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9.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3.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5.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4"/>
    <p:sldMasterId id="2147484021" r:id="rId5"/>
    <p:sldMasterId id="2147484053" r:id="rId6"/>
    <p:sldMasterId id="2147484085" r:id="rId7"/>
    <p:sldMasterId id="2147484117" r:id="rId8"/>
    <p:sldMasterId id="2147484351" r:id="rId9"/>
    <p:sldMasterId id="2147484360" r:id="rId10"/>
    <p:sldMasterId id="2147484392" r:id="rId11"/>
    <p:sldMasterId id="2147484401" r:id="rId12"/>
    <p:sldMasterId id="2147484410" r:id="rId13"/>
    <p:sldMasterId id="2147484420" r:id="rId14"/>
    <p:sldMasterId id="2147484429" r:id="rId15"/>
    <p:sldMasterId id="2147484442" r:id="rId16"/>
    <p:sldMasterId id="2147484474" r:id="rId17"/>
    <p:sldMasterId id="2147484488" r:id="rId18"/>
    <p:sldMasterId id="2147484511" r:id="rId19"/>
  </p:sldMasterIdLst>
  <p:notesMasterIdLst>
    <p:notesMasterId r:id="rId203"/>
  </p:notesMasterIdLst>
  <p:handoutMasterIdLst>
    <p:handoutMasterId r:id="rId204"/>
  </p:handoutMasterIdLst>
  <p:sldIdLst>
    <p:sldId id="511" r:id="rId20"/>
    <p:sldId id="539" r:id="rId21"/>
    <p:sldId id="623" r:id="rId22"/>
    <p:sldId id="421" r:id="rId23"/>
    <p:sldId id="620" r:id="rId24"/>
    <p:sldId id="540" r:id="rId25"/>
    <p:sldId id="541" r:id="rId26"/>
    <p:sldId id="424" r:id="rId27"/>
    <p:sldId id="542" r:id="rId28"/>
    <p:sldId id="425" r:id="rId29"/>
    <p:sldId id="625" r:id="rId30"/>
    <p:sldId id="431" r:id="rId31"/>
    <p:sldId id="426" r:id="rId32"/>
    <p:sldId id="543" r:id="rId33"/>
    <p:sldId id="427" r:id="rId34"/>
    <p:sldId id="430" r:id="rId35"/>
    <p:sldId id="434" r:id="rId36"/>
    <p:sldId id="912" r:id="rId37"/>
    <p:sldId id="373" r:id="rId38"/>
    <p:sldId id="435" r:id="rId39"/>
    <p:sldId id="618" r:id="rId40"/>
    <p:sldId id="544" r:id="rId41"/>
    <p:sldId id="437" r:id="rId42"/>
    <p:sldId id="369" r:id="rId43"/>
    <p:sldId id="372" r:id="rId44"/>
    <p:sldId id="261" r:id="rId45"/>
    <p:sldId id="263" r:id="rId46"/>
    <p:sldId id="617" r:id="rId47"/>
    <p:sldId id="411" r:id="rId48"/>
    <p:sldId id="440" r:id="rId49"/>
    <p:sldId id="441" r:id="rId50"/>
    <p:sldId id="266" r:id="rId51"/>
    <p:sldId id="512" r:id="rId52"/>
    <p:sldId id="438" r:id="rId53"/>
    <p:sldId id="513" r:id="rId54"/>
    <p:sldId id="439" r:id="rId55"/>
    <p:sldId id="547" r:id="rId56"/>
    <p:sldId id="545" r:id="rId57"/>
    <p:sldId id="371" r:id="rId58"/>
    <p:sldId id="267" r:id="rId59"/>
    <p:sldId id="268" r:id="rId60"/>
    <p:sldId id="269" r:id="rId61"/>
    <p:sldId id="375" r:id="rId62"/>
    <p:sldId id="444" r:id="rId63"/>
    <p:sldId id="445" r:id="rId64"/>
    <p:sldId id="270" r:id="rId65"/>
    <p:sldId id="271" r:id="rId66"/>
    <p:sldId id="365" r:id="rId67"/>
    <p:sldId id="366" r:id="rId68"/>
    <p:sldId id="377" r:id="rId69"/>
    <p:sldId id="274" r:id="rId70"/>
    <p:sldId id="273" r:id="rId71"/>
    <p:sldId id="378" r:id="rId72"/>
    <p:sldId id="380" r:id="rId73"/>
    <p:sldId id="279" r:id="rId74"/>
    <p:sldId id="281" r:id="rId75"/>
    <p:sldId id="282" r:id="rId76"/>
    <p:sldId id="381" r:id="rId77"/>
    <p:sldId id="523" r:id="rId78"/>
    <p:sldId id="446" r:id="rId79"/>
    <p:sldId id="382" r:id="rId80"/>
    <p:sldId id="297" r:id="rId81"/>
    <p:sldId id="514" r:id="rId82"/>
    <p:sldId id="607" r:id="rId83"/>
    <p:sldId id="384" r:id="rId84"/>
    <p:sldId id="285" r:id="rId85"/>
    <p:sldId id="453" r:id="rId86"/>
    <p:sldId id="388" r:id="rId87"/>
    <p:sldId id="288" r:id="rId88"/>
    <p:sldId id="289" r:id="rId89"/>
    <p:sldId id="291" r:id="rId90"/>
    <p:sldId id="526" r:id="rId91"/>
    <p:sldId id="527" r:id="rId92"/>
    <p:sldId id="528" r:id="rId93"/>
    <p:sldId id="295" r:id="rId94"/>
    <p:sldId id="296" r:id="rId95"/>
    <p:sldId id="392" r:id="rId96"/>
    <p:sldId id="456" r:id="rId97"/>
    <p:sldId id="393" r:id="rId98"/>
    <p:sldId id="395" r:id="rId99"/>
    <p:sldId id="396" r:id="rId100"/>
    <p:sldId id="298" r:id="rId101"/>
    <p:sldId id="301" r:id="rId102"/>
    <p:sldId id="302" r:id="rId103"/>
    <p:sldId id="324" r:id="rId104"/>
    <p:sldId id="326" r:id="rId105"/>
    <p:sldId id="457" r:id="rId106"/>
    <p:sldId id="492" r:id="rId107"/>
    <p:sldId id="520" r:id="rId108"/>
    <p:sldId id="460" r:id="rId109"/>
    <p:sldId id="548" r:id="rId110"/>
    <p:sldId id="549" r:id="rId111"/>
    <p:sldId id="550" r:id="rId112"/>
    <p:sldId id="546" r:id="rId113"/>
    <p:sldId id="551" r:id="rId114"/>
    <p:sldId id="552" r:id="rId115"/>
    <p:sldId id="899" r:id="rId116"/>
    <p:sldId id="461" r:id="rId117"/>
    <p:sldId id="462" r:id="rId118"/>
    <p:sldId id="553" r:id="rId119"/>
    <p:sldId id="554" r:id="rId120"/>
    <p:sldId id="621" r:id="rId121"/>
    <p:sldId id="466" r:id="rId122"/>
    <p:sldId id="493" r:id="rId123"/>
    <p:sldId id="465" r:id="rId124"/>
    <p:sldId id="555" r:id="rId125"/>
    <p:sldId id="556" r:id="rId126"/>
    <p:sldId id="619" r:id="rId127"/>
    <p:sldId id="524" r:id="rId128"/>
    <p:sldId id="305" r:id="rId129"/>
    <p:sldId id="306" r:id="rId130"/>
    <p:sldId id="308" r:id="rId131"/>
    <p:sldId id="309" r:id="rId132"/>
    <p:sldId id="310" r:id="rId133"/>
    <p:sldId id="410" r:id="rId134"/>
    <p:sldId id="311" r:id="rId135"/>
    <p:sldId id="530" r:id="rId136"/>
    <p:sldId id="571" r:id="rId137"/>
    <p:sldId id="573" r:id="rId138"/>
    <p:sldId id="587" r:id="rId139"/>
    <p:sldId id="575" r:id="rId140"/>
    <p:sldId id="577" r:id="rId141"/>
    <p:sldId id="579" r:id="rId142"/>
    <p:sldId id="581" r:id="rId143"/>
    <p:sldId id="583" r:id="rId144"/>
    <p:sldId id="585" r:id="rId145"/>
    <p:sldId id="529" r:id="rId146"/>
    <p:sldId id="531" r:id="rId147"/>
    <p:sldId id="532" r:id="rId148"/>
    <p:sldId id="533" r:id="rId149"/>
    <p:sldId id="534" r:id="rId150"/>
    <p:sldId id="516" r:id="rId151"/>
    <p:sldId id="535" r:id="rId152"/>
    <p:sldId id="312" r:id="rId153"/>
    <p:sldId id="313" r:id="rId154"/>
    <p:sldId id="525" r:id="rId155"/>
    <p:sldId id="330" r:id="rId156"/>
    <p:sldId id="613" r:id="rId157"/>
    <p:sldId id="332" r:id="rId158"/>
    <p:sldId id="477" r:id="rId159"/>
    <p:sldId id="468" r:id="rId160"/>
    <p:sldId id="471" r:id="rId161"/>
    <p:sldId id="473" r:id="rId162"/>
    <p:sldId id="475" r:id="rId163"/>
    <p:sldId id="508" r:id="rId164"/>
    <p:sldId id="614" r:id="rId165"/>
    <p:sldId id="615" r:id="rId166"/>
    <p:sldId id="616" r:id="rId167"/>
    <p:sldId id="519" r:id="rId168"/>
    <p:sldId id="595" r:id="rId169"/>
    <p:sldId id="420" r:id="rId170"/>
    <p:sldId id="415" r:id="rId171"/>
    <p:sldId id="522" r:id="rId172"/>
    <p:sldId id="483" r:id="rId173"/>
    <p:sldId id="596" r:id="rId174"/>
    <p:sldId id="340" r:id="rId175"/>
    <p:sldId id="341" r:id="rId176"/>
    <p:sldId id="342" r:id="rId177"/>
    <p:sldId id="343" r:id="rId178"/>
    <p:sldId id="345" r:id="rId179"/>
    <p:sldId id="346" r:id="rId180"/>
    <p:sldId id="344" r:id="rId181"/>
    <p:sldId id="356" r:id="rId182"/>
    <p:sldId id="357" r:id="rId183"/>
    <p:sldId id="484" r:id="rId184"/>
    <p:sldId id="651" r:id="rId185"/>
    <p:sldId id="485" r:id="rId186"/>
    <p:sldId id="597" r:id="rId187"/>
    <p:sldId id="598" r:id="rId188"/>
    <p:sldId id="599" r:id="rId189"/>
    <p:sldId id="600" r:id="rId190"/>
    <p:sldId id="601" r:id="rId191"/>
    <p:sldId id="602" r:id="rId192"/>
    <p:sldId id="486" r:id="rId193"/>
    <p:sldId id="487" r:id="rId194"/>
    <p:sldId id="489" r:id="rId195"/>
    <p:sldId id="900" r:id="rId196"/>
    <p:sldId id="909" r:id="rId197"/>
    <p:sldId id="890" r:id="rId198"/>
    <p:sldId id="538" r:id="rId199"/>
    <p:sldId id="891" r:id="rId200"/>
    <p:sldId id="910" r:id="rId201"/>
    <p:sldId id="911" r:id="rId202"/>
  </p:sldIdLst>
  <p:sldSz cx="12192000" cy="6858000"/>
  <p:notesSz cx="6797675" cy="9928225"/>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95C4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15" autoAdjust="0"/>
    <p:restoredTop sz="94960" autoAdjust="0"/>
  </p:normalViewPr>
  <p:slideViewPr>
    <p:cSldViewPr snapToGrid="0">
      <p:cViewPr varScale="1">
        <p:scale>
          <a:sx n="74" d="100"/>
          <a:sy n="74" d="100"/>
        </p:scale>
        <p:origin x="571" y="53"/>
      </p:cViewPr>
      <p:guideLst>
        <p:guide orient="horz" pos="2160"/>
        <p:guide pos="3840"/>
      </p:guideLst>
    </p:cSldViewPr>
  </p:slideViewPr>
  <p:outlineViewPr>
    <p:cViewPr>
      <p:scale>
        <a:sx n="33" d="100"/>
        <a:sy n="33" d="100"/>
      </p:scale>
      <p:origin x="0" y="-22114"/>
    </p:cViewPr>
  </p:outlineViewPr>
  <p:notesTextViewPr>
    <p:cViewPr>
      <p:scale>
        <a:sx n="1" d="1"/>
        <a:sy n="1" d="1"/>
      </p:scale>
      <p:origin x="0" y="0"/>
    </p:cViewPr>
  </p:notesTextViewPr>
  <p:sorterViewPr>
    <p:cViewPr varScale="1">
      <p:scale>
        <a:sx n="1" d="1"/>
        <a:sy n="1" d="1"/>
      </p:scale>
      <p:origin x="0" y="-30547"/>
    </p:cViewPr>
  </p:sorterViewPr>
  <p:notesViewPr>
    <p:cSldViewPr snapToGrid="0">
      <p:cViewPr varScale="1">
        <p:scale>
          <a:sx n="79" d="100"/>
          <a:sy n="79" d="100"/>
        </p:scale>
        <p:origin x="3954"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presProps" Target="presProps.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2.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viewProps" Target="viewProps.xml"/><Relationship Id="rId12" Type="http://schemas.openxmlformats.org/officeDocument/2006/relationships/slideMaster" Target="slideMasters/slideMaster9.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6" Type="http://schemas.openxmlformats.org/officeDocument/2006/relationships/slideMaster" Target="slideMasters/slideMaster3.xml"/><Relationship Id="rId23" Type="http://schemas.openxmlformats.org/officeDocument/2006/relationships/slide" Target="slides/slide4.xml"/><Relationship Id="rId119" Type="http://schemas.openxmlformats.org/officeDocument/2006/relationships/slide" Target="slides/slide100.xml"/><Relationship Id="rId44" Type="http://schemas.openxmlformats.org/officeDocument/2006/relationships/slide" Target="slides/slide25.xml"/><Relationship Id="rId65" Type="http://schemas.openxmlformats.org/officeDocument/2006/relationships/slide" Target="slides/slide46.xml"/><Relationship Id="rId86" Type="http://schemas.openxmlformats.org/officeDocument/2006/relationships/slide" Target="slides/slide67.xml"/><Relationship Id="rId130" Type="http://schemas.openxmlformats.org/officeDocument/2006/relationships/slide" Target="slides/slide111.xml"/><Relationship Id="rId151" Type="http://schemas.openxmlformats.org/officeDocument/2006/relationships/slide" Target="slides/slide132.xml"/><Relationship Id="rId172" Type="http://schemas.openxmlformats.org/officeDocument/2006/relationships/slide" Target="slides/slide153.xml"/><Relationship Id="rId193" Type="http://schemas.openxmlformats.org/officeDocument/2006/relationships/slide" Target="slides/slide174.xml"/><Relationship Id="rId207" Type="http://schemas.openxmlformats.org/officeDocument/2006/relationships/theme" Target="theme/theme1.xml"/><Relationship Id="rId13" Type="http://schemas.openxmlformats.org/officeDocument/2006/relationships/slideMaster" Target="slideMasters/slideMaster10.xml"/><Relationship Id="rId109" Type="http://schemas.openxmlformats.org/officeDocument/2006/relationships/slide" Target="slides/slide90.xml"/><Relationship Id="rId34" Type="http://schemas.openxmlformats.org/officeDocument/2006/relationships/slide" Target="slides/slide15.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20" Type="http://schemas.openxmlformats.org/officeDocument/2006/relationships/slide" Target="slides/slide101.xml"/><Relationship Id="rId141" Type="http://schemas.openxmlformats.org/officeDocument/2006/relationships/slide" Target="slides/slide122.xml"/><Relationship Id="rId7" Type="http://schemas.openxmlformats.org/officeDocument/2006/relationships/slideMaster" Target="slideMasters/slideMaster4.xml"/><Relationship Id="rId162" Type="http://schemas.openxmlformats.org/officeDocument/2006/relationships/slide" Target="slides/slide143.xml"/><Relationship Id="rId183" Type="http://schemas.openxmlformats.org/officeDocument/2006/relationships/slide" Target="slides/slide164.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199" Type="http://schemas.openxmlformats.org/officeDocument/2006/relationships/slide" Target="slides/slide180.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3" Type="http://schemas.openxmlformats.org/officeDocument/2006/relationships/customXml" Target="../customXml/item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190" Type="http://schemas.openxmlformats.org/officeDocument/2006/relationships/slide" Target="slides/slide171.xml"/><Relationship Id="rId204" Type="http://schemas.openxmlformats.org/officeDocument/2006/relationships/handoutMaster" Target="handoutMasters/handoutMaster1.xml"/><Relationship Id="rId15" Type="http://schemas.openxmlformats.org/officeDocument/2006/relationships/slideMaster" Target="slideMasters/slideMaster12.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7.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1.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3.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201" Type="http://schemas.openxmlformats.org/officeDocument/2006/relationships/slide" Target="slides/slide182.xml"/><Relationship Id="rId17" Type="http://schemas.openxmlformats.org/officeDocument/2006/relationships/slideMaster" Target="slideMasters/slideMaster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slide" Target="slides/slide168.xml"/><Relationship Id="rId1" Type="http://schemas.openxmlformats.org/officeDocument/2006/relationships/customXml" Target="../customXml/item1.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60" Type="http://schemas.openxmlformats.org/officeDocument/2006/relationships/slide" Target="slides/slide41.xml"/><Relationship Id="rId81" Type="http://schemas.openxmlformats.org/officeDocument/2006/relationships/slide" Target="slides/slide62.xml"/><Relationship Id="rId135" Type="http://schemas.openxmlformats.org/officeDocument/2006/relationships/slide" Target="slides/slide116.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202" Type="http://schemas.openxmlformats.org/officeDocument/2006/relationships/slide" Target="slides/slide183.xml"/><Relationship Id="rId18" Type="http://schemas.openxmlformats.org/officeDocument/2006/relationships/slideMaster" Target="slideMasters/slideMaster15.xml"/><Relationship Id="rId39" Type="http://schemas.openxmlformats.org/officeDocument/2006/relationships/slide" Target="slides/slide20.xml"/><Relationship Id="rId50" Type="http://schemas.openxmlformats.org/officeDocument/2006/relationships/slide" Target="slides/slide31.xml"/><Relationship Id="rId104" Type="http://schemas.openxmlformats.org/officeDocument/2006/relationships/slide" Target="slides/slide85.xml"/><Relationship Id="rId125" Type="http://schemas.openxmlformats.org/officeDocument/2006/relationships/slide" Target="slides/slide106.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31" tIns="45716" rIns="91431" bIns="45716"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49688" y="0"/>
            <a:ext cx="2946400" cy="498475"/>
          </a:xfrm>
          <a:prstGeom prst="rect">
            <a:avLst/>
          </a:prstGeom>
        </p:spPr>
        <p:txBody>
          <a:bodyPr vert="horz" lIns="91431" tIns="45716" rIns="91431" bIns="45716" rtlCol="0"/>
          <a:lstStyle>
            <a:lvl1pPr algn="r" fontAlgn="auto">
              <a:spcBef>
                <a:spcPts val="0"/>
              </a:spcBef>
              <a:spcAft>
                <a:spcPts val="0"/>
              </a:spcAft>
              <a:defRPr sz="1200">
                <a:latin typeface="+mn-lt"/>
              </a:defRPr>
            </a:lvl1pPr>
          </a:lstStyle>
          <a:p>
            <a:pPr>
              <a:defRPr/>
            </a:pPr>
            <a:fld id="{46EC3083-8FA3-4259-8A68-8CCB5F24D2E5}" type="datetimeFigureOut">
              <a:rPr lang="fr-FR"/>
              <a:pPr>
                <a:defRPr/>
              </a:pPr>
              <a:t>26/09/2023</a:t>
            </a:fld>
            <a:endParaRPr lang="fr-FR"/>
          </a:p>
        </p:txBody>
      </p:sp>
      <p:sp>
        <p:nvSpPr>
          <p:cNvPr id="4" name="Espace réservé du pied de page 3"/>
          <p:cNvSpPr>
            <a:spLocks noGrp="1"/>
          </p:cNvSpPr>
          <p:nvPr>
            <p:ph type="ftr" sz="quarter" idx="2"/>
          </p:nvPr>
        </p:nvSpPr>
        <p:spPr>
          <a:xfrm>
            <a:off x="0" y="9429750"/>
            <a:ext cx="2946400" cy="498475"/>
          </a:xfrm>
          <a:prstGeom prst="rect">
            <a:avLst/>
          </a:prstGeom>
        </p:spPr>
        <p:txBody>
          <a:bodyPr vert="horz" lIns="91431" tIns="45716" rIns="91431" bIns="45716" rtlCol="0" anchor="b"/>
          <a:lstStyle>
            <a:lvl1pPr algn="l" fontAlgn="auto">
              <a:spcBef>
                <a:spcPts val="0"/>
              </a:spcBef>
              <a:spcAft>
                <a:spcPts val="0"/>
              </a:spcAft>
              <a:defRPr sz="1200">
                <a:latin typeface="+mn-lt"/>
              </a:defRPr>
            </a:lvl1pPr>
          </a:lstStyle>
          <a:p>
            <a:pPr>
              <a:defRPr/>
            </a:pPr>
            <a:endParaRPr lang="fr-FR"/>
          </a:p>
        </p:txBody>
      </p:sp>
      <p:sp>
        <p:nvSpPr>
          <p:cNvPr id="5" name="Espace réservé du numéro de diapositive 4"/>
          <p:cNvSpPr>
            <a:spLocks noGrp="1"/>
          </p:cNvSpPr>
          <p:nvPr>
            <p:ph type="sldNum" sz="quarter" idx="3"/>
          </p:nvPr>
        </p:nvSpPr>
        <p:spPr>
          <a:xfrm>
            <a:off x="3849688" y="9429750"/>
            <a:ext cx="2946400" cy="498475"/>
          </a:xfrm>
          <a:prstGeom prst="rect">
            <a:avLst/>
          </a:prstGeom>
        </p:spPr>
        <p:txBody>
          <a:bodyPr vert="horz" wrap="square" lIns="91431" tIns="45716" rIns="91431" bIns="45716" numCol="1" anchor="b" anchorCtr="0" compatLnSpc="1">
            <a:prstTxWarp prst="textNoShape">
              <a:avLst/>
            </a:prstTxWarp>
          </a:bodyPr>
          <a:lstStyle>
            <a:lvl1pPr algn="r">
              <a:defRPr sz="1200">
                <a:latin typeface="Calibri" panose="020F0502020204030204" pitchFamily="34" charset="0"/>
              </a:defRPr>
            </a:lvl1pPr>
          </a:lstStyle>
          <a:p>
            <a:fld id="{748A365C-0FC7-44A3-ACF0-175B238843DD}" type="slidenum">
              <a:rPr lang="fr-FR" altLang="fr-FR"/>
              <a:pPr/>
              <a:t>‹N°›</a:t>
            </a:fld>
            <a:endParaRPr lang="fr-FR" altLang="fr-FR"/>
          </a:p>
        </p:txBody>
      </p:sp>
    </p:spTree>
    <p:extLst>
      <p:ext uri="{BB962C8B-B14F-4D97-AF65-F5344CB8AC3E}">
        <p14:creationId xmlns:p14="http://schemas.microsoft.com/office/powerpoint/2010/main" val="443051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31" tIns="45716" rIns="91431" bIns="45716"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49688" y="0"/>
            <a:ext cx="2946400" cy="498475"/>
          </a:xfrm>
          <a:prstGeom prst="rect">
            <a:avLst/>
          </a:prstGeom>
        </p:spPr>
        <p:txBody>
          <a:bodyPr vert="horz" lIns="91431" tIns="45716" rIns="91431" bIns="45716" rtlCol="0"/>
          <a:lstStyle>
            <a:lvl1pPr algn="r" fontAlgn="auto">
              <a:spcBef>
                <a:spcPts val="0"/>
              </a:spcBef>
              <a:spcAft>
                <a:spcPts val="0"/>
              </a:spcAft>
              <a:defRPr sz="1200">
                <a:latin typeface="+mn-lt"/>
              </a:defRPr>
            </a:lvl1pPr>
          </a:lstStyle>
          <a:p>
            <a:pPr>
              <a:defRPr/>
            </a:pPr>
            <a:fld id="{E072E37D-0EAC-4D0B-9CCC-C4B5AAB8A677}" type="datetimeFigureOut">
              <a:rPr lang="fr-FR"/>
              <a:pPr>
                <a:defRPr/>
              </a:pPr>
              <a:t>26/09/2023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1" tIns="45716" rIns="91431" bIns="45716" rtlCol="0" anchor="ctr"/>
          <a:lstStyle/>
          <a:p>
            <a:pPr lvl="0"/>
            <a:endParaRPr lang="fr-FR" noProof="0"/>
          </a:p>
        </p:txBody>
      </p:sp>
      <p:sp>
        <p:nvSpPr>
          <p:cNvPr id="5" name="Espace réservé des commentaires 4"/>
          <p:cNvSpPr>
            <a:spLocks noGrp="1"/>
          </p:cNvSpPr>
          <p:nvPr>
            <p:ph type="body" sz="quarter" idx="3"/>
          </p:nvPr>
        </p:nvSpPr>
        <p:spPr>
          <a:xfrm>
            <a:off x="679450" y="4778375"/>
            <a:ext cx="5438775" cy="3908425"/>
          </a:xfrm>
          <a:prstGeom prst="rect">
            <a:avLst/>
          </a:prstGeom>
        </p:spPr>
        <p:txBody>
          <a:bodyPr vert="horz" lIns="91431" tIns="45716" rIns="91431" bIns="45716" rtlCol="0"/>
          <a:lstStyle/>
          <a:p>
            <a:pPr lvl="0"/>
            <a:r>
              <a:rPr lang="fr-FR" noProof="0" dirty="0"/>
              <a:t>Modifiez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9429750"/>
            <a:ext cx="2946400" cy="498475"/>
          </a:xfrm>
          <a:prstGeom prst="rect">
            <a:avLst/>
          </a:prstGeom>
        </p:spPr>
        <p:txBody>
          <a:bodyPr vert="horz" lIns="91431" tIns="45716" rIns="91431" bIns="45716"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49688" y="9429750"/>
            <a:ext cx="2946400" cy="498475"/>
          </a:xfrm>
          <a:prstGeom prst="rect">
            <a:avLst/>
          </a:prstGeom>
        </p:spPr>
        <p:txBody>
          <a:bodyPr vert="horz" wrap="square" lIns="91431" tIns="45716" rIns="91431" bIns="45716" numCol="1" anchor="b" anchorCtr="0" compatLnSpc="1">
            <a:prstTxWarp prst="textNoShape">
              <a:avLst/>
            </a:prstTxWarp>
          </a:bodyPr>
          <a:lstStyle>
            <a:lvl1pPr algn="r">
              <a:defRPr sz="1200">
                <a:latin typeface="Calibri" panose="020F0502020204030204" pitchFamily="34" charset="0"/>
              </a:defRPr>
            </a:lvl1pPr>
          </a:lstStyle>
          <a:p>
            <a:fld id="{FC333307-71C3-4943-8DF3-DD0DC1268073}" type="slidenum">
              <a:rPr lang="fr-FR" altLang="fr-FR"/>
              <a:pPr/>
              <a:t>‹N°›</a:t>
            </a:fld>
            <a:endParaRPr lang="fr-FR" altLang="fr-FR"/>
          </a:p>
        </p:txBody>
      </p:sp>
    </p:spTree>
    <p:extLst>
      <p:ext uri="{BB962C8B-B14F-4D97-AF65-F5344CB8AC3E}">
        <p14:creationId xmlns:p14="http://schemas.microsoft.com/office/powerpoint/2010/main" val="19385799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984274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ChangeArrowheads="1" noTextEdit="1"/>
          </p:cNvSpPr>
          <p:nvPr>
            <p:ph type="sldImg"/>
          </p:nvPr>
        </p:nvSpPr>
        <p:spPr bwMode="auto">
          <a:xfrm>
            <a:off x="449263" y="808038"/>
            <a:ext cx="6118225" cy="3441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1926734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100</a:t>
            </a:fld>
            <a:endParaRPr lang="fr-FR" altLang="fr-FR">
              <a:solidFill>
                <a:srgbClr val="000000"/>
              </a:solidFill>
            </a:endParaRPr>
          </a:p>
        </p:txBody>
      </p:sp>
    </p:spTree>
    <p:extLst>
      <p:ext uri="{BB962C8B-B14F-4D97-AF65-F5344CB8AC3E}">
        <p14:creationId xmlns:p14="http://schemas.microsoft.com/office/powerpoint/2010/main" val="31068656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101</a:t>
            </a:fld>
            <a:endParaRPr lang="fr-FR" altLang="fr-FR">
              <a:solidFill>
                <a:srgbClr val="000000"/>
              </a:solidFill>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6980536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bwMode="auto">
          <a:xfrm>
            <a:off x="365125" y="849313"/>
            <a:ext cx="6321425" cy="355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5535368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bwMode="auto">
          <a:xfrm>
            <a:off x="393700" y="1087438"/>
            <a:ext cx="6216650" cy="34972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123913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Rot="1" noChangeAspect="1" noChangeArrowheads="1" noTextEdit="1"/>
          </p:cNvSpPr>
          <p:nvPr>
            <p:ph type="sldImg"/>
          </p:nvPr>
        </p:nvSpPr>
        <p:spPr bwMode="auto">
          <a:xfrm>
            <a:off x="303213" y="1014413"/>
            <a:ext cx="6210300" cy="34940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7499699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Rot="1" noChangeAspect="1" noChangeArrowheads="1" noTextEdit="1"/>
          </p:cNvSpPr>
          <p:nvPr>
            <p:ph type="sldImg"/>
          </p:nvPr>
        </p:nvSpPr>
        <p:spPr bwMode="auto">
          <a:xfrm>
            <a:off x="374650" y="1090613"/>
            <a:ext cx="6051550" cy="3405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6083890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106</a:t>
            </a:fld>
            <a:endParaRPr lang="fr-FR" altLang="fr-FR">
              <a:solidFill>
                <a:srgbClr val="000000"/>
              </a:solidFill>
            </a:endParaRPr>
          </a:p>
        </p:txBody>
      </p:sp>
    </p:spTree>
    <p:extLst>
      <p:ext uri="{BB962C8B-B14F-4D97-AF65-F5344CB8AC3E}">
        <p14:creationId xmlns:p14="http://schemas.microsoft.com/office/powerpoint/2010/main" val="402201458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107</a:t>
            </a:fld>
            <a:endParaRPr lang="fr-FR" altLang="fr-FR">
              <a:solidFill>
                <a:srgbClr val="000000"/>
              </a:solidFill>
            </a:endParaRPr>
          </a:p>
        </p:txBody>
      </p:sp>
    </p:spTree>
    <p:extLst>
      <p:ext uri="{BB962C8B-B14F-4D97-AF65-F5344CB8AC3E}">
        <p14:creationId xmlns:p14="http://schemas.microsoft.com/office/powerpoint/2010/main" val="14128067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108</a:t>
            </a:fld>
            <a:endParaRPr lang="fr-FR" altLang="fr-FR">
              <a:solidFill>
                <a:srgbClr val="000000"/>
              </a:solidFill>
            </a:endParaRPr>
          </a:p>
        </p:txBody>
      </p:sp>
    </p:spTree>
    <p:extLst>
      <p:ext uri="{BB962C8B-B14F-4D97-AF65-F5344CB8AC3E}">
        <p14:creationId xmlns:p14="http://schemas.microsoft.com/office/powerpoint/2010/main" val="26865044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260958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xfrm>
            <a:off x="187325" y="809625"/>
            <a:ext cx="6461125"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2528365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2045965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1620995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6215113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7231070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2477415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2672613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2891308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2"/>
          <p:cNvSpPr>
            <a:spLocks noGrp="1" noRot="1" noChangeAspect="1" noChangeArrowheads="1" noTextEdit="1"/>
          </p:cNvSpPr>
          <p:nvPr>
            <p:ph type="sldImg"/>
          </p:nvPr>
        </p:nvSpPr>
        <p:spPr bwMode="auto">
          <a:xfrm>
            <a:off x="368300" y="1044575"/>
            <a:ext cx="6111875" cy="3438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7308948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8301064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246395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bwMode="auto">
          <a:xfrm>
            <a:off x="319088" y="835025"/>
            <a:ext cx="6310312" cy="3549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82111089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1391629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926843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1419653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Espace réservé de l'image des diapositives 1"/>
          <p:cNvSpPr>
            <a:spLocks noGrp="1" noRot="1" noChangeAspect="1" noTextEdit="1"/>
          </p:cNvSpPr>
          <p:nvPr>
            <p:ph type="sldImg"/>
          </p:nvPr>
        </p:nvSpPr>
        <p:spPr bwMode="auto">
          <a:xfrm>
            <a:off x="400050" y="1039813"/>
            <a:ext cx="6119813" cy="3443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7000938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06182622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7274413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64915382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0810812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37151005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28362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bwMode="auto">
          <a:xfrm>
            <a:off x="187325" y="809625"/>
            <a:ext cx="6461125"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9848847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1697707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i="1">
              <a:latin typeface="Courier"/>
            </a:endParaRPr>
          </a:p>
        </p:txBody>
      </p:sp>
    </p:spTree>
    <p:extLst>
      <p:ext uri="{BB962C8B-B14F-4D97-AF65-F5344CB8AC3E}">
        <p14:creationId xmlns:p14="http://schemas.microsoft.com/office/powerpoint/2010/main" val="58692355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Espace réservé de l'image des diapositives 1"/>
          <p:cNvSpPr>
            <a:spLocks noGrp="1" noRot="1" noChangeAspect="1" noTextEdit="1"/>
          </p:cNvSpPr>
          <p:nvPr>
            <p:ph type="sldImg"/>
          </p:nvPr>
        </p:nvSpPr>
        <p:spPr bwMode="auto">
          <a:xfrm>
            <a:off x="457200" y="1052513"/>
            <a:ext cx="6165850" cy="3468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8199460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38255698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8125011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860684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9862518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8433094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3401201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962554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14</a:t>
            </a:fld>
            <a:endParaRPr lang="fr-FR" altLang="fr-FR">
              <a:solidFill>
                <a:srgbClr val="000000"/>
              </a:solidFill>
            </a:endParaRPr>
          </a:p>
        </p:txBody>
      </p:sp>
    </p:spTree>
    <p:extLst>
      <p:ext uri="{BB962C8B-B14F-4D97-AF65-F5344CB8AC3E}">
        <p14:creationId xmlns:p14="http://schemas.microsoft.com/office/powerpoint/2010/main" val="71544935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Espace réservé de l'image des diapositives 1"/>
          <p:cNvSpPr>
            <a:spLocks noGrp="1" noRot="1" noChangeAspect="1" noTextEdit="1"/>
          </p:cNvSpPr>
          <p:nvPr>
            <p:ph type="sldImg"/>
          </p:nvPr>
        </p:nvSpPr>
        <p:spPr bwMode="auto">
          <a:xfrm>
            <a:off x="325438" y="984250"/>
            <a:ext cx="6191250" cy="3482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87212717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150</a:t>
            </a:fld>
            <a:endParaRPr lang="fr-FR" altLang="fr-FR"/>
          </a:p>
        </p:txBody>
      </p:sp>
    </p:spTree>
    <p:extLst>
      <p:ext uri="{BB962C8B-B14F-4D97-AF65-F5344CB8AC3E}">
        <p14:creationId xmlns:p14="http://schemas.microsoft.com/office/powerpoint/2010/main" val="112188060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41285190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8853777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50522087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6769" name="Shape 1075"/>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16770" name="Shape 1076"/>
          <p:cNvSpPr>
            <a:spLocks noGrp="1"/>
          </p:cNvSpPr>
          <p:nvPr>
            <p:ph type="body" idx="1"/>
          </p:nvPr>
        </p:nvSpPr>
        <p:spPr bwMode="auto">
          <a:xfrm>
            <a:off x="679450" y="4891088"/>
            <a:ext cx="5438775" cy="3910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696" rIns="91416" bIns="45696" numCol="1" anchor="t" anchorCtr="0" compatLnSpc="1">
            <a:prstTxWarp prst="textNoShape">
              <a:avLst/>
            </a:prstTxWarp>
          </a:bodyPr>
          <a:lstStyle/>
          <a:p>
            <a:pPr eaLnBrk="1" hangingPunct="1">
              <a:spcBef>
                <a:spcPct val="0"/>
              </a:spcBef>
              <a:buSzPct val="25000"/>
            </a:pPr>
            <a:endParaRPr lang="fr-FR" altLang="fr-FR" sz="1200">
              <a:solidFill>
                <a:srgbClr val="000000"/>
              </a:solidFill>
              <a:latin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858802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C1D21806-C306-44CB-9F16-BA3DF46D2D7B}" type="slidenum">
              <a:rPr lang="fr-FR" altLang="fr-FR" sz="1100">
                <a:solidFill>
                  <a:srgbClr val="000000"/>
                </a:solidFill>
                <a:latin typeface="Times New Roman" panose="02020603050405020304" pitchFamily="18" charset="0"/>
              </a:rPr>
              <a:pPr defTabSz="914308"/>
              <a:t>155</a:t>
            </a:fld>
            <a:endParaRPr lang="fr-FR" altLang="fr-FR" sz="1100">
              <a:solidFill>
                <a:srgbClr val="000000"/>
              </a:solidFill>
              <a:latin typeface="Times New Roman" panose="02020603050405020304" pitchFamily="18" charset="0"/>
            </a:endParaRPr>
          </a:p>
        </p:txBody>
      </p:sp>
      <p:sp>
        <p:nvSpPr>
          <p:cNvPr id="195587" name="Espace réservé de l'image des diapositives 1"/>
          <p:cNvSpPr>
            <a:spLocks noGrp="1" noRot="1" noChangeAspect="1" noTextEdit="1"/>
          </p:cNvSpPr>
          <p:nvPr>
            <p:ph type="sldImg"/>
          </p:nvPr>
        </p:nvSpPr>
        <p:spPr>
          <a:xfrm>
            <a:off x="142875" y="769938"/>
            <a:ext cx="6813550" cy="3833812"/>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802056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868946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00362485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297032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xfrm>
            <a:off x="187325" y="809625"/>
            <a:ext cx="6461125"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81119328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56662412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81573556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6"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2640272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74199881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58774395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097320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Espace réservé de l'image des diapositives 1"/>
          <p:cNvSpPr>
            <a:spLocks noGrp="1" noRot="1" noChangeAspect="1" noTextEdit="1"/>
          </p:cNvSpPr>
          <p:nvPr>
            <p:ph type="sldImg"/>
          </p:nvPr>
        </p:nvSpPr>
        <p:spPr bwMode="auto">
          <a:xfrm>
            <a:off x="500063" y="1128713"/>
            <a:ext cx="6007100" cy="3379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76756998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Rot="1" noChangeAspect="1" noChangeArrowheads="1" noTextEdit="1"/>
          </p:cNvSpPr>
          <p:nvPr>
            <p:ph type="sldImg"/>
          </p:nvPr>
        </p:nvSpPr>
        <p:spPr bwMode="auto">
          <a:xfrm>
            <a:off x="315913" y="1128713"/>
            <a:ext cx="6186487"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53634726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168</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38867824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169</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704800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54484471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170</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91969469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171</a:t>
            </a:fld>
            <a:endParaRPr lang="fr-FR" altLang="fr-FR"/>
          </a:p>
        </p:txBody>
      </p:sp>
    </p:spTree>
    <p:extLst>
      <p:ext uri="{BB962C8B-B14F-4D97-AF65-F5344CB8AC3E}">
        <p14:creationId xmlns:p14="http://schemas.microsoft.com/office/powerpoint/2010/main" val="287007859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172</a:t>
            </a:fld>
            <a:endParaRPr lang="fr-FR" altLang="fr-FR"/>
          </a:p>
        </p:txBody>
      </p:sp>
    </p:spTree>
    <p:extLst>
      <p:ext uri="{BB962C8B-B14F-4D97-AF65-F5344CB8AC3E}">
        <p14:creationId xmlns:p14="http://schemas.microsoft.com/office/powerpoint/2010/main" val="287964810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173</a:t>
            </a:fld>
            <a:endParaRPr lang="fr-FR" altLang="fr-FR"/>
          </a:p>
        </p:txBody>
      </p:sp>
    </p:spTree>
    <p:extLst>
      <p:ext uri="{BB962C8B-B14F-4D97-AF65-F5344CB8AC3E}">
        <p14:creationId xmlns:p14="http://schemas.microsoft.com/office/powerpoint/2010/main" val="384326295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Rot="1" noChangeAspect="1" noChangeArrowheads="1" noTextEdit="1"/>
          </p:cNvSpPr>
          <p:nvPr>
            <p:ph type="sldImg"/>
          </p:nvPr>
        </p:nvSpPr>
        <p:spPr bwMode="auto">
          <a:xfrm>
            <a:off x="385763" y="1077913"/>
            <a:ext cx="6142037" cy="3455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20329526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Espace réservé de l'image des diapositives 1"/>
          <p:cNvSpPr>
            <a:spLocks noGrp="1" noRot="1" noChangeAspect="1" noTextEdit="1"/>
          </p:cNvSpPr>
          <p:nvPr>
            <p:ph type="sldImg"/>
          </p:nvPr>
        </p:nvSpPr>
        <p:spPr bwMode="auto">
          <a:xfrm>
            <a:off x="401638" y="1025525"/>
            <a:ext cx="5986462" cy="33686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35483488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Rot="1" noChangeAspect="1" noTextEdit="1"/>
          </p:cNvSpPr>
          <p:nvPr>
            <p:ph type="sldImg"/>
          </p:nvPr>
        </p:nvSpPr>
        <p:spPr bwMode="auto">
          <a:xfrm>
            <a:off x="515938" y="1127125"/>
            <a:ext cx="5873750" cy="3305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8" name="Espace réservé des commentaires 1"/>
          <p:cNvSpPr>
            <a:spLocks noGrp="1"/>
          </p:cNvSpPr>
          <p:nvPr>
            <p:ph type="body" sz="quarter" idx="10"/>
          </p:nvPr>
        </p:nvSpPr>
        <p:spPr bwMode="auto">
          <a:xfrm>
            <a:off x="679450" y="4778375"/>
            <a:ext cx="6118225" cy="436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fr-FR" altLang="fr-FR" b="1" u="sng" dirty="0"/>
              <a:t>Commentaires</a:t>
            </a:r>
          </a:p>
          <a:p>
            <a:pPr>
              <a:defRPr/>
            </a:pPr>
            <a:endParaRPr lang="fr-FR" altLang="fr-FR" b="1" u="sng" dirty="0"/>
          </a:p>
          <a:p>
            <a:pPr>
              <a:spcBef>
                <a:spcPts val="622"/>
              </a:spcBef>
              <a:defRPr/>
            </a:pPr>
            <a:r>
              <a:rPr lang="fr-FR" altLang="fr-FR" b="1" dirty="0"/>
              <a:t>Prendre le temps de conclure  	</a:t>
            </a:r>
          </a:p>
          <a:p>
            <a:pPr>
              <a:defRPr/>
            </a:pPr>
            <a:r>
              <a:rPr lang="fr-FR" altLang="fr-FR" dirty="0"/>
              <a:t>La conclusion est une étape fondamentale qui doit permettre à chaque participant de s’engager sur ce qu’il va mettre en pratique à l’issue de cette formation. </a:t>
            </a:r>
            <a:r>
              <a:rPr lang="fr-FR" altLang="fr-FR" dirty="0">
                <a:sym typeface="Wingdings" panose="05000000000000000000" pitchFamily="2" charset="2"/>
              </a:rPr>
              <a:t>Ce</a:t>
            </a:r>
            <a:r>
              <a:rPr lang="fr-FR" altLang="fr-FR" dirty="0"/>
              <a:t> plan d’action est indispensable pour que la formation soit constructive et ne reste pas qu’un bon moment. </a:t>
            </a:r>
          </a:p>
          <a:p>
            <a:pPr marL="177742" indent="-177742">
              <a:spcBef>
                <a:spcPts val="622"/>
              </a:spcBef>
              <a:buFont typeface="Arial" panose="020B0604020202020204" pitchFamily="34" charset="0"/>
              <a:buChar char="•"/>
            </a:pPr>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reprennent leur </a:t>
            </a:r>
            <a:r>
              <a:rPr lang="fr-FR" altLang="fr-FR" b="1" dirty="0"/>
              <a:t>plan d’action personnel </a:t>
            </a:r>
            <a:r>
              <a:rPr lang="fr-FR" altLang="fr-FR" dirty="0">
                <a:sym typeface="Wingdings" panose="05000000000000000000" pitchFamily="2" charset="2"/>
              </a:rPr>
              <a:t>(à la fin du guide participant) et choisissent 1 élément </a:t>
            </a:r>
            <a:r>
              <a:rPr lang="fr-FR" altLang="fr-FR" b="1" dirty="0">
                <a:sym typeface="Wingdings" panose="05000000000000000000" pitchFamily="2" charset="2"/>
              </a:rPr>
              <a:t>prioritaire</a:t>
            </a:r>
            <a:r>
              <a:rPr lang="fr-FR" altLang="fr-FR" dirty="0">
                <a:sym typeface="Wingdings" panose="05000000000000000000" pitchFamily="2" charset="2"/>
              </a:rPr>
              <a:t> qu’ils vont mettre en œuvre dès le lendemain.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ebdings" panose="05030102010509060703" pitchFamily="18" charset="2"/>
              </a:rPr>
              <a:t>Sur les différents éléments que vous avez notés dans votre Plan d’Action Personnel, il est important de prioriser. Choisissez et entourez </a:t>
            </a:r>
            <a:r>
              <a:rPr lang="fr-FR" altLang="fr-FR" b="1" i="1" dirty="0">
                <a:sym typeface="Webdings" panose="05030102010509060703" pitchFamily="18" charset="2"/>
              </a:rPr>
              <a:t>celui qui est le plus facile à mettre en pratique </a:t>
            </a:r>
            <a:r>
              <a:rPr lang="fr-FR" altLang="fr-FR" i="1" dirty="0">
                <a:sym typeface="Wingdings" panose="05000000000000000000" pitchFamily="2" charset="2"/>
              </a:rPr>
              <a:t>dès votre retour à l’officine. </a:t>
            </a:r>
            <a:endParaRPr lang="fr-FR" altLang="fr-FR" dirty="0"/>
          </a:p>
          <a:p>
            <a:pPr lvl="0"/>
            <a:endParaRPr lang="fr-FR" dirty="0"/>
          </a:p>
          <a:p>
            <a:pPr marL="177742" indent="-177742">
              <a:buFont typeface="Arial" panose="020B0604020202020204" pitchFamily="34" charset="0"/>
              <a:buChar char="•"/>
            </a:pPr>
            <a:r>
              <a:rPr lang="fr-FR" dirty="0"/>
              <a:t>Collégialement, </a:t>
            </a:r>
            <a:r>
              <a:rPr lang="fr-FR" b="1" dirty="0"/>
              <a:t>partager ce qu’ils vont mettre en pratique et quelle place ils vont donner dans leur pratique aux médicaments homéopathiques</a:t>
            </a:r>
            <a:r>
              <a:rPr lang="fr-FR" dirty="0"/>
              <a:t> : quoi et comment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Qu’allez-vous expérimenter dès demain ? Et au regard des avantages des médicaments homéopathiques, comment allez-vous les intégrer dans le conseil en pédiatrie ?</a:t>
            </a:r>
          </a:p>
          <a:p>
            <a:pPr>
              <a:spcBef>
                <a:spcPts val="311"/>
              </a:spcBef>
            </a:pPr>
            <a:r>
              <a:rPr lang="fr-FR" altLang="fr-FR" i="1" dirty="0">
                <a:sym typeface="Wingdings" panose="05000000000000000000" pitchFamily="2" charset="2"/>
              </a:rPr>
              <a:t>Pensez également à vérifier le stock des médicaments que vous allez conseiller…</a:t>
            </a:r>
            <a:endParaRPr lang="fr-FR" altLang="fr-FR" dirty="0"/>
          </a:p>
        </p:txBody>
      </p:sp>
    </p:spTree>
    <p:extLst>
      <p:ext uri="{BB962C8B-B14F-4D97-AF65-F5344CB8AC3E}">
        <p14:creationId xmlns:p14="http://schemas.microsoft.com/office/powerpoint/2010/main" val="365493789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bwMode="auto">
          <a:xfrm>
            <a:off x="365125" y="849313"/>
            <a:ext cx="6321425" cy="355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Espace réservé des commentaires 1"/>
          <p:cNvSpPr>
            <a:spLocks noGrp="1"/>
          </p:cNvSpPr>
          <p:nvPr>
            <p:ph type="body" sz="quarter" idx="10"/>
          </p:nvPr>
        </p:nvSpPr>
        <p:spPr bwMode="auto">
          <a:xfrm>
            <a:off x="679450" y="4778375"/>
            <a:ext cx="611822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b="1" u="sng" dirty="0"/>
              <a:t>Commentaires</a:t>
            </a:r>
          </a:p>
          <a:p>
            <a:endParaRPr lang="fr-FR" b="1" u="sng" dirty="0"/>
          </a:p>
          <a:p>
            <a:r>
              <a:rPr lang="fr-FR" dirty="0"/>
              <a:t>• </a:t>
            </a:r>
            <a:r>
              <a:rPr lang="fr-FR" b="1" dirty="0"/>
              <a:t>Reprendre les attentes des participants pour s’assurer d’y avoir répondu</a:t>
            </a:r>
          </a:p>
          <a:p>
            <a:pPr>
              <a:spcBef>
                <a:spcPts val="622"/>
              </a:spcBef>
            </a:pPr>
            <a:r>
              <a:rPr lang="fr-FR" b="1" dirty="0"/>
              <a:t>• Rappeler les objectifs de la formation </a:t>
            </a:r>
          </a:p>
          <a:p>
            <a:pPr>
              <a:spcBef>
                <a:spcPts val="622"/>
              </a:spcBef>
            </a:pPr>
            <a:r>
              <a:rPr lang="fr-FR" b="1" dirty="0"/>
              <a:t>et lors d’un tour de table rapide leur demander de s’auto-évaluer </a:t>
            </a:r>
          </a:p>
          <a:p>
            <a:pPr eaLnBrk="1" hangingPunct="1"/>
            <a:endParaRPr lang="fr-FR" altLang="fr-FR" dirty="0"/>
          </a:p>
        </p:txBody>
      </p:sp>
    </p:spTree>
    <p:extLst>
      <p:ext uri="{BB962C8B-B14F-4D97-AF65-F5344CB8AC3E}">
        <p14:creationId xmlns:p14="http://schemas.microsoft.com/office/powerpoint/2010/main" val="215930378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016625"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(ils doivent avoir leurs codes d’accès),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70" y="4708976"/>
            <a:ext cx="6246206"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bwMode="auto">
          <a:xfrm>
            <a:off x="-220663" y="808038"/>
            <a:ext cx="7186613" cy="4043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Rectangle 3"/>
          <p:cNvSpPr txBox="1">
            <a:spLocks/>
          </p:cNvSpPr>
          <p:nvPr/>
        </p:nvSpPr>
        <p:spPr bwMode="auto">
          <a:xfrm>
            <a:off x="882650" y="5251450"/>
            <a:ext cx="59150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0" rIns="91400"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30000"/>
              </a:spcBef>
            </a:pPr>
            <a:endParaRPr lang="fr-FR" altLang="fr-FR" sz="1100" b="1">
              <a:solidFill>
                <a:srgbClr val="000000"/>
              </a:solidFill>
              <a:cs typeface="Arial" panose="020B0604020202020204" pitchFamily="34" charset="0"/>
            </a:endParaRPr>
          </a:p>
        </p:txBody>
      </p:sp>
    </p:spTree>
    <p:extLst>
      <p:ext uri="{BB962C8B-B14F-4D97-AF65-F5344CB8AC3E}">
        <p14:creationId xmlns:p14="http://schemas.microsoft.com/office/powerpoint/2010/main" val="103062112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2"/>
          <p:cNvSpPr>
            <a:spLocks noGrp="1" noRot="1" noChangeAspect="1" noChangeArrowheads="1" noTextEdit="1"/>
          </p:cNvSpPr>
          <p:nvPr>
            <p:ph type="sldImg"/>
          </p:nvPr>
        </p:nvSpPr>
        <p:spPr bwMode="auto">
          <a:xfrm>
            <a:off x="339725" y="1225550"/>
            <a:ext cx="6118225" cy="3441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2" name="Rectangle 4"/>
          <p:cNvSpPr>
            <a:spLocks noGrp="1" noChangeArrowheads="1"/>
          </p:cNvSpPr>
          <p:nvPr>
            <p:ph type="body" idx="1"/>
          </p:nvPr>
        </p:nvSpPr>
        <p:spPr bwMode="auto">
          <a:xfrm>
            <a:off x="666750" y="5019675"/>
            <a:ext cx="6069013" cy="5076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53" tIns="47573" rIns="95153" bIns="47573" numCol="1" anchor="t" anchorCtr="0" compatLnSpc="1">
            <a:prstTxWarp prst="textNoShape">
              <a:avLst/>
            </a:prstTxWarp>
          </a:bodyPr>
          <a:lstStyle/>
          <a:p>
            <a:pPr eaLnBrk="1" hangingPunct="1">
              <a:spcBef>
                <a:spcPts val="600"/>
              </a:spcBef>
              <a:buFontTx/>
              <a:buChar char="•"/>
            </a:pPr>
            <a:endParaRPr lang="fr-FR" altLang="fr-FR"/>
          </a:p>
        </p:txBody>
      </p:sp>
    </p:spTree>
    <p:extLst>
      <p:ext uri="{BB962C8B-B14F-4D97-AF65-F5344CB8AC3E}">
        <p14:creationId xmlns:p14="http://schemas.microsoft.com/office/powerpoint/2010/main" val="15768271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5863763" cy="4605085"/>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a:p>
            <a:endParaRPr lang="fr-FR" dirty="0"/>
          </a:p>
          <a:p>
            <a:endParaRPr lang="fr-FR" dirty="0"/>
          </a:p>
        </p:txBody>
      </p:sp>
    </p:spTree>
    <p:extLst>
      <p:ext uri="{BB962C8B-B14F-4D97-AF65-F5344CB8AC3E}">
        <p14:creationId xmlns:p14="http://schemas.microsoft.com/office/powerpoint/2010/main" val="386659558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614362" y="4433391"/>
            <a:ext cx="5873751"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bwMode="auto">
          <a:xfrm>
            <a:off x="187325" y="809625"/>
            <a:ext cx="6461125" cy="363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fr-FR" b="1" u="sng" dirty="0"/>
              <a:t>Commentaires</a:t>
            </a:r>
            <a:r>
              <a:rPr lang="fr-FR" altLang="fr-FR" dirty="0"/>
              <a:t> :</a:t>
            </a:r>
          </a:p>
          <a:p>
            <a:pPr eaLnBrk="1" hangingPunct="1"/>
            <a:endParaRPr lang="fr-FR" altLang="fr-FR" dirty="0"/>
          </a:p>
          <a:p>
            <a:pPr eaLnBrk="1" hangingPunct="1"/>
            <a:r>
              <a:rPr lang="fr-FR" altLang="fr-FR" dirty="0"/>
              <a:t>Evoquer le nouveau site créé par Santé Publique France, pour accompagner les jeunes parents, face aux questions qu’ils se posent  : </a:t>
            </a:r>
            <a:r>
              <a:rPr lang="fr-FR" altLang="fr-FR" u="sng" dirty="0"/>
              <a:t>www.1000-premiers-jours.fr</a:t>
            </a:r>
          </a:p>
        </p:txBody>
      </p:sp>
    </p:spTree>
    <p:extLst>
      <p:ext uri="{BB962C8B-B14F-4D97-AF65-F5344CB8AC3E}">
        <p14:creationId xmlns:p14="http://schemas.microsoft.com/office/powerpoint/2010/main" val="2802813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Espace réservé des commentaires 2"/>
          <p:cNvSpPr>
            <a:spLocks noGrp="1"/>
          </p:cNvSpPr>
          <p:nvPr>
            <p:ph type="body" idx="1"/>
          </p:nvPr>
        </p:nvSpPr>
        <p:spPr bwMode="auto">
          <a:xfrm>
            <a:off x="679450" y="4778375"/>
            <a:ext cx="5899150"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b="1" u="sng"/>
              <a:t>Commentaires</a:t>
            </a:r>
          </a:p>
          <a:p>
            <a:pPr eaLnBrk="1" hangingPunct="1">
              <a:spcBef>
                <a:spcPct val="0"/>
              </a:spcBef>
            </a:pPr>
            <a:endParaRPr lang="fr-FR" altLang="fr-FR"/>
          </a:p>
          <a:p>
            <a:pPr eaLnBrk="1" hangingPunct="1">
              <a:spcBef>
                <a:spcPct val="0"/>
              </a:spcBef>
            </a:pPr>
            <a:r>
              <a:rPr lang="fr-FR" altLang="fr-FR"/>
              <a:t>Pour faciliter l’observance, il est important de mentionner le </a:t>
            </a:r>
            <a:r>
              <a:rPr lang="fr-FR" altLang="fr-FR" b="1"/>
              <a:t>conseil  par écrit </a:t>
            </a:r>
            <a:r>
              <a:rPr lang="fr-FR" altLang="fr-FR"/>
              <a:t>en précisant la posologie et la durée du traitement.</a:t>
            </a:r>
          </a:p>
          <a:p>
            <a:pPr eaLnBrk="1" hangingPunct="1">
              <a:spcBef>
                <a:spcPct val="0"/>
              </a:spcBef>
            </a:pPr>
            <a:endParaRPr lang="fr-FR" altLang="fr-FR"/>
          </a:p>
          <a:p>
            <a:pPr eaLnBrk="1" hangingPunct="1">
              <a:spcBef>
                <a:spcPct val="0"/>
              </a:spcBef>
            </a:pPr>
            <a:r>
              <a:rPr lang="fr-FR" altLang="fr-FR">
                <a:sym typeface="MS Outlook" panose="05010100010000000000" pitchFamily="2" charset="2"/>
              </a:rPr>
              <a:t> Posologie en aigu : inviter à prendre la 1</a:t>
            </a:r>
            <a:r>
              <a:rPr lang="fr-FR" altLang="fr-FR" baseline="30000">
                <a:sym typeface="MS Outlook" panose="05010100010000000000" pitchFamily="2" charset="2"/>
              </a:rPr>
              <a:t>ère</a:t>
            </a:r>
            <a:r>
              <a:rPr lang="fr-FR" altLang="fr-FR">
                <a:sym typeface="MS Outlook" panose="05010100010000000000" pitchFamily="2" charset="2"/>
              </a:rPr>
              <a:t> prise directement au comptoir (ce qui permet de s’assurer que les patients savent utiliser les tubes) puis la 2</a:t>
            </a:r>
            <a:r>
              <a:rPr lang="fr-FR" altLang="fr-FR" baseline="30000">
                <a:sym typeface="MS Outlook" panose="05010100010000000000" pitchFamily="2" charset="2"/>
              </a:rPr>
              <a:t>ème</a:t>
            </a:r>
            <a:r>
              <a:rPr lang="fr-FR" altLang="fr-FR">
                <a:sym typeface="MS Outlook" panose="05010100010000000000" pitchFamily="2" charset="2"/>
              </a:rPr>
              <a:t> prise dès le retour à la maison</a:t>
            </a:r>
            <a:endParaRPr lang="fr-FR" altLang="fr-FR"/>
          </a:p>
          <a:p>
            <a:pPr eaLnBrk="1" hangingPunct="1">
              <a:spcBef>
                <a:spcPct val="0"/>
              </a:spcBef>
            </a:pPr>
            <a:endParaRPr lang="fr-FR" altLang="fr-FR"/>
          </a:p>
        </p:txBody>
      </p:sp>
    </p:spTree>
    <p:extLst>
      <p:ext uri="{BB962C8B-B14F-4D97-AF65-F5344CB8AC3E}">
        <p14:creationId xmlns:p14="http://schemas.microsoft.com/office/powerpoint/2010/main" val="340295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2</a:t>
            </a:fld>
            <a:endParaRPr lang="fr-FR" altLang="fr-FR">
              <a:solidFill>
                <a:srgbClr val="000000"/>
              </a:solidFill>
            </a:endParaRPr>
          </a:p>
        </p:txBody>
      </p:sp>
    </p:spTree>
    <p:extLst>
      <p:ext uri="{BB962C8B-B14F-4D97-AF65-F5344CB8AC3E}">
        <p14:creationId xmlns:p14="http://schemas.microsoft.com/office/powerpoint/2010/main" val="3480315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912574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bwMode="auto">
          <a:xfrm>
            <a:off x="-220663" y="808038"/>
            <a:ext cx="7186613" cy="4043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605113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bwMode="auto">
          <a:xfrm>
            <a:off x="-220663" y="808038"/>
            <a:ext cx="7186613" cy="4043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149567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ChangeArrowheads="1" noTextEdit="1"/>
          </p:cNvSpPr>
          <p:nvPr>
            <p:ph type="sldImg"/>
          </p:nvPr>
        </p:nvSpPr>
        <p:spPr bwMode="auto">
          <a:xfrm>
            <a:off x="-220663" y="808038"/>
            <a:ext cx="7186613" cy="4043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514440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488014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146831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655657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690890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435711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62811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238125" y="835025"/>
            <a:ext cx="6661150" cy="3748088"/>
          </a:xfrm>
          <a:ln/>
        </p:spPr>
      </p:sp>
      <p:sp>
        <p:nvSpPr>
          <p:cNvPr id="3" name="Espace réservé des commentaires 2"/>
          <p:cNvSpPr>
            <a:spLocks noGrp="1"/>
          </p:cNvSpPr>
          <p:nvPr>
            <p:ph type="body" idx="1"/>
          </p:nvPr>
        </p:nvSpPr>
        <p:spPr>
          <a:xfrm>
            <a:off x="682971" y="5279002"/>
            <a:ext cx="6353882" cy="4998257"/>
          </a:xfrm>
        </p:spPr>
        <p:txBody>
          <a:bodyPr/>
          <a:lstStyle/>
          <a:p>
            <a:pPr>
              <a:defRPr/>
            </a:pPr>
            <a:r>
              <a:rPr lang="fr-FR" b="1" u="sng" dirty="0">
                <a:latin typeface="Arial" panose="020B0604020202020204" pitchFamily="34" charset="0"/>
                <a:cs typeface="Arial" panose="020B0604020202020204" pitchFamily="34" charset="0"/>
              </a:rPr>
              <a:t>Commentaires</a:t>
            </a:r>
          </a:p>
          <a:p>
            <a:pPr>
              <a:defRPr/>
            </a:pPr>
            <a:endParaRPr lang="fr-FR" dirty="0">
              <a:latin typeface="Arial" panose="020B0604020202020204" pitchFamily="34" charset="0"/>
              <a:cs typeface="Arial" panose="020B0604020202020204" pitchFamily="34" charset="0"/>
            </a:endParaRPr>
          </a:p>
          <a:p>
            <a:pPr>
              <a:defRPr/>
            </a:pPr>
            <a:r>
              <a:rPr lang="fr-FR" dirty="0">
                <a:latin typeface="Arial" panose="020B0604020202020204" pitchFamily="34" charset="0"/>
                <a:cs typeface="Arial" panose="020B0604020202020204" pitchFamily="34" charset="0"/>
              </a:rPr>
              <a:t>Le CDFH met en œuvre des actions à destination des personnes en situation de handicap </a:t>
            </a:r>
          </a:p>
        </p:txBody>
      </p:sp>
      <p:sp>
        <p:nvSpPr>
          <p:cNvPr id="31748" name="Espace réservé du numéro de diapositive 3"/>
          <p:cNvSpPr>
            <a:spLocks noGrp="1"/>
          </p:cNvSpPr>
          <p:nvPr>
            <p:ph type="sldNum" sz="quarter" idx="5"/>
          </p:nvPr>
        </p:nvSpPr>
        <p:spPr>
          <a:noFill/>
        </p:spPr>
        <p:txBody>
          <a:bodyPr/>
          <a:lstStyle>
            <a:lvl1pPr>
              <a:defRPr sz="1700">
                <a:solidFill>
                  <a:schemeClr val="tx1"/>
                </a:solidFill>
                <a:latin typeface="Arial" panose="020B0604020202020204" pitchFamily="34" charset="0"/>
              </a:defRPr>
            </a:lvl1pPr>
            <a:lvl2pPr marL="802964" indent="-307774">
              <a:defRPr sz="1700">
                <a:solidFill>
                  <a:schemeClr val="tx1"/>
                </a:solidFill>
                <a:latin typeface="Arial" panose="020B0604020202020204" pitchFamily="34" charset="0"/>
              </a:defRPr>
            </a:lvl2pPr>
            <a:lvl3pPr marL="1234535" indent="-245877">
              <a:defRPr sz="1700">
                <a:solidFill>
                  <a:schemeClr val="tx1"/>
                </a:solidFill>
                <a:latin typeface="Arial" panose="020B0604020202020204" pitchFamily="34" charset="0"/>
              </a:defRPr>
            </a:lvl3pPr>
            <a:lvl4pPr marL="1731444" indent="-245877">
              <a:defRPr sz="1700">
                <a:solidFill>
                  <a:schemeClr val="tx1"/>
                </a:solidFill>
                <a:latin typeface="Arial" panose="020B0604020202020204" pitchFamily="34" charset="0"/>
              </a:defRPr>
            </a:lvl4pPr>
            <a:lvl5pPr marL="2224913" indent="-245877">
              <a:defRPr sz="1700">
                <a:solidFill>
                  <a:schemeClr val="tx1"/>
                </a:solidFill>
                <a:latin typeface="Arial" panose="020B0604020202020204" pitchFamily="34" charset="0"/>
              </a:defRPr>
            </a:lvl5pPr>
            <a:lvl6pPr marL="2720104" indent="-245877" eaLnBrk="0" fontAlgn="base" hangingPunct="0">
              <a:spcBef>
                <a:spcPct val="0"/>
              </a:spcBef>
              <a:spcAft>
                <a:spcPct val="0"/>
              </a:spcAft>
              <a:defRPr sz="1700">
                <a:solidFill>
                  <a:schemeClr val="tx1"/>
                </a:solidFill>
                <a:latin typeface="Arial" panose="020B0604020202020204" pitchFamily="34" charset="0"/>
              </a:defRPr>
            </a:lvl6pPr>
            <a:lvl7pPr marL="3215293" indent="-245877" eaLnBrk="0" fontAlgn="base" hangingPunct="0">
              <a:spcBef>
                <a:spcPct val="0"/>
              </a:spcBef>
              <a:spcAft>
                <a:spcPct val="0"/>
              </a:spcAft>
              <a:defRPr sz="1700">
                <a:solidFill>
                  <a:schemeClr val="tx1"/>
                </a:solidFill>
                <a:latin typeface="Arial" panose="020B0604020202020204" pitchFamily="34" charset="0"/>
              </a:defRPr>
            </a:lvl7pPr>
            <a:lvl8pPr marL="3710483" indent="-245877" eaLnBrk="0" fontAlgn="base" hangingPunct="0">
              <a:spcBef>
                <a:spcPct val="0"/>
              </a:spcBef>
              <a:spcAft>
                <a:spcPct val="0"/>
              </a:spcAft>
              <a:defRPr sz="1700">
                <a:solidFill>
                  <a:schemeClr val="tx1"/>
                </a:solidFill>
                <a:latin typeface="Arial" panose="020B0604020202020204" pitchFamily="34" charset="0"/>
              </a:defRPr>
            </a:lvl8pPr>
            <a:lvl9pPr marL="4205671" indent="-245877" eaLnBrk="0" fontAlgn="base" hangingPunct="0">
              <a:spcBef>
                <a:spcPct val="0"/>
              </a:spcBef>
              <a:spcAft>
                <a:spcPct val="0"/>
              </a:spcAft>
              <a:defRPr sz="1700">
                <a:solidFill>
                  <a:schemeClr val="tx1"/>
                </a:solidFill>
                <a:latin typeface="Arial" panose="020B0604020202020204" pitchFamily="34" charset="0"/>
              </a:defRPr>
            </a:lvl9pPr>
          </a:lstStyle>
          <a:p>
            <a:pPr defTabSz="990378"/>
            <a:fld id="{7B18DEB9-3AEC-4C50-9BA9-42AB8DDE873F}" type="slidenum">
              <a:rPr lang="fr-FR" altLang="fr-FR" sz="1200">
                <a:solidFill>
                  <a:srgbClr val="000000"/>
                </a:solidFill>
                <a:latin typeface="Times New Roman" panose="02020603050405020304" pitchFamily="18" charset="0"/>
              </a:rPr>
              <a:pPr defTabSz="990378"/>
              <a:t>3</a:t>
            </a:fld>
            <a:endParaRPr lang="fr-FR" altLang="fr-FR"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17084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Espace réservé de l'image des diapositives 1"/>
          <p:cNvSpPr>
            <a:spLocks noGrp="1" noRot="1" noChangeAspect="1" noTextEdit="1"/>
          </p:cNvSpPr>
          <p:nvPr>
            <p:ph type="sldImg"/>
          </p:nvPr>
        </p:nvSpPr>
        <p:spPr bwMode="auto">
          <a:xfrm>
            <a:off x="-255588" y="785813"/>
            <a:ext cx="6965951" cy="3919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694860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ChangeArrowheads="1" noTextEdit="1"/>
          </p:cNvSpPr>
          <p:nvPr>
            <p:ph type="sldImg"/>
          </p:nvPr>
        </p:nvSpPr>
        <p:spPr bwMode="auto">
          <a:xfrm>
            <a:off x="139700" y="785813"/>
            <a:ext cx="6270625" cy="3527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i="1">
              <a:latin typeface="Courier"/>
            </a:endParaRPr>
          </a:p>
        </p:txBody>
      </p:sp>
    </p:spTree>
    <p:extLst>
      <p:ext uri="{BB962C8B-B14F-4D97-AF65-F5344CB8AC3E}">
        <p14:creationId xmlns:p14="http://schemas.microsoft.com/office/powerpoint/2010/main" val="1598564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028714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141749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211155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Espace réservé de la date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6150">
              <a:defRPr>
                <a:solidFill>
                  <a:schemeClr val="tx1"/>
                </a:solidFill>
                <a:latin typeface="Arial" panose="020B0604020202020204" pitchFamily="34" charset="0"/>
              </a:defRPr>
            </a:lvl1pPr>
            <a:lvl2pPr marL="742950" indent="-285750" defTabSz="946150">
              <a:defRPr>
                <a:solidFill>
                  <a:schemeClr val="tx1"/>
                </a:solidFill>
                <a:latin typeface="Arial" panose="020B0604020202020204" pitchFamily="34" charset="0"/>
              </a:defRPr>
            </a:lvl2pPr>
            <a:lvl3pPr marL="1143000" indent="-228600" defTabSz="946150">
              <a:defRPr>
                <a:solidFill>
                  <a:schemeClr val="tx1"/>
                </a:solidFill>
                <a:latin typeface="Arial" panose="020B0604020202020204" pitchFamily="34" charset="0"/>
              </a:defRPr>
            </a:lvl3pPr>
            <a:lvl4pPr marL="1600200" indent="-228600" defTabSz="946150">
              <a:defRPr>
                <a:solidFill>
                  <a:schemeClr val="tx1"/>
                </a:solidFill>
                <a:latin typeface="Arial" panose="020B0604020202020204" pitchFamily="34" charset="0"/>
              </a:defRPr>
            </a:lvl4pPr>
            <a:lvl5pPr marL="2057400" indent="-228600" defTabSz="946150">
              <a:defRPr>
                <a:solidFill>
                  <a:schemeClr val="tx1"/>
                </a:solidFill>
                <a:latin typeface="Arial" panose="020B0604020202020204" pitchFamily="34" charset="0"/>
              </a:defRPr>
            </a:lvl5pPr>
            <a:lvl6pPr marL="2514600" indent="-228600" defTabSz="946150" fontAlgn="base">
              <a:spcBef>
                <a:spcPct val="0"/>
              </a:spcBef>
              <a:spcAft>
                <a:spcPct val="0"/>
              </a:spcAft>
              <a:defRPr>
                <a:solidFill>
                  <a:schemeClr val="tx1"/>
                </a:solidFill>
                <a:latin typeface="Arial" panose="020B0604020202020204" pitchFamily="34" charset="0"/>
              </a:defRPr>
            </a:lvl6pPr>
            <a:lvl7pPr marL="2971800" indent="-228600" defTabSz="946150" fontAlgn="base">
              <a:spcBef>
                <a:spcPct val="0"/>
              </a:spcBef>
              <a:spcAft>
                <a:spcPct val="0"/>
              </a:spcAft>
              <a:defRPr>
                <a:solidFill>
                  <a:schemeClr val="tx1"/>
                </a:solidFill>
                <a:latin typeface="Arial" panose="020B0604020202020204" pitchFamily="34" charset="0"/>
              </a:defRPr>
            </a:lvl7pPr>
            <a:lvl8pPr marL="3429000" indent="-228600" defTabSz="946150" fontAlgn="base">
              <a:spcBef>
                <a:spcPct val="0"/>
              </a:spcBef>
              <a:spcAft>
                <a:spcPct val="0"/>
              </a:spcAft>
              <a:defRPr>
                <a:solidFill>
                  <a:schemeClr val="tx1"/>
                </a:solidFill>
                <a:latin typeface="Arial" panose="020B0604020202020204" pitchFamily="34" charset="0"/>
              </a:defRPr>
            </a:lvl8pPr>
            <a:lvl9pPr marL="3886200" indent="-228600" defTabSz="9461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E5FCDEC-D042-48A5-A22E-0370CCE5B04B}" type="datetime1">
              <a:rPr lang="en-GB" altLang="fr-FR" smtClean="0">
                <a:solidFill>
                  <a:srgbClr val="000000"/>
                </a:solidFill>
                <a:ea typeface="ＭＳ Ｐゴシック" panose="020B0600070205080204" pitchFamily="34" charset="-128"/>
              </a:rPr>
              <a:pPr fontAlgn="base">
                <a:spcBef>
                  <a:spcPct val="0"/>
                </a:spcBef>
                <a:spcAft>
                  <a:spcPct val="0"/>
                </a:spcAft>
              </a:pPr>
              <a:t>26/09/2023</a:t>
            </a:fld>
            <a:endParaRPr lang="en-GB" altLang="fr-FR">
              <a:solidFill>
                <a:srgbClr val="000000"/>
              </a:solidFill>
              <a:ea typeface="ＭＳ Ｐゴシック" panose="020B0600070205080204" pitchFamily="34" charset="-128"/>
            </a:endParaRPr>
          </a:p>
        </p:txBody>
      </p:sp>
      <p:sp>
        <p:nvSpPr>
          <p:cNvPr id="222211"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166503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2095215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Espace réservé de la date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6150">
              <a:defRPr>
                <a:solidFill>
                  <a:schemeClr val="tx1"/>
                </a:solidFill>
                <a:latin typeface="Arial" panose="020B0604020202020204" pitchFamily="34" charset="0"/>
              </a:defRPr>
            </a:lvl1pPr>
            <a:lvl2pPr marL="742950" indent="-285750" defTabSz="946150">
              <a:defRPr>
                <a:solidFill>
                  <a:schemeClr val="tx1"/>
                </a:solidFill>
                <a:latin typeface="Arial" panose="020B0604020202020204" pitchFamily="34" charset="0"/>
              </a:defRPr>
            </a:lvl2pPr>
            <a:lvl3pPr marL="1143000" indent="-228600" defTabSz="946150">
              <a:defRPr>
                <a:solidFill>
                  <a:schemeClr val="tx1"/>
                </a:solidFill>
                <a:latin typeface="Arial" panose="020B0604020202020204" pitchFamily="34" charset="0"/>
              </a:defRPr>
            </a:lvl3pPr>
            <a:lvl4pPr marL="1600200" indent="-228600" defTabSz="946150">
              <a:defRPr>
                <a:solidFill>
                  <a:schemeClr val="tx1"/>
                </a:solidFill>
                <a:latin typeface="Arial" panose="020B0604020202020204" pitchFamily="34" charset="0"/>
              </a:defRPr>
            </a:lvl4pPr>
            <a:lvl5pPr marL="2057400" indent="-228600" defTabSz="946150">
              <a:defRPr>
                <a:solidFill>
                  <a:schemeClr val="tx1"/>
                </a:solidFill>
                <a:latin typeface="Arial" panose="020B0604020202020204" pitchFamily="34" charset="0"/>
              </a:defRPr>
            </a:lvl5pPr>
            <a:lvl6pPr marL="2514600" indent="-228600" defTabSz="946150" fontAlgn="base">
              <a:spcBef>
                <a:spcPct val="0"/>
              </a:spcBef>
              <a:spcAft>
                <a:spcPct val="0"/>
              </a:spcAft>
              <a:defRPr>
                <a:solidFill>
                  <a:schemeClr val="tx1"/>
                </a:solidFill>
                <a:latin typeface="Arial" panose="020B0604020202020204" pitchFamily="34" charset="0"/>
              </a:defRPr>
            </a:lvl6pPr>
            <a:lvl7pPr marL="2971800" indent="-228600" defTabSz="946150" fontAlgn="base">
              <a:spcBef>
                <a:spcPct val="0"/>
              </a:spcBef>
              <a:spcAft>
                <a:spcPct val="0"/>
              </a:spcAft>
              <a:defRPr>
                <a:solidFill>
                  <a:schemeClr val="tx1"/>
                </a:solidFill>
                <a:latin typeface="Arial" panose="020B0604020202020204" pitchFamily="34" charset="0"/>
              </a:defRPr>
            </a:lvl7pPr>
            <a:lvl8pPr marL="3429000" indent="-228600" defTabSz="946150" fontAlgn="base">
              <a:spcBef>
                <a:spcPct val="0"/>
              </a:spcBef>
              <a:spcAft>
                <a:spcPct val="0"/>
              </a:spcAft>
              <a:defRPr>
                <a:solidFill>
                  <a:schemeClr val="tx1"/>
                </a:solidFill>
                <a:latin typeface="Arial" panose="020B0604020202020204" pitchFamily="34" charset="0"/>
              </a:defRPr>
            </a:lvl8pPr>
            <a:lvl9pPr marL="3886200" indent="-228600" defTabSz="9461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E5FCDEC-D042-48A5-A22E-0370CCE5B04B}" type="datetime1">
              <a:rPr lang="en-GB" altLang="fr-FR" smtClean="0">
                <a:solidFill>
                  <a:srgbClr val="000000"/>
                </a:solidFill>
                <a:ea typeface="ＭＳ Ｐゴシック" panose="020B0600070205080204" pitchFamily="34" charset="-128"/>
              </a:rPr>
              <a:pPr fontAlgn="base">
                <a:spcBef>
                  <a:spcPct val="0"/>
                </a:spcBef>
                <a:spcAft>
                  <a:spcPct val="0"/>
                </a:spcAft>
              </a:pPr>
              <a:t>26/09/2023</a:t>
            </a:fld>
            <a:endParaRPr lang="en-GB" altLang="fr-FR">
              <a:solidFill>
                <a:srgbClr val="000000"/>
              </a:solidFill>
              <a:ea typeface="ＭＳ Ｐゴシック" panose="020B0600070205080204" pitchFamily="34" charset="-128"/>
            </a:endParaRPr>
          </a:p>
        </p:txBody>
      </p:sp>
      <p:sp>
        <p:nvSpPr>
          <p:cNvPr id="222211"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628124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Espace réservé de la date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6150">
              <a:defRPr>
                <a:solidFill>
                  <a:schemeClr val="tx1"/>
                </a:solidFill>
                <a:latin typeface="Arial" panose="020B0604020202020204" pitchFamily="34" charset="0"/>
              </a:defRPr>
            </a:lvl1pPr>
            <a:lvl2pPr marL="742950" indent="-285750" defTabSz="946150">
              <a:defRPr>
                <a:solidFill>
                  <a:schemeClr val="tx1"/>
                </a:solidFill>
                <a:latin typeface="Arial" panose="020B0604020202020204" pitchFamily="34" charset="0"/>
              </a:defRPr>
            </a:lvl2pPr>
            <a:lvl3pPr marL="1143000" indent="-228600" defTabSz="946150">
              <a:defRPr>
                <a:solidFill>
                  <a:schemeClr val="tx1"/>
                </a:solidFill>
                <a:latin typeface="Arial" panose="020B0604020202020204" pitchFamily="34" charset="0"/>
              </a:defRPr>
            </a:lvl3pPr>
            <a:lvl4pPr marL="1600200" indent="-228600" defTabSz="946150">
              <a:defRPr>
                <a:solidFill>
                  <a:schemeClr val="tx1"/>
                </a:solidFill>
                <a:latin typeface="Arial" panose="020B0604020202020204" pitchFamily="34" charset="0"/>
              </a:defRPr>
            </a:lvl4pPr>
            <a:lvl5pPr marL="2057400" indent="-228600" defTabSz="946150">
              <a:defRPr>
                <a:solidFill>
                  <a:schemeClr val="tx1"/>
                </a:solidFill>
                <a:latin typeface="Arial" panose="020B0604020202020204" pitchFamily="34" charset="0"/>
              </a:defRPr>
            </a:lvl5pPr>
            <a:lvl6pPr marL="2514600" indent="-228600" defTabSz="946150" fontAlgn="base">
              <a:spcBef>
                <a:spcPct val="0"/>
              </a:spcBef>
              <a:spcAft>
                <a:spcPct val="0"/>
              </a:spcAft>
              <a:defRPr>
                <a:solidFill>
                  <a:schemeClr val="tx1"/>
                </a:solidFill>
                <a:latin typeface="Arial" panose="020B0604020202020204" pitchFamily="34" charset="0"/>
              </a:defRPr>
            </a:lvl6pPr>
            <a:lvl7pPr marL="2971800" indent="-228600" defTabSz="946150" fontAlgn="base">
              <a:spcBef>
                <a:spcPct val="0"/>
              </a:spcBef>
              <a:spcAft>
                <a:spcPct val="0"/>
              </a:spcAft>
              <a:defRPr>
                <a:solidFill>
                  <a:schemeClr val="tx1"/>
                </a:solidFill>
                <a:latin typeface="Arial" panose="020B0604020202020204" pitchFamily="34" charset="0"/>
              </a:defRPr>
            </a:lvl7pPr>
            <a:lvl8pPr marL="3429000" indent="-228600" defTabSz="946150" fontAlgn="base">
              <a:spcBef>
                <a:spcPct val="0"/>
              </a:spcBef>
              <a:spcAft>
                <a:spcPct val="0"/>
              </a:spcAft>
              <a:defRPr>
                <a:solidFill>
                  <a:schemeClr val="tx1"/>
                </a:solidFill>
                <a:latin typeface="Arial" panose="020B0604020202020204" pitchFamily="34" charset="0"/>
              </a:defRPr>
            </a:lvl8pPr>
            <a:lvl9pPr marL="3886200" indent="-228600" defTabSz="9461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E5FCDEC-D042-48A5-A22E-0370CCE5B04B}" type="datetime1">
              <a:rPr lang="en-GB" altLang="fr-FR" smtClean="0">
                <a:solidFill>
                  <a:srgbClr val="000000"/>
                </a:solidFill>
                <a:ea typeface="ＭＳ Ｐゴシック" panose="020B0600070205080204" pitchFamily="34" charset="-128"/>
              </a:rPr>
              <a:pPr fontAlgn="base">
                <a:spcBef>
                  <a:spcPct val="0"/>
                </a:spcBef>
                <a:spcAft>
                  <a:spcPct val="0"/>
                </a:spcAft>
              </a:pPr>
              <a:t>26/09/2023</a:t>
            </a:fld>
            <a:endParaRPr lang="en-GB" altLang="fr-FR">
              <a:solidFill>
                <a:srgbClr val="000000"/>
              </a:solidFill>
              <a:ea typeface="ＭＳ Ｐゴシック" panose="020B0600070205080204" pitchFamily="34" charset="-128"/>
            </a:endParaRPr>
          </a:p>
        </p:txBody>
      </p:sp>
      <p:sp>
        <p:nvSpPr>
          <p:cNvPr id="222211"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007708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98791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Espace réservé de l'image des diapositives 1"/>
          <p:cNvSpPr>
            <a:spLocks noGrp="1" noRot="1" noChangeAspect="1" noTextEdit="1"/>
          </p:cNvSpPr>
          <p:nvPr>
            <p:ph type="sldImg"/>
          </p:nvPr>
        </p:nvSpPr>
        <p:spPr bwMode="auto">
          <a:xfrm>
            <a:off x="138113" y="785813"/>
            <a:ext cx="6270625" cy="3527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2" name="Espace réservé du numéro de diapositive 3"/>
          <p:cNvSpPr>
            <a:spLocks noGrp="1"/>
          </p:cNvSpPr>
          <p:nvPr>
            <p:ph type="sldNum" sz="quarter" idx="5"/>
          </p:nvPr>
        </p:nvSpPr>
        <p:spPr bwMode="auto">
          <a:xfrm>
            <a:off x="5486400" y="9936163"/>
            <a:ext cx="966788" cy="522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0" rIns="88221" bIns="44110"/>
          <a:lstStyle>
            <a:lvl1pPr defTabSz="881063">
              <a:defRPr>
                <a:solidFill>
                  <a:schemeClr val="tx1"/>
                </a:solidFill>
                <a:latin typeface="Arial" panose="020B0604020202020204" pitchFamily="34" charset="0"/>
              </a:defRPr>
            </a:lvl1pPr>
            <a:lvl2pPr marL="742950" indent="-285750" defTabSz="881063">
              <a:defRPr>
                <a:solidFill>
                  <a:schemeClr val="tx1"/>
                </a:solidFill>
                <a:latin typeface="Arial" panose="020B0604020202020204" pitchFamily="34" charset="0"/>
              </a:defRPr>
            </a:lvl2pPr>
            <a:lvl3pPr marL="1143000" indent="-228600" defTabSz="881063">
              <a:defRPr>
                <a:solidFill>
                  <a:schemeClr val="tx1"/>
                </a:solidFill>
                <a:latin typeface="Arial" panose="020B0604020202020204" pitchFamily="34" charset="0"/>
              </a:defRPr>
            </a:lvl3pPr>
            <a:lvl4pPr marL="1600200" indent="-228600" defTabSz="881063">
              <a:defRPr>
                <a:solidFill>
                  <a:schemeClr val="tx1"/>
                </a:solidFill>
                <a:latin typeface="Arial" panose="020B0604020202020204" pitchFamily="34" charset="0"/>
              </a:defRPr>
            </a:lvl4pPr>
            <a:lvl5pPr marL="2057400" indent="-228600" defTabSz="881063">
              <a:defRPr>
                <a:solidFill>
                  <a:schemeClr val="tx1"/>
                </a:solidFill>
                <a:latin typeface="Arial" panose="020B0604020202020204" pitchFamily="34" charset="0"/>
              </a:defRPr>
            </a:lvl5pPr>
            <a:lvl6pPr marL="2514600" indent="-228600" defTabSz="881063" fontAlgn="base">
              <a:spcBef>
                <a:spcPct val="0"/>
              </a:spcBef>
              <a:spcAft>
                <a:spcPct val="0"/>
              </a:spcAft>
              <a:defRPr>
                <a:solidFill>
                  <a:schemeClr val="tx1"/>
                </a:solidFill>
                <a:latin typeface="Arial" panose="020B0604020202020204" pitchFamily="34" charset="0"/>
              </a:defRPr>
            </a:lvl6pPr>
            <a:lvl7pPr marL="2971800" indent="-228600" defTabSz="881063" fontAlgn="base">
              <a:spcBef>
                <a:spcPct val="0"/>
              </a:spcBef>
              <a:spcAft>
                <a:spcPct val="0"/>
              </a:spcAft>
              <a:defRPr>
                <a:solidFill>
                  <a:schemeClr val="tx1"/>
                </a:solidFill>
                <a:latin typeface="Arial" panose="020B0604020202020204" pitchFamily="34" charset="0"/>
              </a:defRPr>
            </a:lvl7pPr>
            <a:lvl8pPr marL="3429000" indent="-228600" defTabSz="881063" fontAlgn="base">
              <a:spcBef>
                <a:spcPct val="0"/>
              </a:spcBef>
              <a:spcAft>
                <a:spcPct val="0"/>
              </a:spcAft>
              <a:defRPr>
                <a:solidFill>
                  <a:schemeClr val="tx1"/>
                </a:solidFill>
                <a:latin typeface="Arial" panose="020B0604020202020204" pitchFamily="34" charset="0"/>
              </a:defRPr>
            </a:lvl8pPr>
            <a:lvl9pPr marL="3886200" indent="-228600" defTabSz="881063" fontAlgn="base">
              <a:spcBef>
                <a:spcPct val="0"/>
              </a:spcBef>
              <a:spcAft>
                <a:spcPct val="0"/>
              </a:spcAft>
              <a:defRPr>
                <a:solidFill>
                  <a:schemeClr val="tx1"/>
                </a:solidFill>
                <a:latin typeface="Arial" panose="020B0604020202020204" pitchFamily="34" charset="0"/>
              </a:defRPr>
            </a:lvl9pPr>
          </a:lstStyle>
          <a:p>
            <a:fld id="{A027803A-99F7-405F-BE8E-8F0A50F4E43C}" type="slidenum">
              <a:rPr lang="fr-FR" altLang="fr-FR" sz="1100">
                <a:solidFill>
                  <a:srgbClr val="000000"/>
                </a:solidFill>
                <a:latin typeface="Times New Roman" panose="02020603050405020304" pitchFamily="18" charset="0"/>
                <a:cs typeface="Arial" panose="020B0604020202020204" pitchFamily="34" charset="0"/>
              </a:rPr>
              <a:pPr/>
              <a:t>4</a:t>
            </a:fld>
            <a:endParaRPr lang="fr-FR" altLang="fr-FR" sz="1100">
              <a:solidFill>
                <a:srgbClr val="000000"/>
              </a:solidFill>
              <a:latin typeface="Times New Roman" panose="02020603050405020304" pitchFamily="18" charset="0"/>
              <a:cs typeface="Arial" panose="020B0604020202020204" pitchFamily="34" charset="0"/>
            </a:endParaRPr>
          </a:p>
        </p:txBody>
      </p:sp>
      <p:sp>
        <p:nvSpPr>
          <p:cNvPr id="168963"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218408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eaLnBrk="1" fontAlgn="auto" hangingPunct="1">
              <a:spcBef>
                <a:spcPts val="0"/>
              </a:spcBef>
              <a:spcAft>
                <a:spcPts val="0"/>
              </a:spcAft>
              <a:defRPr/>
            </a:pPr>
            <a:endParaRPr lang="fr-FR" sz="1200" i="1" dirty="0">
              <a:latin typeface="+mn-lt"/>
              <a:cs typeface="+mn-cs"/>
            </a:endParaRPr>
          </a:p>
          <a:p>
            <a:pPr eaLnBrk="1" fontAlgn="auto" hangingPunct="1">
              <a:spcBef>
                <a:spcPts val="0"/>
              </a:spcBef>
              <a:spcAft>
                <a:spcPts val="0"/>
              </a:spcAft>
              <a:defRPr/>
            </a:pPr>
            <a:endParaRPr lang="fr-FR" sz="1200" i="1" dirty="0">
              <a:latin typeface="+mn-lt"/>
              <a:cs typeface="+mn-cs"/>
            </a:endParaRPr>
          </a:p>
        </p:txBody>
      </p:sp>
    </p:spTree>
    <p:extLst>
      <p:ext uri="{BB962C8B-B14F-4D97-AF65-F5344CB8AC3E}">
        <p14:creationId xmlns:p14="http://schemas.microsoft.com/office/powerpoint/2010/main" val="1924512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0209443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0" name="Espace réservé des commentaires 2"/>
          <p:cNvSpPr>
            <a:spLocks noGrp="1"/>
          </p:cNvSpPr>
          <p:nvPr>
            <p:ph type="body" idx="1"/>
          </p:nvPr>
        </p:nvSpPr>
        <p:spPr bwMode="auto">
          <a:xfrm>
            <a:off x="679450" y="4778375"/>
            <a:ext cx="5945188"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FF0000"/>
              </a:solidFill>
            </a:endParaRPr>
          </a:p>
        </p:txBody>
      </p:sp>
    </p:spTree>
    <p:extLst>
      <p:ext uri="{BB962C8B-B14F-4D97-AF65-F5344CB8AC3E}">
        <p14:creationId xmlns:p14="http://schemas.microsoft.com/office/powerpoint/2010/main" val="2675625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648722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567526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solidFill>
                <a:srgbClr val="62C400"/>
              </a:solidFill>
            </a:endParaRPr>
          </a:p>
          <a:p>
            <a:pPr eaLnBrk="1" hangingPunct="1">
              <a:spcBef>
                <a:spcPct val="0"/>
              </a:spcBef>
            </a:pPr>
            <a:endParaRPr lang="fr-FR" altLang="fr-FR">
              <a:solidFill>
                <a:srgbClr val="62C400"/>
              </a:solidFill>
            </a:endParaRPr>
          </a:p>
          <a:p>
            <a:pPr eaLnBrk="1" hangingPunct="1">
              <a:spcBef>
                <a:spcPct val="0"/>
              </a:spcBef>
            </a:pPr>
            <a:endParaRPr lang="fr-FR" altLang="fr-FR"/>
          </a:p>
          <a:p>
            <a:pPr eaLnBrk="1" hangingPunct="1">
              <a:spcBef>
                <a:spcPct val="0"/>
              </a:spcBef>
            </a:pPr>
            <a:br>
              <a:rPr lang="fr-FR" altLang="fr-FR"/>
            </a:br>
            <a:endParaRPr lang="fr-FR" altLang="fr-FR"/>
          </a:p>
          <a:p>
            <a:pPr eaLnBrk="1" hangingPunct="1">
              <a:spcBef>
                <a:spcPct val="0"/>
              </a:spcBef>
            </a:pPr>
            <a:endParaRPr lang="fr-FR" altLang="fr-FR"/>
          </a:p>
          <a:p>
            <a:pPr eaLnBrk="1" hangingPunct="1">
              <a:spcBef>
                <a:spcPct val="0"/>
              </a:spcBef>
            </a:pPr>
            <a:endParaRPr lang="fr-FR" altLang="fr-FR"/>
          </a:p>
          <a:p>
            <a:pPr eaLnBrk="1" hangingPunct="1">
              <a:spcBef>
                <a:spcPct val="0"/>
              </a:spcBef>
            </a:pPr>
            <a:endParaRPr lang="fr-FR" altLang="fr-FR"/>
          </a:p>
        </p:txBody>
      </p:sp>
    </p:spTree>
    <p:extLst>
      <p:ext uri="{BB962C8B-B14F-4D97-AF65-F5344CB8AC3E}">
        <p14:creationId xmlns:p14="http://schemas.microsoft.com/office/powerpoint/2010/main" val="11361135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23907798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299522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3677617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79147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bwMode="auto">
          <a:xfrm>
            <a:off x="365125" y="849313"/>
            <a:ext cx="6321425" cy="3556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227360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buFont typeface="MS Outlook" panose="05010100010000000000" pitchFamily="2" charset="2"/>
              <a:buNone/>
            </a:pPr>
            <a:endParaRPr lang="fr-FR" altLang="fr-FR" b="1" u="sng">
              <a:ea typeface="ＭＳ Ｐゴシック" panose="020B0600070205080204" pitchFamily="34" charset="-128"/>
            </a:endParaRPr>
          </a:p>
          <a:p>
            <a:pPr eaLnBrk="1" hangingPunct="1">
              <a:spcBef>
                <a:spcPct val="50000"/>
              </a:spcBef>
              <a:buFont typeface="MS Outlook" panose="05010100010000000000" pitchFamily="2" charset="2"/>
              <a:buNone/>
            </a:pPr>
            <a:endParaRPr lang="fr-FR" altLang="fr-FR" b="1" u="sng">
              <a:ea typeface="ＭＳ Ｐゴシック" panose="020B0600070205080204" pitchFamily="34" charset="-128"/>
            </a:endParaRPr>
          </a:p>
          <a:p>
            <a:pPr eaLnBrk="1" hangingPunct="1">
              <a:spcBef>
                <a:spcPct val="50000"/>
              </a:spcBef>
              <a:buFont typeface="MS Outlook" panose="05010100010000000000" pitchFamily="2" charset="2"/>
              <a:buNone/>
            </a:pPr>
            <a:endParaRPr lang="fr-FR" altLang="fr-FR" b="1" u="sng">
              <a:ea typeface="ＭＳ Ｐゴシック" panose="020B0600070205080204" pitchFamily="34" charset="-128"/>
            </a:endParaRPr>
          </a:p>
        </p:txBody>
      </p:sp>
    </p:spTree>
    <p:extLst>
      <p:ext uri="{BB962C8B-B14F-4D97-AF65-F5344CB8AC3E}">
        <p14:creationId xmlns:p14="http://schemas.microsoft.com/office/powerpoint/2010/main" val="2493571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5645852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751418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886316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bwMode="auto">
          <a:xfrm>
            <a:off x="-258763" y="784225"/>
            <a:ext cx="6978651" cy="3925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2006902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866678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30904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932106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956266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43047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noTextEdit="1"/>
          </p:cNvSpPr>
          <p:nvPr>
            <p:ph type="sldImg"/>
          </p:nvPr>
        </p:nvSpPr>
        <p:spPr bwMode="auto">
          <a:xfrm>
            <a:off x="414338" y="1016000"/>
            <a:ext cx="6100762"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p:cNvSpPr>
            <a:spLocks noGrp="1"/>
          </p:cNvSpPr>
          <p:nvPr>
            <p:ph type="body" idx="1"/>
          </p:nvPr>
        </p:nvSpPr>
        <p:spPr>
          <a:xfrm>
            <a:off x="627063" y="4579938"/>
            <a:ext cx="6170612" cy="5741987"/>
          </a:xfrm>
          <a:ln/>
        </p:spPr>
        <p:txBody>
          <a:bodyPr wrap="square" numCol="1" anchor="t" anchorCtr="0" compatLnSpc="1">
            <a:prstTxWarp prst="textNoShape">
              <a:avLst/>
            </a:prstTxWarp>
          </a:bodyPr>
          <a:lstStyle/>
          <a:p>
            <a:pPr>
              <a:spcBef>
                <a:spcPct val="0"/>
              </a:spcBef>
            </a:pPr>
            <a:r>
              <a:rPr lang="fr-FR" altLang="fr-FR" b="1" u="sng" dirty="0">
                <a:solidFill>
                  <a:srgbClr val="000000"/>
                </a:solidFill>
              </a:rPr>
              <a:t>Commentaires</a:t>
            </a:r>
            <a:r>
              <a:rPr lang="fr-FR" altLang="fr-FR" b="1" dirty="0">
                <a:solidFill>
                  <a:srgbClr val="000000"/>
                </a:solidFill>
              </a:rPr>
              <a:t>			</a:t>
            </a:r>
            <a:endParaRPr lang="fr-FR" altLang="fr-FR" b="1" dirty="0">
              <a:solidFill>
                <a:srgbClr val="000000"/>
              </a:solidFill>
              <a:sym typeface="Wingdings" panose="05000000000000000000" pitchFamily="2" charset="2"/>
            </a:endParaRPr>
          </a:p>
          <a:p>
            <a:pPr>
              <a:spcBef>
                <a:spcPts val="575"/>
              </a:spcBef>
              <a:buFontTx/>
              <a:buChar char="•"/>
            </a:pPr>
            <a:r>
              <a:rPr lang="fr-FR" altLang="fr-FR" b="1" dirty="0">
                <a:solidFill>
                  <a:srgbClr val="000000"/>
                </a:solidFill>
              </a:rPr>
              <a:t>Présenter</a:t>
            </a:r>
            <a:endParaRPr lang="fr-FR" altLang="fr-FR" b="1" dirty="0"/>
          </a:p>
          <a:p>
            <a:pPr>
              <a:lnSpc>
                <a:spcPct val="90000"/>
              </a:lnSpc>
              <a:spcBef>
                <a:spcPts val="575"/>
              </a:spcBef>
              <a:buFont typeface="Wingdings" panose="05000000000000000000" pitchFamily="2" charset="2"/>
              <a:buChar char="è"/>
            </a:pPr>
            <a:r>
              <a:rPr lang="fr-FR" altLang="fr-FR" dirty="0">
                <a:sym typeface="Wingdings" panose="05000000000000000000" pitchFamily="2" charset="2"/>
              </a:rPr>
              <a:t> </a:t>
            </a:r>
            <a:r>
              <a:rPr lang="fr-FR" altLang="fr-FR" b="1" dirty="0">
                <a:solidFill>
                  <a:srgbClr val="000000"/>
                </a:solidFill>
              </a:rPr>
              <a:t>le programme du module </a:t>
            </a:r>
            <a:r>
              <a:rPr lang="fr-FR" altLang="fr-FR" b="1" dirty="0"/>
              <a:t>: 76 médicaments abordés (dont 35 nouveaux par rapport au module « les incontournables du conseil »)</a:t>
            </a:r>
          </a:p>
          <a:p>
            <a:pPr>
              <a:spcBef>
                <a:spcPct val="0"/>
              </a:spcBef>
            </a:pPr>
            <a:r>
              <a:rPr lang="fr-FR" altLang="fr-FR" dirty="0"/>
              <a:t>Ce module a été construit en collaboration avec 2 experts, enseignants au CDFH :</a:t>
            </a:r>
          </a:p>
          <a:p>
            <a:pPr>
              <a:spcBef>
                <a:spcPct val="0"/>
              </a:spcBef>
              <a:buFontTx/>
              <a:buChar char="•"/>
            </a:pPr>
            <a:r>
              <a:rPr lang="fr-FR" altLang="fr-FR" dirty="0"/>
              <a:t> </a:t>
            </a:r>
            <a:r>
              <a:rPr lang="fr-FR" altLang="fr-FR" b="1" dirty="0"/>
              <a:t>François ROUX</a:t>
            </a:r>
            <a:r>
              <a:rPr lang="fr-FR" altLang="fr-FR" dirty="0"/>
              <a:t>, pharmacien installé en banlieue toulousaine – co-auteur de plusieurs ouvrages dont les dossiers de l’expert Pédiatrie </a:t>
            </a:r>
          </a:p>
          <a:p>
            <a:pPr>
              <a:spcBef>
                <a:spcPct val="0"/>
              </a:spcBef>
              <a:buFontTx/>
              <a:buChar char="•"/>
            </a:pPr>
            <a:r>
              <a:rPr lang="fr-FR" altLang="fr-FR" b="1" dirty="0"/>
              <a:t> Maryvonne Nadaud</a:t>
            </a:r>
            <a:r>
              <a:rPr lang="fr-FR" altLang="fr-FR" dirty="0"/>
              <a:t>, médecin généraliste homéopathe</a:t>
            </a:r>
          </a:p>
          <a:p>
            <a:pPr>
              <a:lnSpc>
                <a:spcPct val="90000"/>
              </a:lnSpc>
              <a:spcBef>
                <a:spcPts val="1163"/>
              </a:spcBef>
              <a:buFont typeface="Wingdings" panose="05000000000000000000" pitchFamily="2" charset="2"/>
              <a:buChar char="è"/>
            </a:pPr>
            <a:r>
              <a:rPr lang="fr-FR" altLang="fr-FR" dirty="0">
                <a:sym typeface="Wingdings" panose="05000000000000000000" pitchFamily="2" charset="2"/>
              </a:rPr>
              <a:t> les </a:t>
            </a:r>
            <a:r>
              <a:rPr lang="fr-FR" altLang="fr-FR" b="1" dirty="0">
                <a:sym typeface="Wingdings" panose="05000000000000000000" pitchFamily="2" charset="2"/>
              </a:rPr>
              <a:t>horaires</a:t>
            </a:r>
            <a:r>
              <a:rPr lang="fr-FR" altLang="fr-FR" dirty="0">
                <a:sym typeface="Wingdings" panose="05000000000000000000" pitchFamily="2" charset="2"/>
              </a:rPr>
              <a:t> et </a:t>
            </a:r>
            <a:r>
              <a:rPr lang="fr-FR" altLang="fr-FR" b="1" dirty="0">
                <a:sym typeface="Wingdings" panose="05000000000000000000" pitchFamily="2" charset="2"/>
              </a:rPr>
              <a:t>pauses (dont déjeuner)</a:t>
            </a:r>
          </a:p>
          <a:p>
            <a:pPr>
              <a:lnSpc>
                <a:spcPct val="90000"/>
              </a:lnSpc>
              <a:spcBef>
                <a:spcPts val="575"/>
              </a:spcBef>
              <a:buFont typeface="Wingdings" panose="05000000000000000000" pitchFamily="2" charset="2"/>
              <a:buChar char="è"/>
            </a:pPr>
            <a:r>
              <a:rPr lang="fr-FR" altLang="fr-FR" b="1" dirty="0"/>
              <a:t> la  méthode pédagogique, les documents participants et le Plan d’action personnel</a:t>
            </a:r>
          </a:p>
          <a:p>
            <a:pPr>
              <a:spcBef>
                <a:spcPct val="0"/>
              </a:spcBef>
            </a:pPr>
            <a:r>
              <a:rPr lang="fr-FR" altLang="fr-FR" sz="1700" dirty="0">
                <a:solidFill>
                  <a:srgbClr val="000000"/>
                </a:solidFill>
                <a:sym typeface="Webdings" panose="05030102010509060703" pitchFamily="18" charset="2"/>
              </a:rPr>
              <a:t></a:t>
            </a:r>
            <a:r>
              <a:rPr lang="fr-FR" altLang="fr-FR" i="1" dirty="0">
                <a:solidFill>
                  <a:srgbClr val="000000"/>
                </a:solidFill>
              </a:rPr>
              <a:t> Au cours de ces 2 journées, nous partagerons autour de votre pratique au comptoir et du conseil des médicaments homéopathiques. Vous bénéficierez pour </a:t>
            </a:r>
            <a:r>
              <a:rPr lang="fr-FR" altLang="fr-FR" b="1" i="1" dirty="0">
                <a:solidFill>
                  <a:srgbClr val="000000"/>
                </a:solidFill>
              </a:rPr>
              <a:t>cette 1</a:t>
            </a:r>
            <a:r>
              <a:rPr lang="fr-FR" altLang="fr-FR" b="1" i="1" baseline="30000" dirty="0">
                <a:solidFill>
                  <a:srgbClr val="000000"/>
                </a:solidFill>
              </a:rPr>
              <a:t>ère</a:t>
            </a:r>
            <a:r>
              <a:rPr lang="fr-FR" altLang="fr-FR" b="1" i="1" dirty="0">
                <a:solidFill>
                  <a:srgbClr val="000000"/>
                </a:solidFill>
              </a:rPr>
              <a:t> journée de l’expertise médicale </a:t>
            </a:r>
            <a:r>
              <a:rPr lang="fr-FR" altLang="fr-FR" i="1" dirty="0">
                <a:solidFill>
                  <a:srgbClr val="000000"/>
                </a:solidFill>
              </a:rPr>
              <a:t>du médecin homéopathe qui est très complémentaire de notre conseil au comptoir.</a:t>
            </a:r>
          </a:p>
          <a:p>
            <a:pPr>
              <a:spcBef>
                <a:spcPct val="0"/>
              </a:spcBef>
            </a:pPr>
            <a:r>
              <a:rPr lang="fr-FR" altLang="fr-FR" i="1" dirty="0">
                <a:solidFill>
                  <a:srgbClr val="000000"/>
                </a:solidFill>
              </a:rPr>
              <a:t>Au niveau rythme, </a:t>
            </a:r>
            <a:r>
              <a:rPr lang="fr-FR" altLang="fr-FR" b="1" i="1" dirty="0">
                <a:solidFill>
                  <a:srgbClr val="000000"/>
                </a:solidFill>
              </a:rPr>
              <a:t>nous alternerons entre des périodes de partage de nos expériences, des activités pédagogiques et des cas pratiques </a:t>
            </a:r>
            <a:r>
              <a:rPr lang="fr-FR" altLang="fr-FR" i="1" dirty="0">
                <a:solidFill>
                  <a:srgbClr val="000000"/>
                </a:solidFill>
              </a:rPr>
              <a:t>pour que vous vous appropriez les différents conseils de médicaments. </a:t>
            </a:r>
          </a:p>
          <a:p>
            <a:pPr>
              <a:spcBef>
                <a:spcPct val="0"/>
              </a:spcBef>
            </a:pPr>
            <a:r>
              <a:rPr lang="fr-FR" altLang="fr-FR" i="1" dirty="0">
                <a:solidFill>
                  <a:srgbClr val="000000"/>
                </a:solidFill>
              </a:rPr>
              <a:t>Dans votre document prise de notes, vous trouverez </a:t>
            </a:r>
            <a:r>
              <a:rPr lang="fr-FR" altLang="fr-FR" i="1" dirty="0">
                <a:solidFill>
                  <a:srgbClr val="FF0000"/>
                </a:solidFill>
              </a:rPr>
              <a:t>page X</a:t>
            </a:r>
            <a:r>
              <a:rPr lang="fr-FR" altLang="fr-FR" i="1" dirty="0">
                <a:solidFill>
                  <a:srgbClr val="000000"/>
                </a:solidFill>
              </a:rPr>
              <a:t>, votre </a:t>
            </a:r>
            <a:r>
              <a:rPr lang="fr-FR" altLang="fr-FR" b="1" i="1" dirty="0">
                <a:solidFill>
                  <a:srgbClr val="000000"/>
                </a:solidFill>
              </a:rPr>
              <a:t>Plan d’action personnel</a:t>
            </a:r>
            <a:r>
              <a:rPr lang="fr-FR" altLang="fr-FR" i="1" dirty="0">
                <a:solidFill>
                  <a:srgbClr val="000000"/>
                </a:solidFill>
              </a:rPr>
              <a:t>. C’est un outil, pour vous, qui est indispensable pour que vous repartiez avec des actions concrètes à expérimenter dès demain. Je vous invite à noter au fur et à mesure de la journée les points marquants pour vous, que vous avez envie de mettre en œuvre dès demain.</a:t>
            </a:r>
          </a:p>
          <a:p>
            <a:pPr>
              <a:lnSpc>
                <a:spcPct val="90000"/>
              </a:lnSpc>
              <a:spcBef>
                <a:spcPts val="575"/>
              </a:spcBef>
              <a:buFont typeface="Wingdings" panose="05000000000000000000" pitchFamily="2" charset="2"/>
              <a:buChar char="è"/>
            </a:pPr>
            <a:r>
              <a:rPr lang="fr-FR" altLang="fr-FR" dirty="0">
                <a:sym typeface="Wingdings" panose="05000000000000000000" pitchFamily="2" charset="2"/>
              </a:rPr>
              <a:t> les </a:t>
            </a:r>
            <a:r>
              <a:rPr lang="fr-FR" altLang="fr-FR" b="1" dirty="0">
                <a:sym typeface="Wingdings" panose="05000000000000000000" pitchFamily="2" charset="2"/>
              </a:rPr>
              <a:t>règles du jeu</a:t>
            </a:r>
            <a:r>
              <a:rPr lang="fr-FR" altLang="fr-FR" dirty="0">
                <a:sym typeface="Wingdings" panose="05000000000000000000" pitchFamily="2" charset="2"/>
              </a:rPr>
              <a:t> :</a:t>
            </a:r>
          </a:p>
          <a:p>
            <a:pPr marL="166688" lvl="1">
              <a:lnSpc>
                <a:spcPct val="90000"/>
              </a:lnSpc>
              <a:spcBef>
                <a:spcPts val="288"/>
              </a:spcBef>
              <a:buFontTx/>
              <a:buChar char="•"/>
            </a:pPr>
            <a:r>
              <a:rPr lang="fr-FR" altLang="fr-FR" dirty="0">
                <a:sym typeface="Wingdings" panose="05000000000000000000" pitchFamily="2" charset="2"/>
              </a:rPr>
              <a:t> téléphones portables allumés </a:t>
            </a:r>
            <a:r>
              <a:rPr lang="fr-FR" altLang="fr-FR" b="1" dirty="0">
                <a:sym typeface="Wingdings" panose="05000000000000000000" pitchFamily="2" charset="2"/>
              </a:rPr>
              <a:t>uniquement</a:t>
            </a:r>
            <a:r>
              <a:rPr lang="fr-FR" altLang="fr-FR" dirty="0">
                <a:sym typeface="Wingdings" panose="05000000000000000000" pitchFamily="2" charset="2"/>
              </a:rPr>
              <a:t> pendant les pauses</a:t>
            </a:r>
          </a:p>
          <a:p>
            <a:pPr marL="166688" lvl="1">
              <a:lnSpc>
                <a:spcPct val="90000"/>
              </a:lnSpc>
              <a:spcBef>
                <a:spcPts val="288"/>
              </a:spcBef>
              <a:buFontTx/>
              <a:buChar char="•"/>
            </a:pPr>
            <a:r>
              <a:rPr lang="fr-FR" altLang="fr-FR" dirty="0">
                <a:sym typeface="Wingdings" panose="05000000000000000000" pitchFamily="2" charset="2"/>
              </a:rPr>
              <a:t> tutoiement / vouvoiement</a:t>
            </a:r>
          </a:p>
          <a:p>
            <a:pPr marL="166688" lvl="1">
              <a:lnSpc>
                <a:spcPct val="90000"/>
              </a:lnSpc>
              <a:spcBef>
                <a:spcPts val="288"/>
              </a:spcBef>
              <a:buFontTx/>
              <a:buChar char="•"/>
            </a:pPr>
            <a:r>
              <a:rPr lang="fr-FR" altLang="fr-FR" dirty="0">
                <a:sym typeface="Wingdings" panose="05000000000000000000" pitchFamily="2" charset="2"/>
              </a:rPr>
              <a:t> écoute / échange / respect / droit à l’erreur / expérimentation</a:t>
            </a:r>
          </a:p>
          <a:p>
            <a:pPr>
              <a:lnSpc>
                <a:spcPct val="90000"/>
              </a:lnSpc>
              <a:spcBef>
                <a:spcPts val="600"/>
              </a:spcBef>
            </a:pPr>
            <a:r>
              <a:rPr lang="fr-FR" altLang="fr-FR" b="1" dirty="0">
                <a:sym typeface="Wingdings" panose="05000000000000000000" pitchFamily="2" charset="2"/>
              </a:rPr>
              <a:t>Valider</a:t>
            </a:r>
            <a:r>
              <a:rPr lang="fr-FR" altLang="fr-FR" dirty="0">
                <a:sym typeface="Wingdings" panose="05000000000000000000" pitchFamily="2" charset="2"/>
              </a:rPr>
              <a:t> avec le groupe ces règles du jeu</a:t>
            </a:r>
          </a:p>
          <a:p>
            <a:pPr>
              <a:spcBef>
                <a:spcPct val="0"/>
              </a:spcBef>
            </a:pPr>
            <a:endParaRPr lang="fr-FR" altLang="fr-FR" dirty="0"/>
          </a:p>
          <a:p>
            <a:pPr>
              <a:spcBef>
                <a:spcPct val="0"/>
              </a:spcBef>
              <a:buFontTx/>
              <a:buChar char="•"/>
            </a:pPr>
            <a:endParaRPr lang="fr-FR" altLang="fr-FR" dirty="0"/>
          </a:p>
          <a:p>
            <a:pPr>
              <a:spcBef>
                <a:spcPct val="0"/>
              </a:spcBef>
            </a:pPr>
            <a:endParaRPr lang="fr-FR" altLang="fr-FR" dirty="0">
              <a:sym typeface="MS Outlook" panose="05010100010000000000" pitchFamily="2" charset="2"/>
            </a:endParaRPr>
          </a:p>
          <a:p>
            <a:pPr>
              <a:spcBef>
                <a:spcPct val="0"/>
              </a:spcBef>
            </a:pPr>
            <a:endParaRPr lang="fr-FR" altLang="fr-FR" dirty="0"/>
          </a:p>
        </p:txBody>
      </p:sp>
    </p:spTree>
    <p:extLst>
      <p:ext uri="{BB962C8B-B14F-4D97-AF65-F5344CB8AC3E}">
        <p14:creationId xmlns:p14="http://schemas.microsoft.com/office/powerpoint/2010/main" val="5909578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5692176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40202421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5874534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6446867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5088174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Espace réservé de l'image des diapositives 1"/>
          <p:cNvSpPr>
            <a:spLocks noGrp="1" noRot="1" noChangeAspect="1"/>
          </p:cNvSpPr>
          <p:nvPr>
            <p:ph type="sldImg"/>
          </p:nvPr>
        </p:nvSpPr>
        <p:spPr bwMode="auto">
          <a:xfrm>
            <a:off x="873125" y="1268413"/>
            <a:ext cx="5954713" cy="33512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093223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1252838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bwMode="auto">
          <a:xfrm>
            <a:off x="-241300" y="806450"/>
            <a:ext cx="7189788" cy="4044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3698310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048874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969619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7</a:t>
            </a:fld>
            <a:endParaRPr lang="fr-FR" altLang="fr-FR">
              <a:solidFill>
                <a:srgbClr val="000000"/>
              </a:solidFill>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41951294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6946377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7008446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9644982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bwMode="auto">
          <a:xfrm>
            <a:off x="-258763" y="784225"/>
            <a:ext cx="6978651" cy="3925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9435034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5243104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83969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15899364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8311203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5240125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75094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noTextEdit="1"/>
          </p:cNvSpPr>
          <p:nvPr>
            <p:ph type="sldImg"/>
          </p:nvPr>
        </p:nvSpPr>
        <p:spPr bwMode="auto">
          <a:xfrm>
            <a:off x="390525" y="782638"/>
            <a:ext cx="6365875" cy="3581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715213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7625252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1070737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0"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8966479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9360645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39988268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6584982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6011519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1808745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8"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1025669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6"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328707"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2A199929-C80C-4B21-AA7E-04B14E0EF15C}" type="slidenum">
              <a:rPr lang="fr-FR" altLang="fr-FR">
                <a:latin typeface="Calibri" panose="020F0502020204030204" pitchFamily="34" charset="0"/>
              </a:rPr>
              <a:pPr/>
              <a:t>89</a:t>
            </a:fld>
            <a:endParaRPr lang="fr-FR" altLang="fr-FR">
              <a:latin typeface="Calibri" panose="020F0502020204030204" pitchFamily="34" charset="0"/>
            </a:endParaRPr>
          </a:p>
        </p:txBody>
      </p:sp>
    </p:spTree>
    <p:extLst>
      <p:ext uri="{BB962C8B-B14F-4D97-AF65-F5344CB8AC3E}">
        <p14:creationId xmlns:p14="http://schemas.microsoft.com/office/powerpoint/2010/main" val="102163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solidFill>
                  <a:srgbClr val="000000"/>
                </a:solidFill>
              </a:rPr>
              <a:pPr>
                <a:defRPr/>
              </a:pPr>
              <a:t>9</a:t>
            </a:fld>
            <a:endParaRPr lang="fr-FR" altLang="fr-FR">
              <a:solidFill>
                <a:srgbClr val="000000"/>
              </a:solidFill>
            </a:endParaRPr>
          </a:p>
        </p:txBody>
      </p:sp>
    </p:spTree>
    <p:extLst>
      <p:ext uri="{BB962C8B-B14F-4D97-AF65-F5344CB8AC3E}">
        <p14:creationId xmlns:p14="http://schemas.microsoft.com/office/powerpoint/2010/main" val="33641570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Rot="1" noChangeAspect="1" noChangeArrowheads="1" noTextEdit="1"/>
          </p:cNvSpPr>
          <p:nvPr>
            <p:ph type="sldImg"/>
          </p:nvPr>
        </p:nvSpPr>
        <p:spPr bwMode="auto">
          <a:xfrm>
            <a:off x="-220663" y="709613"/>
            <a:ext cx="7180263" cy="40401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4"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7573520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91</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1647758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92</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658672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93</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1307234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94</a:t>
            </a:fld>
            <a:endParaRPr lang="fr-FR" altLang="fr-FR"/>
          </a:p>
        </p:txBody>
      </p:sp>
    </p:spTree>
    <p:extLst>
      <p:ext uri="{BB962C8B-B14F-4D97-AF65-F5344CB8AC3E}">
        <p14:creationId xmlns:p14="http://schemas.microsoft.com/office/powerpoint/2010/main" val="31642994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95</a:t>
            </a:fld>
            <a:endParaRPr lang="fr-FR" altLang="fr-FR"/>
          </a:p>
        </p:txBody>
      </p:sp>
    </p:spTree>
    <p:extLst>
      <p:ext uri="{BB962C8B-B14F-4D97-AF65-F5344CB8AC3E}">
        <p14:creationId xmlns:p14="http://schemas.microsoft.com/office/powerpoint/2010/main" val="1953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0B578A5-F665-4E50-8128-DAD85358A277}" type="slidenum">
              <a:rPr lang="fr-FR" altLang="fr-FR" smtClean="0"/>
              <a:pPr>
                <a:defRPr/>
              </a:pPr>
              <a:t>96</a:t>
            </a:fld>
            <a:endParaRPr lang="fr-FR" altLang="fr-FR"/>
          </a:p>
        </p:txBody>
      </p:sp>
    </p:spTree>
    <p:extLst>
      <p:ext uri="{BB962C8B-B14F-4D97-AF65-F5344CB8AC3E}">
        <p14:creationId xmlns:p14="http://schemas.microsoft.com/office/powerpoint/2010/main" val="36906161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de rappel leur est envoyé en fin de journée (J1).</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TextEdit="1"/>
          </p:cNvSpPr>
          <p:nvPr>
            <p:ph type="sldImg"/>
          </p:nvPr>
        </p:nvSpPr>
        <p:spPr bwMode="auto">
          <a:xfrm>
            <a:off x="350838" y="933450"/>
            <a:ext cx="6097587"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2"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7993559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Rot="1" noChangeAspect="1" noChangeArrowheads="1" noTextEdit="1"/>
          </p:cNvSpPr>
          <p:nvPr>
            <p:ph type="sldImg"/>
          </p:nvPr>
        </p:nvSpPr>
        <p:spPr bwMode="auto">
          <a:xfrm>
            <a:off x="501650" y="1014413"/>
            <a:ext cx="5916613" cy="33289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0" name="Rectangle 3"/>
          <p:cNvSpPr>
            <a:spLocks noGrp="1" noChangeArrowheads="1"/>
          </p:cNvSpPr>
          <p:nvPr>
            <p:ph type="body" idx="1"/>
          </p:nvPr>
        </p:nvSpPr>
        <p:spPr bwMode="auto">
          <a:xfrm>
            <a:off x="862013" y="4967288"/>
            <a:ext cx="5424487" cy="470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484018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13695" y="-2210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478424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336424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52229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9008651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334564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687710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0586839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110068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2821625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5721096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7942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4908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648414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8833641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5903146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0998909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6132937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6572837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9841484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3914963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5749984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634045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603636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378476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757887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702045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5171631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9522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877532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6277002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619591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478011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062073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523192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5954218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54758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005013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697641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227672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7344296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7091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69033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0635015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5562956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630994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EDBAC58C-105B-42AF-B921-FC932982F2EB}"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5548315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11582603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7154688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6019374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3247566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3978939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4503370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8259166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9788301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4270698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621335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424145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12017344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3583047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1120468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41254540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3788465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416353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40129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5948133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2618193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68184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844040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0812961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8754257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398913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3514992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7285883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4730985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543502"/>
            <a:ext cx="2743200" cy="365125"/>
          </a:xfrm>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1815824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508096"/>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610080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4061823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4123174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641641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1217631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507939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16014165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6271240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28997808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534989"/>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8793737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7025285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898927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6545300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0131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992865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7452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6572921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4977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539963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6877629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624010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081409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724628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5772254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5646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7484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009428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7" name="Espace réservé du pied de page 3"/>
          <p:cNvSpPr>
            <a:spLocks noGrp="1"/>
          </p:cNvSpPr>
          <p:nvPr>
            <p:ph type="ftr" sz="quarter" idx="16"/>
          </p:nvPr>
        </p:nvSpPr>
        <p:spPr>
          <a:xfrm>
            <a:off x="-533400" y="6538913"/>
            <a:ext cx="4114800" cy="365125"/>
          </a:xfrm>
          <a:prstGeom prst="rect">
            <a:avLst/>
          </a:prstGeom>
        </p:spPr>
        <p:txBody>
          <a:bodyPr/>
          <a:lstStyle>
            <a:lvl1pPr fontAlgn="auto">
              <a:spcBef>
                <a:spcPts val="0"/>
              </a:spcBef>
              <a:spcAft>
                <a:spcPts val="0"/>
              </a:spcAft>
              <a:defRPr>
                <a:solidFill>
                  <a:srgbClr val="E7E6E6">
                    <a:lumMod val="50000"/>
                  </a:srgbClr>
                </a:solidFill>
                <a:latin typeface="+mn-lt"/>
              </a:defRPr>
            </a:lvl1pPr>
          </a:lstStyle>
          <a:p>
            <a:pPr>
              <a:defRPr/>
            </a:pPr>
            <a:r>
              <a:rPr lang="fr-FR"/>
              <a:t>Copyright CDFH 2017 - Les incontournables du conseil</a:t>
            </a:r>
          </a:p>
        </p:txBody>
      </p:sp>
      <p:sp>
        <p:nvSpPr>
          <p:cNvPr id="8" name="Espace réservé du numéro de diapositive 4"/>
          <p:cNvSpPr>
            <a:spLocks noGrp="1"/>
          </p:cNvSpPr>
          <p:nvPr>
            <p:ph type="sldNum" sz="quarter" idx="17"/>
          </p:nvPr>
        </p:nvSpPr>
        <p:spPr>
          <a:xfrm>
            <a:off x="9228138" y="6486525"/>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D732368-9D00-4057-A966-D6E29B30FA6A}" type="slidenum">
              <a:rPr lang="fr-FR" altLang="fr-FR"/>
              <a:pPr/>
              <a:t>‹N°›</a:t>
            </a:fld>
            <a:endParaRPr lang="fr-FR" altLang="fr-FR"/>
          </a:p>
        </p:txBody>
      </p:sp>
    </p:spTree>
    <p:extLst>
      <p:ext uri="{BB962C8B-B14F-4D97-AF65-F5344CB8AC3E}">
        <p14:creationId xmlns:p14="http://schemas.microsoft.com/office/powerpoint/2010/main" val="31235988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199237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6385314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6B666316-1B68-4470-BA7F-5B804A5FDCB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3031892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pPr eaLnBrk="0" hangingPunct="0"/>
            <a:endParaRPr lang="fr-FR" sz="1600">
              <a:solidFill>
                <a:prstClr val="black"/>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pPr eaLnBrk="0" hangingPunct="0"/>
            <a:r>
              <a:rPr lang="fr-FR" sz="1600">
                <a:solidFill>
                  <a:prstClr val="black"/>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352480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342900" indent="-342900">
              <a:buFontTx/>
              <a:buBlip>
                <a:blip r:embed="rId2"/>
              </a:buBlip>
              <a:defRPr/>
            </a:lvl1pPr>
            <a:lvl2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pic>
        <p:nvPicPr>
          <p:cNvPr id="9" name="Image 8"/>
          <p:cNvPicPr>
            <a:picLocks noChangeAspect="1"/>
          </p:cNvPicPr>
          <p:nvPr userDrawn="1"/>
        </p:nvPicPr>
        <p:blipFill rotWithShape="1">
          <a:blip r:embed="rId3">
            <a:extLst>
              <a:ext uri="{28A0092B-C50C-407E-A947-70E740481C1C}">
                <a14:useLocalDpi xmlns:a14="http://schemas.microsoft.com/office/drawing/2010/main" val="0"/>
              </a:ext>
            </a:extLst>
          </a:blip>
          <a:srcRect l="55632" t="46206"/>
          <a:stretch/>
        </p:blipFill>
        <p:spPr>
          <a:xfrm>
            <a:off x="7729269" y="3812877"/>
            <a:ext cx="4462732" cy="3045125"/>
          </a:xfrm>
          <a:prstGeom prst="rect">
            <a:avLst/>
          </a:prstGeom>
        </p:spPr>
      </p:pic>
    </p:spTree>
    <p:extLst>
      <p:ext uri="{BB962C8B-B14F-4D97-AF65-F5344CB8AC3E}">
        <p14:creationId xmlns:p14="http://schemas.microsoft.com/office/powerpoint/2010/main" val="26782427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9"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34880824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Tree>
    <p:extLst>
      <p:ext uri="{BB962C8B-B14F-4D97-AF65-F5344CB8AC3E}">
        <p14:creationId xmlns:p14="http://schemas.microsoft.com/office/powerpoint/2010/main" val="10579043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numéro de diapositive 8"/>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12"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65365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19439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3638841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Tree>
    <p:extLst>
      <p:ext uri="{BB962C8B-B14F-4D97-AF65-F5344CB8AC3E}">
        <p14:creationId xmlns:p14="http://schemas.microsoft.com/office/powerpoint/2010/main" val="21539373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6923258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41696615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7" name="Espace réservé du numéro de diapositive 6"/>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a:solidFill>
                <a:prstClr val="black"/>
              </a:solidFill>
            </a:endParaRPr>
          </a:p>
        </p:txBody>
      </p:sp>
      <p:sp>
        <p:nvSpPr>
          <p:cNvPr id="10"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spTree>
    <p:extLst>
      <p:ext uri="{BB962C8B-B14F-4D97-AF65-F5344CB8AC3E}">
        <p14:creationId xmlns:p14="http://schemas.microsoft.com/office/powerpoint/2010/main" val="182518314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dirty="0">
              <a:solidFill>
                <a:prstClr val="black"/>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10606819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dirty="0">
              <a:solidFill>
                <a:prstClr val="black"/>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4153519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344025" y="6256622"/>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dirty="0">
              <a:solidFill>
                <a:prstClr val="black"/>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405108740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u numéro de diapositive 4"/>
          <p:cNvSpPr>
            <a:spLocks noGrp="1"/>
          </p:cNvSpPr>
          <p:nvPr>
            <p:ph type="sldNum" sz="quarter" idx="12"/>
          </p:nvPr>
        </p:nvSpPr>
        <p:spPr>
          <a:xfrm>
            <a:off x="9277350" y="6319837"/>
            <a:ext cx="2743200" cy="365125"/>
          </a:xfrm>
          <a:prstGeom prst="rect">
            <a:avLst/>
          </a:prstGeom>
        </p:spPr>
        <p:txBody>
          <a:bodyPr/>
          <a:lstStyle/>
          <a:p>
            <a:pPr eaLnBrk="0" hangingPunct="0"/>
            <a:fld id="{2CE00AA1-E540-4D63-A28F-418A2C4690E4}" type="slidenum">
              <a:rPr lang="fr-FR" sz="1600" smtClean="0">
                <a:solidFill>
                  <a:prstClr val="black"/>
                </a:solidFill>
              </a:rPr>
              <a:pPr eaLnBrk="0" hangingPunct="0"/>
              <a:t>‹N°›</a:t>
            </a:fld>
            <a:endParaRPr lang="fr-FR" sz="1600" dirty="0">
              <a:solidFill>
                <a:prstClr val="black"/>
              </a:solidFill>
            </a:endParaRPr>
          </a:p>
        </p:txBody>
      </p:sp>
    </p:spTree>
    <p:extLst>
      <p:ext uri="{BB962C8B-B14F-4D97-AF65-F5344CB8AC3E}">
        <p14:creationId xmlns:p14="http://schemas.microsoft.com/office/powerpoint/2010/main" val="293165407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987900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63680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435243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9663081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973754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539801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2284366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2868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9189676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2502504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0298928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947314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9576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8037105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6840504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648083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004810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7" name="Espace réservé du pied de page 3"/>
          <p:cNvSpPr>
            <a:spLocks noGrp="1"/>
          </p:cNvSpPr>
          <p:nvPr>
            <p:ph type="ftr" sz="quarter" idx="16"/>
          </p:nvPr>
        </p:nvSpPr>
        <p:spPr>
          <a:xfrm>
            <a:off x="-533400" y="6538913"/>
            <a:ext cx="4114800" cy="365125"/>
          </a:xfrm>
          <a:prstGeom prst="rect">
            <a:avLst/>
          </a:prstGeom>
        </p:spPr>
        <p:txBody>
          <a:bodyPr/>
          <a:lstStyle>
            <a:lvl1pPr fontAlgn="auto">
              <a:spcBef>
                <a:spcPts val="0"/>
              </a:spcBef>
              <a:spcAft>
                <a:spcPts val="0"/>
              </a:spcAft>
              <a:defRPr>
                <a:solidFill>
                  <a:srgbClr val="E7E6E6">
                    <a:lumMod val="50000"/>
                  </a:srgbClr>
                </a:solidFill>
                <a:latin typeface="+mn-lt"/>
              </a:defRPr>
            </a:lvl1pPr>
          </a:lstStyle>
          <a:p>
            <a:pPr>
              <a:defRPr/>
            </a:pPr>
            <a:r>
              <a:rPr lang="fr-FR"/>
              <a:t>Copyright CDFH 2017 - Les incontournables du conseil</a:t>
            </a:r>
          </a:p>
        </p:txBody>
      </p:sp>
      <p:sp>
        <p:nvSpPr>
          <p:cNvPr id="8" name="Espace réservé du numéro de diapositive 4"/>
          <p:cNvSpPr>
            <a:spLocks noGrp="1"/>
          </p:cNvSpPr>
          <p:nvPr>
            <p:ph type="sldNum" sz="quarter" idx="17"/>
          </p:nvPr>
        </p:nvSpPr>
        <p:spPr>
          <a:xfrm>
            <a:off x="9228138" y="6486525"/>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E97491FF-4CA9-41FF-B590-EE29C0314074}" type="slidenum">
              <a:rPr lang="fr-FR" altLang="fr-FR"/>
              <a:pPr/>
              <a:t>‹N°›</a:t>
            </a:fld>
            <a:endParaRPr lang="fr-FR" altLang="fr-FR"/>
          </a:p>
        </p:txBody>
      </p:sp>
    </p:spTree>
    <p:extLst>
      <p:ext uri="{BB962C8B-B14F-4D97-AF65-F5344CB8AC3E}">
        <p14:creationId xmlns:p14="http://schemas.microsoft.com/office/powerpoint/2010/main" val="29080308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415334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9020610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4486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2754448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118346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727924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10808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234992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517115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6158695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6532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1707455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9550385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39344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702831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9079977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917302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135973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658238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348621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
        <p:nvSpPr>
          <p:cNvPr id="7" name="Espace réservé du pied de page 3"/>
          <p:cNvSpPr>
            <a:spLocks noGrp="1"/>
          </p:cNvSpPr>
          <p:nvPr>
            <p:ph type="ftr" sz="quarter" idx="16"/>
          </p:nvPr>
        </p:nvSpPr>
        <p:spPr>
          <a:xfrm>
            <a:off x="-533400" y="6538913"/>
            <a:ext cx="4114800" cy="365125"/>
          </a:xfrm>
          <a:prstGeom prst="rect">
            <a:avLst/>
          </a:prstGeom>
        </p:spPr>
        <p:txBody>
          <a:bodyPr/>
          <a:lstStyle>
            <a:lvl1pPr fontAlgn="auto">
              <a:spcBef>
                <a:spcPts val="0"/>
              </a:spcBef>
              <a:spcAft>
                <a:spcPts val="0"/>
              </a:spcAft>
              <a:defRPr>
                <a:solidFill>
                  <a:srgbClr val="E7E6E6">
                    <a:lumMod val="50000"/>
                  </a:srgbClr>
                </a:solidFill>
                <a:latin typeface="+mn-lt"/>
              </a:defRPr>
            </a:lvl1pPr>
          </a:lstStyle>
          <a:p>
            <a:pPr>
              <a:defRPr/>
            </a:pPr>
            <a:r>
              <a:rPr lang="fr-FR"/>
              <a:t>Copyright CDFH 2017 - Les incontournables du conseil</a:t>
            </a:r>
          </a:p>
        </p:txBody>
      </p:sp>
      <p:sp>
        <p:nvSpPr>
          <p:cNvPr id="8" name="Espace réservé du numéro de diapositive 4"/>
          <p:cNvSpPr>
            <a:spLocks noGrp="1"/>
          </p:cNvSpPr>
          <p:nvPr>
            <p:ph type="sldNum" sz="quarter" idx="17"/>
          </p:nvPr>
        </p:nvSpPr>
        <p:spPr>
          <a:xfrm>
            <a:off x="9228138" y="6486525"/>
            <a:ext cx="27432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D732368-9D00-4057-A966-D6E29B30FA6A}" type="slidenum">
              <a:rPr lang="fr-FR" altLang="fr-FR"/>
              <a:pPr/>
              <a:t>‹N°›</a:t>
            </a:fld>
            <a:endParaRPr lang="fr-FR" altLang="fr-FR"/>
          </a:p>
        </p:txBody>
      </p:sp>
    </p:spTree>
    <p:extLst>
      <p:ext uri="{BB962C8B-B14F-4D97-AF65-F5344CB8AC3E}">
        <p14:creationId xmlns:p14="http://schemas.microsoft.com/office/powerpoint/2010/main" val="22052265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900187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642638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6B666316-1B68-4470-BA7F-5B804A5FDCB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783971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101583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768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691708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9791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77328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438851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47614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53927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870745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88C99A61-527F-4128-A7BA-C01E437BFFB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830685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29353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400164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87591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60566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26012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18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44788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557604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05569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157957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88730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05472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321666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054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518901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807999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1612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28301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89911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16131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60354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5FD2E3A2-7FE9-4204-9ACF-61A1980A9237}"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3668431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38461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1744096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9784396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208512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81501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331714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198238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45413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163460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46703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87304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530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316953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5189661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6182820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815398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8636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809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4"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BF2E6482-7B4B-47F8-8A0C-9A9D7D48B793}"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8880118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165165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56201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91568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8355634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013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193596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225452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923902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73142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2916380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74759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4124963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936560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178476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5"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7336004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38200" y="365125"/>
            <a:ext cx="10515600" cy="5811838"/>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785333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0669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0664059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6B666316-1B68-4470-BA7F-5B804A5FDCBE}"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19266540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32745" y="-41154"/>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95296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1260570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653381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759322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179881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82452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4967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3865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756289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9220358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703214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7135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5" Type="http://schemas.openxmlformats.org/officeDocument/2006/relationships/slideLayout" Target="../slideLayouts/slideLayout156.xml"/><Relationship Id="rId10" Type="http://schemas.openxmlformats.org/officeDocument/2006/relationships/image" Target="../media/image2.png"/><Relationship Id="rId4" Type="http://schemas.openxmlformats.org/officeDocument/2006/relationships/slideLayout" Target="../slideLayouts/slideLayout155.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10" Type="http://schemas.openxmlformats.org/officeDocument/2006/relationships/image" Target="../media/image2.png"/><Relationship Id="rId4" Type="http://schemas.openxmlformats.org/officeDocument/2006/relationships/slideLayout" Target="../slideLayouts/slideLayout163.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5" Type="http://schemas.openxmlformats.org/officeDocument/2006/relationships/slideLayout" Target="../slideLayouts/slideLayout172.xml"/><Relationship Id="rId10" Type="http://schemas.openxmlformats.org/officeDocument/2006/relationships/image" Target="../media/image2.png"/><Relationship Id="rId4" Type="http://schemas.openxmlformats.org/officeDocument/2006/relationships/slideLayout" Target="../slideLayouts/slideLayout171.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theme" Target="../theme/theme13.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image" Target="../media/image2.png"/><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 Type="http://schemas.openxmlformats.org/officeDocument/2006/relationships/slideLayout" Target="../slideLayouts/slideLayout210.xml"/><Relationship Id="rId21" Type="http://schemas.openxmlformats.org/officeDocument/2006/relationships/image" Target="../media/image2.png"/><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theme" Target="../theme/theme15.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theme" Target="../theme/theme16.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2.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image" Target="../media/image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theme" Target="../theme/theme5.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image" Target="../media/image2.png"/><Relationship Id="rId4" Type="http://schemas.openxmlformats.org/officeDocument/2006/relationships/slideLayout" Target="../slideLayouts/slideLayout11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image" Target="../media/image2.png"/><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theme" Target="../theme/theme7.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10" Type="http://schemas.openxmlformats.org/officeDocument/2006/relationships/image" Target="../media/image2.png"/><Relationship Id="rId4" Type="http://schemas.openxmlformats.org/officeDocument/2006/relationships/slideLayout" Target="../slideLayouts/slideLayout139.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10" Type="http://schemas.openxmlformats.org/officeDocument/2006/relationships/image" Target="../media/image2.png"/><Relationship Id="rId4" Type="http://schemas.openxmlformats.org/officeDocument/2006/relationships/slideLayout" Target="../slideLayouts/slideLayout14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 1"/>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67237E9D-6BE6-4877-9DAA-81D351A04129}"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029"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pic>
        <p:nvPicPr>
          <p:cNvPr id="1031" name="Image 1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404390" y="657610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
        <p:nvSpPr>
          <p:cNvPr id="9" name="Espace réservé du pied de page 3"/>
          <p:cNvSpPr txBox="1">
            <a:spLocks/>
          </p:cNvSpPr>
          <p:nvPr userDrawn="1"/>
        </p:nvSpPr>
        <p:spPr>
          <a:xfrm>
            <a:off x="8945798"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Tree>
  </p:cSld>
  <p:clrMap bg1="lt1" tx1="dk1" bg2="lt2" tx2="dk2" accent1="accent1" accent2="accent2" accent3="accent3" accent4="accent4" accent5="accent5" accent6="accent6" hlink="hlink" folHlink="folHlink"/>
  <p:sldLayoutIdLst>
    <p:sldLayoutId id="2147484272" r:id="rId1"/>
    <p:sldLayoutId id="2147484211" r:id="rId2"/>
    <p:sldLayoutId id="2147484210" r:id="rId3"/>
    <p:sldLayoutId id="2147484209" r:id="rId4"/>
    <p:sldLayoutId id="2147484208" r:id="rId5"/>
    <p:sldLayoutId id="2147484207" r:id="rId6"/>
    <p:sldLayoutId id="2147484206" r:id="rId7"/>
    <p:sldLayoutId id="2147484205" r:id="rId8"/>
    <p:sldLayoutId id="2147484204" r:id="rId9"/>
    <p:sldLayoutId id="2147484203" r:id="rId10"/>
    <p:sldLayoutId id="2147484202" r:id="rId11"/>
    <p:sldLayoutId id="2147484201" r:id="rId12"/>
    <p:sldLayoutId id="2147484273" r:id="rId13"/>
    <p:sldLayoutId id="2147484274" r:id="rId14"/>
    <p:sldLayoutId id="2147484200" r:id="rId15"/>
    <p:sldLayoutId id="2147484276" r:id="rId16"/>
    <p:sldLayoutId id="2147484199" r:id="rId17"/>
    <p:sldLayoutId id="2147484198" r:id="rId18"/>
    <p:sldLayoutId id="2147484197"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525572"/>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404390" y="654024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
        <p:nvSpPr>
          <p:cNvPr id="13" name="Espace réservé du pied de page 3"/>
          <p:cNvSpPr txBox="1">
            <a:spLocks/>
          </p:cNvSpPr>
          <p:nvPr userDrawn="1"/>
        </p:nvSpPr>
        <p:spPr>
          <a:xfrm>
            <a:off x="10093279"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Tree>
    <p:extLst>
      <p:ext uri="{BB962C8B-B14F-4D97-AF65-F5344CB8AC3E}">
        <p14:creationId xmlns:p14="http://schemas.microsoft.com/office/powerpoint/2010/main" val="3039662845"/>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507642"/>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10093279"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
        <p:nvSpPr>
          <p:cNvPr id="13" name="Espace réservé du pied de page 3"/>
          <p:cNvSpPr txBox="1">
            <a:spLocks/>
          </p:cNvSpPr>
          <p:nvPr userDrawn="1"/>
        </p:nvSpPr>
        <p:spPr>
          <a:xfrm>
            <a:off x="-404390" y="654024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1773983724"/>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507642"/>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404390" y="654024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
        <p:nvSpPr>
          <p:cNvPr id="13" name="Espace réservé du pied de page 3"/>
          <p:cNvSpPr txBox="1">
            <a:spLocks/>
          </p:cNvSpPr>
          <p:nvPr userDrawn="1"/>
        </p:nvSpPr>
        <p:spPr>
          <a:xfrm>
            <a:off x="10093279"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Tree>
    <p:extLst>
      <p:ext uri="{BB962C8B-B14F-4D97-AF65-F5344CB8AC3E}">
        <p14:creationId xmlns:p14="http://schemas.microsoft.com/office/powerpoint/2010/main" val="2083456787"/>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BF2E6482-7B4B-47F8-8A0C-9A9D7D48B793}"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sp>
        <p:nvSpPr>
          <p:cNvPr id="2" name="Rectangle 1"/>
          <p:cNvSpPr/>
          <p:nvPr userDrawn="1"/>
        </p:nvSpPr>
        <p:spPr>
          <a:xfrm>
            <a:off x="152400" y="6617643"/>
            <a:ext cx="6096000" cy="230832"/>
          </a:xfrm>
          <a:prstGeom prst="rect">
            <a:avLst/>
          </a:prstGeom>
        </p:spPr>
        <p:txBody>
          <a:bodyPr>
            <a:spAutoFit/>
          </a:bodyPr>
          <a:lstStyle/>
          <a:p>
            <a:pPr eaLnBrk="0" hangingPunct="0"/>
            <a:r>
              <a:rPr lang="fr-FR" sz="900">
                <a:solidFill>
                  <a:prstClr val="black">
                    <a:tint val="75000"/>
                  </a:prstClr>
                </a:solidFill>
              </a:rPr>
              <a:t>Copyright © CDFH - Tous droits d'utilisation et de traduction réservés</a:t>
            </a:r>
            <a:endParaRPr lang="fr-FR" sz="900" dirty="0">
              <a:solidFill>
                <a:prstClr val="black">
                  <a:tint val="75000"/>
                </a:prstClr>
              </a:solidFill>
            </a:endParaRPr>
          </a:p>
        </p:txBody>
      </p:sp>
      <p:sp>
        <p:nvSpPr>
          <p:cNvPr id="3" name="Rectangle 2"/>
          <p:cNvSpPr/>
          <p:nvPr userDrawn="1"/>
        </p:nvSpPr>
        <p:spPr>
          <a:xfrm>
            <a:off x="10381129" y="6589487"/>
            <a:ext cx="1810871" cy="230832"/>
          </a:xfrm>
          <a:prstGeom prst="rect">
            <a:avLst/>
          </a:prstGeom>
        </p:spPr>
        <p:txBody>
          <a:bodyPr wrap="square">
            <a:spAutoFit/>
          </a:bodyPr>
          <a:lstStyle/>
          <a:p>
            <a:pPr eaLnBrk="0" hangingPunct="0"/>
            <a:r>
              <a:rPr lang="fr-FR" sz="900" dirty="0">
                <a:solidFill>
                  <a:prstClr val="black">
                    <a:tint val="75000"/>
                  </a:prstClr>
                </a:solidFill>
              </a:rPr>
              <a:t>Expertise pédiatrie</a:t>
            </a:r>
          </a:p>
        </p:txBody>
      </p:sp>
    </p:spTree>
    <p:extLst>
      <p:ext uri="{BB962C8B-B14F-4D97-AF65-F5344CB8AC3E}">
        <p14:creationId xmlns:p14="http://schemas.microsoft.com/office/powerpoint/2010/main" val="2805255955"/>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 id="2147484454" r:id="rId12"/>
    <p:sldLayoutId id="2147484455" r:id="rId13"/>
    <p:sldLayoutId id="2147484456" r:id="rId14"/>
    <p:sldLayoutId id="2147484457" r:id="rId15"/>
    <p:sldLayoutId id="2147484459" r:id="rId16"/>
    <p:sldLayoutId id="2147484461" r:id="rId17"/>
    <p:sldLayoutId id="2147484472" r:id="rId18"/>
    <p:sldLayoutId id="2147484473"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4"/>
          <p:cNvSpPr txBox="1">
            <a:spLocks/>
          </p:cNvSpPr>
          <p:nvPr userDrawn="1"/>
        </p:nvSpPr>
        <p:spPr>
          <a:xfrm>
            <a:off x="60244" y="6480661"/>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dirty="0">
                <a:solidFill>
                  <a:prstClr val="black">
                    <a:tint val="75000"/>
                  </a:prstClr>
                </a:solidFill>
              </a:rPr>
              <a:t>Copyright © CDFH - Tous droits d'utilisation et de traduction réservés</a:t>
            </a:r>
          </a:p>
        </p:txBody>
      </p:sp>
      <p:sp>
        <p:nvSpPr>
          <p:cNvPr id="13" name="Espace réservé du numéro de diapositive 5"/>
          <p:cNvSpPr txBox="1">
            <a:spLocks/>
          </p:cNvSpPr>
          <p:nvPr userDrawn="1"/>
        </p:nvSpPr>
        <p:spPr>
          <a:xfrm>
            <a:off x="9429050" y="6409022"/>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Tree>
    <p:extLst>
      <p:ext uri="{BB962C8B-B14F-4D97-AF65-F5344CB8AC3E}">
        <p14:creationId xmlns:p14="http://schemas.microsoft.com/office/powerpoint/2010/main" val="61477984"/>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 id="2147484487" r:id="rId13"/>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B2A41325-0DAB-4BD4-A314-01153A3531C9}"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31076"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pic>
        <p:nvPicPr>
          <p:cNvPr id="131078" name="Image 11"/>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6617643"/>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3" name="Rectangle 2"/>
          <p:cNvSpPr/>
          <p:nvPr userDrawn="1"/>
        </p:nvSpPr>
        <p:spPr>
          <a:xfrm>
            <a:off x="10310632" y="6617643"/>
            <a:ext cx="1354318"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pédiatrie</a:t>
            </a:r>
          </a:p>
        </p:txBody>
      </p:sp>
    </p:spTree>
    <p:extLst>
      <p:ext uri="{BB962C8B-B14F-4D97-AF65-F5344CB8AC3E}">
        <p14:creationId xmlns:p14="http://schemas.microsoft.com/office/powerpoint/2010/main" val="1481113703"/>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 id="2147484501" r:id="rId13"/>
    <p:sldLayoutId id="2147484502" r:id="rId14"/>
    <p:sldLayoutId id="2147484503" r:id="rId15"/>
    <p:sldLayoutId id="2147484505" r:id="rId16"/>
    <p:sldLayoutId id="2147484506" r:id="rId17"/>
    <p:sldLayoutId id="2147484509" r:id="rId18"/>
    <p:sldLayoutId id="2147484510"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BF2E6482-7B4B-47F8-8A0C-9A9D7D48B793}"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sp>
        <p:nvSpPr>
          <p:cNvPr id="2" name="Rectangle 1"/>
          <p:cNvSpPr/>
          <p:nvPr userDrawn="1"/>
        </p:nvSpPr>
        <p:spPr>
          <a:xfrm>
            <a:off x="152400" y="6617643"/>
            <a:ext cx="6096000" cy="230832"/>
          </a:xfrm>
          <a:prstGeom prst="rect">
            <a:avLst/>
          </a:prstGeom>
        </p:spPr>
        <p:txBody>
          <a:bodyPr>
            <a:spAutoFit/>
          </a:bodyPr>
          <a:lstStyle/>
          <a:p>
            <a:pPr eaLnBrk="0" hangingPunct="0"/>
            <a:r>
              <a:rPr lang="fr-FR" sz="900">
                <a:solidFill>
                  <a:prstClr val="black">
                    <a:tint val="75000"/>
                  </a:prstClr>
                </a:solidFill>
                <a:latin typeface="Arial" panose="020B0604020202020204" pitchFamily="34" charset="0"/>
                <a:cs typeface="+mn-cs"/>
              </a:rPr>
              <a:t>Copyright © CDFH - Tous droits d'utilisation et de traduction réservés</a:t>
            </a:r>
            <a:endParaRPr lang="fr-FR" sz="900" dirty="0">
              <a:solidFill>
                <a:prstClr val="black">
                  <a:tint val="75000"/>
                </a:prstClr>
              </a:solidFill>
              <a:latin typeface="Arial" panose="020B0604020202020204" pitchFamily="34" charset="0"/>
              <a:cs typeface="+mn-cs"/>
            </a:endParaRPr>
          </a:p>
        </p:txBody>
      </p:sp>
      <p:sp>
        <p:nvSpPr>
          <p:cNvPr id="3" name="Rectangle 2"/>
          <p:cNvSpPr/>
          <p:nvPr userDrawn="1"/>
        </p:nvSpPr>
        <p:spPr>
          <a:xfrm>
            <a:off x="10381129" y="6589487"/>
            <a:ext cx="1810871" cy="230832"/>
          </a:xfrm>
          <a:prstGeom prst="rect">
            <a:avLst/>
          </a:prstGeom>
        </p:spPr>
        <p:txBody>
          <a:bodyPr wrap="square">
            <a:spAutoFit/>
          </a:bodyPr>
          <a:lstStyle/>
          <a:p>
            <a:pPr eaLnBrk="0" hangingPunct="0"/>
            <a:r>
              <a:rPr lang="fr-FR" sz="900" dirty="0">
                <a:solidFill>
                  <a:prstClr val="black">
                    <a:tint val="75000"/>
                  </a:prstClr>
                </a:solidFill>
                <a:latin typeface="Arial" panose="020B0604020202020204" pitchFamily="34" charset="0"/>
                <a:cs typeface="+mn-cs"/>
              </a:rPr>
              <a:t>Expertise pédiatrie</a:t>
            </a:r>
          </a:p>
        </p:txBody>
      </p:sp>
    </p:spTree>
    <p:extLst>
      <p:ext uri="{BB962C8B-B14F-4D97-AF65-F5344CB8AC3E}">
        <p14:creationId xmlns:p14="http://schemas.microsoft.com/office/powerpoint/2010/main" val="1905159867"/>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 id="2147484523" r:id="rId12"/>
    <p:sldLayoutId id="2147484524" r:id="rId13"/>
    <p:sldLayoutId id="2147484525" r:id="rId14"/>
    <p:sldLayoutId id="2147484526" r:id="rId15"/>
    <p:sldLayoutId id="2147484527" r:id="rId16"/>
    <p:sldLayoutId id="2147484528" r:id="rId17"/>
    <p:sldLayoutId id="2147484529" r:id="rId18"/>
    <p:sldLayoutId id="2147484530"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46" name="Image 2"/>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948449DA-8078-45C8-A16E-7FBE29384C00}"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31749"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pic>
        <p:nvPicPr>
          <p:cNvPr id="31751" name="Image 11"/>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404390" y="657610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
        <p:nvSpPr>
          <p:cNvPr id="9" name="Espace réservé du pied de page 3"/>
          <p:cNvSpPr txBox="1">
            <a:spLocks/>
          </p:cNvSpPr>
          <p:nvPr userDrawn="1"/>
        </p:nvSpPr>
        <p:spPr>
          <a:xfrm>
            <a:off x="8945798"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Tree>
  </p:cSld>
  <p:clrMap bg1="lt1" tx1="dk1" bg2="lt2" tx2="dk2" accent1="accent1" accent2="accent2" accent3="accent3" accent4="accent4" accent5="accent5" accent6="accent6" hlink="hlink" folHlink="folHlink"/>
  <p:sldLayoutIdLst>
    <p:sldLayoutId id="2147484286" r:id="rId1"/>
    <p:sldLayoutId id="2147484226" r:id="rId2"/>
    <p:sldLayoutId id="2147484225" r:id="rId3"/>
    <p:sldLayoutId id="2147484224" r:id="rId4"/>
    <p:sldLayoutId id="2147484223" r:id="rId5"/>
    <p:sldLayoutId id="2147484222" r:id="rId6"/>
    <p:sldLayoutId id="2147484221" r:id="rId7"/>
    <p:sldLayoutId id="2147484220" r:id="rId8"/>
    <p:sldLayoutId id="2147484219" r:id="rId9"/>
    <p:sldLayoutId id="2147484218" r:id="rId10"/>
    <p:sldLayoutId id="2147484217" r:id="rId11"/>
    <p:sldLayoutId id="2147484216" r:id="rId12"/>
    <p:sldLayoutId id="2147484287" r:id="rId13"/>
    <p:sldLayoutId id="2147484288" r:id="rId14"/>
    <p:sldLayoutId id="2147484215" r:id="rId15"/>
    <p:sldLayoutId id="2147484289" r:id="rId16"/>
    <p:sldLayoutId id="2147484290" r:id="rId17"/>
    <p:sldLayoutId id="2147484214" r:id="rId18"/>
    <p:sldLayoutId id="2147484213" r:id="rId19"/>
    <p:sldLayoutId id="2147484212"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4514" name="Image 2"/>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CC52F040-8AFC-4809-AB9E-94301357755B}"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6451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pic>
        <p:nvPicPr>
          <p:cNvPr id="64519" name="Image 11"/>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3"/>
          <p:cNvSpPr txBox="1">
            <a:spLocks/>
          </p:cNvSpPr>
          <p:nvPr userDrawn="1"/>
        </p:nvSpPr>
        <p:spPr>
          <a:xfrm>
            <a:off x="8945798"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
        <p:nvSpPr>
          <p:cNvPr id="9" name="Espace réservé du pied de page 3"/>
          <p:cNvSpPr txBox="1">
            <a:spLocks/>
          </p:cNvSpPr>
          <p:nvPr userDrawn="1"/>
        </p:nvSpPr>
        <p:spPr>
          <a:xfrm>
            <a:off x="-404390" y="6549207"/>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302" r:id="rId1"/>
    <p:sldLayoutId id="2147484242" r:id="rId2"/>
    <p:sldLayoutId id="2147484241" r:id="rId3"/>
    <p:sldLayoutId id="2147484240" r:id="rId4"/>
    <p:sldLayoutId id="2147484239" r:id="rId5"/>
    <p:sldLayoutId id="2147484238" r:id="rId6"/>
    <p:sldLayoutId id="2147484237" r:id="rId7"/>
    <p:sldLayoutId id="2147484236" r:id="rId8"/>
    <p:sldLayoutId id="2147484235" r:id="rId9"/>
    <p:sldLayoutId id="2147484234" r:id="rId10"/>
    <p:sldLayoutId id="2147484233" r:id="rId11"/>
    <p:sldLayoutId id="2147484232" r:id="rId12"/>
    <p:sldLayoutId id="2147484303" r:id="rId13"/>
    <p:sldLayoutId id="2147484304" r:id="rId14"/>
    <p:sldLayoutId id="2147484231" r:id="rId15"/>
    <p:sldLayoutId id="2147484306" r:id="rId16"/>
    <p:sldLayoutId id="2147484307" r:id="rId17"/>
    <p:sldLayoutId id="2147484230" r:id="rId18"/>
    <p:sldLayoutId id="2147484310" r:id="rId19"/>
    <p:sldLayoutId id="2147484312" r:id="rId20"/>
    <p:sldLayoutId id="2147484313" r:id="rId21"/>
    <p:sldLayoutId id="2147484314" r:id="rId22"/>
    <p:sldLayoutId id="2147484315" r:id="rId23"/>
    <p:sldLayoutId id="2147484229" r:id="rId24"/>
    <p:sldLayoutId id="2147484228" r:id="rId25"/>
    <p:sldLayoutId id="2147484227" r:id="rId26"/>
    <p:sldLayoutId id="2147484419" r:id="rId27"/>
    <p:sldLayoutId id="2147484440" r:id="rId28"/>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sp>
        <p:nvSpPr>
          <p:cNvPr id="4" name="Espace réservé du pied de page 3"/>
          <p:cNvSpPr txBox="1">
            <a:spLocks/>
          </p:cNvSpPr>
          <p:nvPr userDrawn="1"/>
        </p:nvSpPr>
        <p:spPr>
          <a:xfrm>
            <a:off x="-404390" y="655817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
        <p:nvSpPr>
          <p:cNvPr id="5" name="Espace réservé du pied de page 3"/>
          <p:cNvSpPr txBox="1">
            <a:spLocks/>
          </p:cNvSpPr>
          <p:nvPr userDrawn="1"/>
        </p:nvSpPr>
        <p:spPr>
          <a:xfrm>
            <a:off x="8972718" y="6584949"/>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BF2E6482-7B4B-47F8-8A0C-9A9D7D48B793}"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dirty="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484318" r:id="rId1"/>
    <p:sldLayoutId id="2147484256" r:id="rId2"/>
    <p:sldLayoutId id="2147484441" r:id="rId3"/>
    <p:sldLayoutId id="2147484255" r:id="rId4"/>
    <p:sldLayoutId id="2147484254" r:id="rId5"/>
    <p:sldLayoutId id="2147484253" r:id="rId6"/>
    <p:sldLayoutId id="2147484252" r:id="rId7"/>
    <p:sldLayoutId id="2147484251" r:id="rId8"/>
    <p:sldLayoutId id="2147484250" r:id="rId9"/>
    <p:sldLayoutId id="2147484249" r:id="rId10"/>
    <p:sldLayoutId id="2147484248" r:id="rId11"/>
    <p:sldLayoutId id="2147484247" r:id="rId12"/>
    <p:sldLayoutId id="2147484246" r:id="rId13"/>
    <p:sldLayoutId id="2147484319" r:id="rId14"/>
    <p:sldLayoutId id="2147484320" r:id="rId15"/>
    <p:sldLayoutId id="2147484245" r:id="rId16"/>
    <p:sldLayoutId id="2147484322" r:id="rId17"/>
    <p:sldLayoutId id="2147484244" r:id="rId18"/>
    <p:sldLayoutId id="2147484325" r:id="rId19"/>
    <p:sldLayoutId id="2147484243" r:id="rId20"/>
    <p:sldLayoutId id="2147484334" r:id="rId21"/>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B2A41325-0DAB-4BD4-A314-01153A3531C9}"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31076"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p>
        </p:txBody>
      </p:sp>
      <p:pic>
        <p:nvPicPr>
          <p:cNvPr id="131078" name="Image 1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pied de page 3"/>
          <p:cNvSpPr txBox="1">
            <a:spLocks/>
          </p:cNvSpPr>
          <p:nvPr userDrawn="1"/>
        </p:nvSpPr>
        <p:spPr>
          <a:xfrm>
            <a:off x="10093279"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
        <p:nvSpPr>
          <p:cNvPr id="8" name="Espace réservé du pied de page 3"/>
          <p:cNvSpPr txBox="1">
            <a:spLocks/>
          </p:cNvSpPr>
          <p:nvPr userDrawn="1"/>
        </p:nvSpPr>
        <p:spPr>
          <a:xfrm>
            <a:off x="-404390" y="6549207"/>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4335" r:id="rId1"/>
    <p:sldLayoutId id="2147484271" r:id="rId2"/>
    <p:sldLayoutId id="2147484270" r:id="rId3"/>
    <p:sldLayoutId id="2147484269" r:id="rId4"/>
    <p:sldLayoutId id="2147484268" r:id="rId5"/>
    <p:sldLayoutId id="2147484267" r:id="rId6"/>
    <p:sldLayoutId id="2147484266" r:id="rId7"/>
    <p:sldLayoutId id="2147484265" r:id="rId8"/>
    <p:sldLayoutId id="2147484264" r:id="rId9"/>
    <p:sldLayoutId id="2147484263" r:id="rId10"/>
    <p:sldLayoutId id="2147484262" r:id="rId11"/>
    <p:sldLayoutId id="2147484261" r:id="rId12"/>
    <p:sldLayoutId id="2147484336" r:id="rId13"/>
    <p:sldLayoutId id="2147484337" r:id="rId14"/>
    <p:sldLayoutId id="2147484260" r:id="rId15"/>
    <p:sldLayoutId id="2147484339" r:id="rId16"/>
    <p:sldLayoutId id="2147484259" r:id="rId17"/>
    <p:sldLayoutId id="2147484341" r:id="rId18"/>
    <p:sldLayoutId id="2147484258" r:id="rId19"/>
    <p:sldLayoutId id="2147484257" r:id="rId20"/>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471782"/>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404390" y="654024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
        <p:nvSpPr>
          <p:cNvPr id="13" name="Espace réservé du pied de page 3"/>
          <p:cNvSpPr txBox="1">
            <a:spLocks/>
          </p:cNvSpPr>
          <p:nvPr userDrawn="1"/>
        </p:nvSpPr>
        <p:spPr>
          <a:xfrm>
            <a:off x="10093279"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Tree>
    <p:extLst>
      <p:ext uri="{BB962C8B-B14F-4D97-AF65-F5344CB8AC3E}">
        <p14:creationId xmlns:p14="http://schemas.microsoft.com/office/powerpoint/2010/main" val="770222101"/>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fld id="{01E22805-A5D2-471B-B480-240083C7D383}" type="slidenum">
              <a:rPr lang="fr-FR" altLang="fr-FR" sz="900">
                <a:solidFill>
                  <a:srgbClr val="000000"/>
                </a:solidFill>
                <a:latin typeface="Tahoma" panose="020B0604030504040204" pitchFamily="34" charset="0"/>
                <a:ea typeface="ＭＳ Ｐゴシック" panose="020B0600070205080204" pitchFamily="34" charset="-128"/>
                <a:cs typeface="Arial" panose="020B0604020202020204" pitchFamily="34" charset="0"/>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cs typeface="Arial" panose="020B0604020202020204" pitchFamily="34" charset="0"/>
              </a:rPr>
              <a:t> </a:t>
            </a:r>
          </a:p>
        </p:txBody>
      </p:sp>
      <p:sp>
        <p:nvSpPr>
          <p:cNvPr id="4" name="Rectangle 3"/>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95C41D"/>
              </a:solidFill>
            </a:endParaRPr>
          </a:p>
        </p:txBody>
      </p:sp>
      <p:sp>
        <p:nvSpPr>
          <p:cNvPr id="133124"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6" name="Ellipse 5"/>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200">
              <a:solidFill>
                <a:srgbClr val="FFFFFF"/>
              </a:solidFill>
            </a:endParaRPr>
          </a:p>
        </p:txBody>
      </p:sp>
      <p:pic>
        <p:nvPicPr>
          <p:cNvPr id="133126" name="Image 11"/>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pied de page 3"/>
          <p:cNvSpPr txBox="1">
            <a:spLocks/>
          </p:cNvSpPr>
          <p:nvPr userDrawn="1"/>
        </p:nvSpPr>
        <p:spPr>
          <a:xfrm>
            <a:off x="10093279"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
        <p:nvSpPr>
          <p:cNvPr id="8" name="Espace réservé du pied de page 3"/>
          <p:cNvSpPr txBox="1">
            <a:spLocks/>
          </p:cNvSpPr>
          <p:nvPr userDrawn="1"/>
        </p:nvSpPr>
        <p:spPr>
          <a:xfrm>
            <a:off x="-359565" y="654024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1072874204"/>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 id="2147484373" r:id="rId13"/>
    <p:sldLayoutId id="2147484374" r:id="rId14"/>
    <p:sldLayoutId id="2147484375" r:id="rId15"/>
    <p:sldLayoutId id="2147484377" r:id="rId16"/>
    <p:sldLayoutId id="2147484379" r:id="rId17"/>
    <p:sldLayoutId id="2147484390" r:id="rId18"/>
    <p:sldLayoutId id="2147484391" r:id="rId19"/>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263340" y="6498677"/>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404390" y="654024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
        <p:nvSpPr>
          <p:cNvPr id="13" name="Espace réservé du pied de page 3"/>
          <p:cNvSpPr txBox="1">
            <a:spLocks/>
          </p:cNvSpPr>
          <p:nvPr userDrawn="1"/>
        </p:nvSpPr>
        <p:spPr>
          <a:xfrm>
            <a:off x="10093279"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Tree>
    <p:extLst>
      <p:ext uri="{BB962C8B-B14F-4D97-AF65-F5344CB8AC3E}">
        <p14:creationId xmlns:p14="http://schemas.microsoft.com/office/powerpoint/2010/main" val="1008814143"/>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534537"/>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Espace réservé du pied de page 3"/>
          <p:cNvSpPr txBox="1">
            <a:spLocks/>
          </p:cNvSpPr>
          <p:nvPr userDrawn="1"/>
        </p:nvSpPr>
        <p:spPr>
          <a:xfrm>
            <a:off x="10093279" y="6575424"/>
            <a:ext cx="1632555" cy="273051"/>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Expertise pédiatrie</a:t>
            </a:r>
          </a:p>
        </p:txBody>
      </p:sp>
      <p:sp>
        <p:nvSpPr>
          <p:cNvPr id="13" name="Espace réservé du pied de page 3"/>
          <p:cNvSpPr txBox="1">
            <a:spLocks/>
          </p:cNvSpPr>
          <p:nvPr userDrawn="1"/>
        </p:nvSpPr>
        <p:spPr>
          <a:xfrm>
            <a:off x="-404390" y="6540242"/>
            <a:ext cx="4114800" cy="365125"/>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900"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a:lstStyle>
          <a:p>
            <a:r>
              <a:rPr lang="fr-FR" sz="800" dirty="0">
                <a:solidFill>
                  <a:prstClr val="black">
                    <a:tint val="75000"/>
                  </a:prstClr>
                </a:solidFill>
              </a:rPr>
              <a:t>Copyright © CDFH - Tous droits d'utilisation et de traduction réservés</a:t>
            </a:r>
          </a:p>
        </p:txBody>
      </p:sp>
    </p:spTree>
    <p:extLst>
      <p:ext uri="{BB962C8B-B14F-4D97-AF65-F5344CB8AC3E}">
        <p14:creationId xmlns:p14="http://schemas.microsoft.com/office/powerpoint/2010/main" val="2015781344"/>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16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101.xml"/><Relationship Id="rId1" Type="http://schemas.openxmlformats.org/officeDocument/2006/relationships/slideLayout" Target="../slideLayouts/slideLayout16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2.xml"/><Relationship Id="rId1" Type="http://schemas.openxmlformats.org/officeDocument/2006/relationships/slideLayout" Target="../slideLayouts/slideLayout87.xml"/></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3.xml"/><Relationship Id="rId1" Type="http://schemas.openxmlformats.org/officeDocument/2006/relationships/slideLayout" Target="../slideLayouts/slideLayout53.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4.xml"/><Relationship Id="rId1" Type="http://schemas.openxmlformats.org/officeDocument/2006/relationships/slideLayout" Target="../slideLayouts/slideLayout59.xml"/><Relationship Id="rId4" Type="http://schemas.openxmlformats.org/officeDocument/2006/relationships/image" Target="../media/image15.png"/></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5.xml"/><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0.xml"/><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1.xml"/><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2.xml"/><Relationship Id="rId1" Type="http://schemas.openxmlformats.org/officeDocument/2006/relationships/slideLayout" Target="../slideLayouts/slideLayout46.xml"/></Relationships>
</file>

<file path=ppt/slides/_rels/slide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3.xml"/><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4.xml"/><Relationship Id="rId1" Type="http://schemas.openxmlformats.org/officeDocument/2006/relationships/slideLayout" Target="../slideLayouts/slideLayout46.xml"/></Relationships>
</file>

<file path=ppt/slides/_rels/slide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5.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35.png"/></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6.xml"/><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7.xml"/><Relationship Id="rId1" Type="http://schemas.openxmlformats.org/officeDocument/2006/relationships/slideLayout" Target="../slideLayouts/slideLayout59.xml"/><Relationship Id="rId4" Type="http://schemas.openxmlformats.org/officeDocument/2006/relationships/image" Target="../media/image1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8.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35.png"/></Relationships>
</file>

<file path=ppt/slides/_rels/slide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9.xml"/><Relationship Id="rId1" Type="http://schemas.openxmlformats.org/officeDocument/2006/relationships/slideLayout" Target="../slideLayouts/slideLayout46.xml"/></Relationships>
</file>

<file path=ppt/slides/_rels/slide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0.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1.xml"/><Relationship Id="rId1" Type="http://schemas.openxmlformats.org/officeDocument/2006/relationships/slideLayout" Target="../slideLayouts/slideLayout46.xml"/></Relationships>
</file>

<file path=ppt/slides/_rels/slide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2.xml"/><Relationship Id="rId1" Type="http://schemas.openxmlformats.org/officeDocument/2006/relationships/slideLayout" Target="../slideLayouts/slideLayout46.xml"/></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3.xml"/><Relationship Id="rId1" Type="http://schemas.openxmlformats.org/officeDocument/2006/relationships/slideLayout" Target="../slideLayouts/slideLayout62.xml"/></Relationships>
</file>

<file path=ppt/slides/_rels/slide1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4.xml"/><Relationship Id="rId1" Type="http://schemas.openxmlformats.org/officeDocument/2006/relationships/slideLayout" Target="../slideLayouts/slideLayout46.xml"/><Relationship Id="rId5" Type="http://schemas.openxmlformats.org/officeDocument/2006/relationships/image" Target="../media/image10.png"/><Relationship Id="rId4" Type="http://schemas.openxmlformats.org/officeDocument/2006/relationships/image" Target="../media/image66.png"/></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5.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35.png"/></Relationships>
</file>

<file path=ppt/slides/_rels/slide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6.xml"/><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6.xml"/></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8.xml"/><Relationship Id="rId1" Type="http://schemas.openxmlformats.org/officeDocument/2006/relationships/slideLayout" Target="../slideLayouts/slideLayout4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0.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3.xml"/></Relationships>
</file>

<file path=ppt/slides/_rels/slide1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1.xml"/><Relationship Id="rId1" Type="http://schemas.openxmlformats.org/officeDocument/2006/relationships/slideLayout" Target="../slideLayouts/slideLayout46.xml"/></Relationships>
</file>

<file path=ppt/slides/_rels/slide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2.xml"/><Relationship Id="rId1" Type="http://schemas.openxmlformats.org/officeDocument/2006/relationships/slideLayout" Target="../slideLayouts/slideLayout59.xml"/></Relationships>
</file>

<file path=ppt/slides/_rels/slide14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0.png"/><Relationship Id="rId2" Type="http://schemas.openxmlformats.org/officeDocument/2006/relationships/notesSlide" Target="../notesSlides/notesSlide133.xml"/><Relationship Id="rId1" Type="http://schemas.openxmlformats.org/officeDocument/2006/relationships/slideLayout" Target="../slideLayouts/slideLayout4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1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4.xml"/><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1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5.xml"/><Relationship Id="rId1" Type="http://schemas.openxmlformats.org/officeDocument/2006/relationships/slideLayout" Target="../slideLayouts/slideLayout46.xml"/><Relationship Id="rId5" Type="http://schemas.openxmlformats.org/officeDocument/2006/relationships/image" Target="../media/image21.png"/><Relationship Id="rId4" Type="http://schemas.openxmlformats.org/officeDocument/2006/relationships/image" Target="../media/image10.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6.xml"/></Relationships>
</file>

<file path=ppt/slides/_rels/slide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7.xml"/><Relationship Id="rId1" Type="http://schemas.openxmlformats.org/officeDocument/2006/relationships/slideLayout" Target="../slideLayouts/slideLayout46.xml"/></Relationships>
</file>

<file path=ppt/slides/_rels/slide1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8.xml"/><Relationship Id="rId1" Type="http://schemas.openxmlformats.org/officeDocument/2006/relationships/slideLayout" Target="../slideLayouts/slideLayout46.xml"/></Relationships>
</file>

<file path=ppt/slides/_rels/slide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9.xml"/><Relationship Id="rId1" Type="http://schemas.openxmlformats.org/officeDocument/2006/relationships/slideLayout" Target="../slideLayouts/slideLayout46.xml"/></Relationships>
</file>

<file path=ppt/slides/_rels/slide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0.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7.xml"/></Relationships>
</file>

<file path=ppt/slides/_rels/slide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2.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35.png"/></Relationships>
</file>

<file path=ppt/slides/_rels/slide1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3.xml"/><Relationship Id="rId1" Type="http://schemas.openxmlformats.org/officeDocument/2006/relationships/slideLayout" Target="../slideLayouts/slideLayout46.xml"/></Relationships>
</file>

<file path=ppt/slides/_rels/slide1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4.xml"/><Relationship Id="rId1" Type="http://schemas.openxmlformats.org/officeDocument/2006/relationships/slideLayout" Target="../slideLayouts/slideLayout46.xml"/></Relationships>
</file>

<file path=ppt/slides/_rels/slide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5.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6.xml"/><Relationship Id="rId1" Type="http://schemas.openxmlformats.org/officeDocument/2006/relationships/slideLayout" Target="../slideLayouts/slideLayout55.xml"/><Relationship Id="rId4" Type="http://schemas.openxmlformats.org/officeDocument/2006/relationships/image" Target="../media/image15.png"/></Relationships>
</file>

<file path=ppt/slides/_rels/slide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7.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8.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9.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0.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1.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2.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3.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1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4.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5.xml"/><Relationship Id="rId1" Type="http://schemas.openxmlformats.org/officeDocument/2006/relationships/slideLayout" Target="../slideLayouts/slideLayout46.xml"/><Relationship Id="rId5" Type="http://schemas.openxmlformats.org/officeDocument/2006/relationships/image" Target="../media/image21.png"/><Relationship Id="rId4" Type="http://schemas.openxmlformats.org/officeDocument/2006/relationships/image" Target="../media/image36.png"/></Relationships>
</file>

<file path=ppt/slides/_rels/slide1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6.xml"/><Relationship Id="rId1" Type="http://schemas.openxmlformats.org/officeDocument/2006/relationships/slideLayout" Target="../slideLayouts/slideLayout6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1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7.xml"/><Relationship Id="rId1" Type="http://schemas.openxmlformats.org/officeDocument/2006/relationships/slideLayout" Target="../slideLayouts/slideLayout60.xml"/></Relationships>
</file>

<file path=ppt/slides/_rels/slide1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8.xml"/><Relationship Id="rId1" Type="http://schemas.openxmlformats.org/officeDocument/2006/relationships/slideLayout" Target="../slideLayouts/slideLayout46.xml"/><Relationship Id="rId4" Type="http://schemas.openxmlformats.org/officeDocument/2006/relationships/image" Target="../media/image77.png"/></Relationships>
</file>

<file path=ppt/slides/_rels/slide1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9.xml"/><Relationship Id="rId1" Type="http://schemas.openxmlformats.org/officeDocument/2006/relationships/slideLayout" Target="../slideLayouts/slideLayout46.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0.xml"/><Relationship Id="rId1" Type="http://schemas.openxmlformats.org/officeDocument/2006/relationships/slideLayout" Target="../slideLayouts/slideLayout46.xml"/><Relationship Id="rId4" Type="http://schemas.openxmlformats.org/officeDocument/2006/relationships/image" Target="../media/image62.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9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9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95.xml"/></Relationships>
</file>

<file path=ppt/slides/_rels/slide1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4.xml"/><Relationship Id="rId1" Type="http://schemas.openxmlformats.org/officeDocument/2006/relationships/slideLayout" Target="../slideLayouts/slideLayout60.xml"/></Relationships>
</file>

<file path=ppt/slides/_rels/slide1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5.xml"/><Relationship Id="rId1" Type="http://schemas.openxmlformats.org/officeDocument/2006/relationships/slideLayout" Target="../slideLayouts/slideLayout101.xml"/></Relationships>
</file>

<file path=ppt/slides/_rels/slide1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6.xml"/><Relationship Id="rId1" Type="http://schemas.openxmlformats.org/officeDocument/2006/relationships/slideLayout" Target="../slideLayouts/slideLayout214.xml"/><Relationship Id="rId4" Type="http://schemas.openxmlformats.org/officeDocument/2006/relationships/image" Target="../media/image21.png"/></Relationships>
</file>

<file path=ppt/slides/_rels/slide1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7.xml"/><Relationship Id="rId1" Type="http://schemas.openxmlformats.org/officeDocument/2006/relationships/slideLayout" Target="../slideLayouts/slideLayout244.xml"/></Relationships>
</file>

<file path=ppt/slides/_rels/slide1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8.xml"/><Relationship Id="rId1" Type="http://schemas.openxmlformats.org/officeDocument/2006/relationships/slideLayout" Target="../slideLayouts/slideLayout214.xml"/></Relationships>
</file>

<file path=ppt/slides/_rels/slide17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169.xml"/><Relationship Id="rId1" Type="http://schemas.openxmlformats.org/officeDocument/2006/relationships/slideLayout" Target="../slideLayouts/slideLayout214.xml"/><Relationship Id="rId6" Type="http://schemas.openxmlformats.org/officeDocument/2006/relationships/hyperlink" Target="http://www.homeoandcare.com/"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notesSlide" Target="../notesSlides/notesSlide170.xml"/><Relationship Id="rId1" Type="http://schemas.openxmlformats.org/officeDocument/2006/relationships/slideLayout" Target="../slideLayouts/slideLayout214.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84.jpg"/></Relationships>
</file>

<file path=ppt/slides/_rels/slide1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1.xml"/><Relationship Id="rId1" Type="http://schemas.openxmlformats.org/officeDocument/2006/relationships/slideLayout" Target="../slideLayouts/slideLayout214.xml"/><Relationship Id="rId4" Type="http://schemas.openxmlformats.org/officeDocument/2006/relationships/image" Target="../media/image89.png"/></Relationships>
</file>

<file path=ppt/slides/_rels/slide1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2.xml"/><Relationship Id="rId1" Type="http://schemas.openxmlformats.org/officeDocument/2006/relationships/slideLayout" Target="../slideLayouts/slideLayout214.xml"/><Relationship Id="rId4" Type="http://schemas.openxmlformats.org/officeDocument/2006/relationships/image" Target="../media/image91.png"/></Relationships>
</file>

<file path=ppt/slides/_rels/slide18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73.xml"/><Relationship Id="rId1" Type="http://schemas.openxmlformats.org/officeDocument/2006/relationships/slideLayout" Target="../slideLayouts/slideLayout23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5.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0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9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95.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8.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50.jpeg"/><Relationship Id="rId4" Type="http://schemas.openxmlformats.org/officeDocument/2006/relationships/hyperlink" Target="http://fr.123rf.com/photo_22175861_un-personnage-humain-3d-une-marque-de-fond-de-question.html?term=point%20d%20interrogation"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46.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5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46.xml"/><Relationship Id="rId4" Type="http://schemas.openxmlformats.org/officeDocument/2006/relationships/image" Target="../media/image51.emf"/></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5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5.xml"/><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46.xml"/><Relationship Id="rId5" Type="http://schemas.openxmlformats.org/officeDocument/2006/relationships/image" Target="../media/image36.png"/><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50.jpeg"/><Relationship Id="rId4" Type="http://schemas.openxmlformats.org/officeDocument/2006/relationships/hyperlink" Target="http://fr.123rf.com/photo_22175861_un-personnage-humain-3d-une-marque-de-fond-de-question.html?term=point%20d%20interrogation"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46.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7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75.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46.xml"/><Relationship Id="rId4" Type="http://schemas.openxmlformats.org/officeDocument/2006/relationships/image" Target="../media/image52.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0.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1.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2.xml"/><Relationship Id="rId1" Type="http://schemas.openxmlformats.org/officeDocument/2006/relationships/slideLayout" Target="../slideLayouts/slideLayout46.xml"/><Relationship Id="rId5" Type="http://schemas.openxmlformats.org/officeDocument/2006/relationships/image" Target="../media/image56.png"/><Relationship Id="rId4" Type="http://schemas.openxmlformats.org/officeDocument/2006/relationships/image" Target="../media/image55.png"/></Relationships>
</file>

<file path=ppt/slides/_rels/slide8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83.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84.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5.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7.xml"/><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9.xml"/><Relationship Id="rId1" Type="http://schemas.openxmlformats.org/officeDocument/2006/relationships/slideLayout" Target="../slideLayouts/slideLayout45.xml"/><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5.xml"/></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0.xml"/><Relationship Id="rId1" Type="http://schemas.openxmlformats.org/officeDocument/2006/relationships/slideLayout" Target="../slideLayouts/slideLayout56.xml"/></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1.xml"/><Relationship Id="rId1" Type="http://schemas.openxmlformats.org/officeDocument/2006/relationships/slideLayout" Target="../slideLayouts/slideLayout167.xml"/><Relationship Id="rId4" Type="http://schemas.openxmlformats.org/officeDocument/2006/relationships/image" Target="../media/image60.pn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2.xml"/><Relationship Id="rId1" Type="http://schemas.openxmlformats.org/officeDocument/2006/relationships/slideLayout" Target="../slideLayouts/slideLayout167.xml"/><Relationship Id="rId4" Type="http://schemas.openxmlformats.org/officeDocument/2006/relationships/image" Target="../media/image61.png"/></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3.xml"/><Relationship Id="rId1" Type="http://schemas.openxmlformats.org/officeDocument/2006/relationships/slideLayout" Target="../slideLayouts/slideLayout167.xml"/><Relationship Id="rId4" Type="http://schemas.openxmlformats.org/officeDocument/2006/relationships/image" Target="../media/image6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7.xml"/><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8.xml"/><Relationship Id="rId1" Type="http://schemas.openxmlformats.org/officeDocument/2006/relationships/slideLayout" Target="../slideLayouts/slideLayout95.xml"/><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488"/>
            <a:ext cx="3225800" cy="23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105025" y="2076450"/>
            <a:ext cx="8213725" cy="838200"/>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8" name="ZoneTexte 12"/>
          <p:cNvSpPr txBox="1">
            <a:spLocks noChangeArrowheads="1"/>
          </p:cNvSpPr>
          <p:nvPr/>
        </p:nvSpPr>
        <p:spPr bwMode="auto">
          <a:xfrm>
            <a:off x="276225" y="2159000"/>
            <a:ext cx="1164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L’homéopathie au comptoir</a:t>
            </a:r>
          </a:p>
        </p:txBody>
      </p:sp>
      <p:sp>
        <p:nvSpPr>
          <p:cNvPr id="7" name="ZoneTexte 4"/>
          <p:cNvSpPr txBox="1">
            <a:spLocks noChangeArrowheads="1"/>
          </p:cNvSpPr>
          <p:nvPr/>
        </p:nvSpPr>
        <p:spPr bwMode="auto">
          <a:xfrm>
            <a:off x="3518220" y="3268663"/>
            <a:ext cx="7997019" cy="708025"/>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4000" b="1" i="1" dirty="0">
                <a:solidFill>
                  <a:srgbClr val="FFFFFF"/>
                </a:solidFill>
                <a:cs typeface="Arial" panose="020B0604020202020204" pitchFamily="34" charset="0"/>
              </a:rPr>
              <a:t>Expertise P</a:t>
            </a:r>
            <a:r>
              <a:rPr lang="fr-FR" altLang="fr-FR" sz="4000" b="1" i="1" dirty="0">
                <a:solidFill>
                  <a:srgbClr val="FFFFFF"/>
                </a:solidFill>
                <a:latin typeface="Trebuchet MS" panose="020B0603020202020204" pitchFamily="34" charset="0"/>
                <a:cs typeface="Arial" panose="020B0604020202020204" pitchFamily="34" charset="0"/>
              </a:rPr>
              <a:t>É</a:t>
            </a:r>
            <a:r>
              <a:rPr lang="fr-FR" altLang="fr-FR" sz="4000" b="1" i="1" dirty="0">
                <a:solidFill>
                  <a:srgbClr val="FFFFFF"/>
                </a:solidFill>
                <a:cs typeface="Arial" panose="020B0604020202020204" pitchFamily="34" charset="0"/>
              </a:rPr>
              <a:t>DIATRIE</a:t>
            </a:r>
          </a:p>
        </p:txBody>
      </p:sp>
      <p:sp>
        <p:nvSpPr>
          <p:cNvPr id="9" name="ZoneTexte 8"/>
          <p:cNvSpPr txBox="1"/>
          <p:nvPr/>
        </p:nvSpPr>
        <p:spPr>
          <a:xfrm>
            <a:off x="10318750" y="6480810"/>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V5- Mise à jour 19/09/2022</a:t>
            </a:r>
          </a:p>
        </p:txBody>
      </p:sp>
      <p:sp>
        <p:nvSpPr>
          <p:cNvPr id="10" name="ZoneTexte 5">
            <a:extLst>
              <a:ext uri="{FF2B5EF4-FFF2-40B4-BE49-F238E27FC236}">
                <a16:creationId xmlns:a16="http://schemas.microsoft.com/office/drawing/2014/main" id="{03BDB240-AE23-42C7-8139-447EC88E6512}"/>
              </a:ext>
            </a:extLst>
          </p:cNvPr>
          <p:cNvSpPr txBox="1"/>
          <p:nvPr/>
        </p:nvSpPr>
        <p:spPr>
          <a:xfrm>
            <a:off x="276225" y="6480810"/>
            <a:ext cx="2752725" cy="261610"/>
          </a:xfrm>
          <a:prstGeom prst="rect">
            <a:avLst/>
          </a:prstGeom>
          <a:noFill/>
        </p:spPr>
        <p:txBody>
          <a:bodyPr wrap="square" rtlCol="0">
            <a:spAutoFit/>
          </a:bodyPr>
          <a:lstStyle>
            <a:defPPr>
              <a:defRPr lang="fr-FR"/>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r>
              <a:rPr lang="fr-FR" sz="1100" b="1" dirty="0">
                <a:solidFill>
                  <a:srgbClr val="000099"/>
                </a:solidFill>
                <a:effectLst>
                  <a:outerShdw blurRad="38100" dist="38100" dir="2700000" algn="tl">
                    <a:srgbClr val="000000">
                      <a:alpha val="43137"/>
                    </a:srgbClr>
                  </a:outerShdw>
                </a:effectLst>
              </a:rPr>
              <a:t>Classe virtuelle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ZoneTexte 7"/>
          <p:cNvSpPr txBox="1">
            <a:spLocks noChangeArrowheads="1"/>
          </p:cNvSpPr>
          <p:nvPr/>
        </p:nvSpPr>
        <p:spPr bwMode="auto">
          <a:xfrm>
            <a:off x="3421063" y="1782763"/>
            <a:ext cx="5486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cs typeface="Arial" panose="020B0604020202020204" pitchFamily="34" charset="0"/>
              </a:rPr>
              <a:t>PARTIE 1</a:t>
            </a:r>
          </a:p>
          <a:p>
            <a:pPr algn="ctr"/>
            <a:r>
              <a:rPr lang="fr-FR" altLang="fr-FR" sz="3200" b="1">
                <a:solidFill>
                  <a:schemeClr val="bg1"/>
                </a:solidFill>
                <a:cs typeface="Arial" panose="020B0604020202020204" pitchFamily="34" charset="0"/>
              </a:rPr>
              <a:t>L’homéopathie en pédiatrie</a:t>
            </a:r>
            <a:endParaRPr lang="fr-FR" altLang="fr-FR" sz="3200">
              <a:solidFill>
                <a:schemeClr val="bg1"/>
              </a:solidFill>
              <a:cs typeface="Arial" panose="020B0604020202020204" pitchFamily="34" charset="0"/>
            </a:endParaRPr>
          </a:p>
        </p:txBody>
      </p:sp>
      <p:sp>
        <p:nvSpPr>
          <p:cNvPr id="176130" name="Text Box 2"/>
          <p:cNvSpPr txBox="1">
            <a:spLocks noChangeArrowheads="1"/>
          </p:cNvSpPr>
          <p:nvPr/>
        </p:nvSpPr>
        <p:spPr bwMode="auto">
          <a:xfrm>
            <a:off x="4060825" y="4300538"/>
            <a:ext cx="616426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400">
                <a:solidFill>
                  <a:srgbClr val="000099"/>
                </a:solidFill>
                <a:cs typeface="Arial" panose="020B0604020202020204" pitchFamily="34" charset="0"/>
              </a:rPr>
              <a:t>1.1. Intérêt de l’homéopathie </a:t>
            </a:r>
          </a:p>
          <a:p>
            <a:pPr>
              <a:spcBef>
                <a:spcPct val="50000"/>
              </a:spcBef>
              <a:buClr>
                <a:srgbClr val="62C400"/>
              </a:buClr>
              <a:buFontTx/>
              <a:buBlip>
                <a:blip r:embed="rId3"/>
              </a:buBlip>
            </a:pPr>
            <a:r>
              <a:rPr lang="fr-FR" altLang="fr-FR" sz="2400">
                <a:solidFill>
                  <a:srgbClr val="000099"/>
                </a:solidFill>
                <a:cs typeface="Arial" panose="020B0604020202020204" pitchFamily="34" charset="0"/>
              </a:rPr>
              <a:t>1.2. Place de l’homéopathie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Pour le </a:t>
            </a:r>
            <a:r>
              <a:rPr lang="fr-FR" sz="2000" b="1" dirty="0">
                <a:solidFill>
                  <a:srgbClr val="000099"/>
                </a:solidFill>
              </a:rPr>
              <a:t>confort de tous</a:t>
            </a: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Quelques consignes</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100</a:t>
            </a:fld>
            <a:endParaRPr lang="fr-FR">
              <a:solidFill>
                <a:srgbClr val="4472C4">
                  <a:lumMod val="75000"/>
                </a:srgbClr>
              </a:solidFill>
            </a:endParaRP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pPr eaLnBrk="0" hangingPunct="0"/>
            <a:r>
              <a:rPr lang="fr-FR" dirty="0">
                <a:solidFill>
                  <a:srgbClr val="000099"/>
                </a:solidFill>
                <a:cs typeface="Arial" panose="020B0604020202020204" pitchFamily="34" charset="0"/>
              </a:rPr>
              <a:t>Allumer son micro, </a:t>
            </a:r>
            <a:r>
              <a:rPr lang="fr-FR" u="sng" dirty="0">
                <a:solidFill>
                  <a:srgbClr val="000099"/>
                </a:solidFill>
                <a:cs typeface="Arial" panose="020B0604020202020204" pitchFamily="34" charset="0"/>
              </a:rPr>
              <a:t>uniquement</a:t>
            </a:r>
            <a:r>
              <a:rPr lang="fr-FR" dirty="0">
                <a:solidFill>
                  <a:srgbClr val="000099"/>
                </a:solidFill>
                <a:cs typeface="Arial" panose="020B0604020202020204" pitchFamily="34" charset="0"/>
              </a:rPr>
              <a:t> lors des temps d’échange</a:t>
            </a:r>
          </a:p>
          <a:p>
            <a:pPr eaLnBrk="0" hangingPunct="0"/>
            <a:endParaRPr lang="fr-FR" dirty="0">
              <a:solidFill>
                <a:prstClr val="black"/>
              </a:solidFill>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pPr eaLnBrk="0" hangingPunct="0"/>
            <a:r>
              <a:rPr lang="fr-FR" dirty="0">
                <a:solidFill>
                  <a:srgbClr val="000099"/>
                </a:solidFill>
              </a:rPr>
              <a:t>Activer sa caméra</a:t>
            </a:r>
            <a:endParaRPr lang="fr-FR" dirty="0">
              <a:solidFill>
                <a:prstClr val="black"/>
              </a:solidFill>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S’identifier clairement </a:t>
            </a:r>
            <a:r>
              <a:rPr lang="fr-FR" dirty="0">
                <a:solidFill>
                  <a:srgbClr val="000099"/>
                </a:solidFill>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pPr eaLnBrk="0" hangingPunct="0"/>
            <a:r>
              <a:rPr lang="fr-FR" dirty="0">
                <a:solidFill>
                  <a:srgbClr val="000099"/>
                </a:solidFill>
              </a:rPr>
              <a:t>Utiliser le « chat »</a:t>
            </a:r>
            <a:endParaRPr lang="fr-FR" dirty="0">
              <a:solidFill>
                <a:prstClr val="black"/>
              </a:solidFill>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pPr eaLnBrk="0" hangingPunct="0"/>
            <a:r>
              <a:rPr lang="fr-FR" dirty="0">
                <a:solidFill>
                  <a:srgbClr val="000099"/>
                </a:solidFill>
              </a:rPr>
              <a:t>Se renommer, si besoin</a:t>
            </a:r>
            <a:endParaRPr lang="fr-FR" dirty="0">
              <a:solidFill>
                <a:prstClr val="black"/>
              </a:solidFill>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pPr eaLnBrk="0" hangingPunct="0"/>
              <a:r>
                <a:rPr lang="fr-FR" sz="1600" dirty="0">
                  <a:solidFill>
                    <a:prstClr val="black"/>
                  </a:solidFill>
                </a:rPr>
                <a:t>Converser</a:t>
              </a:r>
            </a:p>
          </p:txBody>
        </p:sp>
      </p:grpSp>
    </p:spTree>
    <p:extLst>
      <p:ext uri="{BB962C8B-B14F-4D97-AF65-F5344CB8AC3E}">
        <p14:creationId xmlns:p14="http://schemas.microsoft.com/office/powerpoint/2010/main" val="5171392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 </a:t>
            </a:r>
          </a:p>
          <a:p>
            <a:pPr marL="0" indent="0" fontAlgn="auto">
              <a:spcAft>
                <a:spcPts val="0"/>
              </a:spcAft>
              <a:buFontTx/>
              <a:buNone/>
            </a:pPr>
            <a:endParaRPr lang="fr-FR" sz="2000" b="1" dirty="0">
              <a:solidFill>
                <a:srgbClr val="000099"/>
              </a:solidFill>
            </a:endParaRPr>
          </a:p>
          <a:p>
            <a:pPr marL="0" indent="0" fontAlgn="auto">
              <a:spcAft>
                <a:spcPts val="0"/>
              </a:spcAft>
              <a:buFontTx/>
              <a:buNone/>
            </a:pPr>
            <a:endParaRPr lang="fr-FR" sz="2000" b="1" dirty="0">
              <a:solidFill>
                <a:srgbClr val="000099"/>
              </a:solidFill>
            </a:endParaRPr>
          </a:p>
          <a:p>
            <a:pPr fontAlgn="auto">
              <a:spcAft>
                <a:spcPts val="0"/>
              </a:spcAft>
            </a:pPr>
            <a:r>
              <a:rPr lang="fr-FR" sz="2000" dirty="0">
                <a:solidFill>
                  <a:srgbClr val="000099"/>
                </a:solidFill>
              </a:rPr>
              <a:t>Tutoiement / vouvoiement</a:t>
            </a:r>
          </a:p>
          <a:p>
            <a:pPr fontAlgn="auto">
              <a:spcAft>
                <a:spcPts val="0"/>
              </a:spcAft>
            </a:pPr>
            <a:endParaRPr lang="fr-FR" sz="2000" dirty="0">
              <a:solidFill>
                <a:srgbClr val="000099"/>
              </a:solidFill>
            </a:endParaRPr>
          </a:p>
          <a:p>
            <a:pPr marL="0" indent="0" fontAlgn="auto">
              <a:spcAft>
                <a:spcPts val="0"/>
              </a:spcAft>
              <a:buFontTx/>
              <a:buNone/>
            </a:pPr>
            <a:endParaRPr lang="fr-FR" sz="2000" dirty="0">
              <a:solidFill>
                <a:srgbClr val="000099"/>
              </a:solidFill>
            </a:endParaRPr>
          </a:p>
          <a:p>
            <a:pPr fontAlgn="auto">
              <a:spcAft>
                <a:spcPts val="0"/>
              </a:spcAft>
            </a:pPr>
            <a:r>
              <a:rPr lang="fr-FR" sz="2000" dirty="0">
                <a:solidFill>
                  <a:prstClr val="white"/>
                </a:solidFill>
              </a:rPr>
              <a:t>N</a:t>
            </a: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4472C4">
                  <a:lumMod val="75000"/>
                </a:srgbClr>
              </a:solidFill>
            </a:endParaRPr>
          </a:p>
          <a:p>
            <a:pPr fontAlgn="auto">
              <a:spcAft>
                <a:spcPts val="0"/>
              </a:spcAft>
            </a:pPr>
            <a:endParaRPr lang="fr-FR" sz="2000" b="1" dirty="0">
              <a:solidFill>
                <a:srgbClr val="000099"/>
              </a:solidFill>
            </a:endParaRP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Règles du jeu</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101</a:t>
            </a:fld>
            <a:endParaRPr lang="fr-FR">
              <a:solidFill>
                <a:srgbClr val="4472C4">
                  <a:lumMod val="75000"/>
                </a:srgbClr>
              </a:solidFill>
            </a:endParaRP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Horaires et pauses</a:t>
            </a:r>
            <a:endParaRPr lang="fr-FR" dirty="0">
              <a:solidFill>
                <a:srgbClr val="000099"/>
              </a:solidFill>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fr-FR" sz="1600">
                <a:solidFill>
                  <a:prstClr val="black"/>
                </a:solidFill>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fr-FR" sz="1600">
                <a:solidFill>
                  <a:prstClr val="black"/>
                </a:solidFill>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20000"/>
              </a:spcBef>
            </a:pPr>
            <a:r>
              <a:rPr lang="fr-FR" altLang="fr-FR" sz="2400" i="1" dirty="0">
                <a:solidFill>
                  <a:srgbClr val="000099"/>
                </a:solidFill>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33678151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a:solidFill>
                  <a:srgbClr val="FFFFFF"/>
                </a:solidFill>
                <a:cs typeface="Arial" panose="020B0604020202020204" pitchFamily="34" charset="0"/>
              </a:rPr>
              <a:t>L’homéopathie au comptoir</a:t>
            </a:r>
          </a:p>
        </p:txBody>
      </p:sp>
      <p:pic>
        <p:nvPicPr>
          <p:cNvPr id="16998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388938" y="203668"/>
            <a:ext cx="1164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Expertise homéopathie au comptoir</a:t>
            </a:r>
          </a:p>
        </p:txBody>
      </p:sp>
      <p:sp>
        <p:nvSpPr>
          <p:cNvPr id="10"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de l’enfant les plus couramment rencontrées à l’officine :</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pédiatrie : distinction traitement aigu et de terrain, valorisation et accompagnement</a:t>
            </a:r>
          </a:p>
        </p:txBody>
      </p:sp>
      <p:sp>
        <p:nvSpPr>
          <p:cNvPr id="12"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i="1" dirty="0">
                <a:solidFill>
                  <a:srgbClr val="FFFFFF"/>
                </a:solidFill>
                <a:cs typeface="Arial" panose="020B0604020202020204" pitchFamily="34" charset="0"/>
              </a:rPr>
              <a:t>Expertise Pédiatrie</a:t>
            </a:r>
          </a:p>
        </p:txBody>
      </p:sp>
      <p:sp>
        <p:nvSpPr>
          <p:cNvPr id="13" name="Rectangle 12"/>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14" name="ZoneTexte 5"/>
          <p:cNvSpPr txBox="1">
            <a:spLocks noChangeArrowheads="1"/>
          </p:cNvSpPr>
          <p:nvPr/>
        </p:nvSpPr>
        <p:spPr bwMode="auto">
          <a:xfrm>
            <a:off x="338138" y="268752"/>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rgbClr val="FFFFFF"/>
                </a:solidFill>
                <a:cs typeface="Arial" panose="020B0604020202020204" pitchFamily="34" charset="0"/>
              </a:rPr>
              <a:t>L’homéopathie au comptoir</a:t>
            </a:r>
          </a:p>
        </p:txBody>
      </p:sp>
    </p:spTree>
    <p:extLst>
      <p:ext uri="{BB962C8B-B14F-4D97-AF65-F5344CB8AC3E}">
        <p14:creationId xmlns:p14="http://schemas.microsoft.com/office/powerpoint/2010/main" val="19310486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ZoneTexte 7"/>
          <p:cNvSpPr txBox="1">
            <a:spLocks noChangeArrowheads="1"/>
          </p:cNvSpPr>
          <p:nvPr/>
        </p:nvSpPr>
        <p:spPr bwMode="auto">
          <a:xfrm>
            <a:off x="2384425" y="1782763"/>
            <a:ext cx="7559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cs typeface="Arial" panose="020B0604020202020204" pitchFamily="34" charset="0"/>
              </a:rPr>
              <a:t>PARTIE 3</a:t>
            </a:r>
          </a:p>
          <a:p>
            <a:pPr algn="ctr"/>
            <a:r>
              <a:rPr lang="fr-FR" altLang="fr-FR" sz="3200" b="1">
                <a:solidFill>
                  <a:schemeClr val="bg1"/>
                </a:solidFill>
                <a:cs typeface="Arial" panose="020B0604020202020204" pitchFamily="34" charset="0"/>
              </a:rPr>
              <a:t>Prise en charge officinale en pédiatrie</a:t>
            </a:r>
            <a:endParaRPr lang="fr-FR" altLang="fr-FR" sz="3200">
              <a:solidFill>
                <a:schemeClr val="bg1"/>
              </a:solidFill>
              <a:cs typeface="Arial" panose="020B0604020202020204" pitchFamily="34" charset="0"/>
            </a:endParaRPr>
          </a:p>
        </p:txBody>
      </p:sp>
      <p:sp>
        <p:nvSpPr>
          <p:cNvPr id="4" name="Text Box 2"/>
          <p:cNvSpPr txBox="1">
            <a:spLocks noChangeArrowheads="1"/>
          </p:cNvSpPr>
          <p:nvPr/>
        </p:nvSpPr>
        <p:spPr bwMode="auto">
          <a:xfrm>
            <a:off x="3778250" y="3590925"/>
            <a:ext cx="6165850" cy="3170238"/>
          </a:xfrm>
          <a:prstGeom prst="rect">
            <a:avLst/>
          </a:prstGeom>
          <a:noFill/>
          <a:ln>
            <a:noFill/>
          </a:ln>
          <a:effectLst/>
        </p:spPr>
        <p:txBody>
          <a:bodyPr>
            <a:spAutoFit/>
          </a:bodyPr>
          <a:lstStyle>
            <a:lvl1pPr marL="457200" indent="-457200">
              <a:defRPr sz="1600">
                <a:solidFill>
                  <a:schemeClr val="tx1"/>
                </a:solidFill>
                <a:latin typeface="Arial" panose="020B0604020202020204" pitchFamily="34" charset="0"/>
              </a:defRPr>
            </a:lvl1pPr>
            <a:lvl2pPr marL="914400" indent="-457200">
              <a:defRPr sz="1600">
                <a:solidFill>
                  <a:schemeClr val="tx1"/>
                </a:solidFill>
                <a:latin typeface="Arial" panose="020B0604020202020204" pitchFamily="34" charset="0"/>
              </a:defRPr>
            </a:lvl2pPr>
            <a:lvl3pPr marL="1371600" indent="-457200">
              <a:defRPr sz="1600">
                <a:solidFill>
                  <a:schemeClr val="tx1"/>
                </a:solidFill>
                <a:latin typeface="Arial" panose="020B0604020202020204" pitchFamily="34" charset="0"/>
              </a:defRPr>
            </a:lvl3pPr>
            <a:lvl4pPr marL="1828800" indent="-457200">
              <a:defRPr sz="1600">
                <a:solidFill>
                  <a:schemeClr val="tx1"/>
                </a:solidFill>
                <a:latin typeface="Arial" panose="020B0604020202020204" pitchFamily="34" charset="0"/>
              </a:defRPr>
            </a:lvl4pPr>
            <a:lvl5pPr marL="2286000" indent="-457200">
              <a:defRPr sz="1600">
                <a:solidFill>
                  <a:schemeClr val="tx1"/>
                </a:solidFill>
                <a:latin typeface="Arial" panose="020B0604020202020204" pitchFamily="34" charset="0"/>
              </a:defRPr>
            </a:lvl5pPr>
            <a:lvl6pPr marL="2743200" indent="-457200" eaLnBrk="0" fontAlgn="base" hangingPunct="0">
              <a:spcBef>
                <a:spcPct val="0"/>
              </a:spcBef>
              <a:spcAft>
                <a:spcPct val="0"/>
              </a:spcAft>
              <a:defRPr sz="1600">
                <a:solidFill>
                  <a:schemeClr val="tx1"/>
                </a:solidFill>
                <a:latin typeface="Arial" panose="020B0604020202020204" pitchFamily="34" charset="0"/>
              </a:defRPr>
            </a:lvl6pPr>
            <a:lvl7pPr marL="3200400" indent="-457200" eaLnBrk="0" fontAlgn="base" hangingPunct="0">
              <a:spcBef>
                <a:spcPct val="0"/>
              </a:spcBef>
              <a:spcAft>
                <a:spcPct val="0"/>
              </a:spcAft>
              <a:defRPr sz="1600">
                <a:solidFill>
                  <a:schemeClr val="tx1"/>
                </a:solidFill>
                <a:latin typeface="Arial" panose="020B0604020202020204" pitchFamily="34" charset="0"/>
              </a:defRPr>
            </a:lvl7pPr>
            <a:lvl8pPr marL="3657600" indent="-457200" eaLnBrk="0" fontAlgn="base" hangingPunct="0">
              <a:spcBef>
                <a:spcPct val="0"/>
              </a:spcBef>
              <a:spcAft>
                <a:spcPct val="0"/>
              </a:spcAft>
              <a:defRPr sz="1600">
                <a:solidFill>
                  <a:schemeClr val="tx1"/>
                </a:solidFill>
                <a:latin typeface="Arial" panose="020B0604020202020204" pitchFamily="34" charset="0"/>
              </a:defRPr>
            </a:lvl8pPr>
            <a:lvl9pPr marL="4114800" indent="-4572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3.1. Fièvre </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3.2.Troubles ORL</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3.3. Dermatologie</a:t>
            </a:r>
          </a:p>
          <a:p>
            <a:pPr>
              <a:spcBef>
                <a:spcPct val="50000"/>
              </a:spcBef>
              <a:buClr>
                <a:srgbClr val="62C400"/>
              </a:buClr>
              <a:buFontTx/>
              <a:buBlip>
                <a:blip r:embed="rId3"/>
              </a:buBlip>
              <a:defRPr/>
            </a:pPr>
            <a:r>
              <a:rPr lang="fr-FR" altLang="fr-FR" sz="2000" dirty="0">
                <a:solidFill>
                  <a:schemeClr val="accent2">
                    <a:lumMod val="40000"/>
                    <a:lumOff val="60000"/>
                  </a:schemeClr>
                </a:solidFill>
                <a:cs typeface="Arial" panose="020B0604020202020204" pitchFamily="34" charset="0"/>
              </a:rPr>
              <a:t>3.4. Focus vaccination</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3.5. Troubles digestifs</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3.6. Troubles bucco-dentaires</a:t>
            </a:r>
          </a:p>
          <a:p>
            <a:pPr>
              <a:spcBef>
                <a:spcPct val="50000"/>
              </a:spcBef>
              <a:buClr>
                <a:srgbClr val="62C400"/>
              </a:buClr>
              <a:buFontTx/>
              <a:buBlip>
                <a:blip r:embed="rId3"/>
              </a:buBlip>
              <a:defRPr/>
            </a:pPr>
            <a:r>
              <a:rPr lang="fr-FR" altLang="fr-FR" sz="2000" dirty="0">
                <a:solidFill>
                  <a:srgbClr val="000099"/>
                </a:solidFill>
                <a:cs typeface="Arial" panose="020B0604020202020204" pitchFamily="34" charset="0"/>
              </a:rPr>
              <a:t>3.7. Manifestations comportementales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938"/>
            <a:ext cx="6815137"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Restituer les informations sur les médicaments du J1</a:t>
            </a:r>
            <a:endParaRPr lang="fr-FR" altLang="fr-FR" sz="2000" b="1" dirty="0">
              <a:solidFill>
                <a:srgbClr val="000099"/>
              </a:solidFill>
              <a:latin typeface="Arial"/>
              <a:ea typeface="ＭＳ Ｐゴシック" panose="020B0600070205080204" pitchFamily="34" charset="-128"/>
            </a:endParaRPr>
          </a:p>
        </p:txBody>
      </p:sp>
      <p:sp>
        <p:nvSpPr>
          <p:cNvPr id="339970" name="Rectangle 15"/>
          <p:cNvSpPr>
            <a:spLocks noChangeArrowheads="1"/>
          </p:cNvSpPr>
          <p:nvPr/>
        </p:nvSpPr>
        <p:spPr bwMode="auto">
          <a:xfrm>
            <a:off x="3287713" y="3573463"/>
            <a:ext cx="88376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a:p>
            <a:pPr marL="0" indent="0" eaLnBrk="1" hangingPunct="1">
              <a:spcBef>
                <a:spcPts val="600"/>
              </a:spcBef>
            </a:pPr>
            <a:endParaRPr lang="fr-FR" altLang="fr-FR" dirty="0">
              <a:solidFill>
                <a:srgbClr val="000099"/>
              </a:solidFill>
              <a:ea typeface="ＭＳ Ｐゴシック" panose="020B0600070205080204" pitchFamily="34" charset="-128"/>
              <a:cs typeface="Arial" panose="020B0604020202020204" pitchFamily="34" charset="0"/>
            </a:endParaRPr>
          </a:p>
        </p:txBody>
      </p:sp>
      <p:sp>
        <p:nvSpPr>
          <p:cNvPr id="33997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39972"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dirty="0">
                <a:solidFill>
                  <a:srgbClr val="FFFFFF"/>
                </a:solidFill>
                <a:latin typeface="Arial Black" panose="020B0A04020102020204" pitchFamily="34" charset="0"/>
                <a:cs typeface="Arial" panose="020B0604020202020204" pitchFamily="34" charset="0"/>
              </a:rPr>
              <a:t>20’</a:t>
            </a:r>
          </a:p>
        </p:txBody>
      </p:sp>
      <p:sp>
        <p:nvSpPr>
          <p:cNvPr id="339973" name="ZoneTexte 9"/>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Réactivation</a:t>
            </a:r>
          </a:p>
        </p:txBody>
      </p:sp>
      <p:grpSp>
        <p:nvGrpSpPr>
          <p:cNvPr id="8" name="Groupe 7"/>
          <p:cNvGrpSpPr/>
          <p:nvPr/>
        </p:nvGrpSpPr>
        <p:grpSpPr>
          <a:xfrm>
            <a:off x="5138738" y="3821897"/>
            <a:ext cx="1587401" cy="1179532"/>
            <a:chOff x="1496843" y="3571273"/>
            <a:chExt cx="1587401" cy="1179532"/>
          </a:xfrm>
        </p:grpSpPr>
        <p:pic>
          <p:nvPicPr>
            <p:cNvPr id="9" name="Image 8"/>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0" name="ZoneTexte 9"/>
            <p:cNvSpPr txBox="1"/>
            <p:nvPr/>
          </p:nvSpPr>
          <p:spPr>
            <a:xfrm>
              <a:off x="1653010" y="4412251"/>
              <a:ext cx="1431234" cy="338554"/>
            </a:xfrm>
            <a:prstGeom prst="rect">
              <a:avLst/>
            </a:prstGeom>
            <a:noFill/>
          </p:spPr>
          <p:txBody>
            <a:bodyPr wrap="square" rtlCol="0">
              <a:spAutoFit/>
            </a:bodyPr>
            <a:lstStyle/>
            <a:p>
              <a:r>
                <a:rPr lang="fr-FR" dirty="0"/>
                <a:t>Converser</a:t>
              </a: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995988" y="1801813"/>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12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Echanger sur vos pratiques</a:t>
            </a:r>
          </a:p>
          <a:p>
            <a:pPr eaLnBrk="0" hangingPunct="0">
              <a:spcBef>
                <a:spcPct val="30000"/>
              </a:spcBef>
              <a:buClr>
                <a:srgbClr val="000099"/>
              </a:buClr>
              <a:buFont typeface="Wingdings" panose="05000000000000000000" pitchFamily="2" charset="2"/>
              <a:buNone/>
              <a:defRPr/>
            </a:pPr>
            <a:endParaRPr lang="fr-FR" altLang="fr-FR" sz="2000" dirty="0">
              <a:solidFill>
                <a:srgbClr val="000099"/>
              </a:solidFill>
              <a:latin typeface="Arial"/>
              <a:ea typeface="ＭＳ Ｐゴシック" panose="020B0600070205080204" pitchFamily="34" charset="-128"/>
            </a:endParaRPr>
          </a:p>
        </p:txBody>
      </p:sp>
      <p:sp>
        <p:nvSpPr>
          <p:cNvPr id="34201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4202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Cas de comptoir vécu</a:t>
            </a:r>
          </a:p>
        </p:txBody>
      </p:sp>
      <p:sp>
        <p:nvSpPr>
          <p:cNvPr id="342021"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dirty="0">
                <a:solidFill>
                  <a:srgbClr val="FFFFFF"/>
                </a:solidFill>
                <a:latin typeface="Arial Black" panose="020B0A04020102020204" pitchFamily="34" charset="0"/>
                <a:cs typeface="Arial" panose="020B0604020202020204" pitchFamily="34" charset="0"/>
              </a:rPr>
              <a:t>45’</a:t>
            </a:r>
          </a:p>
        </p:txBody>
      </p:sp>
      <p:sp>
        <p:nvSpPr>
          <p:cNvPr id="7" name="Rectangle 15"/>
          <p:cNvSpPr>
            <a:spLocks noChangeArrowheads="1"/>
          </p:cNvSpPr>
          <p:nvPr/>
        </p:nvSpPr>
        <p:spPr bwMode="auto">
          <a:xfrm>
            <a:off x="3714750" y="4014152"/>
            <a:ext cx="7545388" cy="90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ea typeface="ＭＳ Ｐゴシック" panose="020B0600070205080204" pitchFamily="34" charset="-128"/>
                <a:cs typeface="Arial" panose="020B0604020202020204" pitchFamily="34" charset="0"/>
              </a:rPr>
              <a:t>Règles du jeu :</a:t>
            </a:r>
          </a:p>
          <a:p>
            <a:pPr>
              <a:spcBef>
                <a:spcPct val="20000"/>
              </a:spcBef>
              <a:buBlip>
                <a:blip r:embed="rId3"/>
              </a:buBlip>
            </a:pPr>
            <a:r>
              <a:rPr lang="fr-FR" altLang="fr-FR" sz="1800" dirty="0">
                <a:solidFill>
                  <a:srgbClr val="000099"/>
                </a:solidFill>
                <a:ea typeface="ＭＳ Ｐゴシック" panose="020B0600070205080204" pitchFamily="34" charset="-128"/>
                <a:cs typeface="Arial" panose="020B0604020202020204" pitchFamily="34" charset="0"/>
              </a:rPr>
              <a:t>Partage et échanges autour de cas vécus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386537" cy="4750466"/>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91935" y="2282500"/>
              <a:ext cx="32072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56572" y="4995434"/>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234232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6" y="1708086"/>
            <a:ext cx="4338410" cy="4740840"/>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32675" y="2282500"/>
              <a:ext cx="32665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16470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6" y="1708086"/>
            <a:ext cx="4415412" cy="4846711"/>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vécus</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solidFill>
                    <a:srgbClr val="000000"/>
                  </a:solidFill>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Etiologie</a:t>
              </a:r>
            </a:p>
          </p:txBody>
        </p:sp>
        <p:sp>
          <p:nvSpPr>
            <p:cNvPr id="19" name="Text Box 16"/>
            <p:cNvSpPr txBox="1">
              <a:spLocks noChangeArrowheads="1"/>
            </p:cNvSpPr>
            <p:nvPr/>
          </p:nvSpPr>
          <p:spPr bwMode="auto">
            <a:xfrm>
              <a:off x="132675" y="2282500"/>
              <a:ext cx="32665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Signes </a:t>
              </a:r>
              <a:r>
                <a:rPr lang="fr-FR" altLang="fr-FR" b="1" dirty="0">
                  <a:solidFill>
                    <a:srgbClr val="000000"/>
                  </a:solidFill>
                  <a:ea typeface="ＭＳ Ｐゴシック" panose="020B0600070205080204" pitchFamily="34" charset="-128"/>
                </a:rPr>
                <a:t>concomitants</a:t>
              </a:r>
              <a:endParaRPr lang="fr-FR" dirty="0">
                <a:solidFill>
                  <a:prstClr val="black"/>
                </a:solidFill>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endParaRPr lang="fr-FR" i="1" dirty="0">
              <a:solidFill>
                <a:srgbClr val="000099"/>
              </a:solidFill>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i="1" dirty="0">
              <a:solidFill>
                <a:srgbClr val="000099"/>
              </a:solidFill>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dirty="0">
              <a:solidFill>
                <a:srgbClr val="000099"/>
              </a:solidFill>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solidFill>
                  <a:prstClr val="black"/>
                </a:solidFill>
              </a:rPr>
              <a:t>Modalités</a:t>
            </a:r>
            <a:endParaRPr lang="fr-FR" dirty="0">
              <a:solidFill>
                <a:prstClr val="black"/>
              </a:solidFill>
            </a:endParaRPr>
          </a:p>
        </p:txBody>
      </p:sp>
    </p:spTree>
    <p:extLst>
      <p:ext uri="{BB962C8B-B14F-4D97-AF65-F5344CB8AC3E}">
        <p14:creationId xmlns:p14="http://schemas.microsoft.com/office/powerpoint/2010/main" val="10284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p:cNvSpPr>
          <p:nvPr/>
        </p:nvSpPr>
        <p:spPr bwMode="auto">
          <a:xfrm>
            <a:off x="1382713" y="1574800"/>
            <a:ext cx="8013700" cy="4729163"/>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Clr>
                <a:srgbClr val="000099"/>
              </a:buClr>
              <a:buFont typeface="Wingdings" panose="05000000000000000000" pitchFamily="2" charset="2"/>
              <a:buChar char="à"/>
              <a:tabLst>
                <a:tab pos="177800" algn="l"/>
              </a:tabLst>
              <a:defRPr/>
            </a:pPr>
            <a:r>
              <a:rPr lang="fr-FR" altLang="fr-FR" sz="2000" b="1" dirty="0">
                <a:solidFill>
                  <a:srgbClr val="FF0000"/>
                </a:solidFill>
                <a:latin typeface="+mj-lt"/>
                <a:ea typeface="ＭＳ Ｐゴシック" panose="020B0600070205080204" pitchFamily="34" charset="-128"/>
                <a:cs typeface="Arial" panose="020B0604020202020204" pitchFamily="34" charset="0"/>
              </a:rPr>
              <a:t> </a:t>
            </a:r>
            <a:r>
              <a:rPr lang="fr-FR" altLang="fr-FR" sz="2000" b="1" dirty="0">
                <a:solidFill>
                  <a:srgbClr val="000099"/>
                </a:solidFill>
                <a:latin typeface="+mj-lt"/>
                <a:ea typeface="ＭＳ Ｐゴシック" panose="020B0600070205080204" pitchFamily="34" charset="-128"/>
                <a:cs typeface="Arial" panose="020B0604020202020204" pitchFamily="34" charset="0"/>
              </a:rPr>
              <a:t>Coliques du nourrisson</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Régurgitations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Reflux gastro-œsophagien</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Gastro-entérite aiguë</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Constipation</a:t>
            </a:r>
          </a:p>
        </p:txBody>
      </p:sp>
      <p:sp>
        <p:nvSpPr>
          <p:cNvPr id="34406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558800" y="2286867"/>
            <a:ext cx="11790218"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4163" indent="-284163">
              <a:tabLst>
                <a:tab pos="187325" algn="l"/>
              </a:tabLst>
              <a:defRPr>
                <a:solidFill>
                  <a:schemeClr val="tx1"/>
                </a:solidFill>
                <a:latin typeface="Arial" panose="020B0604020202020204" pitchFamily="34" charset="0"/>
              </a:defRPr>
            </a:lvl1pPr>
            <a:lvl2pPr marL="742950" indent="-285750">
              <a:tabLst>
                <a:tab pos="187325" algn="l"/>
              </a:tabLst>
              <a:defRPr>
                <a:solidFill>
                  <a:schemeClr val="tx1"/>
                </a:solidFill>
                <a:latin typeface="Arial" panose="020B0604020202020204" pitchFamily="34" charset="0"/>
              </a:defRPr>
            </a:lvl2pPr>
            <a:lvl3pPr marL="1143000" indent="-228600">
              <a:tabLst>
                <a:tab pos="187325" algn="l"/>
              </a:tabLst>
              <a:defRPr>
                <a:solidFill>
                  <a:schemeClr val="tx1"/>
                </a:solidFill>
                <a:latin typeface="Arial" panose="020B0604020202020204" pitchFamily="34" charset="0"/>
              </a:defRPr>
            </a:lvl3pPr>
            <a:lvl4pPr marL="1600200" indent="-228600">
              <a:tabLst>
                <a:tab pos="187325" algn="l"/>
              </a:tabLst>
              <a:defRPr>
                <a:solidFill>
                  <a:schemeClr val="tx1"/>
                </a:solidFill>
                <a:latin typeface="Arial" panose="020B0604020202020204" pitchFamily="34" charset="0"/>
              </a:defRPr>
            </a:lvl4pPr>
            <a:lvl5pPr marL="2057400" indent="-228600">
              <a:tabLst>
                <a:tab pos="187325" algn="l"/>
              </a:tabLst>
              <a:defRPr>
                <a:solidFill>
                  <a:schemeClr val="tx1"/>
                </a:solidFill>
                <a:latin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defRPr>
            </a:lvl9pPr>
          </a:lstStyle>
          <a:p>
            <a:pPr eaLnBrk="0" hangingPunct="0">
              <a:spcBef>
                <a:spcPct val="50000"/>
              </a:spcBef>
              <a:buClr>
                <a:srgbClr val="62C400"/>
              </a:buClr>
              <a:buFontTx/>
              <a:buBlip>
                <a:blip r:embed="rId3"/>
              </a:buBlip>
            </a:pPr>
            <a:r>
              <a:rPr lang="fr-FR" altLang="fr-FR" sz="2400" b="1" dirty="0">
                <a:solidFill>
                  <a:srgbClr val="000099"/>
                </a:solidFill>
                <a:cs typeface="Arial" panose="020B0604020202020204" pitchFamily="34" charset="0"/>
              </a:rPr>
              <a:t>86%</a:t>
            </a:r>
            <a:r>
              <a:rPr lang="fr-FR" altLang="fr-FR" sz="2000" dirty="0">
                <a:solidFill>
                  <a:srgbClr val="000099"/>
                </a:solidFill>
                <a:cs typeface="Arial" panose="020B0604020202020204" pitchFamily="34" charset="0"/>
              </a:rPr>
              <a:t> des </a:t>
            </a:r>
            <a:r>
              <a:rPr lang="fr-FR" altLang="fr-FR" sz="2000" b="1" dirty="0">
                <a:solidFill>
                  <a:srgbClr val="000099"/>
                </a:solidFill>
                <a:cs typeface="Arial" panose="020B0604020202020204" pitchFamily="34" charset="0"/>
              </a:rPr>
              <a:t>enfants &lt; 18 ans </a:t>
            </a:r>
            <a:r>
              <a:rPr lang="fr-FR" altLang="fr-FR" sz="2000" dirty="0">
                <a:solidFill>
                  <a:srgbClr val="000099"/>
                </a:solidFill>
                <a:cs typeface="Arial" panose="020B0604020202020204" pitchFamily="34" charset="0"/>
              </a:rPr>
              <a:t>exposés à, </a:t>
            </a:r>
            <a:r>
              <a:rPr lang="fr-FR" altLang="fr-FR" sz="2000" b="1" dirty="0">
                <a:solidFill>
                  <a:srgbClr val="000099"/>
                </a:solidFill>
                <a:cs typeface="Arial" panose="020B0604020202020204" pitchFamily="34" charset="0"/>
              </a:rPr>
              <a:t>au moins 1 prescription médicamenteuse</a:t>
            </a:r>
          </a:p>
          <a:p>
            <a:pPr marL="628650" lvl="1" indent="-342900" eaLnBrk="0" hangingPunct="0">
              <a:spcBef>
                <a:spcPts val="600"/>
              </a:spcBef>
              <a:buClr>
                <a:srgbClr val="62C400"/>
              </a:buClr>
              <a:buFont typeface="Wingdings" panose="05000000000000000000" pitchFamily="2" charset="2"/>
              <a:buChar char="è"/>
            </a:pPr>
            <a:r>
              <a:rPr lang="fr-FR" altLang="fr-FR" sz="2000" b="1" dirty="0">
                <a:solidFill>
                  <a:srgbClr val="000099"/>
                </a:solidFill>
                <a:cs typeface="Arial" panose="020B0604020202020204" pitchFamily="34" charset="0"/>
              </a:rPr>
              <a:t>Enfants ≤ 6 ans</a:t>
            </a: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 les + exposés </a:t>
            </a:r>
            <a:r>
              <a:rPr lang="fr-FR" altLang="fr-FR" sz="2000" dirty="0">
                <a:solidFill>
                  <a:srgbClr val="000099"/>
                </a:solidFill>
                <a:cs typeface="Arial" panose="020B0604020202020204" pitchFamily="34" charset="0"/>
              </a:rPr>
              <a:t>(</a:t>
            </a:r>
            <a:r>
              <a:rPr lang="fr-FR" altLang="fr-FR" sz="2400" b="1" dirty="0">
                <a:solidFill>
                  <a:srgbClr val="000099"/>
                </a:solidFill>
                <a:cs typeface="Arial" panose="020B0604020202020204" pitchFamily="34" charset="0"/>
              </a:rPr>
              <a:t>97%</a:t>
            </a:r>
            <a:r>
              <a:rPr lang="fr-FR" altLang="fr-FR" sz="2000" dirty="0">
                <a:solidFill>
                  <a:srgbClr val="000099"/>
                </a:solidFill>
                <a:cs typeface="Arial" panose="020B0604020202020204" pitchFamily="34" charset="0"/>
              </a:rPr>
              <a:t>)</a:t>
            </a:r>
          </a:p>
          <a:p>
            <a:pPr eaLnBrk="0" hangingPunct="0">
              <a:spcBef>
                <a:spcPts val="2400"/>
              </a:spcBef>
              <a:buClr>
                <a:srgbClr val="62C400"/>
              </a:buClr>
              <a:buBlip>
                <a:blip r:embed="rId3"/>
              </a:buBlip>
            </a:pPr>
            <a:r>
              <a:rPr lang="fr-FR" altLang="fr-FR" sz="2000" b="1" dirty="0">
                <a:solidFill>
                  <a:srgbClr val="000099"/>
                </a:solidFill>
                <a:cs typeface="Arial" panose="020B0604020202020204" pitchFamily="34" charset="0"/>
              </a:rPr>
              <a:t>Médicaments </a:t>
            </a:r>
            <a:r>
              <a:rPr lang="fr-FR" altLang="fr-FR" sz="2000" b="1" dirty="0">
                <a:solidFill>
                  <a:srgbClr val="92D050"/>
                </a:solidFill>
                <a:cs typeface="Arial" panose="020B0604020202020204" pitchFamily="34" charset="0"/>
              </a:rPr>
              <a:t>les + prescrits </a:t>
            </a:r>
            <a:r>
              <a:rPr lang="fr-FR" altLang="fr-FR" sz="2000" dirty="0">
                <a:solidFill>
                  <a:srgbClr val="000099"/>
                </a:solidFill>
                <a:cs typeface="Arial" panose="020B0604020202020204" pitchFamily="34" charset="0"/>
              </a:rPr>
              <a:t>: </a:t>
            </a:r>
          </a:p>
          <a:p>
            <a:pPr marL="800100" lvl="1" indent="-342900" eaLnBrk="0" hangingPunct="0">
              <a:spcBef>
                <a:spcPts val="600"/>
              </a:spcBef>
              <a:buClr>
                <a:srgbClr val="62C400"/>
              </a:buClr>
              <a:buFont typeface="Arial" panose="020B0604020202020204" pitchFamily="34" charset="0"/>
              <a:buChar char="•"/>
            </a:pPr>
            <a:r>
              <a:rPr lang="fr-FR" altLang="fr-FR" sz="2000" dirty="0">
                <a:solidFill>
                  <a:srgbClr val="000099"/>
                </a:solidFill>
                <a:cs typeface="Arial" panose="020B0604020202020204" pitchFamily="34" charset="0"/>
              </a:rPr>
              <a:t>analgésiques, </a:t>
            </a:r>
          </a:p>
          <a:p>
            <a:pPr marL="800100" lvl="1" indent="-342900" eaLnBrk="0" hangingPunct="0">
              <a:spcBef>
                <a:spcPts val="600"/>
              </a:spcBef>
              <a:buClr>
                <a:srgbClr val="62C400"/>
              </a:buClr>
              <a:buFont typeface="Arial" panose="020B0604020202020204" pitchFamily="34" charset="0"/>
              <a:buChar char="•"/>
            </a:pPr>
            <a:r>
              <a:rPr lang="fr-FR" altLang="fr-FR" sz="2000" dirty="0">
                <a:solidFill>
                  <a:srgbClr val="000099"/>
                </a:solidFill>
                <a:cs typeface="Arial" panose="020B0604020202020204" pitchFamily="34" charset="0"/>
              </a:rPr>
              <a:t>antibiotiques, </a:t>
            </a:r>
          </a:p>
          <a:p>
            <a:pPr marL="800100" lvl="1" indent="-342900" eaLnBrk="0" hangingPunct="0">
              <a:spcBef>
                <a:spcPts val="600"/>
              </a:spcBef>
              <a:buClr>
                <a:srgbClr val="62C400"/>
              </a:buClr>
              <a:buFont typeface="Arial" panose="020B0604020202020204" pitchFamily="34" charset="0"/>
              <a:buChar char="•"/>
            </a:pPr>
            <a:r>
              <a:rPr lang="fr-FR" altLang="fr-FR" sz="2000" dirty="0">
                <a:solidFill>
                  <a:srgbClr val="000099"/>
                </a:solidFill>
                <a:cs typeface="Arial" panose="020B0604020202020204" pitchFamily="34" charset="0"/>
              </a:rPr>
              <a:t>corticoïdes par voie nasale</a:t>
            </a:r>
          </a:p>
          <a:p>
            <a:pPr eaLnBrk="0" hangingPunct="0">
              <a:spcBef>
                <a:spcPts val="2400"/>
              </a:spcBef>
              <a:buClr>
                <a:srgbClr val="62C400"/>
              </a:buClr>
              <a:buBlip>
                <a:blip r:embed="rId3"/>
              </a:buBlip>
            </a:pPr>
            <a:r>
              <a:rPr lang="fr-FR" altLang="fr-FR" sz="2000" b="1" dirty="0">
                <a:solidFill>
                  <a:srgbClr val="000099"/>
                </a:solidFill>
                <a:cs typeface="Arial" panose="020B0604020202020204" pitchFamily="34" charset="0"/>
              </a:rPr>
              <a:t>Antibiotiques : -12% </a:t>
            </a:r>
            <a:r>
              <a:rPr lang="fr-FR" altLang="fr-FR" sz="2000" dirty="0">
                <a:solidFill>
                  <a:srgbClr val="000099"/>
                </a:solidFill>
                <a:cs typeface="Arial" panose="020B0604020202020204" pitchFamily="34" charset="0"/>
              </a:rPr>
              <a:t>prescriptions</a:t>
            </a:r>
            <a:r>
              <a:rPr lang="fr-FR" altLang="fr-FR" sz="2000" b="1" dirty="0">
                <a:solidFill>
                  <a:srgbClr val="000099"/>
                </a:solidFill>
                <a:cs typeface="Arial" panose="020B0604020202020204" pitchFamily="34" charset="0"/>
              </a:rPr>
              <a:t> </a:t>
            </a:r>
            <a:r>
              <a:rPr lang="fr-FR" altLang="fr-FR" sz="2000" dirty="0">
                <a:solidFill>
                  <a:srgbClr val="000099"/>
                </a:solidFill>
                <a:cs typeface="Arial" panose="020B0604020202020204" pitchFamily="34" charset="0"/>
              </a:rPr>
              <a:t>(vs 2010/2011) </a:t>
            </a:r>
          </a:p>
          <a:p>
            <a:pPr marL="628650" lvl="1" indent="-342900" eaLnBrk="0" hangingPunct="0">
              <a:spcBef>
                <a:spcPts val="1200"/>
              </a:spcBef>
              <a:buClr>
                <a:srgbClr val="62C400"/>
              </a:buClr>
              <a:buFont typeface="Wingdings" panose="05000000000000000000" pitchFamily="2" charset="2"/>
              <a:buChar char="è"/>
            </a:pPr>
            <a:r>
              <a:rPr lang="fr-FR" altLang="fr-FR" sz="2000" dirty="0">
                <a:solidFill>
                  <a:srgbClr val="000099"/>
                </a:solidFill>
                <a:cs typeface="Arial" panose="020B0604020202020204" pitchFamily="34" charset="0"/>
              </a:rPr>
              <a:t>Insuffisant</a:t>
            </a:r>
            <a:r>
              <a:rPr lang="fr-FR" altLang="fr-FR" sz="2000" b="1" dirty="0">
                <a:solidFill>
                  <a:srgbClr val="000099"/>
                </a:solidFill>
                <a:cs typeface="Arial" panose="020B0604020202020204" pitchFamily="34" charset="0"/>
              </a:rPr>
              <a:t> : + de 50% enfants</a:t>
            </a: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 6 ans </a:t>
            </a:r>
            <a:r>
              <a:rPr lang="fr-FR" altLang="fr-FR" sz="2000" dirty="0">
                <a:solidFill>
                  <a:srgbClr val="000099"/>
                </a:solidFill>
                <a:cs typeface="Arial" panose="020B0604020202020204" pitchFamily="34" charset="0"/>
              </a:rPr>
              <a:t>ont reçu </a:t>
            </a:r>
            <a:r>
              <a:rPr lang="fr-FR" altLang="fr-FR" sz="2000" b="1" dirty="0">
                <a:solidFill>
                  <a:srgbClr val="000099"/>
                </a:solidFill>
                <a:cs typeface="Arial" panose="020B0604020202020204" pitchFamily="34" charset="0"/>
              </a:rPr>
              <a:t>1 antibiotique dans l’année</a:t>
            </a:r>
          </a:p>
        </p:txBody>
      </p:sp>
      <p:sp>
        <p:nvSpPr>
          <p:cNvPr id="182277" name="ZoneTexte 7"/>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dirty="0">
                <a:solidFill>
                  <a:srgbClr val="FFFFFF"/>
                </a:solidFill>
              </a:rPr>
              <a:t>Le saviez-vous ?</a:t>
            </a:r>
          </a:p>
        </p:txBody>
      </p:sp>
      <p:sp>
        <p:nvSpPr>
          <p:cNvPr id="10" name="Espace réservé du contenu 2"/>
          <p:cNvSpPr txBox="1">
            <a:spLocks/>
          </p:cNvSpPr>
          <p:nvPr/>
        </p:nvSpPr>
        <p:spPr>
          <a:xfrm>
            <a:off x="0" y="1196975"/>
            <a:ext cx="12192000" cy="1016000"/>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Prescriptions médicamenteuses pédiatriques, en France sur 2018/2019</a:t>
            </a:r>
            <a:r>
              <a:rPr lang="fr-FR" sz="2000" baseline="30000" dirty="0">
                <a:solidFill>
                  <a:srgbClr val="000099"/>
                </a:solidFill>
                <a:cs typeface="Arial" panose="020B0604020202020204" pitchFamily="34" charset="0"/>
              </a:rPr>
              <a:t>(1,2)</a:t>
            </a:r>
            <a:r>
              <a:rPr lang="fr-FR" sz="2000" dirty="0">
                <a:solidFill>
                  <a:srgbClr val="000099"/>
                </a:solidFill>
                <a:cs typeface="Arial" panose="020B0604020202020204" pitchFamily="34" charset="0"/>
              </a:rPr>
              <a:t> </a:t>
            </a:r>
            <a:r>
              <a:rPr lang="fr-FR" sz="1800" dirty="0">
                <a:solidFill>
                  <a:srgbClr val="000099"/>
                </a:solidFill>
                <a:cs typeface="Arial" panose="020B0604020202020204" pitchFamily="34" charset="0"/>
              </a:rPr>
              <a:t>(INSERM – juillet 2021)</a:t>
            </a:r>
            <a:endParaRPr lang="fr-FR" sz="1800" dirty="0"/>
          </a:p>
        </p:txBody>
      </p:sp>
      <p:sp>
        <p:nvSpPr>
          <p:cNvPr id="12" name="ZoneTexte 12"/>
          <p:cNvSpPr txBox="1">
            <a:spLocks noChangeArrowheads="1"/>
          </p:cNvSpPr>
          <p:nvPr/>
        </p:nvSpPr>
        <p:spPr bwMode="auto">
          <a:xfrm>
            <a:off x="0" y="6060757"/>
            <a:ext cx="10339388" cy="553998"/>
          </a:xfrm>
          <a:prstGeom prst="rect">
            <a:avLst/>
          </a:prstGeom>
          <a:noFill/>
          <a:ln w="9525">
            <a:noFill/>
            <a:miter lim="800000"/>
            <a:headEnd/>
            <a:tailEnd/>
          </a:ln>
        </p:spPr>
        <p:txBody>
          <a:bodyPr wrap="square">
            <a:spAutoFit/>
          </a:bodyPr>
          <a:lstStyle/>
          <a:p>
            <a:r>
              <a:rPr lang="fr-FR" sz="1000" i="1" dirty="0">
                <a:solidFill>
                  <a:srgbClr val="000090"/>
                </a:solidFill>
              </a:rPr>
              <a:t>(1) https://presse.inserm.fr/en-france-les-prescriptions-medicamenteuses-chez-les-enfants-se-maintiennent-a-des-niveaux-eleves/43431/</a:t>
            </a:r>
          </a:p>
          <a:p>
            <a:r>
              <a:rPr lang="fr-FR" sz="1000" i="1" dirty="0">
                <a:solidFill>
                  <a:srgbClr val="000090"/>
                </a:solidFill>
              </a:rPr>
              <a:t>(2) </a:t>
            </a:r>
            <a:r>
              <a:rPr lang="fr-FR" sz="1000" i="1" dirty="0" err="1">
                <a:solidFill>
                  <a:srgbClr val="000090"/>
                </a:solidFill>
              </a:rPr>
              <a:t>Paediatric</a:t>
            </a:r>
            <a:r>
              <a:rPr lang="fr-FR" sz="1000" i="1" dirty="0">
                <a:solidFill>
                  <a:srgbClr val="000090"/>
                </a:solidFill>
              </a:rPr>
              <a:t> </a:t>
            </a:r>
            <a:r>
              <a:rPr lang="fr-FR" sz="1000" i="1" dirty="0" err="1">
                <a:solidFill>
                  <a:srgbClr val="000090"/>
                </a:solidFill>
              </a:rPr>
              <a:t>outpatient</a:t>
            </a:r>
            <a:r>
              <a:rPr lang="fr-FR" sz="1000" i="1" dirty="0">
                <a:solidFill>
                  <a:srgbClr val="000090"/>
                </a:solidFill>
              </a:rPr>
              <a:t> prescriptions in France </a:t>
            </a:r>
            <a:r>
              <a:rPr lang="fr-FR" sz="1000" i="1" dirty="0" err="1">
                <a:solidFill>
                  <a:srgbClr val="000090"/>
                </a:solidFill>
              </a:rPr>
              <a:t>between</a:t>
            </a:r>
            <a:r>
              <a:rPr lang="fr-FR" sz="1000" i="1" dirty="0">
                <a:solidFill>
                  <a:srgbClr val="000090"/>
                </a:solidFill>
              </a:rPr>
              <a:t> 2010 and 2019: A </a:t>
            </a:r>
            <a:r>
              <a:rPr lang="fr-FR" sz="1000" i="1" dirty="0" err="1">
                <a:solidFill>
                  <a:srgbClr val="000090"/>
                </a:solidFill>
              </a:rPr>
              <a:t>nationwide</a:t>
            </a:r>
            <a:r>
              <a:rPr lang="fr-FR" sz="1000" i="1" dirty="0">
                <a:solidFill>
                  <a:srgbClr val="000090"/>
                </a:solidFill>
              </a:rPr>
              <a:t> population-</a:t>
            </a:r>
            <a:r>
              <a:rPr lang="fr-FR" sz="1000" i="1" dirty="0" err="1">
                <a:solidFill>
                  <a:srgbClr val="000090"/>
                </a:solidFill>
              </a:rPr>
              <a:t>based</a:t>
            </a:r>
            <a:r>
              <a:rPr lang="fr-FR" sz="1000" i="1" dirty="0">
                <a:solidFill>
                  <a:srgbClr val="000090"/>
                </a:solidFill>
              </a:rPr>
              <a:t> </a:t>
            </a:r>
            <a:r>
              <a:rPr lang="fr-FR" sz="1000" i="1" dirty="0" err="1">
                <a:solidFill>
                  <a:srgbClr val="000090"/>
                </a:solidFill>
              </a:rPr>
              <a:t>study</a:t>
            </a:r>
            <a:r>
              <a:rPr lang="fr-FR" sz="1000" i="1" dirty="0">
                <a:solidFill>
                  <a:srgbClr val="000090"/>
                </a:solidFill>
              </a:rPr>
              <a:t> Marion </a:t>
            </a:r>
            <a:r>
              <a:rPr lang="fr-FR" sz="1000" i="1" dirty="0" err="1">
                <a:solidFill>
                  <a:srgbClr val="000090"/>
                </a:solidFill>
              </a:rPr>
              <a:t>Tainea</a:t>
            </a:r>
            <a:r>
              <a:rPr lang="fr-FR" sz="1000" i="1" dirty="0">
                <a:solidFill>
                  <a:srgbClr val="000090"/>
                </a:solidFill>
              </a:rPr>
              <a:t>, Lucile </a:t>
            </a:r>
            <a:r>
              <a:rPr lang="fr-FR" sz="1000" i="1" dirty="0" err="1">
                <a:solidFill>
                  <a:srgbClr val="000090"/>
                </a:solidFill>
              </a:rPr>
              <a:t>Offredo</a:t>
            </a:r>
            <a:r>
              <a:rPr lang="fr-FR" sz="1000" i="1" dirty="0">
                <a:solidFill>
                  <a:srgbClr val="000090"/>
                </a:solidFill>
              </a:rPr>
              <a:t>, Rosemary Dray-</a:t>
            </a:r>
            <a:r>
              <a:rPr lang="fr-FR" sz="1000" i="1" dirty="0" err="1">
                <a:solidFill>
                  <a:srgbClr val="000090"/>
                </a:solidFill>
              </a:rPr>
              <a:t>Spira</a:t>
            </a:r>
            <a:r>
              <a:rPr lang="fr-FR" sz="1000" i="1" dirty="0">
                <a:solidFill>
                  <a:srgbClr val="000090"/>
                </a:solidFill>
              </a:rPr>
              <a:t>, Alain Weill, Martin Chalumeau, Mahmoud </a:t>
            </a:r>
            <a:r>
              <a:rPr lang="fr-FR" sz="1000" i="1" dirty="0" err="1">
                <a:solidFill>
                  <a:srgbClr val="000090"/>
                </a:solidFill>
              </a:rPr>
              <a:t>Zureik</a:t>
            </a:r>
            <a:r>
              <a:rPr lang="fr-FR" sz="1000" i="1" dirty="0">
                <a:solidFill>
                  <a:srgbClr val="000090"/>
                </a:solidFill>
              </a:rPr>
              <a:t> - T</a:t>
            </a:r>
            <a:r>
              <a:rPr lang="en-US" sz="1000" i="1" dirty="0">
                <a:solidFill>
                  <a:srgbClr val="000090"/>
                </a:solidFill>
              </a:rPr>
              <a:t>he Lancet Regional Health –Europe, </a:t>
            </a:r>
            <a:r>
              <a:rPr lang="en-US" sz="1000" i="1" dirty="0" err="1">
                <a:solidFill>
                  <a:srgbClr val="000090"/>
                </a:solidFill>
              </a:rPr>
              <a:t>juin</a:t>
            </a:r>
            <a:r>
              <a:rPr lang="en-US" sz="1000" i="1" dirty="0">
                <a:solidFill>
                  <a:srgbClr val="000090"/>
                </a:solidFill>
              </a:rPr>
              <a:t> 2021</a:t>
            </a:r>
            <a:endParaRPr lang="fr-FR" sz="1000" i="1" dirty="0">
              <a:solidFill>
                <a:srgbClr val="000090"/>
              </a:solidFill>
            </a:endParaRPr>
          </a:p>
        </p:txBody>
      </p:sp>
    </p:spTree>
    <p:extLst>
      <p:ext uri="{BB962C8B-B14F-4D97-AF65-F5344CB8AC3E}">
        <p14:creationId xmlns:p14="http://schemas.microsoft.com/office/powerpoint/2010/main" val="5513320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4294967295"/>
          </p:nvPr>
        </p:nvSpPr>
        <p:spPr>
          <a:xfrm>
            <a:off x="1809750" y="2266950"/>
            <a:ext cx="10515600" cy="3413125"/>
          </a:xfrm>
          <a:prstGeom prst="rect">
            <a:avLst/>
          </a:prstGeom>
        </p:spPr>
        <p:txBody>
          <a:bodyPr/>
          <a:lstStyle/>
          <a:p>
            <a:pPr eaLnBrk="1" hangingPunct="1">
              <a:lnSpc>
                <a:spcPct val="150000"/>
              </a:lnSpc>
              <a:buFontTx/>
              <a:buBlip>
                <a:blip r:embed="rId3"/>
              </a:buBlip>
              <a:defRPr/>
            </a:pPr>
            <a:r>
              <a:rPr lang="fr-FR" sz="2000" dirty="0">
                <a:solidFill>
                  <a:srgbClr val="000099"/>
                </a:solidFill>
              </a:rPr>
              <a:t>Affection </a:t>
            </a:r>
            <a:r>
              <a:rPr lang="fr-FR" sz="2000" b="1" dirty="0">
                <a:solidFill>
                  <a:srgbClr val="000099"/>
                </a:solidFill>
              </a:rPr>
              <a:t>bénigne </a:t>
            </a:r>
          </a:p>
          <a:p>
            <a:pPr eaLnBrk="1" hangingPunct="1">
              <a:lnSpc>
                <a:spcPct val="150000"/>
              </a:lnSpc>
              <a:buFontTx/>
              <a:buBlip>
                <a:blip r:embed="rId3"/>
              </a:buBlip>
              <a:defRPr/>
            </a:pPr>
            <a:r>
              <a:rPr lang="fr-FR" sz="2000" dirty="0">
                <a:solidFill>
                  <a:srgbClr val="000099"/>
                </a:solidFill>
              </a:rPr>
              <a:t>Apparaît vers le 10</a:t>
            </a:r>
            <a:r>
              <a:rPr lang="fr-FR" sz="2000" baseline="30000" dirty="0">
                <a:solidFill>
                  <a:srgbClr val="000099"/>
                </a:solidFill>
              </a:rPr>
              <a:t>ème</a:t>
            </a:r>
            <a:r>
              <a:rPr lang="fr-FR" sz="2000" dirty="0">
                <a:solidFill>
                  <a:srgbClr val="000099"/>
                </a:solidFill>
              </a:rPr>
              <a:t> jour et disparait vers le 4</a:t>
            </a:r>
            <a:r>
              <a:rPr lang="fr-FR" sz="2000" baseline="30000" dirty="0">
                <a:solidFill>
                  <a:srgbClr val="000099"/>
                </a:solidFill>
              </a:rPr>
              <a:t>ème</a:t>
            </a:r>
            <a:r>
              <a:rPr lang="fr-FR" sz="2000" dirty="0">
                <a:solidFill>
                  <a:srgbClr val="000099"/>
                </a:solidFill>
              </a:rPr>
              <a:t> mois</a:t>
            </a:r>
          </a:p>
          <a:p>
            <a:pPr eaLnBrk="1" hangingPunct="1">
              <a:lnSpc>
                <a:spcPct val="150000"/>
              </a:lnSpc>
              <a:buFontTx/>
              <a:buBlip>
                <a:blip r:embed="rId3"/>
              </a:buBlip>
              <a:defRPr/>
            </a:pPr>
            <a:r>
              <a:rPr lang="fr-FR" sz="2000" b="1" dirty="0">
                <a:solidFill>
                  <a:srgbClr val="000099"/>
                </a:solidFill>
              </a:rPr>
              <a:t>Signes cliniques </a:t>
            </a:r>
            <a:r>
              <a:rPr lang="fr-FR" sz="2000" dirty="0">
                <a:solidFill>
                  <a:srgbClr val="000099"/>
                </a:solidFill>
              </a:rPr>
              <a:t>:</a:t>
            </a:r>
          </a:p>
          <a:p>
            <a:pPr marL="1257300" lvl="1" indent="-361950" eaLnBrk="1" hangingPunct="1">
              <a:lnSpc>
                <a:spcPct val="150000"/>
              </a:lnSpc>
              <a:buFont typeface="Wingdings" charset="2"/>
              <a:buChar char="Ø"/>
              <a:defRPr/>
            </a:pPr>
            <a:r>
              <a:rPr lang="fr-FR" sz="2000" dirty="0">
                <a:solidFill>
                  <a:srgbClr val="000099"/>
                </a:solidFill>
              </a:rPr>
              <a:t>Pleurs</a:t>
            </a:r>
          </a:p>
          <a:p>
            <a:pPr marL="1257300" lvl="1" indent="-361950" eaLnBrk="1" hangingPunct="1">
              <a:lnSpc>
                <a:spcPct val="150000"/>
              </a:lnSpc>
              <a:buFont typeface="Wingdings" charset="2"/>
              <a:buChar char="Ø"/>
              <a:defRPr/>
            </a:pPr>
            <a:r>
              <a:rPr lang="fr-FR" sz="2000" dirty="0">
                <a:solidFill>
                  <a:srgbClr val="000099"/>
                </a:solidFill>
              </a:rPr>
              <a:t>Se tortille après le repas</a:t>
            </a:r>
          </a:p>
          <a:p>
            <a:pPr marL="1257300" lvl="1" indent="-361950" eaLnBrk="1" hangingPunct="1">
              <a:lnSpc>
                <a:spcPct val="150000"/>
              </a:lnSpc>
              <a:buFont typeface="Wingdings" charset="2"/>
              <a:buChar char="Ø"/>
              <a:defRPr/>
            </a:pPr>
            <a:r>
              <a:rPr lang="fr-FR" sz="2000" dirty="0">
                <a:solidFill>
                  <a:srgbClr val="000099"/>
                </a:solidFill>
              </a:rPr>
              <a:t>Signes disparaissant vers 4-5 mois </a:t>
            </a:r>
          </a:p>
          <a:p>
            <a:pPr eaLnBrk="1" hangingPunct="1">
              <a:buFont typeface="Wingdings" charset="2"/>
              <a:buChar char="Ø"/>
              <a:defRPr/>
            </a:pPr>
            <a:endParaRPr lang="fr-FR" sz="2000" dirty="0">
              <a:solidFill>
                <a:srgbClr val="000099"/>
              </a:solidFill>
            </a:endParaRPr>
          </a:p>
          <a:p>
            <a:pPr eaLnBrk="1" hangingPunct="1">
              <a:defRPr/>
            </a:pPr>
            <a:endParaRPr lang="fr-FR" sz="2000" dirty="0">
              <a:solidFill>
                <a:srgbClr val="000099"/>
              </a:solidFill>
            </a:endParaRPr>
          </a:p>
          <a:p>
            <a:pPr marL="0" indent="0" eaLnBrk="1" hangingPunct="1">
              <a:buFontTx/>
              <a:buNone/>
              <a:defRPr/>
            </a:pPr>
            <a:endParaRPr lang="fr-FR" sz="2000" dirty="0">
              <a:solidFill>
                <a:srgbClr val="000099"/>
              </a:solidFill>
            </a:endParaRPr>
          </a:p>
        </p:txBody>
      </p:sp>
      <p:sp>
        <p:nvSpPr>
          <p:cNvPr id="346114"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Coliques du nourrisson</a:t>
            </a:r>
          </a:p>
        </p:txBody>
      </p:sp>
      <p:sp>
        <p:nvSpPr>
          <p:cNvPr id="10"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Coliques du nourrisson</a:t>
            </a:r>
          </a:p>
        </p:txBody>
      </p:sp>
      <p:sp>
        <p:nvSpPr>
          <p:cNvPr id="9" name="Espace réservé du contenu 1"/>
          <p:cNvSpPr txBox="1">
            <a:spLocks/>
          </p:cNvSpPr>
          <p:nvPr/>
        </p:nvSpPr>
        <p:spPr bwMode="auto">
          <a:xfrm>
            <a:off x="989013" y="1644650"/>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Coliques avec </a:t>
            </a:r>
            <a:r>
              <a:rPr lang="fr-FR" altLang="fr-FR" sz="1600" b="1">
                <a:solidFill>
                  <a:srgbClr val="000099"/>
                </a:solidFill>
              </a:rPr>
              <a:t>spasmes</a:t>
            </a:r>
            <a:r>
              <a:rPr lang="fr-FR" altLang="fr-FR" sz="1600">
                <a:solidFill>
                  <a:srgbClr val="000099"/>
                </a:solidFill>
              </a:rPr>
              <a:t> se traduisant par des cris           </a:t>
            </a:r>
          </a:p>
        </p:txBody>
      </p:sp>
      <p:sp>
        <p:nvSpPr>
          <p:cNvPr id="10" name="Text Box 6"/>
          <p:cNvSpPr>
            <a:spLocks noChangeArrowheads="1"/>
          </p:cNvSpPr>
          <p:nvPr/>
        </p:nvSpPr>
        <p:spPr bwMode="auto">
          <a:xfrm>
            <a:off x="8277225" y="1666875"/>
            <a:ext cx="2132013" cy="4079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Nux vomica 9 CH</a:t>
            </a:r>
          </a:p>
        </p:txBody>
      </p:sp>
      <p:sp>
        <p:nvSpPr>
          <p:cNvPr id="11" name="Espace réservé du contenu 1"/>
          <p:cNvSpPr txBox="1">
            <a:spLocks/>
          </p:cNvSpPr>
          <p:nvPr/>
        </p:nvSpPr>
        <p:spPr bwMode="auto">
          <a:xfrm>
            <a:off x="989013" y="2524125"/>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Douleurs spasmodiques </a:t>
            </a:r>
            <a:r>
              <a:rPr lang="fr-FR" altLang="fr-FR" sz="1600" b="1" i="1">
                <a:solidFill>
                  <a:srgbClr val="000099"/>
                </a:solidFill>
              </a:rPr>
              <a:t>améliorées par la chaleur et plié en 2 </a:t>
            </a:r>
          </a:p>
        </p:txBody>
      </p:sp>
      <p:sp>
        <p:nvSpPr>
          <p:cNvPr id="12" name="Text Box 6"/>
          <p:cNvSpPr>
            <a:spLocks noChangeArrowheads="1"/>
          </p:cNvSpPr>
          <p:nvPr/>
        </p:nvSpPr>
        <p:spPr bwMode="auto">
          <a:xfrm>
            <a:off x="8172450" y="2500313"/>
            <a:ext cx="2236788" cy="4095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Colocynthis 9 CH</a:t>
            </a:r>
          </a:p>
        </p:txBody>
      </p:sp>
      <p:sp>
        <p:nvSpPr>
          <p:cNvPr id="13" name="Espace réservé du contenu 1"/>
          <p:cNvSpPr txBox="1">
            <a:spLocks/>
          </p:cNvSpPr>
          <p:nvPr/>
        </p:nvSpPr>
        <p:spPr bwMode="auto">
          <a:xfrm>
            <a:off x="989013" y="3367088"/>
            <a:ext cx="50927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Douleurs spasmodiques </a:t>
            </a:r>
            <a:r>
              <a:rPr lang="fr-FR" altLang="fr-FR" sz="1600" b="1" i="1">
                <a:solidFill>
                  <a:srgbClr val="000099"/>
                </a:solidFill>
              </a:rPr>
              <a:t>améliorées en se redressant, en se cambrant </a:t>
            </a:r>
          </a:p>
        </p:txBody>
      </p:sp>
      <p:sp>
        <p:nvSpPr>
          <p:cNvPr id="14" name="Text Box 6"/>
          <p:cNvSpPr>
            <a:spLocks noChangeArrowheads="1"/>
          </p:cNvSpPr>
          <p:nvPr/>
        </p:nvSpPr>
        <p:spPr bwMode="auto">
          <a:xfrm>
            <a:off x="7610475" y="3354388"/>
            <a:ext cx="2798763" cy="4095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Dioscorea villosa 9 CH</a:t>
            </a:r>
          </a:p>
        </p:txBody>
      </p:sp>
      <p:sp>
        <p:nvSpPr>
          <p:cNvPr id="15" name="Espace réservé du contenu 1"/>
          <p:cNvSpPr txBox="1">
            <a:spLocks/>
          </p:cNvSpPr>
          <p:nvPr/>
        </p:nvSpPr>
        <p:spPr bwMode="auto">
          <a:xfrm>
            <a:off x="989013" y="4183063"/>
            <a:ext cx="50927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FontTx/>
              <a:buBlip>
                <a:blip r:embed="rId3"/>
              </a:buBlip>
            </a:pPr>
            <a:r>
              <a:rPr lang="fr-FR" altLang="fr-FR" sz="1600" dirty="0">
                <a:solidFill>
                  <a:srgbClr val="000099"/>
                </a:solidFill>
              </a:rPr>
              <a:t>Douleurs spasmodiques </a:t>
            </a:r>
            <a:r>
              <a:rPr lang="fr-FR" altLang="fr-FR" sz="1600" b="1" dirty="0">
                <a:solidFill>
                  <a:srgbClr val="000099"/>
                </a:solidFill>
              </a:rPr>
              <a:t>violentes</a:t>
            </a:r>
            <a:r>
              <a:rPr lang="fr-FR" altLang="fr-FR" sz="1600" dirty="0">
                <a:solidFill>
                  <a:srgbClr val="000099"/>
                </a:solidFill>
              </a:rPr>
              <a:t>, </a:t>
            </a:r>
            <a:r>
              <a:rPr lang="fr-FR" altLang="fr-FR" sz="1600" b="1" dirty="0">
                <a:solidFill>
                  <a:srgbClr val="000099"/>
                </a:solidFill>
              </a:rPr>
              <a:t>crampes abdominales </a:t>
            </a:r>
          </a:p>
          <a:p>
            <a:pPr>
              <a:lnSpc>
                <a:spcPct val="90000"/>
              </a:lnSpc>
              <a:spcBef>
                <a:spcPct val="20000"/>
              </a:spcBef>
            </a:pPr>
            <a:r>
              <a:rPr lang="fr-FR" altLang="fr-FR" sz="1600" dirty="0">
                <a:solidFill>
                  <a:srgbClr val="000099"/>
                </a:solidFill>
              </a:rPr>
              <a:t>      Pas de modalité positionnelle </a:t>
            </a:r>
          </a:p>
        </p:txBody>
      </p:sp>
      <p:sp>
        <p:nvSpPr>
          <p:cNvPr id="16" name="Text Box 6"/>
          <p:cNvSpPr>
            <a:spLocks noChangeArrowheads="1"/>
          </p:cNvSpPr>
          <p:nvPr/>
        </p:nvSpPr>
        <p:spPr bwMode="auto">
          <a:xfrm>
            <a:off x="7273925" y="4268788"/>
            <a:ext cx="3135313" cy="4095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Cuprum metallicum 9 CH</a:t>
            </a:r>
          </a:p>
        </p:txBody>
      </p:sp>
      <p:sp>
        <p:nvSpPr>
          <p:cNvPr id="2" name="Rectangle 1"/>
          <p:cNvSpPr>
            <a:spLocks noChangeArrowheads="1"/>
          </p:cNvSpPr>
          <p:nvPr/>
        </p:nvSpPr>
        <p:spPr bwMode="auto">
          <a:xfrm>
            <a:off x="646113" y="5522913"/>
            <a:ext cx="115919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rPr>
              <a:t>Faire fondre 10 granules de chaque médicament choisi dans ¼ de biberon d’eau </a:t>
            </a:r>
          </a:p>
          <a:p>
            <a:r>
              <a:rPr lang="fr-FR" altLang="fr-FR" sz="1600">
                <a:solidFill>
                  <a:srgbClr val="000099"/>
                </a:solidFill>
              </a:rPr>
              <a:t>et renouveler chaque jour la préparation.</a:t>
            </a:r>
            <a:br>
              <a:rPr lang="fr-FR" altLang="fr-FR" sz="1600">
                <a:solidFill>
                  <a:srgbClr val="000099"/>
                </a:solidFill>
              </a:rPr>
            </a:br>
            <a:r>
              <a:rPr lang="fr-FR" altLang="fr-FR" sz="1600">
                <a:solidFill>
                  <a:srgbClr val="000099"/>
                </a:solidFill>
              </a:rPr>
              <a:t>Conserver à l’abri de la lumière et au frais.        </a:t>
            </a:r>
          </a:p>
          <a:p>
            <a:r>
              <a:rPr lang="fr-FR" altLang="fr-FR" sz="1600">
                <a:solidFill>
                  <a:srgbClr val="000099"/>
                </a:solidFill>
              </a:rPr>
              <a:t>Administrer par petites gorgées ou cuillères à café avant chaque tétée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animBg="1"/>
      <p:bldP spid="15" grpId="0"/>
      <p:bldP spid="16" grpId="0" animBg="1"/>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Espace réservé du contenu 2"/>
          <p:cNvSpPr>
            <a:spLocks noGrp="1"/>
          </p:cNvSpPr>
          <p:nvPr>
            <p:ph idx="4294967295"/>
          </p:nvPr>
        </p:nvSpPr>
        <p:spPr bwMode="auto">
          <a:xfrm>
            <a:off x="1901825" y="2706688"/>
            <a:ext cx="10515600" cy="2900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Blip>
                <a:blip r:embed="rId3"/>
              </a:buBlip>
            </a:pPr>
            <a:r>
              <a:rPr lang="fr-FR" altLang="fr-FR" sz="2000" b="1">
                <a:solidFill>
                  <a:srgbClr val="000099"/>
                </a:solidFill>
              </a:rPr>
              <a:t>40 à 65 % des enfants </a:t>
            </a:r>
            <a:r>
              <a:rPr lang="fr-FR" altLang="fr-FR" sz="2000">
                <a:solidFill>
                  <a:srgbClr val="000099"/>
                </a:solidFill>
              </a:rPr>
              <a:t>ont des problèmes de régurgitations</a:t>
            </a:r>
            <a:r>
              <a:rPr lang="fr-FR" altLang="fr-FR" sz="2000" baseline="30000">
                <a:solidFill>
                  <a:srgbClr val="000099"/>
                </a:solidFill>
              </a:rPr>
              <a:t>(1)</a:t>
            </a:r>
          </a:p>
          <a:p>
            <a:pPr eaLnBrk="1" hangingPunct="1">
              <a:lnSpc>
                <a:spcPct val="150000"/>
              </a:lnSpc>
              <a:buFontTx/>
              <a:buBlip>
                <a:blip r:embed="rId3"/>
              </a:buBlip>
            </a:pPr>
            <a:r>
              <a:rPr lang="fr-FR" altLang="fr-FR" sz="2000">
                <a:solidFill>
                  <a:srgbClr val="000099"/>
                </a:solidFill>
              </a:rPr>
              <a:t>Renvois extériorisés par la bouche d’une partie du contenu de l’estomac</a:t>
            </a:r>
          </a:p>
          <a:p>
            <a:pPr eaLnBrk="1" hangingPunct="1">
              <a:lnSpc>
                <a:spcPct val="150000"/>
              </a:lnSpc>
              <a:buFontTx/>
              <a:buBlip>
                <a:blip r:embed="rId3"/>
              </a:buBlip>
            </a:pPr>
            <a:r>
              <a:rPr lang="fr-FR" altLang="fr-FR" sz="2000" b="1">
                <a:solidFill>
                  <a:srgbClr val="000099"/>
                </a:solidFill>
              </a:rPr>
              <a:t>Disparition spontanée </a:t>
            </a:r>
            <a:r>
              <a:rPr lang="fr-FR" altLang="fr-FR" sz="2000">
                <a:solidFill>
                  <a:srgbClr val="000099"/>
                </a:solidFill>
              </a:rPr>
              <a:t>à l’âge de la marche</a:t>
            </a:r>
          </a:p>
          <a:p>
            <a:pPr eaLnBrk="1" hangingPunct="1"/>
            <a:endParaRPr lang="fr-FR" altLang="fr-FR" sz="2000">
              <a:solidFill>
                <a:srgbClr val="000099"/>
              </a:solidFill>
            </a:endParaRPr>
          </a:p>
          <a:p>
            <a:pPr eaLnBrk="1" hangingPunct="1"/>
            <a:endParaRPr lang="fr-FR" altLang="fr-FR" sz="2000">
              <a:solidFill>
                <a:srgbClr val="000099"/>
              </a:solidFill>
            </a:endParaRPr>
          </a:p>
        </p:txBody>
      </p:sp>
      <p:sp>
        <p:nvSpPr>
          <p:cNvPr id="350210" name="Rectangle 19"/>
          <p:cNvSpPr>
            <a:spLocks noChangeArrowheads="1"/>
          </p:cNvSpPr>
          <p:nvPr/>
        </p:nvSpPr>
        <p:spPr bwMode="auto">
          <a:xfrm>
            <a:off x="150813" y="6397225"/>
            <a:ext cx="10160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dirty="0">
                <a:solidFill>
                  <a:srgbClr val="000099"/>
                </a:solidFill>
              </a:rPr>
              <a:t>Source : (1) LES DOSSIERS DE L’EXPERT - Pédiatrie - Michèle BOIRON, François ROUX, Pierre POPOWSKI- Éditions Le Moniteur des Pharmacies – Parution 2015</a:t>
            </a:r>
          </a:p>
        </p:txBody>
      </p:sp>
      <p:sp>
        <p:nvSpPr>
          <p:cNvPr id="350211"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Régurgitations</a:t>
            </a:r>
          </a:p>
        </p:txBody>
      </p:sp>
      <p:sp>
        <p:nvSpPr>
          <p:cNvPr id="9" name="Espace réservé du contenu 2"/>
          <p:cNvSpPr txBox="1">
            <a:spLocks/>
          </p:cNvSpPr>
          <p:nvPr/>
        </p:nvSpPr>
        <p:spPr>
          <a:xfrm>
            <a:off x="258763"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Régurgitations</a:t>
            </a:r>
          </a:p>
        </p:txBody>
      </p:sp>
      <p:sp>
        <p:nvSpPr>
          <p:cNvPr id="7" name="Espace réservé du contenu 1"/>
          <p:cNvSpPr txBox="1">
            <a:spLocks/>
          </p:cNvSpPr>
          <p:nvPr/>
        </p:nvSpPr>
        <p:spPr bwMode="auto">
          <a:xfrm>
            <a:off x="989013" y="1450975"/>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Vomissements </a:t>
            </a:r>
            <a:r>
              <a:rPr lang="fr-FR" altLang="fr-FR" sz="1600" b="1">
                <a:solidFill>
                  <a:srgbClr val="000099"/>
                </a:solidFill>
              </a:rPr>
              <a:t>immédiats</a:t>
            </a:r>
            <a:r>
              <a:rPr lang="fr-FR" altLang="fr-FR" sz="1600">
                <a:solidFill>
                  <a:srgbClr val="000099"/>
                </a:solidFill>
              </a:rPr>
              <a:t> (liquides) et/ou </a:t>
            </a:r>
            <a:r>
              <a:rPr lang="fr-FR" altLang="fr-FR" sz="1600" b="1">
                <a:solidFill>
                  <a:srgbClr val="000099"/>
                </a:solidFill>
              </a:rPr>
              <a:t>tardifs</a:t>
            </a:r>
            <a:r>
              <a:rPr lang="fr-FR" altLang="fr-FR" sz="1600">
                <a:solidFill>
                  <a:srgbClr val="000099"/>
                </a:solidFill>
              </a:rPr>
              <a:t> (caillé) de tout ou partie du lait absorbé</a:t>
            </a:r>
          </a:p>
        </p:txBody>
      </p:sp>
      <p:sp>
        <p:nvSpPr>
          <p:cNvPr id="9" name="Text Box 6"/>
          <p:cNvSpPr>
            <a:spLocks noChangeArrowheads="1"/>
          </p:cNvSpPr>
          <p:nvPr/>
        </p:nvSpPr>
        <p:spPr bwMode="auto">
          <a:xfrm>
            <a:off x="7600950" y="1441450"/>
            <a:ext cx="2887663" cy="4079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Aethusa cynapium 5 CH </a:t>
            </a:r>
          </a:p>
        </p:txBody>
      </p:sp>
      <p:sp>
        <p:nvSpPr>
          <p:cNvPr id="10" name="Espace réservé du contenu 1"/>
          <p:cNvSpPr txBox="1">
            <a:spLocks/>
          </p:cNvSpPr>
          <p:nvPr/>
        </p:nvSpPr>
        <p:spPr bwMode="auto">
          <a:xfrm>
            <a:off x="989013" y="4164013"/>
            <a:ext cx="53848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Nourrisson </a:t>
            </a:r>
            <a:r>
              <a:rPr lang="fr-FR" altLang="fr-FR" sz="1600" b="1">
                <a:solidFill>
                  <a:srgbClr val="000099"/>
                </a:solidFill>
              </a:rPr>
              <a:t>glouton</a:t>
            </a:r>
            <a:r>
              <a:rPr lang="fr-FR" altLang="fr-FR" sz="1600">
                <a:solidFill>
                  <a:srgbClr val="000099"/>
                </a:solidFill>
              </a:rPr>
              <a:t>, langue recouverte d’un </a:t>
            </a:r>
            <a:r>
              <a:rPr lang="fr-FR" altLang="fr-FR" sz="1600" b="1">
                <a:solidFill>
                  <a:srgbClr val="000099"/>
                </a:solidFill>
              </a:rPr>
              <a:t>enduit blanchâtre</a:t>
            </a:r>
            <a:r>
              <a:rPr lang="fr-FR" altLang="fr-FR" sz="1600">
                <a:solidFill>
                  <a:srgbClr val="000099"/>
                </a:solidFill>
              </a:rPr>
              <a:t>, vomissements et éructations ayant l’odeur des aliments</a:t>
            </a:r>
          </a:p>
        </p:txBody>
      </p:sp>
      <p:sp>
        <p:nvSpPr>
          <p:cNvPr id="11" name="Text Box 6"/>
          <p:cNvSpPr>
            <a:spLocks noChangeArrowheads="1"/>
          </p:cNvSpPr>
          <p:nvPr/>
        </p:nvSpPr>
        <p:spPr bwMode="auto">
          <a:xfrm>
            <a:off x="7288213" y="4154488"/>
            <a:ext cx="3200400" cy="4095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Antimonium crudum 9 CH </a:t>
            </a:r>
          </a:p>
        </p:txBody>
      </p:sp>
      <p:sp>
        <p:nvSpPr>
          <p:cNvPr id="12" name="Text Box 6"/>
          <p:cNvSpPr>
            <a:spLocks noChangeArrowheads="1"/>
          </p:cNvSpPr>
          <p:nvPr/>
        </p:nvSpPr>
        <p:spPr bwMode="auto">
          <a:xfrm>
            <a:off x="7288213" y="2251075"/>
            <a:ext cx="3200400" cy="4079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Asa foetida 5 CH </a:t>
            </a:r>
          </a:p>
        </p:txBody>
      </p:sp>
      <p:sp>
        <p:nvSpPr>
          <p:cNvPr id="13" name="Espace réservé du contenu 1"/>
          <p:cNvSpPr txBox="1">
            <a:spLocks/>
          </p:cNvSpPr>
          <p:nvPr/>
        </p:nvSpPr>
        <p:spPr bwMode="auto">
          <a:xfrm>
            <a:off x="989013" y="2298700"/>
            <a:ext cx="53848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b="1">
                <a:solidFill>
                  <a:srgbClr val="000099"/>
                </a:solidFill>
              </a:rPr>
              <a:t>Spasmes</a:t>
            </a:r>
            <a:r>
              <a:rPr lang="fr-FR" altLang="fr-FR" sz="1600">
                <a:solidFill>
                  <a:srgbClr val="000099"/>
                </a:solidFill>
              </a:rPr>
              <a:t> douloureux de l’oesophage</a:t>
            </a:r>
          </a:p>
        </p:txBody>
      </p:sp>
      <p:sp>
        <p:nvSpPr>
          <p:cNvPr id="14" name="Espace réservé du contenu 1"/>
          <p:cNvSpPr txBox="1">
            <a:spLocks/>
          </p:cNvSpPr>
          <p:nvPr/>
        </p:nvSpPr>
        <p:spPr bwMode="auto">
          <a:xfrm>
            <a:off x="989013" y="3211513"/>
            <a:ext cx="53848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Régurgitations en un temps de </a:t>
            </a:r>
            <a:r>
              <a:rPr lang="fr-FR" altLang="fr-FR" sz="1600" b="1">
                <a:solidFill>
                  <a:srgbClr val="000099"/>
                </a:solidFill>
              </a:rPr>
              <a:t>gros caillots à odeur acide</a:t>
            </a:r>
            <a:r>
              <a:rPr lang="fr-FR" altLang="fr-FR" sz="1600">
                <a:solidFill>
                  <a:srgbClr val="000099"/>
                </a:solidFill>
              </a:rPr>
              <a:t>, </a:t>
            </a:r>
            <a:r>
              <a:rPr lang="fr-FR" altLang="fr-FR" sz="1600" b="1">
                <a:solidFill>
                  <a:srgbClr val="000099"/>
                </a:solidFill>
              </a:rPr>
              <a:t>aigre</a:t>
            </a:r>
          </a:p>
        </p:txBody>
      </p:sp>
      <p:sp>
        <p:nvSpPr>
          <p:cNvPr id="15" name="Text Box 6"/>
          <p:cNvSpPr>
            <a:spLocks noChangeArrowheads="1"/>
          </p:cNvSpPr>
          <p:nvPr/>
        </p:nvSpPr>
        <p:spPr bwMode="auto">
          <a:xfrm>
            <a:off x="7199313" y="3179763"/>
            <a:ext cx="3201987" cy="409575"/>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Magnesia carbonica 5 CH </a:t>
            </a:r>
          </a:p>
        </p:txBody>
      </p:sp>
      <p:sp>
        <p:nvSpPr>
          <p:cNvPr id="16" name="Rectangle 15"/>
          <p:cNvSpPr>
            <a:spLocks noChangeArrowheads="1"/>
          </p:cNvSpPr>
          <p:nvPr/>
        </p:nvSpPr>
        <p:spPr bwMode="auto">
          <a:xfrm>
            <a:off x="646113" y="5522913"/>
            <a:ext cx="11591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rPr>
              <a:t>Faire fondre 10 granules de chaque médicament choisi dans ¼ de biberon d’eau </a:t>
            </a:r>
          </a:p>
          <a:p>
            <a:r>
              <a:rPr lang="fr-FR" altLang="fr-FR" sz="1600">
                <a:solidFill>
                  <a:srgbClr val="000099"/>
                </a:solidFill>
              </a:rPr>
              <a:t>et renouveler chaque jour la préparation.</a:t>
            </a:r>
            <a:br>
              <a:rPr lang="fr-FR" altLang="fr-FR" sz="1600">
                <a:solidFill>
                  <a:srgbClr val="000099"/>
                </a:solidFill>
              </a:rPr>
            </a:br>
            <a:r>
              <a:rPr lang="fr-FR" altLang="fr-FR" sz="1600">
                <a:solidFill>
                  <a:srgbClr val="000099"/>
                </a:solidFill>
              </a:rPr>
              <a:t>Conserver à l’abri de la lumière et au frais.        </a:t>
            </a:r>
          </a:p>
          <a:p>
            <a:r>
              <a:rPr lang="fr-FR" altLang="fr-FR" sz="1600">
                <a:solidFill>
                  <a:srgbClr val="000099"/>
                </a:solidFill>
              </a:rPr>
              <a:t>Administrer par petites gorgées ou cuillères à café avant chaque tétée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P spid="11" grpId="0" animBg="1"/>
      <p:bldP spid="12" grpId="0" animBg="1"/>
      <p:bldP spid="13" grpId="0"/>
      <p:bldP spid="14" grpId="0"/>
      <p:bldP spid="15" grpId="0" animBg="1"/>
      <p:bldP spid="1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184275" y="2559050"/>
            <a:ext cx="10515600" cy="2689225"/>
          </a:xfrm>
          <a:prstGeom prst="rect">
            <a:avLst/>
          </a:prstGeom>
        </p:spPr>
        <p:txBody>
          <a:bodyPr/>
          <a:lstStyle/>
          <a:p>
            <a:pPr eaLnBrk="1" hangingPunct="1">
              <a:lnSpc>
                <a:spcPct val="150000"/>
              </a:lnSpc>
              <a:buFontTx/>
              <a:buBlip>
                <a:blip r:embed="rId3"/>
              </a:buBlip>
              <a:defRPr/>
            </a:pPr>
            <a:r>
              <a:rPr lang="fr-FR" sz="2000" dirty="0">
                <a:solidFill>
                  <a:srgbClr val="000099"/>
                </a:solidFill>
              </a:rPr>
              <a:t>I</a:t>
            </a:r>
            <a:r>
              <a:rPr lang="is-IS" sz="2000" dirty="0">
                <a:solidFill>
                  <a:srgbClr val="000099"/>
                </a:solidFill>
              </a:rPr>
              <a:t>rruption trop fréquente et/ou anormalement prolongée du contenu gastrique dans l’oesophage</a:t>
            </a:r>
          </a:p>
          <a:p>
            <a:pPr eaLnBrk="1" hangingPunct="1">
              <a:lnSpc>
                <a:spcPct val="150000"/>
              </a:lnSpc>
              <a:buFontTx/>
              <a:buBlip>
                <a:blip r:embed="rId3"/>
              </a:buBlip>
              <a:defRPr/>
            </a:pPr>
            <a:r>
              <a:rPr lang="fr-FR" sz="2000" b="1" dirty="0">
                <a:solidFill>
                  <a:srgbClr val="000099"/>
                </a:solidFill>
              </a:rPr>
              <a:t>S</a:t>
            </a:r>
            <a:r>
              <a:rPr lang="is-IS" sz="2000" b="1" dirty="0">
                <a:solidFill>
                  <a:srgbClr val="000099"/>
                </a:solidFill>
              </a:rPr>
              <a:t>ignes digestifs </a:t>
            </a:r>
            <a:r>
              <a:rPr lang="is-IS" sz="2000" dirty="0">
                <a:solidFill>
                  <a:srgbClr val="000099"/>
                </a:solidFill>
              </a:rPr>
              <a:t>: </a:t>
            </a:r>
            <a:r>
              <a:rPr lang="fr-FR" sz="2000" dirty="0">
                <a:solidFill>
                  <a:srgbClr val="000099"/>
                </a:solidFill>
              </a:rPr>
              <a:t>régurgitations, refus d’alimentation, perte de poids…</a:t>
            </a:r>
            <a:endParaRPr lang="is-IS" sz="2000" dirty="0">
              <a:solidFill>
                <a:srgbClr val="000099"/>
              </a:solidFill>
            </a:endParaRPr>
          </a:p>
          <a:p>
            <a:pPr eaLnBrk="1" hangingPunct="1">
              <a:lnSpc>
                <a:spcPct val="150000"/>
              </a:lnSpc>
              <a:spcBef>
                <a:spcPts val="600"/>
              </a:spcBef>
              <a:buFontTx/>
              <a:buBlip>
                <a:blip r:embed="rId3"/>
              </a:buBlip>
              <a:defRPr/>
            </a:pPr>
            <a:r>
              <a:rPr lang="is-IS" sz="2000" dirty="0">
                <a:solidFill>
                  <a:srgbClr val="000099"/>
                </a:solidFill>
              </a:rPr>
              <a:t>Manifestations </a:t>
            </a:r>
            <a:r>
              <a:rPr lang="is-IS" sz="2000" b="1" dirty="0">
                <a:solidFill>
                  <a:srgbClr val="000099"/>
                </a:solidFill>
              </a:rPr>
              <a:t>respiratoires </a:t>
            </a:r>
            <a:r>
              <a:rPr lang="is-IS" sz="2000" dirty="0">
                <a:solidFill>
                  <a:srgbClr val="000099"/>
                </a:solidFill>
              </a:rPr>
              <a:t>: bronchites (voire asthme), laryngites à répétition</a:t>
            </a:r>
          </a:p>
          <a:p>
            <a:pPr marL="0" indent="0" eaLnBrk="1" hangingPunct="1">
              <a:buFontTx/>
              <a:buNone/>
              <a:defRPr/>
            </a:pPr>
            <a:endParaRPr lang="fr-FR" sz="2000" dirty="0">
              <a:solidFill>
                <a:srgbClr val="000099"/>
              </a:solidFill>
            </a:endParaRPr>
          </a:p>
        </p:txBody>
      </p:sp>
      <p:sp>
        <p:nvSpPr>
          <p:cNvPr id="354306"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Reflux gastro-œsophagien</a:t>
            </a:r>
          </a:p>
        </p:txBody>
      </p:sp>
      <p:sp>
        <p:nvSpPr>
          <p:cNvPr id="8"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Espace réservé du contenu 2"/>
          <p:cNvSpPr>
            <a:spLocks noGrp="1"/>
          </p:cNvSpPr>
          <p:nvPr>
            <p:ph idx="4294967295"/>
          </p:nvPr>
        </p:nvSpPr>
        <p:spPr bwMode="auto">
          <a:xfrm>
            <a:off x="1058863" y="3330575"/>
            <a:ext cx="10061575" cy="2762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buFontTx/>
              <a:buNone/>
            </a:pPr>
            <a:r>
              <a:rPr lang="fr-FR" altLang="fr-FR" sz="2000">
                <a:solidFill>
                  <a:srgbClr val="000099"/>
                </a:solidFill>
              </a:rPr>
              <a:t>La suspicion d’un RGO doit toujours amener à </a:t>
            </a:r>
            <a:r>
              <a:rPr lang="fr-FR" altLang="fr-FR" sz="2000" b="1">
                <a:solidFill>
                  <a:srgbClr val="000099"/>
                </a:solidFill>
              </a:rPr>
              <a:t>conseiller la consultation du médecin </a:t>
            </a:r>
            <a:r>
              <a:rPr lang="fr-FR" altLang="fr-FR" sz="2000">
                <a:solidFill>
                  <a:srgbClr val="000099"/>
                </a:solidFill>
              </a:rPr>
              <a:t>en particulier si :</a:t>
            </a:r>
          </a:p>
          <a:p>
            <a:pPr marL="0" indent="0" eaLnBrk="1" hangingPunct="1">
              <a:spcBef>
                <a:spcPct val="0"/>
              </a:spcBef>
              <a:buFontTx/>
              <a:buNone/>
            </a:pPr>
            <a:endParaRPr lang="fr-FR" altLang="fr-FR" sz="2000">
              <a:solidFill>
                <a:srgbClr val="000099"/>
              </a:solidFill>
            </a:endParaRPr>
          </a:p>
          <a:p>
            <a:pPr marL="0" indent="0" eaLnBrk="1" hangingPunct="1">
              <a:lnSpc>
                <a:spcPct val="150000"/>
              </a:lnSpc>
              <a:spcBef>
                <a:spcPct val="0"/>
              </a:spcBef>
              <a:buClr>
                <a:srgbClr val="62C400"/>
              </a:buClr>
              <a:buFontTx/>
              <a:buBlip>
                <a:blip r:embed="rId3"/>
              </a:buBlip>
            </a:pPr>
            <a:r>
              <a:rPr lang="fr-FR" altLang="fr-FR" sz="2000">
                <a:solidFill>
                  <a:srgbClr val="000099"/>
                </a:solidFill>
              </a:rPr>
              <a:t>  Cassure de la courbe staturopondérale</a:t>
            </a:r>
          </a:p>
          <a:p>
            <a:pPr marL="0" indent="0" eaLnBrk="1" hangingPunct="1">
              <a:lnSpc>
                <a:spcPct val="150000"/>
              </a:lnSpc>
              <a:spcBef>
                <a:spcPct val="0"/>
              </a:spcBef>
              <a:buClr>
                <a:srgbClr val="62C400"/>
              </a:buClr>
              <a:buFontTx/>
              <a:buBlip>
                <a:blip r:embed="rId3"/>
              </a:buBlip>
            </a:pPr>
            <a:r>
              <a:rPr lang="fr-FR" altLang="fr-FR" sz="2000">
                <a:solidFill>
                  <a:srgbClr val="000099"/>
                </a:solidFill>
              </a:rPr>
              <a:t>  Signes extra digestifs : respiratoires, ORL, malaise</a:t>
            </a:r>
          </a:p>
          <a:p>
            <a:pPr marL="0" indent="0" eaLnBrk="1" hangingPunct="1">
              <a:lnSpc>
                <a:spcPct val="150000"/>
              </a:lnSpc>
              <a:spcBef>
                <a:spcPct val="0"/>
              </a:spcBef>
              <a:buClr>
                <a:srgbClr val="62C400"/>
              </a:buClr>
              <a:buFontTx/>
              <a:buBlip>
                <a:blip r:embed="rId3"/>
              </a:buBlip>
            </a:pPr>
            <a:r>
              <a:rPr lang="fr-FR" altLang="fr-FR" sz="2000">
                <a:solidFill>
                  <a:srgbClr val="000099"/>
                </a:solidFill>
              </a:rPr>
              <a:t>  Sang dans les régurgitations</a:t>
            </a:r>
          </a:p>
        </p:txBody>
      </p:sp>
      <p:pic>
        <p:nvPicPr>
          <p:cNvPr id="35635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5163" y="1963738"/>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Reflux gastro-œsophagien</a:t>
            </a:r>
          </a:p>
        </p:txBody>
      </p:sp>
      <p:sp>
        <p:nvSpPr>
          <p:cNvPr id="9"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pic>
        <p:nvPicPr>
          <p:cNvPr id="356358"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200" y="4297363"/>
            <a:ext cx="71913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2"/>
          <p:cNvSpPr txBox="1">
            <a:spLocks/>
          </p:cNvSpPr>
          <p:nvPr/>
        </p:nvSpPr>
        <p:spPr>
          <a:xfrm>
            <a:off x="604838" y="4054475"/>
            <a:ext cx="7693025" cy="1150938"/>
          </a:xfrm>
          <a:prstGeom prst="rect">
            <a:avLst/>
          </a:prstGeom>
        </p:spPr>
        <p:txBody>
          <a:bodyPr/>
          <a:lstStyle>
            <a:lvl1pPr marL="342891" indent="-342891" algn="l" rtl="0" fontAlgn="base">
              <a:spcBef>
                <a:spcPct val="20000"/>
              </a:spcBef>
              <a:spcAft>
                <a:spcPct val="0"/>
              </a:spcAft>
              <a:buChar char="•"/>
              <a:defRPr sz="3200" kern="1200">
                <a:solidFill>
                  <a:schemeClr val="tx1"/>
                </a:solidFill>
                <a:latin typeface="+mn-lt"/>
                <a:ea typeface="+mn-ea"/>
                <a:cs typeface="+mn-cs"/>
              </a:defRPr>
            </a:lvl1pPr>
            <a:lvl2pPr marL="742932" indent="-285744" algn="l" rtl="0" fontAlgn="base">
              <a:spcBef>
                <a:spcPct val="20000"/>
              </a:spcBef>
              <a:spcAft>
                <a:spcPct val="0"/>
              </a:spcAft>
              <a:buChar char="–"/>
              <a:defRPr sz="2800" kern="1200">
                <a:solidFill>
                  <a:schemeClr val="tx1"/>
                </a:solidFill>
                <a:latin typeface="+mn-lt"/>
                <a:ea typeface="+mn-ea"/>
                <a:cs typeface="+mn-cs"/>
              </a:defRPr>
            </a:lvl2pPr>
            <a:lvl3pPr marL="1142971" indent="-228594" algn="l" rtl="0" fontAlgn="base">
              <a:spcBef>
                <a:spcPct val="20000"/>
              </a:spcBef>
              <a:spcAft>
                <a:spcPct val="0"/>
              </a:spcAft>
              <a:buChar char="•"/>
              <a:defRPr sz="2400" kern="1200">
                <a:solidFill>
                  <a:schemeClr val="tx1"/>
                </a:solidFill>
                <a:latin typeface="+mn-lt"/>
                <a:ea typeface="+mn-ea"/>
                <a:cs typeface="+mn-cs"/>
              </a:defRPr>
            </a:lvl3pPr>
            <a:lvl4pPr marL="1562061" indent="-228594" algn="l" rtl="0" fontAlgn="base">
              <a:spcBef>
                <a:spcPct val="20000"/>
              </a:spcBef>
              <a:spcAft>
                <a:spcPct val="0"/>
              </a:spcAft>
              <a:buChar char="–"/>
              <a:defRPr sz="2000" kern="1200">
                <a:solidFill>
                  <a:schemeClr val="tx1"/>
                </a:solidFill>
                <a:latin typeface="+mn-lt"/>
                <a:ea typeface="+mn-ea"/>
                <a:cs typeface="+mn-cs"/>
              </a:defRPr>
            </a:lvl4pPr>
            <a:lvl5pPr marL="1981150" indent="-228594" algn="l" rtl="0" fontAlgn="base">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fr-FR" sz="1600" dirty="0">
                <a:solidFill>
                  <a:srgbClr val="000099"/>
                </a:solidFill>
              </a:rPr>
              <a:t>Faire fondre 10 granules de chaque médicament </a:t>
            </a:r>
            <a:r>
              <a:rPr lang="fr-FR" altLang="fr-FR" sz="1600" dirty="0">
                <a:solidFill>
                  <a:srgbClr val="000099"/>
                </a:solidFill>
              </a:rPr>
              <a:t>choisi dans ¼ de biberon d’eau </a:t>
            </a:r>
          </a:p>
          <a:p>
            <a:pPr marL="0" indent="0">
              <a:buFontTx/>
              <a:buNone/>
              <a:defRPr/>
            </a:pPr>
            <a:r>
              <a:rPr lang="fr-FR" sz="1600" dirty="0">
                <a:solidFill>
                  <a:srgbClr val="000099"/>
                </a:solidFill>
              </a:rPr>
              <a:t>et renouveler chaque jour la préparation.</a:t>
            </a:r>
            <a:br>
              <a:rPr lang="fr-FR" sz="1600" dirty="0">
                <a:solidFill>
                  <a:srgbClr val="000099"/>
                </a:solidFill>
              </a:rPr>
            </a:br>
            <a:r>
              <a:rPr lang="fr-FR" sz="1600" dirty="0">
                <a:solidFill>
                  <a:srgbClr val="000099"/>
                </a:solidFill>
              </a:rPr>
              <a:t>Conserver à l’abri de la lumière et au frais.        </a:t>
            </a:r>
          </a:p>
          <a:p>
            <a:pPr marL="0" indent="0">
              <a:buFontTx/>
              <a:buNone/>
              <a:defRPr/>
            </a:pPr>
            <a:r>
              <a:rPr lang="fr-FR" sz="1600" dirty="0">
                <a:solidFill>
                  <a:srgbClr val="000099"/>
                </a:solidFill>
              </a:rPr>
              <a:t>Administrer par petites gorgées ou cuillères à café avant chaque tétée. </a:t>
            </a:r>
          </a:p>
          <a:p>
            <a:pPr>
              <a:defRPr/>
            </a:pPr>
            <a:endParaRPr lang="fr-FR" sz="1600" dirty="0">
              <a:solidFill>
                <a:srgbClr val="000099"/>
              </a:solidFill>
            </a:endParaRPr>
          </a:p>
          <a:p>
            <a:pPr>
              <a:defRPr/>
            </a:pPr>
            <a:endParaRPr lang="fr-FR" sz="1600" dirty="0">
              <a:solidFill>
                <a:srgbClr val="000099"/>
              </a:solidFill>
            </a:endParaRPr>
          </a:p>
          <a:p>
            <a:pPr>
              <a:defRPr/>
            </a:pPr>
            <a:endParaRPr lang="fr-FR" sz="1600" dirty="0">
              <a:solidFill>
                <a:srgbClr val="000099"/>
              </a:solidFill>
            </a:endParaRPr>
          </a:p>
          <a:p>
            <a:pPr>
              <a:defRPr/>
            </a:pPr>
            <a:endParaRPr lang="fr-FR" sz="1600" i="1" dirty="0">
              <a:solidFill>
                <a:srgbClr val="000099"/>
              </a:solidFill>
            </a:endParaRPr>
          </a:p>
          <a:p>
            <a:pPr>
              <a:defRPr/>
            </a:pPr>
            <a:endParaRPr lang="fr-FR" sz="1600" dirty="0">
              <a:solidFill>
                <a:srgbClr val="000099"/>
              </a:solidFill>
            </a:endParaRPr>
          </a:p>
        </p:txBody>
      </p:sp>
      <p:sp>
        <p:nvSpPr>
          <p:cNvPr id="3" name="Espace réservé du contenu 2"/>
          <p:cNvSpPr>
            <a:spLocks noGrp="1"/>
          </p:cNvSpPr>
          <p:nvPr>
            <p:ph idx="4294967295"/>
          </p:nvPr>
        </p:nvSpPr>
        <p:spPr bwMode="auto">
          <a:xfrm>
            <a:off x="152400" y="5522913"/>
            <a:ext cx="5929313" cy="504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1600" b="1">
                <a:solidFill>
                  <a:srgbClr val="000099"/>
                </a:solidFill>
              </a:rPr>
              <a:t>Tenir compte du comportement alimentaire : exemple</a:t>
            </a:r>
          </a:p>
        </p:txBody>
      </p:sp>
      <p:sp>
        <p:nvSpPr>
          <p:cNvPr id="358403"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Reflux gastro-œsophagien</a:t>
            </a:r>
          </a:p>
        </p:txBody>
      </p:sp>
      <p:sp>
        <p:nvSpPr>
          <p:cNvPr id="7" name="Espace réservé du contenu 1"/>
          <p:cNvSpPr txBox="1">
            <a:spLocks/>
          </p:cNvSpPr>
          <p:nvPr/>
        </p:nvSpPr>
        <p:spPr bwMode="auto">
          <a:xfrm>
            <a:off x="989013" y="1644650"/>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b="1">
                <a:solidFill>
                  <a:srgbClr val="000099"/>
                </a:solidFill>
              </a:rPr>
              <a:t>Spasmes</a:t>
            </a:r>
            <a:r>
              <a:rPr lang="fr-FR" altLang="fr-FR" sz="1600">
                <a:solidFill>
                  <a:srgbClr val="000099"/>
                </a:solidFill>
              </a:rPr>
              <a:t> et reflux acide</a:t>
            </a:r>
          </a:p>
        </p:txBody>
      </p:sp>
      <p:sp>
        <p:nvSpPr>
          <p:cNvPr id="10" name="Text Box 6"/>
          <p:cNvSpPr>
            <a:spLocks noChangeArrowheads="1"/>
          </p:cNvSpPr>
          <p:nvPr/>
        </p:nvSpPr>
        <p:spPr bwMode="auto">
          <a:xfrm>
            <a:off x="7610475" y="1647825"/>
            <a:ext cx="2798763" cy="4079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Nux vomica 5 CH</a:t>
            </a:r>
          </a:p>
        </p:txBody>
      </p:sp>
      <p:sp>
        <p:nvSpPr>
          <p:cNvPr id="11" name="Espace réservé du contenu 1"/>
          <p:cNvSpPr txBox="1">
            <a:spLocks/>
          </p:cNvSpPr>
          <p:nvPr/>
        </p:nvSpPr>
        <p:spPr bwMode="auto">
          <a:xfrm>
            <a:off x="962025" y="2514600"/>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Tube digestif </a:t>
            </a:r>
            <a:r>
              <a:rPr lang="fr-FR" altLang="fr-FR" sz="1600" b="1">
                <a:solidFill>
                  <a:srgbClr val="000099"/>
                </a:solidFill>
              </a:rPr>
              <a:t>brûlant</a:t>
            </a:r>
            <a:r>
              <a:rPr lang="fr-FR" altLang="fr-FR" sz="1600">
                <a:solidFill>
                  <a:srgbClr val="000099"/>
                </a:solidFill>
              </a:rPr>
              <a:t>, salivation filante et abondante, éructations +/- vomissements</a:t>
            </a:r>
          </a:p>
        </p:txBody>
      </p:sp>
      <p:sp>
        <p:nvSpPr>
          <p:cNvPr id="12" name="Text Box 6"/>
          <p:cNvSpPr>
            <a:spLocks noChangeArrowheads="1"/>
          </p:cNvSpPr>
          <p:nvPr/>
        </p:nvSpPr>
        <p:spPr bwMode="auto">
          <a:xfrm>
            <a:off x="7585075" y="2536825"/>
            <a:ext cx="2798763" cy="40798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Iris versicolor 5 CH</a:t>
            </a:r>
          </a:p>
        </p:txBody>
      </p:sp>
      <p:sp>
        <p:nvSpPr>
          <p:cNvPr id="13" name="Espace réservé du contenu 1"/>
          <p:cNvSpPr txBox="1">
            <a:spLocks/>
          </p:cNvSpPr>
          <p:nvPr/>
        </p:nvSpPr>
        <p:spPr bwMode="auto">
          <a:xfrm>
            <a:off x="962025" y="3397250"/>
            <a:ext cx="50927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b="1">
                <a:solidFill>
                  <a:srgbClr val="000099"/>
                </a:solidFill>
              </a:rPr>
              <a:t>Régurgitations acides</a:t>
            </a:r>
            <a:r>
              <a:rPr lang="fr-FR" altLang="fr-FR" sz="1600">
                <a:solidFill>
                  <a:srgbClr val="000099"/>
                </a:solidFill>
              </a:rPr>
              <a:t>, </a:t>
            </a:r>
            <a:r>
              <a:rPr lang="fr-FR" altLang="fr-FR" sz="1600" i="1">
                <a:solidFill>
                  <a:srgbClr val="000099"/>
                </a:solidFill>
              </a:rPr>
              <a:t>aggravation la nuit</a:t>
            </a:r>
          </a:p>
        </p:txBody>
      </p:sp>
      <p:sp>
        <p:nvSpPr>
          <p:cNvPr id="14" name="Text Box 6"/>
          <p:cNvSpPr>
            <a:spLocks noChangeArrowheads="1"/>
          </p:cNvSpPr>
          <p:nvPr/>
        </p:nvSpPr>
        <p:spPr bwMode="auto">
          <a:xfrm>
            <a:off x="7000875" y="3408363"/>
            <a:ext cx="3408363" cy="40798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Robinia pseudo-acacia 5 CH</a:t>
            </a:r>
          </a:p>
        </p:txBody>
      </p:sp>
      <p:sp>
        <p:nvSpPr>
          <p:cNvPr id="15" name="Espace réservé du contenu 1"/>
          <p:cNvSpPr txBox="1">
            <a:spLocks/>
          </p:cNvSpPr>
          <p:nvPr/>
        </p:nvSpPr>
        <p:spPr bwMode="auto">
          <a:xfrm>
            <a:off x="962025" y="5867400"/>
            <a:ext cx="57943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Nourrisson </a:t>
            </a:r>
            <a:r>
              <a:rPr lang="fr-FR" altLang="fr-FR" sz="1600" b="1">
                <a:solidFill>
                  <a:srgbClr val="000099"/>
                </a:solidFill>
              </a:rPr>
              <a:t>mangeant très vite</a:t>
            </a:r>
            <a:r>
              <a:rPr lang="fr-FR" altLang="fr-FR" sz="1600">
                <a:solidFill>
                  <a:srgbClr val="000099"/>
                </a:solidFill>
              </a:rPr>
              <a:t>, </a:t>
            </a:r>
            <a:r>
              <a:rPr lang="fr-FR" altLang="fr-FR" sz="1600" b="1">
                <a:solidFill>
                  <a:srgbClr val="000099"/>
                </a:solidFill>
              </a:rPr>
              <a:t>éructations en salves</a:t>
            </a:r>
          </a:p>
        </p:txBody>
      </p:sp>
      <p:sp>
        <p:nvSpPr>
          <p:cNvPr id="16" name="Text Box 6"/>
          <p:cNvSpPr>
            <a:spLocks noChangeArrowheads="1"/>
          </p:cNvSpPr>
          <p:nvPr/>
        </p:nvSpPr>
        <p:spPr bwMode="auto">
          <a:xfrm>
            <a:off x="7258050" y="5775325"/>
            <a:ext cx="315118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Argentum nitricum 15 CH</a:t>
            </a:r>
          </a:p>
          <a:p>
            <a:pPr algn="r"/>
            <a:r>
              <a:rPr lang="fr-FR" altLang="fr-FR" sz="1600">
                <a:solidFill>
                  <a:srgbClr val="000099"/>
                </a:solidFill>
                <a:ea typeface="ＭＳ Ｐゴシック" panose="020B0600070205080204" pitchFamily="34" charset="-128"/>
                <a:cs typeface="Arial" panose="020B0604020202020204" pitchFamily="34" charset="0"/>
              </a:rPr>
              <a:t>5 granules par jour</a:t>
            </a:r>
          </a:p>
        </p:txBody>
      </p:sp>
      <p:pic>
        <p:nvPicPr>
          <p:cNvPr id="18" name="Image 4">
            <a:extLst>
              <a:ext uri="{FF2B5EF4-FFF2-40B4-BE49-F238E27FC236}">
                <a16:creationId xmlns:a16="http://schemas.microsoft.com/office/drawing/2014/main" id="{9E49B084-08A0-4A8B-8961-271E940BFD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35" presetClass="emph" presetSubtype="0" repeatCount="indefinite" fill="hold" nodeType="withEffect">
                                  <p:stCondLst>
                                    <p:cond delay="0"/>
                                  </p:stCondLst>
                                  <p:childTnLst>
                                    <p:anim calcmode="discrete" valueType="str">
                                      <p:cBhvr>
                                        <p:cTn id="44"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build="p"/>
      <p:bldP spid="7" grpId="0"/>
      <p:bldP spid="10" grpId="0" animBg="1"/>
      <p:bldP spid="11" grpId="0"/>
      <p:bldP spid="12" grpId="0" animBg="1"/>
      <p:bldP spid="13" grpId="0"/>
      <p:bldP spid="14" grpId="0" animBg="1"/>
      <p:bldP spid="15" grpId="0"/>
      <p:bldP spid="1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3867150" y="3536950"/>
            <a:ext cx="7470775" cy="228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dirty="0">
                <a:solidFill>
                  <a:srgbClr val="000099"/>
                </a:solidFill>
                <a:cs typeface="Arial" panose="020B0604020202020204" pitchFamily="34" charset="0"/>
              </a:rPr>
              <a:t>Règles du jeu :</a:t>
            </a:r>
          </a:p>
          <a:p>
            <a:pPr>
              <a:spcBef>
                <a:spcPct val="20000"/>
              </a:spcBef>
              <a:buFontTx/>
              <a:buBlip>
                <a:blip r:embed="rId3"/>
              </a:buBlip>
            </a:pPr>
            <a:r>
              <a:rPr lang="fr-FR" altLang="fr-FR" b="1" dirty="0">
                <a:solidFill>
                  <a:srgbClr val="000099"/>
                </a:solidFill>
                <a:cs typeface="Arial" panose="020B0604020202020204" pitchFamily="34" charset="0"/>
              </a:rPr>
              <a:t>En utilisant</a:t>
            </a:r>
          </a:p>
          <a:p>
            <a:pPr>
              <a:spcBef>
                <a:spcPct val="20000"/>
              </a:spcBef>
              <a:buFontTx/>
              <a:buBlip>
                <a:blip r:embed="rId3"/>
              </a:buBlip>
            </a:pPr>
            <a:endParaRPr lang="fr-FR" altLang="fr-FR" b="1" dirty="0">
              <a:solidFill>
                <a:srgbClr val="000099"/>
              </a:solidFill>
              <a:cs typeface="Arial" panose="020B0604020202020204" pitchFamily="34" charset="0"/>
            </a:endParaRPr>
          </a:p>
          <a:p>
            <a:pPr marL="0" indent="0">
              <a:spcBef>
                <a:spcPct val="20000"/>
              </a:spcBef>
            </a:pPr>
            <a:endParaRPr lang="fr-FR" altLang="fr-FR" b="1" dirty="0">
              <a:solidFill>
                <a:srgbClr val="000099"/>
              </a:solidFill>
              <a:cs typeface="Arial" panose="020B0604020202020204" pitchFamily="34" charset="0"/>
            </a:endParaRPr>
          </a:p>
          <a:p>
            <a:pPr marL="0" indent="0">
              <a:spcBef>
                <a:spcPct val="20000"/>
              </a:spcBef>
            </a:pPr>
            <a:endParaRPr lang="fr-FR" altLang="fr-FR" b="1" dirty="0">
              <a:solidFill>
                <a:srgbClr val="000099"/>
              </a:solidFill>
              <a:cs typeface="Arial" panose="020B0604020202020204" pitchFamily="34" charset="0"/>
            </a:endParaRPr>
          </a:p>
          <a:p>
            <a:pPr>
              <a:spcBef>
                <a:spcPct val="20000"/>
              </a:spcBef>
              <a:buFontTx/>
              <a:buBlip>
                <a:blip r:embed="rId3"/>
              </a:buBlip>
            </a:pPr>
            <a:r>
              <a:rPr lang="fr-FR" altLang="fr-FR" dirty="0">
                <a:solidFill>
                  <a:srgbClr val="000099"/>
                </a:solidFill>
                <a:cs typeface="Arial" panose="020B0604020202020204" pitchFamily="34" charset="0"/>
              </a:rPr>
              <a:t>Indiquer le nom du </a:t>
            </a:r>
            <a:r>
              <a:rPr lang="fr-FR" altLang="fr-FR" b="1" dirty="0">
                <a:solidFill>
                  <a:srgbClr val="000099"/>
                </a:solidFill>
                <a:cs typeface="Arial" panose="020B0604020202020204" pitchFamily="34" charset="0"/>
              </a:rPr>
              <a:t>médicament correspondant</a:t>
            </a:r>
          </a:p>
        </p:txBody>
      </p:sp>
      <p:sp>
        <p:nvSpPr>
          <p:cNvPr id="360450" name="Rectangle 19"/>
          <p:cNvSpPr>
            <a:spLocks noChangeArrowheads="1"/>
          </p:cNvSpPr>
          <p:nvPr/>
        </p:nvSpPr>
        <p:spPr bwMode="auto">
          <a:xfrm>
            <a:off x="5670550" y="1736725"/>
            <a:ext cx="6521450" cy="127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dirty="0">
                <a:solidFill>
                  <a:srgbClr val="000099"/>
                </a:solidFill>
                <a:ea typeface="ＭＳ Ｐゴシック" panose="020B0600070205080204" pitchFamily="34" charset="-128"/>
                <a:cs typeface="Arial" panose="020B0604020202020204" pitchFamily="34" charset="0"/>
              </a:rPr>
              <a:t>Objectifs :</a:t>
            </a:r>
            <a:endParaRPr lang="fr-FR" altLang="fr-FR" sz="2000" u="sng" dirty="0">
              <a:solidFill>
                <a:srgbClr val="000099"/>
              </a:solidFill>
              <a:ea typeface="ＭＳ Ｐゴシック" panose="020B0600070205080204" pitchFamily="34" charset="-128"/>
              <a:cs typeface="Arial" panose="020B0604020202020204" pitchFamily="34" charset="0"/>
            </a:endParaRPr>
          </a:p>
          <a:p>
            <a:pPr eaLnBrk="0" hangingPunct="0">
              <a:spcBef>
                <a:spcPct val="50000"/>
              </a:spcBef>
              <a:buClr>
                <a:srgbClr val="000099"/>
              </a:buClr>
              <a:buFont typeface="Wingdings" panose="05000000000000000000" pitchFamily="2" charset="2"/>
              <a:buChar char="Ø"/>
            </a:pPr>
            <a:r>
              <a:rPr lang="fr-FR" altLang="fr-FR" sz="2000" dirty="0" err="1">
                <a:solidFill>
                  <a:srgbClr val="000099"/>
                </a:solidFill>
                <a:ea typeface="ＭＳ Ｐゴシック" panose="020B0600070205080204" pitchFamily="34" charset="-128"/>
                <a:cs typeface="Arial" panose="020B0604020202020204" pitchFamily="34" charset="0"/>
              </a:rPr>
              <a:t>Ré-activer</a:t>
            </a:r>
            <a:r>
              <a:rPr lang="fr-FR" altLang="fr-FR" sz="2000" dirty="0">
                <a:solidFill>
                  <a:srgbClr val="000099"/>
                </a:solidFill>
                <a:ea typeface="ＭＳ Ｐゴシック" panose="020B0600070205080204" pitchFamily="34" charset="-128"/>
                <a:cs typeface="Arial" panose="020B0604020202020204" pitchFamily="34" charset="0"/>
              </a:rPr>
              <a:t> les médicaments des gastro-entérites aiguës</a:t>
            </a:r>
          </a:p>
        </p:txBody>
      </p:sp>
      <p:sp>
        <p:nvSpPr>
          <p:cNvPr id="360451" name="ZoneTexte 5"/>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20’</a:t>
            </a:r>
          </a:p>
        </p:txBody>
      </p:sp>
      <p:sp>
        <p:nvSpPr>
          <p:cNvPr id="36045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6045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Réactivation</a:t>
            </a:r>
          </a:p>
        </p:txBody>
      </p:sp>
      <p:grpSp>
        <p:nvGrpSpPr>
          <p:cNvPr id="7" name="Groupe 6"/>
          <p:cNvGrpSpPr/>
          <p:nvPr/>
        </p:nvGrpSpPr>
        <p:grpSpPr>
          <a:xfrm>
            <a:off x="5713511" y="3536950"/>
            <a:ext cx="1587401" cy="1179532"/>
            <a:chOff x="1496843" y="3571273"/>
            <a:chExt cx="1587401" cy="1179532"/>
          </a:xfrm>
        </p:grpSpPr>
        <p:pic>
          <p:nvPicPr>
            <p:cNvPr id="8" name="Image 7"/>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9" name="ZoneTexte 8"/>
            <p:cNvSpPr txBox="1"/>
            <p:nvPr/>
          </p:nvSpPr>
          <p:spPr>
            <a:xfrm>
              <a:off x="1653010" y="4412251"/>
              <a:ext cx="1431234" cy="338554"/>
            </a:xfrm>
            <a:prstGeom prst="rect">
              <a:avLst/>
            </a:prstGeom>
            <a:noFill/>
          </p:spPr>
          <p:txBody>
            <a:bodyPr wrap="square" rtlCol="0">
              <a:spAutoFit/>
            </a:bodyPr>
            <a:lstStyle/>
            <a:p>
              <a:pPr eaLnBrk="0" hangingPunct="0"/>
              <a:r>
                <a:rPr lang="fr-FR" sz="1600" dirty="0">
                  <a:solidFill>
                    <a:prstClr val="black"/>
                  </a:solidFill>
                </a:rPr>
                <a:t>Converser</a:t>
              </a:r>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121150" y="1539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7"/>
          <p:cNvSpPr/>
          <p:nvPr/>
        </p:nvSpPr>
        <p:spPr>
          <a:xfrm>
            <a:off x="4247287" y="1997075"/>
            <a:ext cx="3057832" cy="2227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409954" y="5393397"/>
            <a:ext cx="2831257" cy="507831"/>
          </a:xfrm>
          <a:prstGeom prst="rect">
            <a:avLst/>
          </a:prstGeom>
          <a:solidFill>
            <a:schemeClr val="bg1"/>
          </a:solidFill>
          <a:ln>
            <a:solidFill>
              <a:schemeClr val="bg1">
                <a:lumMod val="65000"/>
              </a:schemeClr>
            </a:solidFill>
          </a:ln>
        </p:spPr>
        <p:txBody>
          <a:bodyPr wrap="square" rtlCol="0">
            <a:spAutoFit/>
          </a:bodyPr>
          <a:lstStyle/>
          <a:p>
            <a:pPr algn="ctr">
              <a:lnSpc>
                <a:spcPct val="150000"/>
              </a:lnSpc>
            </a:pPr>
            <a:r>
              <a:rPr lang="fr-FR" b="1" dirty="0" err="1">
                <a:solidFill>
                  <a:srgbClr val="000099"/>
                </a:solidFill>
              </a:rPr>
              <a:t>Nux</a:t>
            </a:r>
            <a:r>
              <a:rPr lang="fr-FR" b="1" dirty="0">
                <a:solidFill>
                  <a:srgbClr val="000099"/>
                </a:solidFill>
              </a:rPr>
              <a:t> </a:t>
            </a:r>
            <a:r>
              <a:rPr lang="fr-FR" b="1" dirty="0" err="1">
                <a:solidFill>
                  <a:srgbClr val="000099"/>
                </a:solidFill>
              </a:rPr>
              <a:t>vomica</a:t>
            </a:r>
            <a:r>
              <a:rPr lang="fr-FR" b="1" dirty="0">
                <a:solidFill>
                  <a:srgbClr val="000099"/>
                </a:solidFill>
              </a:rPr>
              <a:t> 9 CH</a:t>
            </a:r>
          </a:p>
        </p:txBody>
      </p:sp>
      <p:sp>
        <p:nvSpPr>
          <p:cNvPr id="10" name="ZoneTexte 9"/>
          <p:cNvSpPr txBox="1"/>
          <p:nvPr/>
        </p:nvSpPr>
        <p:spPr>
          <a:xfrm>
            <a:off x="4247287" y="2388155"/>
            <a:ext cx="2993924" cy="1569660"/>
          </a:xfrm>
          <a:prstGeom prst="rect">
            <a:avLst/>
          </a:prstGeom>
          <a:noFill/>
        </p:spPr>
        <p:txBody>
          <a:bodyPr wrap="square" rtlCol="0">
            <a:spAutoFit/>
          </a:bodyPr>
          <a:lstStyle/>
          <a:p>
            <a:pPr algn="ctr">
              <a:lnSpc>
                <a:spcPct val="150000"/>
              </a:lnSpc>
            </a:pPr>
            <a:r>
              <a:rPr lang="fr-FR" sz="1600" b="1" cap="all" dirty="0">
                <a:solidFill>
                  <a:schemeClr val="bg1"/>
                </a:solidFill>
              </a:rPr>
              <a:t>NAUSÉES SOULAGÉES </a:t>
            </a:r>
          </a:p>
          <a:p>
            <a:pPr algn="ctr">
              <a:lnSpc>
                <a:spcPct val="150000"/>
              </a:lnSpc>
            </a:pPr>
            <a:r>
              <a:rPr lang="fr-FR" sz="1600" b="1" cap="all" dirty="0">
                <a:solidFill>
                  <a:schemeClr val="bg1"/>
                </a:solidFill>
              </a:rPr>
              <a:t>PAR LES VOMISSEMENTS</a:t>
            </a:r>
          </a:p>
          <a:p>
            <a:pPr algn="ctr">
              <a:lnSpc>
                <a:spcPct val="150000"/>
              </a:lnSpc>
            </a:pPr>
            <a:r>
              <a:rPr lang="fr-FR" sz="1600" b="1" cap="all" dirty="0">
                <a:solidFill>
                  <a:schemeClr val="bg1"/>
                </a:solidFill>
              </a:rPr>
              <a:t>LANGUE CHARGÉE EN POSTÉRIEUR</a:t>
            </a:r>
          </a:p>
        </p:txBody>
      </p:sp>
    </p:spTree>
    <p:extLst>
      <p:ext uri="{BB962C8B-B14F-4D97-AF65-F5344CB8AC3E}">
        <p14:creationId xmlns:p14="http://schemas.microsoft.com/office/powerpoint/2010/main" val="218972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121150" y="1539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7"/>
          <p:cNvSpPr/>
          <p:nvPr/>
        </p:nvSpPr>
        <p:spPr>
          <a:xfrm>
            <a:off x="4247287" y="1997075"/>
            <a:ext cx="3057832" cy="2227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409954" y="5393397"/>
            <a:ext cx="2831257" cy="456535"/>
          </a:xfrm>
          <a:prstGeom prst="rect">
            <a:avLst/>
          </a:prstGeom>
          <a:solidFill>
            <a:schemeClr val="bg1"/>
          </a:solidFill>
          <a:ln>
            <a:solidFill>
              <a:schemeClr val="bg1">
                <a:lumMod val="65000"/>
              </a:schemeClr>
            </a:solidFill>
          </a:ln>
        </p:spPr>
        <p:txBody>
          <a:bodyPr wrap="square" rtlCol="0">
            <a:spAutoFit/>
          </a:bodyPr>
          <a:lstStyle/>
          <a:p>
            <a:pPr algn="ctr">
              <a:lnSpc>
                <a:spcPct val="150000"/>
              </a:lnSpc>
            </a:pPr>
            <a:r>
              <a:rPr lang="fr-FR" b="1" dirty="0" err="1">
                <a:solidFill>
                  <a:srgbClr val="000099"/>
                </a:solidFill>
              </a:rPr>
              <a:t>Ipeca</a:t>
            </a:r>
            <a:r>
              <a:rPr lang="fr-FR" b="1" dirty="0">
                <a:solidFill>
                  <a:srgbClr val="000099"/>
                </a:solidFill>
              </a:rPr>
              <a:t> 9 CH</a:t>
            </a:r>
          </a:p>
        </p:txBody>
      </p:sp>
      <p:sp>
        <p:nvSpPr>
          <p:cNvPr id="10" name="ZoneTexte 9"/>
          <p:cNvSpPr txBox="1"/>
          <p:nvPr/>
        </p:nvSpPr>
        <p:spPr>
          <a:xfrm>
            <a:off x="4247287" y="2121937"/>
            <a:ext cx="2993924" cy="1646605"/>
          </a:xfrm>
          <a:prstGeom prst="rect">
            <a:avLst/>
          </a:prstGeom>
          <a:noFill/>
        </p:spPr>
        <p:txBody>
          <a:bodyPr wrap="square" rtlCol="0">
            <a:spAutoFit/>
          </a:bodyPr>
          <a:lstStyle/>
          <a:p>
            <a:pPr algn="ctr">
              <a:lnSpc>
                <a:spcPct val="150000"/>
              </a:lnSpc>
            </a:pPr>
            <a:r>
              <a:rPr lang="fr-FR" sz="1600" b="1" cap="all" dirty="0">
                <a:solidFill>
                  <a:schemeClr val="bg1"/>
                </a:solidFill>
              </a:rPr>
              <a:t>NAUSÉES NON AMELIORÉES </a:t>
            </a:r>
          </a:p>
          <a:p>
            <a:pPr algn="ctr">
              <a:lnSpc>
                <a:spcPct val="150000"/>
              </a:lnSpc>
            </a:pPr>
            <a:r>
              <a:rPr lang="fr-FR" sz="1600" b="1" cap="all" dirty="0">
                <a:solidFill>
                  <a:schemeClr val="bg1"/>
                </a:solidFill>
              </a:rPr>
              <a:t>PAR LES VOMISSEMENTS,</a:t>
            </a:r>
          </a:p>
          <a:p>
            <a:pPr algn="ctr">
              <a:lnSpc>
                <a:spcPct val="150000"/>
              </a:lnSpc>
              <a:spcBef>
                <a:spcPts val="600"/>
              </a:spcBef>
            </a:pPr>
            <a:r>
              <a:rPr lang="fr-FR" sz="1600" b="1" cap="all" dirty="0">
                <a:solidFill>
                  <a:schemeClr val="bg1"/>
                </a:solidFill>
              </a:rPr>
              <a:t>LANGUE PROPRE</a:t>
            </a:r>
          </a:p>
        </p:txBody>
      </p:sp>
    </p:spTree>
    <p:extLst>
      <p:ext uri="{BB962C8B-B14F-4D97-AF65-F5344CB8AC3E}">
        <p14:creationId xmlns:p14="http://schemas.microsoft.com/office/powerpoint/2010/main" val="206903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5"/>
          <p:cNvSpPr>
            <a:spLocks noChangeArrowheads="1"/>
          </p:cNvSpPr>
          <p:nvPr/>
        </p:nvSpPr>
        <p:spPr bwMode="auto">
          <a:xfrm>
            <a:off x="3576638" y="3767138"/>
            <a:ext cx="60483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b="1">
                <a:solidFill>
                  <a:srgbClr val="000099"/>
                </a:solidFill>
                <a:ea typeface="ＭＳ Ｐゴシック" panose="020B0600070205080204" pitchFamily="34" charset="-128"/>
                <a:cs typeface="Arial" panose="020B0604020202020204" pitchFamily="34" charset="0"/>
              </a:rPr>
              <a:t>Individuellement</a:t>
            </a:r>
          </a:p>
          <a:p>
            <a:pPr eaLnBrk="0" hangingPunct="0">
              <a:spcBef>
                <a:spcPct val="30000"/>
              </a:spcBef>
              <a:buClr>
                <a:srgbClr val="000099"/>
              </a:buClr>
              <a:buFontTx/>
              <a:buBlip>
                <a:blip r:embed="rId3"/>
              </a:buBlip>
            </a:pPr>
            <a:r>
              <a:rPr lang="fr-FR" altLang="fr-FR">
                <a:solidFill>
                  <a:srgbClr val="000099"/>
                </a:solidFill>
                <a:ea typeface="ＭＳ Ｐゴシック" panose="020B0600070205080204" pitchFamily="34" charset="-128"/>
                <a:cs typeface="Arial" panose="020B0604020202020204" pitchFamily="34" charset="0"/>
              </a:rPr>
              <a:t>Répondre au questionnaire</a:t>
            </a:r>
          </a:p>
        </p:txBody>
      </p:sp>
      <p:sp>
        <p:nvSpPr>
          <p:cNvPr id="178179"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10’</a:t>
            </a:r>
            <a:endParaRPr lang="fr-FR" altLang="fr-FR" dirty="0">
              <a:solidFill>
                <a:srgbClr val="FFFFFF"/>
              </a:solidFill>
              <a:latin typeface="Arial Black" panose="020B0A04020102020204" pitchFamily="34" charset="0"/>
              <a:cs typeface="Arial" panose="020B0604020202020204" pitchFamily="34" charset="0"/>
            </a:endParaRPr>
          </a:p>
        </p:txBody>
      </p:sp>
      <p:sp>
        <p:nvSpPr>
          <p:cNvPr id="178180" name="ZoneTexte 8"/>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Evaluation des pratiques professionnelles</a:t>
            </a:r>
          </a:p>
        </p:txBody>
      </p:sp>
      <p:sp>
        <p:nvSpPr>
          <p:cNvPr id="17818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7" name="Rectangle 19"/>
          <p:cNvSpPr>
            <a:spLocks noChangeArrowheads="1"/>
          </p:cNvSpPr>
          <p:nvPr/>
        </p:nvSpPr>
        <p:spPr bwMode="auto">
          <a:xfrm>
            <a:off x="5232400" y="1862138"/>
            <a:ext cx="729488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Faire un état des lieux de vos pratiques professionnelles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121150" y="1539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ZoneTexte 6"/>
          <p:cNvSpPr txBox="1"/>
          <p:nvPr/>
        </p:nvSpPr>
        <p:spPr>
          <a:xfrm>
            <a:off x="4247285" y="5361500"/>
            <a:ext cx="3458139" cy="461665"/>
          </a:xfrm>
          <a:prstGeom prst="rect">
            <a:avLst/>
          </a:prstGeom>
          <a:solidFill>
            <a:schemeClr val="bg1"/>
          </a:solidFill>
          <a:ln>
            <a:solidFill>
              <a:schemeClr val="bg1">
                <a:lumMod val="65000"/>
              </a:schemeClr>
            </a:solidFill>
          </a:ln>
        </p:spPr>
        <p:txBody>
          <a:bodyPr wrap="square" rtlCol="0">
            <a:spAutoFit/>
          </a:bodyPr>
          <a:lstStyle/>
          <a:p>
            <a:pPr algn="ctr">
              <a:lnSpc>
                <a:spcPct val="150000"/>
              </a:lnSpc>
            </a:pPr>
            <a:r>
              <a:rPr lang="fr-FR" b="1" dirty="0" err="1">
                <a:solidFill>
                  <a:srgbClr val="000099"/>
                </a:solidFill>
              </a:rPr>
              <a:t>Antimonium</a:t>
            </a:r>
            <a:r>
              <a:rPr lang="fr-FR" b="1" dirty="0">
                <a:solidFill>
                  <a:srgbClr val="000099"/>
                </a:solidFill>
              </a:rPr>
              <a:t> </a:t>
            </a:r>
            <a:r>
              <a:rPr lang="fr-FR" b="1" dirty="0" err="1">
                <a:solidFill>
                  <a:srgbClr val="000099"/>
                </a:solidFill>
              </a:rPr>
              <a:t>crudum</a:t>
            </a:r>
            <a:r>
              <a:rPr lang="fr-FR" b="1" dirty="0">
                <a:solidFill>
                  <a:srgbClr val="000099"/>
                </a:solidFill>
              </a:rPr>
              <a:t> 9CH </a:t>
            </a:r>
          </a:p>
        </p:txBody>
      </p:sp>
      <p:sp>
        <p:nvSpPr>
          <p:cNvPr id="10" name="Rectangle 9"/>
          <p:cNvSpPr/>
          <p:nvPr/>
        </p:nvSpPr>
        <p:spPr>
          <a:xfrm>
            <a:off x="4247286" y="1997075"/>
            <a:ext cx="3368855" cy="232028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4247285" y="1962733"/>
            <a:ext cx="3368855" cy="2308324"/>
          </a:xfrm>
          <a:prstGeom prst="rect">
            <a:avLst/>
          </a:prstGeom>
          <a:noFill/>
        </p:spPr>
        <p:txBody>
          <a:bodyPr wrap="square" rtlCol="0">
            <a:spAutoFit/>
          </a:bodyPr>
          <a:lstStyle/>
          <a:p>
            <a:pPr algn="ctr">
              <a:lnSpc>
                <a:spcPct val="150000"/>
              </a:lnSpc>
            </a:pPr>
            <a:r>
              <a:rPr lang="fr-FR" sz="1600" b="1" cap="all" dirty="0">
                <a:solidFill>
                  <a:schemeClr val="bg1"/>
                </a:solidFill>
              </a:rPr>
              <a:t>NAUSÉES NON SOULAGÉES PAR LES VOMISSEMENTS </a:t>
            </a:r>
            <a:r>
              <a:rPr lang="fr-FR" sz="1600" cap="all" dirty="0">
                <a:solidFill>
                  <a:schemeClr val="bg1"/>
                </a:solidFill>
              </a:rPr>
              <a:t>(CONTENANT DES DÉBRIS ALIMENTAIRES)</a:t>
            </a:r>
            <a:r>
              <a:rPr lang="fr-FR" sz="1600" b="1" cap="all" dirty="0">
                <a:solidFill>
                  <a:schemeClr val="bg1"/>
                </a:solidFill>
              </a:rPr>
              <a:t>, LANGUE RECOUVERTE D’UN ENDUIT BLANCHATRE</a:t>
            </a:r>
            <a:endParaRPr lang="fr-FR" sz="1600" b="1" dirty="0">
              <a:solidFill>
                <a:schemeClr val="bg1"/>
              </a:solidFill>
            </a:endParaRPr>
          </a:p>
        </p:txBody>
      </p:sp>
    </p:spTree>
    <p:extLst>
      <p:ext uri="{BB962C8B-B14F-4D97-AF65-F5344CB8AC3E}">
        <p14:creationId xmlns:p14="http://schemas.microsoft.com/office/powerpoint/2010/main" val="348336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121150" y="1539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ZoneTexte 6"/>
          <p:cNvSpPr txBox="1"/>
          <p:nvPr/>
        </p:nvSpPr>
        <p:spPr>
          <a:xfrm>
            <a:off x="4004217" y="5002800"/>
            <a:ext cx="3437798" cy="507831"/>
          </a:xfrm>
          <a:prstGeom prst="rect">
            <a:avLst/>
          </a:prstGeom>
          <a:solidFill>
            <a:schemeClr val="bg1"/>
          </a:solidFill>
          <a:ln>
            <a:solidFill>
              <a:schemeClr val="bg1">
                <a:lumMod val="65000"/>
              </a:schemeClr>
            </a:solidFill>
          </a:ln>
        </p:spPr>
        <p:txBody>
          <a:bodyPr wrap="square" rtlCol="0">
            <a:spAutoFit/>
          </a:bodyPr>
          <a:lstStyle/>
          <a:p>
            <a:pPr algn="ctr">
              <a:lnSpc>
                <a:spcPct val="150000"/>
              </a:lnSpc>
            </a:pPr>
            <a:r>
              <a:rPr lang="fr-FR" b="1" dirty="0" err="1">
                <a:solidFill>
                  <a:srgbClr val="000099"/>
                </a:solidFill>
              </a:rPr>
              <a:t>Podophyllum</a:t>
            </a:r>
            <a:r>
              <a:rPr lang="fr-FR" b="1" dirty="0">
                <a:solidFill>
                  <a:srgbClr val="000099"/>
                </a:solidFill>
              </a:rPr>
              <a:t> </a:t>
            </a:r>
            <a:r>
              <a:rPr lang="fr-FR" b="1" dirty="0" err="1">
                <a:solidFill>
                  <a:srgbClr val="000099"/>
                </a:solidFill>
              </a:rPr>
              <a:t>peltatum</a:t>
            </a:r>
            <a:r>
              <a:rPr lang="fr-FR" b="1" dirty="0">
                <a:solidFill>
                  <a:srgbClr val="000099"/>
                </a:solidFill>
              </a:rPr>
              <a:t> 9 CH</a:t>
            </a:r>
          </a:p>
        </p:txBody>
      </p:sp>
      <p:sp>
        <p:nvSpPr>
          <p:cNvPr id="11" name="Rectangle 10"/>
          <p:cNvSpPr/>
          <p:nvPr/>
        </p:nvSpPr>
        <p:spPr>
          <a:xfrm>
            <a:off x="4004217" y="1997075"/>
            <a:ext cx="3307003" cy="2227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941148" y="1956755"/>
            <a:ext cx="3433140" cy="2308324"/>
          </a:xfrm>
          <a:prstGeom prst="rect">
            <a:avLst/>
          </a:prstGeom>
          <a:noFill/>
        </p:spPr>
        <p:txBody>
          <a:bodyPr wrap="square" rtlCol="0">
            <a:spAutoFit/>
          </a:bodyPr>
          <a:lstStyle/>
          <a:p>
            <a:pPr algn="ctr">
              <a:lnSpc>
                <a:spcPct val="150000"/>
              </a:lnSpc>
            </a:pPr>
            <a:r>
              <a:rPr lang="fr-FR" sz="1600" b="1" cap="all" dirty="0">
                <a:solidFill>
                  <a:schemeClr val="bg1"/>
                </a:solidFill>
              </a:rPr>
              <a:t>DIARRHÉE LIQUIDE ABONDANTE, </a:t>
            </a:r>
          </a:p>
          <a:p>
            <a:pPr algn="ctr">
              <a:lnSpc>
                <a:spcPct val="150000"/>
              </a:lnSpc>
            </a:pPr>
            <a:r>
              <a:rPr lang="fr-FR" sz="1600" b="1" cap="all" dirty="0">
                <a:solidFill>
                  <a:schemeClr val="bg1"/>
                </a:solidFill>
              </a:rPr>
              <a:t>EXPULSÉE EN JETS,</a:t>
            </a:r>
          </a:p>
          <a:p>
            <a:pPr algn="ctr">
              <a:lnSpc>
                <a:spcPct val="150000"/>
              </a:lnSpc>
            </a:pPr>
            <a:r>
              <a:rPr lang="fr-FR" sz="1600" b="1" cap="all" dirty="0">
                <a:solidFill>
                  <a:schemeClr val="bg1"/>
                </a:solidFill>
              </a:rPr>
              <a:t>AGGRAVÉE LE MATIN</a:t>
            </a:r>
          </a:p>
          <a:p>
            <a:pPr algn="ctr">
              <a:lnSpc>
                <a:spcPct val="150000"/>
              </a:lnSpc>
            </a:pPr>
            <a:r>
              <a:rPr lang="fr-FR" sz="1600" b="1" cap="all" dirty="0">
                <a:solidFill>
                  <a:schemeClr val="bg1"/>
                </a:solidFill>
              </a:rPr>
              <a:t>DOULEUR AMELIORÉE COUCHE </a:t>
            </a:r>
          </a:p>
          <a:p>
            <a:pPr algn="ctr">
              <a:lnSpc>
                <a:spcPct val="150000"/>
              </a:lnSpc>
            </a:pPr>
            <a:r>
              <a:rPr lang="fr-FR" sz="1600" b="1" cap="all" dirty="0">
                <a:solidFill>
                  <a:schemeClr val="bg1"/>
                </a:solidFill>
              </a:rPr>
              <a:t>SUR LE VENTRE</a:t>
            </a:r>
          </a:p>
        </p:txBody>
      </p:sp>
    </p:spTree>
    <p:extLst>
      <p:ext uri="{BB962C8B-B14F-4D97-AF65-F5344CB8AC3E}">
        <p14:creationId xmlns:p14="http://schemas.microsoft.com/office/powerpoint/2010/main" val="367855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121150" y="1539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7"/>
          <p:cNvSpPr/>
          <p:nvPr/>
        </p:nvSpPr>
        <p:spPr>
          <a:xfrm>
            <a:off x="4247287" y="1997075"/>
            <a:ext cx="3057832" cy="2227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360574" y="5393397"/>
            <a:ext cx="2831257" cy="507831"/>
          </a:xfrm>
          <a:prstGeom prst="rect">
            <a:avLst/>
          </a:prstGeom>
          <a:solidFill>
            <a:schemeClr val="bg1"/>
          </a:solidFill>
          <a:ln>
            <a:solidFill>
              <a:schemeClr val="bg1">
                <a:lumMod val="65000"/>
              </a:schemeClr>
            </a:solidFill>
          </a:ln>
        </p:spPr>
        <p:txBody>
          <a:bodyPr wrap="square" rtlCol="0">
            <a:spAutoFit/>
          </a:bodyPr>
          <a:lstStyle/>
          <a:p>
            <a:pPr algn="ctr">
              <a:lnSpc>
                <a:spcPct val="150000"/>
              </a:lnSpc>
            </a:pPr>
            <a:r>
              <a:rPr lang="fr-FR" b="1" dirty="0" err="1">
                <a:solidFill>
                  <a:srgbClr val="000099"/>
                </a:solidFill>
              </a:rPr>
              <a:t>Aloe</a:t>
            </a:r>
            <a:r>
              <a:rPr lang="fr-FR" b="1" dirty="0">
                <a:solidFill>
                  <a:srgbClr val="000099"/>
                </a:solidFill>
              </a:rPr>
              <a:t> 9 CH</a:t>
            </a:r>
          </a:p>
        </p:txBody>
      </p:sp>
      <p:sp>
        <p:nvSpPr>
          <p:cNvPr id="11" name="ZoneTexte 10"/>
          <p:cNvSpPr txBox="1"/>
          <p:nvPr/>
        </p:nvSpPr>
        <p:spPr>
          <a:xfrm>
            <a:off x="4247287" y="2454275"/>
            <a:ext cx="2993924" cy="1200329"/>
          </a:xfrm>
          <a:prstGeom prst="rect">
            <a:avLst/>
          </a:prstGeom>
          <a:noFill/>
        </p:spPr>
        <p:txBody>
          <a:bodyPr wrap="square" rtlCol="0">
            <a:spAutoFit/>
          </a:bodyPr>
          <a:lstStyle/>
          <a:p>
            <a:pPr algn="ctr">
              <a:lnSpc>
                <a:spcPct val="150000"/>
              </a:lnSpc>
            </a:pPr>
            <a:r>
              <a:rPr lang="fr-FR" sz="1600" b="1" cap="all" dirty="0">
                <a:solidFill>
                  <a:schemeClr val="bg1"/>
                </a:solidFill>
              </a:rPr>
              <a:t>DIARRHÉE MUQUEUSE</a:t>
            </a:r>
          </a:p>
          <a:p>
            <a:pPr algn="ctr">
              <a:lnSpc>
                <a:spcPct val="150000"/>
              </a:lnSpc>
            </a:pPr>
            <a:r>
              <a:rPr lang="fr-FR" sz="1600" b="1" cap="all" dirty="0">
                <a:solidFill>
                  <a:schemeClr val="bg1"/>
                </a:solidFill>
              </a:rPr>
              <a:t>INSÉCURITÉ SPHINCTERIENNE</a:t>
            </a:r>
          </a:p>
        </p:txBody>
      </p:sp>
    </p:spTree>
    <p:extLst>
      <p:ext uri="{BB962C8B-B14F-4D97-AF65-F5344CB8AC3E}">
        <p14:creationId xmlns:p14="http://schemas.microsoft.com/office/powerpoint/2010/main" val="45498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121150" y="1539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7"/>
          <p:cNvSpPr/>
          <p:nvPr/>
        </p:nvSpPr>
        <p:spPr>
          <a:xfrm>
            <a:off x="4247287" y="1997075"/>
            <a:ext cx="3057832" cy="2227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409954" y="5393397"/>
            <a:ext cx="2831257" cy="507831"/>
          </a:xfrm>
          <a:prstGeom prst="rect">
            <a:avLst/>
          </a:prstGeom>
          <a:solidFill>
            <a:schemeClr val="bg1"/>
          </a:solidFill>
          <a:ln>
            <a:solidFill>
              <a:schemeClr val="bg1">
                <a:lumMod val="65000"/>
              </a:schemeClr>
            </a:solidFill>
          </a:ln>
        </p:spPr>
        <p:txBody>
          <a:bodyPr wrap="square" rtlCol="0">
            <a:spAutoFit/>
          </a:bodyPr>
          <a:lstStyle/>
          <a:p>
            <a:pPr algn="ctr">
              <a:lnSpc>
                <a:spcPct val="150000"/>
              </a:lnSpc>
            </a:pPr>
            <a:r>
              <a:rPr lang="fr-FR" b="1" dirty="0">
                <a:solidFill>
                  <a:srgbClr val="000099"/>
                </a:solidFill>
              </a:rPr>
              <a:t>China </a:t>
            </a:r>
            <a:r>
              <a:rPr lang="fr-FR" b="1" dirty="0" err="1">
                <a:solidFill>
                  <a:srgbClr val="000099"/>
                </a:solidFill>
              </a:rPr>
              <a:t>rubra</a:t>
            </a:r>
            <a:r>
              <a:rPr lang="fr-FR" b="1" dirty="0">
                <a:solidFill>
                  <a:srgbClr val="000099"/>
                </a:solidFill>
              </a:rPr>
              <a:t> 9 CH</a:t>
            </a:r>
          </a:p>
        </p:txBody>
      </p:sp>
      <p:sp>
        <p:nvSpPr>
          <p:cNvPr id="10" name="ZoneTexte 9"/>
          <p:cNvSpPr txBox="1"/>
          <p:nvPr/>
        </p:nvSpPr>
        <p:spPr>
          <a:xfrm>
            <a:off x="4121150" y="2141421"/>
            <a:ext cx="3380429" cy="1938992"/>
          </a:xfrm>
          <a:prstGeom prst="rect">
            <a:avLst/>
          </a:prstGeom>
          <a:noFill/>
        </p:spPr>
        <p:txBody>
          <a:bodyPr wrap="square" rtlCol="0">
            <a:spAutoFit/>
          </a:bodyPr>
          <a:lstStyle/>
          <a:p>
            <a:pPr algn="ctr">
              <a:lnSpc>
                <a:spcPct val="150000"/>
              </a:lnSpc>
            </a:pPr>
            <a:r>
              <a:rPr lang="fr-FR" sz="1600" b="1" cap="all" dirty="0">
                <a:solidFill>
                  <a:schemeClr val="bg1"/>
                </a:solidFill>
              </a:rPr>
              <a:t>DIARRHÉE INDOLORE ET ÉPUISANTE AVEC GAZ</a:t>
            </a:r>
          </a:p>
          <a:p>
            <a:pPr algn="ctr">
              <a:lnSpc>
                <a:spcPct val="150000"/>
              </a:lnSpc>
            </a:pPr>
            <a:r>
              <a:rPr lang="fr-FR" sz="1600" b="1" cap="all" dirty="0">
                <a:solidFill>
                  <a:schemeClr val="bg1"/>
                </a:solidFill>
              </a:rPr>
              <a:t>CONVALESCENCE, ASTHÉNIE,</a:t>
            </a:r>
          </a:p>
          <a:p>
            <a:pPr algn="ctr">
              <a:lnSpc>
                <a:spcPct val="150000"/>
              </a:lnSpc>
            </a:pPr>
            <a:r>
              <a:rPr lang="fr-FR" sz="1600" b="1" cap="all" dirty="0">
                <a:solidFill>
                  <a:schemeClr val="bg1"/>
                </a:solidFill>
              </a:rPr>
              <a:t>SUITE DE PERTES LIQUIDIENNES</a:t>
            </a:r>
          </a:p>
        </p:txBody>
      </p:sp>
    </p:spTree>
    <p:extLst>
      <p:ext uri="{BB962C8B-B14F-4D97-AF65-F5344CB8AC3E}">
        <p14:creationId xmlns:p14="http://schemas.microsoft.com/office/powerpoint/2010/main" val="355018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121150" y="1539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7"/>
          <p:cNvSpPr/>
          <p:nvPr/>
        </p:nvSpPr>
        <p:spPr>
          <a:xfrm>
            <a:off x="4247287" y="1997075"/>
            <a:ext cx="3057832" cy="2227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328620" y="5329601"/>
            <a:ext cx="2976499" cy="507831"/>
          </a:xfrm>
          <a:prstGeom prst="rect">
            <a:avLst/>
          </a:prstGeom>
          <a:solidFill>
            <a:schemeClr val="bg1"/>
          </a:solidFill>
          <a:ln>
            <a:solidFill>
              <a:schemeClr val="bg1">
                <a:lumMod val="65000"/>
              </a:schemeClr>
            </a:solidFill>
          </a:ln>
        </p:spPr>
        <p:txBody>
          <a:bodyPr wrap="square" rtlCol="0">
            <a:spAutoFit/>
          </a:bodyPr>
          <a:lstStyle/>
          <a:p>
            <a:pPr algn="ctr">
              <a:lnSpc>
                <a:spcPct val="150000"/>
              </a:lnSpc>
            </a:pPr>
            <a:r>
              <a:rPr lang="fr-FR" b="1" dirty="0" err="1">
                <a:solidFill>
                  <a:srgbClr val="000099"/>
                </a:solidFill>
              </a:rPr>
              <a:t>Arsenicum</a:t>
            </a:r>
            <a:r>
              <a:rPr lang="fr-FR" b="1" dirty="0">
                <a:solidFill>
                  <a:srgbClr val="000099"/>
                </a:solidFill>
              </a:rPr>
              <a:t> album 15 CH</a:t>
            </a:r>
          </a:p>
        </p:txBody>
      </p:sp>
      <p:sp>
        <p:nvSpPr>
          <p:cNvPr id="10" name="ZoneTexte 9"/>
          <p:cNvSpPr txBox="1"/>
          <p:nvPr/>
        </p:nvSpPr>
        <p:spPr>
          <a:xfrm>
            <a:off x="4247287" y="2121937"/>
            <a:ext cx="2993924" cy="1893339"/>
          </a:xfrm>
          <a:prstGeom prst="rect">
            <a:avLst/>
          </a:prstGeom>
          <a:noFill/>
        </p:spPr>
        <p:txBody>
          <a:bodyPr wrap="square" rtlCol="0">
            <a:spAutoFit/>
          </a:bodyPr>
          <a:lstStyle/>
          <a:p>
            <a:pPr algn="ctr">
              <a:lnSpc>
                <a:spcPct val="150000"/>
              </a:lnSpc>
            </a:pPr>
            <a:r>
              <a:rPr lang="fr-FR" sz="1600" b="1" cap="all" dirty="0">
                <a:solidFill>
                  <a:schemeClr val="bg1"/>
                </a:solidFill>
              </a:rPr>
              <a:t>DIARRHÉE BRULANTE NAUSÉABONDE ET VOMISSEMENTS BRULANTS</a:t>
            </a:r>
          </a:p>
          <a:p>
            <a:pPr algn="ctr">
              <a:lnSpc>
                <a:spcPct val="150000"/>
              </a:lnSpc>
            </a:pPr>
            <a:r>
              <a:rPr lang="fr-FR" sz="1600" b="1" cap="all" dirty="0">
                <a:solidFill>
                  <a:schemeClr val="bg1"/>
                </a:solidFill>
              </a:rPr>
              <a:t>ATTEINTE DE L’ÉTAT GÉNÉRAL</a:t>
            </a:r>
          </a:p>
        </p:txBody>
      </p:sp>
    </p:spTree>
    <p:extLst>
      <p:ext uri="{BB962C8B-B14F-4D97-AF65-F5344CB8AC3E}">
        <p14:creationId xmlns:p14="http://schemas.microsoft.com/office/powerpoint/2010/main" val="86551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121150" y="1539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7"/>
          <p:cNvSpPr/>
          <p:nvPr/>
        </p:nvSpPr>
        <p:spPr>
          <a:xfrm>
            <a:off x="4247287" y="1997075"/>
            <a:ext cx="3057832" cy="2227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360574" y="5382765"/>
            <a:ext cx="2831257" cy="456535"/>
          </a:xfrm>
          <a:prstGeom prst="rect">
            <a:avLst/>
          </a:prstGeom>
          <a:solidFill>
            <a:schemeClr val="bg1"/>
          </a:solidFill>
          <a:ln>
            <a:solidFill>
              <a:schemeClr val="bg1">
                <a:lumMod val="65000"/>
              </a:schemeClr>
            </a:solidFill>
          </a:ln>
        </p:spPr>
        <p:txBody>
          <a:bodyPr wrap="square" rtlCol="0">
            <a:spAutoFit/>
          </a:bodyPr>
          <a:lstStyle/>
          <a:p>
            <a:pPr algn="ctr">
              <a:lnSpc>
                <a:spcPct val="150000"/>
              </a:lnSpc>
            </a:pPr>
            <a:r>
              <a:rPr lang="fr-FR" b="1" dirty="0" err="1">
                <a:solidFill>
                  <a:srgbClr val="000099"/>
                </a:solidFill>
              </a:rPr>
              <a:t>Colocynthis</a:t>
            </a:r>
            <a:r>
              <a:rPr lang="fr-FR" b="1" dirty="0">
                <a:solidFill>
                  <a:srgbClr val="000099"/>
                </a:solidFill>
              </a:rPr>
              <a:t> 9 CH</a:t>
            </a:r>
          </a:p>
        </p:txBody>
      </p:sp>
      <p:sp>
        <p:nvSpPr>
          <p:cNvPr id="10" name="ZoneTexte 9"/>
          <p:cNvSpPr txBox="1"/>
          <p:nvPr/>
        </p:nvSpPr>
        <p:spPr>
          <a:xfrm>
            <a:off x="4247287" y="1983037"/>
            <a:ext cx="2993924" cy="2308324"/>
          </a:xfrm>
          <a:prstGeom prst="rect">
            <a:avLst/>
          </a:prstGeom>
          <a:noFill/>
        </p:spPr>
        <p:txBody>
          <a:bodyPr wrap="square" rtlCol="0">
            <a:spAutoFit/>
          </a:bodyPr>
          <a:lstStyle/>
          <a:p>
            <a:pPr algn="ctr">
              <a:lnSpc>
                <a:spcPct val="150000"/>
              </a:lnSpc>
            </a:pPr>
            <a:r>
              <a:rPr lang="fr-FR" sz="1600" b="1" cap="all" dirty="0">
                <a:solidFill>
                  <a:schemeClr val="bg1"/>
                </a:solidFill>
              </a:rPr>
              <a:t>DOULEURS SPASMODIQUES AMELIORÉES PAR LA POSITION «PLIÉ EN DEUX», PAR LA CHALEUR LOCALE ET LA PRESSION</a:t>
            </a:r>
            <a:endParaRPr lang="fr-FR" sz="1600" b="1" dirty="0">
              <a:solidFill>
                <a:schemeClr val="bg1"/>
              </a:solidFill>
            </a:endParaRPr>
          </a:p>
        </p:txBody>
      </p:sp>
    </p:spTree>
    <p:extLst>
      <p:ext uri="{BB962C8B-B14F-4D97-AF65-F5344CB8AC3E}">
        <p14:creationId xmlns:p14="http://schemas.microsoft.com/office/powerpoint/2010/main" val="319662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121150" y="15398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7"/>
          <p:cNvSpPr/>
          <p:nvPr/>
        </p:nvSpPr>
        <p:spPr>
          <a:xfrm>
            <a:off x="4247287" y="1997075"/>
            <a:ext cx="3057832" cy="22276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247287" y="5393397"/>
            <a:ext cx="3171060" cy="507831"/>
          </a:xfrm>
          <a:prstGeom prst="rect">
            <a:avLst/>
          </a:prstGeom>
          <a:solidFill>
            <a:schemeClr val="bg1"/>
          </a:solidFill>
          <a:ln>
            <a:solidFill>
              <a:schemeClr val="bg1">
                <a:lumMod val="65000"/>
              </a:schemeClr>
            </a:solidFill>
          </a:ln>
        </p:spPr>
        <p:txBody>
          <a:bodyPr wrap="square" rtlCol="0">
            <a:spAutoFit/>
          </a:bodyPr>
          <a:lstStyle/>
          <a:p>
            <a:pPr algn="ctr">
              <a:lnSpc>
                <a:spcPct val="150000"/>
              </a:lnSpc>
            </a:pPr>
            <a:r>
              <a:rPr lang="fr-FR" b="1" dirty="0" err="1">
                <a:solidFill>
                  <a:srgbClr val="000099"/>
                </a:solidFill>
              </a:rPr>
              <a:t>Cuprum</a:t>
            </a:r>
            <a:r>
              <a:rPr lang="fr-FR" b="1" dirty="0">
                <a:solidFill>
                  <a:srgbClr val="000099"/>
                </a:solidFill>
              </a:rPr>
              <a:t> </a:t>
            </a:r>
            <a:r>
              <a:rPr lang="fr-FR" b="1" dirty="0" err="1">
                <a:solidFill>
                  <a:srgbClr val="000099"/>
                </a:solidFill>
              </a:rPr>
              <a:t>metallicum</a:t>
            </a:r>
            <a:r>
              <a:rPr lang="fr-FR" b="1" dirty="0">
                <a:solidFill>
                  <a:srgbClr val="000099"/>
                </a:solidFill>
              </a:rPr>
              <a:t> 9 CH</a:t>
            </a:r>
          </a:p>
        </p:txBody>
      </p:sp>
      <p:sp>
        <p:nvSpPr>
          <p:cNvPr id="10" name="ZoneTexte 9"/>
          <p:cNvSpPr txBox="1"/>
          <p:nvPr/>
        </p:nvSpPr>
        <p:spPr>
          <a:xfrm>
            <a:off x="4247287" y="2538624"/>
            <a:ext cx="2993924" cy="1154675"/>
          </a:xfrm>
          <a:prstGeom prst="rect">
            <a:avLst/>
          </a:prstGeom>
          <a:noFill/>
        </p:spPr>
        <p:txBody>
          <a:bodyPr wrap="square" rtlCol="0">
            <a:spAutoFit/>
          </a:bodyPr>
          <a:lstStyle/>
          <a:p>
            <a:pPr algn="ctr">
              <a:lnSpc>
                <a:spcPct val="150000"/>
              </a:lnSpc>
            </a:pPr>
            <a:r>
              <a:rPr lang="fr-FR" sz="1600" b="1" cap="all" dirty="0">
                <a:solidFill>
                  <a:schemeClr val="bg1"/>
                </a:solidFill>
              </a:rPr>
              <a:t>DOULEURS CRAMPOÏDES FULGURANTES A L’ESTOMAC ET L’ABDOMEN</a:t>
            </a:r>
            <a:endParaRPr lang="fr-FR" sz="1600" b="1" dirty="0">
              <a:solidFill>
                <a:schemeClr val="bg1"/>
              </a:solidFill>
            </a:endParaRPr>
          </a:p>
        </p:txBody>
      </p:sp>
    </p:spTree>
    <p:extLst>
      <p:ext uri="{BB962C8B-B14F-4D97-AF65-F5344CB8AC3E}">
        <p14:creationId xmlns:p14="http://schemas.microsoft.com/office/powerpoint/2010/main" val="69627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Espace réservé du contenu 1"/>
          <p:cNvSpPr>
            <a:spLocks noGrp="1"/>
          </p:cNvSpPr>
          <p:nvPr>
            <p:ph idx="4294967295"/>
          </p:nvPr>
        </p:nvSpPr>
        <p:spPr bwMode="auto">
          <a:xfrm>
            <a:off x="554038" y="3094038"/>
            <a:ext cx="10976546" cy="2535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150000"/>
              </a:lnSpc>
              <a:buFontTx/>
              <a:buNone/>
            </a:pPr>
            <a:endParaRPr lang="fr-FR" altLang="fr-FR" sz="2000" dirty="0">
              <a:solidFill>
                <a:srgbClr val="000099"/>
              </a:solidFill>
              <a:cs typeface="Arial" panose="020B0604020202020204" pitchFamily="34" charset="0"/>
            </a:endParaRPr>
          </a:p>
          <a:p>
            <a:pPr marL="0" indent="0" eaLnBrk="1" hangingPunct="1">
              <a:lnSpc>
                <a:spcPct val="150000"/>
              </a:lnSpc>
              <a:buFontTx/>
              <a:buBlip>
                <a:blip r:embed="rId3"/>
              </a:buBlip>
            </a:pPr>
            <a:r>
              <a:rPr lang="fr-FR" altLang="fr-FR" sz="2000" dirty="0">
                <a:solidFill>
                  <a:srgbClr val="000099"/>
                </a:solidFill>
                <a:cs typeface="Arial" panose="020B0604020202020204" pitchFamily="34" charset="0"/>
              </a:rPr>
              <a:t> Obtenir une </a:t>
            </a:r>
            <a:r>
              <a:rPr lang="fr-FR" altLang="fr-FR" sz="2000" b="1" dirty="0">
                <a:solidFill>
                  <a:srgbClr val="000099"/>
                </a:solidFill>
                <a:cs typeface="Arial" panose="020B0604020202020204" pitchFamily="34" charset="0"/>
              </a:rPr>
              <a:t>amélioration dans les premières 24h</a:t>
            </a:r>
          </a:p>
          <a:p>
            <a:pPr marL="0" indent="0" eaLnBrk="1" hangingPunct="1">
              <a:lnSpc>
                <a:spcPct val="150000"/>
              </a:lnSpc>
              <a:buFontTx/>
              <a:buNone/>
            </a:pPr>
            <a:endParaRPr lang="fr-FR" altLang="fr-FR" sz="1000" b="1" dirty="0">
              <a:solidFill>
                <a:srgbClr val="000099"/>
              </a:solidFill>
              <a:cs typeface="Arial" panose="020B0604020202020204" pitchFamily="34" charset="0"/>
            </a:endParaRPr>
          </a:p>
          <a:p>
            <a:pPr marL="0" indent="0" eaLnBrk="1" hangingPunct="1">
              <a:lnSpc>
                <a:spcPct val="150000"/>
              </a:lnSpc>
              <a:buFontTx/>
              <a:buBlip>
                <a:blip r:embed="rId3"/>
              </a:buBlip>
            </a:pPr>
            <a:r>
              <a:rPr lang="fr-FR" altLang="fr-FR" sz="2000" b="1" dirty="0">
                <a:solidFill>
                  <a:srgbClr val="000099"/>
                </a:solidFill>
                <a:cs typeface="Arial" panose="020B0604020202020204" pitchFamily="34" charset="0"/>
              </a:rPr>
              <a:t> Attention aux nourrissons </a:t>
            </a:r>
            <a:r>
              <a:rPr lang="fr-FR" altLang="fr-FR" sz="2000" dirty="0">
                <a:solidFill>
                  <a:srgbClr val="000099"/>
                </a:solidFill>
                <a:cs typeface="Arial" panose="020B0604020202020204" pitchFamily="34" charset="0"/>
              </a:rPr>
              <a:t>: risque de déshydratation </a:t>
            </a:r>
          </a:p>
          <a:p>
            <a:pPr marL="0" indent="0" eaLnBrk="1" hangingPunct="1">
              <a:spcBef>
                <a:spcPts val="0"/>
              </a:spcBef>
              <a:buNone/>
            </a:pPr>
            <a:r>
              <a:rPr lang="fr-FR" altLang="fr-FR" sz="2000" dirty="0">
                <a:solidFill>
                  <a:srgbClr val="000099"/>
                </a:solidFill>
                <a:cs typeface="Arial" panose="020B0604020202020204" pitchFamily="34" charset="0"/>
              </a:rPr>
              <a:t>   (conseil possible en attendant un avis médical ou en complément d’une prescription)</a:t>
            </a:r>
          </a:p>
          <a:p>
            <a:pPr marL="0" indent="0" eaLnBrk="1" hangingPunct="1">
              <a:buFontTx/>
              <a:buChar char="-"/>
            </a:pPr>
            <a:endParaRPr lang="fr-FR" altLang="fr-FR" sz="2000" dirty="0">
              <a:solidFill>
                <a:srgbClr val="000099"/>
              </a:solidFill>
              <a:cs typeface="Arial" panose="020B0604020202020204" pitchFamily="34" charset="0"/>
            </a:endParaRPr>
          </a:p>
        </p:txBody>
      </p:sp>
      <p:pic>
        <p:nvPicPr>
          <p:cNvPr id="362498"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3625" y="209708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362500"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Gastro-entérite aiguë</a:t>
            </a:r>
          </a:p>
        </p:txBody>
      </p:sp>
      <p:sp>
        <p:nvSpPr>
          <p:cNvPr id="7" name="Espace réservé du contenu 2"/>
          <p:cNvSpPr txBox="1">
            <a:spLocks/>
          </p:cNvSpPr>
          <p:nvPr/>
        </p:nvSpPr>
        <p:spPr>
          <a:xfrm>
            <a:off x="268288" y="1631950"/>
            <a:ext cx="3811587"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solidFill>
                <a:srgbClr val="000000"/>
              </a:solidFill>
            </a:endParaRPr>
          </a:p>
        </p:txBody>
      </p:sp>
      <p:pic>
        <p:nvPicPr>
          <p:cNvPr id="362502"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975" y="5248275"/>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4545"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364546"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Gastro-entérite aiguë</a:t>
            </a:r>
          </a:p>
        </p:txBody>
      </p:sp>
      <p:sp>
        <p:nvSpPr>
          <p:cNvPr id="8"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Douleurs</a:t>
            </a:r>
          </a:p>
          <a:p>
            <a:pPr marL="0" indent="0" defTabSz="914377" fontAlgn="auto">
              <a:spcBef>
                <a:spcPts val="0"/>
              </a:spcBef>
              <a:spcAft>
                <a:spcPts val="0"/>
              </a:spcAft>
              <a:buFontTx/>
              <a:buNone/>
              <a:defRPr/>
            </a:pPr>
            <a:endParaRPr lang="fr-FR" dirty="0">
              <a:solidFill>
                <a:srgbClr val="000000"/>
              </a:solidFill>
            </a:endParaRPr>
          </a:p>
        </p:txBody>
      </p:sp>
      <p:sp>
        <p:nvSpPr>
          <p:cNvPr id="10" name="Rectangle 9"/>
          <p:cNvSpPr>
            <a:spLocks noChangeArrowheads="1"/>
          </p:cNvSpPr>
          <p:nvPr/>
        </p:nvSpPr>
        <p:spPr bwMode="auto">
          <a:xfrm>
            <a:off x="936625" y="2417763"/>
            <a:ext cx="44926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Douleurs spasmodiques</a:t>
            </a:r>
          </a:p>
          <a:p>
            <a:r>
              <a:rPr lang="fr-FR" altLang="fr-FR" sz="1600" b="1" i="1">
                <a:solidFill>
                  <a:srgbClr val="000099"/>
                </a:solidFill>
              </a:rPr>
              <a:t>    améliorées par la position "plié en deux",</a:t>
            </a:r>
          </a:p>
          <a:p>
            <a:r>
              <a:rPr lang="fr-FR" altLang="fr-FR" sz="1600" b="1" i="1">
                <a:solidFill>
                  <a:srgbClr val="000099"/>
                </a:solidFill>
              </a:rPr>
              <a:t>    </a:t>
            </a:r>
            <a:r>
              <a:rPr lang="fr-FR" altLang="fr-FR" sz="1600" i="1">
                <a:solidFill>
                  <a:srgbClr val="000099"/>
                </a:solidFill>
              </a:rPr>
              <a:t>par la chaleur locale et la pression</a:t>
            </a:r>
          </a:p>
          <a:p>
            <a:r>
              <a:rPr lang="fr-FR" altLang="fr-FR" sz="1600">
                <a:solidFill>
                  <a:srgbClr val="000099"/>
                </a:solidFill>
              </a:rPr>
              <a:t>	</a:t>
            </a:r>
          </a:p>
        </p:txBody>
      </p:sp>
      <p:sp>
        <p:nvSpPr>
          <p:cNvPr id="11" name="Text Box 6"/>
          <p:cNvSpPr>
            <a:spLocks noChangeArrowheads="1"/>
          </p:cNvSpPr>
          <p:nvPr/>
        </p:nvSpPr>
        <p:spPr bwMode="auto">
          <a:xfrm>
            <a:off x="7010400" y="2392363"/>
            <a:ext cx="34099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Colocynthis 9 CH</a:t>
            </a:r>
          </a:p>
          <a:p>
            <a:pPr algn="r">
              <a:buClr>
                <a:srgbClr val="62C400"/>
              </a:buClr>
            </a:pPr>
            <a:r>
              <a:rPr lang="fr-FR" altLang="fr-FR" sz="1600">
                <a:solidFill>
                  <a:srgbClr val="000090"/>
                </a:solidFill>
                <a:cs typeface="Arial" panose="020B0604020202020204" pitchFamily="34" charset="0"/>
              </a:rPr>
              <a:t>5 granules toutes les heures - ESA</a:t>
            </a:r>
          </a:p>
        </p:txBody>
      </p:sp>
      <p:sp>
        <p:nvSpPr>
          <p:cNvPr id="12" name="Rectangle 11"/>
          <p:cNvSpPr>
            <a:spLocks noChangeArrowheads="1"/>
          </p:cNvSpPr>
          <p:nvPr/>
        </p:nvSpPr>
        <p:spPr bwMode="auto">
          <a:xfrm>
            <a:off x="936625" y="4244975"/>
            <a:ext cx="43497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dirty="0">
                <a:solidFill>
                  <a:srgbClr val="000099"/>
                </a:solidFill>
              </a:rPr>
              <a:t>Douleurs </a:t>
            </a:r>
            <a:r>
              <a:rPr lang="fr-FR" altLang="fr-FR" sz="1600" b="1" dirty="0" err="1">
                <a:solidFill>
                  <a:srgbClr val="000099"/>
                </a:solidFill>
              </a:rPr>
              <a:t>crampoïdes</a:t>
            </a:r>
            <a:r>
              <a:rPr lang="fr-FR" altLang="fr-FR" sz="1600" dirty="0">
                <a:solidFill>
                  <a:srgbClr val="000099"/>
                </a:solidFill>
              </a:rPr>
              <a:t> fulgurantes à l’estomac et l’abdomen </a:t>
            </a:r>
          </a:p>
          <a:p>
            <a:r>
              <a:rPr lang="fr-FR" altLang="fr-FR" sz="1600" dirty="0">
                <a:solidFill>
                  <a:srgbClr val="000099"/>
                </a:solidFill>
              </a:rPr>
              <a:t>     Pas de modalité positionnelle</a:t>
            </a:r>
          </a:p>
          <a:p>
            <a:r>
              <a:rPr lang="fr-FR" altLang="fr-FR" sz="1600" dirty="0">
                <a:solidFill>
                  <a:srgbClr val="000099"/>
                </a:solidFill>
              </a:rPr>
              <a:t>	</a:t>
            </a:r>
          </a:p>
        </p:txBody>
      </p:sp>
      <p:sp>
        <p:nvSpPr>
          <p:cNvPr id="13" name="Text Box 6"/>
          <p:cNvSpPr>
            <a:spLocks noChangeArrowheads="1"/>
          </p:cNvSpPr>
          <p:nvPr/>
        </p:nvSpPr>
        <p:spPr bwMode="auto">
          <a:xfrm>
            <a:off x="7010400" y="4210050"/>
            <a:ext cx="34099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Cuprum metallicum 9 CH</a:t>
            </a:r>
          </a:p>
          <a:p>
            <a:pPr algn="r">
              <a:buClr>
                <a:srgbClr val="62C400"/>
              </a:buClr>
            </a:pPr>
            <a:r>
              <a:rPr lang="fr-FR" altLang="fr-FR" sz="1600">
                <a:solidFill>
                  <a:srgbClr val="000090"/>
                </a:solidFill>
                <a:cs typeface="Arial" panose="020B0604020202020204" pitchFamily="34" charset="0"/>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2" grpId="0"/>
      <p:bldP spid="13"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6593"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366594"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Gastro-entérite aiguë</a:t>
            </a:r>
          </a:p>
        </p:txBody>
      </p:sp>
      <p:sp>
        <p:nvSpPr>
          <p:cNvPr id="7" name="Espace réservé du contenu 2"/>
          <p:cNvSpPr txBox="1">
            <a:spLocks/>
          </p:cNvSpPr>
          <p:nvPr/>
        </p:nvSpPr>
        <p:spPr>
          <a:xfrm>
            <a:off x="247650"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Diarrhées</a:t>
            </a:r>
          </a:p>
          <a:p>
            <a:pPr marL="0" indent="0" defTabSz="914377" fontAlgn="auto">
              <a:spcBef>
                <a:spcPts val="0"/>
              </a:spcBef>
              <a:spcAft>
                <a:spcPts val="0"/>
              </a:spcAft>
              <a:buFontTx/>
              <a:buNone/>
              <a:defRPr/>
            </a:pPr>
            <a:endParaRPr lang="fr-FR" dirty="0">
              <a:solidFill>
                <a:srgbClr val="000000"/>
              </a:solidFill>
            </a:endParaRPr>
          </a:p>
        </p:txBody>
      </p:sp>
      <p:sp>
        <p:nvSpPr>
          <p:cNvPr id="9" name="Rectangle 8"/>
          <p:cNvSpPr>
            <a:spLocks noChangeArrowheads="1"/>
          </p:cNvSpPr>
          <p:nvPr/>
        </p:nvSpPr>
        <p:spPr bwMode="auto">
          <a:xfrm>
            <a:off x="936625" y="2298700"/>
            <a:ext cx="47736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Diarrhées très abondantes, </a:t>
            </a:r>
            <a:r>
              <a:rPr lang="fr-FR" altLang="fr-FR" sz="1600" b="1">
                <a:solidFill>
                  <a:srgbClr val="000099"/>
                </a:solidFill>
              </a:rPr>
              <a:t>expulsées en jets,</a:t>
            </a:r>
            <a:r>
              <a:rPr lang="fr-FR" altLang="fr-FR" sz="1600">
                <a:solidFill>
                  <a:srgbClr val="000099"/>
                </a:solidFill>
              </a:rPr>
              <a:t> aggravées le matin</a:t>
            </a:r>
          </a:p>
          <a:p>
            <a:r>
              <a:rPr lang="fr-FR" altLang="fr-FR" sz="1600" i="1">
                <a:solidFill>
                  <a:srgbClr val="000099"/>
                </a:solidFill>
              </a:rPr>
              <a:t>    Douleur </a:t>
            </a:r>
            <a:r>
              <a:rPr lang="fr-FR" altLang="fr-FR" sz="1600" b="1" i="1">
                <a:solidFill>
                  <a:srgbClr val="000099"/>
                </a:solidFill>
              </a:rPr>
              <a:t>améliorée couché sur le ventre</a:t>
            </a:r>
            <a:r>
              <a:rPr lang="fr-FR" altLang="fr-FR" sz="1600">
                <a:solidFill>
                  <a:srgbClr val="000099"/>
                </a:solidFill>
              </a:rPr>
              <a:t>	</a:t>
            </a:r>
          </a:p>
          <a:p>
            <a:r>
              <a:rPr lang="fr-FR" altLang="fr-FR" sz="1600">
                <a:solidFill>
                  <a:srgbClr val="000099"/>
                </a:solidFill>
              </a:rPr>
              <a:t>	</a:t>
            </a:r>
          </a:p>
        </p:txBody>
      </p:sp>
      <p:sp>
        <p:nvSpPr>
          <p:cNvPr id="10" name="Text Box 6"/>
          <p:cNvSpPr>
            <a:spLocks noChangeArrowheads="1"/>
          </p:cNvSpPr>
          <p:nvPr/>
        </p:nvSpPr>
        <p:spPr bwMode="auto">
          <a:xfrm>
            <a:off x="7107238" y="2270125"/>
            <a:ext cx="3316287"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Podophyllum peltatum 9 CH</a:t>
            </a:r>
          </a:p>
          <a:p>
            <a:pPr algn="r">
              <a:buClr>
                <a:srgbClr val="62C400"/>
              </a:buClr>
            </a:pPr>
            <a:r>
              <a:rPr lang="fr-FR" altLang="fr-FR" sz="1600">
                <a:solidFill>
                  <a:srgbClr val="000090"/>
                </a:solidFill>
                <a:cs typeface="Arial" panose="020B0604020202020204" pitchFamily="34" charset="0"/>
              </a:rPr>
              <a:t>5 granules après chaque selle</a:t>
            </a:r>
          </a:p>
        </p:txBody>
      </p:sp>
      <p:sp>
        <p:nvSpPr>
          <p:cNvPr id="11" name="Rectangle 10"/>
          <p:cNvSpPr>
            <a:spLocks noChangeArrowheads="1"/>
          </p:cNvSpPr>
          <p:nvPr/>
        </p:nvSpPr>
        <p:spPr bwMode="auto">
          <a:xfrm>
            <a:off x="936625" y="3627438"/>
            <a:ext cx="5038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Diarrhée muqueuse, </a:t>
            </a:r>
            <a:r>
              <a:rPr lang="fr-FR" altLang="fr-FR" sz="1600" b="1">
                <a:solidFill>
                  <a:srgbClr val="000099"/>
                </a:solidFill>
              </a:rPr>
              <a:t>insécurité sphinctérienne</a:t>
            </a:r>
          </a:p>
        </p:txBody>
      </p:sp>
      <p:sp>
        <p:nvSpPr>
          <p:cNvPr id="12" name="Text Box 6"/>
          <p:cNvSpPr>
            <a:spLocks noChangeArrowheads="1"/>
          </p:cNvSpPr>
          <p:nvPr/>
        </p:nvSpPr>
        <p:spPr bwMode="auto">
          <a:xfrm>
            <a:off x="7286625" y="3444875"/>
            <a:ext cx="313690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Aloe 9 CH </a:t>
            </a:r>
          </a:p>
          <a:p>
            <a:pPr algn="r">
              <a:buClr>
                <a:srgbClr val="62C400"/>
              </a:buClr>
            </a:pPr>
            <a:r>
              <a:rPr lang="fr-FR" altLang="fr-FR" sz="1600">
                <a:solidFill>
                  <a:srgbClr val="000090"/>
                </a:solidFill>
                <a:cs typeface="Arial" panose="020B0604020202020204" pitchFamily="34" charset="0"/>
              </a:rPr>
              <a:t>5 granules après chaque selle</a:t>
            </a:r>
          </a:p>
        </p:txBody>
      </p:sp>
      <p:sp>
        <p:nvSpPr>
          <p:cNvPr id="13" name="Rectangle 12"/>
          <p:cNvSpPr/>
          <p:nvPr/>
        </p:nvSpPr>
        <p:spPr>
          <a:xfrm>
            <a:off x="936625" y="4564063"/>
            <a:ext cx="4349750" cy="1076325"/>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Arial"/>
              </a:rPr>
              <a:t>Diarrhée </a:t>
            </a:r>
            <a:r>
              <a:rPr lang="fr-FR" sz="1600" b="1" dirty="0" err="1">
                <a:solidFill>
                  <a:srgbClr val="000099"/>
                </a:solidFill>
                <a:latin typeface="Arial"/>
              </a:rPr>
              <a:t>excoriante</a:t>
            </a:r>
            <a:r>
              <a:rPr lang="fr-FR" sz="1600" b="1" dirty="0">
                <a:solidFill>
                  <a:srgbClr val="000099"/>
                </a:solidFill>
                <a:latin typeface="Arial"/>
              </a:rPr>
              <a:t> pour l’anus </a:t>
            </a:r>
            <a:r>
              <a:rPr lang="fr-FR" sz="1600" dirty="0">
                <a:solidFill>
                  <a:srgbClr val="000099"/>
                </a:solidFill>
                <a:latin typeface="Arial"/>
              </a:rPr>
              <a:t>et expulsée en jets</a:t>
            </a:r>
          </a:p>
          <a:p>
            <a:pPr marL="268288" fontAlgn="auto">
              <a:spcBef>
                <a:spcPts val="0"/>
              </a:spcBef>
              <a:spcAft>
                <a:spcPts val="0"/>
              </a:spcAft>
              <a:defRPr/>
            </a:pPr>
            <a:r>
              <a:rPr lang="fr-FR" sz="1600" dirty="0">
                <a:solidFill>
                  <a:srgbClr val="000099"/>
                </a:solidFill>
                <a:latin typeface="Arial"/>
              </a:rPr>
              <a:t>	</a:t>
            </a:r>
          </a:p>
          <a:p>
            <a:pPr fontAlgn="auto">
              <a:spcBef>
                <a:spcPts val="0"/>
              </a:spcBef>
              <a:spcAft>
                <a:spcPts val="0"/>
              </a:spcAft>
              <a:defRPr/>
            </a:pPr>
            <a:r>
              <a:rPr lang="fr-FR" sz="1600" dirty="0">
                <a:solidFill>
                  <a:srgbClr val="000099"/>
                </a:solidFill>
                <a:latin typeface="Arial"/>
              </a:rPr>
              <a:t>	</a:t>
            </a:r>
          </a:p>
        </p:txBody>
      </p:sp>
      <p:sp>
        <p:nvSpPr>
          <p:cNvPr id="14" name="Text Box 6"/>
          <p:cNvSpPr>
            <a:spLocks noChangeArrowheads="1"/>
          </p:cNvSpPr>
          <p:nvPr/>
        </p:nvSpPr>
        <p:spPr bwMode="auto">
          <a:xfrm>
            <a:off x="7107238" y="4551363"/>
            <a:ext cx="33162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Croton tiglium 9 CH</a:t>
            </a:r>
          </a:p>
          <a:p>
            <a:pPr algn="r">
              <a:buClr>
                <a:srgbClr val="62C400"/>
              </a:buClr>
            </a:pPr>
            <a:r>
              <a:rPr lang="fr-FR" altLang="fr-FR" sz="1600">
                <a:solidFill>
                  <a:srgbClr val="000090"/>
                </a:solidFill>
                <a:cs typeface="Arial" panose="020B0604020202020204" pitchFamily="34" charset="0"/>
              </a:rPr>
              <a:t>5 granules après chaque selle</a:t>
            </a:r>
          </a:p>
        </p:txBody>
      </p:sp>
      <p:sp>
        <p:nvSpPr>
          <p:cNvPr id="15" name="Rectangle 14"/>
          <p:cNvSpPr>
            <a:spLocks noChangeArrowheads="1"/>
          </p:cNvSpPr>
          <p:nvPr/>
        </p:nvSpPr>
        <p:spPr bwMode="auto">
          <a:xfrm>
            <a:off x="936625" y="5651500"/>
            <a:ext cx="50387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Diarrhée </a:t>
            </a:r>
            <a:r>
              <a:rPr lang="fr-FR" altLang="fr-FR" sz="1600" b="1">
                <a:solidFill>
                  <a:srgbClr val="000099"/>
                </a:solidFill>
              </a:rPr>
              <a:t>indolore</a:t>
            </a:r>
          </a:p>
          <a:p>
            <a:r>
              <a:rPr lang="fr-FR" altLang="fr-FR" sz="1600">
                <a:solidFill>
                  <a:srgbClr val="000099"/>
                </a:solidFill>
              </a:rPr>
              <a:t>     Distension de tout l’abdomen, flatulence</a:t>
            </a:r>
          </a:p>
          <a:p>
            <a:r>
              <a:rPr lang="fr-FR" altLang="fr-FR" sz="1600" b="1">
                <a:solidFill>
                  <a:srgbClr val="000099"/>
                </a:solidFill>
              </a:rPr>
              <a:t>     Asthénie</a:t>
            </a:r>
            <a:r>
              <a:rPr lang="fr-FR" altLang="fr-FR" sz="1600">
                <a:solidFill>
                  <a:srgbClr val="000099"/>
                </a:solidFill>
              </a:rPr>
              <a:t> (suite de déperditions)</a:t>
            </a:r>
          </a:p>
        </p:txBody>
      </p:sp>
      <p:sp>
        <p:nvSpPr>
          <p:cNvPr id="16" name="Text Box 6"/>
          <p:cNvSpPr>
            <a:spLocks noChangeArrowheads="1"/>
          </p:cNvSpPr>
          <p:nvPr/>
        </p:nvSpPr>
        <p:spPr bwMode="auto">
          <a:xfrm>
            <a:off x="7286625" y="5649913"/>
            <a:ext cx="313690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China rubra 9 CH</a:t>
            </a:r>
          </a:p>
          <a:p>
            <a:pPr algn="r">
              <a:buClr>
                <a:srgbClr val="62C400"/>
              </a:buClr>
            </a:pPr>
            <a:r>
              <a:rPr lang="fr-FR" altLang="fr-FR" sz="1600">
                <a:solidFill>
                  <a:srgbClr val="000090"/>
                </a:solidFill>
                <a:cs typeface="Arial" panose="020B0604020202020204" pitchFamily="34" charset="0"/>
              </a:rPr>
              <a:t>5 granules après chaque selle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p:bldP spid="12" grpId="0" animBg="1"/>
      <p:bldP spid="13" grpId="0"/>
      <p:bldP spid="14" grpId="0" animBg="1"/>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sz="quarter" idx="13"/>
          </p:nvPr>
        </p:nvSpPr>
        <p:spPr>
          <a:xfrm>
            <a:off x="4724400" y="1976438"/>
            <a:ext cx="7029450" cy="1047750"/>
          </a:xfrm>
        </p:spPr>
        <p:txBody>
          <a:bodyPr>
            <a:normAutofit fontScale="92500"/>
          </a:bodyPr>
          <a:lstStyle/>
          <a:p>
            <a:pPr eaLnBrk="1" hangingPunct="1">
              <a:lnSpc>
                <a:spcPct val="90000"/>
              </a:lnSpc>
              <a:buFontTx/>
              <a:buNone/>
              <a:defRPr/>
            </a:pPr>
            <a:r>
              <a:rPr lang="fr-FR" altLang="fr-FR" sz="2000" b="1" u="sng" dirty="0">
                <a:solidFill>
                  <a:srgbClr val="000099"/>
                </a:solidFill>
              </a:rPr>
              <a:t>Objectif :</a:t>
            </a:r>
          </a:p>
          <a:p>
            <a:pPr eaLnBrk="1" hangingPunct="1">
              <a:lnSpc>
                <a:spcPct val="90000"/>
              </a:lnSpc>
              <a:buFont typeface="Wingdings" panose="05000000000000000000" pitchFamily="2" charset="2"/>
              <a:buChar char=""/>
              <a:defRPr/>
            </a:pPr>
            <a:r>
              <a:rPr lang="fr-FR" altLang="fr-FR" sz="2000" dirty="0">
                <a:solidFill>
                  <a:srgbClr val="000099"/>
                </a:solidFill>
              </a:rPr>
              <a:t> Identifier les avantages de la thérapeutique homéopathique pour maintenir ou restaurer la santé de l’enfant</a:t>
            </a:r>
            <a:endParaRPr lang="fr-FR" altLang="fr-FR" sz="2000" dirty="0"/>
          </a:p>
        </p:txBody>
      </p:sp>
      <p:sp>
        <p:nvSpPr>
          <p:cNvPr id="180226" name="Text Box 6"/>
          <p:cNvSpPr txBox="1">
            <a:spLocks noChangeArrowheads="1"/>
          </p:cNvSpPr>
          <p:nvPr/>
        </p:nvSpPr>
        <p:spPr bwMode="auto">
          <a:xfrm>
            <a:off x="5611813" y="149225"/>
            <a:ext cx="614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0363" algn="l"/>
              </a:tabLst>
              <a:defRPr>
                <a:solidFill>
                  <a:schemeClr val="tx1"/>
                </a:solidFill>
                <a:latin typeface="Arial" panose="020B0604020202020204" pitchFamily="34" charset="0"/>
              </a:defRPr>
            </a:lvl1pPr>
            <a:lvl2pPr marL="742950" indent="-285750">
              <a:tabLst>
                <a:tab pos="360363" algn="l"/>
              </a:tabLst>
              <a:defRPr>
                <a:solidFill>
                  <a:schemeClr val="tx1"/>
                </a:solidFill>
                <a:latin typeface="Arial" panose="020B0604020202020204" pitchFamily="34" charset="0"/>
              </a:defRPr>
            </a:lvl2pPr>
            <a:lvl3pPr marL="1143000" indent="-228600">
              <a:tabLst>
                <a:tab pos="360363" algn="l"/>
              </a:tabLst>
              <a:defRPr>
                <a:solidFill>
                  <a:schemeClr val="tx1"/>
                </a:solidFill>
                <a:latin typeface="Arial" panose="020B0604020202020204" pitchFamily="34" charset="0"/>
              </a:defRPr>
            </a:lvl3pPr>
            <a:lvl4pPr marL="1600200" indent="-228600">
              <a:tabLst>
                <a:tab pos="360363" algn="l"/>
              </a:tabLst>
              <a:defRPr>
                <a:solidFill>
                  <a:schemeClr val="tx1"/>
                </a:solidFill>
                <a:latin typeface="Arial" panose="020B0604020202020204" pitchFamily="34" charset="0"/>
              </a:defRPr>
            </a:lvl4pPr>
            <a:lvl5pPr marL="2057400" indent="-228600">
              <a:tabLst>
                <a:tab pos="360363" algn="l"/>
              </a:tabLst>
              <a:defRPr>
                <a:solidFill>
                  <a:schemeClr val="tx1"/>
                </a:solidFill>
                <a:latin typeface="Arial" panose="020B0604020202020204" pitchFamily="34" charset="0"/>
              </a:defRPr>
            </a:lvl5pPr>
            <a:lvl6pPr marL="2514600" indent="-228600" fontAlgn="base">
              <a:spcBef>
                <a:spcPct val="0"/>
              </a:spcBef>
              <a:spcAft>
                <a:spcPct val="0"/>
              </a:spcAft>
              <a:tabLst>
                <a:tab pos="360363" algn="l"/>
              </a:tabLst>
              <a:defRPr>
                <a:solidFill>
                  <a:schemeClr val="tx1"/>
                </a:solidFill>
                <a:latin typeface="Arial" panose="020B0604020202020204" pitchFamily="34" charset="0"/>
              </a:defRPr>
            </a:lvl6pPr>
            <a:lvl7pPr marL="2971800" indent="-228600" fontAlgn="base">
              <a:spcBef>
                <a:spcPct val="0"/>
              </a:spcBef>
              <a:spcAft>
                <a:spcPct val="0"/>
              </a:spcAft>
              <a:tabLst>
                <a:tab pos="360363" algn="l"/>
              </a:tabLst>
              <a:defRPr>
                <a:solidFill>
                  <a:schemeClr val="tx1"/>
                </a:solidFill>
                <a:latin typeface="Arial" panose="020B0604020202020204" pitchFamily="34" charset="0"/>
              </a:defRPr>
            </a:lvl7pPr>
            <a:lvl8pPr marL="3429000" indent="-228600" fontAlgn="base">
              <a:spcBef>
                <a:spcPct val="0"/>
              </a:spcBef>
              <a:spcAft>
                <a:spcPct val="0"/>
              </a:spcAft>
              <a:tabLst>
                <a:tab pos="360363" algn="l"/>
              </a:tabLst>
              <a:defRPr>
                <a:solidFill>
                  <a:schemeClr val="tx1"/>
                </a:solidFill>
                <a:latin typeface="Arial" panose="020B0604020202020204" pitchFamily="34" charset="0"/>
              </a:defRPr>
            </a:lvl8pPr>
            <a:lvl9pPr marL="3886200" indent="-228600" fontAlgn="base">
              <a:spcBef>
                <a:spcPct val="0"/>
              </a:spcBef>
              <a:spcAft>
                <a:spcPct val="0"/>
              </a:spcAft>
              <a:tabLst>
                <a:tab pos="360363" algn="l"/>
              </a:tabLst>
              <a:defRPr>
                <a:solidFill>
                  <a:schemeClr val="tx1"/>
                </a:solidFill>
                <a:latin typeface="Arial" panose="020B0604020202020204" pitchFamily="34" charset="0"/>
              </a:defRPr>
            </a:lvl9pPr>
          </a:lstStyle>
          <a:p>
            <a:pPr eaLnBrk="0" hangingPunct="0">
              <a:spcBef>
                <a:spcPct val="50000"/>
              </a:spcBef>
            </a:pPr>
            <a:r>
              <a:rPr lang="fr-FR" altLang="fr-FR" sz="2000" b="1">
                <a:solidFill>
                  <a:srgbClr val="000099"/>
                </a:solidFill>
                <a:cs typeface="Arial" panose="020B0604020202020204" pitchFamily="34" charset="0"/>
                <a:sym typeface="Wingdings" panose="05000000000000000000" pitchFamily="2" charset="2"/>
              </a:rPr>
              <a:t> </a:t>
            </a:r>
            <a:endParaRPr lang="fr-FR" altLang="fr-FR" sz="2000" b="1">
              <a:solidFill>
                <a:srgbClr val="000099"/>
              </a:solidFill>
              <a:cs typeface="Arial" panose="020B0604020202020204" pitchFamily="34" charset="0"/>
            </a:endParaRPr>
          </a:p>
        </p:txBody>
      </p:sp>
      <p:sp>
        <p:nvSpPr>
          <p:cNvPr id="180228" name="ZoneTexte 10"/>
          <p:cNvSpPr txBox="1">
            <a:spLocks noChangeArrowheads="1"/>
          </p:cNvSpPr>
          <p:nvPr/>
        </p:nvSpPr>
        <p:spPr bwMode="auto">
          <a:xfrm rot="-39669">
            <a:off x="1506538" y="304006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2’</a:t>
            </a:r>
          </a:p>
        </p:txBody>
      </p:sp>
      <p:sp>
        <p:nvSpPr>
          <p:cNvPr id="180229" name="Text Box 4"/>
          <p:cNvSpPr txBox="1">
            <a:spLocks noChangeArrowheads="1"/>
          </p:cNvSpPr>
          <p:nvPr/>
        </p:nvSpPr>
        <p:spPr bwMode="auto">
          <a:xfrm>
            <a:off x="205740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80230" name="ZoneTexte 8"/>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1.1. Intérêt de l’homéopathie</a:t>
            </a:r>
          </a:p>
        </p:txBody>
      </p:sp>
      <p:sp>
        <p:nvSpPr>
          <p:cNvPr id="11" name="Rectangle 8"/>
          <p:cNvSpPr>
            <a:spLocks noChangeArrowheads="1"/>
          </p:cNvSpPr>
          <p:nvPr/>
        </p:nvSpPr>
        <p:spPr bwMode="auto">
          <a:xfrm>
            <a:off x="3867150" y="3536950"/>
            <a:ext cx="747077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dirty="0">
                <a:solidFill>
                  <a:srgbClr val="000099"/>
                </a:solidFill>
                <a:cs typeface="Arial" panose="020B0604020202020204" pitchFamily="34" charset="0"/>
              </a:rPr>
              <a:t>Règles du jeu :</a:t>
            </a:r>
          </a:p>
          <a:p>
            <a:pPr>
              <a:spcBef>
                <a:spcPct val="20000"/>
              </a:spcBef>
              <a:buFontTx/>
              <a:buBlip>
                <a:blip r:embed="rId3"/>
              </a:buBlip>
            </a:pPr>
            <a:r>
              <a:rPr lang="fr-FR" altLang="fr-FR" b="1" dirty="0">
                <a:solidFill>
                  <a:srgbClr val="000099"/>
                </a:solidFill>
                <a:cs typeface="Arial" panose="020B0604020202020204" pitchFamily="34" charset="0"/>
              </a:rPr>
              <a:t>A la cantonade</a:t>
            </a:r>
          </a:p>
          <a:p>
            <a:pPr>
              <a:spcBef>
                <a:spcPct val="20000"/>
              </a:spcBef>
              <a:buFontTx/>
              <a:buBlip>
                <a:blip r:embed="rId3"/>
              </a:buBlip>
            </a:pPr>
            <a:r>
              <a:rPr lang="fr-FR" altLang="fr-FR" i="1" dirty="0">
                <a:solidFill>
                  <a:srgbClr val="000099"/>
                </a:solidFill>
                <a:cs typeface="Arial" panose="020B0604020202020204" pitchFamily="34" charset="0"/>
              </a:rPr>
              <a:t>Pour quelles raisons est-il pertinent de conseiller ou prescrire des médicaments homéopathiques pour les enfants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41"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368642"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Gastro-entérite aiguë</a:t>
            </a:r>
          </a:p>
        </p:txBody>
      </p:sp>
      <p:sp>
        <p:nvSpPr>
          <p:cNvPr id="6"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Nausées et vomissements</a:t>
            </a:r>
          </a:p>
          <a:p>
            <a:pPr marL="0" indent="0" defTabSz="914377" fontAlgn="auto">
              <a:spcBef>
                <a:spcPts val="0"/>
              </a:spcBef>
              <a:spcAft>
                <a:spcPts val="0"/>
              </a:spcAft>
              <a:buFontTx/>
              <a:buNone/>
              <a:defRPr/>
            </a:pPr>
            <a:endParaRPr lang="fr-FR" dirty="0">
              <a:solidFill>
                <a:srgbClr val="000000"/>
              </a:solidFill>
            </a:endParaRPr>
          </a:p>
        </p:txBody>
      </p:sp>
      <p:sp>
        <p:nvSpPr>
          <p:cNvPr id="8" name="Rectangle 7"/>
          <p:cNvSpPr/>
          <p:nvPr/>
        </p:nvSpPr>
        <p:spPr>
          <a:xfrm>
            <a:off x="936625" y="2417763"/>
            <a:ext cx="4813300" cy="830262"/>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Arial"/>
              </a:rPr>
              <a:t>Nausées </a:t>
            </a:r>
            <a:r>
              <a:rPr lang="fr-FR" sz="1600" b="1" i="1" dirty="0">
                <a:solidFill>
                  <a:srgbClr val="000099"/>
                </a:solidFill>
                <a:latin typeface="Arial"/>
              </a:rPr>
              <a:t>améliorées par les vomissements </a:t>
            </a:r>
            <a:r>
              <a:rPr lang="fr-FR" sz="1600" dirty="0">
                <a:solidFill>
                  <a:srgbClr val="000099"/>
                </a:solidFill>
                <a:latin typeface="Arial"/>
              </a:rPr>
              <a:t>langue </a:t>
            </a:r>
            <a:r>
              <a:rPr lang="fr-FR" sz="1600" b="1" dirty="0">
                <a:solidFill>
                  <a:srgbClr val="000099"/>
                </a:solidFill>
                <a:latin typeface="Arial"/>
              </a:rPr>
              <a:t>chargée en postérieur</a:t>
            </a:r>
            <a:r>
              <a:rPr lang="fr-FR" sz="1600" dirty="0">
                <a:solidFill>
                  <a:srgbClr val="000099"/>
                </a:solidFill>
                <a:latin typeface="Arial"/>
              </a:rPr>
              <a:t>	</a:t>
            </a:r>
          </a:p>
          <a:p>
            <a:pPr fontAlgn="auto">
              <a:spcBef>
                <a:spcPts val="0"/>
              </a:spcBef>
              <a:spcAft>
                <a:spcPts val="0"/>
              </a:spcAft>
              <a:defRPr/>
            </a:pPr>
            <a:r>
              <a:rPr lang="fr-FR" sz="1600" dirty="0">
                <a:solidFill>
                  <a:srgbClr val="000099"/>
                </a:solidFill>
                <a:latin typeface="Arial"/>
              </a:rPr>
              <a:t>	</a:t>
            </a:r>
          </a:p>
        </p:txBody>
      </p:sp>
      <p:sp>
        <p:nvSpPr>
          <p:cNvPr id="9" name="Text Box 6"/>
          <p:cNvSpPr>
            <a:spLocks noChangeArrowheads="1"/>
          </p:cNvSpPr>
          <p:nvPr/>
        </p:nvSpPr>
        <p:spPr bwMode="auto">
          <a:xfrm>
            <a:off x="6940550" y="2298700"/>
            <a:ext cx="34734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Nux vomica 9 CH</a:t>
            </a:r>
          </a:p>
          <a:p>
            <a:pPr algn="r">
              <a:buClr>
                <a:srgbClr val="62C400"/>
              </a:buClr>
            </a:pPr>
            <a:r>
              <a:rPr lang="fr-FR" altLang="fr-FR" sz="1600">
                <a:solidFill>
                  <a:srgbClr val="000090"/>
                </a:solidFill>
                <a:cs typeface="Arial" panose="020B0604020202020204" pitchFamily="34" charset="0"/>
              </a:rPr>
              <a:t>5 granules au rythme des nausées</a:t>
            </a:r>
          </a:p>
        </p:txBody>
      </p:sp>
      <p:sp>
        <p:nvSpPr>
          <p:cNvPr id="10" name="Rectangle 9"/>
          <p:cNvSpPr>
            <a:spLocks noChangeArrowheads="1"/>
          </p:cNvSpPr>
          <p:nvPr/>
        </p:nvSpPr>
        <p:spPr bwMode="auto">
          <a:xfrm>
            <a:off x="936625" y="3719513"/>
            <a:ext cx="50387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dirty="0">
                <a:solidFill>
                  <a:srgbClr val="000099"/>
                </a:solidFill>
              </a:rPr>
              <a:t>Nausées </a:t>
            </a:r>
            <a:r>
              <a:rPr lang="fr-FR" altLang="fr-FR" sz="1600" b="1" i="1" dirty="0">
                <a:solidFill>
                  <a:srgbClr val="000099"/>
                </a:solidFill>
              </a:rPr>
              <a:t>non soulagées par les vomissements </a:t>
            </a:r>
            <a:r>
              <a:rPr lang="fr-FR" altLang="fr-FR" sz="1600" dirty="0">
                <a:solidFill>
                  <a:srgbClr val="000099"/>
                </a:solidFill>
              </a:rPr>
              <a:t>(contenant des débris alimentaires)</a:t>
            </a:r>
          </a:p>
          <a:p>
            <a:r>
              <a:rPr lang="fr-FR" altLang="fr-FR" sz="1600" dirty="0">
                <a:solidFill>
                  <a:srgbClr val="000099"/>
                </a:solidFill>
              </a:rPr>
              <a:t>     Langue recouverte d’un </a:t>
            </a:r>
            <a:r>
              <a:rPr lang="fr-FR" altLang="fr-FR" sz="1600" b="1" dirty="0">
                <a:solidFill>
                  <a:srgbClr val="000099"/>
                </a:solidFill>
              </a:rPr>
              <a:t>enduit blanchâtre</a:t>
            </a:r>
          </a:p>
        </p:txBody>
      </p:sp>
      <p:sp>
        <p:nvSpPr>
          <p:cNvPr id="11" name="Text Box 6"/>
          <p:cNvSpPr>
            <a:spLocks noChangeArrowheads="1"/>
          </p:cNvSpPr>
          <p:nvPr/>
        </p:nvSpPr>
        <p:spPr bwMode="auto">
          <a:xfrm>
            <a:off x="6940550" y="3624263"/>
            <a:ext cx="34734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Antimonium crudum 9 CH</a:t>
            </a:r>
          </a:p>
          <a:p>
            <a:pPr algn="r">
              <a:buClr>
                <a:srgbClr val="62C400"/>
              </a:buClr>
            </a:pPr>
            <a:r>
              <a:rPr lang="fr-FR" altLang="fr-FR" sz="1600">
                <a:solidFill>
                  <a:srgbClr val="000090"/>
                </a:solidFill>
                <a:cs typeface="Arial" panose="020B0604020202020204" pitchFamily="34" charset="0"/>
              </a:rPr>
              <a:t>5 granules au rythme des nausées</a:t>
            </a:r>
          </a:p>
        </p:txBody>
      </p:sp>
      <p:sp>
        <p:nvSpPr>
          <p:cNvPr id="12" name="Rectangle 11"/>
          <p:cNvSpPr>
            <a:spLocks noChangeArrowheads="1"/>
          </p:cNvSpPr>
          <p:nvPr/>
        </p:nvSpPr>
        <p:spPr bwMode="auto">
          <a:xfrm>
            <a:off x="1011238" y="5095875"/>
            <a:ext cx="5038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Nausées </a:t>
            </a:r>
            <a:r>
              <a:rPr lang="fr-FR" altLang="fr-FR" sz="1600" b="1" i="1">
                <a:solidFill>
                  <a:srgbClr val="000099"/>
                </a:solidFill>
              </a:rPr>
              <a:t>non soulagées par les vomissements </a:t>
            </a:r>
          </a:p>
          <a:p>
            <a:r>
              <a:rPr lang="fr-FR" altLang="fr-FR" sz="1600" b="1">
                <a:solidFill>
                  <a:srgbClr val="000099"/>
                </a:solidFill>
              </a:rPr>
              <a:t>     langue propre</a:t>
            </a:r>
          </a:p>
        </p:txBody>
      </p:sp>
      <p:sp>
        <p:nvSpPr>
          <p:cNvPr id="13" name="Text Box 6"/>
          <p:cNvSpPr>
            <a:spLocks noChangeArrowheads="1"/>
          </p:cNvSpPr>
          <p:nvPr/>
        </p:nvSpPr>
        <p:spPr bwMode="auto">
          <a:xfrm>
            <a:off x="6940550" y="4999038"/>
            <a:ext cx="347345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Ipeca 9 CH</a:t>
            </a:r>
          </a:p>
          <a:p>
            <a:pPr algn="r">
              <a:buClr>
                <a:srgbClr val="62C400"/>
              </a:buClr>
            </a:pPr>
            <a:r>
              <a:rPr lang="fr-FR" altLang="fr-FR" sz="1600">
                <a:solidFill>
                  <a:srgbClr val="000090"/>
                </a:solidFill>
                <a:cs typeface="Arial" panose="020B0604020202020204" pitchFamily="34" charset="0"/>
              </a:rPr>
              <a:t>5 granules au rythme des nausées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p:bldP spid="13"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0689"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370690"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Gastro-entérite aiguë</a:t>
            </a:r>
          </a:p>
        </p:txBody>
      </p:sp>
      <p:sp>
        <p:nvSpPr>
          <p:cNvPr id="6" name="Rectangle 5"/>
          <p:cNvSpPr>
            <a:spLocks noChangeArrowheads="1"/>
          </p:cNvSpPr>
          <p:nvPr/>
        </p:nvSpPr>
        <p:spPr bwMode="auto">
          <a:xfrm>
            <a:off x="936625" y="2074863"/>
            <a:ext cx="43497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Selles </a:t>
            </a:r>
            <a:r>
              <a:rPr lang="fr-FR" altLang="fr-FR" sz="1600" b="1">
                <a:solidFill>
                  <a:srgbClr val="000099"/>
                </a:solidFill>
              </a:rPr>
              <a:t>brûlantes, nauséabondes</a:t>
            </a:r>
          </a:p>
          <a:p>
            <a:r>
              <a:rPr lang="fr-FR" altLang="fr-FR" sz="1600">
                <a:solidFill>
                  <a:srgbClr val="000099"/>
                </a:solidFill>
              </a:rPr>
              <a:t>     vomissements brûlants,</a:t>
            </a:r>
          </a:p>
          <a:p>
            <a:r>
              <a:rPr lang="fr-FR" altLang="fr-FR" sz="1600" b="1">
                <a:solidFill>
                  <a:srgbClr val="000099"/>
                </a:solidFill>
              </a:rPr>
              <a:t>     altération de l’état général</a:t>
            </a:r>
            <a:r>
              <a:rPr lang="fr-FR" altLang="fr-FR" sz="1600">
                <a:solidFill>
                  <a:srgbClr val="000099"/>
                </a:solidFill>
              </a:rPr>
              <a:t>: sujet fébrile, assoiffé, très affaibli</a:t>
            </a:r>
          </a:p>
          <a:p>
            <a:r>
              <a:rPr lang="fr-FR" altLang="fr-FR" sz="1600">
                <a:solidFill>
                  <a:srgbClr val="000099"/>
                </a:solidFill>
              </a:rPr>
              <a:t>	</a:t>
            </a:r>
          </a:p>
        </p:txBody>
      </p:sp>
      <p:sp>
        <p:nvSpPr>
          <p:cNvPr id="8" name="Text Box 6"/>
          <p:cNvSpPr>
            <a:spLocks noChangeArrowheads="1"/>
          </p:cNvSpPr>
          <p:nvPr/>
        </p:nvSpPr>
        <p:spPr bwMode="auto">
          <a:xfrm>
            <a:off x="6970713" y="2074863"/>
            <a:ext cx="34559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Arsenicum album 15 CH</a:t>
            </a:r>
          </a:p>
          <a:p>
            <a:pPr algn="r">
              <a:buClr>
                <a:srgbClr val="62C400"/>
              </a:buClr>
            </a:pPr>
            <a:r>
              <a:rPr lang="fr-FR" altLang="fr-FR" sz="1600">
                <a:solidFill>
                  <a:srgbClr val="000090"/>
                </a:solidFill>
                <a:cs typeface="Arial" panose="020B0604020202020204" pitchFamily="34" charset="0"/>
              </a:rPr>
              <a:t>5 granules toutes les heures - ESA</a:t>
            </a:r>
          </a:p>
        </p:txBody>
      </p:sp>
      <p:sp>
        <p:nvSpPr>
          <p:cNvPr id="9" name="Rectangle 8"/>
          <p:cNvSpPr>
            <a:spLocks noChangeArrowheads="1"/>
          </p:cNvSpPr>
          <p:nvPr/>
        </p:nvSpPr>
        <p:spPr bwMode="auto">
          <a:xfrm>
            <a:off x="936625" y="3667125"/>
            <a:ext cx="47339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Syndrome </a:t>
            </a:r>
            <a:r>
              <a:rPr lang="fr-FR" altLang="fr-FR" sz="1600" b="1">
                <a:solidFill>
                  <a:srgbClr val="000099"/>
                </a:solidFill>
              </a:rPr>
              <a:t>cholériforme</a:t>
            </a:r>
            <a:r>
              <a:rPr lang="fr-FR" altLang="fr-FR" sz="1600">
                <a:solidFill>
                  <a:srgbClr val="000099"/>
                </a:solidFill>
              </a:rPr>
              <a:t> avec </a:t>
            </a:r>
            <a:r>
              <a:rPr lang="fr-FR" altLang="fr-FR" sz="1600" b="1">
                <a:solidFill>
                  <a:srgbClr val="000099"/>
                </a:solidFill>
              </a:rPr>
              <a:t>diarrhée profuse et vomissements abondants </a:t>
            </a:r>
          </a:p>
          <a:p>
            <a:r>
              <a:rPr lang="fr-FR" altLang="fr-FR" sz="1600">
                <a:solidFill>
                  <a:srgbClr val="000099"/>
                </a:solidFill>
              </a:rPr>
              <a:t>     tendance au collapsus avec grande prostration, </a:t>
            </a:r>
            <a:r>
              <a:rPr lang="fr-FR" altLang="fr-FR" sz="1600" b="1">
                <a:solidFill>
                  <a:srgbClr val="000099"/>
                </a:solidFill>
              </a:rPr>
              <a:t>froid général de tout le corps, sueurs froides abondantes	</a:t>
            </a:r>
          </a:p>
        </p:txBody>
      </p:sp>
      <p:sp>
        <p:nvSpPr>
          <p:cNvPr id="10" name="Text Box 6"/>
          <p:cNvSpPr>
            <a:spLocks noChangeArrowheads="1"/>
          </p:cNvSpPr>
          <p:nvPr/>
        </p:nvSpPr>
        <p:spPr bwMode="auto">
          <a:xfrm>
            <a:off x="6970713" y="3671888"/>
            <a:ext cx="3455987"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Veratrum album 15 CH</a:t>
            </a:r>
          </a:p>
          <a:p>
            <a:pPr algn="r">
              <a:buClr>
                <a:srgbClr val="62C400"/>
              </a:buClr>
            </a:pPr>
            <a:r>
              <a:rPr lang="fr-FR" altLang="fr-FR" sz="1600">
                <a:solidFill>
                  <a:srgbClr val="000090"/>
                </a:solidFill>
                <a:cs typeface="Arial" panose="020B0604020202020204" pitchFamily="34" charset="0"/>
              </a:rPr>
              <a:t>5 granules toutes les heures - ESA</a:t>
            </a:r>
          </a:p>
        </p:txBody>
      </p:sp>
      <p:sp>
        <p:nvSpPr>
          <p:cNvPr id="11" name="Espace réservé du contenu 2"/>
          <p:cNvSpPr txBox="1">
            <a:spLocks/>
          </p:cNvSpPr>
          <p:nvPr/>
        </p:nvSpPr>
        <p:spPr>
          <a:xfrm>
            <a:off x="123825" y="1465263"/>
            <a:ext cx="7358063"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1800" b="1" u="sng" dirty="0">
                <a:solidFill>
                  <a:srgbClr val="000099"/>
                </a:solidFill>
                <a:cs typeface="Arial" panose="020B0604020202020204" pitchFamily="34" charset="0"/>
              </a:rPr>
              <a:t>Attention aux G.E.A avec risque de déshydratation</a:t>
            </a:r>
            <a:r>
              <a:rPr lang="fr-FR" sz="1800" b="1" dirty="0">
                <a:solidFill>
                  <a:srgbClr val="000099"/>
                </a:solidFill>
                <a:cs typeface="Arial" panose="020B0604020202020204" pitchFamily="34" charset="0"/>
              </a:rPr>
              <a:t>:</a:t>
            </a:r>
          </a:p>
          <a:p>
            <a:pPr marL="0" indent="0" defTabSz="914377" fontAlgn="auto">
              <a:spcBef>
                <a:spcPts val="0"/>
              </a:spcBef>
              <a:spcAft>
                <a:spcPts val="0"/>
              </a:spcAft>
              <a:buFontTx/>
              <a:buNone/>
              <a:defRPr/>
            </a:pPr>
            <a:endParaRPr lang="fr-FR" sz="2800" dirty="0">
              <a:solidFill>
                <a:srgbClr val="000000"/>
              </a:solidFill>
            </a:endParaRPr>
          </a:p>
        </p:txBody>
      </p:sp>
      <p:sp>
        <p:nvSpPr>
          <p:cNvPr id="13" name="Espace réservé du contenu 2"/>
          <p:cNvSpPr txBox="1">
            <a:spLocks/>
          </p:cNvSpPr>
          <p:nvPr/>
        </p:nvSpPr>
        <p:spPr bwMode="auto">
          <a:xfrm>
            <a:off x="261938" y="5494338"/>
            <a:ext cx="32194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b="1" u="sng">
                <a:solidFill>
                  <a:srgbClr val="000099"/>
                </a:solidFill>
                <a:cs typeface="Arial" panose="020B0604020202020204" pitchFamily="34" charset="0"/>
              </a:rPr>
              <a:t>« Convalescence »</a:t>
            </a:r>
            <a:endParaRPr lang="fr-FR" altLang="fr-FR" sz="2800" u="sng">
              <a:solidFill>
                <a:srgbClr val="000000"/>
              </a:solidFill>
            </a:endParaRPr>
          </a:p>
        </p:txBody>
      </p:sp>
      <p:sp>
        <p:nvSpPr>
          <p:cNvPr id="14" name="Text Box 6"/>
          <p:cNvSpPr>
            <a:spLocks noChangeArrowheads="1"/>
          </p:cNvSpPr>
          <p:nvPr/>
        </p:nvSpPr>
        <p:spPr bwMode="auto">
          <a:xfrm>
            <a:off x="8172450" y="5426075"/>
            <a:ext cx="22542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buClr>
                <a:srgbClr val="62C400"/>
              </a:buClr>
            </a:pPr>
            <a:r>
              <a:rPr lang="fr-FR" altLang="fr-FR" b="1">
                <a:solidFill>
                  <a:srgbClr val="000099"/>
                </a:solidFill>
                <a:cs typeface="Arial" panose="020B0604020202020204" pitchFamily="34" charset="0"/>
              </a:rPr>
              <a:t>China rubra 15 CH</a:t>
            </a:r>
          </a:p>
          <a:p>
            <a:pPr algn="r">
              <a:buClr>
                <a:srgbClr val="62C400"/>
              </a:buClr>
            </a:pPr>
            <a:r>
              <a:rPr lang="fr-FR" altLang="fr-FR" sz="1600">
                <a:solidFill>
                  <a:srgbClr val="000090"/>
                </a:solidFill>
                <a:cs typeface="Arial" panose="020B0604020202020204" pitchFamily="34" charset="0"/>
              </a:rPr>
              <a:t>5 granules par jour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P spid="11" grpId="0"/>
      <p:bldP spid="13" grpId="0"/>
      <p:bldP spid="1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ChangeArrowheads="1"/>
          </p:cNvSpPr>
          <p:nvPr/>
        </p:nvSpPr>
        <p:spPr bwMode="auto">
          <a:xfrm>
            <a:off x="6096000" y="1736725"/>
            <a:ext cx="52974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372738" name="Rectangle 4"/>
          <p:cNvSpPr>
            <a:spLocks noChangeArrowheads="1"/>
          </p:cNvSpPr>
          <p:nvPr/>
        </p:nvSpPr>
        <p:spPr bwMode="auto">
          <a:xfrm>
            <a:off x="3856038" y="3794125"/>
            <a:ext cx="73929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Collégialement</a:t>
            </a:r>
          </a:p>
          <a:p>
            <a:pPr>
              <a:spcBef>
                <a:spcPct val="20000"/>
              </a:spcBef>
              <a:buFontTx/>
              <a:buBlip>
                <a:blip r:embed="rId3"/>
              </a:buBlip>
            </a:pPr>
            <a:r>
              <a:rPr lang="fr-FR" altLang="fr-FR">
                <a:solidFill>
                  <a:srgbClr val="000099"/>
                </a:solidFill>
                <a:cs typeface="Arial" panose="020B0604020202020204" pitchFamily="34" charset="0"/>
              </a:rPr>
              <a:t>Utiliser la structure proposée</a:t>
            </a:r>
          </a:p>
          <a:p>
            <a:pPr>
              <a:spcBef>
                <a:spcPct val="20000"/>
              </a:spcBef>
              <a:buFontTx/>
              <a:buBlip>
                <a:blip r:embed="rId3"/>
              </a:buBlip>
            </a:pPr>
            <a:r>
              <a:rPr lang="fr-FR" altLang="fr-FR">
                <a:solidFill>
                  <a:srgbClr val="000099"/>
                </a:solidFill>
                <a:cs typeface="Arial" panose="020B0604020202020204" pitchFamily="34" charset="0"/>
              </a:rPr>
              <a:t>Construire l’arbre décisionnel « Gastro-entérite aiguë »</a:t>
            </a:r>
          </a:p>
        </p:txBody>
      </p:sp>
      <p:sp>
        <p:nvSpPr>
          <p:cNvPr id="37273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72740"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5’</a:t>
            </a:r>
          </a:p>
        </p:txBody>
      </p:sp>
      <p:sp>
        <p:nvSpPr>
          <p:cNvPr id="372741"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pic>
        <p:nvPicPr>
          <p:cNvPr id="2" name="Image 1"/>
          <p:cNvPicPr>
            <a:picLocks noChangeAspect="1"/>
          </p:cNvPicPr>
          <p:nvPr/>
        </p:nvPicPr>
        <p:blipFill rotWithShape="1">
          <a:blip r:embed="rId3"/>
          <a:srcRect b="4038"/>
          <a:stretch/>
        </p:blipFill>
        <p:spPr>
          <a:xfrm>
            <a:off x="1546225" y="1017588"/>
            <a:ext cx="8259763" cy="5604593"/>
          </a:xfrm>
          <a:prstGeom prst="rect">
            <a:avLst/>
          </a:prstGeom>
          <a:ln>
            <a:solidFill>
              <a:schemeClr val="bg1">
                <a:lumMod val="65000"/>
              </a:schemeClr>
            </a:solidFill>
          </a:ln>
        </p:spPr>
      </p:pic>
      <p:sp>
        <p:nvSpPr>
          <p:cNvPr id="4" name="ZoneTexte 3"/>
          <p:cNvSpPr txBox="1">
            <a:spLocks noChangeArrowheads="1"/>
          </p:cNvSpPr>
          <p:nvPr/>
        </p:nvSpPr>
        <p:spPr bwMode="auto">
          <a:xfrm>
            <a:off x="3529013" y="3681032"/>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dirty="0">
                <a:solidFill>
                  <a:srgbClr val="000099"/>
                </a:solidFill>
              </a:rPr>
              <a:t>chargée</a:t>
            </a:r>
            <a:endParaRPr lang="fr-FR" altLang="fr-FR" sz="1200" b="1" dirty="0">
              <a:solidFill>
                <a:srgbClr val="000099"/>
              </a:solidFill>
            </a:endParaRPr>
          </a:p>
        </p:txBody>
      </p:sp>
      <p:sp>
        <p:nvSpPr>
          <p:cNvPr id="5" name="ZoneTexte 4"/>
          <p:cNvSpPr txBox="1">
            <a:spLocks noChangeArrowheads="1"/>
          </p:cNvSpPr>
          <p:nvPr/>
        </p:nvSpPr>
        <p:spPr bwMode="auto">
          <a:xfrm>
            <a:off x="6237288" y="3032125"/>
            <a:ext cx="2374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abondantes</a:t>
            </a:r>
          </a:p>
        </p:txBody>
      </p:sp>
      <p:sp>
        <p:nvSpPr>
          <p:cNvPr id="6" name="ZoneTexte 5"/>
          <p:cNvSpPr txBox="1">
            <a:spLocks noChangeArrowheads="1"/>
          </p:cNvSpPr>
          <p:nvPr/>
        </p:nvSpPr>
        <p:spPr bwMode="auto">
          <a:xfrm>
            <a:off x="2501900" y="3868738"/>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ANTIMONIUM </a:t>
            </a:r>
          </a:p>
          <a:p>
            <a:pPr algn="ctr"/>
            <a:r>
              <a:rPr lang="fr-FR" altLang="fr-FR" sz="1200" b="1">
                <a:solidFill>
                  <a:srgbClr val="000099"/>
                </a:solidFill>
              </a:rPr>
              <a:t>CRUDUM 9 CH</a:t>
            </a:r>
          </a:p>
        </p:txBody>
      </p:sp>
      <p:pic>
        <p:nvPicPr>
          <p:cNvPr id="374790"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7188" y="3875088"/>
            <a:ext cx="244475"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882900" y="4187825"/>
            <a:ext cx="246063" cy="82550"/>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solidFill>
                <a:srgbClr val="FFFFFF"/>
              </a:solidFill>
            </a:endParaRPr>
          </a:p>
        </p:txBody>
      </p:sp>
      <p:sp>
        <p:nvSpPr>
          <p:cNvPr id="9" name="ZoneTexte 8"/>
          <p:cNvSpPr txBox="1">
            <a:spLocks noChangeArrowheads="1"/>
          </p:cNvSpPr>
          <p:nvPr/>
        </p:nvSpPr>
        <p:spPr bwMode="auto">
          <a:xfrm>
            <a:off x="4073525" y="4049713"/>
            <a:ext cx="23764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IPECA 9 CH</a:t>
            </a:r>
          </a:p>
        </p:txBody>
      </p:sp>
      <p:sp>
        <p:nvSpPr>
          <p:cNvPr id="8" name="Rectangle 7"/>
          <p:cNvSpPr/>
          <p:nvPr/>
        </p:nvSpPr>
        <p:spPr>
          <a:xfrm>
            <a:off x="4556125" y="3949700"/>
            <a:ext cx="1227138" cy="150813"/>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solidFill>
                <a:srgbClr val="FFFFFF"/>
              </a:solidFill>
            </a:endParaRPr>
          </a:p>
        </p:txBody>
      </p:sp>
      <p:sp>
        <p:nvSpPr>
          <p:cNvPr id="11" name="ZoneTexte 10"/>
          <p:cNvSpPr txBox="1">
            <a:spLocks noChangeArrowheads="1"/>
          </p:cNvSpPr>
          <p:nvPr/>
        </p:nvSpPr>
        <p:spPr bwMode="auto">
          <a:xfrm>
            <a:off x="2544763" y="4552950"/>
            <a:ext cx="2374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chargée</a:t>
            </a:r>
            <a:endParaRPr lang="fr-FR" altLang="fr-FR" sz="1200" b="1">
              <a:solidFill>
                <a:srgbClr val="000099"/>
              </a:solidFill>
            </a:endParaRPr>
          </a:p>
        </p:txBody>
      </p:sp>
      <p:sp>
        <p:nvSpPr>
          <p:cNvPr id="12" name="ZoneTexte 11"/>
          <p:cNvSpPr txBox="1"/>
          <p:nvPr/>
        </p:nvSpPr>
        <p:spPr>
          <a:xfrm>
            <a:off x="1776413" y="4752975"/>
            <a:ext cx="2374900" cy="261938"/>
          </a:xfrm>
          <a:prstGeom prst="rect">
            <a:avLst/>
          </a:prstGeom>
          <a:noFill/>
        </p:spPr>
        <p:txBody>
          <a:bodyPr>
            <a:spAutoFit/>
          </a:bodyPr>
          <a:lstStyle/>
          <a:p>
            <a:pPr>
              <a:defRPr/>
            </a:pPr>
            <a:r>
              <a:rPr lang="fr-FR" sz="1050" b="1" dirty="0">
                <a:solidFill>
                  <a:srgbClr val="000099"/>
                </a:solidFill>
              </a:rPr>
              <a:t>sur la partie postérieure</a:t>
            </a:r>
          </a:p>
        </p:txBody>
      </p:sp>
      <p:sp>
        <p:nvSpPr>
          <p:cNvPr id="13" name="ZoneTexte 12"/>
          <p:cNvSpPr txBox="1"/>
          <p:nvPr/>
        </p:nvSpPr>
        <p:spPr>
          <a:xfrm>
            <a:off x="1563688" y="4948238"/>
            <a:ext cx="2376487" cy="261937"/>
          </a:xfrm>
          <a:prstGeom prst="rect">
            <a:avLst/>
          </a:prstGeom>
          <a:noFill/>
        </p:spPr>
        <p:txBody>
          <a:bodyPr>
            <a:spAutoFit/>
          </a:bodyPr>
          <a:lstStyle/>
          <a:p>
            <a:pPr algn="ctr">
              <a:defRPr/>
            </a:pPr>
            <a:r>
              <a:rPr lang="fr-FR" sz="1050" b="1" dirty="0">
                <a:solidFill>
                  <a:srgbClr val="000099"/>
                </a:solidFill>
              </a:rPr>
              <a:t>NUX VOMICA 9 CH</a:t>
            </a:r>
          </a:p>
        </p:txBody>
      </p:sp>
      <p:sp>
        <p:nvSpPr>
          <p:cNvPr id="14" name="ZoneTexte 13"/>
          <p:cNvSpPr txBox="1">
            <a:spLocks noChangeArrowheads="1"/>
          </p:cNvSpPr>
          <p:nvPr/>
        </p:nvSpPr>
        <p:spPr bwMode="auto">
          <a:xfrm>
            <a:off x="5151438" y="3683000"/>
            <a:ext cx="2374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propre</a:t>
            </a:r>
            <a:endParaRPr lang="fr-FR" altLang="fr-FR" sz="1200" b="1">
              <a:solidFill>
                <a:srgbClr val="000099"/>
              </a:solidFill>
            </a:endParaRPr>
          </a:p>
        </p:txBody>
      </p:sp>
      <p:sp>
        <p:nvSpPr>
          <p:cNvPr id="15" name="ZoneTexte 14"/>
          <p:cNvSpPr txBox="1">
            <a:spLocks noChangeArrowheads="1"/>
          </p:cNvSpPr>
          <p:nvPr/>
        </p:nvSpPr>
        <p:spPr bwMode="auto">
          <a:xfrm>
            <a:off x="6199188" y="3224213"/>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douloureuses</a:t>
            </a:r>
            <a:endParaRPr lang="fr-FR" altLang="fr-FR" sz="1200" b="1">
              <a:solidFill>
                <a:srgbClr val="000099"/>
              </a:solidFill>
            </a:endParaRPr>
          </a:p>
        </p:txBody>
      </p:sp>
      <p:sp>
        <p:nvSpPr>
          <p:cNvPr id="16" name="ZoneTexte 15"/>
          <p:cNvSpPr txBox="1">
            <a:spLocks noChangeArrowheads="1"/>
          </p:cNvSpPr>
          <p:nvPr/>
        </p:nvSpPr>
        <p:spPr bwMode="auto">
          <a:xfrm>
            <a:off x="5729288" y="3433763"/>
            <a:ext cx="2374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000" b="1">
                <a:solidFill>
                  <a:srgbClr val="000099"/>
                </a:solidFill>
              </a:rPr>
              <a:t>PODOPHYLLUM 9 CH</a:t>
            </a:r>
          </a:p>
        </p:txBody>
      </p:sp>
      <p:sp>
        <p:nvSpPr>
          <p:cNvPr id="17" name="ZoneTexte 16"/>
          <p:cNvSpPr txBox="1">
            <a:spLocks noChangeArrowheads="1"/>
          </p:cNvSpPr>
          <p:nvPr/>
        </p:nvSpPr>
        <p:spPr bwMode="auto">
          <a:xfrm>
            <a:off x="8499475" y="3043238"/>
            <a:ext cx="1441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insécurité anale</a:t>
            </a:r>
          </a:p>
        </p:txBody>
      </p:sp>
      <p:sp>
        <p:nvSpPr>
          <p:cNvPr id="18" name="ZoneTexte 17"/>
          <p:cNvSpPr txBox="1">
            <a:spLocks noChangeArrowheads="1"/>
          </p:cNvSpPr>
          <p:nvPr/>
        </p:nvSpPr>
        <p:spPr bwMode="auto">
          <a:xfrm>
            <a:off x="8599488" y="3416300"/>
            <a:ext cx="1441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ALOE 9 CH</a:t>
            </a:r>
          </a:p>
        </p:txBody>
      </p:sp>
      <p:sp>
        <p:nvSpPr>
          <p:cNvPr id="10" name="Rectangle 9"/>
          <p:cNvSpPr/>
          <p:nvPr/>
        </p:nvSpPr>
        <p:spPr>
          <a:xfrm>
            <a:off x="8359775" y="3305175"/>
            <a:ext cx="1281113" cy="128588"/>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solidFill>
                <a:srgbClr val="FFFFFF"/>
              </a:solidFill>
            </a:endParaRPr>
          </a:p>
        </p:txBody>
      </p:sp>
      <p:sp>
        <p:nvSpPr>
          <p:cNvPr id="20" name="ZoneTexte 19"/>
          <p:cNvSpPr txBox="1">
            <a:spLocks noChangeArrowheads="1"/>
          </p:cNvSpPr>
          <p:nvPr/>
        </p:nvSpPr>
        <p:spPr bwMode="auto">
          <a:xfrm>
            <a:off x="6107113" y="4094163"/>
            <a:ext cx="23764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excoriante</a:t>
            </a:r>
            <a:endParaRPr lang="fr-FR" altLang="fr-FR" sz="1200" b="1">
              <a:solidFill>
                <a:srgbClr val="000099"/>
              </a:solidFill>
            </a:endParaRPr>
          </a:p>
        </p:txBody>
      </p:sp>
      <p:sp>
        <p:nvSpPr>
          <p:cNvPr id="21" name="ZoneTexte 20"/>
          <p:cNvSpPr txBox="1">
            <a:spLocks noChangeArrowheads="1"/>
          </p:cNvSpPr>
          <p:nvPr/>
        </p:nvSpPr>
        <p:spPr bwMode="auto">
          <a:xfrm>
            <a:off x="6329363" y="4268788"/>
            <a:ext cx="2376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expulsée</a:t>
            </a:r>
            <a:r>
              <a:rPr lang="fr-FR" altLang="fr-FR" sz="1200" b="1">
                <a:solidFill>
                  <a:srgbClr val="000099"/>
                </a:solidFill>
              </a:rPr>
              <a:t> </a:t>
            </a:r>
            <a:r>
              <a:rPr lang="fr-FR" altLang="fr-FR" sz="1100" b="1">
                <a:solidFill>
                  <a:srgbClr val="000099"/>
                </a:solidFill>
              </a:rPr>
              <a:t>en</a:t>
            </a:r>
            <a:r>
              <a:rPr lang="fr-FR" altLang="fr-FR" sz="1200" b="1">
                <a:solidFill>
                  <a:srgbClr val="000099"/>
                </a:solidFill>
              </a:rPr>
              <a:t> </a:t>
            </a:r>
            <a:r>
              <a:rPr lang="fr-FR" altLang="fr-FR" sz="1100" b="1">
                <a:solidFill>
                  <a:srgbClr val="000099"/>
                </a:solidFill>
              </a:rPr>
              <a:t>jet</a:t>
            </a:r>
            <a:endParaRPr lang="fr-FR" altLang="fr-FR" sz="1200" b="1">
              <a:solidFill>
                <a:srgbClr val="000099"/>
              </a:solidFill>
            </a:endParaRPr>
          </a:p>
        </p:txBody>
      </p:sp>
      <p:sp>
        <p:nvSpPr>
          <p:cNvPr id="22" name="ZoneTexte 21"/>
          <p:cNvSpPr txBox="1">
            <a:spLocks noChangeArrowheads="1"/>
          </p:cNvSpPr>
          <p:nvPr/>
        </p:nvSpPr>
        <p:spPr bwMode="auto">
          <a:xfrm>
            <a:off x="5878513" y="4510088"/>
            <a:ext cx="24780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r>
              <a:rPr lang="fr-FR" altLang="fr-FR" sz="900" b="1">
                <a:solidFill>
                  <a:srgbClr val="000099"/>
                </a:solidFill>
              </a:rPr>
              <a:t>CROTON TIGLIUM  9 CH</a:t>
            </a:r>
          </a:p>
        </p:txBody>
      </p:sp>
      <p:sp>
        <p:nvSpPr>
          <p:cNvPr id="23" name="ZoneTexte 22"/>
          <p:cNvSpPr txBox="1">
            <a:spLocks noChangeArrowheads="1"/>
          </p:cNvSpPr>
          <p:nvPr/>
        </p:nvSpPr>
        <p:spPr bwMode="auto">
          <a:xfrm>
            <a:off x="8288338" y="3894138"/>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abondantes</a:t>
            </a:r>
            <a:endParaRPr lang="fr-FR" altLang="fr-FR" sz="1200" b="1">
              <a:solidFill>
                <a:srgbClr val="000099"/>
              </a:solidFill>
            </a:endParaRPr>
          </a:p>
        </p:txBody>
      </p:sp>
      <p:sp>
        <p:nvSpPr>
          <p:cNvPr id="24" name="ZoneTexte 23"/>
          <p:cNvSpPr txBox="1">
            <a:spLocks noChangeArrowheads="1"/>
          </p:cNvSpPr>
          <p:nvPr/>
        </p:nvSpPr>
        <p:spPr bwMode="auto">
          <a:xfrm>
            <a:off x="8394700" y="4084638"/>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douloureuses</a:t>
            </a:r>
            <a:endParaRPr lang="fr-FR" altLang="fr-FR" sz="1200" b="1">
              <a:solidFill>
                <a:srgbClr val="000099"/>
              </a:solidFill>
            </a:endParaRPr>
          </a:p>
        </p:txBody>
      </p:sp>
      <p:sp>
        <p:nvSpPr>
          <p:cNvPr id="25" name="ZoneTexte 24"/>
          <p:cNvSpPr txBox="1"/>
          <p:nvPr/>
        </p:nvSpPr>
        <p:spPr>
          <a:xfrm>
            <a:off x="8228013" y="4498975"/>
            <a:ext cx="1647825" cy="261938"/>
          </a:xfrm>
          <a:prstGeom prst="rect">
            <a:avLst/>
          </a:prstGeom>
          <a:noFill/>
        </p:spPr>
        <p:txBody>
          <a:bodyPr>
            <a:spAutoFit/>
          </a:bodyPr>
          <a:lstStyle/>
          <a:p>
            <a:pPr>
              <a:defRPr/>
            </a:pPr>
            <a:r>
              <a:rPr lang="fr-FR" sz="1050" b="1" dirty="0">
                <a:solidFill>
                  <a:srgbClr val="000099"/>
                </a:solidFill>
              </a:rPr>
              <a:t>CHINA RUBRA 9 CH</a:t>
            </a:r>
          </a:p>
        </p:txBody>
      </p:sp>
      <p:sp>
        <p:nvSpPr>
          <p:cNvPr id="26" name="ZoneTexte 25"/>
          <p:cNvSpPr txBox="1">
            <a:spLocks noChangeArrowheads="1"/>
          </p:cNvSpPr>
          <p:nvPr/>
        </p:nvSpPr>
        <p:spPr bwMode="auto">
          <a:xfrm>
            <a:off x="3884613" y="5686425"/>
            <a:ext cx="23764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brulante</a:t>
            </a:r>
            <a:endParaRPr lang="fr-FR" altLang="fr-FR" sz="1200" b="1">
              <a:solidFill>
                <a:srgbClr val="000099"/>
              </a:solidFill>
            </a:endParaRPr>
          </a:p>
        </p:txBody>
      </p:sp>
      <p:sp>
        <p:nvSpPr>
          <p:cNvPr id="27" name="ZoneTexte 26"/>
          <p:cNvSpPr txBox="1">
            <a:spLocks noChangeArrowheads="1"/>
          </p:cNvSpPr>
          <p:nvPr/>
        </p:nvSpPr>
        <p:spPr bwMode="auto">
          <a:xfrm>
            <a:off x="3503613" y="5870575"/>
            <a:ext cx="23764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gastro entérite virale</a:t>
            </a:r>
            <a:endParaRPr lang="fr-FR" altLang="fr-FR" sz="1200" b="1">
              <a:solidFill>
                <a:srgbClr val="000099"/>
              </a:solidFill>
            </a:endParaRPr>
          </a:p>
        </p:txBody>
      </p:sp>
      <p:sp>
        <p:nvSpPr>
          <p:cNvPr id="28" name="ZoneTexte 27"/>
          <p:cNvSpPr txBox="1">
            <a:spLocks noChangeArrowheads="1"/>
          </p:cNvSpPr>
          <p:nvPr/>
        </p:nvSpPr>
        <p:spPr bwMode="auto">
          <a:xfrm>
            <a:off x="3511550" y="6053138"/>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intoxication</a:t>
            </a:r>
            <a:endParaRPr lang="fr-FR" altLang="fr-FR" sz="1200" b="1">
              <a:solidFill>
                <a:srgbClr val="000099"/>
              </a:solidFill>
            </a:endParaRPr>
          </a:p>
        </p:txBody>
      </p:sp>
      <p:sp>
        <p:nvSpPr>
          <p:cNvPr id="29" name="ZoneTexte 28"/>
          <p:cNvSpPr txBox="1"/>
          <p:nvPr/>
        </p:nvSpPr>
        <p:spPr>
          <a:xfrm>
            <a:off x="3187700" y="6302375"/>
            <a:ext cx="2374900" cy="261938"/>
          </a:xfrm>
          <a:prstGeom prst="rect">
            <a:avLst/>
          </a:prstGeom>
          <a:noFill/>
        </p:spPr>
        <p:txBody>
          <a:bodyPr>
            <a:spAutoFit/>
          </a:bodyPr>
          <a:lstStyle/>
          <a:p>
            <a:pPr algn="ctr">
              <a:defRPr/>
            </a:pPr>
            <a:r>
              <a:rPr lang="fr-FR" sz="1050" b="1" dirty="0">
                <a:solidFill>
                  <a:srgbClr val="000099"/>
                </a:solidFill>
              </a:rPr>
              <a:t>ARSENICUM ALBUM 15 CH</a:t>
            </a:r>
          </a:p>
        </p:txBody>
      </p:sp>
      <p:sp>
        <p:nvSpPr>
          <p:cNvPr id="30" name="ZoneTexte 29"/>
          <p:cNvSpPr txBox="1">
            <a:spLocks noChangeArrowheads="1"/>
          </p:cNvSpPr>
          <p:nvPr/>
        </p:nvSpPr>
        <p:spPr bwMode="auto">
          <a:xfrm>
            <a:off x="6562725" y="5678488"/>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très abondantes</a:t>
            </a:r>
            <a:endParaRPr lang="fr-FR" altLang="fr-FR" sz="1200" b="1">
              <a:solidFill>
                <a:srgbClr val="000099"/>
              </a:solidFill>
            </a:endParaRPr>
          </a:p>
        </p:txBody>
      </p:sp>
      <p:sp>
        <p:nvSpPr>
          <p:cNvPr id="31" name="ZoneTexte 30"/>
          <p:cNvSpPr txBox="1">
            <a:spLocks noChangeArrowheads="1"/>
          </p:cNvSpPr>
          <p:nvPr/>
        </p:nvSpPr>
        <p:spPr bwMode="auto">
          <a:xfrm>
            <a:off x="6584950" y="5868988"/>
            <a:ext cx="2374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douleurs abdominales</a:t>
            </a:r>
            <a:endParaRPr lang="fr-FR" altLang="fr-FR" sz="1200" b="1">
              <a:solidFill>
                <a:srgbClr val="000099"/>
              </a:solidFill>
            </a:endParaRPr>
          </a:p>
        </p:txBody>
      </p:sp>
      <p:sp>
        <p:nvSpPr>
          <p:cNvPr id="32" name="ZoneTexte 31"/>
          <p:cNvSpPr txBox="1">
            <a:spLocks noChangeArrowheads="1"/>
          </p:cNvSpPr>
          <p:nvPr/>
        </p:nvSpPr>
        <p:spPr bwMode="auto">
          <a:xfrm>
            <a:off x="6821488" y="6053138"/>
            <a:ext cx="2374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malaise</a:t>
            </a:r>
            <a:endParaRPr lang="fr-FR" altLang="fr-FR" sz="1200" b="1">
              <a:solidFill>
                <a:srgbClr val="000099"/>
              </a:solidFill>
            </a:endParaRPr>
          </a:p>
        </p:txBody>
      </p:sp>
      <p:sp>
        <p:nvSpPr>
          <p:cNvPr id="33" name="ZoneTexte 32"/>
          <p:cNvSpPr txBox="1"/>
          <p:nvPr/>
        </p:nvSpPr>
        <p:spPr>
          <a:xfrm>
            <a:off x="5907088" y="6302375"/>
            <a:ext cx="2374900" cy="261938"/>
          </a:xfrm>
          <a:prstGeom prst="rect">
            <a:avLst/>
          </a:prstGeom>
          <a:noFill/>
        </p:spPr>
        <p:txBody>
          <a:bodyPr>
            <a:spAutoFit/>
          </a:bodyPr>
          <a:lstStyle/>
          <a:p>
            <a:pPr algn="ctr">
              <a:defRPr/>
            </a:pPr>
            <a:r>
              <a:rPr lang="fr-FR" sz="1050" b="1" dirty="0">
                <a:solidFill>
                  <a:srgbClr val="000099"/>
                </a:solidFill>
              </a:rPr>
              <a:t>VERATRUM ALBUM 15 CH</a:t>
            </a:r>
          </a:p>
        </p:txBody>
      </p:sp>
      <p:sp>
        <p:nvSpPr>
          <p:cNvPr id="34" name="Pentagone 33"/>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35"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36" name="Imag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3" presetClass="entr" presetSubtype="10" fill="hold" nodeType="click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blinds(horizontal)">
                                      <p:cBhvr>
                                        <p:cTn id="109" dur="500"/>
                                        <p:tgtEl>
                                          <p:spTgt spid="36"/>
                                        </p:tgtEl>
                                      </p:cBhvr>
                                    </p:animEffect>
                                  </p:childTnLst>
                                </p:cTn>
                              </p:par>
                              <p:par>
                                <p:cTn id="110" presetID="3" presetClass="entr" presetSubtype="10"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blinds(horizontal)">
                                      <p:cBhvr>
                                        <p:cTn id="112" dur="500"/>
                                        <p:tgtEl>
                                          <p:spTgt spid="35"/>
                                        </p:tgtEl>
                                      </p:cBhvr>
                                    </p:animEffect>
                                  </p:childTnLst>
                                </p:cTn>
                              </p:par>
                              <p:par>
                                <p:cTn id="113" presetID="3" presetClass="entr" presetSubtype="10" fill="hold" grpId="0"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blinds(horizontal)">
                                      <p:cBhvr>
                                        <p:cTn id="1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1" grpId="0"/>
      <p:bldP spid="12" grpId="0"/>
      <p:bldP spid="13" grpId="0"/>
      <p:bldP spid="14" grpId="0"/>
      <p:bldP spid="15" grpId="0"/>
      <p:bldP spid="16" grpId="0"/>
      <p:bldP spid="17" grpId="0"/>
      <p:bldP spid="18"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animBg="1"/>
      <p:bldP spid="3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1112838" y="3001963"/>
            <a:ext cx="10515600" cy="3919537"/>
          </a:xfrm>
          <a:prstGeom prst="rect">
            <a:avLst/>
          </a:prstGeom>
        </p:spPr>
        <p:txBody>
          <a:bodyPr>
            <a:normAutofit/>
          </a:bodyPr>
          <a:lstStyle/>
          <a:p>
            <a:pPr marL="0" indent="0" eaLnBrk="1" hangingPunct="1">
              <a:buFontTx/>
              <a:buNone/>
              <a:defRPr/>
            </a:pPr>
            <a:r>
              <a:rPr lang="fr-FR" sz="2000" u="sng" dirty="0">
                <a:solidFill>
                  <a:srgbClr val="000099"/>
                </a:solidFill>
                <a:latin typeface="+mj-lt"/>
                <a:cs typeface="Arial" panose="020B0604020202020204" pitchFamily="34" charset="0"/>
              </a:rPr>
              <a:t>Questions à poser:</a:t>
            </a:r>
          </a:p>
          <a:p>
            <a:pPr eaLnBrk="1" hangingPunct="1">
              <a:buFontTx/>
              <a:buChar char="-"/>
              <a:defRPr/>
            </a:pPr>
            <a:endParaRPr lang="fr-FR" sz="2000" dirty="0">
              <a:solidFill>
                <a:srgbClr val="000099"/>
              </a:solidFill>
              <a:latin typeface="+mj-lt"/>
              <a:cs typeface="Arial" panose="020B0604020202020204" pitchFamily="34" charset="0"/>
            </a:endParaRPr>
          </a:p>
          <a:p>
            <a:pPr eaLnBrk="1" hangingPunct="1">
              <a:buFontTx/>
              <a:buBlip>
                <a:blip r:embed="rId3"/>
              </a:buBlip>
              <a:defRPr/>
            </a:pPr>
            <a:r>
              <a:rPr lang="fr-FR" sz="2000" b="1" dirty="0">
                <a:solidFill>
                  <a:srgbClr val="000099"/>
                </a:solidFill>
                <a:latin typeface="+mj-lt"/>
                <a:cs typeface="Arial" panose="020B0604020202020204" pitchFamily="34" charset="0"/>
              </a:rPr>
              <a:t>Depuis quand ?</a:t>
            </a:r>
          </a:p>
          <a:p>
            <a:pPr marL="0" indent="0" eaLnBrk="1" hangingPunct="1">
              <a:buFontTx/>
              <a:buNone/>
              <a:defRPr/>
            </a:pPr>
            <a:endParaRPr lang="fr-FR" sz="2000" b="1" dirty="0">
              <a:solidFill>
                <a:srgbClr val="000099"/>
              </a:solidFill>
              <a:latin typeface="+mj-lt"/>
              <a:cs typeface="Arial" panose="020B0604020202020204" pitchFamily="34" charset="0"/>
            </a:endParaRPr>
          </a:p>
          <a:p>
            <a:pPr eaLnBrk="1" hangingPunct="1">
              <a:spcBef>
                <a:spcPts val="640"/>
              </a:spcBef>
              <a:spcAft>
                <a:spcPts val="0"/>
              </a:spcAft>
              <a:buClr>
                <a:schemeClr val="dk1"/>
              </a:buClr>
              <a:buSzPct val="100000"/>
              <a:buFontTx/>
              <a:buBlip>
                <a:blip r:embed="rId3"/>
              </a:buBlip>
              <a:defRPr/>
            </a:pPr>
            <a:r>
              <a:rPr lang="fr-FR" sz="2000" dirty="0">
                <a:solidFill>
                  <a:srgbClr val="000099"/>
                </a:solidFill>
                <a:latin typeface="+mj-lt"/>
                <a:ea typeface="Arial"/>
                <a:cs typeface="Arial"/>
                <a:sym typeface="Arial"/>
              </a:rPr>
              <a:t>Si </a:t>
            </a:r>
            <a:r>
              <a:rPr lang="fr-FR" sz="2000" b="1" dirty="0">
                <a:solidFill>
                  <a:srgbClr val="000099"/>
                </a:solidFill>
                <a:latin typeface="+mj-lt"/>
                <a:ea typeface="Arial"/>
                <a:cs typeface="Arial"/>
                <a:sym typeface="Arial"/>
              </a:rPr>
              <a:t>existence de signes associés</a:t>
            </a:r>
            <a:r>
              <a:rPr lang="fr-FR" sz="2000" dirty="0">
                <a:solidFill>
                  <a:srgbClr val="000099"/>
                </a:solidFill>
                <a:latin typeface="+mj-lt"/>
                <a:ea typeface="Arial"/>
                <a:cs typeface="Arial"/>
                <a:sym typeface="Arial"/>
              </a:rPr>
              <a:t>: douleurs, douleurs de la fosse iliaque droite, nausées, </a:t>
            </a:r>
            <a:r>
              <a:rPr lang="fr-FR" sz="2000" dirty="0">
                <a:solidFill>
                  <a:srgbClr val="000099"/>
                </a:solidFill>
                <a:latin typeface="+mj-lt"/>
              </a:rPr>
              <a:t>sang dans les selles, perte d’appétit</a:t>
            </a:r>
            <a:r>
              <a:rPr lang="fr-FR" sz="2000" dirty="0">
                <a:solidFill>
                  <a:srgbClr val="000099"/>
                </a:solidFill>
                <a:latin typeface="+mj-lt"/>
                <a:ea typeface="Arial"/>
                <a:cs typeface="Arial"/>
                <a:sym typeface="Arial"/>
              </a:rPr>
              <a:t>…</a:t>
            </a:r>
          </a:p>
        </p:txBody>
      </p:sp>
      <p:pic>
        <p:nvPicPr>
          <p:cNvPr id="37683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9575" y="1952625"/>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5"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Constipation</a:t>
            </a:r>
          </a:p>
        </p:txBody>
      </p:sp>
      <p:sp>
        <p:nvSpPr>
          <p:cNvPr id="8" name="Espace réservé du contenu 2"/>
          <p:cNvSpPr txBox="1">
            <a:spLocks/>
          </p:cNvSpPr>
          <p:nvPr/>
        </p:nvSpPr>
        <p:spPr>
          <a:xfrm>
            <a:off x="287338"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sp>
        <p:nvSpPr>
          <p:cNvPr id="376838" name="Rectangle 8"/>
          <p:cNvSpPr>
            <a:spLocks noChangeArrowheads="1"/>
          </p:cNvSpPr>
          <p:nvPr/>
        </p:nvSpPr>
        <p:spPr bwMode="auto">
          <a:xfrm>
            <a:off x="4238625" y="5487988"/>
            <a:ext cx="3829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38"/>
              </a:spcBef>
              <a:buClr>
                <a:srgbClr val="000000"/>
              </a:buClr>
              <a:buSzPct val="100000"/>
            </a:pPr>
            <a:r>
              <a:rPr lang="fr-FR" altLang="fr-FR" sz="2400" b="1">
                <a:solidFill>
                  <a:srgbClr val="000099"/>
                </a:solidFill>
                <a:cs typeface="Arial" panose="020B0604020202020204" pitchFamily="34" charset="0"/>
                <a:sym typeface="Wingdings" panose="05000000000000000000" pitchFamily="2" charset="2"/>
              </a:rPr>
              <a:t> </a:t>
            </a:r>
            <a:r>
              <a:rPr lang="fr-FR" altLang="fr-FR" sz="2400" b="1">
                <a:solidFill>
                  <a:srgbClr val="000099"/>
                </a:solidFill>
                <a:cs typeface="Arial" panose="020B0604020202020204" pitchFamily="34" charset="0"/>
                <a:sym typeface="Arial" panose="020B0604020202020204" pitchFamily="34" charset="0"/>
              </a:rPr>
              <a:t>consultation médicale</a:t>
            </a:r>
          </a:p>
        </p:txBody>
      </p:sp>
      <p:pic>
        <p:nvPicPr>
          <p:cNvPr id="376839"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275" y="5202238"/>
            <a:ext cx="71913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3.5. Troubles digestifs</a:t>
            </a:r>
          </a:p>
        </p:txBody>
      </p:sp>
      <p:sp>
        <p:nvSpPr>
          <p:cNvPr id="10"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Constipation</a:t>
            </a:r>
          </a:p>
        </p:txBody>
      </p:sp>
      <p:sp>
        <p:nvSpPr>
          <p:cNvPr id="9" name="Espace réservé du contenu 1"/>
          <p:cNvSpPr txBox="1">
            <a:spLocks/>
          </p:cNvSpPr>
          <p:nvPr/>
        </p:nvSpPr>
        <p:spPr bwMode="auto">
          <a:xfrm>
            <a:off x="989013" y="1938338"/>
            <a:ext cx="50927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b="1">
                <a:solidFill>
                  <a:srgbClr val="000099"/>
                </a:solidFill>
              </a:rPr>
              <a:t>Spasme</a:t>
            </a:r>
            <a:r>
              <a:rPr lang="fr-FR" altLang="fr-FR" sz="1600">
                <a:solidFill>
                  <a:srgbClr val="000099"/>
                </a:solidFill>
              </a:rPr>
              <a:t> sphinctérien</a:t>
            </a:r>
          </a:p>
          <a:p>
            <a:pPr>
              <a:spcBef>
                <a:spcPct val="20000"/>
              </a:spcBef>
            </a:pPr>
            <a:r>
              <a:rPr lang="fr-FR" altLang="fr-FR" sz="1600" b="1">
                <a:solidFill>
                  <a:srgbClr val="000099"/>
                </a:solidFill>
              </a:rPr>
              <a:t>     Faux besoin </a:t>
            </a:r>
            <a:r>
              <a:rPr lang="fr-FR" altLang="fr-FR" sz="1600">
                <a:solidFill>
                  <a:srgbClr val="000099"/>
                </a:solidFill>
              </a:rPr>
              <a:t>et sensation de selles incomplètes</a:t>
            </a:r>
          </a:p>
        </p:txBody>
      </p:sp>
      <p:sp>
        <p:nvSpPr>
          <p:cNvPr id="11" name="Text Box 6"/>
          <p:cNvSpPr>
            <a:spLocks noChangeArrowheads="1"/>
          </p:cNvSpPr>
          <p:nvPr/>
        </p:nvSpPr>
        <p:spPr bwMode="auto">
          <a:xfrm>
            <a:off x="7608888" y="1854200"/>
            <a:ext cx="28003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Nux vomica 9 CH </a:t>
            </a:r>
          </a:p>
          <a:p>
            <a:pPr algn="r"/>
            <a:r>
              <a:rPr lang="fr-FR" altLang="fr-FR" sz="1600">
                <a:solidFill>
                  <a:srgbClr val="000099"/>
                </a:solidFill>
                <a:cs typeface="Arial" panose="020B0604020202020204" pitchFamily="34" charset="0"/>
              </a:rPr>
              <a:t>5 granules de matin et soir</a:t>
            </a:r>
          </a:p>
        </p:txBody>
      </p:sp>
      <p:sp>
        <p:nvSpPr>
          <p:cNvPr id="12" name="Text Box 6"/>
          <p:cNvSpPr>
            <a:spLocks noChangeArrowheads="1"/>
          </p:cNvSpPr>
          <p:nvPr/>
        </p:nvSpPr>
        <p:spPr bwMode="auto">
          <a:xfrm>
            <a:off x="7616825" y="2870200"/>
            <a:ext cx="2798763"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Bryonia 9 CH </a:t>
            </a:r>
          </a:p>
          <a:p>
            <a:pPr algn="r"/>
            <a:r>
              <a:rPr lang="fr-FR" altLang="fr-FR" sz="1600">
                <a:solidFill>
                  <a:srgbClr val="000099"/>
                </a:solidFill>
                <a:cs typeface="Arial" panose="020B0604020202020204" pitchFamily="34" charset="0"/>
              </a:rPr>
              <a:t>5 granules de matin et soir</a:t>
            </a:r>
          </a:p>
        </p:txBody>
      </p:sp>
      <p:sp>
        <p:nvSpPr>
          <p:cNvPr id="13" name="Text Box 6"/>
          <p:cNvSpPr>
            <a:spLocks noChangeArrowheads="1"/>
          </p:cNvSpPr>
          <p:nvPr/>
        </p:nvSpPr>
        <p:spPr bwMode="auto">
          <a:xfrm>
            <a:off x="7596188" y="3898900"/>
            <a:ext cx="279876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Alumina 9 CH </a:t>
            </a:r>
          </a:p>
          <a:p>
            <a:pPr algn="r"/>
            <a:r>
              <a:rPr lang="fr-FR" altLang="fr-FR" sz="1600">
                <a:solidFill>
                  <a:srgbClr val="000099"/>
                </a:solidFill>
                <a:cs typeface="Arial" panose="020B0604020202020204" pitchFamily="34" charset="0"/>
              </a:rPr>
              <a:t>5 granules de matin et soir</a:t>
            </a:r>
          </a:p>
        </p:txBody>
      </p:sp>
      <p:sp>
        <p:nvSpPr>
          <p:cNvPr id="14" name="Text Box 6"/>
          <p:cNvSpPr>
            <a:spLocks noChangeArrowheads="1"/>
          </p:cNvSpPr>
          <p:nvPr/>
        </p:nvSpPr>
        <p:spPr bwMode="auto">
          <a:xfrm>
            <a:off x="7265988" y="4967288"/>
            <a:ext cx="3128962"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Magnesia muriatica 5 CH </a:t>
            </a:r>
          </a:p>
          <a:p>
            <a:pPr algn="r"/>
            <a:r>
              <a:rPr lang="fr-FR" altLang="fr-FR" sz="1600">
                <a:solidFill>
                  <a:srgbClr val="000099"/>
                </a:solidFill>
                <a:cs typeface="Arial" panose="020B0604020202020204" pitchFamily="34" charset="0"/>
              </a:rPr>
              <a:t>5 granules de matin et soir</a:t>
            </a:r>
          </a:p>
        </p:txBody>
      </p:sp>
      <p:sp>
        <p:nvSpPr>
          <p:cNvPr id="15" name="Espace réservé du contenu 1"/>
          <p:cNvSpPr txBox="1">
            <a:spLocks/>
          </p:cNvSpPr>
          <p:nvPr/>
        </p:nvSpPr>
        <p:spPr bwMode="auto">
          <a:xfrm>
            <a:off x="989013" y="2997200"/>
            <a:ext cx="50927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Selles énormes, </a:t>
            </a:r>
            <a:r>
              <a:rPr lang="fr-FR" altLang="fr-FR" sz="1600" b="1">
                <a:solidFill>
                  <a:srgbClr val="000099"/>
                </a:solidFill>
              </a:rPr>
              <a:t>dures et sèches </a:t>
            </a:r>
            <a:r>
              <a:rPr lang="fr-FR" altLang="fr-FR" sz="1600">
                <a:solidFill>
                  <a:srgbClr val="000099"/>
                </a:solidFill>
              </a:rPr>
              <a:t>malgré une bonne hydratation, </a:t>
            </a:r>
            <a:r>
              <a:rPr lang="fr-FR" altLang="fr-FR" sz="1600" b="1">
                <a:solidFill>
                  <a:srgbClr val="000099"/>
                </a:solidFill>
              </a:rPr>
              <a:t>soif</a:t>
            </a:r>
          </a:p>
        </p:txBody>
      </p:sp>
      <p:sp>
        <p:nvSpPr>
          <p:cNvPr id="16" name="Espace réservé du contenu 1"/>
          <p:cNvSpPr txBox="1">
            <a:spLocks/>
          </p:cNvSpPr>
          <p:nvPr/>
        </p:nvSpPr>
        <p:spPr bwMode="auto">
          <a:xfrm>
            <a:off x="989013" y="3995738"/>
            <a:ext cx="50927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Selles </a:t>
            </a:r>
            <a:r>
              <a:rPr lang="fr-FR" altLang="fr-FR" sz="1600" b="1">
                <a:solidFill>
                  <a:srgbClr val="000099"/>
                </a:solidFill>
              </a:rPr>
              <a:t>collantes</a:t>
            </a:r>
            <a:r>
              <a:rPr lang="fr-FR" altLang="fr-FR" sz="1600">
                <a:solidFill>
                  <a:srgbClr val="000099"/>
                </a:solidFill>
              </a:rPr>
              <a:t>, </a:t>
            </a:r>
            <a:r>
              <a:rPr lang="fr-FR" altLang="fr-FR" sz="1600" b="1">
                <a:solidFill>
                  <a:srgbClr val="000099"/>
                </a:solidFill>
              </a:rPr>
              <a:t>gros efforts inefficaces</a:t>
            </a:r>
          </a:p>
        </p:txBody>
      </p:sp>
      <p:sp>
        <p:nvSpPr>
          <p:cNvPr id="17" name="Espace réservé du contenu 1"/>
          <p:cNvSpPr txBox="1">
            <a:spLocks/>
          </p:cNvSpPr>
          <p:nvPr/>
        </p:nvSpPr>
        <p:spPr bwMode="auto">
          <a:xfrm>
            <a:off x="989013" y="5000625"/>
            <a:ext cx="50927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1600">
                <a:solidFill>
                  <a:srgbClr val="000099"/>
                </a:solidFill>
              </a:rPr>
              <a:t>Selles </a:t>
            </a:r>
            <a:r>
              <a:rPr lang="fr-FR" altLang="fr-FR" sz="1600" b="1">
                <a:solidFill>
                  <a:srgbClr val="000099"/>
                </a:solidFill>
              </a:rPr>
              <a:t>« en crottes de brebis »</a:t>
            </a:r>
          </a:p>
        </p:txBody>
      </p:sp>
      <p:sp>
        <p:nvSpPr>
          <p:cNvPr id="18" name="Pentagone 17"/>
          <p:cNvSpPr/>
          <p:nvPr/>
        </p:nvSpPr>
        <p:spPr>
          <a:xfrm rot="5400000">
            <a:off x="100242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9" name="ZoneTexte 16"/>
          <p:cNvSpPr txBox="1">
            <a:spLocks noChangeArrowheads="1"/>
          </p:cNvSpPr>
          <p:nvPr/>
        </p:nvSpPr>
        <p:spPr bwMode="auto">
          <a:xfrm>
            <a:off x="100663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0"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54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4" grpId="0" animBg="1"/>
      <p:bldP spid="15" grpId="0"/>
      <p:bldP spid="16" grpId="0"/>
      <p:bldP spid="17" grpId="0"/>
      <p:bldP spid="18" grpId="0" animBg="1"/>
      <p:bldP spid="1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p:cNvSpPr>
          <p:nvPr/>
        </p:nvSpPr>
        <p:spPr bwMode="auto">
          <a:xfrm>
            <a:off x="1382713" y="2411413"/>
            <a:ext cx="8013700" cy="2160587"/>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Poussées dentaires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Travaux d’orthodontie</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Aphtes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
        <p:nvSpPr>
          <p:cNvPr id="380930"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3.6. Troubles bucco-dentaires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4294967295"/>
          </p:nvPr>
        </p:nvSpPr>
        <p:spPr>
          <a:xfrm>
            <a:off x="1627188" y="2233613"/>
            <a:ext cx="9356725" cy="2057400"/>
          </a:xfrm>
          <a:prstGeom prst="rect">
            <a:avLst/>
          </a:prstGeom>
        </p:spPr>
        <p:txBody>
          <a:bodyPr/>
          <a:lstStyle/>
          <a:p>
            <a:pPr eaLnBrk="1" hangingPunct="1">
              <a:defRPr/>
            </a:pPr>
            <a:endParaRPr lang="fr-FR" sz="2000" dirty="0">
              <a:solidFill>
                <a:srgbClr val="000099"/>
              </a:solidFill>
            </a:endParaRPr>
          </a:p>
          <a:p>
            <a:pPr eaLnBrk="1" hangingPunct="1">
              <a:buFontTx/>
              <a:buBlip>
                <a:blip r:embed="rId3"/>
              </a:buBlip>
              <a:defRPr/>
            </a:pPr>
            <a:r>
              <a:rPr lang="fr-FR" sz="2000" dirty="0">
                <a:solidFill>
                  <a:srgbClr val="000099"/>
                </a:solidFill>
              </a:rPr>
              <a:t>Les poussées de dents de lait se font </a:t>
            </a:r>
            <a:r>
              <a:rPr lang="fr-FR" sz="2000" b="1" dirty="0">
                <a:solidFill>
                  <a:srgbClr val="000099"/>
                </a:solidFill>
              </a:rPr>
              <a:t>entre 4 mois et 3 ans</a:t>
            </a:r>
          </a:p>
          <a:p>
            <a:pPr eaLnBrk="1" hangingPunct="1">
              <a:defRPr/>
            </a:pPr>
            <a:endParaRPr lang="fr-FR" sz="2000" dirty="0">
              <a:solidFill>
                <a:srgbClr val="000099"/>
              </a:solidFill>
            </a:endParaRPr>
          </a:p>
          <a:p>
            <a:pPr eaLnBrk="1" hangingPunct="1">
              <a:lnSpc>
                <a:spcPct val="150000"/>
              </a:lnSpc>
              <a:buFontTx/>
              <a:buBlip>
                <a:blip r:embed="rId3"/>
              </a:buBlip>
              <a:defRPr/>
            </a:pPr>
            <a:r>
              <a:rPr lang="fr-FR" sz="2000" b="1" dirty="0">
                <a:solidFill>
                  <a:srgbClr val="000099"/>
                </a:solidFill>
              </a:rPr>
              <a:t>Signes associés </a:t>
            </a:r>
            <a:r>
              <a:rPr lang="fr-FR" sz="2000" dirty="0">
                <a:solidFill>
                  <a:srgbClr val="000099"/>
                </a:solidFill>
              </a:rPr>
              <a:t>: fièvre, érythème fessier, diarrhée, troubles du sommeil, rhinopharyngites avec ou sans otite</a:t>
            </a:r>
          </a:p>
          <a:p>
            <a:pPr marL="0" indent="0" eaLnBrk="1" hangingPunct="1">
              <a:buFontTx/>
              <a:buNone/>
              <a:defRPr/>
            </a:pPr>
            <a:endParaRPr lang="fr-FR" sz="2000" dirty="0">
              <a:solidFill>
                <a:srgbClr val="000099"/>
              </a:solidFill>
            </a:endParaRPr>
          </a:p>
        </p:txBody>
      </p:sp>
      <p:sp>
        <p:nvSpPr>
          <p:cNvPr id="382978"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3.6. Troubles bucco-dentaires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Poussées dentaires</a:t>
            </a:r>
          </a:p>
        </p:txBody>
      </p:sp>
      <p:sp>
        <p:nvSpPr>
          <p:cNvPr id="10" name="Espace réservé du contenu 2"/>
          <p:cNvSpPr txBox="1">
            <a:spLocks/>
          </p:cNvSpPr>
          <p:nvPr/>
        </p:nvSpPr>
        <p:spPr>
          <a:xfrm>
            <a:off x="29686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pic>
        <p:nvPicPr>
          <p:cNvPr id="1026" name="Picture 2" descr="Résultat de recherche d'images pour &quot;poussée dentaire&quot;"/>
          <p:cNvPicPr>
            <a:picLocks noChangeAspect="1" noChangeArrowheads="1"/>
          </p:cNvPicPr>
          <p:nvPr/>
        </p:nvPicPr>
        <p:blipFill>
          <a:blip r:embed="rId4"/>
          <a:srcRect/>
          <a:stretch>
            <a:fillRect/>
          </a:stretch>
        </p:blipFill>
        <p:spPr bwMode="auto">
          <a:xfrm>
            <a:off x="2397125" y="4616450"/>
            <a:ext cx="1535113" cy="1535113"/>
          </a:xfrm>
          <a:prstGeom prst="rect">
            <a:avLst/>
          </a:prstGeom>
          <a:ln>
            <a:noFill/>
          </a:ln>
          <a:effectLst>
            <a:outerShdw blurRad="292100" dist="139700" dir="2700000" algn="tl" rotWithShape="0">
              <a:srgbClr val="333333">
                <a:alpha val="65000"/>
              </a:srgbClr>
            </a:outerShdw>
          </a:effectLst>
        </p:spPr>
      </p:pic>
      <p:pic>
        <p:nvPicPr>
          <p:cNvPr id="1028" name="Picture 4" descr="Afficher l'image d'origine"/>
          <p:cNvPicPr>
            <a:picLocks noChangeAspect="1" noChangeArrowheads="1"/>
          </p:cNvPicPr>
          <p:nvPr/>
        </p:nvPicPr>
        <p:blipFill>
          <a:blip r:embed="rId5"/>
          <a:srcRect/>
          <a:stretch>
            <a:fillRect/>
          </a:stretch>
        </p:blipFill>
        <p:spPr bwMode="auto">
          <a:xfrm>
            <a:off x="7983538" y="4616450"/>
            <a:ext cx="1535112" cy="1535113"/>
          </a:xfrm>
          <a:prstGeom prst="rect">
            <a:avLst/>
          </a:prstGeom>
          <a:ln>
            <a:noFill/>
          </a:ln>
          <a:effectLst>
            <a:outerShdw blurRad="292100" dist="139700" dir="2700000" algn="tl" rotWithShape="0">
              <a:srgbClr val="333333">
                <a:alpha val="65000"/>
              </a:srgbClr>
            </a:outerShdw>
          </a:effectLst>
        </p:spPr>
      </p:pic>
      <p:pic>
        <p:nvPicPr>
          <p:cNvPr id="1030" name="Picture 6" descr="Afficher l'image d'origine"/>
          <p:cNvPicPr>
            <a:picLocks noChangeAspect="1" noChangeArrowheads="1"/>
          </p:cNvPicPr>
          <p:nvPr/>
        </p:nvPicPr>
        <p:blipFill>
          <a:blip r:embed="rId6"/>
          <a:srcRect/>
          <a:stretch>
            <a:fillRect/>
          </a:stretch>
        </p:blipFill>
        <p:spPr bwMode="auto">
          <a:xfrm>
            <a:off x="4852988" y="4616450"/>
            <a:ext cx="2339975" cy="15605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p:cNvSpPr>
            <a:spLocks/>
          </p:cNvSpPr>
          <p:nvPr/>
        </p:nvSpPr>
        <p:spPr bwMode="auto">
          <a:xfrm rot="-5625315">
            <a:off x="6648450" y="18303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5" name="Freeform 8"/>
          <p:cNvSpPr>
            <a:spLocks/>
          </p:cNvSpPr>
          <p:nvPr/>
        </p:nvSpPr>
        <p:spPr bwMode="auto">
          <a:xfrm rot="5625315" flipV="1">
            <a:off x="6648450"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Freeform 11"/>
          <p:cNvSpPr>
            <a:spLocks/>
          </p:cNvSpPr>
          <p:nvPr/>
        </p:nvSpPr>
        <p:spPr bwMode="auto">
          <a:xfrm rot="5625315" flipH="1">
            <a:off x="5246687" y="18049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7" name="Freeform 10"/>
          <p:cNvSpPr>
            <a:spLocks/>
          </p:cNvSpPr>
          <p:nvPr/>
        </p:nvSpPr>
        <p:spPr bwMode="auto">
          <a:xfrm rot="-5625315" flipH="1" flipV="1">
            <a:off x="5210175"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8" name="Rectangle 10"/>
          <p:cNvSpPr>
            <a:spLocks noChangeArrowheads="1"/>
          </p:cNvSpPr>
          <p:nvPr/>
        </p:nvSpPr>
        <p:spPr bwMode="auto">
          <a:xfrm>
            <a:off x="7505700" y="1762125"/>
            <a:ext cx="3419475" cy="120332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ct val="50000"/>
              </a:spcAft>
              <a:buClr>
                <a:srgbClr val="62C400"/>
              </a:buClr>
              <a:defRPr/>
            </a:pPr>
            <a:r>
              <a:rPr lang="fr-FR" altLang="fr-FR" sz="1600" b="1" dirty="0">
                <a:solidFill>
                  <a:srgbClr val="000099"/>
                </a:solidFill>
                <a:latin typeface="+mj-lt"/>
              </a:rPr>
              <a:t>Inflammation, douleur</a:t>
            </a:r>
          </a:p>
          <a:p>
            <a:pPr algn="ctr" eaLnBrk="0" fontAlgn="auto" hangingPunct="0">
              <a:spcBef>
                <a:spcPts val="0"/>
              </a:spcBef>
              <a:spcAft>
                <a:spcPts val="0"/>
              </a:spcAft>
              <a:buClr>
                <a:srgbClr val="62C400"/>
              </a:buClr>
              <a:defRPr/>
            </a:pPr>
            <a:r>
              <a:rPr lang="fr-FR" altLang="fr-FR" b="1" dirty="0" err="1">
                <a:solidFill>
                  <a:srgbClr val="000099"/>
                </a:solidFill>
                <a:latin typeface="+mj-lt"/>
              </a:rPr>
              <a:t>Belladonna</a:t>
            </a:r>
            <a:r>
              <a:rPr lang="fr-FR" altLang="fr-FR" b="1" dirty="0">
                <a:solidFill>
                  <a:srgbClr val="000099"/>
                </a:solidFill>
                <a:latin typeface="+mj-lt"/>
              </a:rPr>
              <a:t> 9 CH</a:t>
            </a:r>
          </a:p>
          <a:p>
            <a:pPr algn="ctr" fontAlgn="auto">
              <a:spcBef>
                <a:spcPts val="600"/>
              </a:spcBef>
              <a:spcAft>
                <a:spcPts val="0"/>
              </a:spcAft>
              <a:defRPr/>
            </a:pPr>
            <a:r>
              <a:rPr lang="fr-FR" altLang="fr-FR" sz="1600" dirty="0">
                <a:solidFill>
                  <a:srgbClr val="000099"/>
                </a:solidFill>
                <a:latin typeface="+mj-lt"/>
              </a:rPr>
              <a:t>5 granules toutes les 2 heures</a:t>
            </a:r>
          </a:p>
        </p:txBody>
      </p:sp>
      <p:sp>
        <p:nvSpPr>
          <p:cNvPr id="9" name="Rectangle 10"/>
          <p:cNvSpPr>
            <a:spLocks noChangeArrowheads="1"/>
          </p:cNvSpPr>
          <p:nvPr/>
        </p:nvSpPr>
        <p:spPr bwMode="auto">
          <a:xfrm>
            <a:off x="785813" y="1762125"/>
            <a:ext cx="4287837" cy="1663700"/>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spcAft>
                <a:spcPts val="0"/>
              </a:spcAft>
              <a:buClr>
                <a:srgbClr val="33CC33"/>
              </a:buClr>
              <a:defRPr/>
            </a:pPr>
            <a:r>
              <a:rPr lang="fr-FR" altLang="fr-FR" sz="1600" b="1" dirty="0">
                <a:solidFill>
                  <a:srgbClr val="000099"/>
                </a:solidFill>
                <a:latin typeface="+mj-lt"/>
              </a:rPr>
              <a:t>Hyperesthésie à la douleur</a:t>
            </a:r>
            <a:r>
              <a:rPr lang="fr-FR" altLang="fr-FR" sz="1600" dirty="0">
                <a:solidFill>
                  <a:srgbClr val="000099"/>
                </a:solidFill>
                <a:latin typeface="+mj-lt"/>
              </a:rPr>
              <a:t>, irritabilité, </a:t>
            </a:r>
            <a:r>
              <a:rPr lang="fr-FR" altLang="fr-FR" sz="1600" b="1" dirty="0">
                <a:solidFill>
                  <a:srgbClr val="000099"/>
                </a:solidFill>
                <a:latin typeface="+mj-lt"/>
              </a:rPr>
              <a:t>colère</a:t>
            </a:r>
            <a:r>
              <a:rPr lang="fr-FR" altLang="fr-FR" sz="1600" dirty="0">
                <a:solidFill>
                  <a:srgbClr val="000099"/>
                </a:solidFill>
                <a:latin typeface="+mj-lt"/>
              </a:rPr>
              <a:t>, caprice, une joue rouge, l’autre pas</a:t>
            </a:r>
          </a:p>
          <a:p>
            <a:pPr algn="ctr" fontAlgn="auto">
              <a:spcBef>
                <a:spcPts val="0"/>
              </a:spcBef>
              <a:spcAft>
                <a:spcPts val="0"/>
              </a:spcAft>
              <a:buClr>
                <a:srgbClr val="33CC33"/>
              </a:buClr>
              <a:defRPr/>
            </a:pPr>
            <a:r>
              <a:rPr lang="fr-FR" altLang="fr-FR" sz="1600" b="1" i="1" dirty="0">
                <a:solidFill>
                  <a:srgbClr val="000099"/>
                </a:solidFill>
                <a:latin typeface="+mj-lt"/>
              </a:rPr>
              <a:t>amélioration par le bercement</a:t>
            </a:r>
          </a:p>
          <a:p>
            <a:pPr fontAlgn="auto">
              <a:spcBef>
                <a:spcPts val="0"/>
              </a:spcBef>
              <a:spcAft>
                <a:spcPts val="0"/>
              </a:spcAft>
              <a:buClr>
                <a:srgbClr val="33CC33"/>
              </a:buClr>
              <a:defRPr/>
            </a:pPr>
            <a:endParaRPr lang="fr-FR" altLang="fr-FR" sz="700" i="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b="1" dirty="0" err="1">
                <a:solidFill>
                  <a:srgbClr val="000099"/>
                </a:solidFill>
                <a:latin typeface="+mn-lt"/>
              </a:rPr>
              <a:t>Chamomilla</a:t>
            </a:r>
            <a:r>
              <a:rPr lang="fr-FR" altLang="fr-FR" b="1" dirty="0">
                <a:solidFill>
                  <a:srgbClr val="000099"/>
                </a:solidFill>
                <a:latin typeface="+mn-lt"/>
              </a:rPr>
              <a:t> </a:t>
            </a:r>
            <a:r>
              <a:rPr lang="fr-FR" altLang="fr-FR" b="1" dirty="0" err="1">
                <a:solidFill>
                  <a:srgbClr val="000099"/>
                </a:solidFill>
                <a:latin typeface="+mn-lt"/>
              </a:rPr>
              <a:t>vulgaris</a:t>
            </a:r>
            <a:r>
              <a:rPr lang="fr-FR" altLang="fr-FR" b="1" dirty="0">
                <a:solidFill>
                  <a:srgbClr val="000099"/>
                </a:solidFill>
                <a:latin typeface="+mn-lt"/>
              </a:rPr>
              <a:t> 15 CH</a:t>
            </a:r>
          </a:p>
          <a:p>
            <a:pPr algn="r" fontAlgn="auto">
              <a:spcBef>
                <a:spcPts val="0"/>
              </a:spcBef>
              <a:spcAft>
                <a:spcPts val="0"/>
              </a:spcAft>
              <a:buFont typeface="Wingdings" panose="05000000000000000000" pitchFamily="2" charset="2"/>
              <a:buNone/>
              <a:defRPr/>
            </a:pPr>
            <a:endParaRPr lang="fr-FR" altLang="fr-FR" sz="500" b="1" dirty="0">
              <a:solidFill>
                <a:srgbClr val="000099"/>
              </a:solidFill>
              <a:latin typeface="+mn-lt"/>
            </a:endParaRPr>
          </a:p>
          <a:p>
            <a:pPr algn="ctr" fontAlgn="auto">
              <a:spcBef>
                <a:spcPts val="600"/>
              </a:spcBef>
              <a:spcAft>
                <a:spcPts val="0"/>
              </a:spcAft>
              <a:defRPr/>
            </a:pPr>
            <a:r>
              <a:rPr lang="fr-FR" altLang="fr-FR" sz="1600" dirty="0">
                <a:solidFill>
                  <a:srgbClr val="000099"/>
                </a:solidFill>
                <a:latin typeface="+mj-lt"/>
              </a:rPr>
              <a:t>5 granules toutes les 2 heures</a:t>
            </a:r>
          </a:p>
        </p:txBody>
      </p:sp>
      <p:sp>
        <p:nvSpPr>
          <p:cNvPr id="10" name="Rectangle 10"/>
          <p:cNvSpPr>
            <a:spLocks noChangeArrowheads="1"/>
          </p:cNvSpPr>
          <p:nvPr/>
        </p:nvSpPr>
        <p:spPr bwMode="auto">
          <a:xfrm>
            <a:off x="873125" y="4706938"/>
            <a:ext cx="3914775" cy="169227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spcAft>
                <a:spcPts val="0"/>
              </a:spcAft>
              <a:buClr>
                <a:srgbClr val="62C400"/>
              </a:buClr>
              <a:defRPr/>
            </a:pPr>
            <a:r>
              <a:rPr lang="fr-FR" altLang="fr-FR" sz="1600" dirty="0">
                <a:solidFill>
                  <a:srgbClr val="000099"/>
                </a:solidFill>
                <a:latin typeface="+mj-lt"/>
                <a:cs typeface="Arial" panose="020B0604020202020204" pitchFamily="34" charset="0"/>
              </a:rPr>
              <a:t>Indiqué chez l’enfant au moment de la dentition pour </a:t>
            </a:r>
            <a:r>
              <a:rPr lang="fr-FR" altLang="fr-FR" sz="1600" b="1" dirty="0">
                <a:solidFill>
                  <a:srgbClr val="000099"/>
                </a:solidFill>
                <a:latin typeface="+mj-lt"/>
                <a:cs typeface="Arial" panose="020B0604020202020204" pitchFamily="34" charset="0"/>
              </a:rPr>
              <a:t>les coliques avec selles acides et odeur aigre</a:t>
            </a:r>
          </a:p>
          <a:p>
            <a:pPr fontAlgn="auto">
              <a:spcBef>
                <a:spcPts val="0"/>
              </a:spcBef>
              <a:spcAft>
                <a:spcPts val="0"/>
              </a:spcAft>
              <a:defRPr/>
            </a:pPr>
            <a:endParaRPr lang="fr-FR" altLang="fr-FR" sz="900" b="1" dirty="0">
              <a:solidFill>
                <a:srgbClr val="000099"/>
              </a:solidFill>
              <a:latin typeface="+mj-lt"/>
              <a:cs typeface="Arial" panose="020B0604020202020204" pitchFamily="34" charset="0"/>
            </a:endParaRPr>
          </a:p>
          <a:p>
            <a:pPr algn="ctr" fontAlgn="auto">
              <a:spcBef>
                <a:spcPts val="0"/>
              </a:spcBef>
              <a:spcAft>
                <a:spcPts val="0"/>
              </a:spcAft>
              <a:defRPr/>
            </a:pPr>
            <a:r>
              <a:rPr lang="fr-FR" altLang="fr-FR" b="1" dirty="0" err="1">
                <a:solidFill>
                  <a:srgbClr val="000099"/>
                </a:solidFill>
                <a:latin typeface="+mj-lt"/>
                <a:cs typeface="Arial" panose="020B0604020202020204" pitchFamily="34" charset="0"/>
              </a:rPr>
              <a:t>Rheum</a:t>
            </a:r>
            <a:r>
              <a:rPr lang="fr-FR" altLang="fr-FR" b="1" dirty="0">
                <a:solidFill>
                  <a:srgbClr val="000099"/>
                </a:solidFill>
                <a:latin typeface="+mj-lt"/>
                <a:cs typeface="Arial" panose="020B0604020202020204" pitchFamily="34" charset="0"/>
              </a:rPr>
              <a:t> 5 CH</a:t>
            </a:r>
          </a:p>
          <a:p>
            <a:pPr algn="ctr" fontAlgn="auto">
              <a:spcBef>
                <a:spcPts val="0"/>
              </a:spcBef>
              <a:spcAft>
                <a:spcPts val="0"/>
              </a:spcAft>
              <a:defRPr/>
            </a:pPr>
            <a:endParaRPr lang="fr-FR" altLang="fr-FR" sz="200" b="1" dirty="0">
              <a:solidFill>
                <a:srgbClr val="000099"/>
              </a:solidFill>
              <a:latin typeface="+mj-lt"/>
              <a:cs typeface="Arial" panose="020B0604020202020204" pitchFamily="34" charset="0"/>
            </a:endParaRPr>
          </a:p>
          <a:p>
            <a:pPr algn="ctr" fontAlgn="auto">
              <a:spcBef>
                <a:spcPts val="600"/>
              </a:spcBef>
              <a:spcAft>
                <a:spcPts val="0"/>
              </a:spcAft>
              <a:defRPr/>
            </a:pPr>
            <a:r>
              <a:rPr lang="fr-FR" altLang="fr-FR" sz="1600" dirty="0">
                <a:solidFill>
                  <a:srgbClr val="000099"/>
                </a:solidFill>
                <a:latin typeface="+mj-lt"/>
              </a:rPr>
              <a:t>5 granules après chaque selle</a:t>
            </a:r>
          </a:p>
        </p:txBody>
      </p:sp>
      <p:sp>
        <p:nvSpPr>
          <p:cNvPr id="11" name="Rectangle 10"/>
          <p:cNvSpPr>
            <a:spLocks noChangeArrowheads="1"/>
          </p:cNvSpPr>
          <p:nvPr/>
        </p:nvSpPr>
        <p:spPr bwMode="auto">
          <a:xfrm>
            <a:off x="7505700" y="4706938"/>
            <a:ext cx="3495675" cy="1392237"/>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ct val="50000"/>
              </a:spcAft>
              <a:buClr>
                <a:srgbClr val="62C400"/>
              </a:buClr>
              <a:defRPr/>
            </a:pPr>
            <a:r>
              <a:rPr lang="fr-FR" altLang="fr-FR" sz="1600" dirty="0">
                <a:solidFill>
                  <a:srgbClr val="000099"/>
                </a:solidFill>
                <a:latin typeface="+mj-lt"/>
              </a:rPr>
              <a:t>Douleur, inflammation des gencives, </a:t>
            </a:r>
            <a:r>
              <a:rPr lang="fr-FR" altLang="fr-FR" sz="1600" b="1" dirty="0">
                <a:solidFill>
                  <a:srgbClr val="000099"/>
                </a:solidFill>
                <a:latin typeface="+mj-lt"/>
              </a:rPr>
              <a:t>besoin de mordiller</a:t>
            </a:r>
          </a:p>
          <a:p>
            <a:pPr algn="ctr" eaLnBrk="0" fontAlgn="auto" hangingPunct="0">
              <a:spcBef>
                <a:spcPts val="0"/>
              </a:spcBef>
              <a:spcAft>
                <a:spcPts val="0"/>
              </a:spcAft>
              <a:buClr>
                <a:srgbClr val="62C400"/>
              </a:buClr>
              <a:defRPr/>
            </a:pPr>
            <a:r>
              <a:rPr lang="fr-FR" altLang="fr-FR" b="1" dirty="0">
                <a:solidFill>
                  <a:srgbClr val="000099"/>
                </a:solidFill>
                <a:latin typeface="+mj-lt"/>
              </a:rPr>
              <a:t>Phytolacca </a:t>
            </a:r>
            <a:r>
              <a:rPr lang="fr-FR" altLang="fr-FR" b="1" dirty="0" err="1">
                <a:solidFill>
                  <a:srgbClr val="000099"/>
                </a:solidFill>
                <a:latin typeface="+mj-lt"/>
              </a:rPr>
              <a:t>decandra</a:t>
            </a:r>
            <a:r>
              <a:rPr lang="fr-FR" altLang="fr-FR" b="1" dirty="0">
                <a:solidFill>
                  <a:srgbClr val="000099"/>
                </a:solidFill>
                <a:latin typeface="+mj-lt"/>
              </a:rPr>
              <a:t> 9 CH</a:t>
            </a:r>
          </a:p>
          <a:p>
            <a:pPr algn="ctr" fontAlgn="auto">
              <a:spcBef>
                <a:spcPts val="600"/>
              </a:spcBef>
              <a:spcAft>
                <a:spcPts val="0"/>
              </a:spcAft>
              <a:defRPr/>
            </a:pPr>
            <a:r>
              <a:rPr lang="fr-FR" altLang="fr-FR" sz="1600" dirty="0">
                <a:solidFill>
                  <a:srgbClr val="000099"/>
                </a:solidFill>
              </a:rPr>
              <a:t>5 granules toutes les 2 heures</a:t>
            </a:r>
          </a:p>
        </p:txBody>
      </p:sp>
      <p:sp>
        <p:nvSpPr>
          <p:cNvPr id="12"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385034" name="ZoneTexte 1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3.6. Troubles bucco-dentaires</a:t>
            </a:r>
          </a:p>
        </p:txBody>
      </p:sp>
      <p:sp>
        <p:nvSpPr>
          <p:cNvPr id="16"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Poussées dentaires</a:t>
            </a:r>
          </a:p>
        </p:txBody>
      </p:sp>
    </p:spTree>
    <p:extLst>
      <p:ext uri="{BB962C8B-B14F-4D97-AF65-F5344CB8AC3E}">
        <p14:creationId xmlns:p14="http://schemas.microsoft.com/office/powerpoint/2010/main" val="4110314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bwMode="auto">
          <a:xfrm>
            <a:off x="2190750" y="5203825"/>
            <a:ext cx="6832600" cy="531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1600">
                <a:solidFill>
                  <a:srgbClr val="000099"/>
                </a:solidFill>
              </a:rPr>
              <a:t>5 granules de chaque toutes les demi-heures après la séance si douleur</a:t>
            </a:r>
          </a:p>
          <a:p>
            <a:pPr marL="0" indent="0" eaLnBrk="1" hangingPunct="1">
              <a:buFontTx/>
              <a:buNone/>
            </a:pPr>
            <a:endParaRPr lang="fr-FR" altLang="fr-FR" sz="1600" b="1">
              <a:solidFill>
                <a:srgbClr val="000099"/>
              </a:solidFill>
            </a:endParaRPr>
          </a:p>
        </p:txBody>
      </p:sp>
      <p:sp>
        <p:nvSpPr>
          <p:cNvPr id="387074"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3.6. Troubles bucco-dentaires</a:t>
            </a:r>
          </a:p>
        </p:txBody>
      </p:sp>
      <p:sp>
        <p:nvSpPr>
          <p:cNvPr id="6"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Travaux d’orthodontie</a:t>
            </a:r>
          </a:p>
        </p:txBody>
      </p:sp>
      <p:sp>
        <p:nvSpPr>
          <p:cNvPr id="7" name="Rectangle 6"/>
          <p:cNvSpPr/>
          <p:nvPr/>
        </p:nvSpPr>
        <p:spPr>
          <a:xfrm>
            <a:off x="955675" y="2081213"/>
            <a:ext cx="4348163" cy="831850"/>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n-lt"/>
              </a:rPr>
              <a:t>Médicament de tous les </a:t>
            </a:r>
            <a:r>
              <a:rPr lang="fr-FR" sz="1600" b="1" dirty="0">
                <a:solidFill>
                  <a:srgbClr val="000099"/>
                </a:solidFill>
                <a:latin typeface="+mn-lt"/>
              </a:rPr>
              <a:t>traumatismes</a:t>
            </a:r>
            <a:r>
              <a:rPr lang="fr-FR" sz="1600" dirty="0">
                <a:solidFill>
                  <a:srgbClr val="000099"/>
                </a:solidFill>
                <a:latin typeface="+mn-lt"/>
              </a:rPr>
              <a:t> physiques 	</a:t>
            </a:r>
          </a:p>
          <a:p>
            <a:pPr fontAlgn="auto">
              <a:spcBef>
                <a:spcPts val="0"/>
              </a:spcBef>
              <a:spcAft>
                <a:spcPts val="0"/>
              </a:spcAft>
              <a:defRPr/>
            </a:pPr>
            <a:r>
              <a:rPr lang="fr-FR" sz="1600" dirty="0">
                <a:solidFill>
                  <a:srgbClr val="000099"/>
                </a:solidFill>
                <a:latin typeface="+mn-lt"/>
              </a:rPr>
              <a:t>	</a:t>
            </a:r>
          </a:p>
        </p:txBody>
      </p:sp>
      <p:sp>
        <p:nvSpPr>
          <p:cNvPr id="8" name="Text Box 6"/>
          <p:cNvSpPr txBox="1">
            <a:spLocks noChangeArrowheads="1"/>
          </p:cNvSpPr>
          <p:nvPr/>
        </p:nvSpPr>
        <p:spPr bwMode="auto">
          <a:xfrm>
            <a:off x="7110413" y="1946275"/>
            <a:ext cx="3475037" cy="9540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Arnica </a:t>
            </a:r>
            <a:r>
              <a:rPr lang="fr-FR" altLang="fr-FR" b="1" dirty="0" err="1">
                <a:solidFill>
                  <a:srgbClr val="000099"/>
                </a:solidFill>
                <a:latin typeface="+mj-lt"/>
              </a:rPr>
              <a:t>montana</a:t>
            </a:r>
            <a:r>
              <a:rPr lang="fr-FR" altLang="fr-FR" b="1" dirty="0">
                <a:solidFill>
                  <a:srgbClr val="000099"/>
                </a:solidFill>
                <a:latin typeface="+mj-lt"/>
              </a:rPr>
              <a:t> 9 CH</a:t>
            </a:r>
          </a:p>
          <a:p>
            <a:pPr algn="r" fontAlgn="auto">
              <a:spcBef>
                <a:spcPts val="0"/>
              </a:spcBef>
              <a:spcAft>
                <a:spcPts val="0"/>
              </a:spcAft>
              <a:buClr>
                <a:srgbClr val="62C400"/>
              </a:buClr>
              <a:defRPr/>
            </a:pPr>
            <a:r>
              <a:rPr lang="fr-FR" altLang="fr-FR" sz="1600" dirty="0">
                <a:solidFill>
                  <a:srgbClr val="000090"/>
                </a:solidFill>
                <a:latin typeface="+mj-lt"/>
              </a:rPr>
              <a:t>1 dose avant et après chaque séance d’orthodontie</a:t>
            </a:r>
          </a:p>
        </p:txBody>
      </p:sp>
      <p:sp>
        <p:nvSpPr>
          <p:cNvPr id="9" name="Rectangle 8"/>
          <p:cNvSpPr/>
          <p:nvPr/>
        </p:nvSpPr>
        <p:spPr>
          <a:xfrm>
            <a:off x="955675" y="3517900"/>
            <a:ext cx="4348163" cy="831850"/>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n-lt"/>
              </a:rPr>
              <a:t>« Arnica des nerfs » avec douleurs intenses des </a:t>
            </a:r>
            <a:r>
              <a:rPr lang="fr-FR" sz="1600" b="1" dirty="0">
                <a:solidFill>
                  <a:srgbClr val="000099"/>
                </a:solidFill>
                <a:latin typeface="+mn-lt"/>
              </a:rPr>
              <a:t>terminaisons nerveuses </a:t>
            </a:r>
            <a:endParaRPr lang="fr-FR" sz="1600" dirty="0">
              <a:solidFill>
                <a:srgbClr val="000099"/>
              </a:solidFill>
              <a:latin typeface="+mn-lt"/>
            </a:endParaRPr>
          </a:p>
          <a:p>
            <a:pPr fontAlgn="auto">
              <a:spcBef>
                <a:spcPts val="0"/>
              </a:spcBef>
              <a:spcAft>
                <a:spcPts val="0"/>
              </a:spcAft>
              <a:defRPr/>
            </a:pPr>
            <a:r>
              <a:rPr lang="fr-FR" sz="1600" dirty="0">
                <a:solidFill>
                  <a:srgbClr val="000099"/>
                </a:solidFill>
                <a:latin typeface="+mn-lt"/>
              </a:rPr>
              <a:t>	</a:t>
            </a:r>
          </a:p>
        </p:txBody>
      </p:sp>
      <p:sp>
        <p:nvSpPr>
          <p:cNvPr id="10" name="Text Box 6"/>
          <p:cNvSpPr txBox="1">
            <a:spLocks noChangeArrowheads="1"/>
          </p:cNvSpPr>
          <p:nvPr/>
        </p:nvSpPr>
        <p:spPr bwMode="auto">
          <a:xfrm>
            <a:off x="7107238" y="3568700"/>
            <a:ext cx="3473450" cy="409575"/>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Hypericum</a:t>
            </a:r>
            <a:r>
              <a:rPr lang="fr-FR" altLang="fr-FR" b="1" dirty="0">
                <a:solidFill>
                  <a:srgbClr val="000099"/>
                </a:solidFill>
                <a:latin typeface="+mj-lt"/>
              </a:rPr>
              <a:t> </a:t>
            </a:r>
            <a:r>
              <a:rPr lang="fr-FR" altLang="fr-FR" b="1" dirty="0" err="1">
                <a:solidFill>
                  <a:srgbClr val="000099"/>
                </a:solidFill>
                <a:latin typeface="+mj-lt"/>
              </a:rPr>
              <a:t>perforatum</a:t>
            </a:r>
            <a:r>
              <a:rPr lang="fr-FR" altLang="fr-FR" b="1" dirty="0">
                <a:solidFill>
                  <a:srgbClr val="000099"/>
                </a:solidFill>
                <a:latin typeface="+mj-lt"/>
              </a:rPr>
              <a:t> 15 CH</a:t>
            </a:r>
          </a:p>
        </p:txBody>
      </p:sp>
      <p:sp>
        <p:nvSpPr>
          <p:cNvPr id="11" name="Rectangle 10"/>
          <p:cNvSpPr/>
          <p:nvPr/>
        </p:nvSpPr>
        <p:spPr>
          <a:xfrm>
            <a:off x="969963" y="4483100"/>
            <a:ext cx="4348162" cy="585788"/>
          </a:xfrm>
          <a:prstGeom prst="rect">
            <a:avLst/>
          </a:prstGeom>
        </p:spPr>
        <p:txBody>
          <a:bodyPr>
            <a:spAutoFit/>
          </a:bodyPr>
          <a:lstStyle/>
          <a:p>
            <a:pPr marL="285750" indent="-285750" fontAlgn="auto">
              <a:spcBef>
                <a:spcPts val="0"/>
              </a:spcBef>
              <a:spcAft>
                <a:spcPts val="0"/>
              </a:spcAft>
              <a:buFontTx/>
              <a:buBlip>
                <a:blip r:embed="rId3"/>
              </a:buBlip>
              <a:defRPr/>
            </a:pPr>
            <a:r>
              <a:rPr lang="fr-FR" sz="1600" b="1" dirty="0">
                <a:solidFill>
                  <a:srgbClr val="000099"/>
                </a:solidFill>
                <a:latin typeface="+mn-lt"/>
              </a:rPr>
              <a:t>Névralgies</a:t>
            </a:r>
            <a:r>
              <a:rPr lang="fr-FR" sz="1600" dirty="0">
                <a:solidFill>
                  <a:srgbClr val="000099"/>
                </a:solidFill>
                <a:latin typeface="+mn-lt"/>
              </a:rPr>
              <a:t> dentaires et faciales 	</a:t>
            </a:r>
          </a:p>
          <a:p>
            <a:pPr fontAlgn="auto">
              <a:spcBef>
                <a:spcPts val="0"/>
              </a:spcBef>
              <a:spcAft>
                <a:spcPts val="0"/>
              </a:spcAft>
              <a:defRPr/>
            </a:pPr>
            <a:r>
              <a:rPr lang="fr-FR" sz="1600" dirty="0">
                <a:solidFill>
                  <a:srgbClr val="000099"/>
                </a:solidFill>
                <a:latin typeface="+mn-lt"/>
              </a:rPr>
              <a:t>	</a:t>
            </a:r>
          </a:p>
        </p:txBody>
      </p:sp>
      <p:sp>
        <p:nvSpPr>
          <p:cNvPr id="12" name="Text Box 6"/>
          <p:cNvSpPr txBox="1">
            <a:spLocks noChangeArrowheads="1"/>
          </p:cNvSpPr>
          <p:nvPr/>
        </p:nvSpPr>
        <p:spPr bwMode="auto">
          <a:xfrm>
            <a:off x="8258175" y="4483100"/>
            <a:ext cx="2230438" cy="409575"/>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Mezereum</a:t>
            </a:r>
            <a:r>
              <a:rPr lang="fr-FR" altLang="fr-FR" b="1" dirty="0">
                <a:solidFill>
                  <a:srgbClr val="000099"/>
                </a:solidFill>
                <a:latin typeface="+mj-lt"/>
              </a:rPr>
              <a:t> 15 CH</a:t>
            </a:r>
            <a:endParaRPr lang="fr-FR" altLang="fr-FR" sz="1600" dirty="0">
              <a:solidFill>
                <a:srgbClr val="00009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animBg="1"/>
      <p:bldP spid="9" grpId="0"/>
      <p:bldP spid="10" grpId="0" animBg="1"/>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CE00AA1-E540-4D63-A28F-418A2C4690E4}" type="slidenum">
              <a:rPr lang="fr-FR" smtClean="0">
                <a:solidFill>
                  <a:srgbClr val="4472C4">
                    <a:lumMod val="75000"/>
                  </a:srgbClr>
                </a:solidFill>
              </a:rPr>
              <a:pPr/>
              <a:t>14</a:t>
            </a:fld>
            <a:endParaRPr lang="fr-FR">
              <a:solidFill>
                <a:srgbClr val="4472C4">
                  <a:lumMod val="75000"/>
                </a:srgbClr>
              </a:solidFill>
            </a:endParaRPr>
          </a:p>
        </p:txBody>
      </p:sp>
    </p:spTree>
    <p:extLst>
      <p:ext uri="{BB962C8B-B14F-4D97-AF65-F5344CB8AC3E}">
        <p14:creationId xmlns:p14="http://schemas.microsoft.com/office/powerpoint/2010/main" val="9619673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1" name="Text Box 3"/>
          <p:cNvSpPr txBox="1">
            <a:spLocks noChangeArrowheads="1"/>
          </p:cNvSpPr>
          <p:nvPr/>
        </p:nvSpPr>
        <p:spPr bwMode="auto">
          <a:xfrm>
            <a:off x="996950" y="1925638"/>
            <a:ext cx="4852988" cy="338137"/>
          </a:xfrm>
          <a:prstGeom prst="rect">
            <a:avLst/>
          </a:prstGeom>
          <a:noFill/>
          <a:ln>
            <a:noFill/>
          </a:ln>
          <a:effectLst/>
        </p:spPr>
        <p:txBody>
          <a:bodyPr>
            <a:spAutoFit/>
          </a:bodyPr>
          <a:lstStyle>
            <a:lvl1pPr marL="187325" indent="-187325">
              <a:tabLst>
                <a:tab pos="180975" algn="l"/>
                <a:tab pos="7124700" algn="r"/>
              </a:tabLst>
              <a:defRPr sz="2400">
                <a:solidFill>
                  <a:schemeClr val="tx1"/>
                </a:solidFill>
                <a:latin typeface="Times New Roman" panose="02020603050405020304" pitchFamily="18" charset="0"/>
              </a:defRPr>
            </a:lvl1pPr>
            <a:lvl2pPr>
              <a:tabLst>
                <a:tab pos="180975" algn="l"/>
                <a:tab pos="7124700" algn="r"/>
              </a:tabLst>
              <a:defRPr sz="2400">
                <a:solidFill>
                  <a:schemeClr val="tx1"/>
                </a:solidFill>
                <a:latin typeface="Times New Roman" panose="02020603050405020304" pitchFamily="18" charset="0"/>
              </a:defRPr>
            </a:lvl2pPr>
            <a:lvl3pPr>
              <a:tabLst>
                <a:tab pos="180975" algn="l"/>
                <a:tab pos="7124700" algn="r"/>
              </a:tabLst>
              <a:defRPr sz="2400">
                <a:solidFill>
                  <a:schemeClr val="tx1"/>
                </a:solidFill>
                <a:latin typeface="Times New Roman" panose="02020603050405020304" pitchFamily="18" charset="0"/>
              </a:defRPr>
            </a:lvl3pPr>
            <a:lvl4pPr>
              <a:tabLst>
                <a:tab pos="180975" algn="l"/>
                <a:tab pos="7124700" algn="r"/>
              </a:tabLst>
              <a:defRPr sz="2400">
                <a:solidFill>
                  <a:schemeClr val="tx1"/>
                </a:solidFill>
                <a:latin typeface="Times New Roman" panose="02020603050405020304" pitchFamily="18" charset="0"/>
              </a:defRPr>
            </a:lvl4pPr>
            <a:lvl5pPr>
              <a:tabLst>
                <a:tab pos="180975" algn="l"/>
                <a:tab pos="712470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dirty="0">
                <a:solidFill>
                  <a:srgbClr val="000099"/>
                </a:solidFill>
                <a:latin typeface="+mj-lt"/>
              </a:rPr>
              <a:t>Aphtes sur la langue et la face interne des joues</a:t>
            </a:r>
          </a:p>
        </p:txBody>
      </p:sp>
      <p:sp>
        <p:nvSpPr>
          <p:cNvPr id="877572" name="Text Box 4"/>
          <p:cNvSpPr txBox="1">
            <a:spLocks noChangeArrowheads="1"/>
          </p:cNvSpPr>
          <p:nvPr/>
        </p:nvSpPr>
        <p:spPr bwMode="auto">
          <a:xfrm>
            <a:off x="996950" y="2951163"/>
            <a:ext cx="3810000" cy="831850"/>
          </a:xfrm>
          <a:prstGeom prst="rect">
            <a:avLst/>
          </a:prstGeom>
          <a:noFill/>
          <a:ln>
            <a:noFill/>
          </a:ln>
          <a:effectLst/>
        </p:spPr>
        <p:txBody>
          <a:bodyPr>
            <a:spAutoFit/>
          </a:bodyPr>
          <a:lstStyle>
            <a:lvl1pPr marL="187325" indent="-187325">
              <a:tabLst>
                <a:tab pos="180975" algn="l"/>
                <a:tab pos="7124700" algn="r"/>
              </a:tabLst>
              <a:defRPr sz="2400">
                <a:solidFill>
                  <a:schemeClr val="tx1"/>
                </a:solidFill>
                <a:latin typeface="Times New Roman" panose="02020603050405020304" pitchFamily="18" charset="0"/>
              </a:defRPr>
            </a:lvl1pPr>
            <a:lvl2pPr>
              <a:tabLst>
                <a:tab pos="180975" algn="l"/>
                <a:tab pos="7124700" algn="r"/>
              </a:tabLst>
              <a:defRPr sz="2400">
                <a:solidFill>
                  <a:schemeClr val="tx1"/>
                </a:solidFill>
                <a:latin typeface="Times New Roman" panose="02020603050405020304" pitchFamily="18" charset="0"/>
              </a:defRPr>
            </a:lvl2pPr>
            <a:lvl3pPr>
              <a:tabLst>
                <a:tab pos="180975" algn="l"/>
                <a:tab pos="7124700" algn="r"/>
              </a:tabLst>
              <a:defRPr sz="2400">
                <a:solidFill>
                  <a:schemeClr val="tx1"/>
                </a:solidFill>
                <a:latin typeface="Times New Roman" panose="02020603050405020304" pitchFamily="18" charset="0"/>
              </a:defRPr>
            </a:lvl3pPr>
            <a:lvl4pPr>
              <a:tabLst>
                <a:tab pos="180975" algn="l"/>
                <a:tab pos="7124700" algn="r"/>
              </a:tabLst>
              <a:defRPr sz="2400">
                <a:solidFill>
                  <a:schemeClr val="tx1"/>
                </a:solidFill>
                <a:latin typeface="Times New Roman" panose="02020603050405020304" pitchFamily="18" charset="0"/>
              </a:defRPr>
            </a:lvl4pPr>
            <a:lvl5pPr>
              <a:tabLst>
                <a:tab pos="180975" algn="l"/>
                <a:tab pos="712470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dirty="0">
                <a:solidFill>
                  <a:srgbClr val="000099"/>
                </a:solidFill>
                <a:latin typeface="+mj-lt"/>
              </a:rPr>
              <a:t>Ulcérations irrégulières entourées d’une zone inflammatoire, </a:t>
            </a:r>
            <a:r>
              <a:rPr lang="fr-FR" altLang="fr-FR" sz="1600" b="1" dirty="0">
                <a:solidFill>
                  <a:srgbClr val="000099"/>
                </a:solidFill>
                <a:latin typeface="+mj-lt"/>
              </a:rPr>
              <a:t>douleur brûlante, haleine fétide</a:t>
            </a:r>
            <a:r>
              <a:rPr lang="fr-FR" altLang="fr-FR" sz="1600" dirty="0">
                <a:solidFill>
                  <a:srgbClr val="000099"/>
                </a:solidFill>
                <a:latin typeface="+mj-lt"/>
              </a:rPr>
              <a:t>	</a:t>
            </a:r>
          </a:p>
        </p:txBody>
      </p:sp>
      <p:sp>
        <p:nvSpPr>
          <p:cNvPr id="877573" name="Text Box 5"/>
          <p:cNvSpPr txBox="1">
            <a:spLocks noChangeArrowheads="1"/>
          </p:cNvSpPr>
          <p:nvPr/>
        </p:nvSpPr>
        <p:spPr bwMode="auto">
          <a:xfrm>
            <a:off x="996950" y="4114800"/>
            <a:ext cx="45608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rPr>
              <a:t>Ulcérations profondes </a:t>
            </a:r>
            <a:r>
              <a:rPr lang="fr-FR" altLang="fr-FR" sz="1600" b="1">
                <a:solidFill>
                  <a:srgbClr val="000099"/>
                </a:solidFill>
              </a:rPr>
              <a:t>à fond jaunâtre</a:t>
            </a:r>
          </a:p>
          <a:p>
            <a:pPr>
              <a:buClr>
                <a:srgbClr val="62C400"/>
              </a:buClr>
            </a:pPr>
            <a:r>
              <a:rPr lang="fr-FR" altLang="fr-FR" sz="1600">
                <a:solidFill>
                  <a:srgbClr val="000099"/>
                </a:solidFill>
              </a:rPr>
              <a:t>     avec salive visqueuse	</a:t>
            </a:r>
          </a:p>
        </p:txBody>
      </p:sp>
      <p:sp>
        <p:nvSpPr>
          <p:cNvPr id="12" name="Text Box 5"/>
          <p:cNvSpPr txBox="1">
            <a:spLocks noChangeArrowheads="1"/>
          </p:cNvSpPr>
          <p:nvPr/>
        </p:nvSpPr>
        <p:spPr bwMode="auto">
          <a:xfrm>
            <a:off x="996950" y="5332413"/>
            <a:ext cx="4560888" cy="584200"/>
          </a:xfrm>
          <a:prstGeom prst="rect">
            <a:avLst/>
          </a:prstGeom>
          <a:noFill/>
          <a:ln>
            <a:noFill/>
          </a:ln>
          <a:effectLst/>
        </p:spPr>
        <p:txBody>
          <a:bodyPr>
            <a:spAutoFit/>
          </a:bodyPr>
          <a:lstStyle>
            <a:lvl1pPr>
              <a:tabLst>
                <a:tab pos="180975" algn="l"/>
                <a:tab pos="7124700" algn="r"/>
              </a:tabLst>
              <a:defRPr sz="2400">
                <a:solidFill>
                  <a:schemeClr val="tx1"/>
                </a:solidFill>
                <a:latin typeface="Times New Roman" panose="02020603050405020304" pitchFamily="18" charset="0"/>
              </a:defRPr>
            </a:lvl1pPr>
            <a:lvl2pPr>
              <a:tabLst>
                <a:tab pos="180975" algn="l"/>
                <a:tab pos="7124700" algn="r"/>
              </a:tabLst>
              <a:defRPr sz="2400">
                <a:solidFill>
                  <a:schemeClr val="tx1"/>
                </a:solidFill>
                <a:latin typeface="Times New Roman" panose="02020603050405020304" pitchFamily="18" charset="0"/>
              </a:defRPr>
            </a:lvl2pPr>
            <a:lvl3pPr>
              <a:tabLst>
                <a:tab pos="180975" algn="l"/>
                <a:tab pos="7124700" algn="r"/>
              </a:tabLst>
              <a:defRPr sz="2400">
                <a:solidFill>
                  <a:schemeClr val="tx1"/>
                </a:solidFill>
                <a:latin typeface="Times New Roman" panose="02020603050405020304" pitchFamily="18" charset="0"/>
              </a:defRPr>
            </a:lvl3pPr>
            <a:lvl4pPr>
              <a:tabLst>
                <a:tab pos="180975" algn="l"/>
                <a:tab pos="7124700" algn="r"/>
              </a:tabLst>
              <a:defRPr sz="2400">
                <a:solidFill>
                  <a:schemeClr val="tx1"/>
                </a:solidFill>
                <a:latin typeface="Times New Roman" panose="02020603050405020304" pitchFamily="18" charset="0"/>
              </a:defRPr>
            </a:lvl4pPr>
            <a:lvl5pPr>
              <a:tabLst>
                <a:tab pos="180975" algn="l"/>
                <a:tab pos="7124700" algn="r"/>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180975" algn="l"/>
                <a:tab pos="7124700" algn="r"/>
              </a:tabLst>
              <a:defRPr sz="2400">
                <a:solidFill>
                  <a:schemeClr val="tx1"/>
                </a:solidFill>
                <a:latin typeface="Times New Roman" panose="02020603050405020304" pitchFamily="18" charset="0"/>
              </a:defRPr>
            </a:lvl9pPr>
          </a:lstStyle>
          <a:p>
            <a:pPr marL="285750" indent="-285750" fontAlgn="auto">
              <a:spcBef>
                <a:spcPts val="0"/>
              </a:spcBef>
              <a:spcAft>
                <a:spcPts val="0"/>
              </a:spcAft>
              <a:buClr>
                <a:srgbClr val="62C400"/>
              </a:buClr>
              <a:buFontTx/>
              <a:buBlip>
                <a:blip r:embed="rId3"/>
              </a:buBlip>
              <a:defRPr/>
            </a:pPr>
            <a:r>
              <a:rPr lang="fr-FR" altLang="fr-FR" sz="1600" dirty="0">
                <a:solidFill>
                  <a:srgbClr val="000099"/>
                </a:solidFill>
                <a:latin typeface="+mj-lt"/>
              </a:rPr>
              <a:t>Ulcérations à bords irréguliers, dont </a:t>
            </a:r>
            <a:r>
              <a:rPr lang="fr-FR" altLang="fr-FR" sz="1600" b="1" dirty="0">
                <a:solidFill>
                  <a:srgbClr val="000099"/>
                </a:solidFill>
                <a:latin typeface="+mj-lt"/>
              </a:rPr>
              <a:t>le fond saigne au moindre contact</a:t>
            </a:r>
            <a:r>
              <a:rPr lang="fr-FR" altLang="fr-FR" sz="1600" dirty="0">
                <a:solidFill>
                  <a:srgbClr val="000099"/>
                </a:solidFill>
                <a:latin typeface="+mj-lt"/>
              </a:rPr>
              <a:t>	</a:t>
            </a:r>
          </a:p>
        </p:txBody>
      </p:sp>
      <p:sp>
        <p:nvSpPr>
          <p:cNvPr id="14" name="ZoneTexte 13"/>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3.6. Troubles bucco-dentaires</a:t>
            </a:r>
          </a:p>
        </p:txBody>
      </p:sp>
      <p:sp>
        <p:nvSpPr>
          <p:cNvPr id="15"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Aphtes</a:t>
            </a:r>
          </a:p>
        </p:txBody>
      </p:sp>
      <p:sp>
        <p:nvSpPr>
          <p:cNvPr id="16" name="Text Box 6"/>
          <p:cNvSpPr txBox="1">
            <a:spLocks noChangeArrowheads="1"/>
          </p:cNvSpPr>
          <p:nvPr/>
        </p:nvSpPr>
        <p:spPr bwMode="auto">
          <a:xfrm>
            <a:off x="7502525" y="1878013"/>
            <a:ext cx="289718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Borax 9 CH</a:t>
            </a:r>
          </a:p>
          <a:p>
            <a:pPr algn="r" fontAlgn="auto">
              <a:spcBef>
                <a:spcPts val="0"/>
              </a:spcBef>
              <a:spcAft>
                <a:spcPts val="0"/>
              </a:spcAft>
              <a:buClr>
                <a:srgbClr val="62C400"/>
              </a:buClr>
              <a:defRPr/>
            </a:pPr>
            <a:r>
              <a:rPr lang="fr-FR" altLang="fr-FR" sz="1600" dirty="0">
                <a:solidFill>
                  <a:srgbClr val="000090"/>
                </a:solidFill>
                <a:latin typeface="+mj-lt"/>
              </a:rPr>
              <a:t>5 granules 3 à 4 fois par jour</a:t>
            </a:r>
          </a:p>
        </p:txBody>
      </p:sp>
      <p:sp>
        <p:nvSpPr>
          <p:cNvPr id="17" name="Text Box 6"/>
          <p:cNvSpPr txBox="1">
            <a:spLocks noChangeArrowheads="1"/>
          </p:cNvSpPr>
          <p:nvPr/>
        </p:nvSpPr>
        <p:spPr bwMode="auto">
          <a:xfrm>
            <a:off x="7364413" y="2952750"/>
            <a:ext cx="303530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Mercurius</a:t>
            </a:r>
            <a:r>
              <a:rPr lang="fr-FR" altLang="fr-FR" b="1" dirty="0">
                <a:solidFill>
                  <a:srgbClr val="000099"/>
                </a:solidFill>
                <a:latin typeface="+mj-lt"/>
              </a:rPr>
              <a:t> </a:t>
            </a:r>
            <a:r>
              <a:rPr lang="fr-FR" altLang="fr-FR" b="1" dirty="0" err="1">
                <a:solidFill>
                  <a:srgbClr val="000099"/>
                </a:solidFill>
                <a:latin typeface="+mj-lt"/>
              </a:rPr>
              <a:t>solubilis</a:t>
            </a:r>
            <a:r>
              <a:rPr lang="fr-FR" altLang="fr-FR" b="1" dirty="0">
                <a:solidFill>
                  <a:srgbClr val="000099"/>
                </a:solidFill>
                <a:latin typeface="+mj-lt"/>
              </a:rPr>
              <a:t> 9 CH</a:t>
            </a:r>
          </a:p>
          <a:p>
            <a:pPr algn="r" fontAlgn="auto">
              <a:spcBef>
                <a:spcPts val="0"/>
              </a:spcBef>
              <a:spcAft>
                <a:spcPts val="0"/>
              </a:spcAft>
              <a:buClr>
                <a:srgbClr val="62C400"/>
              </a:buClr>
              <a:defRPr/>
            </a:pPr>
            <a:r>
              <a:rPr lang="fr-FR" altLang="fr-FR" sz="1600" dirty="0">
                <a:solidFill>
                  <a:srgbClr val="000090"/>
                </a:solidFill>
                <a:latin typeface="+mj-lt"/>
              </a:rPr>
              <a:t>5 granules 3 à 4 fois par jour</a:t>
            </a:r>
          </a:p>
        </p:txBody>
      </p:sp>
      <p:sp>
        <p:nvSpPr>
          <p:cNvPr id="18" name="Text Box 6"/>
          <p:cNvSpPr txBox="1">
            <a:spLocks noChangeArrowheads="1"/>
          </p:cNvSpPr>
          <p:nvPr/>
        </p:nvSpPr>
        <p:spPr bwMode="auto">
          <a:xfrm>
            <a:off x="7180263" y="4008438"/>
            <a:ext cx="3219450"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Kalium </a:t>
            </a:r>
            <a:r>
              <a:rPr lang="fr-FR" altLang="fr-FR" b="1" dirty="0" err="1">
                <a:solidFill>
                  <a:srgbClr val="000099"/>
                </a:solidFill>
                <a:latin typeface="+mj-lt"/>
              </a:rPr>
              <a:t>bichromicum</a:t>
            </a:r>
            <a:r>
              <a:rPr lang="fr-FR" altLang="fr-FR" b="1" dirty="0">
                <a:solidFill>
                  <a:srgbClr val="000099"/>
                </a:solidFill>
                <a:latin typeface="+mj-lt"/>
              </a:rPr>
              <a:t> 9 CH</a:t>
            </a:r>
          </a:p>
          <a:p>
            <a:pPr algn="r" fontAlgn="auto">
              <a:spcBef>
                <a:spcPts val="0"/>
              </a:spcBef>
              <a:spcAft>
                <a:spcPts val="0"/>
              </a:spcAft>
              <a:buClr>
                <a:srgbClr val="62C400"/>
              </a:buClr>
              <a:defRPr/>
            </a:pPr>
            <a:r>
              <a:rPr lang="fr-FR" altLang="fr-FR" sz="1600" dirty="0">
                <a:solidFill>
                  <a:srgbClr val="000090"/>
                </a:solidFill>
                <a:latin typeface="+mj-lt"/>
              </a:rPr>
              <a:t>5 granules 3 à 4 fois par jour</a:t>
            </a:r>
          </a:p>
        </p:txBody>
      </p:sp>
      <p:sp>
        <p:nvSpPr>
          <p:cNvPr id="19" name="Text Box 6"/>
          <p:cNvSpPr txBox="1">
            <a:spLocks noChangeArrowheads="1"/>
          </p:cNvSpPr>
          <p:nvPr/>
        </p:nvSpPr>
        <p:spPr bwMode="auto">
          <a:xfrm>
            <a:off x="7502525" y="5235575"/>
            <a:ext cx="289718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Nitricum</a:t>
            </a:r>
            <a:r>
              <a:rPr lang="fr-FR" altLang="fr-FR" b="1" dirty="0">
                <a:solidFill>
                  <a:srgbClr val="000099"/>
                </a:solidFill>
                <a:latin typeface="+mj-lt"/>
              </a:rPr>
              <a:t> </a:t>
            </a:r>
            <a:r>
              <a:rPr lang="fr-FR" altLang="fr-FR" b="1" dirty="0" err="1">
                <a:solidFill>
                  <a:srgbClr val="000099"/>
                </a:solidFill>
                <a:latin typeface="+mj-lt"/>
              </a:rPr>
              <a:t>acidum</a:t>
            </a:r>
            <a:r>
              <a:rPr lang="fr-FR" altLang="fr-FR" b="1" dirty="0">
                <a:solidFill>
                  <a:srgbClr val="000099"/>
                </a:solidFill>
                <a:latin typeface="+mj-lt"/>
              </a:rPr>
              <a:t> 9 CH</a:t>
            </a:r>
          </a:p>
          <a:p>
            <a:pPr algn="r" fontAlgn="auto">
              <a:spcBef>
                <a:spcPts val="0"/>
              </a:spcBef>
              <a:spcAft>
                <a:spcPts val="0"/>
              </a:spcAft>
              <a:buClr>
                <a:srgbClr val="62C400"/>
              </a:buClr>
              <a:defRPr/>
            </a:pPr>
            <a:r>
              <a:rPr lang="fr-FR" altLang="fr-FR" sz="1600" dirty="0">
                <a:solidFill>
                  <a:srgbClr val="000090"/>
                </a:solidFill>
                <a:latin typeface="+mj-lt"/>
              </a:rPr>
              <a:t>5 granules 3 à 4 fois par jour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75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75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757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1" grpId="0"/>
      <p:bldP spid="877572" grpId="0"/>
      <p:bldP spid="877573" grpId="0"/>
      <p:bldP spid="12" grpId="0"/>
      <p:bldP spid="16" grpId="0" animBg="1"/>
      <p:bldP spid="17" grpId="0" animBg="1"/>
      <p:bldP spid="18" grpId="0" animBg="1"/>
      <p:bldP spid="1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ChangeArrowheads="1"/>
          </p:cNvSpPr>
          <p:nvPr/>
        </p:nvSpPr>
        <p:spPr bwMode="auto">
          <a:xfrm>
            <a:off x="6169025" y="1951038"/>
            <a:ext cx="52514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391170" name="Rectangle 4"/>
          <p:cNvSpPr>
            <a:spLocks noChangeArrowheads="1"/>
          </p:cNvSpPr>
          <p:nvPr/>
        </p:nvSpPr>
        <p:spPr bwMode="auto">
          <a:xfrm>
            <a:off x="3292475" y="3695700"/>
            <a:ext cx="7392988"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 typeface="Wingdings" panose="05000000000000000000" pitchFamily="2" charset="2"/>
              <a:buNone/>
            </a:pPr>
            <a:endParaRPr lang="fr-FR" altLang="fr-FR" b="1" u="sng">
              <a:solidFill>
                <a:srgbClr val="000099"/>
              </a:solidFill>
              <a:cs typeface="Arial" panose="020B0604020202020204" pitchFamily="34" charset="0"/>
            </a:endParaRPr>
          </a:p>
          <a:p>
            <a:pPr>
              <a:spcBef>
                <a:spcPct val="20000"/>
              </a:spcBef>
              <a:buFontTx/>
              <a:buBlip>
                <a:blip r:embed="rId3"/>
              </a:buBlip>
            </a:pPr>
            <a:r>
              <a:rPr lang="fr-FR" altLang="fr-FR">
                <a:solidFill>
                  <a:srgbClr val="000099"/>
                </a:solidFill>
                <a:cs typeface="Arial" panose="020B0604020202020204" pitchFamily="34" charset="0"/>
              </a:rPr>
              <a:t>Un participant présente l’arbre décisionnel « Rhinopharyngite »</a:t>
            </a:r>
          </a:p>
          <a:p>
            <a:pPr>
              <a:spcBef>
                <a:spcPct val="20000"/>
              </a:spcBef>
              <a:buFontTx/>
              <a:buBlip>
                <a:blip r:embed="rId3"/>
              </a:buBlip>
            </a:pPr>
            <a:r>
              <a:rPr lang="fr-FR" altLang="fr-FR">
                <a:solidFill>
                  <a:srgbClr val="000099"/>
                </a:solidFill>
                <a:cs typeface="Arial" panose="020B0604020202020204" pitchFamily="34" charset="0"/>
              </a:rPr>
              <a:t>Echanger avec le groupe</a:t>
            </a:r>
          </a:p>
          <a:p>
            <a:pPr>
              <a:spcBef>
                <a:spcPct val="20000"/>
              </a:spcBef>
              <a:buFontTx/>
              <a:buBlip>
                <a:blip r:embed="rId3"/>
              </a:buBlip>
            </a:pPr>
            <a:r>
              <a:rPr lang="fr-FR" altLang="fr-FR">
                <a:solidFill>
                  <a:srgbClr val="000099"/>
                </a:solidFill>
                <a:cs typeface="Arial" panose="020B0604020202020204" pitchFamily="34" charset="0"/>
              </a:rPr>
              <a:t>Procéder de même pour l’arbre décisionnel « Syndrome pieds-mains-bouche » puis « Erythème fessier » </a:t>
            </a:r>
          </a:p>
        </p:txBody>
      </p:sp>
      <p:sp>
        <p:nvSpPr>
          <p:cNvPr id="39117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91172" name="ZoneTexte 8"/>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15’</a:t>
            </a:r>
          </a:p>
        </p:txBody>
      </p:sp>
      <p:sp>
        <p:nvSpPr>
          <p:cNvPr id="39117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0763" y="4414838"/>
            <a:ext cx="1157287"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8"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pic>
        <p:nvPicPr>
          <p:cNvPr id="4" name="Image 3"/>
          <p:cNvPicPr>
            <a:picLocks noChangeAspect="1"/>
          </p:cNvPicPr>
          <p:nvPr/>
        </p:nvPicPr>
        <p:blipFill rotWithShape="1">
          <a:blip r:embed="rId4"/>
          <a:srcRect b="4273"/>
          <a:stretch/>
        </p:blipFill>
        <p:spPr>
          <a:xfrm>
            <a:off x="1795463" y="1019175"/>
            <a:ext cx="8150225" cy="5516379"/>
          </a:xfrm>
          <a:prstGeom prst="rect">
            <a:avLst/>
          </a:prstGeom>
          <a:ln>
            <a:solidFill>
              <a:schemeClr val="bg1">
                <a:lumMod val="65000"/>
              </a:schemeClr>
            </a:solidFill>
          </a:ln>
        </p:spPr>
      </p:pic>
      <p:sp>
        <p:nvSpPr>
          <p:cNvPr id="5" name="ZoneTexte 4"/>
          <p:cNvSpPr txBox="1">
            <a:spLocks noChangeArrowheads="1"/>
          </p:cNvSpPr>
          <p:nvPr/>
        </p:nvSpPr>
        <p:spPr bwMode="auto">
          <a:xfrm>
            <a:off x="2586038" y="2964307"/>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rPr>
              <a:t>Œdème</a:t>
            </a:r>
            <a:endParaRPr lang="fr-FR" altLang="fr-FR" sz="1300" b="1" dirty="0">
              <a:solidFill>
                <a:srgbClr val="000099"/>
              </a:solidFill>
            </a:endParaRPr>
          </a:p>
        </p:txBody>
      </p:sp>
      <p:sp>
        <p:nvSpPr>
          <p:cNvPr id="7" name="ZoneTexte 6"/>
          <p:cNvSpPr txBox="1">
            <a:spLocks noChangeArrowheads="1"/>
          </p:cNvSpPr>
          <p:nvPr/>
        </p:nvSpPr>
        <p:spPr bwMode="auto">
          <a:xfrm>
            <a:off x="2640013" y="3228975"/>
            <a:ext cx="20685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APIS MELLIFICA 15 CH</a:t>
            </a:r>
          </a:p>
        </p:txBody>
      </p:sp>
      <p:sp>
        <p:nvSpPr>
          <p:cNvPr id="8" name="ZoneTexte 7"/>
          <p:cNvSpPr txBox="1">
            <a:spLocks noChangeArrowheads="1"/>
          </p:cNvSpPr>
          <p:nvPr/>
        </p:nvSpPr>
        <p:spPr bwMode="auto">
          <a:xfrm>
            <a:off x="2640013" y="5613400"/>
            <a:ext cx="1614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à la </a:t>
            </a:r>
          </a:p>
        </p:txBody>
      </p:sp>
      <p:sp>
        <p:nvSpPr>
          <p:cNvPr id="3" name="Rectangle 2"/>
          <p:cNvSpPr>
            <a:spLocks noChangeArrowheads="1"/>
          </p:cNvSpPr>
          <p:nvPr/>
        </p:nvSpPr>
        <p:spPr bwMode="auto">
          <a:xfrm>
            <a:off x="1958975" y="5768975"/>
            <a:ext cx="116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racine du nez</a:t>
            </a:r>
          </a:p>
        </p:txBody>
      </p:sp>
      <p:sp>
        <p:nvSpPr>
          <p:cNvPr id="10" name="Rectangle 9"/>
          <p:cNvSpPr>
            <a:spLocks noChangeArrowheads="1"/>
          </p:cNvSpPr>
          <p:nvPr/>
        </p:nvSpPr>
        <p:spPr bwMode="auto">
          <a:xfrm>
            <a:off x="2292350" y="6045200"/>
            <a:ext cx="6953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STICTA</a:t>
            </a:r>
          </a:p>
        </p:txBody>
      </p:sp>
      <p:sp>
        <p:nvSpPr>
          <p:cNvPr id="11" name="Rectangle 10"/>
          <p:cNvSpPr>
            <a:spLocks noChangeArrowheads="1"/>
          </p:cNvSpPr>
          <p:nvPr/>
        </p:nvSpPr>
        <p:spPr bwMode="auto">
          <a:xfrm>
            <a:off x="1860550" y="6205538"/>
            <a:ext cx="15049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PULMONARIA 9 CH</a:t>
            </a:r>
          </a:p>
        </p:txBody>
      </p:sp>
      <p:sp>
        <p:nvSpPr>
          <p:cNvPr id="13" name="ZoneTexte 12"/>
          <p:cNvSpPr txBox="1">
            <a:spLocks noChangeArrowheads="1"/>
          </p:cNvSpPr>
          <p:nvPr/>
        </p:nvSpPr>
        <p:spPr bwMode="auto">
          <a:xfrm>
            <a:off x="3659188" y="5613400"/>
            <a:ext cx="18923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nez bouché la nuit</a:t>
            </a:r>
          </a:p>
        </p:txBody>
      </p:sp>
      <p:sp>
        <p:nvSpPr>
          <p:cNvPr id="14" name="Rectangle 13"/>
          <p:cNvSpPr>
            <a:spLocks noChangeArrowheads="1"/>
          </p:cNvSpPr>
          <p:nvPr/>
        </p:nvSpPr>
        <p:spPr bwMode="auto">
          <a:xfrm>
            <a:off x="3808413" y="6019800"/>
            <a:ext cx="13827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surtout</a:t>
            </a:r>
            <a:r>
              <a:rPr lang="fr-FR" altLang="fr-FR" sz="1300" b="1">
                <a:solidFill>
                  <a:srgbClr val="000099"/>
                </a:solidFill>
              </a:rPr>
              <a:t> </a:t>
            </a:r>
            <a:r>
              <a:rPr lang="fr-FR" altLang="fr-FR" sz="1200" b="1">
                <a:solidFill>
                  <a:srgbClr val="000099"/>
                </a:solidFill>
              </a:rPr>
              <a:t>le</a:t>
            </a:r>
            <a:r>
              <a:rPr lang="fr-FR" altLang="fr-FR" sz="1300" b="1">
                <a:solidFill>
                  <a:srgbClr val="000099"/>
                </a:solidFill>
              </a:rPr>
              <a:t> </a:t>
            </a:r>
            <a:r>
              <a:rPr lang="fr-FR" altLang="fr-FR" sz="1200" b="1">
                <a:solidFill>
                  <a:srgbClr val="000099"/>
                </a:solidFill>
              </a:rPr>
              <a:t>matin</a:t>
            </a:r>
            <a:endParaRPr lang="fr-FR" altLang="fr-FR" sz="1300" b="1">
              <a:solidFill>
                <a:srgbClr val="000099"/>
              </a:solidFill>
            </a:endParaRPr>
          </a:p>
        </p:txBody>
      </p:sp>
      <p:pic>
        <p:nvPicPr>
          <p:cNvPr id="393228"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36938" y="6227763"/>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3408363" y="6157913"/>
            <a:ext cx="219075" cy="79375"/>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p>
        </p:txBody>
      </p:sp>
      <p:sp>
        <p:nvSpPr>
          <p:cNvPr id="17" name="Rectangle 16"/>
          <p:cNvSpPr>
            <a:spLocks noChangeArrowheads="1"/>
          </p:cNvSpPr>
          <p:nvPr/>
        </p:nvSpPr>
        <p:spPr bwMode="auto">
          <a:xfrm>
            <a:off x="3811588" y="6215063"/>
            <a:ext cx="1447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NUX VOMICA 9 CH</a:t>
            </a:r>
          </a:p>
        </p:txBody>
      </p:sp>
      <p:sp>
        <p:nvSpPr>
          <p:cNvPr id="18" name="ZoneTexte 17"/>
          <p:cNvSpPr txBox="1">
            <a:spLocks noChangeArrowheads="1"/>
          </p:cNvSpPr>
          <p:nvPr/>
        </p:nvSpPr>
        <p:spPr bwMode="auto">
          <a:xfrm>
            <a:off x="6134100" y="5613400"/>
            <a:ext cx="1614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irrité</a:t>
            </a:r>
            <a:endParaRPr lang="fr-FR" altLang="fr-FR" sz="1300" b="1">
              <a:solidFill>
                <a:srgbClr val="000099"/>
              </a:solidFill>
            </a:endParaRPr>
          </a:p>
        </p:txBody>
      </p:sp>
      <p:sp>
        <p:nvSpPr>
          <p:cNvPr id="19" name="ZoneTexte 18"/>
          <p:cNvSpPr txBox="1">
            <a:spLocks noChangeArrowheads="1"/>
          </p:cNvSpPr>
          <p:nvPr/>
        </p:nvSpPr>
        <p:spPr bwMode="auto">
          <a:xfrm>
            <a:off x="6007100" y="5775325"/>
            <a:ext cx="16144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non</a:t>
            </a:r>
            <a:r>
              <a:rPr lang="fr-FR" altLang="fr-FR" sz="1300" b="1">
                <a:solidFill>
                  <a:srgbClr val="000099"/>
                </a:solidFill>
              </a:rPr>
              <a:t> </a:t>
            </a:r>
            <a:r>
              <a:rPr lang="fr-FR" altLang="fr-FR" sz="1200" b="1">
                <a:solidFill>
                  <a:srgbClr val="000099"/>
                </a:solidFill>
              </a:rPr>
              <a:t>irrité</a:t>
            </a:r>
            <a:endParaRPr lang="fr-FR" altLang="fr-FR" sz="1300" b="1">
              <a:solidFill>
                <a:srgbClr val="000099"/>
              </a:solidFill>
            </a:endParaRPr>
          </a:p>
        </p:txBody>
      </p:sp>
      <p:sp>
        <p:nvSpPr>
          <p:cNvPr id="20" name="Rectangle 19"/>
          <p:cNvSpPr>
            <a:spLocks noChangeArrowheads="1"/>
          </p:cNvSpPr>
          <p:nvPr/>
        </p:nvSpPr>
        <p:spPr bwMode="auto">
          <a:xfrm>
            <a:off x="5572125" y="6051550"/>
            <a:ext cx="13938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sz="1100" b="1" dirty="0">
                <a:solidFill>
                  <a:srgbClr val="000099"/>
                </a:solidFill>
              </a:rPr>
              <a:t>ALLIUM CEPA </a:t>
            </a:r>
          </a:p>
          <a:p>
            <a:pPr algn="ctr"/>
            <a:r>
              <a:rPr lang="fr-FR" altLang="fr-FR" sz="1100" b="1" dirty="0">
                <a:solidFill>
                  <a:srgbClr val="000099"/>
                </a:solidFill>
              </a:rPr>
              <a:t>9 CH</a:t>
            </a:r>
          </a:p>
        </p:txBody>
      </p:sp>
      <p:sp>
        <p:nvSpPr>
          <p:cNvPr id="21" name="ZoneTexte 20"/>
          <p:cNvSpPr txBox="1">
            <a:spLocks noChangeArrowheads="1"/>
          </p:cNvSpPr>
          <p:nvPr/>
        </p:nvSpPr>
        <p:spPr bwMode="auto">
          <a:xfrm>
            <a:off x="7358063" y="5603875"/>
            <a:ext cx="16144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non</a:t>
            </a:r>
            <a:r>
              <a:rPr lang="fr-FR" altLang="fr-FR" sz="1300" b="1">
                <a:solidFill>
                  <a:srgbClr val="000099"/>
                </a:solidFill>
              </a:rPr>
              <a:t> </a:t>
            </a:r>
            <a:r>
              <a:rPr lang="fr-FR" altLang="fr-FR" sz="1200" b="1">
                <a:solidFill>
                  <a:srgbClr val="000099"/>
                </a:solidFill>
              </a:rPr>
              <a:t>irrité</a:t>
            </a:r>
            <a:endParaRPr lang="fr-FR" altLang="fr-FR" sz="1300" b="1">
              <a:solidFill>
                <a:srgbClr val="000099"/>
              </a:solidFill>
            </a:endParaRPr>
          </a:p>
        </p:txBody>
      </p:sp>
      <p:sp>
        <p:nvSpPr>
          <p:cNvPr id="22" name="ZoneTexte 21"/>
          <p:cNvSpPr txBox="1">
            <a:spLocks noChangeArrowheads="1"/>
          </p:cNvSpPr>
          <p:nvPr/>
        </p:nvSpPr>
        <p:spPr bwMode="auto">
          <a:xfrm>
            <a:off x="7466013" y="5783263"/>
            <a:ext cx="1614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irrités</a:t>
            </a:r>
            <a:endParaRPr lang="fr-FR" altLang="fr-FR" sz="1300" b="1">
              <a:solidFill>
                <a:srgbClr val="000099"/>
              </a:solidFill>
            </a:endParaRPr>
          </a:p>
        </p:txBody>
      </p:sp>
      <p:sp>
        <p:nvSpPr>
          <p:cNvPr id="23" name="ZoneTexte 22"/>
          <p:cNvSpPr txBox="1">
            <a:spLocks noChangeArrowheads="1"/>
          </p:cNvSpPr>
          <p:nvPr/>
        </p:nvSpPr>
        <p:spPr bwMode="auto">
          <a:xfrm>
            <a:off x="6919913" y="6051550"/>
            <a:ext cx="16144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EUPHRASIA</a:t>
            </a:r>
          </a:p>
          <a:p>
            <a:pPr algn="ctr"/>
            <a:r>
              <a:rPr lang="fr-FR" altLang="fr-FR" sz="1100" b="1">
                <a:solidFill>
                  <a:srgbClr val="000099"/>
                </a:solidFill>
              </a:rPr>
              <a:t>9 CH</a:t>
            </a:r>
          </a:p>
        </p:txBody>
      </p:sp>
      <p:sp>
        <p:nvSpPr>
          <p:cNvPr id="24" name="ZoneTexte 23"/>
          <p:cNvSpPr txBox="1">
            <a:spLocks noChangeArrowheads="1"/>
          </p:cNvSpPr>
          <p:nvPr/>
        </p:nvSpPr>
        <p:spPr bwMode="auto">
          <a:xfrm>
            <a:off x="8666163" y="5778500"/>
            <a:ext cx="1614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irrités</a:t>
            </a:r>
            <a:endParaRPr lang="fr-FR" altLang="fr-FR" sz="1300" b="1">
              <a:solidFill>
                <a:srgbClr val="000099"/>
              </a:solidFill>
            </a:endParaRPr>
          </a:p>
        </p:txBody>
      </p:sp>
      <p:sp>
        <p:nvSpPr>
          <p:cNvPr id="25" name="ZoneTexte 24"/>
          <p:cNvSpPr txBox="1">
            <a:spLocks noChangeArrowheads="1"/>
          </p:cNvSpPr>
          <p:nvPr/>
        </p:nvSpPr>
        <p:spPr bwMode="auto">
          <a:xfrm>
            <a:off x="8272463" y="6030913"/>
            <a:ext cx="16144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KALIUM </a:t>
            </a:r>
          </a:p>
          <a:p>
            <a:pPr algn="ctr"/>
            <a:r>
              <a:rPr lang="fr-FR" altLang="fr-FR" sz="1100" b="1">
                <a:solidFill>
                  <a:srgbClr val="000099"/>
                </a:solidFill>
              </a:rPr>
              <a:t>IODATUM 9 CH</a:t>
            </a:r>
          </a:p>
        </p:txBody>
      </p:sp>
      <p:sp>
        <p:nvSpPr>
          <p:cNvPr id="26" name="ZoneTexte 25"/>
          <p:cNvSpPr txBox="1">
            <a:spLocks noChangeArrowheads="1"/>
          </p:cNvSpPr>
          <p:nvPr/>
        </p:nvSpPr>
        <p:spPr bwMode="auto">
          <a:xfrm>
            <a:off x="6761163" y="3816350"/>
            <a:ext cx="16129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jaune</a:t>
            </a:r>
            <a:r>
              <a:rPr lang="fr-FR" altLang="fr-FR" sz="1300" b="1">
                <a:solidFill>
                  <a:srgbClr val="000099"/>
                </a:solidFill>
              </a:rPr>
              <a:t> </a:t>
            </a:r>
            <a:r>
              <a:rPr lang="fr-FR" altLang="fr-FR" sz="1200" b="1">
                <a:solidFill>
                  <a:srgbClr val="000099"/>
                </a:solidFill>
              </a:rPr>
              <a:t>verdâtre</a:t>
            </a:r>
            <a:endParaRPr lang="fr-FR" altLang="fr-FR" sz="1300" b="1">
              <a:solidFill>
                <a:srgbClr val="000099"/>
              </a:solidFill>
            </a:endParaRPr>
          </a:p>
        </p:txBody>
      </p:sp>
      <p:sp>
        <p:nvSpPr>
          <p:cNvPr id="27" name="ZoneTexte 26"/>
          <p:cNvSpPr txBox="1">
            <a:spLocks noChangeArrowheads="1"/>
          </p:cNvSpPr>
          <p:nvPr/>
        </p:nvSpPr>
        <p:spPr bwMode="auto">
          <a:xfrm>
            <a:off x="6962775" y="4168775"/>
            <a:ext cx="1614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croûtes</a:t>
            </a:r>
            <a:endParaRPr lang="fr-FR" altLang="fr-FR" sz="1300" b="1">
              <a:solidFill>
                <a:srgbClr val="000099"/>
              </a:solidFill>
            </a:endParaRPr>
          </a:p>
        </p:txBody>
      </p:sp>
      <p:sp>
        <p:nvSpPr>
          <p:cNvPr id="28" name="ZoneTexte 27"/>
          <p:cNvSpPr txBox="1">
            <a:spLocks noChangeArrowheads="1"/>
          </p:cNvSpPr>
          <p:nvPr/>
        </p:nvSpPr>
        <p:spPr bwMode="auto">
          <a:xfrm>
            <a:off x="8931275" y="3910013"/>
            <a:ext cx="1614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visqueux</a:t>
            </a:r>
            <a:endParaRPr lang="fr-FR" altLang="fr-FR" sz="1300" b="1">
              <a:solidFill>
                <a:srgbClr val="000099"/>
              </a:solidFill>
            </a:endParaRPr>
          </a:p>
        </p:txBody>
      </p:sp>
      <p:sp>
        <p:nvSpPr>
          <p:cNvPr id="29" name="ZoneTexte 28"/>
          <p:cNvSpPr txBox="1">
            <a:spLocks noChangeArrowheads="1"/>
          </p:cNvSpPr>
          <p:nvPr/>
        </p:nvSpPr>
        <p:spPr bwMode="auto">
          <a:xfrm>
            <a:off x="8283575" y="4087813"/>
            <a:ext cx="1614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Écoulement</a:t>
            </a:r>
            <a:endParaRPr lang="fr-FR" altLang="fr-FR" sz="1300" b="1">
              <a:solidFill>
                <a:srgbClr val="000099"/>
              </a:solidFill>
            </a:endParaRPr>
          </a:p>
        </p:txBody>
      </p:sp>
      <p:sp>
        <p:nvSpPr>
          <p:cNvPr id="30" name="ZoneTexte 29"/>
          <p:cNvSpPr txBox="1">
            <a:spLocks noChangeArrowheads="1"/>
          </p:cNvSpPr>
          <p:nvPr/>
        </p:nvSpPr>
        <p:spPr bwMode="auto">
          <a:xfrm>
            <a:off x="6524625" y="4397375"/>
            <a:ext cx="16144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KALIUM </a:t>
            </a:r>
          </a:p>
          <a:p>
            <a:pPr algn="ctr"/>
            <a:r>
              <a:rPr lang="fr-FR" altLang="fr-FR" sz="1100" b="1">
                <a:solidFill>
                  <a:srgbClr val="000099"/>
                </a:solidFill>
              </a:rPr>
              <a:t>BICHROMICUM 9 CH</a:t>
            </a:r>
          </a:p>
        </p:txBody>
      </p:sp>
      <p:sp>
        <p:nvSpPr>
          <p:cNvPr id="31" name="ZoneTexte 30"/>
          <p:cNvSpPr txBox="1">
            <a:spLocks noChangeArrowheads="1"/>
          </p:cNvSpPr>
          <p:nvPr/>
        </p:nvSpPr>
        <p:spPr bwMode="auto">
          <a:xfrm>
            <a:off x="8367713" y="4554982"/>
            <a:ext cx="1612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dirty="0">
                <a:solidFill>
                  <a:srgbClr val="000099"/>
                </a:solidFill>
              </a:rPr>
              <a:t>HYDRASTIS 9 CH</a:t>
            </a:r>
          </a:p>
        </p:txBody>
      </p:sp>
      <p:pic>
        <p:nvPicPr>
          <p:cNvPr id="393245" name="Image 3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4063" y="4521200"/>
            <a:ext cx="2190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8480425" y="4473575"/>
            <a:ext cx="1216025" cy="117475"/>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a:p>
        </p:txBody>
      </p:sp>
      <p:pic>
        <p:nvPicPr>
          <p:cNvPr id="393247" name="Imag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24888" y="4410075"/>
            <a:ext cx="1071562"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a:spLocks noChangeArrowheads="1"/>
          </p:cNvSpPr>
          <p:nvPr/>
        </p:nvSpPr>
        <p:spPr bwMode="auto">
          <a:xfrm>
            <a:off x="8612188" y="4230688"/>
            <a:ext cx="9366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postérieur</a:t>
            </a:r>
            <a:endParaRPr lang="fr-FR" altLang="fr-FR" sz="1300" b="1">
              <a:solidFill>
                <a:srgbClr val="000099"/>
              </a:solidFill>
            </a:endParaRPr>
          </a:p>
        </p:txBody>
      </p:sp>
      <p:sp>
        <p:nvSpPr>
          <p:cNvPr id="35" name="Pentagone 34"/>
          <p:cNvSpPr/>
          <p:nvPr/>
        </p:nvSpPr>
        <p:spPr>
          <a:xfrm rot="5400000">
            <a:off x="10124281"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36" name="ZoneTexte 16"/>
          <p:cNvSpPr txBox="1">
            <a:spLocks noChangeArrowheads="1"/>
          </p:cNvSpPr>
          <p:nvPr/>
        </p:nvSpPr>
        <p:spPr bwMode="auto">
          <a:xfrm>
            <a:off x="10166350"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37" name="Image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5463"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3" presetClass="entr" presetSubtype="10" fill="hold" nodeType="click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blinds(horizontal)">
                                      <p:cBhvr>
                                        <p:cTn id="97" dur="500"/>
                                        <p:tgtEl>
                                          <p:spTgt spid="37"/>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linds(horizontal)">
                                      <p:cBhvr>
                                        <p:cTn id="100" dur="500"/>
                                        <p:tgtEl>
                                          <p:spTgt spid="36"/>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blinds(horizontal)">
                                      <p:cBhvr>
                                        <p:cTn id="10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3" grpId="0"/>
      <p:bldP spid="10" grpId="0"/>
      <p:bldP spid="11" grpId="0"/>
      <p:bldP spid="13" grpId="0"/>
      <p:bldP spid="14"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4" grpId="0"/>
      <p:bldP spid="35" grpId="0" animBg="1"/>
      <p:bldP spid="3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pic>
        <p:nvPicPr>
          <p:cNvPr id="2" name="Image 1"/>
          <p:cNvPicPr>
            <a:picLocks noChangeAspect="1"/>
          </p:cNvPicPr>
          <p:nvPr/>
        </p:nvPicPr>
        <p:blipFill rotWithShape="1">
          <a:blip r:embed="rId3"/>
          <a:srcRect b="12361"/>
          <a:stretch/>
        </p:blipFill>
        <p:spPr>
          <a:xfrm>
            <a:off x="1500188" y="1150624"/>
            <a:ext cx="8716962" cy="5400675"/>
          </a:xfrm>
          <a:prstGeom prst="rect">
            <a:avLst/>
          </a:prstGeom>
          <a:ln>
            <a:solidFill>
              <a:schemeClr val="bg1">
                <a:lumMod val="65000"/>
              </a:schemeClr>
            </a:solidFill>
          </a:ln>
        </p:spPr>
      </p:pic>
      <p:sp>
        <p:nvSpPr>
          <p:cNvPr id="4" name="ZoneTexte 3"/>
          <p:cNvSpPr txBox="1">
            <a:spLocks noChangeArrowheads="1"/>
          </p:cNvSpPr>
          <p:nvPr/>
        </p:nvSpPr>
        <p:spPr bwMode="auto">
          <a:xfrm>
            <a:off x="1952625" y="3663637"/>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ulcérations</a:t>
            </a:r>
            <a:r>
              <a:rPr lang="fr-FR" altLang="fr-FR" sz="1300" b="1">
                <a:solidFill>
                  <a:srgbClr val="000099"/>
                </a:solidFill>
              </a:rPr>
              <a:t> </a:t>
            </a:r>
            <a:r>
              <a:rPr lang="fr-FR" altLang="fr-FR" sz="1200" b="1">
                <a:solidFill>
                  <a:srgbClr val="000099"/>
                </a:solidFill>
              </a:rPr>
              <a:t>buccales</a:t>
            </a:r>
            <a:endParaRPr lang="fr-FR" altLang="fr-FR" sz="1300" b="1">
              <a:solidFill>
                <a:srgbClr val="000099"/>
              </a:solidFill>
            </a:endParaRPr>
          </a:p>
        </p:txBody>
      </p:sp>
      <p:sp>
        <p:nvSpPr>
          <p:cNvPr id="5" name="ZoneTexte 4"/>
          <p:cNvSpPr txBox="1">
            <a:spLocks noChangeArrowheads="1"/>
          </p:cNvSpPr>
          <p:nvPr/>
        </p:nvSpPr>
        <p:spPr bwMode="auto">
          <a:xfrm>
            <a:off x="1801813" y="4135124"/>
            <a:ext cx="25114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MERCURIUS CORROSIVUS 9 CH</a:t>
            </a:r>
          </a:p>
        </p:txBody>
      </p:sp>
      <p:sp>
        <p:nvSpPr>
          <p:cNvPr id="6" name="ZoneTexte 5"/>
          <p:cNvSpPr txBox="1">
            <a:spLocks noChangeArrowheads="1"/>
          </p:cNvSpPr>
          <p:nvPr/>
        </p:nvSpPr>
        <p:spPr bwMode="auto">
          <a:xfrm>
            <a:off x="4670425" y="5621024"/>
            <a:ext cx="23764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convalescence</a:t>
            </a:r>
            <a:endParaRPr lang="fr-FR" altLang="fr-FR" sz="1300" b="1">
              <a:solidFill>
                <a:srgbClr val="000099"/>
              </a:solidFill>
            </a:endParaRPr>
          </a:p>
        </p:txBody>
      </p:sp>
      <p:sp>
        <p:nvSpPr>
          <p:cNvPr id="7" name="ZoneTexte 6"/>
          <p:cNvSpPr txBox="1">
            <a:spLocks noChangeArrowheads="1"/>
          </p:cNvSpPr>
          <p:nvPr/>
        </p:nvSpPr>
        <p:spPr bwMode="auto">
          <a:xfrm>
            <a:off x="4718050" y="5879787"/>
            <a:ext cx="2511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SULFUR IODATUM 15 CH</a:t>
            </a:r>
          </a:p>
        </p:txBody>
      </p:sp>
      <p:sp>
        <p:nvSpPr>
          <p:cNvPr id="8" name="ZoneTexte 7"/>
          <p:cNvSpPr txBox="1">
            <a:spLocks noChangeArrowheads="1"/>
          </p:cNvSpPr>
          <p:nvPr/>
        </p:nvSpPr>
        <p:spPr bwMode="auto">
          <a:xfrm>
            <a:off x="7229475" y="3663637"/>
            <a:ext cx="2374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vésicules</a:t>
            </a:r>
            <a:endParaRPr lang="fr-FR" altLang="fr-FR" sz="1300" b="1">
              <a:solidFill>
                <a:srgbClr val="000099"/>
              </a:solidFill>
            </a:endParaRPr>
          </a:p>
        </p:txBody>
      </p:sp>
      <p:sp>
        <p:nvSpPr>
          <p:cNvPr id="9" name="ZoneTexte 8"/>
          <p:cNvSpPr txBox="1">
            <a:spLocks noChangeArrowheads="1"/>
          </p:cNvSpPr>
          <p:nvPr/>
        </p:nvSpPr>
        <p:spPr bwMode="auto">
          <a:xfrm>
            <a:off x="7312025" y="3862074"/>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000099"/>
                </a:solidFill>
              </a:rPr>
              <a:t>liquide</a:t>
            </a:r>
            <a:r>
              <a:rPr lang="fr-FR" altLang="fr-FR" sz="1300" b="1">
                <a:solidFill>
                  <a:srgbClr val="000099"/>
                </a:solidFill>
              </a:rPr>
              <a:t> </a:t>
            </a:r>
            <a:r>
              <a:rPr lang="fr-FR" altLang="fr-FR" sz="1200" b="1">
                <a:solidFill>
                  <a:srgbClr val="000099"/>
                </a:solidFill>
              </a:rPr>
              <a:t>translucide</a:t>
            </a:r>
            <a:endParaRPr lang="fr-FR" altLang="fr-FR" sz="1300" b="1">
              <a:solidFill>
                <a:srgbClr val="000099"/>
              </a:solidFill>
            </a:endParaRPr>
          </a:p>
        </p:txBody>
      </p:sp>
      <p:sp>
        <p:nvSpPr>
          <p:cNvPr id="10" name="ZoneTexte 9"/>
          <p:cNvSpPr txBox="1">
            <a:spLocks noChangeArrowheads="1"/>
          </p:cNvSpPr>
          <p:nvPr/>
        </p:nvSpPr>
        <p:spPr bwMode="auto">
          <a:xfrm>
            <a:off x="7648575" y="4124012"/>
            <a:ext cx="25114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1100" b="1">
                <a:solidFill>
                  <a:srgbClr val="000099"/>
                </a:solidFill>
              </a:rPr>
              <a:t>RHUS TOXICODENDRON 9 CH</a:t>
            </a:r>
          </a:p>
        </p:txBody>
      </p:sp>
      <p:sp>
        <p:nvSpPr>
          <p:cNvPr id="11" name="Pentagone 10"/>
          <p:cNvSpPr/>
          <p:nvPr/>
        </p:nvSpPr>
        <p:spPr>
          <a:xfrm rot="5400000">
            <a:off x="1028461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2" name="ZoneTexte 16"/>
          <p:cNvSpPr txBox="1">
            <a:spLocks noChangeArrowheads="1"/>
          </p:cNvSpPr>
          <p:nvPr/>
        </p:nvSpPr>
        <p:spPr bwMode="auto">
          <a:xfrm>
            <a:off x="1032668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3"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580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pic>
        <p:nvPicPr>
          <p:cNvPr id="2" name="Image 1"/>
          <p:cNvPicPr>
            <a:picLocks noChangeAspect="1"/>
          </p:cNvPicPr>
          <p:nvPr/>
        </p:nvPicPr>
        <p:blipFill>
          <a:blip r:embed="rId3"/>
          <a:stretch>
            <a:fillRect/>
          </a:stretch>
        </p:blipFill>
        <p:spPr>
          <a:xfrm>
            <a:off x="1806575" y="912596"/>
            <a:ext cx="8007350" cy="5710238"/>
          </a:xfrm>
          <a:prstGeom prst="rect">
            <a:avLst/>
          </a:prstGeom>
          <a:ln>
            <a:solidFill>
              <a:schemeClr val="bg1">
                <a:lumMod val="65000"/>
              </a:schemeClr>
            </a:solidFill>
          </a:ln>
        </p:spPr>
      </p:pic>
      <p:sp>
        <p:nvSpPr>
          <p:cNvPr id="5" name="ZoneTexte 4"/>
          <p:cNvSpPr txBox="1">
            <a:spLocks noChangeArrowheads="1"/>
          </p:cNvSpPr>
          <p:nvPr/>
        </p:nvSpPr>
        <p:spPr bwMode="auto">
          <a:xfrm>
            <a:off x="4979988" y="2379446"/>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300" b="1">
                <a:solidFill>
                  <a:srgbClr val="000099"/>
                </a:solidFill>
              </a:rPr>
              <a:t>MEDORRHINUM 15 CH</a:t>
            </a:r>
          </a:p>
        </p:txBody>
      </p:sp>
      <p:sp>
        <p:nvSpPr>
          <p:cNvPr id="6" name="ZoneTexte 5"/>
          <p:cNvSpPr txBox="1">
            <a:spLocks noChangeArrowheads="1"/>
          </p:cNvSpPr>
          <p:nvPr/>
        </p:nvSpPr>
        <p:spPr bwMode="auto">
          <a:xfrm>
            <a:off x="2435225" y="4916271"/>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300" b="1">
                <a:solidFill>
                  <a:srgbClr val="000099"/>
                </a:solidFill>
              </a:rPr>
              <a:t>BELLADONNA 9 CH</a:t>
            </a:r>
          </a:p>
        </p:txBody>
      </p:sp>
      <p:sp>
        <p:nvSpPr>
          <p:cNvPr id="7" name="ZoneTexte 6"/>
          <p:cNvSpPr txBox="1">
            <a:spLocks noChangeArrowheads="1"/>
          </p:cNvSpPr>
          <p:nvPr/>
        </p:nvSpPr>
        <p:spPr bwMode="auto">
          <a:xfrm>
            <a:off x="4979988" y="4916271"/>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300" b="1">
                <a:solidFill>
                  <a:srgbClr val="000099"/>
                </a:solidFill>
              </a:rPr>
              <a:t>CROTON TIGLIUM 9 CH</a:t>
            </a:r>
          </a:p>
        </p:txBody>
      </p:sp>
      <p:sp>
        <p:nvSpPr>
          <p:cNvPr id="8" name="ZoneTexte 7"/>
          <p:cNvSpPr txBox="1">
            <a:spLocks noChangeArrowheads="1"/>
          </p:cNvSpPr>
          <p:nvPr/>
        </p:nvSpPr>
        <p:spPr bwMode="auto">
          <a:xfrm>
            <a:off x="7408863" y="4940084"/>
            <a:ext cx="28257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a:solidFill>
                  <a:srgbClr val="000099"/>
                </a:solidFill>
              </a:rPr>
              <a:t>RHUS TOXICODENDRON 9 CH</a:t>
            </a:r>
          </a:p>
        </p:txBody>
      </p:sp>
      <p:sp>
        <p:nvSpPr>
          <p:cNvPr id="9" name="ZoneTexte 8"/>
          <p:cNvSpPr txBox="1">
            <a:spLocks noChangeArrowheads="1"/>
          </p:cNvSpPr>
          <p:nvPr/>
        </p:nvSpPr>
        <p:spPr bwMode="auto">
          <a:xfrm>
            <a:off x="2889250" y="4468596"/>
            <a:ext cx="2374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inflammatoire</a:t>
            </a:r>
            <a:endParaRPr lang="fr-FR" altLang="fr-FR" sz="1300" b="1">
              <a:solidFill>
                <a:srgbClr val="000099"/>
              </a:solidFill>
            </a:endParaRPr>
          </a:p>
        </p:txBody>
      </p:sp>
      <p:sp>
        <p:nvSpPr>
          <p:cNvPr id="10" name="ZoneTexte 9"/>
          <p:cNvSpPr txBox="1">
            <a:spLocks noChangeArrowheads="1"/>
          </p:cNvSpPr>
          <p:nvPr/>
        </p:nvSpPr>
        <p:spPr bwMode="auto">
          <a:xfrm>
            <a:off x="2184400" y="4657509"/>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rubor</a:t>
            </a:r>
            <a:r>
              <a:rPr lang="fr-FR" altLang="fr-FR" sz="1300" b="1">
                <a:solidFill>
                  <a:srgbClr val="000099"/>
                </a:solidFill>
              </a:rPr>
              <a:t>    </a:t>
            </a:r>
            <a:r>
              <a:rPr lang="fr-FR" altLang="fr-FR" sz="1200" b="1">
                <a:solidFill>
                  <a:srgbClr val="000099"/>
                </a:solidFill>
              </a:rPr>
              <a:t>dolor</a:t>
            </a:r>
            <a:r>
              <a:rPr lang="fr-FR" altLang="fr-FR" sz="1300" b="1">
                <a:solidFill>
                  <a:srgbClr val="000099"/>
                </a:solidFill>
              </a:rPr>
              <a:t>   </a:t>
            </a:r>
            <a:r>
              <a:rPr lang="fr-FR" altLang="fr-FR" sz="1200" b="1">
                <a:solidFill>
                  <a:srgbClr val="000099"/>
                </a:solidFill>
              </a:rPr>
              <a:t>calor</a:t>
            </a:r>
            <a:r>
              <a:rPr lang="fr-FR" altLang="fr-FR" sz="1300" b="1">
                <a:solidFill>
                  <a:srgbClr val="000099"/>
                </a:solidFill>
              </a:rPr>
              <a:t> </a:t>
            </a:r>
          </a:p>
        </p:txBody>
      </p:sp>
      <p:sp>
        <p:nvSpPr>
          <p:cNvPr id="11" name="ZoneTexte 10"/>
          <p:cNvSpPr txBox="1">
            <a:spLocks noChangeArrowheads="1"/>
          </p:cNvSpPr>
          <p:nvPr/>
        </p:nvSpPr>
        <p:spPr bwMode="auto">
          <a:xfrm>
            <a:off x="5287963" y="4570196"/>
            <a:ext cx="2376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prurit</a:t>
            </a:r>
            <a:endParaRPr lang="fr-FR" altLang="fr-FR" sz="1300" b="1">
              <a:solidFill>
                <a:srgbClr val="000099"/>
              </a:solidFill>
            </a:endParaRPr>
          </a:p>
        </p:txBody>
      </p:sp>
      <p:sp>
        <p:nvSpPr>
          <p:cNvPr id="12" name="ZoneTexte 11"/>
          <p:cNvSpPr txBox="1">
            <a:spLocks noChangeArrowheads="1"/>
          </p:cNvSpPr>
          <p:nvPr/>
        </p:nvSpPr>
        <p:spPr bwMode="auto">
          <a:xfrm>
            <a:off x="7562850" y="4479709"/>
            <a:ext cx="23749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petites</a:t>
            </a:r>
            <a:r>
              <a:rPr lang="fr-FR" altLang="fr-FR" sz="1300" b="1">
                <a:solidFill>
                  <a:srgbClr val="000099"/>
                </a:solidFill>
              </a:rPr>
              <a:t> </a:t>
            </a:r>
            <a:r>
              <a:rPr lang="fr-FR" altLang="fr-FR" sz="1200" b="1">
                <a:solidFill>
                  <a:srgbClr val="000099"/>
                </a:solidFill>
              </a:rPr>
              <a:t>vésicules</a:t>
            </a:r>
            <a:endParaRPr lang="fr-FR" altLang="fr-FR" sz="1300" b="1">
              <a:solidFill>
                <a:srgbClr val="000099"/>
              </a:solidFill>
            </a:endParaRPr>
          </a:p>
        </p:txBody>
      </p:sp>
      <p:sp>
        <p:nvSpPr>
          <p:cNvPr id="13" name="ZoneTexte 12"/>
          <p:cNvSpPr txBox="1">
            <a:spLocks noChangeArrowheads="1"/>
          </p:cNvSpPr>
          <p:nvPr/>
        </p:nvSpPr>
        <p:spPr bwMode="auto">
          <a:xfrm>
            <a:off x="7935913" y="4651159"/>
            <a:ext cx="2374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translucide</a:t>
            </a:r>
            <a:endParaRPr lang="fr-FR" altLang="fr-FR" sz="1300" b="1">
              <a:solidFill>
                <a:srgbClr val="000099"/>
              </a:solidFill>
            </a:endParaRPr>
          </a:p>
        </p:txBody>
      </p:sp>
      <p:sp>
        <p:nvSpPr>
          <p:cNvPr id="14" name="ZoneTexte 13"/>
          <p:cNvSpPr txBox="1">
            <a:spLocks noChangeArrowheads="1"/>
          </p:cNvSpPr>
          <p:nvPr/>
        </p:nvSpPr>
        <p:spPr bwMode="auto">
          <a:xfrm>
            <a:off x="5683250" y="5619534"/>
            <a:ext cx="2374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POUSSEE DENTAIRE</a:t>
            </a:r>
          </a:p>
        </p:txBody>
      </p:sp>
      <p:sp>
        <p:nvSpPr>
          <p:cNvPr id="15" name="ZoneTexte 14"/>
          <p:cNvSpPr txBox="1"/>
          <p:nvPr/>
        </p:nvSpPr>
        <p:spPr>
          <a:xfrm>
            <a:off x="4851400" y="6076734"/>
            <a:ext cx="2584450" cy="261937"/>
          </a:xfrm>
          <a:prstGeom prst="rect">
            <a:avLst/>
          </a:prstGeom>
          <a:noFill/>
        </p:spPr>
        <p:txBody>
          <a:bodyPr>
            <a:spAutoFit/>
          </a:bodyPr>
          <a:lstStyle/>
          <a:p>
            <a:pPr>
              <a:defRPr/>
            </a:pPr>
            <a:r>
              <a:rPr lang="fr-FR" sz="1050" b="1" dirty="0">
                <a:solidFill>
                  <a:srgbClr val="000099"/>
                </a:solidFill>
              </a:rPr>
              <a:t>CHAMOMILLA VULGARIS 15 CH</a:t>
            </a:r>
          </a:p>
        </p:txBody>
      </p:sp>
      <p:sp>
        <p:nvSpPr>
          <p:cNvPr id="16" name="Pentagone 15"/>
          <p:cNvSpPr/>
          <p:nvPr/>
        </p:nvSpPr>
        <p:spPr>
          <a:xfrm rot="5400000">
            <a:off x="10135394"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7" name="ZoneTexte 16"/>
          <p:cNvSpPr txBox="1">
            <a:spLocks noChangeArrowheads="1"/>
          </p:cNvSpPr>
          <p:nvPr/>
        </p:nvSpPr>
        <p:spPr bwMode="auto">
          <a:xfrm>
            <a:off x="10177463"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8"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6575"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4">
            <a:extLst>
              <a:ext uri="{FF2B5EF4-FFF2-40B4-BE49-F238E27FC236}">
                <a16:creationId xmlns:a16="http://schemas.microsoft.com/office/drawing/2014/main" id="{C92D45EE-58E0-4B29-BAE2-ABCE5EDE8E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35238" y="2254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horizontal)">
                                      <p:cBhvr>
                                        <p:cTn id="51" dur="500"/>
                                        <p:tgtEl>
                                          <p:spTgt spid="1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linds(horizontal)">
                                      <p:cBhvr>
                                        <p:cTn id="54" dur="500"/>
                                        <p:tgtEl>
                                          <p:spTgt spid="17"/>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par>
                                <p:cTn id="58" presetID="35" presetClass="emph" presetSubtype="0" repeatCount="indefinite" fill="hold" nodeType="withEffect">
                                  <p:stCondLst>
                                    <p:cond delay="0"/>
                                  </p:stCondLst>
                                  <p:childTnLst>
                                    <p:anim calcmode="discrete" valueType="str">
                                      <p:cBhvr>
                                        <p:cTn id="59"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animBg="1"/>
      <p:bldP spid="1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ZoneTexte 10"/>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4" name="Rectangle 3"/>
          <p:cNvSpPr txBox="1">
            <a:spLocks/>
          </p:cNvSpPr>
          <p:nvPr/>
        </p:nvSpPr>
        <p:spPr bwMode="auto">
          <a:xfrm>
            <a:off x="1343025" y="1916113"/>
            <a:ext cx="8013700" cy="3455987"/>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Troubles anxieux </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a:t>
            </a:r>
            <a:r>
              <a:rPr lang="fr-FR" altLang="fr-FR" sz="2000" b="1" dirty="0">
                <a:solidFill>
                  <a:srgbClr val="000099"/>
                </a:solidFill>
                <a:ea typeface="ＭＳ Ｐゴシック" panose="020B0600070205080204" pitchFamily="34" charset="-128"/>
                <a:cs typeface="Arial" panose="020B0604020202020204" pitchFamily="34" charset="0"/>
              </a:rPr>
              <a:t>Troubles </a:t>
            </a:r>
            <a:r>
              <a:rPr lang="fr-FR" altLang="fr-FR" sz="2000" b="1" dirty="0">
                <a:solidFill>
                  <a:srgbClr val="000099"/>
                </a:solidFill>
                <a:latin typeface="+mj-lt"/>
                <a:ea typeface="ＭＳ Ｐゴシック" panose="020B0600070205080204" pitchFamily="34" charset="-128"/>
                <a:cs typeface="Arial" panose="020B0604020202020204" pitchFamily="34" charset="0"/>
              </a:rPr>
              <a:t>du sommeil</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Asthénie</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Agitation</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Difficultés scolaires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p:cNvSpPr>
            <a:spLocks/>
          </p:cNvSpPr>
          <p:nvPr/>
        </p:nvSpPr>
        <p:spPr bwMode="auto">
          <a:xfrm rot="-5625315">
            <a:off x="6655166" y="1731520"/>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4" name="Freeform 11"/>
          <p:cNvSpPr>
            <a:spLocks/>
          </p:cNvSpPr>
          <p:nvPr/>
        </p:nvSpPr>
        <p:spPr bwMode="auto">
          <a:xfrm rot="5625315" flipH="1">
            <a:off x="5452550" y="1731520"/>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Rectangle 10"/>
          <p:cNvSpPr>
            <a:spLocks noChangeArrowheads="1"/>
          </p:cNvSpPr>
          <p:nvPr/>
        </p:nvSpPr>
        <p:spPr bwMode="auto">
          <a:xfrm>
            <a:off x="7243763" y="1833563"/>
            <a:ext cx="4325937" cy="2228850"/>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buClr>
                <a:srgbClr val="62C400"/>
              </a:buClr>
              <a:defRPr/>
            </a:pPr>
            <a:r>
              <a:rPr lang="fr-FR" altLang="fr-FR" sz="1600" dirty="0">
                <a:solidFill>
                  <a:srgbClr val="000099"/>
                </a:solidFill>
                <a:latin typeface="+mj-lt"/>
              </a:rPr>
              <a:t>Enfant </a:t>
            </a:r>
            <a:r>
              <a:rPr lang="fr-FR" altLang="fr-FR" sz="1600" b="1" dirty="0">
                <a:solidFill>
                  <a:srgbClr val="000099"/>
                </a:solidFill>
                <a:latin typeface="+mj-lt"/>
              </a:rPr>
              <a:t>agité/précipité</a:t>
            </a:r>
            <a:r>
              <a:rPr lang="fr-FR" altLang="fr-FR" sz="1600" dirty="0">
                <a:solidFill>
                  <a:srgbClr val="000099"/>
                </a:solidFill>
                <a:latin typeface="+mj-lt"/>
              </a:rPr>
              <a:t>, voudrait </a:t>
            </a:r>
          </a:p>
          <a:p>
            <a:pPr eaLnBrk="0" fontAlgn="auto" hangingPunct="0">
              <a:spcBef>
                <a:spcPts val="0"/>
              </a:spcBef>
              <a:spcAft>
                <a:spcPct val="50000"/>
              </a:spcAft>
              <a:buClr>
                <a:srgbClr val="62C400"/>
              </a:buClr>
              <a:defRPr/>
            </a:pPr>
            <a:r>
              <a:rPr lang="fr-FR" altLang="fr-FR" sz="1600" dirty="0">
                <a:solidFill>
                  <a:srgbClr val="000099"/>
                </a:solidFill>
                <a:latin typeface="+mj-lt"/>
              </a:rPr>
              <a:t>avoir fini avant de commencer,</a:t>
            </a:r>
            <a:br>
              <a:rPr lang="fr-FR" altLang="fr-FR" sz="1600" dirty="0">
                <a:solidFill>
                  <a:srgbClr val="000099"/>
                </a:solidFill>
                <a:latin typeface="+mj-lt"/>
              </a:rPr>
            </a:br>
            <a:r>
              <a:rPr lang="fr-FR" altLang="fr-FR" sz="1600" dirty="0">
                <a:solidFill>
                  <a:srgbClr val="000099"/>
                </a:solidFill>
                <a:latin typeface="+mj-lt"/>
              </a:rPr>
              <a:t>tendance diarrhéique, éructations, besoin de sucre qui aggrave les troubles digestifs</a:t>
            </a:r>
          </a:p>
          <a:p>
            <a:pPr algn="ctr" eaLnBrk="0" fontAlgn="auto" hangingPunct="0">
              <a:spcBef>
                <a:spcPts val="0"/>
              </a:spcBef>
              <a:spcAft>
                <a:spcPct val="50000"/>
              </a:spcAft>
              <a:buClr>
                <a:srgbClr val="62C400"/>
              </a:buClr>
              <a:defRPr/>
            </a:pPr>
            <a:r>
              <a:rPr lang="fr-FR" altLang="fr-FR" b="1" dirty="0" err="1">
                <a:solidFill>
                  <a:srgbClr val="000099"/>
                </a:solidFill>
                <a:latin typeface="+mj-lt"/>
              </a:rPr>
              <a:t>Argentum</a:t>
            </a:r>
            <a:r>
              <a:rPr lang="fr-FR" altLang="fr-FR" b="1" dirty="0">
                <a:solidFill>
                  <a:srgbClr val="000099"/>
                </a:solidFill>
                <a:latin typeface="+mj-lt"/>
              </a:rPr>
              <a:t> </a:t>
            </a:r>
            <a:r>
              <a:rPr lang="fr-FR" altLang="fr-FR" b="1" dirty="0" err="1">
                <a:solidFill>
                  <a:srgbClr val="000099"/>
                </a:solidFill>
                <a:latin typeface="+mj-lt"/>
              </a:rPr>
              <a:t>nitricum</a:t>
            </a:r>
            <a:r>
              <a:rPr lang="fr-FR" altLang="fr-FR" b="1" dirty="0">
                <a:solidFill>
                  <a:srgbClr val="000099"/>
                </a:solidFill>
                <a:latin typeface="+mj-lt"/>
              </a:rPr>
              <a:t> 15 CH </a:t>
            </a:r>
          </a:p>
          <a:p>
            <a:pPr algn="ctr" fontAlgn="auto">
              <a:spcBef>
                <a:spcPts val="0"/>
              </a:spcBef>
              <a:spcAft>
                <a:spcPts val="0"/>
              </a:spcAft>
              <a:defRPr/>
            </a:pPr>
            <a:r>
              <a:rPr lang="fr-FR" altLang="fr-FR" sz="1600" dirty="0">
                <a:solidFill>
                  <a:srgbClr val="000099"/>
                </a:solidFill>
              </a:rPr>
              <a:t>5 granules matin et soir </a:t>
            </a:r>
          </a:p>
          <a:p>
            <a:pPr algn="ctr" fontAlgn="auto">
              <a:spcBef>
                <a:spcPts val="0"/>
              </a:spcBef>
              <a:spcAft>
                <a:spcPts val="0"/>
              </a:spcAft>
              <a:defRPr/>
            </a:pPr>
            <a:r>
              <a:rPr lang="fr-FR" altLang="fr-FR" sz="1600" dirty="0">
                <a:solidFill>
                  <a:srgbClr val="000099"/>
                </a:solidFill>
              </a:rPr>
              <a:t>à renouveler en cas de besoin</a:t>
            </a:r>
          </a:p>
        </p:txBody>
      </p:sp>
      <p:sp>
        <p:nvSpPr>
          <p:cNvPr id="7" name="Rectangle 10"/>
          <p:cNvSpPr>
            <a:spLocks noChangeArrowheads="1"/>
          </p:cNvSpPr>
          <p:nvPr/>
        </p:nvSpPr>
        <p:spPr bwMode="auto">
          <a:xfrm>
            <a:off x="157163" y="1454150"/>
            <a:ext cx="4930775" cy="1938338"/>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33CC33"/>
              </a:buClr>
              <a:defRPr/>
            </a:pPr>
            <a:r>
              <a:rPr lang="fr-FR" altLang="fr-FR" sz="1600" b="1" dirty="0">
                <a:solidFill>
                  <a:srgbClr val="000099"/>
                </a:solidFill>
                <a:latin typeface="+mj-lt"/>
              </a:rPr>
              <a:t>Trac par anticipation </a:t>
            </a:r>
            <a:r>
              <a:rPr lang="fr-FR" altLang="fr-FR" sz="1600" dirty="0">
                <a:solidFill>
                  <a:srgbClr val="000099"/>
                </a:solidFill>
                <a:latin typeface="+mj-lt"/>
              </a:rPr>
              <a:t>avec </a:t>
            </a:r>
            <a:r>
              <a:rPr lang="fr-FR" altLang="fr-FR" sz="1600" b="1" dirty="0">
                <a:solidFill>
                  <a:srgbClr val="000099"/>
                </a:solidFill>
                <a:latin typeface="+mj-lt"/>
              </a:rPr>
              <a:t>inhibition</a:t>
            </a:r>
            <a:r>
              <a:rPr lang="fr-FR" altLang="fr-FR" sz="1600" dirty="0">
                <a:solidFill>
                  <a:srgbClr val="000099"/>
                </a:solidFill>
                <a:latin typeface="+mj-lt"/>
              </a:rPr>
              <a:t>,</a:t>
            </a:r>
            <a:br>
              <a:rPr lang="fr-FR" altLang="fr-FR" sz="1600" dirty="0">
                <a:solidFill>
                  <a:srgbClr val="000099"/>
                </a:solidFill>
                <a:latin typeface="+mj-lt"/>
              </a:rPr>
            </a:br>
            <a:r>
              <a:rPr lang="fr-FR" altLang="fr-FR" sz="1600" dirty="0">
                <a:solidFill>
                  <a:srgbClr val="000099"/>
                </a:solidFill>
                <a:latin typeface="+mj-lt"/>
              </a:rPr>
              <a:t>sensation </a:t>
            </a:r>
            <a:r>
              <a:rPr lang="fr-FR" altLang="fr-FR" sz="1600" b="1" dirty="0">
                <a:solidFill>
                  <a:srgbClr val="000099"/>
                </a:solidFill>
                <a:latin typeface="+mj-lt"/>
              </a:rPr>
              <a:t>d’abrutissement</a:t>
            </a:r>
            <a:r>
              <a:rPr lang="fr-FR" altLang="fr-FR" sz="1600" dirty="0">
                <a:solidFill>
                  <a:srgbClr val="000099"/>
                </a:solidFill>
                <a:latin typeface="+mj-lt"/>
              </a:rPr>
              <a:t>, de vertige, </a:t>
            </a:r>
            <a:r>
              <a:rPr lang="fr-FR" altLang="fr-FR" sz="1600" b="1" dirty="0">
                <a:solidFill>
                  <a:srgbClr val="000099"/>
                </a:solidFill>
                <a:latin typeface="+mj-lt"/>
              </a:rPr>
              <a:t>tremblements</a:t>
            </a:r>
            <a:r>
              <a:rPr lang="fr-FR" altLang="fr-FR" sz="1600" dirty="0">
                <a:solidFill>
                  <a:srgbClr val="000099"/>
                </a:solidFill>
                <a:latin typeface="+mj-lt"/>
              </a:rPr>
              <a:t>, diarrhées émotionnelles, polyurie</a:t>
            </a:r>
          </a:p>
          <a:p>
            <a:pPr fontAlgn="auto">
              <a:spcBef>
                <a:spcPts val="0"/>
              </a:spcBef>
              <a:spcAft>
                <a:spcPts val="0"/>
              </a:spcAft>
              <a:buClr>
                <a:srgbClr val="33CC33"/>
              </a:buClr>
              <a:defRPr/>
            </a:pPr>
            <a:endParaRPr lang="fr-FR" altLang="fr-FR" sz="700" i="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b="1" dirty="0" err="1">
                <a:solidFill>
                  <a:srgbClr val="000099"/>
                </a:solidFill>
                <a:latin typeface="+mn-lt"/>
              </a:rPr>
              <a:t>Gelsemium</a:t>
            </a:r>
            <a:r>
              <a:rPr lang="fr-FR" altLang="fr-FR" b="1" dirty="0">
                <a:solidFill>
                  <a:srgbClr val="000099"/>
                </a:solidFill>
                <a:latin typeface="+mn-lt"/>
              </a:rPr>
              <a:t> 15 CH</a:t>
            </a:r>
          </a:p>
          <a:p>
            <a:pPr algn="r" fontAlgn="auto">
              <a:spcBef>
                <a:spcPts val="0"/>
              </a:spcBef>
              <a:spcAft>
                <a:spcPts val="0"/>
              </a:spcAft>
              <a:buFont typeface="Wingdings" panose="05000000000000000000" pitchFamily="2" charset="2"/>
              <a:buNone/>
              <a:defRPr/>
            </a:pPr>
            <a:endParaRPr lang="fr-FR" altLang="fr-FR" sz="500" b="1" dirty="0">
              <a:solidFill>
                <a:srgbClr val="000099"/>
              </a:solidFill>
              <a:latin typeface="+mn-lt"/>
            </a:endParaRPr>
          </a:p>
          <a:p>
            <a:pPr algn="ctr" fontAlgn="auto">
              <a:spcBef>
                <a:spcPts val="0"/>
              </a:spcBef>
              <a:spcAft>
                <a:spcPts val="0"/>
              </a:spcAft>
              <a:defRPr/>
            </a:pPr>
            <a:r>
              <a:rPr lang="fr-FR" altLang="fr-FR" sz="1600" dirty="0">
                <a:solidFill>
                  <a:srgbClr val="000099"/>
                </a:solidFill>
                <a:latin typeface="+mj-lt"/>
              </a:rPr>
              <a:t>5 granules matin et soir </a:t>
            </a:r>
          </a:p>
          <a:p>
            <a:pPr algn="ctr" fontAlgn="auto">
              <a:spcBef>
                <a:spcPts val="0"/>
              </a:spcBef>
              <a:spcAft>
                <a:spcPts val="0"/>
              </a:spcAft>
              <a:defRPr/>
            </a:pPr>
            <a:r>
              <a:rPr lang="fr-FR" altLang="fr-FR" sz="1600" dirty="0">
                <a:solidFill>
                  <a:srgbClr val="000099"/>
                </a:solidFill>
                <a:latin typeface="+mj-lt"/>
              </a:rPr>
              <a:t>à renouveler en cas de besoin</a:t>
            </a:r>
          </a:p>
        </p:txBody>
      </p:sp>
      <p:sp>
        <p:nvSpPr>
          <p:cNvPr id="9" name="Rectangle 10"/>
          <p:cNvSpPr>
            <a:spLocks noChangeArrowheads="1"/>
          </p:cNvSpPr>
          <p:nvPr/>
        </p:nvSpPr>
        <p:spPr bwMode="auto">
          <a:xfrm>
            <a:off x="1716088" y="4683125"/>
            <a:ext cx="7673975" cy="173672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altLang="fr-FR" sz="1600" dirty="0">
                <a:solidFill>
                  <a:srgbClr val="000099"/>
                </a:solidFill>
                <a:cs typeface="Arial" panose="020B0604020202020204" pitchFamily="34" charset="0"/>
              </a:rPr>
              <a:t>Comportement </a:t>
            </a:r>
            <a:r>
              <a:rPr lang="fr-FR" altLang="fr-FR" sz="1600" b="1" dirty="0">
                <a:solidFill>
                  <a:srgbClr val="000099"/>
                </a:solidFill>
                <a:cs typeface="Arial" panose="020B0604020202020204" pitchFamily="34" charset="0"/>
              </a:rPr>
              <a:t>paradoxal, </a:t>
            </a:r>
            <a:r>
              <a:rPr lang="fr-FR" altLang="fr-FR" sz="1600" dirty="0">
                <a:solidFill>
                  <a:srgbClr val="000099"/>
                </a:solidFill>
                <a:cs typeface="Arial" panose="020B0604020202020204" pitchFamily="34" charset="0"/>
              </a:rPr>
              <a:t>hyperesthésie de tous les sens, palpitations et </a:t>
            </a:r>
            <a:r>
              <a:rPr lang="fr-FR" altLang="fr-FR" sz="1600" b="1" dirty="0">
                <a:solidFill>
                  <a:srgbClr val="000099"/>
                </a:solidFill>
                <a:cs typeface="Arial" panose="020B0604020202020204" pitchFamily="34" charset="0"/>
              </a:rPr>
              <a:t>spasmes</a:t>
            </a:r>
            <a:r>
              <a:rPr lang="fr-FR" altLang="fr-FR" sz="1600" dirty="0">
                <a:solidFill>
                  <a:srgbClr val="000099"/>
                </a:solidFill>
                <a:cs typeface="Arial" panose="020B0604020202020204" pitchFamily="34" charset="0"/>
              </a:rPr>
              <a:t> : boule à la gorge, sanglot, spasmes abdominaux, bâillements, soupirs</a:t>
            </a:r>
            <a:br>
              <a:rPr lang="fr-FR" altLang="fr-FR" sz="1600" dirty="0">
                <a:solidFill>
                  <a:srgbClr val="000099"/>
                </a:solidFill>
                <a:cs typeface="Arial" panose="020B0604020202020204" pitchFamily="34" charset="0"/>
              </a:rPr>
            </a:br>
            <a:r>
              <a:rPr lang="fr-FR" altLang="fr-FR" sz="1600" b="1" i="1" dirty="0">
                <a:solidFill>
                  <a:srgbClr val="000099"/>
                </a:solidFill>
                <a:cs typeface="Arial" panose="020B0604020202020204" pitchFamily="34" charset="0"/>
              </a:rPr>
              <a:t>amélioration par la distraction </a:t>
            </a:r>
          </a:p>
          <a:p>
            <a:pPr fontAlgn="auto">
              <a:spcBef>
                <a:spcPts val="0"/>
              </a:spcBef>
              <a:spcAft>
                <a:spcPts val="0"/>
              </a:spcAft>
              <a:buClr>
                <a:srgbClr val="62C400"/>
              </a:buClr>
              <a:defRPr/>
            </a:pPr>
            <a:endParaRPr lang="fr-FR" altLang="fr-FR" sz="600" b="1" i="1" dirty="0">
              <a:solidFill>
                <a:srgbClr val="000099"/>
              </a:solidFill>
              <a:cs typeface="Arial" panose="020B0604020202020204" pitchFamily="34" charset="0"/>
            </a:endParaRPr>
          </a:p>
          <a:p>
            <a:pPr marL="268288" indent="-268288" algn="ctr" fontAlgn="auto">
              <a:spcBef>
                <a:spcPts val="0"/>
              </a:spcBef>
              <a:spcAft>
                <a:spcPts val="0"/>
              </a:spcAft>
              <a:buClr>
                <a:srgbClr val="62C400"/>
              </a:buClr>
              <a:tabLst>
                <a:tab pos="268288" algn="l"/>
                <a:tab pos="7124700" algn="r"/>
              </a:tabLst>
              <a:defRPr/>
            </a:pPr>
            <a:r>
              <a:rPr lang="fr-FR" altLang="fr-FR" b="1" dirty="0" err="1">
                <a:solidFill>
                  <a:srgbClr val="000099"/>
                </a:solidFill>
                <a:latin typeface="+mj-lt"/>
              </a:rPr>
              <a:t>Ignatia</a:t>
            </a:r>
            <a:r>
              <a:rPr lang="fr-FR" altLang="fr-FR" b="1" dirty="0">
                <a:solidFill>
                  <a:srgbClr val="000099"/>
                </a:solidFill>
                <a:latin typeface="+mj-lt"/>
              </a:rPr>
              <a:t> </a:t>
            </a:r>
            <a:r>
              <a:rPr lang="fr-FR" altLang="fr-FR" b="1" dirty="0" err="1">
                <a:solidFill>
                  <a:srgbClr val="000099"/>
                </a:solidFill>
                <a:latin typeface="+mj-lt"/>
              </a:rPr>
              <a:t>amara</a:t>
            </a:r>
            <a:r>
              <a:rPr lang="fr-FR" altLang="fr-FR" b="1" dirty="0">
                <a:solidFill>
                  <a:srgbClr val="000099"/>
                </a:solidFill>
                <a:latin typeface="+mj-lt"/>
              </a:rPr>
              <a:t> 15 CH </a:t>
            </a:r>
          </a:p>
          <a:p>
            <a:pPr marL="268288" indent="-268288" fontAlgn="auto">
              <a:spcBef>
                <a:spcPts val="0"/>
              </a:spcBef>
              <a:spcAft>
                <a:spcPts val="0"/>
              </a:spcAft>
              <a:buClr>
                <a:srgbClr val="62C400"/>
              </a:buClr>
              <a:tabLst>
                <a:tab pos="268288" algn="l"/>
                <a:tab pos="7124700" algn="r"/>
              </a:tabLst>
              <a:defRPr/>
            </a:pPr>
            <a:endParaRPr lang="fr-FR" altLang="fr-FR" sz="900" b="1" dirty="0">
              <a:solidFill>
                <a:srgbClr val="000099"/>
              </a:solidFill>
              <a:latin typeface="+mj-lt"/>
            </a:endParaRPr>
          </a:p>
          <a:p>
            <a:pPr algn="ctr" fontAlgn="auto">
              <a:spcBef>
                <a:spcPts val="0"/>
              </a:spcBef>
              <a:spcAft>
                <a:spcPts val="0"/>
              </a:spcAft>
              <a:defRPr/>
            </a:pPr>
            <a:r>
              <a:rPr lang="fr-FR" altLang="fr-FR" sz="1600" dirty="0">
                <a:solidFill>
                  <a:srgbClr val="000099"/>
                </a:solidFill>
              </a:rPr>
              <a:t>5 granules matin et soir à renouveler en cas de besoin</a:t>
            </a:r>
          </a:p>
        </p:txBody>
      </p:sp>
      <p:sp>
        <p:nvSpPr>
          <p:cNvPr id="10"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401415" name="ZoneTexte 10"/>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2" name="Text Box 8"/>
          <p:cNvSpPr txBox="1">
            <a:spLocks noChangeArrowheads="1"/>
          </p:cNvSpPr>
          <p:nvPr/>
        </p:nvSpPr>
        <p:spPr bwMode="auto">
          <a:xfrm>
            <a:off x="2397125" y="947738"/>
            <a:ext cx="5029200"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Troubles anxieux</a:t>
            </a:r>
          </a:p>
        </p:txBody>
      </p:sp>
      <p:sp>
        <p:nvSpPr>
          <p:cNvPr id="13" name="Freeform 11"/>
          <p:cNvSpPr>
            <a:spLocks/>
          </p:cNvSpPr>
          <p:nvPr/>
        </p:nvSpPr>
        <p:spPr bwMode="auto">
          <a:xfrm rot="1301132" flipH="1">
            <a:off x="4041775" y="3947354"/>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5" name="Pentagone 14"/>
          <p:cNvSpPr/>
          <p:nvPr/>
        </p:nvSpPr>
        <p:spPr>
          <a:xfrm rot="5400000">
            <a:off x="10092531"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6" name="ZoneTexte 16"/>
          <p:cNvSpPr txBox="1">
            <a:spLocks noChangeArrowheads="1"/>
          </p:cNvSpPr>
          <p:nvPr/>
        </p:nvSpPr>
        <p:spPr bwMode="auto">
          <a:xfrm>
            <a:off x="10134600"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3713"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938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linds(horizontal)">
                                      <p:cBhvr>
                                        <p:cTn id="46" dur="500"/>
                                        <p:tgtEl>
                                          <p:spTgt spid="16"/>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p:cNvSpPr>
            <a:spLocks/>
          </p:cNvSpPr>
          <p:nvPr/>
        </p:nvSpPr>
        <p:spPr bwMode="auto">
          <a:xfrm rot="-5625315">
            <a:off x="6615112" y="19319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4" name="Freeform 11"/>
          <p:cNvSpPr>
            <a:spLocks/>
          </p:cNvSpPr>
          <p:nvPr/>
        </p:nvSpPr>
        <p:spPr bwMode="auto">
          <a:xfrm rot="5625315" flipH="1">
            <a:off x="5168900" y="190023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Rectangle 10"/>
          <p:cNvSpPr>
            <a:spLocks noChangeArrowheads="1"/>
          </p:cNvSpPr>
          <p:nvPr/>
        </p:nvSpPr>
        <p:spPr bwMode="auto">
          <a:xfrm>
            <a:off x="7185025" y="2092325"/>
            <a:ext cx="4767263" cy="1547813"/>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altLang="fr-FR" sz="1600" dirty="0">
                <a:solidFill>
                  <a:srgbClr val="000099"/>
                </a:solidFill>
                <a:latin typeface="+mj-lt"/>
                <a:cs typeface="Arial" panose="020B0604020202020204" pitchFamily="34" charset="0"/>
              </a:rPr>
              <a:t>Si </a:t>
            </a:r>
            <a:r>
              <a:rPr lang="fr-FR" altLang="fr-FR" sz="1600" dirty="0" err="1">
                <a:solidFill>
                  <a:srgbClr val="000099"/>
                </a:solidFill>
                <a:latin typeface="+mj-lt"/>
                <a:cs typeface="Arial" panose="020B0604020202020204" pitchFamily="34" charset="0"/>
              </a:rPr>
              <a:t>hyperidéation</a:t>
            </a:r>
            <a:r>
              <a:rPr lang="fr-FR" altLang="fr-FR" sz="1600" dirty="0">
                <a:solidFill>
                  <a:srgbClr val="000099"/>
                </a:solidFill>
                <a:latin typeface="+mj-lt"/>
                <a:cs typeface="Arial" panose="020B0604020202020204" pitchFamily="34" charset="0"/>
              </a:rPr>
              <a:t>, </a:t>
            </a:r>
            <a:r>
              <a:rPr lang="fr-FR" altLang="fr-FR" sz="1600" b="1" dirty="0">
                <a:solidFill>
                  <a:srgbClr val="000099"/>
                </a:solidFill>
                <a:latin typeface="+mj-lt"/>
                <a:cs typeface="Arial" panose="020B0604020202020204" pitchFamily="34" charset="0"/>
              </a:rPr>
              <a:t>excitation joyeuse</a:t>
            </a:r>
          </a:p>
          <a:p>
            <a:pPr fontAlgn="auto">
              <a:spcBef>
                <a:spcPts val="0"/>
              </a:spcBef>
              <a:spcAft>
                <a:spcPts val="0"/>
              </a:spcAft>
              <a:buClr>
                <a:srgbClr val="62C400"/>
              </a:buClr>
              <a:defRPr/>
            </a:pPr>
            <a:r>
              <a:rPr lang="fr-FR" altLang="fr-FR" sz="1600" b="1" dirty="0">
                <a:solidFill>
                  <a:srgbClr val="000099"/>
                </a:solidFill>
                <a:latin typeface="+mj-lt"/>
                <a:cs typeface="Arial" panose="020B0604020202020204" pitchFamily="34" charset="0"/>
              </a:rPr>
              <a:t> </a:t>
            </a:r>
          </a:p>
          <a:p>
            <a:pPr algn="ctr" fontAlgn="auto">
              <a:spcBef>
                <a:spcPts val="0"/>
              </a:spcBef>
              <a:spcAft>
                <a:spcPts val="0"/>
              </a:spcAft>
              <a:buFont typeface="Wingdings" panose="05000000000000000000" pitchFamily="2" charset="2"/>
              <a:buNone/>
              <a:defRPr/>
            </a:pPr>
            <a:r>
              <a:rPr lang="fr-FR" altLang="fr-FR" b="1" dirty="0" err="1">
                <a:solidFill>
                  <a:srgbClr val="000099"/>
                </a:solidFill>
                <a:latin typeface="+mj-lt"/>
                <a:cs typeface="Arial" panose="020B0604020202020204" pitchFamily="34" charset="0"/>
              </a:rPr>
              <a:t>Coffea</a:t>
            </a:r>
            <a:r>
              <a:rPr lang="fr-FR" altLang="fr-FR" b="1" dirty="0">
                <a:solidFill>
                  <a:srgbClr val="000099"/>
                </a:solidFill>
                <a:latin typeface="+mj-lt"/>
                <a:cs typeface="Arial" panose="020B0604020202020204" pitchFamily="34" charset="0"/>
              </a:rPr>
              <a:t> </a:t>
            </a:r>
            <a:r>
              <a:rPr lang="fr-FR" altLang="fr-FR" b="1" dirty="0" err="1">
                <a:solidFill>
                  <a:srgbClr val="000099"/>
                </a:solidFill>
                <a:latin typeface="+mj-lt"/>
                <a:cs typeface="Arial" panose="020B0604020202020204" pitchFamily="34" charset="0"/>
              </a:rPr>
              <a:t>cruda</a:t>
            </a:r>
            <a:r>
              <a:rPr lang="fr-FR" altLang="fr-FR" b="1" dirty="0">
                <a:solidFill>
                  <a:srgbClr val="000099"/>
                </a:solidFill>
                <a:latin typeface="+mj-lt"/>
                <a:cs typeface="Arial" panose="020B0604020202020204" pitchFamily="34" charset="0"/>
              </a:rPr>
              <a:t> 15 CH</a:t>
            </a:r>
          </a:p>
          <a:p>
            <a:pPr algn="ctr" fontAlgn="auto">
              <a:spcBef>
                <a:spcPts val="0"/>
              </a:spcBef>
              <a:spcAft>
                <a:spcPts val="0"/>
              </a:spcAft>
              <a:buFont typeface="Wingdings" panose="05000000000000000000" pitchFamily="2" charset="2"/>
              <a:buNone/>
              <a:defRPr/>
            </a:pPr>
            <a:endParaRPr lang="fr-FR" altLang="fr-FR" sz="1000" b="1" dirty="0">
              <a:solidFill>
                <a:srgbClr val="000099"/>
              </a:solidFill>
              <a:latin typeface="+mj-lt"/>
              <a:cs typeface="Arial" panose="020B0604020202020204" pitchFamily="34" charset="0"/>
            </a:endParaRPr>
          </a:p>
          <a:p>
            <a:pPr algn="r" fontAlgn="auto">
              <a:spcBef>
                <a:spcPts val="0"/>
              </a:spcBef>
              <a:spcAft>
                <a:spcPts val="0"/>
              </a:spcAft>
              <a:buFont typeface="Wingdings" panose="05000000000000000000" pitchFamily="2" charset="2"/>
              <a:buNone/>
              <a:defRPr/>
            </a:pPr>
            <a:r>
              <a:rPr lang="fr-FR" altLang="fr-FR" sz="1600" dirty="0">
                <a:solidFill>
                  <a:srgbClr val="000099"/>
                </a:solidFill>
                <a:latin typeface="+mj-lt"/>
                <a:cs typeface="Arial" panose="020B0604020202020204" pitchFamily="34" charset="0"/>
              </a:rPr>
              <a:t>5 granules avant le repas du soir et au coucher</a:t>
            </a:r>
          </a:p>
          <a:p>
            <a:pPr algn="ctr" fontAlgn="auto">
              <a:spcBef>
                <a:spcPts val="0"/>
              </a:spcBef>
              <a:spcAft>
                <a:spcPts val="0"/>
              </a:spcAft>
              <a:defRPr/>
            </a:pPr>
            <a:r>
              <a:rPr lang="fr-FR" altLang="fr-FR" sz="1600" dirty="0">
                <a:solidFill>
                  <a:srgbClr val="000099"/>
                </a:solidFill>
                <a:latin typeface="+mj-lt"/>
                <a:cs typeface="Arial" panose="020B0604020202020204" pitchFamily="34" charset="0"/>
              </a:rPr>
              <a:t>A renouveler en cas de réveil nocturne</a:t>
            </a:r>
          </a:p>
        </p:txBody>
      </p:sp>
      <p:sp>
        <p:nvSpPr>
          <p:cNvPr id="7" name="Rectangle 10"/>
          <p:cNvSpPr>
            <a:spLocks noChangeArrowheads="1"/>
          </p:cNvSpPr>
          <p:nvPr/>
        </p:nvSpPr>
        <p:spPr bwMode="auto">
          <a:xfrm>
            <a:off x="203200" y="2098675"/>
            <a:ext cx="4894263" cy="1662113"/>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sz="1600" dirty="0">
                <a:solidFill>
                  <a:srgbClr val="000099"/>
                </a:solidFill>
                <a:latin typeface="+mj-lt"/>
              </a:rPr>
              <a:t>Liées à un événement à venir ou </a:t>
            </a:r>
            <a:r>
              <a:rPr lang="fr-FR" sz="1600" b="1" dirty="0">
                <a:solidFill>
                  <a:srgbClr val="000099"/>
                </a:solidFill>
                <a:latin typeface="+mj-lt"/>
              </a:rPr>
              <a:t>peur de ne pas s’endormir</a:t>
            </a:r>
            <a:endParaRPr lang="fr-FR" altLang="fr-FR" sz="1600" b="1" i="1" dirty="0">
              <a:solidFill>
                <a:srgbClr val="000099"/>
              </a:solidFill>
              <a:latin typeface="+mj-lt"/>
              <a:cs typeface="Arial" panose="020B0604020202020204" pitchFamily="34" charset="0"/>
            </a:endParaRPr>
          </a:p>
          <a:p>
            <a:pPr fontAlgn="auto">
              <a:spcBef>
                <a:spcPts val="0"/>
              </a:spcBef>
              <a:spcAft>
                <a:spcPts val="0"/>
              </a:spcAft>
              <a:buClr>
                <a:srgbClr val="33CC33"/>
              </a:buClr>
              <a:defRPr/>
            </a:pPr>
            <a:endParaRPr lang="fr-FR" altLang="fr-FR" sz="700" i="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b="1" dirty="0" err="1">
                <a:solidFill>
                  <a:srgbClr val="000099"/>
                </a:solidFill>
                <a:latin typeface="+mj-lt"/>
              </a:rPr>
              <a:t>Gelsemium</a:t>
            </a:r>
            <a:r>
              <a:rPr lang="fr-FR" altLang="fr-FR" b="1" dirty="0">
                <a:solidFill>
                  <a:srgbClr val="000099"/>
                </a:solidFill>
                <a:latin typeface="+mj-lt"/>
              </a:rPr>
              <a:t> 15 CH</a:t>
            </a:r>
          </a:p>
          <a:p>
            <a:pPr algn="ctr" fontAlgn="auto">
              <a:spcBef>
                <a:spcPts val="0"/>
              </a:spcBef>
              <a:spcAft>
                <a:spcPts val="0"/>
              </a:spcAft>
              <a:buFont typeface="Wingdings" panose="05000000000000000000" pitchFamily="2" charset="2"/>
              <a:buNone/>
              <a:defRPr/>
            </a:pPr>
            <a:endParaRPr lang="fr-FR" altLang="fr-FR" sz="800" b="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600" dirty="0">
                <a:solidFill>
                  <a:srgbClr val="000099"/>
                </a:solidFill>
                <a:latin typeface="+mj-lt"/>
                <a:cs typeface="Arial" panose="020B0604020202020204" pitchFamily="34" charset="0"/>
              </a:rPr>
              <a:t>5 granules avant le repas du soir et au coucher</a:t>
            </a:r>
          </a:p>
          <a:p>
            <a:pPr algn="ctr" fontAlgn="auto">
              <a:spcBef>
                <a:spcPts val="0"/>
              </a:spcBef>
              <a:spcAft>
                <a:spcPts val="0"/>
              </a:spcAft>
              <a:defRPr/>
            </a:pPr>
            <a:r>
              <a:rPr lang="fr-FR" altLang="fr-FR" sz="1600" dirty="0">
                <a:solidFill>
                  <a:srgbClr val="000099"/>
                </a:solidFill>
                <a:latin typeface="+mj-lt"/>
                <a:cs typeface="Arial" panose="020B0604020202020204" pitchFamily="34" charset="0"/>
              </a:rPr>
              <a:t>A renouveler en cas de réveil nocturne</a:t>
            </a:r>
          </a:p>
        </p:txBody>
      </p:sp>
      <p:sp>
        <p:nvSpPr>
          <p:cNvPr id="9" name="Rectangle 10"/>
          <p:cNvSpPr>
            <a:spLocks noChangeArrowheads="1"/>
          </p:cNvSpPr>
          <p:nvPr/>
        </p:nvSpPr>
        <p:spPr bwMode="auto">
          <a:xfrm>
            <a:off x="1716088" y="4959350"/>
            <a:ext cx="7345362" cy="1655763"/>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62C400"/>
              </a:buClr>
            </a:pPr>
            <a:r>
              <a:rPr lang="fr-FR" altLang="fr-FR" sz="1600" b="1">
                <a:solidFill>
                  <a:srgbClr val="000099"/>
                </a:solidFill>
                <a:ea typeface="ＭＳ Ｐゴシック" panose="020B0600070205080204" pitchFamily="34" charset="-128"/>
                <a:cs typeface="Arial" panose="020B0604020202020204" pitchFamily="34" charset="0"/>
              </a:rPr>
              <a:t>Suite d’émotions</a:t>
            </a:r>
            <a:r>
              <a:rPr lang="fr-FR" altLang="fr-FR" sz="1600">
                <a:solidFill>
                  <a:srgbClr val="000099"/>
                </a:solidFill>
                <a:ea typeface="ＭＳ Ｐゴシック" panose="020B0600070205080204" pitchFamily="34" charset="-128"/>
                <a:cs typeface="Arial" panose="020B0604020202020204" pitchFamily="34" charset="0"/>
              </a:rPr>
              <a:t>, de contrariétés, </a:t>
            </a:r>
            <a:r>
              <a:rPr lang="fr-FR" altLang="fr-FR" sz="1600" b="1">
                <a:solidFill>
                  <a:srgbClr val="000099"/>
                </a:solidFill>
                <a:ea typeface="ＭＳ Ｐゴシック" panose="020B0600070205080204" pitchFamily="34" charset="-128"/>
                <a:cs typeface="Arial" panose="020B0604020202020204" pitchFamily="34" charset="0"/>
              </a:rPr>
              <a:t>hypersensibilité, spasmes</a:t>
            </a:r>
            <a:r>
              <a:rPr lang="fr-FR" altLang="fr-FR" sz="1600">
                <a:solidFill>
                  <a:srgbClr val="000099"/>
                </a:solidFill>
                <a:ea typeface="ＭＳ Ｐゴシック" panose="020B0600070205080204" pitchFamily="34" charset="-128"/>
                <a:cs typeface="Arial" panose="020B0604020202020204" pitchFamily="34" charset="0"/>
              </a:rPr>
              <a:t> : boule dans la gorge, sanglot, nœud à l’estomac </a:t>
            </a:r>
            <a:endParaRPr lang="fr-FR" altLang="fr-FR" sz="1600" b="1">
              <a:solidFill>
                <a:srgbClr val="000099"/>
              </a:solidFill>
              <a:ea typeface="ＭＳ Ｐゴシック" panose="020B0600070205080204" pitchFamily="34" charset="-128"/>
              <a:cs typeface="Arial" panose="020B0604020202020204" pitchFamily="34" charset="0"/>
            </a:endParaRPr>
          </a:p>
          <a:p>
            <a:pPr>
              <a:buClr>
                <a:srgbClr val="62C400"/>
              </a:buClr>
            </a:pPr>
            <a:endParaRPr lang="fr-FR" altLang="fr-FR" sz="600" b="1" i="1">
              <a:solidFill>
                <a:srgbClr val="000099"/>
              </a:solidFill>
              <a:ea typeface="ＭＳ Ｐゴシック" panose="020B0600070205080204" pitchFamily="34" charset="-128"/>
              <a:cs typeface="Arial" panose="020B0604020202020204" pitchFamily="34" charset="0"/>
            </a:endParaRPr>
          </a:p>
          <a:p>
            <a:pPr algn="ctr">
              <a:buClr>
                <a:srgbClr val="62C400"/>
              </a:buClr>
            </a:pPr>
            <a:r>
              <a:rPr lang="fr-FR" altLang="fr-FR" b="1">
                <a:solidFill>
                  <a:srgbClr val="000099"/>
                </a:solidFill>
                <a:ea typeface="ＭＳ Ｐゴシック" panose="020B0600070205080204" pitchFamily="34" charset="-128"/>
                <a:cs typeface="Arial" panose="020B0604020202020204" pitchFamily="34" charset="0"/>
              </a:rPr>
              <a:t>Ignatia amara 15 CH </a:t>
            </a:r>
          </a:p>
          <a:p>
            <a:pPr>
              <a:buClr>
                <a:srgbClr val="62C400"/>
              </a:buClr>
            </a:pPr>
            <a:endParaRPr lang="fr-FR" altLang="fr-FR" sz="900" b="1">
              <a:solidFill>
                <a:srgbClr val="000099"/>
              </a:solidFill>
              <a:ea typeface="ＭＳ Ｐゴシック" panose="020B0600070205080204" pitchFamily="34" charset="-128"/>
              <a:cs typeface="Arial" panose="020B0604020202020204" pitchFamily="34" charset="0"/>
            </a:endParaRPr>
          </a:p>
          <a:p>
            <a:pPr algn="ctr"/>
            <a:r>
              <a:rPr lang="fr-FR" altLang="fr-FR" sz="1600">
                <a:solidFill>
                  <a:srgbClr val="000099"/>
                </a:solidFill>
                <a:ea typeface="ＭＳ Ｐゴシック" panose="020B0600070205080204" pitchFamily="34" charset="-128"/>
                <a:cs typeface="Arial" panose="020B0604020202020204" pitchFamily="34" charset="0"/>
              </a:rPr>
              <a:t>5 granules avant le repas du soir et au coucher</a:t>
            </a:r>
          </a:p>
          <a:p>
            <a:pPr algn="ctr"/>
            <a:r>
              <a:rPr lang="fr-FR" altLang="fr-FR" sz="1600">
                <a:solidFill>
                  <a:srgbClr val="000099"/>
                </a:solidFill>
                <a:ea typeface="ＭＳ Ｐゴシック" panose="020B0600070205080204" pitchFamily="34" charset="-128"/>
                <a:cs typeface="Arial" panose="020B0604020202020204" pitchFamily="34" charset="0"/>
              </a:rPr>
              <a:t>A renouveler en cas de réveil nocturne</a:t>
            </a:r>
          </a:p>
        </p:txBody>
      </p:sp>
      <p:sp>
        <p:nvSpPr>
          <p:cNvPr id="10"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11" name="ZoneTexte 10"/>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3.7. Manifestations comportementales</a:t>
            </a:r>
          </a:p>
        </p:txBody>
      </p:sp>
      <p:sp>
        <p:nvSpPr>
          <p:cNvPr id="13" name="Freeform 11"/>
          <p:cNvSpPr>
            <a:spLocks/>
          </p:cNvSpPr>
          <p:nvPr/>
        </p:nvSpPr>
        <p:spPr bwMode="auto">
          <a:xfrm rot="1301132" flipH="1">
            <a:off x="4598988" y="43322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5" name="Espace réservé du contenu 2"/>
          <p:cNvSpPr txBox="1">
            <a:spLocks/>
          </p:cNvSpPr>
          <p:nvPr/>
        </p:nvSpPr>
        <p:spPr>
          <a:xfrm>
            <a:off x="277813" y="1473200"/>
            <a:ext cx="4151312"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Difficultés d’endormissement</a:t>
            </a:r>
          </a:p>
          <a:p>
            <a:pPr marL="0" indent="0" defTabSz="914377" fontAlgn="auto">
              <a:spcBef>
                <a:spcPts val="0"/>
              </a:spcBef>
              <a:spcAft>
                <a:spcPts val="0"/>
              </a:spcAft>
              <a:buFontTx/>
              <a:buNone/>
              <a:defRPr/>
            </a:pPr>
            <a:endParaRPr lang="fr-FR" dirty="0"/>
          </a:p>
        </p:txBody>
      </p:sp>
      <p:sp>
        <p:nvSpPr>
          <p:cNvPr id="14" name="Text Box 8"/>
          <p:cNvSpPr txBox="1">
            <a:spLocks noChangeArrowheads="1"/>
          </p:cNvSpPr>
          <p:nvPr/>
        </p:nvSpPr>
        <p:spPr bwMode="auto">
          <a:xfrm>
            <a:off x="2397125" y="947738"/>
            <a:ext cx="5029200"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Troubles du sommeil</a:t>
            </a:r>
          </a:p>
        </p:txBody>
      </p:sp>
      <p:sp>
        <p:nvSpPr>
          <p:cNvPr id="12" name="Pentagone 11"/>
          <p:cNvSpPr/>
          <p:nvPr/>
        </p:nvSpPr>
        <p:spPr>
          <a:xfrm rot="5400000">
            <a:off x="10124281"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16" name="ZoneTexte 16"/>
          <p:cNvSpPr txBox="1">
            <a:spLocks noChangeArrowheads="1"/>
          </p:cNvSpPr>
          <p:nvPr/>
        </p:nvSpPr>
        <p:spPr bwMode="auto">
          <a:xfrm>
            <a:off x="10166350"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1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5463"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44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linds(horizontal)">
                                      <p:cBhvr>
                                        <p:cTn id="50" dur="500"/>
                                        <p:tgtEl>
                                          <p:spTgt spid="16"/>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linds(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p:cNvSpPr>
            <a:spLocks/>
          </p:cNvSpPr>
          <p:nvPr/>
        </p:nvSpPr>
        <p:spPr bwMode="auto">
          <a:xfrm rot="-5625315">
            <a:off x="6615112" y="19319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4" name="Freeform 11"/>
          <p:cNvSpPr>
            <a:spLocks/>
          </p:cNvSpPr>
          <p:nvPr/>
        </p:nvSpPr>
        <p:spPr bwMode="auto">
          <a:xfrm rot="5625315" flipH="1">
            <a:off x="5168900" y="190023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6" name="Rectangle 10"/>
          <p:cNvSpPr>
            <a:spLocks noChangeArrowheads="1"/>
          </p:cNvSpPr>
          <p:nvPr/>
        </p:nvSpPr>
        <p:spPr bwMode="auto">
          <a:xfrm>
            <a:off x="7185025" y="2092325"/>
            <a:ext cx="4767263" cy="1906588"/>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altLang="fr-FR" sz="1600" dirty="0">
                <a:solidFill>
                  <a:srgbClr val="000099"/>
                </a:solidFill>
                <a:latin typeface="+mj-lt"/>
                <a:cs typeface="Arial" panose="020B0604020202020204" pitchFamily="34" charset="0"/>
              </a:rPr>
              <a:t>Insomnie avec agitation, cris et réveil en sursaut. </a:t>
            </a:r>
            <a:r>
              <a:rPr lang="fr-FR" altLang="fr-FR" sz="1600" b="1" dirty="0">
                <a:solidFill>
                  <a:srgbClr val="000099"/>
                </a:solidFill>
                <a:latin typeface="+mj-lt"/>
                <a:cs typeface="Arial" panose="020B0604020202020204" pitchFamily="34" charset="0"/>
              </a:rPr>
              <a:t>Contexte de jalousie</a:t>
            </a:r>
          </a:p>
          <a:p>
            <a:pPr fontAlgn="auto">
              <a:spcBef>
                <a:spcPts val="0"/>
              </a:spcBef>
              <a:spcAft>
                <a:spcPts val="0"/>
              </a:spcAft>
              <a:buClr>
                <a:srgbClr val="62C400"/>
              </a:buClr>
              <a:defRPr/>
            </a:pPr>
            <a:r>
              <a:rPr lang="fr-FR" altLang="fr-FR" sz="1600" b="1" dirty="0">
                <a:solidFill>
                  <a:srgbClr val="000099"/>
                </a:solidFill>
                <a:latin typeface="+mj-lt"/>
                <a:cs typeface="Arial" panose="020B0604020202020204" pitchFamily="34" charset="0"/>
              </a:rPr>
              <a:t> </a:t>
            </a:r>
          </a:p>
          <a:p>
            <a:pPr algn="ctr" fontAlgn="auto">
              <a:spcBef>
                <a:spcPts val="0"/>
              </a:spcBef>
              <a:spcAft>
                <a:spcPts val="0"/>
              </a:spcAft>
              <a:buFont typeface="Wingdings" panose="05000000000000000000" pitchFamily="2" charset="2"/>
              <a:buNone/>
              <a:defRPr/>
            </a:pPr>
            <a:r>
              <a:rPr lang="fr-FR" altLang="fr-FR" b="1" dirty="0" err="1">
                <a:solidFill>
                  <a:srgbClr val="000099"/>
                </a:solidFill>
                <a:latin typeface="+mj-lt"/>
                <a:cs typeface="Arial" panose="020B0604020202020204" pitchFamily="34" charset="0"/>
              </a:rPr>
              <a:t>Hyoscyamus</a:t>
            </a:r>
            <a:r>
              <a:rPr lang="fr-FR" altLang="fr-FR" b="1" dirty="0">
                <a:solidFill>
                  <a:srgbClr val="000099"/>
                </a:solidFill>
                <a:latin typeface="+mj-lt"/>
                <a:cs typeface="Arial" panose="020B0604020202020204" pitchFamily="34" charset="0"/>
              </a:rPr>
              <a:t> </a:t>
            </a:r>
            <a:r>
              <a:rPr lang="fr-FR" altLang="fr-FR" b="1" dirty="0" err="1">
                <a:solidFill>
                  <a:srgbClr val="000099"/>
                </a:solidFill>
                <a:latin typeface="+mj-lt"/>
                <a:cs typeface="Arial" panose="020B0604020202020204" pitchFamily="34" charset="0"/>
              </a:rPr>
              <a:t>niger</a:t>
            </a:r>
            <a:r>
              <a:rPr lang="fr-FR" altLang="fr-FR" b="1" dirty="0">
                <a:solidFill>
                  <a:srgbClr val="000099"/>
                </a:solidFill>
                <a:latin typeface="+mj-lt"/>
                <a:cs typeface="Arial" panose="020B0604020202020204" pitchFamily="34" charset="0"/>
              </a:rPr>
              <a:t> 15 CH</a:t>
            </a:r>
          </a:p>
          <a:p>
            <a:pPr algn="ctr" fontAlgn="auto">
              <a:spcBef>
                <a:spcPts val="0"/>
              </a:spcBef>
              <a:spcAft>
                <a:spcPts val="0"/>
              </a:spcAft>
              <a:buFont typeface="Wingdings" panose="05000000000000000000" pitchFamily="2" charset="2"/>
              <a:buNone/>
              <a:defRPr/>
            </a:pPr>
            <a:endParaRPr lang="fr-FR" altLang="fr-FR" sz="800" b="1" dirty="0">
              <a:solidFill>
                <a:srgbClr val="000099"/>
              </a:solidFill>
              <a:latin typeface="+mj-lt"/>
              <a:cs typeface="Arial" panose="020B0604020202020204" pitchFamily="34" charset="0"/>
            </a:endParaRPr>
          </a:p>
          <a:p>
            <a:pPr algn="r" fontAlgn="auto">
              <a:spcBef>
                <a:spcPts val="0"/>
              </a:spcBef>
              <a:spcAft>
                <a:spcPts val="0"/>
              </a:spcAft>
              <a:buFont typeface="Wingdings" panose="05000000000000000000" pitchFamily="2" charset="2"/>
              <a:buNone/>
              <a:defRPr/>
            </a:pPr>
            <a:r>
              <a:rPr lang="fr-FR" altLang="fr-FR" sz="1600" dirty="0">
                <a:solidFill>
                  <a:srgbClr val="000099"/>
                </a:solidFill>
                <a:latin typeface="+mj-lt"/>
                <a:cs typeface="Arial" panose="020B0604020202020204" pitchFamily="34" charset="0"/>
              </a:rPr>
              <a:t>5 granules avant le repas du soir et au coucher</a:t>
            </a:r>
          </a:p>
          <a:p>
            <a:pPr algn="ctr" fontAlgn="auto">
              <a:spcBef>
                <a:spcPts val="0"/>
              </a:spcBef>
              <a:spcAft>
                <a:spcPts val="0"/>
              </a:spcAft>
              <a:defRPr/>
            </a:pPr>
            <a:r>
              <a:rPr lang="fr-FR" altLang="fr-FR" sz="1600" dirty="0">
                <a:solidFill>
                  <a:srgbClr val="000099"/>
                </a:solidFill>
                <a:latin typeface="+mj-lt"/>
                <a:cs typeface="Arial" panose="020B0604020202020204" pitchFamily="34" charset="0"/>
              </a:rPr>
              <a:t>A renouveler en cas de réveil nocturne</a:t>
            </a:r>
          </a:p>
        </p:txBody>
      </p:sp>
      <p:sp>
        <p:nvSpPr>
          <p:cNvPr id="7" name="Rectangle 10"/>
          <p:cNvSpPr>
            <a:spLocks noChangeArrowheads="1"/>
          </p:cNvSpPr>
          <p:nvPr/>
        </p:nvSpPr>
        <p:spPr bwMode="auto">
          <a:xfrm>
            <a:off x="203200" y="2098675"/>
            <a:ext cx="4894263" cy="203517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sz="1600" dirty="0">
                <a:solidFill>
                  <a:srgbClr val="000099"/>
                </a:solidFill>
                <a:latin typeface="+mj-lt"/>
              </a:rPr>
              <a:t>Insomnies avec </a:t>
            </a:r>
            <a:r>
              <a:rPr lang="fr-FR" sz="1600" b="1" dirty="0">
                <a:solidFill>
                  <a:srgbClr val="000099"/>
                </a:solidFill>
                <a:latin typeface="+mj-lt"/>
              </a:rPr>
              <a:t>terreurs nocturnes </a:t>
            </a:r>
            <a:r>
              <a:rPr lang="fr-FR" sz="1600" dirty="0">
                <a:solidFill>
                  <a:srgbClr val="000099"/>
                </a:solidFill>
                <a:latin typeface="+mj-lt"/>
              </a:rPr>
              <a:t>(visions de spectres ou d’animaux), crainte de l’obscurité, veut toujours une </a:t>
            </a:r>
            <a:r>
              <a:rPr lang="fr-FR" sz="1600" b="1" dirty="0">
                <a:solidFill>
                  <a:srgbClr val="000099"/>
                </a:solidFill>
                <a:latin typeface="+mj-lt"/>
              </a:rPr>
              <a:t>lumière</a:t>
            </a:r>
          </a:p>
          <a:p>
            <a:pPr fontAlgn="auto">
              <a:spcBef>
                <a:spcPts val="0"/>
              </a:spcBef>
              <a:spcAft>
                <a:spcPts val="0"/>
              </a:spcAft>
              <a:buClr>
                <a:srgbClr val="33CC33"/>
              </a:buClr>
              <a:defRPr/>
            </a:pPr>
            <a:endParaRPr lang="fr-FR" altLang="fr-FR" sz="700" i="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b="1" dirty="0">
                <a:solidFill>
                  <a:srgbClr val="000099"/>
                </a:solidFill>
                <a:latin typeface="+mj-lt"/>
              </a:rPr>
              <a:t>Stramonium 15 CH</a:t>
            </a:r>
          </a:p>
          <a:p>
            <a:pPr algn="ctr" fontAlgn="auto">
              <a:spcBef>
                <a:spcPts val="0"/>
              </a:spcBef>
              <a:spcAft>
                <a:spcPts val="0"/>
              </a:spcAft>
              <a:buFont typeface="Wingdings" panose="05000000000000000000" pitchFamily="2" charset="2"/>
              <a:buNone/>
              <a:defRPr/>
            </a:pPr>
            <a:endParaRPr lang="fr-FR" altLang="fr-FR" sz="1000" b="1" dirty="0">
              <a:solidFill>
                <a:srgbClr val="000099"/>
              </a:solidFill>
              <a:latin typeface="+mj-lt"/>
            </a:endParaRPr>
          </a:p>
          <a:p>
            <a:pPr algn="ctr" fontAlgn="auto">
              <a:spcBef>
                <a:spcPts val="0"/>
              </a:spcBef>
              <a:spcAft>
                <a:spcPts val="0"/>
              </a:spcAft>
              <a:buFont typeface="Wingdings" panose="05000000000000000000" pitchFamily="2" charset="2"/>
              <a:buNone/>
              <a:defRPr/>
            </a:pPr>
            <a:r>
              <a:rPr lang="fr-FR" altLang="fr-FR" sz="1600" dirty="0">
                <a:solidFill>
                  <a:srgbClr val="000099"/>
                </a:solidFill>
                <a:latin typeface="+mj-lt"/>
              </a:rPr>
              <a:t>5 granules avant le repas du soir et au coucher</a:t>
            </a:r>
          </a:p>
          <a:p>
            <a:pPr algn="ctr" fontAlgn="auto">
              <a:spcBef>
                <a:spcPts val="0"/>
              </a:spcBef>
              <a:spcAft>
                <a:spcPts val="0"/>
              </a:spcAft>
              <a:buFont typeface="Wingdings" panose="05000000000000000000" pitchFamily="2" charset="2"/>
              <a:buNone/>
              <a:defRPr/>
            </a:pPr>
            <a:r>
              <a:rPr lang="fr-FR" altLang="fr-FR" sz="1600" dirty="0">
                <a:solidFill>
                  <a:srgbClr val="000099"/>
                </a:solidFill>
                <a:latin typeface="+mj-lt"/>
              </a:rPr>
              <a:t>A renouveler en cas de réveil nocturne</a:t>
            </a:r>
          </a:p>
        </p:txBody>
      </p:sp>
      <p:sp>
        <p:nvSpPr>
          <p:cNvPr id="9" name="Rectangle 10"/>
          <p:cNvSpPr>
            <a:spLocks noChangeArrowheads="1"/>
          </p:cNvSpPr>
          <p:nvPr/>
        </p:nvSpPr>
        <p:spPr bwMode="auto">
          <a:xfrm>
            <a:off x="3240088" y="4959350"/>
            <a:ext cx="5710237" cy="1524000"/>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62C400"/>
              </a:buClr>
              <a:defRPr/>
            </a:pPr>
            <a:r>
              <a:rPr lang="fr-FR" altLang="fr-FR" sz="1600" b="1" dirty="0">
                <a:solidFill>
                  <a:srgbClr val="000099"/>
                </a:solidFill>
                <a:latin typeface="+mj-lt"/>
                <a:cs typeface="Arial" panose="020B0604020202020204" pitchFamily="34" charset="0"/>
              </a:rPr>
              <a:t>Agitation des mains, cris, somnambulisme</a:t>
            </a:r>
          </a:p>
          <a:p>
            <a:pPr fontAlgn="auto">
              <a:spcBef>
                <a:spcPts val="0"/>
              </a:spcBef>
              <a:spcAft>
                <a:spcPts val="0"/>
              </a:spcAft>
              <a:buClr>
                <a:srgbClr val="62C400"/>
              </a:buClr>
              <a:defRPr/>
            </a:pPr>
            <a:endParaRPr lang="fr-FR" altLang="fr-FR" sz="600" b="1" i="1" dirty="0">
              <a:solidFill>
                <a:srgbClr val="000099"/>
              </a:solidFill>
              <a:latin typeface="+mj-lt"/>
              <a:cs typeface="Arial" panose="020B0604020202020204" pitchFamily="34" charset="0"/>
            </a:endParaRPr>
          </a:p>
          <a:p>
            <a:pPr marL="268288" indent="-268288" algn="ctr" fontAlgn="auto">
              <a:spcBef>
                <a:spcPts val="0"/>
              </a:spcBef>
              <a:spcAft>
                <a:spcPts val="0"/>
              </a:spcAft>
              <a:buClr>
                <a:srgbClr val="62C400"/>
              </a:buClr>
              <a:tabLst>
                <a:tab pos="268288" algn="l"/>
                <a:tab pos="7124700" algn="r"/>
              </a:tabLst>
              <a:defRPr/>
            </a:pPr>
            <a:r>
              <a:rPr lang="fr-FR" altLang="fr-FR" b="1" dirty="0">
                <a:solidFill>
                  <a:srgbClr val="000099"/>
                </a:solidFill>
                <a:latin typeface="+mj-lt"/>
              </a:rPr>
              <a:t>Kalium </a:t>
            </a:r>
            <a:r>
              <a:rPr lang="fr-FR" altLang="fr-FR" b="1" dirty="0" err="1">
                <a:solidFill>
                  <a:srgbClr val="000099"/>
                </a:solidFill>
                <a:latin typeface="+mj-lt"/>
              </a:rPr>
              <a:t>bromatum</a:t>
            </a:r>
            <a:r>
              <a:rPr lang="fr-FR" altLang="fr-FR" b="1" dirty="0">
                <a:solidFill>
                  <a:srgbClr val="000099"/>
                </a:solidFill>
                <a:latin typeface="+mj-lt"/>
              </a:rPr>
              <a:t> 15 CH</a:t>
            </a:r>
          </a:p>
          <a:p>
            <a:pPr marL="268288" indent="-268288" fontAlgn="auto">
              <a:spcBef>
                <a:spcPts val="0"/>
              </a:spcBef>
              <a:spcAft>
                <a:spcPts val="0"/>
              </a:spcAft>
              <a:buClr>
                <a:srgbClr val="62C400"/>
              </a:buClr>
              <a:tabLst>
                <a:tab pos="268288" algn="l"/>
                <a:tab pos="7124700" algn="r"/>
              </a:tabLst>
              <a:defRPr/>
            </a:pPr>
            <a:endParaRPr lang="fr-FR" altLang="fr-FR" sz="900" b="1" dirty="0">
              <a:solidFill>
                <a:srgbClr val="000099"/>
              </a:solidFill>
              <a:latin typeface="+mj-lt"/>
            </a:endParaRPr>
          </a:p>
          <a:p>
            <a:pPr algn="ctr" fontAlgn="auto">
              <a:spcBef>
                <a:spcPts val="0"/>
              </a:spcBef>
              <a:spcAft>
                <a:spcPts val="0"/>
              </a:spcAft>
              <a:defRPr/>
            </a:pPr>
            <a:r>
              <a:rPr lang="fr-FR" altLang="fr-FR" sz="1600" dirty="0">
                <a:solidFill>
                  <a:srgbClr val="000099"/>
                </a:solidFill>
                <a:latin typeface="+mj-lt"/>
                <a:cs typeface="Arial" panose="020B0604020202020204" pitchFamily="34" charset="0"/>
              </a:rPr>
              <a:t>5 granules avant le repas du soir et au coucher</a:t>
            </a:r>
          </a:p>
          <a:p>
            <a:pPr algn="ctr" fontAlgn="auto">
              <a:spcBef>
                <a:spcPts val="0"/>
              </a:spcBef>
              <a:spcAft>
                <a:spcPts val="0"/>
              </a:spcAft>
              <a:defRPr/>
            </a:pPr>
            <a:r>
              <a:rPr lang="fr-FR" altLang="fr-FR" sz="1600" dirty="0">
                <a:solidFill>
                  <a:srgbClr val="000099"/>
                </a:solidFill>
                <a:latin typeface="+mj-lt"/>
                <a:cs typeface="Arial" panose="020B0604020202020204" pitchFamily="34" charset="0"/>
              </a:rPr>
              <a:t>A renouveler en cas de réveil nocturne</a:t>
            </a:r>
          </a:p>
        </p:txBody>
      </p:sp>
      <p:sp>
        <p:nvSpPr>
          <p:cNvPr id="10"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11" name="ZoneTexte 10"/>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3.7. Manifestations comportementales</a:t>
            </a:r>
          </a:p>
        </p:txBody>
      </p:sp>
      <p:sp>
        <p:nvSpPr>
          <p:cNvPr id="13" name="Freeform 11"/>
          <p:cNvSpPr>
            <a:spLocks/>
          </p:cNvSpPr>
          <p:nvPr/>
        </p:nvSpPr>
        <p:spPr bwMode="auto">
          <a:xfrm rot="1301132" flipH="1">
            <a:off x="4598988" y="43322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5" name="Espace réservé du contenu 2"/>
          <p:cNvSpPr txBox="1">
            <a:spLocks/>
          </p:cNvSpPr>
          <p:nvPr/>
        </p:nvSpPr>
        <p:spPr>
          <a:xfrm>
            <a:off x="268288" y="1473200"/>
            <a:ext cx="4151312"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Cauchemars</a:t>
            </a:r>
          </a:p>
          <a:p>
            <a:pPr marL="0" indent="0" defTabSz="914377" fontAlgn="auto">
              <a:spcBef>
                <a:spcPts val="0"/>
              </a:spcBef>
              <a:spcAft>
                <a:spcPts val="0"/>
              </a:spcAft>
              <a:buFontTx/>
              <a:buNone/>
              <a:defRPr/>
            </a:pPr>
            <a:endParaRPr lang="fr-FR" dirty="0"/>
          </a:p>
        </p:txBody>
      </p:sp>
      <p:sp>
        <p:nvSpPr>
          <p:cNvPr id="14" name="Text Box 8"/>
          <p:cNvSpPr txBox="1">
            <a:spLocks noChangeArrowheads="1"/>
          </p:cNvSpPr>
          <p:nvPr/>
        </p:nvSpPr>
        <p:spPr bwMode="auto">
          <a:xfrm>
            <a:off x="2397125" y="947738"/>
            <a:ext cx="5029200"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Troubles du sommeil</a:t>
            </a:r>
          </a:p>
        </p:txBody>
      </p:sp>
      <p:sp>
        <p:nvSpPr>
          <p:cNvPr id="16" name="Pentagone 15"/>
          <p:cNvSpPr/>
          <p:nvPr/>
        </p:nvSpPr>
        <p:spPr>
          <a:xfrm rot="5400000">
            <a:off x="10124281" y="400844"/>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20" name="ZoneTexte 16"/>
          <p:cNvSpPr txBox="1">
            <a:spLocks noChangeArrowheads="1"/>
          </p:cNvSpPr>
          <p:nvPr/>
        </p:nvSpPr>
        <p:spPr bwMode="auto">
          <a:xfrm>
            <a:off x="10166350" y="946150"/>
            <a:ext cx="17287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1"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5463"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433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linds(horizontal)">
                                      <p:cBhvr>
                                        <p:cTn id="47" dur="500"/>
                                        <p:tgtEl>
                                          <p:spTgt spid="2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linds(horizontal)">
                                      <p:cBhvr>
                                        <p:cTn id="50" dur="500"/>
                                        <p:tgtEl>
                                          <p:spTgt spid="2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4"/>
          <p:cNvSpPr>
            <a:spLocks noChangeArrowheads="1"/>
          </p:cNvSpPr>
          <p:nvPr/>
        </p:nvSpPr>
        <p:spPr bwMode="auto">
          <a:xfrm>
            <a:off x="6288088" y="2051050"/>
            <a:ext cx="57515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cs typeface="Arial" panose="020B0604020202020204" pitchFamily="34" charset="0"/>
              </a:rPr>
              <a:t>Synthétiser les connaissances pour proposer une trousse conseil  </a:t>
            </a:r>
          </a:p>
        </p:txBody>
      </p:sp>
      <p:sp>
        <p:nvSpPr>
          <p:cNvPr id="407554" name="Rectangle 5"/>
          <p:cNvSpPr>
            <a:spLocks noChangeArrowheads="1"/>
          </p:cNvSpPr>
          <p:nvPr/>
        </p:nvSpPr>
        <p:spPr bwMode="auto">
          <a:xfrm>
            <a:off x="3573463" y="3262313"/>
            <a:ext cx="8056562"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dirty="0">
                <a:solidFill>
                  <a:srgbClr val="000099"/>
                </a:solidFill>
                <a:cs typeface="Arial" panose="020B0604020202020204" pitchFamily="34" charset="0"/>
              </a:rPr>
              <a:t>Règles du jeu :</a:t>
            </a:r>
          </a:p>
          <a:p>
            <a:pPr>
              <a:spcBef>
                <a:spcPts val="600"/>
              </a:spcBef>
              <a:buFontTx/>
              <a:buBlip>
                <a:blip r:embed="rId3"/>
              </a:buBlip>
            </a:pPr>
            <a:r>
              <a:rPr lang="fr-FR" altLang="fr-FR" b="1" dirty="0">
                <a:solidFill>
                  <a:srgbClr val="000099"/>
                </a:solidFill>
                <a:cs typeface="Arial" panose="020B0604020202020204" pitchFamily="34" charset="0"/>
              </a:rPr>
              <a:t>Individuellement</a:t>
            </a:r>
          </a:p>
          <a:p>
            <a:pPr>
              <a:spcBef>
                <a:spcPts val="600"/>
              </a:spcBef>
              <a:buFontTx/>
              <a:buBlip>
                <a:blip r:embed="rId3"/>
              </a:buBlip>
            </a:pPr>
            <a:r>
              <a:rPr lang="fr-FR" altLang="fr-FR" dirty="0">
                <a:solidFill>
                  <a:srgbClr val="000099"/>
                </a:solidFill>
                <a:cs typeface="Arial" panose="020B0604020202020204" pitchFamily="34" charset="0"/>
              </a:rPr>
              <a:t>Constituer le contenu d’une </a:t>
            </a:r>
            <a:r>
              <a:rPr lang="fr-FR" altLang="fr-FR" b="1" dirty="0">
                <a:solidFill>
                  <a:srgbClr val="000099"/>
                </a:solidFill>
                <a:cs typeface="Arial" panose="020B0604020202020204" pitchFamily="34" charset="0"/>
              </a:rPr>
              <a:t>trousse de médicaments homéopathiques « Enfant »</a:t>
            </a:r>
          </a:p>
          <a:p>
            <a:pPr>
              <a:spcBef>
                <a:spcPct val="20000"/>
              </a:spcBef>
            </a:pPr>
            <a:r>
              <a:rPr lang="fr-FR" altLang="fr-FR" dirty="0">
                <a:solidFill>
                  <a:srgbClr val="000099"/>
                </a:solidFill>
                <a:cs typeface="Arial" panose="020B0604020202020204" pitchFamily="34" charset="0"/>
              </a:rPr>
              <a:t>	- </a:t>
            </a:r>
            <a:r>
              <a:rPr lang="fr-FR" altLang="fr-FR" sz="1600" dirty="0">
                <a:solidFill>
                  <a:srgbClr val="000099"/>
                </a:solidFill>
                <a:cs typeface="Arial" panose="020B0604020202020204" pitchFamily="34" charset="0"/>
              </a:rPr>
              <a:t>Si </a:t>
            </a:r>
            <a:r>
              <a:rPr lang="fr-FR" altLang="fr-FR" sz="1600" b="1" dirty="0">
                <a:solidFill>
                  <a:srgbClr val="000099"/>
                </a:solidFill>
                <a:cs typeface="Arial" panose="020B0604020202020204" pitchFamily="34" charset="0"/>
              </a:rPr>
              <a:t>1 seul médicament </a:t>
            </a:r>
            <a:r>
              <a:rPr lang="fr-FR" altLang="fr-FR" sz="1600" dirty="0">
                <a:solidFill>
                  <a:srgbClr val="000099"/>
                </a:solidFill>
                <a:cs typeface="Arial" panose="020B0604020202020204" pitchFamily="34" charset="0"/>
              </a:rPr>
              <a:t>à conseiller ? Lequel et pourquoi ?</a:t>
            </a:r>
          </a:p>
          <a:p>
            <a:pPr>
              <a:spcBef>
                <a:spcPct val="20000"/>
              </a:spcBef>
            </a:pPr>
            <a:r>
              <a:rPr lang="fr-FR" altLang="fr-FR" sz="1600" dirty="0">
                <a:solidFill>
                  <a:srgbClr val="000099"/>
                </a:solidFill>
                <a:cs typeface="Arial" panose="020B0604020202020204" pitchFamily="34" charset="0"/>
              </a:rPr>
              <a:t>	- Si </a:t>
            </a:r>
            <a:r>
              <a:rPr lang="fr-FR" altLang="fr-FR" sz="1600" b="1" dirty="0">
                <a:solidFill>
                  <a:srgbClr val="000099"/>
                </a:solidFill>
                <a:cs typeface="Arial" panose="020B0604020202020204" pitchFamily="34" charset="0"/>
              </a:rPr>
              <a:t>3 médicaments </a:t>
            </a:r>
            <a:r>
              <a:rPr lang="fr-FR" altLang="fr-FR" sz="1600" dirty="0">
                <a:solidFill>
                  <a:srgbClr val="000099"/>
                </a:solidFill>
                <a:cs typeface="Arial" panose="020B0604020202020204" pitchFamily="34" charset="0"/>
              </a:rPr>
              <a:t>à conseiller ? Lesquels et pourquoi ?</a:t>
            </a:r>
          </a:p>
          <a:p>
            <a:pPr>
              <a:spcBef>
                <a:spcPct val="20000"/>
              </a:spcBef>
            </a:pPr>
            <a:r>
              <a:rPr lang="fr-FR" altLang="fr-FR" sz="1600" dirty="0">
                <a:solidFill>
                  <a:srgbClr val="000099"/>
                </a:solidFill>
                <a:cs typeface="Arial" panose="020B0604020202020204" pitchFamily="34" charset="0"/>
              </a:rPr>
              <a:t>	- Si </a:t>
            </a:r>
            <a:r>
              <a:rPr lang="fr-FR" altLang="fr-FR" sz="1600" b="1" dirty="0">
                <a:solidFill>
                  <a:srgbClr val="000099"/>
                </a:solidFill>
                <a:cs typeface="Arial" panose="020B0604020202020204" pitchFamily="34" charset="0"/>
              </a:rPr>
              <a:t>5 médicaments </a:t>
            </a:r>
            <a:r>
              <a:rPr lang="fr-FR" altLang="fr-FR" sz="1600" dirty="0">
                <a:solidFill>
                  <a:srgbClr val="000099"/>
                </a:solidFill>
                <a:cs typeface="Arial" panose="020B0604020202020204" pitchFamily="34" charset="0"/>
              </a:rPr>
              <a:t>à conseiller ? Lesquels et pourquoi ?</a:t>
            </a:r>
          </a:p>
        </p:txBody>
      </p:sp>
      <p:sp>
        <p:nvSpPr>
          <p:cNvPr id="40755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0755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dirty="0">
                <a:solidFill>
                  <a:schemeClr val="bg1"/>
                </a:solidFill>
                <a:ea typeface="Tahoma" panose="020B0604030504040204" pitchFamily="34" charset="0"/>
                <a:cs typeface="Arial" panose="020B0604020202020204" pitchFamily="34" charset="0"/>
              </a:rPr>
              <a:t>Trousse conseil « enfant »</a:t>
            </a:r>
          </a:p>
        </p:txBody>
      </p:sp>
      <p:sp>
        <p:nvSpPr>
          <p:cNvPr id="407557" name="ZoneTexte 13"/>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cs typeface="Arial" panose="020B0604020202020204" pitchFamily="34" charset="0"/>
              </a:rPr>
              <a:t>10’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7986175" y="1535710"/>
            <a:ext cx="2177311" cy="1912592"/>
          </a:xfrm>
          <a:prstGeom prst="rect">
            <a:avLst/>
          </a:prstGeom>
          <a:ln>
            <a:noFill/>
          </a:ln>
          <a:effectLst>
            <a:softEdge rad="112500"/>
          </a:effectLst>
        </p:spPr>
      </p:pic>
      <p:sp>
        <p:nvSpPr>
          <p:cNvPr id="182274" name="Text Box 2"/>
          <p:cNvSpPr txBox="1">
            <a:spLocks noChangeArrowheads="1"/>
          </p:cNvSpPr>
          <p:nvPr/>
        </p:nvSpPr>
        <p:spPr bwMode="auto">
          <a:xfrm>
            <a:off x="558800" y="2314575"/>
            <a:ext cx="93345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4163" indent="-284163">
              <a:tabLst>
                <a:tab pos="187325" algn="l"/>
              </a:tabLst>
              <a:defRPr>
                <a:solidFill>
                  <a:schemeClr val="tx1"/>
                </a:solidFill>
                <a:latin typeface="Arial" panose="020B0604020202020204" pitchFamily="34" charset="0"/>
              </a:defRPr>
            </a:lvl1pPr>
            <a:lvl2pPr marL="742950" indent="-285750">
              <a:tabLst>
                <a:tab pos="187325" algn="l"/>
              </a:tabLst>
              <a:defRPr>
                <a:solidFill>
                  <a:schemeClr val="tx1"/>
                </a:solidFill>
                <a:latin typeface="Arial" panose="020B0604020202020204" pitchFamily="34" charset="0"/>
              </a:defRPr>
            </a:lvl2pPr>
            <a:lvl3pPr marL="1143000" indent="-228600">
              <a:tabLst>
                <a:tab pos="187325" algn="l"/>
              </a:tabLst>
              <a:defRPr>
                <a:solidFill>
                  <a:schemeClr val="tx1"/>
                </a:solidFill>
                <a:latin typeface="Arial" panose="020B0604020202020204" pitchFamily="34" charset="0"/>
              </a:defRPr>
            </a:lvl3pPr>
            <a:lvl4pPr marL="1600200" indent="-228600">
              <a:tabLst>
                <a:tab pos="187325" algn="l"/>
              </a:tabLst>
              <a:defRPr>
                <a:solidFill>
                  <a:schemeClr val="tx1"/>
                </a:solidFill>
                <a:latin typeface="Arial" panose="020B0604020202020204" pitchFamily="34" charset="0"/>
              </a:defRPr>
            </a:lvl4pPr>
            <a:lvl5pPr marL="2057400" indent="-228600">
              <a:tabLst>
                <a:tab pos="187325" algn="l"/>
              </a:tabLst>
              <a:defRPr>
                <a:solidFill>
                  <a:schemeClr val="tx1"/>
                </a:solidFill>
                <a:latin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defRPr>
            </a:lvl9pPr>
          </a:lstStyle>
          <a:p>
            <a:pPr eaLnBrk="0" hangingPunct="0">
              <a:spcBef>
                <a:spcPct val="50000"/>
              </a:spcBef>
              <a:buClr>
                <a:srgbClr val="62C400"/>
              </a:buClr>
              <a:buFontTx/>
              <a:buBlip>
                <a:blip r:embed="rId4"/>
              </a:buBlip>
            </a:pPr>
            <a:r>
              <a:rPr lang="fr-FR" altLang="fr-FR" sz="2000" b="1">
                <a:solidFill>
                  <a:srgbClr val="000099"/>
                </a:solidFill>
                <a:cs typeface="Arial" panose="020B0604020202020204" pitchFamily="34" charset="0"/>
              </a:rPr>
              <a:t>Efficacité</a:t>
            </a:r>
          </a:p>
          <a:p>
            <a:pPr eaLnBrk="0" hangingPunct="0">
              <a:spcBef>
                <a:spcPts val="1800"/>
              </a:spcBef>
              <a:buClr>
                <a:srgbClr val="62C400"/>
              </a:buClr>
              <a:buFontTx/>
              <a:buBlip>
                <a:blip r:embed="rId4"/>
              </a:buBlip>
            </a:pPr>
            <a:r>
              <a:rPr lang="fr-FR" altLang="fr-FR" sz="2000">
                <a:solidFill>
                  <a:srgbClr val="000099"/>
                </a:solidFill>
                <a:cs typeface="Arial" panose="020B0604020202020204" pitchFamily="34" charset="0"/>
              </a:rPr>
              <a:t>Action </a:t>
            </a:r>
            <a:r>
              <a:rPr lang="fr-FR" altLang="fr-FR" sz="2000" b="1">
                <a:solidFill>
                  <a:srgbClr val="000099"/>
                </a:solidFill>
                <a:cs typeface="Arial" panose="020B0604020202020204" pitchFamily="34" charset="0"/>
              </a:rPr>
              <a:t>rapide</a:t>
            </a:r>
          </a:p>
          <a:p>
            <a:pPr eaLnBrk="0" hangingPunct="0">
              <a:spcBef>
                <a:spcPts val="1800"/>
              </a:spcBef>
              <a:buClr>
                <a:srgbClr val="62C400"/>
              </a:buClr>
              <a:buFontTx/>
              <a:buBlip>
                <a:blip r:embed="rId4"/>
              </a:buBlip>
            </a:pPr>
            <a:r>
              <a:rPr lang="fr-FR" altLang="fr-FR" sz="2000" b="1">
                <a:solidFill>
                  <a:srgbClr val="000099"/>
                </a:solidFill>
                <a:cs typeface="Arial" panose="020B0604020202020204" pitchFamily="34" charset="0"/>
              </a:rPr>
              <a:t>Sécurité : </a:t>
            </a:r>
            <a:r>
              <a:rPr lang="fr-FR" altLang="fr-FR" sz="2000">
                <a:solidFill>
                  <a:srgbClr val="000099"/>
                </a:solidFill>
                <a:cs typeface="Arial" panose="020B0604020202020204" pitchFamily="34" charset="0"/>
                <a:sym typeface="Wingdings" panose="05000000000000000000" pitchFamily="2" charset="2"/>
              </a:rPr>
              <a:t>sans </a:t>
            </a:r>
            <a:r>
              <a:rPr lang="fr-FR" altLang="fr-FR" sz="2000">
                <a:solidFill>
                  <a:srgbClr val="000099"/>
                </a:solidFill>
                <a:cs typeface="Arial" panose="020B0604020202020204" pitchFamily="34" charset="0"/>
              </a:rPr>
              <a:t>effets indésirables attendus, ni contre-indication</a:t>
            </a:r>
            <a:endParaRPr lang="fr-FR" altLang="fr-FR" sz="2000" b="1">
              <a:solidFill>
                <a:srgbClr val="000099"/>
              </a:solidFill>
              <a:cs typeface="Arial" panose="020B0604020202020204" pitchFamily="34" charset="0"/>
            </a:endParaRPr>
          </a:p>
          <a:p>
            <a:pPr eaLnBrk="0" hangingPunct="0">
              <a:spcBef>
                <a:spcPts val="1800"/>
              </a:spcBef>
              <a:buClr>
                <a:srgbClr val="62C400"/>
              </a:buClr>
              <a:buFontTx/>
              <a:buBlip>
                <a:blip r:embed="rId4"/>
              </a:buBlip>
            </a:pPr>
            <a:r>
              <a:rPr lang="fr-FR" altLang="fr-FR" sz="2000" b="1">
                <a:solidFill>
                  <a:srgbClr val="000099"/>
                </a:solidFill>
                <a:cs typeface="Arial" panose="020B0604020202020204" pitchFamily="34" charset="0"/>
              </a:rPr>
              <a:t>Facilité </a:t>
            </a:r>
            <a:r>
              <a:rPr lang="fr-FR" altLang="fr-FR" sz="2000">
                <a:solidFill>
                  <a:srgbClr val="000099"/>
                </a:solidFill>
                <a:cs typeface="Arial" panose="020B0604020202020204" pitchFamily="34" charset="0"/>
              </a:rPr>
              <a:t>d’observance = </a:t>
            </a:r>
            <a:r>
              <a:rPr lang="fr-FR" altLang="fr-FR" sz="2000" b="1">
                <a:solidFill>
                  <a:srgbClr val="000099"/>
                </a:solidFill>
                <a:cs typeface="Arial" panose="020B0604020202020204" pitchFamily="34" charset="0"/>
              </a:rPr>
              <a:t>acceptabilité</a:t>
            </a:r>
            <a:r>
              <a:rPr lang="fr-FR" altLang="fr-FR" sz="2000">
                <a:solidFill>
                  <a:srgbClr val="000099"/>
                </a:solidFill>
                <a:cs typeface="Arial" panose="020B0604020202020204" pitchFamily="34" charset="0"/>
              </a:rPr>
              <a:t> par l’enfant </a:t>
            </a:r>
            <a:r>
              <a:rPr lang="fr-FR" altLang="fr-FR">
                <a:solidFill>
                  <a:srgbClr val="000099"/>
                </a:solidFill>
                <a:cs typeface="Arial" panose="020B0604020202020204" pitchFamily="34" charset="0"/>
              </a:rPr>
              <a:t>(goût, forme pharmaceutique) </a:t>
            </a:r>
          </a:p>
          <a:p>
            <a:pPr eaLnBrk="0" hangingPunct="0">
              <a:spcBef>
                <a:spcPts val="1800"/>
              </a:spcBef>
              <a:buClr>
                <a:srgbClr val="62C400"/>
              </a:buClr>
              <a:buFontTx/>
              <a:buBlip>
                <a:blip r:embed="rId4"/>
              </a:buBlip>
            </a:pPr>
            <a:r>
              <a:rPr lang="fr-FR" altLang="fr-FR" sz="2000" b="1">
                <a:solidFill>
                  <a:srgbClr val="000099"/>
                </a:solidFill>
                <a:cs typeface="Arial" panose="020B0604020202020204" pitchFamily="34" charset="0"/>
              </a:rPr>
              <a:t>Posologie unique</a:t>
            </a:r>
            <a:r>
              <a:rPr lang="fr-FR" altLang="fr-FR" sz="2000">
                <a:solidFill>
                  <a:srgbClr val="000099"/>
                </a:solidFill>
                <a:cs typeface="Arial" panose="020B0604020202020204" pitchFamily="34" charset="0"/>
              </a:rPr>
              <a:t> quelque soit l’âge et le poids de l’enfant</a:t>
            </a:r>
          </a:p>
        </p:txBody>
      </p:sp>
      <p:sp>
        <p:nvSpPr>
          <p:cNvPr id="182275" name="Text Box 5"/>
          <p:cNvSpPr txBox="1">
            <a:spLocks noChangeArrowheads="1"/>
          </p:cNvSpPr>
          <p:nvPr/>
        </p:nvSpPr>
        <p:spPr bwMode="auto">
          <a:xfrm>
            <a:off x="2397125" y="996950"/>
            <a:ext cx="229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Les avantages</a:t>
            </a:r>
            <a:endParaRPr lang="fr-FR" altLang="fr-FR" sz="2000" b="1">
              <a:solidFill>
                <a:srgbClr val="95C41D"/>
              </a:solidFill>
              <a:cs typeface="Arial" panose="020B0604020202020204" pitchFamily="34" charset="0"/>
            </a:endParaRPr>
          </a:p>
        </p:txBody>
      </p:sp>
      <p:sp>
        <p:nvSpPr>
          <p:cNvPr id="182276" name="ZoneTexte 1"/>
          <p:cNvSpPr txBox="1">
            <a:spLocks noChangeArrowheads="1"/>
          </p:cNvSpPr>
          <p:nvPr/>
        </p:nvSpPr>
        <p:spPr bwMode="auto">
          <a:xfrm>
            <a:off x="1908175" y="5356225"/>
            <a:ext cx="703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2000" b="1">
                <a:solidFill>
                  <a:srgbClr val="000099"/>
                </a:solidFill>
                <a:cs typeface="Arial" panose="020B0604020202020204" pitchFamily="34" charset="0"/>
              </a:rPr>
              <a:t>en conseil officinal : préserve le diagnostic médical</a:t>
            </a:r>
          </a:p>
        </p:txBody>
      </p:sp>
      <p:sp>
        <p:nvSpPr>
          <p:cNvPr id="182277" name="ZoneTexte 7"/>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1.1. Intérêt de l’homéopathie</a:t>
            </a:r>
          </a:p>
        </p:txBody>
      </p:sp>
      <p:pic>
        <p:nvPicPr>
          <p:cNvPr id="182278"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31900" y="5264150"/>
            <a:ext cx="577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6"/>
          <a:stretch>
            <a:fillRect/>
          </a:stretch>
        </p:blipFill>
        <p:spPr>
          <a:xfrm>
            <a:off x="9893020" y="1305516"/>
            <a:ext cx="1455705" cy="1793352"/>
          </a:xfrm>
          <a:prstGeom prst="rect">
            <a:avLst/>
          </a:prstGeom>
          <a:ln>
            <a:noFill/>
          </a:ln>
          <a:effectLst>
            <a:softEdge rad="112500"/>
          </a:effectLst>
        </p:spPr>
      </p:pic>
      <p:pic>
        <p:nvPicPr>
          <p:cNvPr id="6" name="Image 5"/>
          <p:cNvPicPr>
            <a:picLocks noChangeAspect="1"/>
          </p:cNvPicPr>
          <p:nvPr/>
        </p:nvPicPr>
        <p:blipFill>
          <a:blip r:embed="rId7"/>
          <a:stretch>
            <a:fillRect/>
          </a:stretch>
        </p:blipFill>
        <p:spPr>
          <a:xfrm>
            <a:off x="9688835" y="2987146"/>
            <a:ext cx="1864073" cy="1359148"/>
          </a:xfrm>
          <a:prstGeom prst="rect">
            <a:avLst/>
          </a:prstGeom>
          <a:ln>
            <a:noFill/>
          </a:ln>
          <a:effectLst>
            <a:softEdge rad="112500"/>
          </a:effec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561975" y="2590801"/>
          <a:ext cx="10525125" cy="3095626"/>
        </p:xfrm>
        <a:graphic>
          <a:graphicData uri="http://schemas.openxmlformats.org/drawingml/2006/table">
            <a:tbl>
              <a:tblPr>
                <a:tableStyleId>{5C22544A-7EE6-4342-B048-85BDC9FD1C3A}</a:tableStyleId>
              </a:tblPr>
              <a:tblGrid>
                <a:gridCol w="3105675">
                  <a:extLst>
                    <a:ext uri="{9D8B030D-6E8A-4147-A177-3AD203B41FA5}">
                      <a16:colId xmlns:a16="http://schemas.microsoft.com/office/drawing/2014/main" val="20000"/>
                    </a:ext>
                  </a:extLst>
                </a:gridCol>
                <a:gridCol w="3256199">
                  <a:extLst>
                    <a:ext uri="{9D8B030D-6E8A-4147-A177-3AD203B41FA5}">
                      <a16:colId xmlns:a16="http://schemas.microsoft.com/office/drawing/2014/main" val="20001"/>
                    </a:ext>
                  </a:extLst>
                </a:gridCol>
                <a:gridCol w="4163251">
                  <a:extLst>
                    <a:ext uri="{9D8B030D-6E8A-4147-A177-3AD203B41FA5}">
                      <a16:colId xmlns:a16="http://schemas.microsoft.com/office/drawing/2014/main" val="20002"/>
                    </a:ext>
                  </a:extLst>
                </a:gridCol>
              </a:tblGrid>
              <a:tr h="294261">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Médicament</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Posologie</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lgn="ctr">
                        <a:spcAft>
                          <a:spcPts val="0"/>
                        </a:spcAft>
                        <a:tabLst>
                          <a:tab pos="1650365" algn="l"/>
                        </a:tabLst>
                      </a:pPr>
                      <a:r>
                        <a:rPr lang="fr-FR" sz="1600" b="1" dirty="0">
                          <a:solidFill>
                            <a:srgbClr val="000099"/>
                          </a:solidFill>
                          <a:effectLst/>
                          <a:latin typeface="Arial" panose="020B0604020202020204" pitchFamily="34" charset="0"/>
                          <a:cs typeface="Arial" panose="020B0604020202020204" pitchFamily="34" charset="0"/>
                        </a:rPr>
                        <a:t>pour quels symptômes ?</a:t>
                      </a:r>
                      <a:endParaRPr lang="fr-FR" sz="16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0"/>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1"/>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2"/>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3"/>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4"/>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5"/>
                  </a:ext>
                </a:extLst>
              </a:tr>
              <a:tr h="400195">
                <a:tc>
                  <a:txBody>
                    <a:bodyPr/>
                    <a:lstStyle/>
                    <a:p>
                      <a:pPr marL="88900" indent="0">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90170">
                        <a:spcAft>
                          <a:spcPts val="0"/>
                        </a:spcAft>
                        <a:tabLst>
                          <a:tab pos="1650365" algn="l"/>
                        </a:tabLst>
                      </a:pPr>
                      <a:endParaRPr lang="fr-FR" sz="14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marL="88900" indent="0">
                        <a:spcAft>
                          <a:spcPts val="0"/>
                        </a:spcAft>
                        <a:tabLst>
                          <a:tab pos="1650365" algn="l"/>
                        </a:tabLst>
                      </a:pPr>
                      <a:endParaRPr lang="fr-FR" sz="14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6"/>
                  </a:ext>
                </a:extLst>
              </a:tr>
              <a:tr h="400195">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tc>
                  <a:txBody>
                    <a:bodyPr/>
                    <a:lstStyle/>
                    <a:p>
                      <a:pPr>
                        <a:spcAft>
                          <a:spcPts val="0"/>
                        </a:spcAft>
                        <a:tabLst>
                          <a:tab pos="1650365" algn="l"/>
                        </a:tabLst>
                      </a:pPr>
                      <a:endParaRPr lang="fr-FR" sz="1600" dirty="0">
                        <a:solidFill>
                          <a:srgbClr val="000099"/>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b"/>
                </a:tc>
                <a:extLst>
                  <a:ext uri="{0D108BD9-81ED-4DB2-BD59-A6C34878D82A}">
                    <a16:rowId xmlns:a16="http://schemas.microsoft.com/office/drawing/2014/main" val="10007"/>
                  </a:ext>
                </a:extLst>
              </a:tr>
            </a:tbl>
          </a:graphicData>
        </a:graphic>
      </p:graphicFrame>
      <p:sp>
        <p:nvSpPr>
          <p:cNvPr id="6"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dirty="0">
                <a:solidFill>
                  <a:schemeClr val="bg1"/>
                </a:solidFill>
                <a:ea typeface="Tahoma" panose="020B0604030504040204" pitchFamily="34" charset="0"/>
                <a:cs typeface="Arial" panose="020B0604020202020204" pitchFamily="34" charset="0"/>
              </a:rPr>
              <a:t>Trousse conseil « enfant »</a:t>
            </a:r>
          </a:p>
        </p:txBody>
      </p:sp>
    </p:spTree>
    <p:extLst>
      <p:ext uri="{BB962C8B-B14F-4D97-AF65-F5344CB8AC3E}">
        <p14:creationId xmlns:p14="http://schemas.microsoft.com/office/powerpoint/2010/main" val="4921685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Espace réservé du contenu 2"/>
          <p:cNvSpPr>
            <a:spLocks noGrp="1"/>
          </p:cNvSpPr>
          <p:nvPr>
            <p:ph idx="4294967295"/>
          </p:nvPr>
        </p:nvSpPr>
        <p:spPr bwMode="auto">
          <a:xfrm>
            <a:off x="1163638" y="3125788"/>
            <a:ext cx="9910762" cy="26066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endParaRPr lang="fr-FR" altLang="fr-FR" sz="2000" b="1" u="sng">
              <a:solidFill>
                <a:srgbClr val="000099"/>
              </a:solidFill>
              <a:cs typeface="Arial" panose="020B0604020202020204" pitchFamily="34" charset="0"/>
            </a:endParaRPr>
          </a:p>
          <a:p>
            <a:pPr marL="0" indent="0" eaLnBrk="1" hangingPunct="1">
              <a:buFontTx/>
              <a:buNone/>
            </a:pPr>
            <a:endParaRPr lang="fr-FR" altLang="fr-FR" sz="2000" b="1" u="sng">
              <a:solidFill>
                <a:srgbClr val="000099"/>
              </a:solidFill>
              <a:cs typeface="Arial" panose="020B0604020202020204" pitchFamily="34" charset="0"/>
            </a:endParaRPr>
          </a:p>
          <a:p>
            <a:pPr marL="0" indent="0" eaLnBrk="1" hangingPunct="1">
              <a:buFontTx/>
              <a:buNone/>
            </a:pPr>
            <a:r>
              <a:rPr lang="fr-FR" altLang="fr-FR" sz="2000" b="1" u="sng">
                <a:solidFill>
                  <a:srgbClr val="000099"/>
                </a:solidFill>
                <a:cs typeface="Arial" panose="020B0604020202020204" pitchFamily="34" charset="0"/>
              </a:rPr>
              <a:t>Si asthénie persistante ou récurrente :</a:t>
            </a:r>
          </a:p>
          <a:p>
            <a:pPr marL="0" indent="0" eaLnBrk="1" hangingPunct="1">
              <a:buFontTx/>
              <a:buChar char="-"/>
            </a:pPr>
            <a:endParaRPr lang="fr-FR" altLang="fr-FR" sz="2000">
              <a:solidFill>
                <a:srgbClr val="000099"/>
              </a:solidFill>
              <a:cs typeface="Arial" panose="020B0604020202020204" pitchFamily="34" charset="0"/>
            </a:endParaRPr>
          </a:p>
          <a:p>
            <a:pPr marL="0" indent="0" eaLnBrk="1" hangingPunct="1">
              <a:buFontTx/>
              <a:buBlip>
                <a:blip r:embed="rId3"/>
              </a:buBlip>
            </a:pPr>
            <a:r>
              <a:rPr lang="fr-FR" altLang="fr-FR" sz="2000" b="1">
                <a:solidFill>
                  <a:srgbClr val="000099"/>
                </a:solidFill>
                <a:cs typeface="Arial" panose="020B0604020202020204" pitchFamily="34" charset="0"/>
              </a:rPr>
              <a:t>  Consultation médicale </a:t>
            </a:r>
            <a:r>
              <a:rPr lang="fr-FR" altLang="fr-FR" sz="2000">
                <a:solidFill>
                  <a:srgbClr val="000099"/>
                </a:solidFill>
                <a:cs typeface="Arial" panose="020B0604020202020204" pitchFamily="34" charset="0"/>
              </a:rPr>
              <a:t>pour examen clinique, bilan orienté et traitement médical </a:t>
            </a:r>
          </a:p>
          <a:p>
            <a:pPr marL="0" indent="0" eaLnBrk="1" hangingPunct="1">
              <a:spcBef>
                <a:spcPts val="1800"/>
              </a:spcBef>
              <a:buFontTx/>
              <a:buBlip>
                <a:blip r:embed="rId3"/>
              </a:buBlip>
            </a:pPr>
            <a:r>
              <a:rPr lang="fr-FR" altLang="fr-FR" sz="2000">
                <a:solidFill>
                  <a:srgbClr val="000099"/>
                </a:solidFill>
                <a:cs typeface="Arial" panose="020B0604020202020204" pitchFamily="34" charset="0"/>
              </a:rPr>
              <a:t>  Prise en compte, pour le médecin homéopathe, du type sensible du jeune patient</a:t>
            </a:r>
          </a:p>
        </p:txBody>
      </p:sp>
      <p:pic>
        <p:nvPicPr>
          <p:cNvPr id="40960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8550" y="1844675"/>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Asthénie</a:t>
            </a:r>
          </a:p>
        </p:txBody>
      </p:sp>
      <p:sp>
        <p:nvSpPr>
          <p:cNvPr id="10"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pic>
        <p:nvPicPr>
          <p:cNvPr id="409606"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8" y="4508500"/>
            <a:ext cx="7191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7" name="Espace réservé du contenu 2"/>
          <p:cNvSpPr txBox="1">
            <a:spLocks/>
          </p:cNvSpPr>
          <p:nvPr/>
        </p:nvSpPr>
        <p:spPr bwMode="auto">
          <a:xfrm>
            <a:off x="1163638" y="2470150"/>
            <a:ext cx="54451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000099"/>
                </a:solidFill>
                <a:cs typeface="Arial" panose="020B0604020202020204" pitchFamily="34" charset="0"/>
              </a:rPr>
              <a:t>Rechercher le contexte étiologique</a:t>
            </a:r>
          </a:p>
          <a:p>
            <a:endParaRPr lang="fr-FR" altLang="fr-FR" sz="28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6"/>
          <p:cNvSpPr txBox="1">
            <a:spLocks noChangeArrowheads="1"/>
          </p:cNvSpPr>
          <p:nvPr/>
        </p:nvSpPr>
        <p:spPr bwMode="auto">
          <a:xfrm>
            <a:off x="990600" y="2944813"/>
            <a:ext cx="37290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cs typeface="Arial" panose="020B0604020202020204" pitchFamily="34" charset="0"/>
              </a:rPr>
              <a:t>Asthénie physique </a:t>
            </a:r>
            <a:r>
              <a:rPr lang="fr-FR" altLang="fr-FR" sz="1600" b="1">
                <a:solidFill>
                  <a:srgbClr val="000099"/>
                </a:solidFill>
                <a:cs typeface="Arial" panose="020B0604020202020204" pitchFamily="34" charset="0"/>
              </a:rPr>
              <a:t>suite à des pertes</a:t>
            </a:r>
            <a:r>
              <a:rPr lang="fr-FR" altLang="fr-FR" sz="1600">
                <a:solidFill>
                  <a:srgbClr val="000099"/>
                </a:solidFill>
                <a:cs typeface="Arial" panose="020B0604020202020204" pitchFamily="34" charset="0"/>
              </a:rPr>
              <a:t> </a:t>
            </a:r>
            <a:r>
              <a:rPr lang="fr-FR" altLang="fr-FR" sz="1600" b="1">
                <a:solidFill>
                  <a:srgbClr val="000099"/>
                </a:solidFill>
                <a:cs typeface="Arial" panose="020B0604020202020204" pitchFamily="34" charset="0"/>
              </a:rPr>
              <a:t>hydriques</a:t>
            </a:r>
            <a:r>
              <a:rPr lang="fr-FR" altLang="fr-FR" sz="1600">
                <a:solidFill>
                  <a:srgbClr val="000099"/>
                </a:solidFill>
                <a:cs typeface="Arial" panose="020B0604020202020204" pitchFamily="34" charset="0"/>
              </a:rPr>
              <a:t> (transpiration excessive)</a:t>
            </a:r>
            <a:endParaRPr lang="fr-FR" altLang="fr-FR" sz="1600" b="1">
              <a:solidFill>
                <a:srgbClr val="000099"/>
              </a:solidFill>
              <a:cs typeface="Arial" panose="020B0604020202020204" pitchFamily="34" charset="0"/>
            </a:endParaRPr>
          </a:p>
        </p:txBody>
      </p:sp>
      <p:sp>
        <p:nvSpPr>
          <p:cNvPr id="411650"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Asthénie</a:t>
            </a:r>
          </a:p>
        </p:txBody>
      </p:sp>
      <p:sp>
        <p:nvSpPr>
          <p:cNvPr id="11" name="Text Box 6"/>
          <p:cNvSpPr txBox="1">
            <a:spLocks noChangeArrowheads="1"/>
          </p:cNvSpPr>
          <p:nvPr/>
        </p:nvSpPr>
        <p:spPr bwMode="auto">
          <a:xfrm>
            <a:off x="6804025" y="2859088"/>
            <a:ext cx="360838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China </a:t>
            </a:r>
            <a:r>
              <a:rPr lang="fr-FR" altLang="fr-FR" b="1" dirty="0" err="1">
                <a:solidFill>
                  <a:srgbClr val="000099"/>
                </a:solidFill>
                <a:latin typeface="+mj-lt"/>
              </a:rPr>
              <a:t>rubra</a:t>
            </a:r>
            <a:r>
              <a:rPr lang="fr-FR" altLang="fr-FR" b="1" dirty="0">
                <a:solidFill>
                  <a:srgbClr val="000099"/>
                </a:solidFill>
                <a:latin typeface="+mj-lt"/>
              </a:rPr>
              <a:t> 15 CH</a:t>
            </a:r>
          </a:p>
          <a:p>
            <a:pPr algn="r" fontAlgn="auto">
              <a:spcBef>
                <a:spcPts val="0"/>
              </a:spcBef>
              <a:spcAft>
                <a:spcPts val="0"/>
              </a:spcAft>
              <a:buClr>
                <a:srgbClr val="62C400"/>
              </a:buClr>
              <a:defRPr/>
            </a:pPr>
            <a:r>
              <a:rPr lang="fr-FR" altLang="fr-FR" sz="1600" dirty="0">
                <a:solidFill>
                  <a:srgbClr val="000090"/>
                </a:solidFill>
                <a:latin typeface="+mj-lt"/>
              </a:rPr>
              <a:t>5 granules par jour pendant 8 jours</a:t>
            </a:r>
          </a:p>
        </p:txBody>
      </p:sp>
      <p:sp>
        <p:nvSpPr>
          <p:cNvPr id="12" name="Espace réservé du contenu 2"/>
          <p:cNvSpPr txBox="1">
            <a:spLocks/>
          </p:cNvSpPr>
          <p:nvPr/>
        </p:nvSpPr>
        <p:spPr>
          <a:xfrm>
            <a:off x="131763" y="1474788"/>
            <a:ext cx="6623050"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1800" b="1" u="sng" dirty="0">
                <a:solidFill>
                  <a:srgbClr val="000099"/>
                </a:solidFill>
                <a:cs typeface="Arial" panose="020B0604020202020204" pitchFamily="34" charset="0"/>
              </a:rPr>
              <a:t>Asthénie physique suite de maladies infectieuses</a:t>
            </a:r>
          </a:p>
          <a:p>
            <a:pPr marL="0" indent="0" defTabSz="914377" fontAlgn="auto">
              <a:spcBef>
                <a:spcPts val="0"/>
              </a:spcBef>
              <a:spcAft>
                <a:spcPts val="0"/>
              </a:spcAft>
              <a:buFontTx/>
              <a:buNone/>
              <a:defRPr/>
            </a:pPr>
            <a:endParaRPr lang="fr-FR" sz="2800" dirty="0"/>
          </a:p>
        </p:txBody>
      </p:sp>
      <p:sp>
        <p:nvSpPr>
          <p:cNvPr id="14" name="Text Box 6"/>
          <p:cNvSpPr txBox="1">
            <a:spLocks noChangeArrowheads="1"/>
          </p:cNvSpPr>
          <p:nvPr/>
        </p:nvSpPr>
        <p:spPr bwMode="auto">
          <a:xfrm>
            <a:off x="7813675" y="1760538"/>
            <a:ext cx="259397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Sulfur</a:t>
            </a:r>
            <a:r>
              <a:rPr lang="fr-FR" altLang="fr-FR" b="1" dirty="0">
                <a:solidFill>
                  <a:srgbClr val="000099"/>
                </a:solidFill>
                <a:latin typeface="+mj-lt"/>
              </a:rPr>
              <a:t> </a:t>
            </a:r>
            <a:r>
              <a:rPr lang="fr-FR" altLang="fr-FR" b="1" dirty="0" err="1">
                <a:solidFill>
                  <a:srgbClr val="000099"/>
                </a:solidFill>
                <a:latin typeface="+mj-lt"/>
              </a:rPr>
              <a:t>iodatum</a:t>
            </a:r>
            <a:r>
              <a:rPr lang="fr-FR" altLang="fr-FR" b="1" dirty="0">
                <a:solidFill>
                  <a:srgbClr val="000099"/>
                </a:solidFill>
                <a:latin typeface="+mj-lt"/>
              </a:rPr>
              <a:t> 15 CH</a:t>
            </a:r>
          </a:p>
          <a:p>
            <a:pPr algn="r" fontAlgn="auto">
              <a:spcBef>
                <a:spcPts val="0"/>
              </a:spcBef>
              <a:spcAft>
                <a:spcPts val="0"/>
              </a:spcAft>
              <a:buClr>
                <a:srgbClr val="62C400"/>
              </a:buClr>
              <a:defRPr/>
            </a:pPr>
            <a:r>
              <a:rPr lang="fr-FR" altLang="fr-FR" sz="1600" dirty="0">
                <a:solidFill>
                  <a:srgbClr val="000090"/>
                </a:solidFill>
                <a:latin typeface="+mj-lt"/>
              </a:rPr>
              <a:t>1 dose</a:t>
            </a:r>
          </a:p>
        </p:txBody>
      </p:sp>
      <p:sp>
        <p:nvSpPr>
          <p:cNvPr id="15" name="Text Box 66"/>
          <p:cNvSpPr txBox="1">
            <a:spLocks noChangeArrowheads="1"/>
          </p:cNvSpPr>
          <p:nvPr/>
        </p:nvSpPr>
        <p:spPr bwMode="auto">
          <a:xfrm>
            <a:off x="990600" y="4689475"/>
            <a:ext cx="37290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cs typeface="Arial" panose="020B0604020202020204" pitchFamily="34" charset="0"/>
              </a:rPr>
              <a:t>Douleurs dorsales, douleurs des membres inférieurs</a:t>
            </a:r>
            <a:endParaRPr lang="fr-FR" altLang="fr-FR" sz="1600" b="1">
              <a:solidFill>
                <a:srgbClr val="000099"/>
              </a:solidFill>
              <a:cs typeface="Arial" panose="020B0604020202020204" pitchFamily="34" charset="0"/>
            </a:endParaRPr>
          </a:p>
        </p:txBody>
      </p:sp>
      <p:sp>
        <p:nvSpPr>
          <p:cNvPr id="16" name="Text Box 6"/>
          <p:cNvSpPr txBox="1">
            <a:spLocks noChangeArrowheads="1"/>
          </p:cNvSpPr>
          <p:nvPr/>
        </p:nvSpPr>
        <p:spPr bwMode="auto">
          <a:xfrm>
            <a:off x="6383338" y="4606925"/>
            <a:ext cx="4024312"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Calcarea</a:t>
            </a:r>
            <a:r>
              <a:rPr lang="fr-FR" altLang="fr-FR" b="1" dirty="0">
                <a:solidFill>
                  <a:srgbClr val="000099"/>
                </a:solidFill>
                <a:latin typeface="+mj-lt"/>
              </a:rPr>
              <a:t> </a:t>
            </a:r>
            <a:r>
              <a:rPr lang="fr-FR" altLang="fr-FR" b="1" dirty="0" err="1">
                <a:solidFill>
                  <a:srgbClr val="000099"/>
                </a:solidFill>
                <a:latin typeface="+mj-lt"/>
              </a:rPr>
              <a:t>phosphorica</a:t>
            </a:r>
            <a:r>
              <a:rPr lang="fr-FR" altLang="fr-FR" b="1" dirty="0">
                <a:solidFill>
                  <a:srgbClr val="000099"/>
                </a:solidFill>
                <a:latin typeface="+mj-lt"/>
              </a:rPr>
              <a:t> 9 CH </a:t>
            </a:r>
          </a:p>
          <a:p>
            <a:pPr algn="r" fontAlgn="auto">
              <a:spcBef>
                <a:spcPts val="0"/>
              </a:spcBef>
              <a:spcAft>
                <a:spcPts val="0"/>
              </a:spcAft>
              <a:buClr>
                <a:srgbClr val="62C400"/>
              </a:buClr>
              <a:defRPr/>
            </a:pPr>
            <a:r>
              <a:rPr lang="fr-FR" altLang="fr-FR" sz="1600" dirty="0">
                <a:solidFill>
                  <a:srgbClr val="000090"/>
                </a:solidFill>
                <a:latin typeface="+mj-lt"/>
              </a:rPr>
              <a:t>5 granules matin et soir pendant 15 jours</a:t>
            </a:r>
          </a:p>
        </p:txBody>
      </p:sp>
      <p:sp>
        <p:nvSpPr>
          <p:cNvPr id="17" name="Text Box 66"/>
          <p:cNvSpPr txBox="1">
            <a:spLocks noChangeArrowheads="1"/>
          </p:cNvSpPr>
          <p:nvPr/>
        </p:nvSpPr>
        <p:spPr bwMode="auto">
          <a:xfrm>
            <a:off x="990600" y="5754688"/>
            <a:ext cx="3729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cs typeface="Arial" panose="020B0604020202020204" pitchFamily="34" charset="0"/>
              </a:rPr>
              <a:t>Si déminéralisation</a:t>
            </a:r>
            <a:endParaRPr lang="fr-FR" altLang="fr-FR" sz="1600" b="1">
              <a:solidFill>
                <a:srgbClr val="000099"/>
              </a:solidFill>
              <a:cs typeface="Arial" panose="020B0604020202020204" pitchFamily="34" charset="0"/>
            </a:endParaRPr>
          </a:p>
        </p:txBody>
      </p:sp>
      <p:sp>
        <p:nvSpPr>
          <p:cNvPr id="18" name="Text Box 6"/>
          <p:cNvSpPr txBox="1">
            <a:spLocks noChangeArrowheads="1"/>
          </p:cNvSpPr>
          <p:nvPr/>
        </p:nvSpPr>
        <p:spPr bwMode="auto">
          <a:xfrm>
            <a:off x="6383338" y="5672138"/>
            <a:ext cx="4024312"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Silicea</a:t>
            </a:r>
            <a:r>
              <a:rPr lang="fr-FR" altLang="fr-FR" b="1" dirty="0">
                <a:solidFill>
                  <a:srgbClr val="000099"/>
                </a:solidFill>
                <a:latin typeface="+mj-lt"/>
              </a:rPr>
              <a:t> 9 CH</a:t>
            </a:r>
          </a:p>
          <a:p>
            <a:pPr algn="r" fontAlgn="auto">
              <a:spcBef>
                <a:spcPts val="0"/>
              </a:spcBef>
              <a:spcAft>
                <a:spcPts val="0"/>
              </a:spcAft>
              <a:buClr>
                <a:srgbClr val="62C400"/>
              </a:buClr>
              <a:defRPr/>
            </a:pPr>
            <a:r>
              <a:rPr lang="fr-FR" altLang="fr-FR" sz="1600" dirty="0">
                <a:solidFill>
                  <a:srgbClr val="000090"/>
                </a:solidFill>
                <a:latin typeface="+mj-lt"/>
              </a:rPr>
              <a:t>5 granules matin et soir pendant 15 jours</a:t>
            </a:r>
          </a:p>
        </p:txBody>
      </p:sp>
      <p:sp>
        <p:nvSpPr>
          <p:cNvPr id="20" name="Espace réservé du contenu 2"/>
          <p:cNvSpPr txBox="1">
            <a:spLocks/>
          </p:cNvSpPr>
          <p:nvPr/>
        </p:nvSpPr>
        <p:spPr bwMode="auto">
          <a:xfrm>
            <a:off x="234950" y="4116388"/>
            <a:ext cx="78962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b="1" u="sng">
                <a:solidFill>
                  <a:srgbClr val="000099"/>
                </a:solidFill>
                <a:cs typeface="Arial" panose="020B0604020202020204" pitchFamily="34" charset="0"/>
              </a:rPr>
              <a:t>Asthénie physique en rapport avec des troubles de croissance</a:t>
            </a:r>
            <a:endParaRPr lang="fr-FR" altLang="fr-FR" sz="2800"/>
          </a:p>
        </p:txBody>
      </p:sp>
      <p:sp>
        <p:nvSpPr>
          <p:cNvPr id="10" name="Text Box 66"/>
          <p:cNvSpPr txBox="1">
            <a:spLocks noChangeArrowheads="1"/>
          </p:cNvSpPr>
          <p:nvPr/>
        </p:nvSpPr>
        <p:spPr bwMode="auto">
          <a:xfrm>
            <a:off x="990600" y="1924050"/>
            <a:ext cx="44767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cs typeface="Arial" panose="020B0604020202020204" pitchFamily="34" charset="0"/>
              </a:rPr>
              <a:t>Asthénie </a:t>
            </a:r>
            <a:r>
              <a:rPr lang="fr-FR" altLang="fr-FR" sz="1600" b="1">
                <a:solidFill>
                  <a:srgbClr val="000099"/>
                </a:solidFill>
                <a:cs typeface="Arial" panose="020B0604020202020204" pitchFamily="34" charset="0"/>
              </a:rPr>
              <a:t>persistante</a:t>
            </a:r>
          </a:p>
          <a:p>
            <a:pPr>
              <a:buClr>
                <a:srgbClr val="62C400"/>
              </a:buClr>
            </a:pPr>
            <a:r>
              <a:rPr lang="fr-FR" altLang="fr-FR" sz="1600">
                <a:solidFill>
                  <a:srgbClr val="000099"/>
                </a:solidFill>
                <a:cs typeface="Arial" panose="020B0604020202020204" pitchFamily="34" charset="0"/>
              </a:rPr>
              <a:t>    Petite </a:t>
            </a:r>
            <a:r>
              <a:rPr lang="fr-FR" altLang="fr-FR" sz="1600" b="1">
                <a:solidFill>
                  <a:srgbClr val="000099"/>
                </a:solidFill>
                <a:cs typeface="Arial" panose="020B0604020202020204" pitchFamily="34" charset="0"/>
              </a:rPr>
              <a:t>toux sèche</a:t>
            </a:r>
          </a:p>
          <a:p>
            <a:pPr>
              <a:buClr>
                <a:srgbClr val="62C400"/>
              </a:buClr>
            </a:pPr>
            <a:endParaRPr lang="fr-FR" altLang="fr-FR" sz="1600" b="1">
              <a:solidFill>
                <a:srgbClr val="000099"/>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p:bldP spid="14" grpId="0" animBg="1"/>
      <p:bldP spid="15" grpId="0"/>
      <p:bldP spid="16" grpId="0" animBg="1"/>
      <p:bldP spid="17" grpId="0"/>
      <p:bldP spid="18" grpId="0" animBg="1"/>
      <p:bldP spid="20" grpId="0"/>
      <p:bldP spid="10"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Asthénie</a:t>
            </a:r>
          </a:p>
        </p:txBody>
      </p:sp>
      <p:sp>
        <p:nvSpPr>
          <p:cNvPr id="10" name="Text Box 66"/>
          <p:cNvSpPr txBox="1">
            <a:spLocks noChangeArrowheads="1"/>
          </p:cNvSpPr>
          <p:nvPr/>
        </p:nvSpPr>
        <p:spPr bwMode="auto">
          <a:xfrm>
            <a:off x="990600" y="1979613"/>
            <a:ext cx="3856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cs typeface="Arial" panose="020B0604020202020204" pitchFamily="34" charset="0"/>
              </a:rPr>
              <a:t>Asthénie par surmenage physique (trop d’activités sportives)</a:t>
            </a:r>
            <a:endParaRPr lang="fr-FR" altLang="fr-FR" sz="1600" b="1">
              <a:solidFill>
                <a:srgbClr val="000099"/>
              </a:solidFill>
              <a:cs typeface="Arial" panose="020B0604020202020204" pitchFamily="34" charset="0"/>
            </a:endParaRPr>
          </a:p>
        </p:txBody>
      </p:sp>
      <p:sp>
        <p:nvSpPr>
          <p:cNvPr id="14" name="Text Box 6"/>
          <p:cNvSpPr txBox="1">
            <a:spLocks noChangeArrowheads="1"/>
          </p:cNvSpPr>
          <p:nvPr/>
        </p:nvSpPr>
        <p:spPr bwMode="auto">
          <a:xfrm>
            <a:off x="7583488" y="1930400"/>
            <a:ext cx="283845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Arnica </a:t>
            </a:r>
            <a:r>
              <a:rPr lang="fr-FR" altLang="fr-FR" b="1" dirty="0" err="1">
                <a:solidFill>
                  <a:srgbClr val="000099"/>
                </a:solidFill>
                <a:latin typeface="+mj-lt"/>
              </a:rPr>
              <a:t>montana</a:t>
            </a:r>
            <a:r>
              <a:rPr lang="fr-FR" altLang="fr-FR" b="1" dirty="0">
                <a:solidFill>
                  <a:srgbClr val="000099"/>
                </a:solidFill>
                <a:latin typeface="+mj-lt"/>
              </a:rPr>
              <a:t> 15 CH </a:t>
            </a:r>
          </a:p>
          <a:p>
            <a:pPr algn="r" fontAlgn="auto">
              <a:spcBef>
                <a:spcPts val="0"/>
              </a:spcBef>
              <a:spcAft>
                <a:spcPts val="0"/>
              </a:spcAft>
              <a:buClr>
                <a:srgbClr val="62C400"/>
              </a:buClr>
              <a:defRPr/>
            </a:pPr>
            <a:r>
              <a:rPr lang="fr-FR" altLang="fr-FR" sz="1600" dirty="0">
                <a:solidFill>
                  <a:srgbClr val="000090"/>
                </a:solidFill>
                <a:latin typeface="+mj-lt"/>
              </a:rPr>
              <a:t>5 granules le soir</a:t>
            </a:r>
          </a:p>
        </p:txBody>
      </p:sp>
      <p:sp>
        <p:nvSpPr>
          <p:cNvPr id="20" name="Text Box 66"/>
          <p:cNvSpPr txBox="1">
            <a:spLocks noChangeArrowheads="1"/>
          </p:cNvSpPr>
          <p:nvPr/>
        </p:nvSpPr>
        <p:spPr bwMode="auto">
          <a:xfrm>
            <a:off x="947738" y="3468688"/>
            <a:ext cx="5224462" cy="1323975"/>
          </a:xfrm>
          <a:prstGeom prst="rect">
            <a:avLst/>
          </a:prstGeom>
          <a:noFill/>
          <a:ln>
            <a:noFill/>
          </a:ln>
          <a:effec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dirty="0">
                <a:solidFill>
                  <a:srgbClr val="000099"/>
                </a:solidFill>
                <a:cs typeface="Arial" panose="020B0604020202020204" pitchFamily="34" charset="0"/>
              </a:rPr>
              <a:t>Enfant </a:t>
            </a:r>
            <a:r>
              <a:rPr lang="fr-FR" altLang="fr-FR" b="1" dirty="0">
                <a:solidFill>
                  <a:srgbClr val="000099"/>
                </a:solidFill>
                <a:cs typeface="Arial" panose="020B0604020202020204" pitchFamily="34" charset="0"/>
              </a:rPr>
              <a:t>épuisé, aussi bien sur le plan physique qu'intellectuel</a:t>
            </a:r>
            <a:r>
              <a:rPr lang="fr-FR" altLang="fr-FR" dirty="0">
                <a:solidFill>
                  <a:srgbClr val="000099"/>
                </a:solidFill>
                <a:cs typeface="Arial" panose="020B0604020202020204" pitchFamily="34" charset="0"/>
              </a:rPr>
              <a:t>, présentant :</a:t>
            </a:r>
          </a:p>
          <a:p>
            <a:pPr marL="266700" indent="0" fontAlgn="auto">
              <a:spcBef>
                <a:spcPts val="0"/>
              </a:spcBef>
              <a:spcAft>
                <a:spcPts val="0"/>
              </a:spcAft>
              <a:buClr>
                <a:srgbClr val="62C400"/>
              </a:buClr>
              <a:tabLst>
                <a:tab pos="180975" algn="l"/>
                <a:tab pos="266700" algn="l"/>
                <a:tab pos="7124700" algn="r"/>
              </a:tabLst>
              <a:defRPr/>
            </a:pPr>
            <a:r>
              <a:rPr lang="fr-FR" altLang="fr-FR" dirty="0">
                <a:solidFill>
                  <a:srgbClr val="000099"/>
                </a:solidFill>
                <a:cs typeface="Arial" panose="020B0604020202020204" pitchFamily="34" charset="0"/>
              </a:rPr>
              <a:t>- des céphalées</a:t>
            </a:r>
          </a:p>
          <a:p>
            <a:pPr marL="266700" indent="0" fontAlgn="auto">
              <a:spcBef>
                <a:spcPts val="0"/>
              </a:spcBef>
              <a:spcAft>
                <a:spcPts val="0"/>
              </a:spcAft>
              <a:buClr>
                <a:srgbClr val="62C400"/>
              </a:buClr>
              <a:tabLst>
                <a:tab pos="180975" algn="l"/>
                <a:tab pos="266700" algn="l"/>
                <a:tab pos="7124700" algn="r"/>
              </a:tabLst>
              <a:defRPr/>
            </a:pPr>
            <a:r>
              <a:rPr lang="fr-FR" altLang="fr-FR" dirty="0">
                <a:solidFill>
                  <a:srgbClr val="000099"/>
                </a:solidFill>
                <a:cs typeface="Arial" panose="020B0604020202020204" pitchFamily="34" charset="0"/>
              </a:rPr>
              <a:t>- des troubles de la mémoire</a:t>
            </a:r>
          </a:p>
          <a:p>
            <a:pPr marL="266700" indent="0" fontAlgn="auto">
              <a:spcBef>
                <a:spcPts val="0"/>
              </a:spcBef>
              <a:spcAft>
                <a:spcPts val="0"/>
              </a:spcAft>
              <a:buClr>
                <a:srgbClr val="62C400"/>
              </a:buClr>
              <a:tabLst>
                <a:tab pos="180975" algn="l"/>
                <a:tab pos="266700" algn="l"/>
                <a:tab pos="7124700" algn="r"/>
              </a:tabLst>
              <a:defRPr/>
            </a:pPr>
            <a:r>
              <a:rPr lang="fr-FR" altLang="fr-FR" dirty="0">
                <a:solidFill>
                  <a:srgbClr val="000099"/>
                </a:solidFill>
                <a:cs typeface="Arial" panose="020B0604020202020204" pitchFamily="34" charset="0"/>
              </a:rPr>
              <a:t>- de l'insomnie (avec parfois terreurs nocturnes)</a:t>
            </a:r>
          </a:p>
        </p:txBody>
      </p:sp>
      <p:sp>
        <p:nvSpPr>
          <p:cNvPr id="21" name="Text Box 6"/>
          <p:cNvSpPr txBox="1">
            <a:spLocks noChangeArrowheads="1"/>
          </p:cNvSpPr>
          <p:nvPr/>
        </p:nvSpPr>
        <p:spPr bwMode="auto">
          <a:xfrm>
            <a:off x="6983413" y="3516313"/>
            <a:ext cx="34385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Kalium </a:t>
            </a:r>
            <a:r>
              <a:rPr lang="fr-FR" altLang="fr-FR" b="1" dirty="0" err="1">
                <a:solidFill>
                  <a:srgbClr val="000099"/>
                </a:solidFill>
                <a:latin typeface="+mj-lt"/>
              </a:rPr>
              <a:t>phosphoricum</a:t>
            </a:r>
            <a:r>
              <a:rPr lang="fr-FR" altLang="fr-FR" b="1" dirty="0">
                <a:solidFill>
                  <a:srgbClr val="000099"/>
                </a:solidFill>
                <a:latin typeface="+mj-lt"/>
              </a:rPr>
              <a:t> 15 CH</a:t>
            </a:r>
          </a:p>
          <a:p>
            <a:pPr algn="r" fontAlgn="auto">
              <a:spcBef>
                <a:spcPts val="0"/>
              </a:spcBef>
              <a:spcAft>
                <a:spcPts val="0"/>
              </a:spcAft>
              <a:buClr>
                <a:srgbClr val="62C400"/>
              </a:buClr>
              <a:defRPr/>
            </a:pPr>
            <a:r>
              <a:rPr lang="fr-FR" altLang="fr-FR" sz="1600" dirty="0">
                <a:solidFill>
                  <a:srgbClr val="000090"/>
                </a:solidFill>
                <a:latin typeface="+mj-lt"/>
              </a:rPr>
              <a:t>5 granules par jour</a:t>
            </a:r>
          </a:p>
        </p:txBody>
      </p:sp>
      <p:sp>
        <p:nvSpPr>
          <p:cNvPr id="22" name="Text Box 66"/>
          <p:cNvSpPr txBox="1">
            <a:spLocks noChangeArrowheads="1"/>
          </p:cNvSpPr>
          <p:nvPr/>
        </p:nvSpPr>
        <p:spPr bwMode="auto">
          <a:xfrm>
            <a:off x="947738" y="5172075"/>
            <a:ext cx="5453062" cy="1323975"/>
          </a:xfrm>
          <a:prstGeom prst="rect">
            <a:avLst/>
          </a:prstGeom>
          <a:noFill/>
          <a:ln>
            <a:noFill/>
          </a:ln>
          <a:effectLst/>
        </p:spPr>
        <p:txBody>
          <a:bodyPr>
            <a:spAutoFit/>
          </a:bodyPr>
          <a:lstStyle>
            <a:lvl1pPr marL="187325" indent="-187325">
              <a:tabLst>
                <a:tab pos="180975" algn="l"/>
                <a:tab pos="7124700" algn="r"/>
              </a:tabLst>
              <a:defRPr sz="1600">
                <a:solidFill>
                  <a:schemeClr val="tx1"/>
                </a:solidFill>
                <a:latin typeface="Arial" panose="020B0604020202020204" pitchFamily="34" charset="0"/>
              </a:defRPr>
            </a:lvl1pPr>
            <a:lvl2pPr marL="742950" indent="-285750">
              <a:tabLst>
                <a:tab pos="180975" algn="l"/>
                <a:tab pos="7124700" algn="r"/>
              </a:tabLst>
              <a:defRPr sz="1600">
                <a:solidFill>
                  <a:schemeClr val="tx1"/>
                </a:solidFill>
                <a:latin typeface="Arial" panose="020B0604020202020204" pitchFamily="34" charset="0"/>
              </a:defRPr>
            </a:lvl2pPr>
            <a:lvl3pPr marL="1143000" indent="-228600">
              <a:tabLst>
                <a:tab pos="180975" algn="l"/>
                <a:tab pos="7124700" algn="r"/>
              </a:tabLst>
              <a:defRPr sz="1600">
                <a:solidFill>
                  <a:schemeClr val="tx1"/>
                </a:solidFill>
                <a:latin typeface="Arial" panose="020B0604020202020204" pitchFamily="34" charset="0"/>
              </a:defRPr>
            </a:lvl3pPr>
            <a:lvl4pPr marL="1600200" indent="-228600">
              <a:tabLst>
                <a:tab pos="180975" algn="l"/>
                <a:tab pos="7124700" algn="r"/>
              </a:tabLst>
              <a:defRPr sz="1600">
                <a:solidFill>
                  <a:schemeClr val="tx1"/>
                </a:solidFill>
                <a:latin typeface="Arial" panose="020B0604020202020204" pitchFamily="34" charset="0"/>
              </a:defRPr>
            </a:lvl4pPr>
            <a:lvl5pPr marL="2057400" indent="-228600">
              <a:tabLst>
                <a:tab pos="180975" algn="l"/>
                <a:tab pos="7124700" algn="r"/>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0975" algn="l"/>
                <a:tab pos="7124700" algn="r"/>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dirty="0">
                <a:solidFill>
                  <a:srgbClr val="000099"/>
                </a:solidFill>
                <a:cs typeface="Arial" panose="020B0604020202020204" pitchFamily="34" charset="0"/>
              </a:rPr>
              <a:t>Enfant ou adolescent </a:t>
            </a:r>
            <a:r>
              <a:rPr lang="fr-FR" altLang="fr-FR" b="1" dirty="0">
                <a:solidFill>
                  <a:srgbClr val="000099"/>
                </a:solidFill>
                <a:cs typeface="Arial" panose="020B0604020202020204" pitchFamily="34" charset="0"/>
              </a:rPr>
              <a:t>épuisé avec faiblesse de la mémoire, </a:t>
            </a:r>
          </a:p>
          <a:p>
            <a:pPr marL="266700" indent="0" fontAlgn="auto">
              <a:spcBef>
                <a:spcPts val="0"/>
              </a:spcBef>
              <a:spcAft>
                <a:spcPts val="0"/>
              </a:spcAft>
              <a:buClr>
                <a:srgbClr val="62C400"/>
              </a:buClr>
              <a:defRPr/>
            </a:pPr>
            <a:r>
              <a:rPr lang="fr-FR" altLang="fr-FR" dirty="0">
                <a:solidFill>
                  <a:srgbClr val="000099"/>
                </a:solidFill>
                <a:cs typeface="Arial" panose="020B0604020202020204" pitchFamily="34" charset="0"/>
              </a:rPr>
              <a:t>- inaptitude au travail intellectuel</a:t>
            </a:r>
          </a:p>
          <a:p>
            <a:pPr marL="266700" indent="0" fontAlgn="auto">
              <a:spcBef>
                <a:spcPts val="0"/>
              </a:spcBef>
              <a:spcAft>
                <a:spcPts val="0"/>
              </a:spcAft>
              <a:buClr>
                <a:srgbClr val="62C400"/>
              </a:buClr>
              <a:defRPr/>
            </a:pPr>
            <a:r>
              <a:rPr lang="fr-FR" altLang="fr-FR" dirty="0">
                <a:solidFill>
                  <a:srgbClr val="000099"/>
                </a:solidFill>
                <a:cs typeface="Arial" panose="020B0604020202020204" pitchFamily="34" charset="0"/>
              </a:rPr>
              <a:t>- céphalées fréquentes (en particulier vertex et nuque)</a:t>
            </a:r>
          </a:p>
          <a:p>
            <a:pPr marL="266700" indent="0" fontAlgn="auto">
              <a:spcBef>
                <a:spcPts val="0"/>
              </a:spcBef>
              <a:spcAft>
                <a:spcPts val="0"/>
              </a:spcAft>
              <a:buClr>
                <a:srgbClr val="62C400"/>
              </a:buClr>
              <a:defRPr/>
            </a:pPr>
            <a:r>
              <a:rPr lang="fr-FR" altLang="fr-FR" dirty="0">
                <a:solidFill>
                  <a:srgbClr val="000099"/>
                </a:solidFill>
                <a:cs typeface="Arial" panose="020B0604020202020204" pitchFamily="34" charset="0"/>
              </a:rPr>
              <a:t>- tendance dépressive, avec indifférence</a:t>
            </a:r>
          </a:p>
        </p:txBody>
      </p:sp>
      <p:sp>
        <p:nvSpPr>
          <p:cNvPr id="23" name="Text Box 6"/>
          <p:cNvSpPr txBox="1">
            <a:spLocks noChangeArrowheads="1"/>
          </p:cNvSpPr>
          <p:nvPr/>
        </p:nvSpPr>
        <p:spPr bwMode="auto">
          <a:xfrm>
            <a:off x="6897688" y="5181600"/>
            <a:ext cx="352425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Phosphoricum</a:t>
            </a:r>
            <a:r>
              <a:rPr lang="fr-FR" altLang="fr-FR" b="1" dirty="0">
                <a:solidFill>
                  <a:srgbClr val="000099"/>
                </a:solidFill>
                <a:latin typeface="+mj-lt"/>
              </a:rPr>
              <a:t> </a:t>
            </a:r>
            <a:r>
              <a:rPr lang="fr-FR" altLang="fr-FR" b="1" dirty="0" err="1">
                <a:solidFill>
                  <a:srgbClr val="000099"/>
                </a:solidFill>
                <a:latin typeface="+mj-lt"/>
              </a:rPr>
              <a:t>acidum</a:t>
            </a:r>
            <a:r>
              <a:rPr lang="fr-FR" altLang="fr-FR" b="1" dirty="0">
                <a:solidFill>
                  <a:srgbClr val="000099"/>
                </a:solidFill>
                <a:latin typeface="+mj-lt"/>
              </a:rPr>
              <a:t> 15 CH</a:t>
            </a:r>
          </a:p>
          <a:p>
            <a:pPr algn="r" fontAlgn="auto">
              <a:spcBef>
                <a:spcPts val="0"/>
              </a:spcBef>
              <a:spcAft>
                <a:spcPts val="0"/>
              </a:spcAft>
              <a:buClr>
                <a:srgbClr val="62C400"/>
              </a:buClr>
              <a:defRPr/>
            </a:pPr>
            <a:r>
              <a:rPr lang="fr-FR" altLang="fr-FR" sz="1600" dirty="0">
                <a:solidFill>
                  <a:srgbClr val="000090"/>
                </a:solidFill>
                <a:latin typeface="+mj-lt"/>
              </a:rPr>
              <a:t>5 granules le soir</a:t>
            </a:r>
          </a:p>
        </p:txBody>
      </p:sp>
      <p:sp>
        <p:nvSpPr>
          <p:cNvPr id="11" name="Espace réservé du contenu 2"/>
          <p:cNvSpPr txBox="1">
            <a:spLocks/>
          </p:cNvSpPr>
          <p:nvPr/>
        </p:nvSpPr>
        <p:spPr bwMode="auto">
          <a:xfrm>
            <a:off x="274638" y="1512888"/>
            <a:ext cx="789622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b="1" u="sng">
                <a:solidFill>
                  <a:srgbClr val="000099"/>
                </a:solidFill>
                <a:cs typeface="Arial" panose="020B0604020202020204" pitchFamily="34" charset="0"/>
              </a:rPr>
              <a:t>Asthénie suite de surmenage physique</a:t>
            </a:r>
            <a:endParaRPr lang="fr-FR" altLang="fr-FR" sz="2800"/>
          </a:p>
        </p:txBody>
      </p:sp>
      <p:sp>
        <p:nvSpPr>
          <p:cNvPr id="12" name="Espace réservé du contenu 2"/>
          <p:cNvSpPr txBox="1">
            <a:spLocks/>
          </p:cNvSpPr>
          <p:nvPr/>
        </p:nvSpPr>
        <p:spPr bwMode="auto">
          <a:xfrm>
            <a:off x="274638" y="2905125"/>
            <a:ext cx="78962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b="1" u="sng">
                <a:solidFill>
                  <a:srgbClr val="000099"/>
                </a:solidFill>
                <a:cs typeface="Arial" panose="020B0604020202020204" pitchFamily="34" charset="0"/>
              </a:rPr>
              <a:t>Asthénie intellectuelle suite de surmenage</a:t>
            </a:r>
            <a:endParaRPr lang="fr-FR" altLang="fr-FR"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20" grpId="0"/>
      <p:bldP spid="21" grpId="0" animBg="1"/>
      <p:bldP spid="22" grpId="0"/>
      <p:bldP spid="23" grpId="0" animBg="1"/>
      <p:bldP spid="11" grpId="0"/>
      <p:bldP spid="1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90575" y="3790950"/>
            <a:ext cx="11304588" cy="2401888"/>
          </a:xfrm>
          <a:prstGeom prst="rect">
            <a:avLst/>
          </a:prstGeom>
        </p:spPr>
        <p:txBody>
          <a:bodyPr>
            <a:spAutoFit/>
          </a:bodyPr>
          <a:lstStyle/>
          <a:p>
            <a:pPr marL="285750" indent="-285750" fontAlgn="auto">
              <a:lnSpc>
                <a:spcPct val="150000"/>
              </a:lnSpc>
              <a:spcBef>
                <a:spcPts val="0"/>
              </a:spcBef>
              <a:spcAft>
                <a:spcPts val="0"/>
              </a:spcAft>
              <a:buClr>
                <a:srgbClr val="FF3300"/>
              </a:buClr>
              <a:buFontTx/>
              <a:buBlip>
                <a:blip r:embed="rId3"/>
              </a:buBlip>
              <a:defRPr/>
            </a:pPr>
            <a:r>
              <a:rPr lang="fr-FR" altLang="fr-FR" sz="2000" b="1" dirty="0">
                <a:solidFill>
                  <a:srgbClr val="000099"/>
                </a:solidFill>
                <a:latin typeface="+mj-lt"/>
                <a:cs typeface="Arial" panose="020B0604020202020204" pitchFamily="34" charset="0"/>
              </a:rPr>
              <a:t>Observer</a:t>
            </a:r>
            <a:r>
              <a:rPr lang="fr-FR" altLang="fr-FR" sz="2000" dirty="0">
                <a:solidFill>
                  <a:srgbClr val="000099"/>
                </a:solidFill>
                <a:latin typeface="+mj-lt"/>
                <a:cs typeface="Arial" panose="020B0604020202020204" pitchFamily="34" charset="0"/>
              </a:rPr>
              <a:t> l’enfant</a:t>
            </a:r>
          </a:p>
          <a:p>
            <a:pPr marL="285750" indent="-285750" fontAlgn="auto">
              <a:lnSpc>
                <a:spcPct val="150000"/>
              </a:lnSpc>
              <a:spcBef>
                <a:spcPts val="0"/>
              </a:spcBef>
              <a:spcAft>
                <a:spcPts val="0"/>
              </a:spcAft>
              <a:buClr>
                <a:srgbClr val="FF3300"/>
              </a:buClr>
              <a:buFontTx/>
              <a:buBlip>
                <a:blip r:embed="rId3"/>
              </a:buBlip>
              <a:defRPr/>
            </a:pPr>
            <a:r>
              <a:rPr lang="fr-FR" altLang="fr-FR" sz="2000" b="1" dirty="0">
                <a:solidFill>
                  <a:srgbClr val="000099"/>
                </a:solidFill>
                <a:latin typeface="+mj-lt"/>
                <a:cs typeface="Arial" panose="020B0604020202020204" pitchFamily="34" charset="0"/>
              </a:rPr>
              <a:t>Rechercher des éléments spécifiques</a:t>
            </a:r>
          </a:p>
          <a:p>
            <a:pPr marL="354013" fontAlgn="auto">
              <a:lnSpc>
                <a:spcPct val="150000"/>
              </a:lnSpc>
              <a:spcBef>
                <a:spcPts val="0"/>
              </a:spcBef>
              <a:spcAft>
                <a:spcPts val="0"/>
              </a:spcAft>
              <a:buClr>
                <a:srgbClr val="FF3300"/>
              </a:buClr>
              <a:buSzPct val="25000"/>
              <a:defRPr/>
            </a:pPr>
            <a:r>
              <a:rPr lang="fr-FR" sz="2000" dirty="0">
                <a:solidFill>
                  <a:srgbClr val="000099"/>
                </a:solidFill>
                <a:latin typeface="+mj-lt"/>
                <a:ea typeface="Arial"/>
                <a:cs typeface="Arial"/>
                <a:sym typeface="Arial"/>
              </a:rPr>
              <a:t>- </a:t>
            </a:r>
            <a:r>
              <a:rPr lang="fr-FR" sz="2000" b="1" dirty="0">
                <a:solidFill>
                  <a:srgbClr val="000099"/>
                </a:solidFill>
                <a:latin typeface="+mj-lt"/>
                <a:ea typeface="Arial"/>
                <a:cs typeface="Arial"/>
                <a:sym typeface="Arial"/>
              </a:rPr>
              <a:t>à l’origine </a:t>
            </a:r>
            <a:r>
              <a:rPr lang="fr-FR" sz="2000" dirty="0">
                <a:solidFill>
                  <a:srgbClr val="000099"/>
                </a:solidFill>
                <a:latin typeface="+mj-lt"/>
                <a:ea typeface="Arial"/>
                <a:cs typeface="Arial"/>
                <a:sym typeface="Arial"/>
              </a:rPr>
              <a:t>du trouble comportemental: </a:t>
            </a:r>
            <a:r>
              <a:rPr lang="fr-FR" sz="2000" b="1" dirty="0">
                <a:solidFill>
                  <a:srgbClr val="000099"/>
                </a:solidFill>
                <a:latin typeface="+mj-lt"/>
                <a:ea typeface="Arial"/>
                <a:cs typeface="Arial"/>
                <a:sym typeface="Arial"/>
              </a:rPr>
              <a:t>depuis quand ? À la suite de quoi ?</a:t>
            </a:r>
          </a:p>
          <a:p>
            <a:pPr marL="354013" fontAlgn="auto">
              <a:lnSpc>
                <a:spcPct val="150000"/>
              </a:lnSpc>
              <a:spcBef>
                <a:spcPts val="0"/>
              </a:spcBef>
              <a:spcAft>
                <a:spcPts val="0"/>
              </a:spcAft>
              <a:buClr>
                <a:srgbClr val="FF3300"/>
              </a:buClr>
              <a:buSzPct val="25000"/>
              <a:defRPr/>
            </a:pPr>
            <a:r>
              <a:rPr lang="fr-FR" sz="2000" dirty="0">
                <a:solidFill>
                  <a:srgbClr val="000099"/>
                </a:solidFill>
                <a:latin typeface="+mj-lt"/>
                <a:ea typeface="Arial"/>
                <a:cs typeface="Arial"/>
                <a:sym typeface="Arial"/>
              </a:rPr>
              <a:t>- de </a:t>
            </a:r>
            <a:r>
              <a:rPr lang="fr-FR" sz="2000" b="1" dirty="0">
                <a:solidFill>
                  <a:srgbClr val="000099"/>
                </a:solidFill>
                <a:latin typeface="+mj-lt"/>
                <a:ea typeface="Arial"/>
                <a:cs typeface="Arial"/>
                <a:sym typeface="Arial"/>
              </a:rPr>
              <a:t>survenue concomitante </a:t>
            </a:r>
            <a:r>
              <a:rPr lang="fr-FR" sz="2000" dirty="0">
                <a:solidFill>
                  <a:srgbClr val="000099"/>
                </a:solidFill>
                <a:latin typeface="+mj-lt"/>
                <a:ea typeface="Arial"/>
                <a:cs typeface="Arial"/>
                <a:sym typeface="Arial"/>
              </a:rPr>
              <a:t>au trouble comportemental : cadran 4 de la « maison »</a:t>
            </a:r>
          </a:p>
          <a:p>
            <a:pPr fontAlgn="auto">
              <a:lnSpc>
                <a:spcPct val="150000"/>
              </a:lnSpc>
              <a:spcBef>
                <a:spcPts val="0"/>
              </a:spcBef>
              <a:spcAft>
                <a:spcPts val="0"/>
              </a:spcAft>
              <a:buClr>
                <a:srgbClr val="FF3300"/>
              </a:buClr>
              <a:buFont typeface="Wingdings" panose="05000000000000000000" pitchFamily="2" charset="2"/>
              <a:buChar char="v"/>
              <a:defRPr/>
            </a:pPr>
            <a:endParaRPr lang="fr-FR" sz="2000" dirty="0">
              <a:solidFill>
                <a:srgbClr val="000099"/>
              </a:solidFill>
              <a:latin typeface="+mj-lt"/>
            </a:endParaRPr>
          </a:p>
        </p:txBody>
      </p:sp>
      <p:sp>
        <p:nvSpPr>
          <p:cNvPr id="1080" name="Shape 1080"/>
          <p:cNvSpPr txBox="1">
            <a:spLocks noGrp="1"/>
          </p:cNvSpPr>
          <p:nvPr>
            <p:ph idx="4294967295"/>
          </p:nvPr>
        </p:nvSpPr>
        <p:spPr>
          <a:xfrm>
            <a:off x="701661" y="2590689"/>
            <a:ext cx="11393800" cy="1521584"/>
          </a:xfrm>
          <a:prstGeom prst="rect">
            <a:avLst/>
          </a:prstGeom>
        </p:spPr>
        <p:txBody>
          <a:bodyPr lIns="91425" tIns="45700" rIns="91425" bIns="45700"/>
          <a:lstStyle/>
          <a:p>
            <a:pPr marL="457200" eaLnBrk="1" hangingPunct="1">
              <a:lnSpc>
                <a:spcPct val="150000"/>
              </a:lnSpc>
              <a:spcBef>
                <a:spcPts val="0"/>
              </a:spcBef>
              <a:spcAft>
                <a:spcPts val="0"/>
              </a:spcAft>
              <a:buClr>
                <a:srgbClr val="000099"/>
              </a:buClr>
              <a:buSzPct val="100000"/>
              <a:buFont typeface="Wingdings" panose="05000000000000000000" pitchFamily="2" charset="2"/>
              <a:buChar char="è"/>
              <a:defRPr/>
            </a:pPr>
            <a:r>
              <a:rPr lang="fr-FR" sz="2000" dirty="0">
                <a:solidFill>
                  <a:srgbClr val="000099"/>
                </a:solidFill>
                <a:highlight>
                  <a:srgbClr val="FFFFFF"/>
                </a:highlight>
              </a:rPr>
              <a:t>En cas de </a:t>
            </a:r>
            <a:r>
              <a:rPr lang="fr-FR" sz="2000" b="1" dirty="0">
                <a:solidFill>
                  <a:srgbClr val="000099"/>
                </a:solidFill>
                <a:highlight>
                  <a:srgbClr val="FFFFFF"/>
                </a:highlight>
              </a:rPr>
              <a:t>difficulté passagère </a:t>
            </a:r>
            <a:r>
              <a:rPr lang="fr-FR" sz="1800" dirty="0">
                <a:solidFill>
                  <a:srgbClr val="000099"/>
                </a:solidFill>
                <a:highlight>
                  <a:srgbClr val="FFFFFF"/>
                </a:highlight>
              </a:rPr>
              <a:t>(par exemple liée à une période de stress ou de fatigue) </a:t>
            </a:r>
          </a:p>
          <a:p>
            <a:pPr marL="457200" eaLnBrk="1" hangingPunct="1">
              <a:lnSpc>
                <a:spcPct val="150000"/>
              </a:lnSpc>
              <a:spcBef>
                <a:spcPts val="0"/>
              </a:spcBef>
              <a:spcAft>
                <a:spcPts val="0"/>
              </a:spcAft>
              <a:buClr>
                <a:srgbClr val="000099"/>
              </a:buClr>
              <a:buSzPct val="100000"/>
              <a:buFont typeface="Wingdings" panose="05000000000000000000" pitchFamily="2" charset="2"/>
              <a:buChar char="è"/>
              <a:defRPr/>
            </a:pPr>
            <a:r>
              <a:rPr lang="fr-FR" sz="2000" dirty="0">
                <a:solidFill>
                  <a:srgbClr val="000099"/>
                </a:solidFill>
                <a:highlight>
                  <a:srgbClr val="FFFFFF"/>
                </a:highlight>
              </a:rPr>
              <a:t>En </a:t>
            </a:r>
            <a:r>
              <a:rPr lang="fr-FR" sz="2000" b="1" dirty="0">
                <a:solidFill>
                  <a:srgbClr val="000099"/>
                </a:solidFill>
                <a:highlight>
                  <a:srgbClr val="FFFFFF"/>
                </a:highlight>
              </a:rPr>
              <a:t>accompagnement d’une prescription </a:t>
            </a:r>
            <a:r>
              <a:rPr lang="fr-FR" sz="2000" dirty="0">
                <a:solidFill>
                  <a:srgbClr val="000099"/>
                </a:solidFill>
                <a:highlight>
                  <a:srgbClr val="FFFFFF"/>
                </a:highlight>
              </a:rPr>
              <a:t>pour hyperactivité ou troubles de l’attention.</a:t>
            </a:r>
          </a:p>
          <a:p>
            <a:pPr marL="0" indent="0" eaLnBrk="1" hangingPunct="1">
              <a:spcBef>
                <a:spcPts val="0"/>
              </a:spcBef>
              <a:spcAft>
                <a:spcPts val="0"/>
              </a:spcAft>
              <a:buFontTx/>
              <a:buNone/>
              <a:defRPr/>
            </a:pPr>
            <a:endParaRPr sz="2000" dirty="0">
              <a:solidFill>
                <a:srgbClr val="000099"/>
              </a:solidFill>
              <a:highlight>
                <a:srgbClr val="FFFFFF"/>
              </a:highlight>
            </a:endParaRPr>
          </a:p>
          <a:p>
            <a:pPr marL="0" indent="0" eaLnBrk="1" hangingPunct="1">
              <a:spcBef>
                <a:spcPts val="0"/>
              </a:spcBef>
              <a:spcAft>
                <a:spcPts val="0"/>
              </a:spcAft>
              <a:buClr>
                <a:schemeClr val="dk1"/>
              </a:buClr>
              <a:buSzPct val="25000"/>
              <a:buFont typeface="Arial"/>
              <a:buNone/>
              <a:defRPr/>
            </a:pPr>
            <a:endParaRPr sz="2000" b="1" u="sng" dirty="0">
              <a:solidFill>
                <a:srgbClr val="000099"/>
              </a:solidFill>
            </a:endParaRPr>
          </a:p>
        </p:txBody>
      </p:sp>
      <p:pic>
        <p:nvPicPr>
          <p:cNvPr id="415747"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1363663"/>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8"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sp>
        <p:nvSpPr>
          <p:cNvPr id="8"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ext Box 4"/>
          <p:cNvSpPr txBox="1">
            <a:spLocks noChangeArrowheads="1"/>
          </p:cNvSpPr>
          <p:nvPr/>
        </p:nvSpPr>
        <p:spPr bwMode="auto">
          <a:xfrm>
            <a:off x="2279650" y="275463"/>
            <a:ext cx="286892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rPr>
              <a:t>Qui suis-je?</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15’</a:t>
            </a:r>
          </a:p>
        </p:txBody>
      </p:sp>
      <p:sp>
        <p:nvSpPr>
          <p:cNvPr id="11" name="Rectangle 8"/>
          <p:cNvSpPr>
            <a:spLocks noChangeArrowheads="1"/>
          </p:cNvSpPr>
          <p:nvPr/>
        </p:nvSpPr>
        <p:spPr bwMode="auto">
          <a:xfrm>
            <a:off x="3954606" y="3413448"/>
            <a:ext cx="7731270" cy="318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562100" indent="-228600">
              <a:defRPr sz="1600">
                <a:solidFill>
                  <a:schemeClr val="tx1"/>
                </a:solidFill>
                <a:latin typeface="Arial" panose="020B0604020202020204" pitchFamily="34" charset="0"/>
              </a:defRPr>
            </a:lvl4pPr>
            <a:lvl5pPr marL="1981200" indent="-228600">
              <a:defRPr sz="1600">
                <a:solidFill>
                  <a:schemeClr val="tx1"/>
                </a:solidFill>
                <a:latin typeface="Arial" panose="020B0604020202020204" pitchFamily="34" charset="0"/>
              </a:defRPr>
            </a:lvl5pPr>
            <a:lvl6pPr marL="2438400" indent="-228600" eaLnBrk="0" fontAlgn="base" hangingPunct="0">
              <a:spcBef>
                <a:spcPct val="0"/>
              </a:spcBef>
              <a:spcAft>
                <a:spcPct val="0"/>
              </a:spcAft>
              <a:defRPr sz="1600">
                <a:solidFill>
                  <a:schemeClr val="tx1"/>
                </a:solidFill>
                <a:latin typeface="Arial" panose="020B0604020202020204" pitchFamily="34" charset="0"/>
              </a:defRPr>
            </a:lvl6pPr>
            <a:lvl7pPr marL="2895600" indent="-228600" eaLnBrk="0" fontAlgn="base" hangingPunct="0">
              <a:spcBef>
                <a:spcPct val="0"/>
              </a:spcBef>
              <a:spcAft>
                <a:spcPct val="0"/>
              </a:spcAft>
              <a:defRPr sz="1600">
                <a:solidFill>
                  <a:schemeClr val="tx1"/>
                </a:solidFill>
                <a:latin typeface="Arial" panose="020B0604020202020204" pitchFamily="34" charset="0"/>
              </a:defRPr>
            </a:lvl7pPr>
            <a:lvl8pPr marL="3352800" indent="-228600" eaLnBrk="0" fontAlgn="base" hangingPunct="0">
              <a:spcBef>
                <a:spcPct val="0"/>
              </a:spcBef>
              <a:spcAft>
                <a:spcPct val="0"/>
              </a:spcAft>
              <a:defRPr sz="1600">
                <a:solidFill>
                  <a:schemeClr val="tx1"/>
                </a:solidFill>
                <a:latin typeface="Arial" panose="020B0604020202020204" pitchFamily="34" charset="0"/>
              </a:defRPr>
            </a:lvl8pPr>
            <a:lvl9pPr marL="38100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20000"/>
              </a:spcBef>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spcBef>
                <a:spcPct val="20000"/>
              </a:spcBef>
              <a:buBlip>
                <a:blip r:embed="rId3"/>
              </a:buBlip>
            </a:pPr>
            <a:endParaRPr lang="fr-FR" altLang="fr-FR" sz="1800" b="1" dirty="0">
              <a:solidFill>
                <a:srgbClr val="000099"/>
              </a:solidFill>
              <a:cs typeface="Arial" panose="020B0604020202020204" pitchFamily="34" charset="0"/>
            </a:endParaRPr>
          </a:p>
          <a:p>
            <a:pPr eaLnBrk="1" hangingPunct="1">
              <a:spcBef>
                <a:spcPct val="20000"/>
              </a:spcBef>
              <a:buBlip>
                <a:blip r:embed="rId3"/>
              </a:buBlip>
            </a:pPr>
            <a:r>
              <a:rPr lang="fr-FR" altLang="fr-FR" sz="1800" b="1" dirty="0">
                <a:solidFill>
                  <a:srgbClr val="000099"/>
                </a:solidFill>
                <a:cs typeface="Arial" panose="020B0604020202020204" pitchFamily="34" charset="0"/>
              </a:rPr>
              <a:t>En utilisant</a:t>
            </a:r>
          </a:p>
          <a:p>
            <a:pPr marL="0" indent="0" eaLnBrk="1" hangingPunct="1">
              <a:spcBef>
                <a:spcPct val="20000"/>
              </a:spcBef>
            </a:pPr>
            <a:endParaRPr lang="fr-FR" altLang="fr-FR" sz="1800" b="1" dirty="0">
              <a:solidFill>
                <a:srgbClr val="000099"/>
              </a:solidFill>
              <a:cs typeface="Arial" panose="020B0604020202020204" pitchFamily="34" charset="0"/>
            </a:endParaRPr>
          </a:p>
          <a:p>
            <a:pPr marL="0" indent="0" eaLnBrk="1" hangingPunct="1">
              <a:spcBef>
                <a:spcPct val="20000"/>
              </a:spcBef>
            </a:pPr>
            <a:endParaRPr lang="fr-FR" altLang="fr-FR" sz="1800" b="1" dirty="0">
              <a:solidFill>
                <a:srgbClr val="000099"/>
              </a:solidFill>
              <a:cs typeface="Arial" panose="020B0604020202020204" pitchFamily="34" charset="0"/>
            </a:endParaRPr>
          </a:p>
          <a:p>
            <a:pPr eaLnBrk="1" hangingPunct="1">
              <a:spcBef>
                <a:spcPct val="20000"/>
              </a:spcBef>
              <a:buBlip>
                <a:blip r:embed="rId3"/>
              </a:buBlip>
            </a:pPr>
            <a:r>
              <a:rPr lang="fr-FR" altLang="fr-FR" sz="1800" dirty="0">
                <a:solidFill>
                  <a:srgbClr val="000099"/>
                </a:solidFill>
                <a:cs typeface="Arial" panose="020B0604020202020204" pitchFamily="34" charset="0"/>
              </a:rPr>
              <a:t>Question de </a:t>
            </a:r>
            <a:r>
              <a:rPr lang="fr-FR" altLang="fr-FR" sz="1800" b="1" dirty="0">
                <a:solidFill>
                  <a:srgbClr val="000099"/>
                </a:solidFill>
                <a:cs typeface="Arial" panose="020B0604020202020204" pitchFamily="34" charset="0"/>
              </a:rPr>
              <a:t>rapidité</a:t>
            </a:r>
            <a:r>
              <a:rPr lang="fr-FR" altLang="fr-FR" sz="1800" dirty="0">
                <a:solidFill>
                  <a:srgbClr val="000099"/>
                </a:solidFill>
                <a:cs typeface="Arial" panose="020B0604020202020204" pitchFamily="34" charset="0"/>
              </a:rPr>
              <a:t> : selon l’observation décrite de l’enfant,  déterminer le médicament homéopathique qui convient</a:t>
            </a:r>
          </a:p>
        </p:txBody>
      </p:sp>
      <p:grpSp>
        <p:nvGrpSpPr>
          <p:cNvPr id="12" name="Groupe 11"/>
          <p:cNvGrpSpPr/>
          <p:nvPr/>
        </p:nvGrpSpPr>
        <p:grpSpPr>
          <a:xfrm>
            <a:off x="5896351" y="3607907"/>
            <a:ext cx="1587401" cy="1179532"/>
            <a:chOff x="1496843" y="3571273"/>
            <a:chExt cx="1587401" cy="1179532"/>
          </a:xfrm>
        </p:grpSpPr>
        <p:pic>
          <p:nvPicPr>
            <p:cNvPr id="13" name="Image 12"/>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5" name="ZoneTexte 14"/>
            <p:cNvSpPr txBox="1"/>
            <p:nvPr/>
          </p:nvSpPr>
          <p:spPr>
            <a:xfrm>
              <a:off x="1653010" y="4412251"/>
              <a:ext cx="1431234" cy="338554"/>
            </a:xfrm>
            <a:prstGeom prst="rect">
              <a:avLst/>
            </a:prstGeom>
            <a:noFill/>
          </p:spPr>
          <p:txBody>
            <a:bodyPr wrap="square" rtlCol="0">
              <a:spAutoFit/>
            </a:bodyPr>
            <a:lstStyle/>
            <a:p>
              <a:r>
                <a:rPr lang="fr-FR" dirty="0"/>
                <a:t>Converser</a:t>
              </a:r>
            </a:p>
          </p:txBody>
        </p:sp>
      </p:grpSp>
      <p:sp>
        <p:nvSpPr>
          <p:cNvPr id="16" name="Rectangle 3"/>
          <p:cNvSpPr>
            <a:spLocks noChangeArrowheads="1"/>
          </p:cNvSpPr>
          <p:nvPr/>
        </p:nvSpPr>
        <p:spPr bwMode="auto">
          <a:xfrm>
            <a:off x="6234113" y="1882775"/>
            <a:ext cx="58372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dirty="0">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dirty="0">
                <a:solidFill>
                  <a:srgbClr val="000099"/>
                </a:solidFill>
                <a:cs typeface="Arial" panose="020B0604020202020204" pitchFamily="34" charset="0"/>
              </a:rPr>
              <a:t>Identifier quelques médicaments indiqués en cas d’agitation</a:t>
            </a:r>
          </a:p>
        </p:txBody>
      </p:sp>
    </p:spTree>
    <p:extLst>
      <p:ext uri="{BB962C8B-B14F-4D97-AF65-F5344CB8AC3E}">
        <p14:creationId xmlns:p14="http://schemas.microsoft.com/office/powerpoint/2010/main" val="33291702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3"/>
          <p:cNvSpPr>
            <a:spLocks noGrp="1" noChangeArrowheads="1"/>
          </p:cNvSpPr>
          <p:nvPr>
            <p:ph idx="4294967295"/>
          </p:nvPr>
        </p:nvSpPr>
        <p:spPr bwMode="auto">
          <a:xfrm>
            <a:off x="987425" y="2151063"/>
            <a:ext cx="10515600" cy="3116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60000"/>
              </a:lnSpc>
              <a:buClr>
                <a:srgbClr val="FF3300"/>
              </a:buClr>
              <a:buFontTx/>
              <a:buBlip>
                <a:blip r:embed="rId3"/>
              </a:buBlip>
            </a:pPr>
            <a:r>
              <a:rPr lang="fr-FR" altLang="fr-FR" sz="2000">
                <a:solidFill>
                  <a:srgbClr val="000099"/>
                </a:solidFill>
                <a:cs typeface="Arial" panose="020B0604020202020204" pitchFamily="34" charset="0"/>
              </a:rPr>
              <a:t>Enfant hypersensible à </a:t>
            </a:r>
            <a:r>
              <a:rPr lang="fr-FR" altLang="fr-FR" sz="2000" b="1">
                <a:solidFill>
                  <a:srgbClr val="000099"/>
                </a:solidFill>
                <a:cs typeface="Arial" panose="020B0604020202020204" pitchFamily="34" charset="0"/>
              </a:rPr>
              <a:t>la moindre contrariété</a:t>
            </a:r>
            <a:r>
              <a:rPr lang="fr-FR" altLang="fr-FR" sz="2000">
                <a:solidFill>
                  <a:srgbClr val="000099"/>
                </a:solidFill>
                <a:cs typeface="Arial" panose="020B0604020202020204" pitchFamily="34" charset="0"/>
              </a:rPr>
              <a:t>, à </a:t>
            </a:r>
            <a:r>
              <a:rPr lang="fr-FR" altLang="fr-FR" sz="2000" b="1">
                <a:solidFill>
                  <a:srgbClr val="000099"/>
                </a:solidFill>
                <a:cs typeface="Arial" panose="020B0604020202020204" pitchFamily="34" charset="0"/>
              </a:rPr>
              <a:t>la moindre émotion</a:t>
            </a:r>
            <a:r>
              <a:rPr lang="fr-FR" altLang="fr-FR" sz="2000">
                <a:solidFill>
                  <a:srgbClr val="000099"/>
                </a:solidFill>
                <a:cs typeface="Arial" panose="020B0604020202020204" pitchFamily="34" charset="0"/>
              </a:rPr>
              <a:t>.</a:t>
            </a:r>
          </a:p>
          <a:p>
            <a:pPr eaLnBrk="1" hangingPunct="1">
              <a:lnSpc>
                <a:spcPct val="160000"/>
              </a:lnSpc>
              <a:buClr>
                <a:srgbClr val="FF3300"/>
              </a:buClr>
              <a:buFontTx/>
              <a:buBlip>
                <a:blip r:embed="rId3"/>
              </a:buBlip>
            </a:pPr>
            <a:r>
              <a:rPr lang="fr-FR" altLang="fr-FR" sz="2000">
                <a:solidFill>
                  <a:srgbClr val="000099"/>
                </a:solidFill>
                <a:cs typeface="Arial" panose="020B0604020202020204" pitchFamily="34" charset="0"/>
              </a:rPr>
              <a:t>Humeur </a:t>
            </a:r>
            <a:r>
              <a:rPr lang="fr-FR" altLang="fr-FR" sz="2000" b="1">
                <a:solidFill>
                  <a:srgbClr val="000099"/>
                </a:solidFill>
                <a:cs typeface="Arial" panose="020B0604020202020204" pitchFamily="34" charset="0"/>
              </a:rPr>
              <a:t>changeante</a:t>
            </a:r>
          </a:p>
          <a:p>
            <a:pPr eaLnBrk="1" hangingPunct="1">
              <a:lnSpc>
                <a:spcPct val="160000"/>
              </a:lnSpc>
              <a:buClr>
                <a:srgbClr val="FF3300"/>
              </a:buClr>
              <a:buFontTx/>
              <a:buBlip>
                <a:blip r:embed="rId3"/>
              </a:buBlip>
            </a:pPr>
            <a:r>
              <a:rPr lang="fr-FR" altLang="fr-FR" sz="2000">
                <a:solidFill>
                  <a:srgbClr val="000099"/>
                </a:solidFill>
                <a:cs typeface="Arial" panose="020B0604020202020204" pitchFamily="34" charset="0"/>
              </a:rPr>
              <a:t>Manifestations </a:t>
            </a:r>
            <a:r>
              <a:rPr lang="fr-FR" altLang="fr-FR" sz="2000" b="1">
                <a:solidFill>
                  <a:srgbClr val="000099"/>
                </a:solidFill>
                <a:cs typeface="Arial" panose="020B0604020202020204" pitchFamily="34" charset="0"/>
              </a:rPr>
              <a:t>paradoxales</a:t>
            </a:r>
            <a:r>
              <a:rPr lang="fr-FR" altLang="fr-FR" sz="2000">
                <a:solidFill>
                  <a:srgbClr val="000099"/>
                </a:solidFill>
                <a:cs typeface="Arial" panose="020B0604020202020204" pitchFamily="34" charset="0"/>
              </a:rPr>
              <a:t> et fugaces</a:t>
            </a:r>
          </a:p>
          <a:p>
            <a:pPr eaLnBrk="1" hangingPunct="1">
              <a:lnSpc>
                <a:spcPct val="160000"/>
              </a:lnSpc>
              <a:buClr>
                <a:srgbClr val="FF3300"/>
              </a:buClr>
              <a:buFontTx/>
              <a:buBlip>
                <a:blip r:embed="rId3"/>
              </a:buBlip>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Boules</a:t>
            </a:r>
            <a:r>
              <a:rPr lang="fr-FR" altLang="fr-FR" sz="2000">
                <a:solidFill>
                  <a:srgbClr val="000099"/>
                </a:solidFill>
                <a:cs typeface="Arial" panose="020B0604020202020204" pitchFamily="34" charset="0"/>
              </a:rPr>
              <a:t>, points, </a:t>
            </a:r>
            <a:r>
              <a:rPr lang="fr-FR" altLang="fr-FR" sz="2000" b="1">
                <a:solidFill>
                  <a:srgbClr val="000099"/>
                </a:solidFill>
                <a:cs typeface="Arial" panose="020B0604020202020204" pitchFamily="34" charset="0"/>
              </a:rPr>
              <a:t>spasmes</a:t>
            </a:r>
            <a:r>
              <a:rPr lang="fr-FR" altLang="fr-FR" sz="2000">
                <a:solidFill>
                  <a:srgbClr val="000099"/>
                </a:solidFill>
                <a:cs typeface="Arial" panose="020B0604020202020204" pitchFamily="34" charset="0"/>
              </a:rPr>
              <a:t> »</a:t>
            </a:r>
          </a:p>
          <a:p>
            <a:pPr eaLnBrk="1" hangingPunct="1">
              <a:lnSpc>
                <a:spcPct val="160000"/>
              </a:lnSpc>
              <a:buClr>
                <a:srgbClr val="FF3300"/>
              </a:buClr>
              <a:buFontTx/>
              <a:buBlip>
                <a:blip r:embed="rId3"/>
              </a:buBlip>
            </a:pPr>
            <a:r>
              <a:rPr lang="fr-FR" altLang="fr-FR" sz="2000">
                <a:solidFill>
                  <a:srgbClr val="000099"/>
                </a:solidFill>
                <a:cs typeface="Arial" panose="020B0604020202020204" pitchFamily="34" charset="0"/>
              </a:rPr>
              <a:t>Tout disparaît </a:t>
            </a:r>
            <a:r>
              <a:rPr lang="fr-FR" altLang="fr-FR" sz="2000" b="1">
                <a:solidFill>
                  <a:srgbClr val="000099"/>
                </a:solidFill>
                <a:cs typeface="Arial" panose="020B0604020202020204" pitchFamily="34" charset="0"/>
              </a:rPr>
              <a:t>si distraction</a:t>
            </a:r>
          </a:p>
          <a:p>
            <a:pPr eaLnBrk="1" hangingPunct="1">
              <a:lnSpc>
                <a:spcPct val="90000"/>
              </a:lnSpc>
              <a:buClr>
                <a:srgbClr val="FF3300"/>
              </a:buClr>
              <a:buFont typeface="Wingdings" panose="05000000000000000000" pitchFamily="2" charset="2"/>
              <a:buNone/>
            </a:pPr>
            <a:r>
              <a:rPr lang="fr-FR" altLang="fr-FR" sz="2000" b="1">
                <a:solidFill>
                  <a:srgbClr val="000099"/>
                </a:solidFill>
                <a:cs typeface="Arial" panose="020B0604020202020204" pitchFamily="34" charset="0"/>
              </a:rPr>
              <a:t>                                            </a:t>
            </a:r>
          </a:p>
        </p:txBody>
      </p:sp>
      <p:sp>
        <p:nvSpPr>
          <p:cNvPr id="2" name="Rectangle 1"/>
          <p:cNvSpPr>
            <a:spLocks noChangeArrowheads="1"/>
          </p:cNvSpPr>
          <p:nvPr/>
        </p:nvSpPr>
        <p:spPr bwMode="auto">
          <a:xfrm>
            <a:off x="2968625" y="5894388"/>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19843"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sp>
        <p:nvSpPr>
          <p:cNvPr id="419845" name="Espace réservé du contenu 2"/>
          <p:cNvSpPr txBox="1">
            <a:spLocks/>
          </p:cNvSpPr>
          <p:nvPr/>
        </p:nvSpPr>
        <p:spPr bwMode="auto">
          <a:xfrm>
            <a:off x="268288" y="1639888"/>
            <a:ext cx="381158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Quelques tableaux</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966" y="5084650"/>
            <a:ext cx="1562318" cy="1619476"/>
          </a:xfrm>
          <a:prstGeom prst="rect">
            <a:avLst/>
          </a:prstGeom>
        </p:spPr>
      </p:pic>
      <p:sp>
        <p:nvSpPr>
          <p:cNvPr id="9" name="Rectangle 8"/>
          <p:cNvSpPr>
            <a:spLocks noChangeArrowheads="1"/>
          </p:cNvSpPr>
          <p:nvPr/>
        </p:nvSpPr>
        <p:spPr bwMode="auto">
          <a:xfrm>
            <a:off x="4475163" y="5494338"/>
            <a:ext cx="354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dirty="0">
                <a:solidFill>
                  <a:srgbClr val="000099"/>
                </a:solidFill>
                <a:cs typeface="Arial" panose="020B0604020202020204" pitchFamily="34" charset="0"/>
              </a:rPr>
              <a:t> </a:t>
            </a:r>
            <a:r>
              <a:rPr lang="fr-FR" altLang="fr-FR" sz="2000" b="1" dirty="0" err="1">
                <a:solidFill>
                  <a:srgbClr val="000099"/>
                </a:solidFill>
                <a:cs typeface="Arial" panose="020B0604020202020204" pitchFamily="34" charset="0"/>
              </a:rPr>
              <a:t>Ignatia</a:t>
            </a:r>
            <a:r>
              <a:rPr lang="fr-FR" altLang="fr-FR" sz="2000" b="1" dirty="0">
                <a:solidFill>
                  <a:srgbClr val="000099"/>
                </a:solidFill>
                <a:cs typeface="Arial" panose="020B0604020202020204" pitchFamily="34" charset="0"/>
              </a:rPr>
              <a:t> </a:t>
            </a:r>
            <a:r>
              <a:rPr lang="fr-FR" altLang="fr-FR" sz="2000" b="1" dirty="0" err="1">
                <a:solidFill>
                  <a:srgbClr val="000099"/>
                </a:solidFill>
                <a:cs typeface="Arial" panose="020B0604020202020204" pitchFamily="34" charset="0"/>
              </a:rPr>
              <a:t>amara</a:t>
            </a:r>
            <a:r>
              <a:rPr lang="fr-FR" altLang="fr-FR" sz="2000" b="1" dirty="0">
                <a:solidFill>
                  <a:srgbClr val="000099"/>
                </a:solidFill>
                <a:cs typeface="Arial" panose="020B0604020202020204" pitchFamily="34" charset="0"/>
              </a:rPr>
              <a:t> 15 à 30 CH</a:t>
            </a:r>
            <a:endParaRPr lang="fr-FR" altLang="fr-FR"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xEl>
                                              <p:pRg st="4" end="4"/>
                                            </p:txEl>
                                          </p:spTgt>
                                        </p:tgtEl>
                                        <p:attrNameLst>
                                          <p:attrName>style.visibility</p:attrName>
                                        </p:attrNameLst>
                                      </p:cBhvr>
                                      <p:to>
                                        <p:strVal val="visible"/>
                                      </p:to>
                                    </p:set>
                                  </p:childTnLst>
                                </p:cTn>
                              </p:par>
                              <p:par>
                                <p:cTn id="23" presetID="49" presetClass="entr" presetSubtype="0" decel="10000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360"/>
                                          </p:val>
                                        </p:tav>
                                        <p:tav tm="100000">
                                          <p:val>
                                            <p:fltVal val="0"/>
                                          </p:val>
                                        </p:tav>
                                      </p:tavLst>
                                    </p:anim>
                                    <p:animEffect transition="in" filter="fade">
                                      <p:cBhvr>
                                        <p:cTn id="28" dur="10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360"/>
                                          </p:val>
                                        </p:tav>
                                        <p:tav tm="100000">
                                          <p:val>
                                            <p:fltVal val="0"/>
                                          </p:val>
                                        </p:tav>
                                      </p:tavLst>
                                    </p:anim>
                                    <p:animEffect transition="in" filter="fade">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bwMode="auto">
          <a:xfrm>
            <a:off x="1173163" y="2266950"/>
            <a:ext cx="9228137" cy="325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Enfant agité, anxieux, </a:t>
            </a:r>
            <a:r>
              <a:rPr lang="fr-FR" altLang="fr-FR" sz="2000" b="1">
                <a:solidFill>
                  <a:srgbClr val="000099"/>
                </a:solidFill>
                <a:cs typeface="Arial" panose="020B0604020202020204" pitchFamily="34" charset="0"/>
              </a:rPr>
              <a:t>inefficace</a:t>
            </a:r>
            <a:r>
              <a:rPr lang="fr-FR" altLang="fr-FR" sz="2000">
                <a:solidFill>
                  <a:srgbClr val="000099"/>
                </a:solidFill>
                <a:cs typeface="Arial" panose="020B0604020202020204" pitchFamily="34" charset="0"/>
              </a:rPr>
              <a:t> dans l’action, maladroit, </a:t>
            </a:r>
            <a:r>
              <a:rPr lang="fr-FR" altLang="fr-FR" sz="2000" b="1">
                <a:solidFill>
                  <a:srgbClr val="000099"/>
                </a:solidFill>
                <a:cs typeface="Arial" panose="020B0604020202020204" pitchFamily="34" charset="0"/>
              </a:rPr>
              <a:t>précipité</a:t>
            </a:r>
            <a:r>
              <a:rPr lang="fr-FR" altLang="fr-FR" sz="2000">
                <a:solidFill>
                  <a:srgbClr val="000099"/>
                </a:solidFill>
                <a:cs typeface="Arial" panose="020B0604020202020204" pitchFamily="34" charset="0"/>
              </a:rPr>
              <a:t>,</a:t>
            </a:r>
          </a:p>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Trac avant épreuve + </a:t>
            </a:r>
            <a:r>
              <a:rPr lang="fr-FR" altLang="fr-FR" sz="2000" b="1">
                <a:solidFill>
                  <a:srgbClr val="000099"/>
                </a:solidFill>
                <a:cs typeface="Arial" panose="020B0604020202020204" pitchFamily="34" charset="0"/>
              </a:rPr>
              <a:t>diarrhée motrice</a:t>
            </a:r>
            <a:r>
              <a:rPr lang="fr-FR" altLang="fr-FR" sz="2000">
                <a:solidFill>
                  <a:srgbClr val="000099"/>
                </a:solidFill>
                <a:cs typeface="Arial" panose="020B0604020202020204" pitchFamily="34" charset="0"/>
              </a:rPr>
              <a:t>,</a:t>
            </a:r>
          </a:p>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Phobies multiples</a:t>
            </a:r>
          </a:p>
        </p:txBody>
      </p:sp>
      <p:sp>
        <p:nvSpPr>
          <p:cNvPr id="7" name="Rectangle 6"/>
          <p:cNvSpPr>
            <a:spLocks noChangeArrowheads="1"/>
          </p:cNvSpPr>
          <p:nvPr/>
        </p:nvSpPr>
        <p:spPr bwMode="auto">
          <a:xfrm>
            <a:off x="3335338" y="5438775"/>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21891"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0"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sp>
        <p:nvSpPr>
          <p:cNvPr id="11"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tableaux</a:t>
            </a:r>
          </a:p>
          <a:p>
            <a:pPr marL="0" indent="0" defTabSz="914377" fontAlgn="auto">
              <a:spcBef>
                <a:spcPts val="0"/>
              </a:spcBef>
              <a:spcAft>
                <a:spcPts val="0"/>
              </a:spcAft>
              <a:buFontTx/>
              <a:buNone/>
              <a:defRPr/>
            </a:pPr>
            <a:endParaRPr lang="fr-FR" dirty="0"/>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197" y="4530499"/>
            <a:ext cx="1562318" cy="1619476"/>
          </a:xfrm>
          <a:prstGeom prst="rect">
            <a:avLst/>
          </a:prstGeom>
        </p:spPr>
      </p:pic>
      <p:sp>
        <p:nvSpPr>
          <p:cNvPr id="12" name="Rectangle 11"/>
          <p:cNvSpPr>
            <a:spLocks noChangeArrowheads="1"/>
          </p:cNvSpPr>
          <p:nvPr/>
        </p:nvSpPr>
        <p:spPr bwMode="auto">
          <a:xfrm>
            <a:off x="4349750" y="5038725"/>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dirty="0">
                <a:solidFill>
                  <a:srgbClr val="000099"/>
                </a:solidFill>
                <a:cs typeface="Arial" panose="020B0604020202020204" pitchFamily="34" charset="0"/>
              </a:rPr>
              <a:t> </a:t>
            </a:r>
            <a:r>
              <a:rPr lang="fr-FR" altLang="fr-FR" sz="2000" b="1" dirty="0" err="1">
                <a:solidFill>
                  <a:srgbClr val="000099"/>
                </a:solidFill>
                <a:cs typeface="Arial" panose="020B0604020202020204" pitchFamily="34" charset="0"/>
              </a:rPr>
              <a:t>Argentum</a:t>
            </a:r>
            <a:r>
              <a:rPr lang="fr-FR" altLang="fr-FR" sz="2000" b="1" dirty="0">
                <a:solidFill>
                  <a:srgbClr val="000099"/>
                </a:solidFill>
                <a:cs typeface="Arial" panose="020B0604020202020204" pitchFamily="34" charset="0"/>
              </a:rPr>
              <a:t> </a:t>
            </a:r>
            <a:r>
              <a:rPr lang="fr-FR" altLang="fr-FR" sz="2000" b="1" dirty="0" err="1">
                <a:solidFill>
                  <a:srgbClr val="000099"/>
                </a:solidFill>
                <a:cs typeface="Arial" panose="020B0604020202020204" pitchFamily="34" charset="0"/>
              </a:rPr>
              <a:t>nitricum</a:t>
            </a:r>
            <a:r>
              <a:rPr lang="fr-FR" altLang="fr-FR" sz="2000" b="1" dirty="0">
                <a:solidFill>
                  <a:srgbClr val="000099"/>
                </a:solidFill>
                <a:cs typeface="Arial" panose="020B0604020202020204" pitchFamily="34" charset="0"/>
              </a:rPr>
              <a:t> 15 à 30 CH</a:t>
            </a:r>
            <a:endParaRPr lang="fr-FR" altLang="fr-FR"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par>
                                <p:cTn id="15" presetID="49"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360"/>
                                          </p:val>
                                        </p:tav>
                                        <p:tav tm="100000">
                                          <p:val>
                                            <p:fltVal val="0"/>
                                          </p:val>
                                        </p:tav>
                                      </p:tavLst>
                                    </p:anim>
                                    <p:animEffect transition="in" filter="fade">
                                      <p:cBhvr>
                                        <p:cTn id="20" dur="1000"/>
                                        <p:tgtEl>
                                          <p:spTgt spid="7"/>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36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1" name="Rectangle 3"/>
          <p:cNvSpPr>
            <a:spLocks noGrp="1" noChangeArrowheads="1"/>
          </p:cNvSpPr>
          <p:nvPr>
            <p:ph idx="4294967295"/>
          </p:nvPr>
        </p:nvSpPr>
        <p:spPr>
          <a:xfrm>
            <a:off x="1081088" y="2308225"/>
            <a:ext cx="9834562" cy="2827338"/>
          </a:xfrm>
          <a:prstGeom prst="rect">
            <a:avLst/>
          </a:prstGeom>
        </p:spPr>
        <p:txBody>
          <a:bodyPr/>
          <a:lstStyle/>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Enfant nerveux, </a:t>
            </a:r>
            <a:r>
              <a:rPr lang="fr-FR" altLang="fr-FR" sz="2000" b="1" dirty="0">
                <a:solidFill>
                  <a:srgbClr val="000099"/>
                </a:solidFill>
                <a:latin typeface="+mj-lt"/>
                <a:cs typeface="Arial" panose="020B0604020202020204" pitchFamily="34" charset="0"/>
              </a:rPr>
              <a:t>irritable, coléreux</a:t>
            </a:r>
            <a:r>
              <a:rPr lang="fr-FR" altLang="fr-FR" sz="2000" dirty="0">
                <a:solidFill>
                  <a:srgbClr val="000099"/>
                </a:solidFill>
                <a:latin typeface="+mj-lt"/>
                <a:cs typeface="Arial" panose="020B0604020202020204" pitchFamily="34" charset="0"/>
              </a:rPr>
              <a:t>,</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Enfant très actif, impatient, intolérant au moindre obstacle,</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Insomnie avec </a:t>
            </a:r>
            <a:r>
              <a:rPr lang="fr-FR" altLang="fr-FR" sz="2000" b="1" dirty="0">
                <a:solidFill>
                  <a:srgbClr val="000099"/>
                </a:solidFill>
                <a:latin typeface="+mj-lt"/>
                <a:cs typeface="Arial" panose="020B0604020202020204" pitchFamily="34" charset="0"/>
              </a:rPr>
              <a:t>réveil vers 3 heures</a:t>
            </a:r>
            <a:r>
              <a:rPr lang="fr-FR" altLang="fr-FR" sz="2000" dirty="0">
                <a:solidFill>
                  <a:srgbClr val="000099"/>
                </a:solidFill>
                <a:latin typeface="+mj-lt"/>
                <a:cs typeface="Arial" panose="020B0604020202020204" pitchFamily="34" charset="0"/>
              </a:rPr>
              <a:t>, et fatigue et mauvaise humeur au réveil,</a:t>
            </a:r>
          </a:p>
          <a:p>
            <a:pPr eaLnBrk="1" hangingPunct="1">
              <a:lnSpc>
                <a:spcPct val="150000"/>
              </a:lnSpc>
              <a:buClr>
                <a:srgbClr val="FF3300"/>
              </a:buClr>
              <a:buFontTx/>
              <a:buBlip>
                <a:blip r:embed="rId3"/>
              </a:buBlip>
              <a:defRPr/>
            </a:pPr>
            <a:r>
              <a:rPr lang="fr-FR" altLang="fr-FR" sz="2000" b="1" dirty="0">
                <a:solidFill>
                  <a:srgbClr val="000099"/>
                </a:solidFill>
                <a:latin typeface="+mj-lt"/>
                <a:cs typeface="Arial" panose="020B0604020202020204" pitchFamily="34" charset="0"/>
              </a:rPr>
              <a:t>Troubles digestifs spasmodiques</a:t>
            </a:r>
          </a:p>
          <a:p>
            <a:pPr eaLnBrk="1" hangingPunct="1">
              <a:lnSpc>
                <a:spcPct val="90000"/>
              </a:lnSpc>
              <a:buClr>
                <a:srgbClr val="FF3300"/>
              </a:buClr>
              <a:buFont typeface="Wingdings" panose="05000000000000000000" pitchFamily="2" charset="2"/>
              <a:buNone/>
              <a:defRPr/>
            </a:pPr>
            <a:endParaRPr lang="fr-FR" altLang="fr-FR" sz="2000" dirty="0">
              <a:solidFill>
                <a:srgbClr val="000099"/>
              </a:solidFill>
              <a:latin typeface="+mj-lt"/>
              <a:cs typeface="Arial" panose="020B0604020202020204" pitchFamily="34" charset="0"/>
            </a:endParaRPr>
          </a:p>
          <a:p>
            <a:pPr eaLnBrk="1" hangingPunct="1">
              <a:lnSpc>
                <a:spcPct val="90000"/>
              </a:lnSpc>
              <a:buClr>
                <a:srgbClr val="FF3300"/>
              </a:buClr>
              <a:buFont typeface="Wingdings" panose="05000000000000000000" pitchFamily="2" charset="2"/>
              <a:buNone/>
              <a:defRPr/>
            </a:pPr>
            <a:r>
              <a:rPr lang="fr-FR" altLang="fr-FR" sz="2000" dirty="0">
                <a:solidFill>
                  <a:srgbClr val="000099"/>
                </a:solidFill>
                <a:latin typeface="+mj-lt"/>
              </a:rPr>
              <a:t>     </a:t>
            </a:r>
          </a:p>
          <a:p>
            <a:pPr eaLnBrk="1" hangingPunct="1">
              <a:lnSpc>
                <a:spcPct val="90000"/>
              </a:lnSpc>
              <a:defRPr/>
            </a:pPr>
            <a:endParaRPr lang="fr-FR" altLang="fr-FR" sz="2000" dirty="0">
              <a:solidFill>
                <a:srgbClr val="000099"/>
              </a:solidFill>
              <a:latin typeface="+mj-lt"/>
            </a:endParaRPr>
          </a:p>
        </p:txBody>
      </p:sp>
      <p:sp>
        <p:nvSpPr>
          <p:cNvPr id="7" name="Rectangle 6"/>
          <p:cNvSpPr>
            <a:spLocks noChangeArrowheads="1"/>
          </p:cNvSpPr>
          <p:nvPr/>
        </p:nvSpPr>
        <p:spPr bwMode="auto">
          <a:xfrm>
            <a:off x="3394075" y="5694363"/>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23939"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423940" name="Espace réservé du contenu 2"/>
          <p:cNvSpPr txBox="1">
            <a:spLocks/>
          </p:cNvSpPr>
          <p:nvPr/>
        </p:nvSpPr>
        <p:spPr bwMode="auto">
          <a:xfrm>
            <a:off x="268288" y="1639888"/>
            <a:ext cx="381158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Quelques tableaux</a:t>
            </a:r>
          </a:p>
        </p:txBody>
      </p:sp>
      <p:sp>
        <p:nvSpPr>
          <p:cNvPr id="11"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923" y="4884625"/>
            <a:ext cx="1562318" cy="1619476"/>
          </a:xfrm>
          <a:prstGeom prst="rect">
            <a:avLst/>
          </a:prstGeom>
        </p:spPr>
      </p:pic>
      <p:sp>
        <p:nvSpPr>
          <p:cNvPr id="12" name="Rectangle 11"/>
          <p:cNvSpPr>
            <a:spLocks noChangeArrowheads="1"/>
          </p:cNvSpPr>
          <p:nvPr/>
        </p:nvSpPr>
        <p:spPr bwMode="auto">
          <a:xfrm>
            <a:off x="4989513" y="5257800"/>
            <a:ext cx="354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dirty="0">
                <a:solidFill>
                  <a:srgbClr val="000099"/>
                </a:solidFill>
                <a:cs typeface="Arial" panose="020B0604020202020204" pitchFamily="34" charset="0"/>
              </a:rPr>
              <a:t> </a:t>
            </a:r>
            <a:r>
              <a:rPr lang="fr-FR" altLang="fr-FR" sz="2000" b="1" dirty="0" err="1">
                <a:solidFill>
                  <a:srgbClr val="000099"/>
                </a:solidFill>
                <a:cs typeface="Arial" panose="020B0604020202020204" pitchFamily="34" charset="0"/>
              </a:rPr>
              <a:t>Nux</a:t>
            </a:r>
            <a:r>
              <a:rPr lang="fr-FR" altLang="fr-FR" sz="2000" b="1" dirty="0">
                <a:solidFill>
                  <a:srgbClr val="000099"/>
                </a:solidFill>
                <a:cs typeface="Arial" panose="020B0604020202020204" pitchFamily="34" charset="0"/>
              </a:rPr>
              <a:t> </a:t>
            </a:r>
            <a:r>
              <a:rPr lang="fr-FR" altLang="fr-FR" sz="2000" b="1" dirty="0" err="1">
                <a:solidFill>
                  <a:srgbClr val="000099"/>
                </a:solidFill>
                <a:cs typeface="Arial" panose="020B0604020202020204" pitchFamily="34" charset="0"/>
              </a:rPr>
              <a:t>vomica</a:t>
            </a:r>
            <a:r>
              <a:rPr lang="fr-FR" altLang="fr-FR" sz="2000" b="1" dirty="0">
                <a:solidFill>
                  <a:srgbClr val="000099"/>
                </a:solidFill>
                <a:cs typeface="Arial" panose="020B0604020202020204" pitchFamily="34" charset="0"/>
              </a:rPr>
              <a:t> 15 à 30 CH</a:t>
            </a:r>
            <a:endParaRPr lang="fr-FR" altLang="fr-FR"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par>
                                <p:cTn id="19" presetID="49"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360"/>
                                          </p:val>
                                        </p:tav>
                                        <p:tav tm="100000">
                                          <p:val>
                                            <p:fltVal val="0"/>
                                          </p:val>
                                        </p:tav>
                                      </p:tavLst>
                                    </p:anim>
                                    <p:animEffect transition="in" filter="fade">
                                      <p:cBhvr>
                                        <p:cTn id="24" dur="1000"/>
                                        <p:tgtEl>
                                          <p:spTgt spid="7"/>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360"/>
                                          </p:val>
                                        </p:tav>
                                        <p:tav tm="100000">
                                          <p:val>
                                            <p:fltVal val="0"/>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3" name="Rectangle 3"/>
          <p:cNvSpPr>
            <a:spLocks noGrp="1" noChangeArrowheads="1"/>
          </p:cNvSpPr>
          <p:nvPr>
            <p:ph idx="4294967295"/>
          </p:nvPr>
        </p:nvSpPr>
        <p:spPr bwMode="auto">
          <a:xfrm>
            <a:off x="1081088" y="2330450"/>
            <a:ext cx="9550400" cy="3438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Enfant agité, </a:t>
            </a:r>
            <a:r>
              <a:rPr lang="fr-FR" altLang="fr-FR" sz="2000" b="1">
                <a:solidFill>
                  <a:srgbClr val="000099"/>
                </a:solidFill>
                <a:cs typeface="Arial" panose="020B0604020202020204" pitchFamily="34" charset="0"/>
              </a:rPr>
              <a:t>capricieux</a:t>
            </a:r>
            <a:r>
              <a:rPr lang="fr-FR" altLang="fr-FR" sz="2000">
                <a:solidFill>
                  <a:srgbClr val="000099"/>
                </a:solidFill>
                <a:cs typeface="Arial" panose="020B0604020202020204" pitchFamily="34" charset="0"/>
              </a:rPr>
              <a:t>, hargneux, irritable, aux accès fréquents de </a:t>
            </a:r>
            <a:r>
              <a:rPr lang="fr-FR" altLang="fr-FR" sz="2000" b="1">
                <a:solidFill>
                  <a:srgbClr val="000099"/>
                </a:solidFill>
                <a:cs typeface="Arial" panose="020B0604020202020204" pitchFamily="34" charset="0"/>
              </a:rPr>
              <a:t>colères</a:t>
            </a:r>
            <a:r>
              <a:rPr lang="fr-FR" altLang="fr-FR" sz="2000">
                <a:solidFill>
                  <a:srgbClr val="000099"/>
                </a:solidFill>
                <a:cs typeface="Arial" panose="020B0604020202020204" pitchFamily="34" charset="0"/>
              </a:rPr>
              <a:t>,</a:t>
            </a:r>
          </a:p>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S’endort difficilement, se réveille fréquemment en hurlant,</a:t>
            </a:r>
          </a:p>
          <a:p>
            <a:pPr eaLnBrk="1" hangingPunct="1">
              <a:lnSpc>
                <a:spcPct val="150000"/>
              </a:lnSpc>
              <a:buClr>
                <a:srgbClr val="FF3300"/>
              </a:buClr>
              <a:buFontTx/>
              <a:buBlip>
                <a:blip r:embed="rId3"/>
              </a:buBlip>
            </a:pPr>
            <a:r>
              <a:rPr lang="fr-FR" altLang="fr-FR" sz="2000" b="1">
                <a:solidFill>
                  <a:srgbClr val="000099"/>
                </a:solidFill>
                <a:cs typeface="Arial" panose="020B0604020202020204" pitchFamily="34" charset="0"/>
              </a:rPr>
              <a:t>Intolérant à la douleur</a:t>
            </a:r>
            <a:r>
              <a:rPr lang="fr-FR" altLang="fr-FR" sz="2000">
                <a:solidFill>
                  <a:srgbClr val="000099"/>
                </a:solidFill>
                <a:cs typeface="Arial" panose="020B0604020202020204" pitchFamily="34" charset="0"/>
              </a:rPr>
              <a:t>,</a:t>
            </a:r>
          </a:p>
          <a:p>
            <a:pPr eaLnBrk="1" hangingPunct="1">
              <a:lnSpc>
                <a:spcPct val="150000"/>
              </a:lnSpc>
              <a:buClr>
                <a:srgbClr val="FF3300"/>
              </a:buClr>
              <a:buFontTx/>
              <a:buBlip>
                <a:blip r:embed="rId3"/>
              </a:buBlip>
            </a:pPr>
            <a:r>
              <a:rPr lang="fr-FR" altLang="fr-FR" sz="2000" b="1">
                <a:solidFill>
                  <a:srgbClr val="000099"/>
                </a:solidFill>
                <a:cs typeface="Arial" panose="020B0604020202020204" pitchFamily="34" charset="0"/>
              </a:rPr>
              <a:t>Calmé si « porté, bercé ou promené »</a:t>
            </a:r>
          </a:p>
          <a:p>
            <a:pPr eaLnBrk="1" hangingPunct="1">
              <a:lnSpc>
                <a:spcPct val="150000"/>
              </a:lnSpc>
              <a:buClr>
                <a:srgbClr val="FF3300"/>
              </a:buClr>
              <a:buFontTx/>
              <a:buBlip>
                <a:blip r:embed="rId3"/>
              </a:buBlip>
            </a:pPr>
            <a:r>
              <a:rPr lang="fr-FR" altLang="fr-FR" sz="2000">
                <a:solidFill>
                  <a:srgbClr val="000099"/>
                </a:solidFill>
                <a:cs typeface="Arial" panose="020B0604020202020204" pitchFamily="34" charset="0"/>
              </a:rPr>
              <a:t>Suite de </a:t>
            </a:r>
            <a:r>
              <a:rPr lang="fr-FR" altLang="fr-FR" sz="2000" b="1">
                <a:solidFill>
                  <a:srgbClr val="000099"/>
                </a:solidFill>
                <a:cs typeface="Arial" panose="020B0604020202020204" pitchFamily="34" charset="0"/>
              </a:rPr>
              <a:t>poussées dentaires</a:t>
            </a:r>
          </a:p>
        </p:txBody>
      </p:sp>
      <p:sp>
        <p:nvSpPr>
          <p:cNvPr id="7" name="Rectangle 6"/>
          <p:cNvSpPr>
            <a:spLocks noChangeArrowheads="1"/>
          </p:cNvSpPr>
          <p:nvPr/>
        </p:nvSpPr>
        <p:spPr bwMode="auto">
          <a:xfrm>
            <a:off x="3394075" y="5962650"/>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25987"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0" name="Espace réservé du contenu 2"/>
          <p:cNvSpPr txBox="1">
            <a:spLocks/>
          </p:cNvSpPr>
          <p:nvPr/>
        </p:nvSpPr>
        <p:spPr>
          <a:xfrm>
            <a:off x="258763"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tableaux</a:t>
            </a:r>
          </a:p>
          <a:p>
            <a:pPr marL="0" indent="0" defTabSz="914377" fontAlgn="auto">
              <a:spcBef>
                <a:spcPts val="0"/>
              </a:spcBef>
              <a:spcAft>
                <a:spcPts val="0"/>
              </a:spcAft>
              <a:buFontTx/>
              <a:buNone/>
              <a:defRPr/>
            </a:pPr>
            <a:endParaRPr lang="fr-FR" dirty="0"/>
          </a:p>
        </p:txBody>
      </p:sp>
      <p:sp>
        <p:nvSpPr>
          <p:cNvPr id="11"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136" y="5022737"/>
            <a:ext cx="1562318" cy="1619476"/>
          </a:xfrm>
          <a:prstGeom prst="rect">
            <a:avLst/>
          </a:prstGeom>
        </p:spPr>
      </p:pic>
      <p:sp>
        <p:nvSpPr>
          <p:cNvPr id="12" name="Rectangle 11"/>
          <p:cNvSpPr>
            <a:spLocks noChangeArrowheads="1"/>
          </p:cNvSpPr>
          <p:nvPr/>
        </p:nvSpPr>
        <p:spPr bwMode="auto">
          <a:xfrm>
            <a:off x="4321175" y="5521325"/>
            <a:ext cx="4249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000099"/>
                </a:solidFill>
                <a:cs typeface="Arial" panose="020B0604020202020204" pitchFamily="34" charset="0"/>
              </a:rPr>
              <a:t> Chamomilla vulgaris 15 à 30 CH</a:t>
            </a:r>
            <a:endParaRPr lang="fr-FR" altLang="fr-FR"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par>
                                <p:cTn id="23" presetID="49" presetClass="entr" presetSubtype="0" decel="10000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360"/>
                                          </p:val>
                                        </p:tav>
                                        <p:tav tm="100000">
                                          <p:val>
                                            <p:fltVal val="0"/>
                                          </p:val>
                                        </p:tav>
                                      </p:tavLst>
                                    </p:anim>
                                    <p:animEffect transition="in" filter="fade">
                                      <p:cBhvr>
                                        <p:cTn id="28" dur="1000"/>
                                        <p:tgtEl>
                                          <p:spTgt spid="7"/>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36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ZoneTexte 5"/>
          <p:cNvSpPr txBox="1">
            <a:spLocks noChangeArrowheads="1"/>
          </p:cNvSpPr>
          <p:nvPr/>
        </p:nvSpPr>
        <p:spPr bwMode="auto">
          <a:xfrm>
            <a:off x="2397125" y="314325"/>
            <a:ext cx="7942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3200" b="1">
                <a:solidFill>
                  <a:srgbClr val="FFFFFF"/>
                </a:solidFill>
              </a:rPr>
              <a:t>1.2. Place de l’homéopathie</a:t>
            </a:r>
          </a:p>
        </p:txBody>
      </p:sp>
      <p:sp>
        <p:nvSpPr>
          <p:cNvPr id="184322" name="Shape 84"/>
          <p:cNvSpPr txBox="1">
            <a:spLocks/>
          </p:cNvSpPr>
          <p:nvPr/>
        </p:nvSpPr>
        <p:spPr bwMode="auto">
          <a:xfrm>
            <a:off x="1404938" y="1982788"/>
            <a:ext cx="1051560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spcBef>
                <a:spcPts val="600"/>
              </a:spcBef>
              <a:buClr>
                <a:srgbClr val="62C400"/>
              </a:buClr>
              <a:buSzPct val="100000"/>
              <a:buFontTx/>
              <a:buBlip>
                <a:blip r:embed="rId3"/>
              </a:buBlip>
            </a:pPr>
            <a:r>
              <a:rPr lang="fr-FR" altLang="fr-FR" sz="2000">
                <a:solidFill>
                  <a:srgbClr val="000099"/>
                </a:solidFill>
                <a:cs typeface="Arial" panose="020B0604020202020204" pitchFamily="34" charset="0"/>
              </a:rPr>
              <a:t>Pathologie </a:t>
            </a:r>
            <a:r>
              <a:rPr lang="fr-FR" altLang="fr-FR" sz="2000" b="1">
                <a:solidFill>
                  <a:srgbClr val="000099"/>
                </a:solidFill>
                <a:cs typeface="Arial" panose="020B0604020202020204" pitchFamily="34" charset="0"/>
              </a:rPr>
              <a:t>aiguë ou chronique</a:t>
            </a:r>
          </a:p>
          <a:p>
            <a:pPr>
              <a:lnSpc>
                <a:spcPct val="150000"/>
              </a:lnSpc>
              <a:spcBef>
                <a:spcPts val="600"/>
              </a:spcBef>
              <a:buClr>
                <a:srgbClr val="62C400"/>
              </a:buClr>
              <a:buSzPct val="100000"/>
              <a:buFontTx/>
              <a:buBlip>
                <a:blip r:embed="rId3"/>
              </a:buBlip>
            </a:pPr>
            <a:r>
              <a:rPr lang="fr-FR" altLang="fr-FR" sz="2000">
                <a:solidFill>
                  <a:srgbClr val="000099"/>
                </a:solidFill>
                <a:cs typeface="Arial" panose="020B0604020202020204" pitchFamily="34" charset="0"/>
              </a:rPr>
              <a:t>Traitement </a:t>
            </a:r>
            <a:r>
              <a:rPr lang="fr-FR" altLang="fr-FR" sz="2000" b="1">
                <a:solidFill>
                  <a:srgbClr val="000099"/>
                </a:solidFill>
                <a:cs typeface="Arial" panose="020B0604020202020204" pitchFamily="34" charset="0"/>
              </a:rPr>
              <a:t>préventif et curatif</a:t>
            </a:r>
          </a:p>
        </p:txBody>
      </p:sp>
      <p:pic>
        <p:nvPicPr>
          <p:cNvPr id="184323"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3516313"/>
            <a:ext cx="5778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Shape 84"/>
          <p:cNvSpPr txBox="1">
            <a:spLocks/>
          </p:cNvSpPr>
          <p:nvPr/>
        </p:nvSpPr>
        <p:spPr bwMode="auto">
          <a:xfrm>
            <a:off x="1404938" y="3486150"/>
            <a:ext cx="105156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912813" indent="-3794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buClr>
                <a:srgbClr val="62C400"/>
              </a:buClr>
              <a:buSzPct val="100000"/>
              <a:buFontTx/>
              <a:buBlip>
                <a:blip r:embed="rId3"/>
              </a:buBlip>
            </a:pPr>
            <a:r>
              <a:rPr lang="fr-FR" altLang="fr-FR" sz="2000">
                <a:solidFill>
                  <a:srgbClr val="000099"/>
                </a:solidFill>
              </a:rPr>
              <a:t>Conseil de </a:t>
            </a:r>
            <a:r>
              <a:rPr lang="fr-FR" altLang="fr-FR" sz="2000" b="1">
                <a:solidFill>
                  <a:srgbClr val="000099"/>
                </a:solidFill>
              </a:rPr>
              <a:t>1</a:t>
            </a:r>
            <a:r>
              <a:rPr lang="fr-FR" altLang="fr-FR" sz="2000" b="1" baseline="30000">
                <a:solidFill>
                  <a:srgbClr val="000099"/>
                </a:solidFill>
              </a:rPr>
              <a:t>ère</a:t>
            </a:r>
            <a:r>
              <a:rPr lang="fr-FR" altLang="fr-FR" sz="2000" b="1">
                <a:solidFill>
                  <a:srgbClr val="000099"/>
                </a:solidFill>
              </a:rPr>
              <a:t> intention</a:t>
            </a:r>
          </a:p>
          <a:p>
            <a:pPr>
              <a:lnSpc>
                <a:spcPct val="150000"/>
              </a:lnSpc>
              <a:spcBef>
                <a:spcPts val="600"/>
              </a:spcBef>
              <a:buClr>
                <a:srgbClr val="62C400"/>
              </a:buClr>
              <a:buSzPct val="100000"/>
              <a:buFontTx/>
              <a:buBlip>
                <a:blip r:embed="rId3"/>
              </a:buBlip>
            </a:pPr>
            <a:r>
              <a:rPr lang="fr-FR" altLang="fr-FR" sz="2000" b="1">
                <a:solidFill>
                  <a:srgbClr val="000099"/>
                </a:solidFill>
              </a:rPr>
              <a:t>Complément</a:t>
            </a:r>
            <a:r>
              <a:rPr lang="fr-FR" altLang="fr-FR" sz="2000">
                <a:solidFill>
                  <a:srgbClr val="000099"/>
                </a:solidFill>
              </a:rPr>
              <a:t> d’une </a:t>
            </a:r>
            <a:r>
              <a:rPr lang="fr-FR" altLang="fr-FR" sz="2000" b="1">
                <a:solidFill>
                  <a:srgbClr val="000099"/>
                </a:solidFill>
              </a:rPr>
              <a:t>prescription </a:t>
            </a:r>
            <a:r>
              <a:rPr lang="fr-FR" altLang="fr-FR" sz="2000">
                <a:solidFill>
                  <a:srgbClr val="000099"/>
                </a:solidFill>
              </a:rPr>
              <a:t>(autres médicaments)</a:t>
            </a:r>
          </a:p>
          <a:p>
            <a:pPr>
              <a:lnSpc>
                <a:spcPct val="150000"/>
              </a:lnSpc>
              <a:spcBef>
                <a:spcPts val="600"/>
              </a:spcBef>
              <a:buClr>
                <a:srgbClr val="62C400"/>
              </a:buClr>
              <a:buSzPct val="100000"/>
              <a:buFontTx/>
              <a:buBlip>
                <a:blip r:embed="rId3"/>
              </a:buBlip>
            </a:pPr>
            <a:r>
              <a:rPr lang="fr-FR" altLang="fr-FR" sz="2000">
                <a:solidFill>
                  <a:srgbClr val="000099"/>
                </a:solidFill>
              </a:rPr>
              <a:t>Complément d’un </a:t>
            </a:r>
            <a:r>
              <a:rPr lang="fr-FR" altLang="fr-FR" sz="2000" b="1">
                <a:solidFill>
                  <a:srgbClr val="000099"/>
                </a:solidFill>
              </a:rPr>
              <a:t>achat spontané</a:t>
            </a:r>
          </a:p>
          <a:p>
            <a:pPr>
              <a:buClr>
                <a:srgbClr val="62C400"/>
              </a:buClr>
              <a:buSzPct val="100000"/>
              <a:buFontTx/>
              <a:buChar char="•"/>
            </a:pPr>
            <a:endParaRPr lang="fr-FR" altLang="fr-FR" sz="2000" b="1">
              <a:solidFill>
                <a:srgbClr val="000099"/>
              </a:solidFill>
            </a:endParaRPr>
          </a:p>
        </p:txBody>
      </p:sp>
      <p:pic>
        <p:nvPicPr>
          <p:cNvPr id="184325"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5375275"/>
            <a:ext cx="5778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ZoneTexte 1"/>
          <p:cNvSpPr txBox="1">
            <a:spLocks noChangeArrowheads="1"/>
          </p:cNvSpPr>
          <p:nvPr/>
        </p:nvSpPr>
        <p:spPr bwMode="auto">
          <a:xfrm>
            <a:off x="1776413" y="5497513"/>
            <a:ext cx="797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sz="2000" b="1">
                <a:solidFill>
                  <a:srgbClr val="000099"/>
                </a:solidFill>
                <a:cs typeface="Arial" panose="020B0604020202020204" pitchFamily="34" charset="0"/>
              </a:rPr>
              <a:t>Souvent seule solution thérapeutique possible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3" name="Rectangle 3"/>
          <p:cNvSpPr>
            <a:spLocks noGrp="1" noChangeArrowheads="1"/>
          </p:cNvSpPr>
          <p:nvPr>
            <p:ph idx="4294967295"/>
          </p:nvPr>
        </p:nvSpPr>
        <p:spPr>
          <a:xfrm>
            <a:off x="936625" y="2579688"/>
            <a:ext cx="10515600" cy="1870075"/>
          </a:xfrm>
          <a:prstGeom prst="rect">
            <a:avLst/>
          </a:prstGeom>
        </p:spPr>
        <p:txBody>
          <a:bodyPr/>
          <a:lstStyle/>
          <a:p>
            <a:pPr eaLnBrk="1" hangingPunct="1">
              <a:lnSpc>
                <a:spcPct val="150000"/>
              </a:lnSpc>
              <a:buClr>
                <a:srgbClr val="FF3300"/>
              </a:buClr>
              <a:buFontTx/>
              <a:buBlip>
                <a:blip r:embed="rId3"/>
              </a:buBlip>
              <a:defRPr/>
            </a:pPr>
            <a:r>
              <a:rPr lang="fr-FR" altLang="fr-FR" sz="2000" dirty="0">
                <a:solidFill>
                  <a:srgbClr val="000099"/>
                </a:solidFill>
                <a:latin typeface="+mj-lt"/>
              </a:rPr>
              <a:t>Alternance d’excitation avec loquacité et de dépression avec bouderie agressive,</a:t>
            </a:r>
          </a:p>
          <a:p>
            <a:pPr eaLnBrk="1" hangingPunct="1">
              <a:lnSpc>
                <a:spcPct val="150000"/>
              </a:lnSpc>
              <a:buClr>
                <a:srgbClr val="FF3300"/>
              </a:buClr>
              <a:buFontTx/>
              <a:buBlip>
                <a:blip r:embed="rId3"/>
              </a:buBlip>
              <a:defRPr/>
            </a:pPr>
            <a:r>
              <a:rPr lang="fr-FR" altLang="fr-FR" sz="2000" dirty="0">
                <a:solidFill>
                  <a:srgbClr val="000099"/>
                </a:solidFill>
                <a:latin typeface="+mj-lt"/>
              </a:rPr>
              <a:t>Enfant méfiant, </a:t>
            </a:r>
            <a:r>
              <a:rPr lang="fr-FR" altLang="fr-FR" sz="2000" b="1" dirty="0">
                <a:solidFill>
                  <a:srgbClr val="000099"/>
                </a:solidFill>
                <a:latin typeface="+mj-lt"/>
              </a:rPr>
              <a:t>jaloux</a:t>
            </a:r>
            <a:r>
              <a:rPr lang="fr-FR" altLang="fr-FR" sz="2000" dirty="0">
                <a:solidFill>
                  <a:srgbClr val="000099"/>
                </a:solidFill>
                <a:latin typeface="+mj-lt"/>
              </a:rPr>
              <a:t>,</a:t>
            </a:r>
          </a:p>
          <a:p>
            <a:pPr eaLnBrk="1" hangingPunct="1">
              <a:lnSpc>
                <a:spcPct val="150000"/>
              </a:lnSpc>
              <a:buClr>
                <a:srgbClr val="FF3300"/>
              </a:buClr>
              <a:buFontTx/>
              <a:buBlip>
                <a:blip r:embed="rId3"/>
              </a:buBlip>
              <a:defRPr/>
            </a:pPr>
            <a:r>
              <a:rPr lang="fr-FR" altLang="fr-FR" sz="2000" dirty="0">
                <a:solidFill>
                  <a:srgbClr val="000099"/>
                </a:solidFill>
                <a:latin typeface="+mj-lt"/>
              </a:rPr>
              <a:t>Troubles du sommeil : se </a:t>
            </a:r>
            <a:r>
              <a:rPr lang="fr-FR" altLang="fr-FR" sz="2000" b="1" dirty="0">
                <a:solidFill>
                  <a:srgbClr val="000099"/>
                </a:solidFill>
                <a:latin typeface="+mj-lt"/>
              </a:rPr>
              <a:t>réveille en sursaut </a:t>
            </a:r>
            <a:r>
              <a:rPr lang="fr-FR" altLang="fr-FR" sz="2000" dirty="0">
                <a:solidFill>
                  <a:srgbClr val="000099"/>
                </a:solidFill>
                <a:latin typeface="+mj-lt"/>
              </a:rPr>
              <a:t>ou </a:t>
            </a:r>
            <a:r>
              <a:rPr lang="fr-FR" altLang="fr-FR" sz="2000" b="1" dirty="0">
                <a:solidFill>
                  <a:srgbClr val="000099"/>
                </a:solidFill>
                <a:latin typeface="+mj-lt"/>
              </a:rPr>
              <a:t>pousse des cris </a:t>
            </a:r>
            <a:r>
              <a:rPr lang="fr-FR" altLang="fr-FR" sz="2000" dirty="0">
                <a:solidFill>
                  <a:srgbClr val="000099"/>
                </a:solidFill>
                <a:latin typeface="+mj-lt"/>
              </a:rPr>
              <a:t>en dormant</a:t>
            </a:r>
          </a:p>
        </p:txBody>
      </p:sp>
      <p:sp>
        <p:nvSpPr>
          <p:cNvPr id="7" name="Rectangle 6"/>
          <p:cNvSpPr/>
          <p:nvPr/>
        </p:nvSpPr>
        <p:spPr>
          <a:xfrm>
            <a:off x="3013075" y="5791200"/>
            <a:ext cx="6096000" cy="339725"/>
          </a:xfrm>
          <a:prstGeom prst="rect">
            <a:avLst/>
          </a:prstGeom>
        </p:spPr>
        <p:txBody>
          <a:bodyPr>
            <a:spAutoFit/>
          </a:bodyPr>
          <a:lstStyle/>
          <a:p>
            <a:pPr algn="ctr" fontAlgn="auto">
              <a:spcBef>
                <a:spcPts val="0"/>
              </a:spcBef>
              <a:spcAft>
                <a:spcPts val="0"/>
              </a:spcAft>
              <a:buClr>
                <a:srgbClr val="FF3300"/>
              </a:buClr>
              <a:defRPr/>
            </a:pPr>
            <a:r>
              <a:rPr lang="fr-FR" altLang="fr-FR" sz="1600" dirty="0">
                <a:solidFill>
                  <a:srgbClr val="000099"/>
                </a:solidFill>
                <a:latin typeface="+mj-lt"/>
                <a:cs typeface="Arial" panose="020B0604020202020204" pitchFamily="34" charset="0"/>
              </a:rPr>
              <a:t>5 granules par jour à 1 dose par semaine</a:t>
            </a:r>
          </a:p>
        </p:txBody>
      </p:sp>
      <p:sp>
        <p:nvSpPr>
          <p:cNvPr id="9" name="ZoneTexte 8"/>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3.7. Manifestations comportementales</a:t>
            </a:r>
          </a:p>
        </p:txBody>
      </p:sp>
      <p:sp>
        <p:nvSpPr>
          <p:cNvPr id="10"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Quelques tableaux</a:t>
            </a:r>
          </a:p>
          <a:p>
            <a:pPr marL="0" indent="0" defTabSz="914377" fontAlgn="auto">
              <a:spcBef>
                <a:spcPts val="0"/>
              </a:spcBef>
              <a:spcAft>
                <a:spcPts val="0"/>
              </a:spcAft>
              <a:buFontTx/>
              <a:buNone/>
              <a:defRPr/>
            </a:pPr>
            <a:endParaRPr lang="fr-FR" dirty="0">
              <a:latin typeface="+mj-lt"/>
            </a:endParaRPr>
          </a:p>
        </p:txBody>
      </p:sp>
      <p:sp>
        <p:nvSpPr>
          <p:cNvPr id="11"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609" y="4762501"/>
            <a:ext cx="1562318" cy="1619476"/>
          </a:xfrm>
          <a:prstGeom prst="rect">
            <a:avLst/>
          </a:prstGeom>
        </p:spPr>
      </p:pic>
      <p:sp>
        <p:nvSpPr>
          <p:cNvPr id="12" name="Rectangle 11"/>
          <p:cNvSpPr>
            <a:spLocks noChangeArrowheads="1"/>
          </p:cNvSpPr>
          <p:nvPr/>
        </p:nvSpPr>
        <p:spPr bwMode="auto">
          <a:xfrm>
            <a:off x="4181475" y="5359400"/>
            <a:ext cx="4214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dirty="0" err="1">
                <a:solidFill>
                  <a:srgbClr val="000099"/>
                </a:solidFill>
                <a:cs typeface="Arial" panose="020B0604020202020204" pitchFamily="34" charset="0"/>
              </a:rPr>
              <a:t>Hyoscyamus</a:t>
            </a:r>
            <a:r>
              <a:rPr lang="fr-FR" altLang="fr-FR" sz="2000" b="1" dirty="0">
                <a:solidFill>
                  <a:srgbClr val="000099"/>
                </a:solidFill>
                <a:cs typeface="Arial" panose="020B0604020202020204" pitchFamily="34" charset="0"/>
              </a:rPr>
              <a:t> </a:t>
            </a:r>
            <a:r>
              <a:rPr lang="fr-FR" altLang="fr-FR" sz="2000" b="1" dirty="0" err="1">
                <a:solidFill>
                  <a:srgbClr val="000099"/>
                </a:solidFill>
                <a:cs typeface="Arial" panose="020B0604020202020204" pitchFamily="34" charset="0"/>
              </a:rPr>
              <a:t>niger</a:t>
            </a:r>
            <a:r>
              <a:rPr lang="fr-FR" altLang="fr-FR" sz="2000" b="1" dirty="0">
                <a:solidFill>
                  <a:srgbClr val="000099"/>
                </a:solidFill>
                <a:cs typeface="Arial" panose="020B0604020202020204" pitchFamily="34" charset="0"/>
              </a:rPr>
              <a:t> 15 à 30 CH</a:t>
            </a:r>
            <a:endParaRPr lang="fr-FR" altLang="fr-FR"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par>
                                <p:cTn id="15" presetID="49"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360"/>
                                          </p:val>
                                        </p:tav>
                                        <p:tav tm="100000">
                                          <p:val>
                                            <p:fltVal val="0"/>
                                          </p:val>
                                        </p:tav>
                                      </p:tavLst>
                                    </p:anim>
                                    <p:animEffect transition="in" filter="fade">
                                      <p:cBhvr>
                                        <p:cTn id="20" dur="1000"/>
                                        <p:tgtEl>
                                          <p:spTgt spid="7"/>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36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1" name="Rectangle 3"/>
          <p:cNvSpPr>
            <a:spLocks noGrp="1" noChangeArrowheads="1"/>
          </p:cNvSpPr>
          <p:nvPr>
            <p:ph idx="4294967295"/>
          </p:nvPr>
        </p:nvSpPr>
        <p:spPr bwMode="auto">
          <a:xfrm>
            <a:off x="1093788" y="2384425"/>
            <a:ext cx="10515600" cy="2171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Clr>
                <a:srgbClr val="FF3300"/>
              </a:buClr>
              <a:buFontTx/>
              <a:buBlip>
                <a:blip r:embed="rId3"/>
              </a:buBlip>
            </a:pPr>
            <a:r>
              <a:rPr lang="fr-FR" altLang="fr-FR" sz="2000">
                <a:solidFill>
                  <a:srgbClr val="000099"/>
                </a:solidFill>
              </a:rPr>
              <a:t>Enfant agité,</a:t>
            </a:r>
          </a:p>
          <a:p>
            <a:pPr eaLnBrk="1" hangingPunct="1">
              <a:lnSpc>
                <a:spcPct val="150000"/>
              </a:lnSpc>
              <a:buClr>
                <a:srgbClr val="FF3300"/>
              </a:buClr>
              <a:buFontTx/>
              <a:buBlip>
                <a:blip r:embed="rId3"/>
              </a:buBlip>
            </a:pPr>
            <a:r>
              <a:rPr lang="fr-FR" altLang="fr-FR" sz="2000">
                <a:solidFill>
                  <a:srgbClr val="000099"/>
                </a:solidFill>
              </a:rPr>
              <a:t>Agitation constante </a:t>
            </a:r>
            <a:r>
              <a:rPr lang="fr-FR" altLang="fr-FR" sz="2000" b="1">
                <a:solidFill>
                  <a:srgbClr val="000099"/>
                </a:solidFill>
              </a:rPr>
              <a:t>des mains et des doigts</a:t>
            </a:r>
            <a:r>
              <a:rPr lang="fr-FR" altLang="fr-FR" sz="2000">
                <a:solidFill>
                  <a:srgbClr val="000099"/>
                </a:solidFill>
              </a:rPr>
              <a:t>,</a:t>
            </a:r>
          </a:p>
          <a:p>
            <a:pPr eaLnBrk="1" hangingPunct="1">
              <a:lnSpc>
                <a:spcPct val="150000"/>
              </a:lnSpc>
              <a:buClr>
                <a:srgbClr val="FF3300"/>
              </a:buClr>
              <a:buFontTx/>
              <a:buBlip>
                <a:blip r:embed="rId3"/>
              </a:buBlip>
            </a:pPr>
            <a:r>
              <a:rPr lang="fr-FR" altLang="fr-FR" sz="2000">
                <a:solidFill>
                  <a:srgbClr val="000099"/>
                </a:solidFill>
              </a:rPr>
              <a:t>Troubles de la mémoire, de l’attention, du langage,</a:t>
            </a:r>
          </a:p>
          <a:p>
            <a:pPr eaLnBrk="1" hangingPunct="1">
              <a:lnSpc>
                <a:spcPct val="150000"/>
              </a:lnSpc>
              <a:buClr>
                <a:srgbClr val="FF3300"/>
              </a:buClr>
              <a:buFontTx/>
              <a:buBlip>
                <a:blip r:embed="rId3"/>
              </a:buBlip>
            </a:pPr>
            <a:r>
              <a:rPr lang="fr-FR" altLang="fr-FR" sz="2000">
                <a:solidFill>
                  <a:srgbClr val="000099"/>
                </a:solidFill>
              </a:rPr>
              <a:t>Insomnies avec terreurs nocturnes et </a:t>
            </a:r>
            <a:r>
              <a:rPr lang="fr-FR" altLang="fr-FR" sz="2000" b="1">
                <a:solidFill>
                  <a:srgbClr val="000099"/>
                </a:solidFill>
              </a:rPr>
              <a:t>grincement des dents</a:t>
            </a:r>
          </a:p>
          <a:p>
            <a:pPr eaLnBrk="1" hangingPunct="1">
              <a:lnSpc>
                <a:spcPct val="90000"/>
              </a:lnSpc>
              <a:buClr>
                <a:srgbClr val="FF3300"/>
              </a:buClr>
              <a:buFont typeface="Wingdings" panose="05000000000000000000" pitchFamily="2" charset="2"/>
              <a:buNone/>
            </a:pPr>
            <a:endParaRPr lang="fr-FR" altLang="fr-FR" sz="2000">
              <a:solidFill>
                <a:srgbClr val="000099"/>
              </a:solidFill>
            </a:endParaRPr>
          </a:p>
        </p:txBody>
      </p:sp>
      <p:sp>
        <p:nvSpPr>
          <p:cNvPr id="7" name="Rectangle 6"/>
          <p:cNvSpPr>
            <a:spLocks noChangeArrowheads="1"/>
          </p:cNvSpPr>
          <p:nvPr/>
        </p:nvSpPr>
        <p:spPr bwMode="auto">
          <a:xfrm>
            <a:off x="3617913" y="5627688"/>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3008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0"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tableaux</a:t>
            </a:r>
          </a:p>
          <a:p>
            <a:pPr marL="0" indent="0" defTabSz="914377" fontAlgn="auto">
              <a:spcBef>
                <a:spcPts val="0"/>
              </a:spcBef>
              <a:spcAft>
                <a:spcPts val="0"/>
              </a:spcAft>
              <a:buFontTx/>
              <a:buNone/>
              <a:defRPr/>
            </a:pPr>
            <a:endParaRPr lang="fr-FR" dirty="0"/>
          </a:p>
        </p:txBody>
      </p:sp>
      <p:sp>
        <p:nvSpPr>
          <p:cNvPr id="11"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7125" y="4817950"/>
            <a:ext cx="1562318" cy="1619476"/>
          </a:xfrm>
          <a:prstGeom prst="rect">
            <a:avLst/>
          </a:prstGeom>
        </p:spPr>
      </p:pic>
      <p:sp>
        <p:nvSpPr>
          <p:cNvPr id="12" name="Rectangle 11"/>
          <p:cNvSpPr>
            <a:spLocks noChangeArrowheads="1"/>
          </p:cNvSpPr>
          <p:nvPr/>
        </p:nvSpPr>
        <p:spPr bwMode="auto">
          <a:xfrm>
            <a:off x="4748213" y="5227638"/>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dirty="0">
                <a:solidFill>
                  <a:srgbClr val="000099"/>
                </a:solidFill>
                <a:cs typeface="Arial" panose="020B0604020202020204" pitchFamily="34" charset="0"/>
              </a:rPr>
              <a:t> Kalium </a:t>
            </a:r>
            <a:r>
              <a:rPr lang="fr-FR" altLang="fr-FR" sz="2000" b="1" dirty="0" err="1">
                <a:solidFill>
                  <a:srgbClr val="000099"/>
                </a:solidFill>
                <a:cs typeface="Arial" panose="020B0604020202020204" pitchFamily="34" charset="0"/>
              </a:rPr>
              <a:t>bromatum</a:t>
            </a:r>
            <a:r>
              <a:rPr lang="fr-FR" altLang="fr-FR" sz="2000" b="1" dirty="0">
                <a:solidFill>
                  <a:srgbClr val="000099"/>
                </a:solidFill>
                <a:cs typeface="Arial" panose="020B0604020202020204" pitchFamily="34" charset="0"/>
              </a:rPr>
              <a:t> 15 à 30 CH</a:t>
            </a:r>
            <a:endParaRPr lang="fr-FR" altLang="fr-FR"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par>
                                <p:cTn id="19" presetID="49" presetClass="entr" presetSubtype="0" decel="10000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360"/>
                                          </p:val>
                                        </p:tav>
                                        <p:tav tm="100000">
                                          <p:val>
                                            <p:fltVal val="0"/>
                                          </p:val>
                                        </p:tav>
                                      </p:tavLst>
                                    </p:anim>
                                    <p:animEffect transition="in" filter="fade">
                                      <p:cBhvr>
                                        <p:cTn id="24" dur="1000"/>
                                        <p:tgtEl>
                                          <p:spTgt spid="7"/>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360"/>
                                          </p:val>
                                        </p:tav>
                                        <p:tav tm="100000">
                                          <p:val>
                                            <p:fltVal val="0"/>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9" name="Rectangle 3"/>
          <p:cNvSpPr>
            <a:spLocks noGrp="1" noChangeArrowheads="1"/>
          </p:cNvSpPr>
          <p:nvPr>
            <p:ph idx="4294967295"/>
          </p:nvPr>
        </p:nvSpPr>
        <p:spPr>
          <a:xfrm>
            <a:off x="1039813" y="1952625"/>
            <a:ext cx="10515600" cy="2989263"/>
          </a:xfrm>
          <a:prstGeom prst="rect">
            <a:avLst/>
          </a:prstGeom>
        </p:spPr>
        <p:txBody>
          <a:bodyPr/>
          <a:lstStyle/>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Enfant grognon, maussade, têtu,</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Enfant agité, refusant le contact,</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Enfant fatigué, présentant des fringales,</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Visage </a:t>
            </a:r>
            <a:r>
              <a:rPr lang="fr-FR" altLang="fr-FR" sz="2000" b="1" dirty="0">
                <a:solidFill>
                  <a:srgbClr val="000099"/>
                </a:solidFill>
                <a:latin typeface="+mj-lt"/>
                <a:cs typeface="Arial" panose="020B0604020202020204" pitchFamily="34" charset="0"/>
              </a:rPr>
              <a:t>pâle</a:t>
            </a:r>
            <a:r>
              <a:rPr lang="fr-FR" altLang="fr-FR" sz="2000" dirty="0">
                <a:solidFill>
                  <a:srgbClr val="000099"/>
                </a:solidFill>
                <a:latin typeface="+mj-lt"/>
                <a:cs typeface="Arial" panose="020B0604020202020204" pitchFamily="34" charset="0"/>
              </a:rPr>
              <a:t>, </a:t>
            </a:r>
            <a:r>
              <a:rPr lang="fr-FR" altLang="fr-FR" sz="2000" b="1" dirty="0">
                <a:solidFill>
                  <a:srgbClr val="000099"/>
                </a:solidFill>
                <a:latin typeface="+mj-lt"/>
                <a:cs typeface="Arial" panose="020B0604020202020204" pitchFamily="34" charset="0"/>
              </a:rPr>
              <a:t>yeux cernés</a:t>
            </a:r>
            <a:r>
              <a:rPr lang="fr-FR" altLang="fr-FR" sz="2000" dirty="0">
                <a:solidFill>
                  <a:srgbClr val="000099"/>
                </a:solidFill>
                <a:latin typeface="+mj-lt"/>
                <a:cs typeface="Arial" panose="020B0604020202020204" pitchFamily="34" charset="0"/>
              </a:rPr>
              <a:t>,</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Douleurs abdominales, prurit nasal, </a:t>
            </a:r>
            <a:r>
              <a:rPr lang="fr-FR" altLang="fr-FR" sz="2000" b="1" dirty="0">
                <a:solidFill>
                  <a:srgbClr val="000099"/>
                </a:solidFill>
                <a:latin typeface="+mj-lt"/>
                <a:cs typeface="Arial" panose="020B0604020202020204" pitchFamily="34" charset="0"/>
              </a:rPr>
              <a:t>prurit anal</a:t>
            </a:r>
            <a:r>
              <a:rPr lang="fr-FR" altLang="fr-FR" sz="2000" dirty="0">
                <a:solidFill>
                  <a:srgbClr val="000099"/>
                </a:solidFill>
                <a:latin typeface="+mj-lt"/>
                <a:cs typeface="Arial" panose="020B0604020202020204" pitchFamily="34" charset="0"/>
              </a:rPr>
              <a:t>,</a:t>
            </a:r>
          </a:p>
          <a:p>
            <a:pPr eaLnBrk="1" hangingPunct="1">
              <a:lnSpc>
                <a:spcPct val="150000"/>
              </a:lnSpc>
              <a:buClr>
                <a:srgbClr val="FF3300"/>
              </a:buClr>
              <a:buFontTx/>
              <a:buBlip>
                <a:blip r:embed="rId3"/>
              </a:buBlip>
              <a:defRPr/>
            </a:pPr>
            <a:r>
              <a:rPr lang="fr-FR" altLang="fr-FR" sz="2000" dirty="0">
                <a:solidFill>
                  <a:srgbClr val="000099"/>
                </a:solidFill>
                <a:latin typeface="+mj-lt"/>
                <a:cs typeface="Arial" panose="020B0604020202020204" pitchFamily="34" charset="0"/>
              </a:rPr>
              <a:t>Sommeil agité: cris, sursauts, toux spasmodique et bruxomanie</a:t>
            </a:r>
          </a:p>
          <a:p>
            <a:pPr eaLnBrk="1" hangingPunct="1">
              <a:lnSpc>
                <a:spcPct val="150000"/>
              </a:lnSpc>
              <a:buClr>
                <a:srgbClr val="FF3300"/>
              </a:buClr>
              <a:buFont typeface="Wingdings" panose="05000000000000000000" pitchFamily="2" charset="2"/>
              <a:buNone/>
              <a:defRPr/>
            </a:pPr>
            <a:r>
              <a:rPr lang="fr-FR" altLang="fr-FR" sz="2000" dirty="0">
                <a:solidFill>
                  <a:srgbClr val="000099"/>
                </a:solidFill>
                <a:latin typeface="+mj-lt"/>
                <a:cs typeface="Arial" panose="020B0604020202020204" pitchFamily="34" charset="0"/>
              </a:rPr>
              <a:t>      ( Possible </a:t>
            </a:r>
            <a:r>
              <a:rPr lang="fr-FR" altLang="fr-FR" sz="2000" b="1" dirty="0">
                <a:solidFill>
                  <a:srgbClr val="000099"/>
                </a:solidFill>
                <a:latin typeface="+mj-lt"/>
                <a:cs typeface="Arial" panose="020B0604020202020204" pitchFamily="34" charset="0"/>
              </a:rPr>
              <a:t>verminose</a:t>
            </a:r>
            <a:r>
              <a:rPr lang="fr-FR" altLang="fr-FR" sz="2000" dirty="0">
                <a:solidFill>
                  <a:srgbClr val="000099"/>
                </a:solidFill>
                <a:latin typeface="+mj-lt"/>
                <a:cs typeface="Arial" panose="020B0604020202020204" pitchFamily="34" charset="0"/>
              </a:rPr>
              <a:t> qui nécessite un traitement « classique »)</a:t>
            </a:r>
            <a:endParaRPr lang="fr-FR" altLang="fr-FR" sz="2000" dirty="0">
              <a:solidFill>
                <a:srgbClr val="000099"/>
              </a:solidFill>
              <a:latin typeface="+mj-lt"/>
            </a:endParaRPr>
          </a:p>
          <a:p>
            <a:pPr eaLnBrk="1" hangingPunct="1">
              <a:lnSpc>
                <a:spcPct val="150000"/>
              </a:lnSpc>
              <a:buClr>
                <a:srgbClr val="FF3300"/>
              </a:buClr>
              <a:buFont typeface="Wingdings" panose="05000000000000000000" pitchFamily="2" charset="2"/>
              <a:buNone/>
              <a:defRPr/>
            </a:pPr>
            <a:endParaRPr lang="fr-FR" altLang="fr-FR" sz="2000" dirty="0">
              <a:solidFill>
                <a:srgbClr val="000099"/>
              </a:solidFill>
              <a:latin typeface="+mj-lt"/>
            </a:endParaRPr>
          </a:p>
          <a:p>
            <a:pPr eaLnBrk="1" hangingPunct="1">
              <a:lnSpc>
                <a:spcPct val="150000"/>
              </a:lnSpc>
              <a:buClr>
                <a:srgbClr val="FF3300"/>
              </a:buClr>
              <a:buFont typeface="Wingdings" panose="05000000000000000000" pitchFamily="2" charset="2"/>
              <a:buNone/>
              <a:defRPr/>
            </a:pPr>
            <a:endParaRPr lang="fr-FR" altLang="fr-FR" sz="2000" dirty="0">
              <a:solidFill>
                <a:srgbClr val="000099"/>
              </a:solidFill>
              <a:latin typeface="+mj-lt"/>
            </a:endParaRPr>
          </a:p>
          <a:p>
            <a:pPr eaLnBrk="1" hangingPunct="1">
              <a:lnSpc>
                <a:spcPct val="150000"/>
              </a:lnSpc>
              <a:defRPr/>
            </a:pPr>
            <a:endParaRPr lang="fr-FR" altLang="fr-FR" sz="2000" dirty="0">
              <a:solidFill>
                <a:srgbClr val="000099"/>
              </a:solidFill>
              <a:latin typeface="+mj-lt"/>
            </a:endParaRPr>
          </a:p>
        </p:txBody>
      </p:sp>
      <p:sp>
        <p:nvSpPr>
          <p:cNvPr id="7" name="Rectangle 6"/>
          <p:cNvSpPr>
            <a:spLocks noChangeArrowheads="1"/>
          </p:cNvSpPr>
          <p:nvPr/>
        </p:nvSpPr>
        <p:spPr bwMode="auto">
          <a:xfrm>
            <a:off x="2667000" y="6246813"/>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FF3300"/>
              </a:buClr>
            </a:pPr>
            <a:r>
              <a:rPr lang="fr-FR" altLang="fr-FR" sz="1600">
                <a:solidFill>
                  <a:srgbClr val="000099"/>
                </a:solidFill>
                <a:cs typeface="Arial" panose="020B0604020202020204" pitchFamily="34" charset="0"/>
              </a:rPr>
              <a:t>5 granules par jour à 1 dose par semaine</a:t>
            </a:r>
          </a:p>
        </p:txBody>
      </p:sp>
      <p:sp>
        <p:nvSpPr>
          <p:cNvPr id="432131"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10" name="Espace réservé du contenu 2"/>
          <p:cNvSpPr txBox="1">
            <a:spLocks/>
          </p:cNvSpPr>
          <p:nvPr/>
        </p:nvSpPr>
        <p:spPr>
          <a:xfrm>
            <a:off x="277813" y="1639888"/>
            <a:ext cx="381317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tableaux</a:t>
            </a:r>
          </a:p>
          <a:p>
            <a:pPr marL="0" indent="0" defTabSz="914377" fontAlgn="auto">
              <a:spcBef>
                <a:spcPts val="0"/>
              </a:spcBef>
              <a:spcAft>
                <a:spcPts val="0"/>
              </a:spcAft>
              <a:buFontTx/>
              <a:buNone/>
              <a:defRPr/>
            </a:pPr>
            <a:endParaRPr lang="fr-FR" dirty="0"/>
          </a:p>
        </p:txBody>
      </p:sp>
      <p:sp>
        <p:nvSpPr>
          <p:cNvPr id="11"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Agitation</a:t>
            </a:r>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1444" y="5546726"/>
            <a:ext cx="1075356" cy="1114698"/>
          </a:xfrm>
          <a:prstGeom prst="rect">
            <a:avLst/>
          </a:prstGeom>
        </p:spPr>
      </p:pic>
      <p:sp>
        <p:nvSpPr>
          <p:cNvPr id="12" name="Rectangle 11"/>
          <p:cNvSpPr>
            <a:spLocks noChangeArrowheads="1"/>
          </p:cNvSpPr>
          <p:nvPr/>
        </p:nvSpPr>
        <p:spPr bwMode="auto">
          <a:xfrm>
            <a:off x="4546600" y="5846763"/>
            <a:ext cx="354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dirty="0">
                <a:solidFill>
                  <a:srgbClr val="000099"/>
                </a:solidFill>
                <a:cs typeface="Arial" panose="020B0604020202020204" pitchFamily="34" charset="0"/>
              </a:rPr>
              <a:t> </a:t>
            </a:r>
            <a:r>
              <a:rPr lang="fr-FR" altLang="fr-FR" sz="2000" b="1" dirty="0" err="1">
                <a:solidFill>
                  <a:srgbClr val="000099"/>
                </a:solidFill>
                <a:cs typeface="Arial" panose="020B0604020202020204" pitchFamily="34" charset="0"/>
              </a:rPr>
              <a:t>Cina</a:t>
            </a:r>
            <a:r>
              <a:rPr lang="fr-FR" altLang="fr-FR" sz="2000" b="1" dirty="0">
                <a:solidFill>
                  <a:srgbClr val="000099"/>
                </a:solidFill>
                <a:cs typeface="Arial" panose="020B0604020202020204" pitchFamily="34" charset="0"/>
              </a:rPr>
              <a:t> 15 à 30 CH</a:t>
            </a:r>
            <a:endParaRPr lang="fr-FR" altLang="fr-FR"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04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360"/>
                                          </p:val>
                                        </p:tav>
                                        <p:tav tm="100000">
                                          <p:val>
                                            <p:fltVal val="0"/>
                                          </p:val>
                                        </p:tav>
                                      </p:tavLst>
                                    </p:anim>
                                    <p:animEffect transition="in" filter="fade">
                                      <p:cBhvr>
                                        <p:cTn id="38" dur="1000"/>
                                        <p:tgtEl>
                                          <p:spTgt spid="7"/>
                                        </p:tgtEl>
                                      </p:cBhvr>
                                    </p:animEffect>
                                  </p:childTnLst>
                                </p:cTn>
                              </p:par>
                              <p:par>
                                <p:cTn id="39" presetID="49" presetClass="entr" presetSubtype="0" decel="10000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fltVal val="0"/>
                                          </p:val>
                                        </p:tav>
                                        <p:tav tm="100000">
                                          <p:val>
                                            <p:strVal val="#ppt_w"/>
                                          </p:val>
                                        </p:tav>
                                      </p:tavLst>
                                    </p:anim>
                                    <p:anim calcmode="lin" valueType="num">
                                      <p:cBhvr>
                                        <p:cTn id="42" dur="1000" fill="hold"/>
                                        <p:tgtEl>
                                          <p:spTgt spid="12"/>
                                        </p:tgtEl>
                                        <p:attrNameLst>
                                          <p:attrName>ppt_h</p:attrName>
                                        </p:attrNameLst>
                                      </p:cBhvr>
                                      <p:tavLst>
                                        <p:tav tm="0">
                                          <p:val>
                                            <p:fltVal val="0"/>
                                          </p:val>
                                        </p:tav>
                                        <p:tav tm="100000">
                                          <p:val>
                                            <p:strVal val="#ppt_h"/>
                                          </p:val>
                                        </p:tav>
                                      </p:tavLst>
                                    </p:anim>
                                    <p:anim calcmode="lin" valueType="num">
                                      <p:cBhvr>
                                        <p:cTn id="43" dur="1000" fill="hold"/>
                                        <p:tgtEl>
                                          <p:spTgt spid="12"/>
                                        </p:tgtEl>
                                        <p:attrNameLst>
                                          <p:attrName>style.rotation</p:attrName>
                                        </p:attrNameLst>
                                      </p:cBhvr>
                                      <p:tavLst>
                                        <p:tav tm="0">
                                          <p:val>
                                            <p:fltVal val="360"/>
                                          </p:val>
                                        </p:tav>
                                        <p:tav tm="100000">
                                          <p:val>
                                            <p:fltVal val="0"/>
                                          </p:val>
                                        </p:tav>
                                      </p:tavLst>
                                    </p:anim>
                                    <p:animEffect transition="in" filter="fade">
                                      <p:cBhvr>
                                        <p:cTn id="4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936625" y="2378075"/>
            <a:ext cx="10515600" cy="3495675"/>
          </a:xfrm>
          <a:prstGeom prst="rect">
            <a:avLst/>
          </a:prstGeom>
        </p:spPr>
        <p:txBody>
          <a:bodyPr>
            <a:normAutofit/>
          </a:bodyPr>
          <a:lstStyle/>
          <a:p>
            <a:pPr eaLnBrk="1" hangingPunct="1">
              <a:lnSpc>
                <a:spcPct val="150000"/>
              </a:lnSpc>
              <a:buFontTx/>
              <a:buBlip>
                <a:blip r:embed="rId3"/>
              </a:buBlip>
              <a:defRPr/>
            </a:pPr>
            <a:r>
              <a:rPr lang="fr-FR" sz="2000" b="1" dirty="0">
                <a:solidFill>
                  <a:srgbClr val="000099"/>
                </a:solidFill>
              </a:rPr>
              <a:t>Savoir si problème passager, récurrent ou habituel</a:t>
            </a:r>
          </a:p>
          <a:p>
            <a:pPr eaLnBrk="1" hangingPunct="1">
              <a:lnSpc>
                <a:spcPct val="150000"/>
              </a:lnSpc>
              <a:buFontTx/>
              <a:buBlip>
                <a:blip r:embed="rId3"/>
              </a:buBlip>
              <a:defRPr/>
            </a:pPr>
            <a:r>
              <a:rPr lang="fr-FR" sz="2000" b="1" dirty="0">
                <a:solidFill>
                  <a:srgbClr val="000099"/>
                </a:solidFill>
              </a:rPr>
              <a:t>Définir l’origine du problème: depuis quand ? À la suite de quoi ?</a:t>
            </a:r>
          </a:p>
          <a:p>
            <a:pPr marL="1347788" indent="0" eaLnBrk="1" hangingPunct="1">
              <a:lnSpc>
                <a:spcPct val="150000"/>
              </a:lnSpc>
              <a:buFontTx/>
              <a:buNone/>
              <a:defRPr/>
            </a:pPr>
            <a:r>
              <a:rPr lang="fr-FR" sz="2000" b="1" dirty="0">
                <a:solidFill>
                  <a:srgbClr val="000099"/>
                </a:solidFill>
              </a:rPr>
              <a:t>   </a:t>
            </a:r>
            <a:r>
              <a:rPr lang="fr-FR" sz="2000" dirty="0">
                <a:solidFill>
                  <a:srgbClr val="000099"/>
                </a:solidFill>
              </a:rPr>
              <a:t>- trac et anxiété</a:t>
            </a:r>
          </a:p>
          <a:p>
            <a:pPr marL="1347788" indent="0" eaLnBrk="1" hangingPunct="1">
              <a:lnSpc>
                <a:spcPct val="150000"/>
              </a:lnSpc>
              <a:buFontTx/>
              <a:buNone/>
              <a:defRPr/>
            </a:pPr>
            <a:r>
              <a:rPr lang="fr-FR" sz="2000" b="1" dirty="0">
                <a:solidFill>
                  <a:srgbClr val="000099"/>
                </a:solidFill>
              </a:rPr>
              <a:t>   </a:t>
            </a:r>
            <a:r>
              <a:rPr lang="fr-FR" sz="2000" dirty="0">
                <a:solidFill>
                  <a:srgbClr val="000099"/>
                </a:solidFill>
              </a:rPr>
              <a:t>- agitation</a:t>
            </a:r>
          </a:p>
          <a:p>
            <a:pPr marL="1347788" indent="0" eaLnBrk="1" hangingPunct="1">
              <a:lnSpc>
                <a:spcPct val="150000"/>
              </a:lnSpc>
              <a:buFontTx/>
              <a:buNone/>
              <a:defRPr/>
            </a:pPr>
            <a:r>
              <a:rPr lang="fr-FR" sz="2000" b="1" dirty="0">
                <a:solidFill>
                  <a:srgbClr val="000099"/>
                </a:solidFill>
              </a:rPr>
              <a:t>   </a:t>
            </a:r>
            <a:r>
              <a:rPr lang="fr-FR" sz="2000" dirty="0">
                <a:solidFill>
                  <a:srgbClr val="000099"/>
                </a:solidFill>
              </a:rPr>
              <a:t>- asthénie</a:t>
            </a:r>
          </a:p>
          <a:p>
            <a:pPr marL="1347788" indent="0" eaLnBrk="1" hangingPunct="1">
              <a:lnSpc>
                <a:spcPct val="150000"/>
              </a:lnSpc>
              <a:buFontTx/>
              <a:buNone/>
              <a:defRPr/>
            </a:pPr>
            <a:r>
              <a:rPr lang="fr-FR" sz="2000" b="1" dirty="0">
                <a:solidFill>
                  <a:srgbClr val="000099"/>
                </a:solidFill>
              </a:rPr>
              <a:t>   </a:t>
            </a:r>
            <a:r>
              <a:rPr lang="fr-FR" sz="2000" dirty="0">
                <a:solidFill>
                  <a:srgbClr val="000099"/>
                </a:solidFill>
              </a:rPr>
              <a:t>- problèmes d’apprentissage et de rendement scolaire</a:t>
            </a:r>
            <a:endParaRPr lang="fr-FR" sz="2000" b="1" dirty="0">
              <a:solidFill>
                <a:srgbClr val="000099"/>
              </a:solidFill>
            </a:endParaRPr>
          </a:p>
        </p:txBody>
      </p:sp>
      <p:pic>
        <p:nvPicPr>
          <p:cNvPr id="434178"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0388" y="3608388"/>
            <a:ext cx="1316037"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79"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9"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sp>
        <p:nvSpPr>
          <p:cNvPr id="10"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Difficultés scolaires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2530475" y="3005138"/>
            <a:ext cx="10515600" cy="1509712"/>
          </a:xfrm>
          <a:prstGeom prst="rect">
            <a:avLst/>
          </a:prstGeom>
        </p:spPr>
        <p:txBody>
          <a:bodyPr/>
          <a:lstStyle/>
          <a:p>
            <a:pPr eaLnBrk="1" hangingPunct="1">
              <a:lnSpc>
                <a:spcPct val="150000"/>
              </a:lnSpc>
              <a:buFontTx/>
              <a:buBlip>
                <a:blip r:embed="rId3"/>
              </a:buBlip>
              <a:defRPr/>
            </a:pPr>
            <a:r>
              <a:rPr lang="fr-FR" sz="2000" dirty="0">
                <a:solidFill>
                  <a:srgbClr val="000099"/>
                </a:solidFill>
                <a:cs typeface="Arial" panose="020B0604020202020204" pitchFamily="34" charset="0"/>
              </a:rPr>
              <a:t>si asthénie physique</a:t>
            </a:r>
          </a:p>
          <a:p>
            <a:pPr eaLnBrk="1" hangingPunct="1">
              <a:lnSpc>
                <a:spcPct val="150000"/>
              </a:lnSpc>
              <a:buFontTx/>
              <a:buBlip>
                <a:blip r:embed="rId3"/>
              </a:buBlip>
              <a:defRPr/>
            </a:pPr>
            <a:r>
              <a:rPr lang="fr-FR" sz="2000" dirty="0">
                <a:solidFill>
                  <a:srgbClr val="000099"/>
                </a:solidFill>
                <a:cs typeface="Arial" panose="020B0604020202020204" pitchFamily="34" charset="0"/>
              </a:rPr>
              <a:t>si asthénie intellectuelle</a:t>
            </a:r>
          </a:p>
          <a:p>
            <a:pPr eaLnBrk="1" hangingPunct="1">
              <a:lnSpc>
                <a:spcPct val="150000"/>
              </a:lnSpc>
              <a:buFontTx/>
              <a:buBlip>
                <a:blip r:embed="rId3"/>
              </a:buBlip>
              <a:defRPr/>
            </a:pPr>
            <a:r>
              <a:rPr lang="fr-FR" sz="2000" dirty="0">
                <a:solidFill>
                  <a:srgbClr val="000099"/>
                </a:solidFill>
                <a:cs typeface="Arial" panose="020B0604020202020204" pitchFamily="34" charset="0"/>
              </a:rPr>
              <a:t>si asthénie suite de troubles du sommeil</a:t>
            </a:r>
          </a:p>
          <a:p>
            <a:pPr marL="0" indent="0" eaLnBrk="1" hangingPunct="1">
              <a:lnSpc>
                <a:spcPct val="150000"/>
              </a:lnSpc>
              <a:buFontTx/>
              <a:buNone/>
              <a:defRPr/>
            </a:pPr>
            <a:endParaRPr lang="fr-FR" sz="2000" u="sng" dirty="0">
              <a:solidFill>
                <a:srgbClr val="000099"/>
              </a:solidFill>
              <a:cs typeface="Arial" panose="020B0604020202020204" pitchFamily="34" charset="0"/>
            </a:endParaRPr>
          </a:p>
          <a:p>
            <a:pPr marL="0" indent="0" eaLnBrk="1" hangingPunct="1">
              <a:lnSpc>
                <a:spcPct val="150000"/>
              </a:lnSpc>
              <a:buFontTx/>
              <a:buNone/>
              <a:defRPr/>
            </a:pPr>
            <a:endParaRPr lang="fr-FR" sz="2000" dirty="0">
              <a:solidFill>
                <a:srgbClr val="000099"/>
              </a:solidFill>
              <a:cs typeface="Arial" panose="020B0604020202020204" pitchFamily="34" charset="0"/>
            </a:endParaRPr>
          </a:p>
          <a:p>
            <a:pPr marL="0" indent="0" eaLnBrk="1" hangingPunct="1">
              <a:lnSpc>
                <a:spcPct val="150000"/>
              </a:lnSpc>
              <a:buFontTx/>
              <a:buNone/>
              <a:defRPr/>
            </a:pPr>
            <a:r>
              <a:rPr lang="fr-FR" sz="2000" dirty="0">
                <a:solidFill>
                  <a:srgbClr val="000099"/>
                </a:solidFill>
                <a:cs typeface="Arial" panose="020B0604020202020204" pitchFamily="34" charset="0"/>
              </a:rPr>
              <a:t>  </a:t>
            </a:r>
          </a:p>
        </p:txBody>
      </p:sp>
      <p:sp>
        <p:nvSpPr>
          <p:cNvPr id="436226"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3.7. Manifestations comportementales</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Difficultés scolaires</a:t>
            </a:r>
          </a:p>
        </p:txBody>
      </p:sp>
      <p:pic>
        <p:nvPicPr>
          <p:cNvPr id="8" name="Picture 2"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5476875"/>
            <a:ext cx="71913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contenu 2"/>
          <p:cNvSpPr txBox="1">
            <a:spLocks/>
          </p:cNvSpPr>
          <p:nvPr/>
        </p:nvSpPr>
        <p:spPr>
          <a:xfrm>
            <a:off x="963613" y="1644650"/>
            <a:ext cx="4943475"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Si enfant traqueur et/ou anxieux</a:t>
            </a:r>
          </a:p>
          <a:p>
            <a:pPr marL="0" indent="0" defTabSz="914377" fontAlgn="auto">
              <a:spcBef>
                <a:spcPts val="0"/>
              </a:spcBef>
              <a:spcAft>
                <a:spcPts val="0"/>
              </a:spcAft>
              <a:buFontTx/>
              <a:buNone/>
              <a:defRPr/>
            </a:pPr>
            <a:endParaRPr lang="fr-FR" dirty="0"/>
          </a:p>
        </p:txBody>
      </p:sp>
      <p:sp>
        <p:nvSpPr>
          <p:cNvPr id="10" name="Espace réservé du contenu 2"/>
          <p:cNvSpPr txBox="1">
            <a:spLocks/>
          </p:cNvSpPr>
          <p:nvPr/>
        </p:nvSpPr>
        <p:spPr>
          <a:xfrm>
            <a:off x="963613" y="2166938"/>
            <a:ext cx="4943475"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Si enfant agité</a:t>
            </a:r>
          </a:p>
          <a:p>
            <a:pPr marL="0" indent="0" defTabSz="914377" fontAlgn="auto">
              <a:spcBef>
                <a:spcPts val="0"/>
              </a:spcBef>
              <a:spcAft>
                <a:spcPts val="0"/>
              </a:spcAft>
              <a:buFontTx/>
              <a:buNone/>
              <a:defRPr/>
            </a:pPr>
            <a:endParaRPr lang="fr-FR" dirty="0"/>
          </a:p>
        </p:txBody>
      </p:sp>
      <p:sp>
        <p:nvSpPr>
          <p:cNvPr id="11" name="Espace réservé du contenu 2"/>
          <p:cNvSpPr txBox="1">
            <a:spLocks/>
          </p:cNvSpPr>
          <p:nvPr/>
        </p:nvSpPr>
        <p:spPr>
          <a:xfrm>
            <a:off x="963613" y="2724150"/>
            <a:ext cx="4943475"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Si enfant fatigué</a:t>
            </a:r>
          </a:p>
          <a:p>
            <a:pPr marL="0" indent="0" defTabSz="914377" fontAlgn="auto">
              <a:spcBef>
                <a:spcPts val="0"/>
              </a:spcBef>
              <a:spcAft>
                <a:spcPts val="0"/>
              </a:spcAft>
              <a:buFontTx/>
              <a:buNone/>
              <a:defRPr/>
            </a:pPr>
            <a:endParaRPr lang="fr-FR" dirty="0"/>
          </a:p>
        </p:txBody>
      </p:sp>
      <p:sp>
        <p:nvSpPr>
          <p:cNvPr id="12" name="Espace réservé du contenu 2"/>
          <p:cNvSpPr txBox="1">
            <a:spLocks/>
          </p:cNvSpPr>
          <p:nvPr/>
        </p:nvSpPr>
        <p:spPr>
          <a:xfrm>
            <a:off x="930275" y="4694238"/>
            <a:ext cx="733742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Si problème d’apprentissage et de rendement scolaire</a:t>
            </a:r>
          </a:p>
          <a:p>
            <a:pPr marL="0" indent="0" defTabSz="914377" fontAlgn="auto">
              <a:spcBef>
                <a:spcPts val="0"/>
              </a:spcBef>
              <a:spcAft>
                <a:spcPts val="0"/>
              </a:spcAft>
              <a:buFontTx/>
              <a:buNone/>
              <a:defRPr/>
            </a:pPr>
            <a:endParaRPr lang="fr-FR" dirty="0"/>
          </a:p>
        </p:txBody>
      </p:sp>
      <p:sp>
        <p:nvSpPr>
          <p:cNvPr id="13" name="Espace réservé du contenu 2"/>
          <p:cNvSpPr txBox="1">
            <a:spLocks/>
          </p:cNvSpPr>
          <p:nvPr/>
        </p:nvSpPr>
        <p:spPr bwMode="auto">
          <a:xfrm>
            <a:off x="3351213" y="5476875"/>
            <a:ext cx="10515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spcBef>
                <a:spcPct val="20000"/>
              </a:spcBef>
            </a:pPr>
            <a:r>
              <a:rPr lang="fr-FR" altLang="fr-FR" sz="2400">
                <a:solidFill>
                  <a:srgbClr val="000099"/>
                </a:solidFill>
                <a:cs typeface="Arial" panose="020B0604020202020204" pitchFamily="34" charset="0"/>
                <a:sym typeface="Wingdings" panose="05000000000000000000" pitchFamily="2" charset="2"/>
              </a:rPr>
              <a:t> </a:t>
            </a:r>
            <a:r>
              <a:rPr lang="fr-FR" altLang="fr-FR" sz="2400">
                <a:solidFill>
                  <a:srgbClr val="000099"/>
                </a:solidFill>
                <a:cs typeface="Arial" panose="020B0604020202020204" pitchFamily="34" charset="0"/>
              </a:rPr>
              <a:t>Consultation médicale indispensable</a:t>
            </a:r>
          </a:p>
          <a:p>
            <a:pPr>
              <a:lnSpc>
                <a:spcPct val="150000"/>
              </a:lnSpc>
              <a:spcBef>
                <a:spcPct val="20000"/>
              </a:spcBef>
            </a:pPr>
            <a:endParaRPr lang="fr-FR" altLang="fr-FR" sz="2000" u="sng">
              <a:solidFill>
                <a:srgbClr val="000099"/>
              </a:solidFill>
              <a:cs typeface="Arial" panose="020B0604020202020204" pitchFamily="34" charset="0"/>
            </a:endParaRPr>
          </a:p>
          <a:p>
            <a:pPr>
              <a:lnSpc>
                <a:spcPct val="150000"/>
              </a:lnSpc>
              <a:spcBef>
                <a:spcPct val="20000"/>
              </a:spcBef>
            </a:pPr>
            <a:endParaRPr lang="fr-FR" altLang="fr-FR" sz="2000">
              <a:solidFill>
                <a:srgbClr val="000099"/>
              </a:solidFill>
              <a:cs typeface="Arial" panose="020B0604020202020204" pitchFamily="34" charset="0"/>
            </a:endParaRPr>
          </a:p>
          <a:p>
            <a:pPr>
              <a:lnSpc>
                <a:spcPct val="150000"/>
              </a:lnSpc>
              <a:spcBef>
                <a:spcPct val="20000"/>
              </a:spcBef>
            </a:pPr>
            <a:r>
              <a:rPr lang="fr-FR" altLang="fr-FR" sz="2000">
                <a:solidFill>
                  <a:srgbClr val="000099"/>
                </a:solidFill>
                <a:cs typeface="Arial" panose="020B0604020202020204" pitchFamily="34" charset="0"/>
              </a:rPr>
              <a:t>  </a:t>
            </a:r>
          </a:p>
        </p:txBody>
      </p:sp>
      <p:pic>
        <p:nvPicPr>
          <p:cNvPr id="14" name="Image 4">
            <a:extLst>
              <a:ext uri="{FF2B5EF4-FFF2-40B4-BE49-F238E27FC236}">
                <a16:creationId xmlns:a16="http://schemas.microsoft.com/office/drawing/2014/main" id="{3AF9FCFE-D3BE-4FF2-AB2B-DAE5C91D99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35" presetClass="emph" presetSubtype="0" repeatCount="indefinite" fill="hold" nodeType="withEffect">
                                  <p:stCondLst>
                                    <p:cond delay="0"/>
                                  </p:stCondLst>
                                  <p:childTnLst>
                                    <p:anim calcmode="discrete" valueType="str">
                                      <p:cBhvr>
                                        <p:cTn id="36"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6"/>
          <p:cNvSpPr>
            <a:spLocks noChangeArrowheads="1"/>
          </p:cNvSpPr>
          <p:nvPr/>
        </p:nvSpPr>
        <p:spPr bwMode="auto">
          <a:xfrm>
            <a:off x="6375400" y="1995488"/>
            <a:ext cx="49387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
            </a:pPr>
            <a:r>
              <a:rPr lang="fr-FR" altLang="fr-FR" sz="2000">
                <a:solidFill>
                  <a:srgbClr val="000099"/>
                </a:solidFill>
                <a:cs typeface="Arial" panose="020B0604020202020204" pitchFamily="34" charset="0"/>
              </a:rPr>
              <a:t>Restituer les principaux médicaments abordés sur les 2 jours</a:t>
            </a:r>
          </a:p>
        </p:txBody>
      </p:sp>
      <p:sp>
        <p:nvSpPr>
          <p:cNvPr id="438274" name="Rectangle 8"/>
          <p:cNvSpPr>
            <a:spLocks noChangeArrowheads="1"/>
          </p:cNvSpPr>
          <p:nvPr/>
        </p:nvSpPr>
        <p:spPr bwMode="auto">
          <a:xfrm>
            <a:off x="3386138" y="3563938"/>
            <a:ext cx="726281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Individuellement </a:t>
            </a:r>
          </a:p>
          <a:p>
            <a:pPr>
              <a:spcBef>
                <a:spcPct val="20000"/>
              </a:spcBef>
              <a:buFontTx/>
              <a:buBlip>
                <a:blip r:embed="rId3"/>
              </a:buBlip>
            </a:pPr>
            <a:r>
              <a:rPr lang="fr-FR" altLang="fr-FR">
                <a:solidFill>
                  <a:srgbClr val="000099"/>
                </a:solidFill>
                <a:cs typeface="Arial" panose="020B0604020202020204" pitchFamily="34" charset="0"/>
              </a:rPr>
              <a:t>Numéroter aléatoirement de 1 à 16 les cases de sa grille </a:t>
            </a:r>
          </a:p>
          <a:p>
            <a:pPr>
              <a:spcBef>
                <a:spcPct val="20000"/>
              </a:spcBef>
              <a:buFontTx/>
              <a:buBlip>
                <a:blip r:embed="rId3"/>
              </a:buBlip>
            </a:pPr>
            <a:r>
              <a:rPr lang="fr-FR" altLang="fr-FR">
                <a:solidFill>
                  <a:srgbClr val="000099"/>
                </a:solidFill>
                <a:cs typeface="Arial" panose="020B0604020202020204" pitchFamily="34" charset="0"/>
              </a:rPr>
              <a:t>Pour chaque question : écrire la réponse dans la case correspondante </a:t>
            </a:r>
            <a:r>
              <a:rPr lang="fr-FR" altLang="fr-FR" i="1">
                <a:solidFill>
                  <a:srgbClr val="000099"/>
                </a:solidFill>
                <a:cs typeface="Arial" panose="020B0604020202020204" pitchFamily="34" charset="0"/>
              </a:rPr>
              <a:t>(question 1 : dans la case 1)</a:t>
            </a:r>
          </a:p>
          <a:p>
            <a:pPr lvl="1">
              <a:spcBef>
                <a:spcPct val="20000"/>
              </a:spcBef>
              <a:buFontTx/>
              <a:buChar char="–"/>
            </a:pPr>
            <a:r>
              <a:rPr lang="fr-FR" altLang="fr-FR" sz="1400">
                <a:solidFill>
                  <a:srgbClr val="000099"/>
                </a:solidFill>
                <a:cs typeface="Arial" panose="020B0604020202020204" pitchFamily="34" charset="0"/>
              </a:rPr>
              <a:t>Si  bonne réponse : entourer la réponse</a:t>
            </a:r>
          </a:p>
          <a:p>
            <a:pPr lvl="1">
              <a:spcBef>
                <a:spcPct val="20000"/>
              </a:spcBef>
              <a:buFontTx/>
              <a:buChar char="–"/>
            </a:pPr>
            <a:r>
              <a:rPr lang="fr-FR" altLang="fr-FR" sz="1400">
                <a:solidFill>
                  <a:srgbClr val="000099"/>
                </a:solidFill>
                <a:cs typeface="Arial" panose="020B0604020202020204" pitchFamily="34" charset="0"/>
              </a:rPr>
              <a:t>Si mauvaise réponse : mettre une croix</a:t>
            </a:r>
          </a:p>
          <a:p>
            <a:pPr>
              <a:spcBef>
                <a:spcPct val="20000"/>
              </a:spcBef>
              <a:buFontTx/>
              <a:buBlip>
                <a:blip r:embed="rId3"/>
              </a:buBlip>
            </a:pPr>
            <a:r>
              <a:rPr lang="fr-FR" altLang="fr-FR">
                <a:solidFill>
                  <a:srgbClr val="000099"/>
                </a:solidFill>
                <a:cs typeface="Arial" panose="020B0604020202020204" pitchFamily="34" charset="0"/>
              </a:rPr>
              <a:t>Dès que 4 réponses justes alignées  =  BINGO</a:t>
            </a:r>
          </a:p>
        </p:txBody>
      </p:sp>
      <p:sp>
        <p:nvSpPr>
          <p:cNvPr id="43827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38276"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15’</a:t>
            </a:r>
          </a:p>
        </p:txBody>
      </p:sp>
      <p:sp>
        <p:nvSpPr>
          <p:cNvPr id="438277"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Jeu du Bingo</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084723574"/>
              </p:ext>
            </p:extLst>
          </p:nvPr>
        </p:nvGraphicFramePr>
        <p:xfrm>
          <a:off x="1941689" y="805543"/>
          <a:ext cx="7721599" cy="4477659"/>
        </p:xfrm>
        <a:graphic>
          <a:graphicData uri="http://schemas.openxmlformats.org/drawingml/2006/table">
            <a:tbl>
              <a:tblPr firstRow="1" firstCol="1" bandRow="1"/>
              <a:tblGrid>
                <a:gridCol w="1930211">
                  <a:extLst>
                    <a:ext uri="{9D8B030D-6E8A-4147-A177-3AD203B41FA5}">
                      <a16:colId xmlns:a16="http://schemas.microsoft.com/office/drawing/2014/main" val="20000"/>
                    </a:ext>
                  </a:extLst>
                </a:gridCol>
                <a:gridCol w="1930211">
                  <a:extLst>
                    <a:ext uri="{9D8B030D-6E8A-4147-A177-3AD203B41FA5}">
                      <a16:colId xmlns:a16="http://schemas.microsoft.com/office/drawing/2014/main" val="20001"/>
                    </a:ext>
                  </a:extLst>
                </a:gridCol>
                <a:gridCol w="1930211">
                  <a:extLst>
                    <a:ext uri="{9D8B030D-6E8A-4147-A177-3AD203B41FA5}">
                      <a16:colId xmlns:a16="http://schemas.microsoft.com/office/drawing/2014/main" val="20002"/>
                    </a:ext>
                  </a:extLst>
                </a:gridCol>
                <a:gridCol w="1930966">
                  <a:extLst>
                    <a:ext uri="{9D8B030D-6E8A-4147-A177-3AD203B41FA5}">
                      <a16:colId xmlns:a16="http://schemas.microsoft.com/office/drawing/2014/main" val="20003"/>
                    </a:ext>
                  </a:extLst>
                </a:gridCol>
              </a:tblGrid>
              <a:tr h="1040190">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5823">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4800"/>
                        </a:spcBef>
                        <a:spcAft>
                          <a:spcPts val="0"/>
                        </a:spcAft>
                        <a:tabLst>
                          <a:tab pos="1650365" algn="l"/>
                        </a:tabLst>
                      </a:pPr>
                      <a:endParaRPr lang="fr-FR" sz="1400" dirty="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6968632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19"/>
          <p:cNvSpPr>
            <a:spLocks noChangeArrowheads="1"/>
          </p:cNvSpPr>
          <p:nvPr/>
        </p:nvSpPr>
        <p:spPr bwMode="auto">
          <a:xfrm>
            <a:off x="6240463" y="1731963"/>
            <a:ext cx="50403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20000"/>
              </a:spcBef>
              <a:buFont typeface="Arial" panose="020B0604020202020204" pitchFamily="34" charset="0"/>
              <a:buNone/>
            </a:pPr>
            <a:r>
              <a:rPr lang="fr-FR" altLang="fr-FR" sz="2000" b="1" u="sng">
                <a:solidFill>
                  <a:srgbClr val="000099"/>
                </a:solidFill>
                <a:ea typeface="ＭＳ Ｐゴシック" panose="020B0600070205080204" pitchFamily="34" charset="-128"/>
                <a:cs typeface="Arial" panose="020B0604020202020204" pitchFamily="34" charset="0"/>
              </a:rPr>
              <a:t>Objectif :</a:t>
            </a:r>
            <a:endParaRPr lang="fr-FR" altLang="fr-FR" sz="1000" b="1" u="sng">
              <a:solidFill>
                <a:srgbClr val="000099"/>
              </a:solidFill>
              <a:ea typeface="ＭＳ Ｐゴシック" panose="020B0600070205080204" pitchFamily="34" charset="-128"/>
              <a:cs typeface="Arial" panose="020B0604020202020204" pitchFamily="34" charset="0"/>
            </a:endParaRPr>
          </a:p>
          <a:p>
            <a:pPr eaLnBrk="0" hangingPunct="0">
              <a:spcBef>
                <a:spcPct val="50000"/>
              </a:spcBef>
              <a:buFont typeface="Wingdings" panose="05000000000000000000" pitchFamily="2" charset="2"/>
              <a:buChar char=""/>
            </a:pPr>
            <a:r>
              <a:rPr lang="fr-FR" altLang="fr-FR" sz="2000">
                <a:solidFill>
                  <a:srgbClr val="000099"/>
                </a:solidFill>
                <a:ea typeface="ＭＳ Ｐゴシック" panose="020B0600070205080204" pitchFamily="34" charset="-128"/>
                <a:cs typeface="Arial" panose="020B0604020202020204" pitchFamily="34" charset="0"/>
              </a:rPr>
              <a:t>S’entrainer et mettre en application pour pratiquer dès demain</a:t>
            </a:r>
          </a:p>
        </p:txBody>
      </p:sp>
      <p:sp>
        <p:nvSpPr>
          <p:cNvPr id="44032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40323" name="ZoneTexte 7"/>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cas de comptoir</a:t>
            </a:r>
          </a:p>
        </p:txBody>
      </p:sp>
      <p:sp>
        <p:nvSpPr>
          <p:cNvPr id="440324" name="ZoneTexte 9"/>
          <p:cNvSpPr txBox="1">
            <a:spLocks noChangeArrowheads="1"/>
          </p:cNvSpPr>
          <p:nvPr/>
        </p:nvSpPr>
        <p:spPr bwMode="auto">
          <a:xfrm rot="-39669">
            <a:off x="14303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30’</a:t>
            </a:r>
          </a:p>
        </p:txBody>
      </p:sp>
      <p:sp>
        <p:nvSpPr>
          <p:cNvPr id="7" name="Rectangle 15">
            <a:extLst>
              <a:ext uri="{FF2B5EF4-FFF2-40B4-BE49-F238E27FC236}">
                <a16:creationId xmlns:a16="http://schemas.microsoft.com/office/drawing/2014/main" id="{7C093174-C84E-4C8A-B5D0-FDF033C5D5E4}"/>
              </a:ext>
            </a:extLst>
          </p:cNvPr>
          <p:cNvSpPr>
            <a:spLocks noChangeArrowheads="1"/>
          </p:cNvSpPr>
          <p:nvPr/>
        </p:nvSpPr>
        <p:spPr bwMode="auto">
          <a:xfrm>
            <a:off x="2988944" y="2904358"/>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(méthode et conseil)</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patient</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145 à 147</a:t>
            </a:r>
          </a:p>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1 Fiche cas de comptoir par personne</a:t>
            </a:r>
          </a:p>
          <a:p>
            <a:pPr marL="342900" indent="-342900" eaLnBrk="0" hangingPunct="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p:txBody>
      </p:sp>
      <p:pic>
        <p:nvPicPr>
          <p:cNvPr id="4" name="Image 3"/>
          <p:cNvPicPr>
            <a:picLocks noChangeAspect="1"/>
          </p:cNvPicPr>
          <p:nvPr/>
        </p:nvPicPr>
        <p:blipFill>
          <a:blip r:embed="rId4"/>
          <a:stretch>
            <a:fillRect/>
          </a:stretch>
        </p:blipFill>
        <p:spPr>
          <a:xfrm>
            <a:off x="5497492" y="1359723"/>
            <a:ext cx="3581400" cy="5133975"/>
          </a:xfrm>
          <a:prstGeom prst="rect">
            <a:avLst/>
          </a:prstGeom>
          <a:ln>
            <a:solidFill>
              <a:schemeClr val="bg1">
                <a:lumMod val="65000"/>
              </a:schemeClr>
            </a:solidFill>
          </a:ln>
        </p:spPr>
      </p:pic>
    </p:spTree>
    <p:extLst>
      <p:ext uri="{BB962C8B-B14F-4D97-AF65-F5344CB8AC3E}">
        <p14:creationId xmlns:p14="http://schemas.microsoft.com/office/powerpoint/2010/main" val="14768814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pharmacien/préparateur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109 à 111</a:t>
            </a:r>
          </a:p>
        </p:txBody>
      </p:sp>
      <p:pic>
        <p:nvPicPr>
          <p:cNvPr id="3" name="Image 2"/>
          <p:cNvPicPr>
            <a:picLocks noChangeAspect="1"/>
          </p:cNvPicPr>
          <p:nvPr/>
        </p:nvPicPr>
        <p:blipFill>
          <a:blip r:embed="rId4"/>
          <a:stretch>
            <a:fillRect/>
          </a:stretch>
        </p:blipFill>
        <p:spPr>
          <a:xfrm>
            <a:off x="6069414" y="1597162"/>
            <a:ext cx="3571875" cy="5057775"/>
          </a:xfrm>
          <a:prstGeom prst="rect">
            <a:avLst/>
          </a:prstGeom>
          <a:ln>
            <a:solidFill>
              <a:schemeClr val="bg1">
                <a:lumMod val="65000"/>
              </a:schemeClr>
            </a:solidFill>
          </a:ln>
        </p:spPr>
      </p:pic>
    </p:spTree>
    <p:extLst>
      <p:ext uri="{BB962C8B-B14F-4D97-AF65-F5344CB8AC3E}">
        <p14:creationId xmlns:p14="http://schemas.microsoft.com/office/powerpoint/2010/main" val="1084080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ZoneTexte 7"/>
          <p:cNvSpPr txBox="1">
            <a:spLocks noChangeArrowheads="1"/>
          </p:cNvSpPr>
          <p:nvPr/>
        </p:nvSpPr>
        <p:spPr bwMode="auto">
          <a:xfrm>
            <a:off x="4229100" y="1782763"/>
            <a:ext cx="3870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cs typeface="Arial" panose="020B0604020202020204" pitchFamily="34" charset="0"/>
              </a:rPr>
              <a:t>PARTIE 2</a:t>
            </a:r>
          </a:p>
          <a:p>
            <a:pPr algn="ctr"/>
            <a:r>
              <a:rPr lang="fr-FR" altLang="fr-FR" sz="3200" b="1">
                <a:solidFill>
                  <a:schemeClr val="bg1"/>
                </a:solidFill>
                <a:cs typeface="Arial" panose="020B0604020202020204" pitchFamily="34" charset="0"/>
              </a:rPr>
              <a:t>Le conseil officinal</a:t>
            </a:r>
            <a:endParaRPr lang="fr-FR" altLang="fr-FR" sz="3200">
              <a:solidFill>
                <a:schemeClr val="bg1"/>
              </a:solidFill>
              <a:cs typeface="Arial" panose="020B0604020202020204" pitchFamily="34" charset="0"/>
            </a:endParaRPr>
          </a:p>
        </p:txBody>
      </p:sp>
      <p:sp>
        <p:nvSpPr>
          <p:cNvPr id="4" name="Text Box 2"/>
          <p:cNvSpPr txBox="1">
            <a:spLocks noChangeArrowheads="1"/>
          </p:cNvSpPr>
          <p:nvPr/>
        </p:nvSpPr>
        <p:spPr bwMode="auto">
          <a:xfrm>
            <a:off x="3892550" y="4171950"/>
            <a:ext cx="6165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400" dirty="0">
                <a:solidFill>
                  <a:srgbClr val="000099"/>
                </a:solidFill>
                <a:cs typeface="Arial" panose="020B0604020202020204" pitchFamily="34" charset="0"/>
              </a:rPr>
              <a:t>2.1. Règles d’or du conseil</a:t>
            </a:r>
          </a:p>
          <a:p>
            <a:pPr>
              <a:spcBef>
                <a:spcPct val="50000"/>
              </a:spcBef>
              <a:buClr>
                <a:srgbClr val="62C400"/>
              </a:buClr>
              <a:buFontTx/>
              <a:buBlip>
                <a:blip r:embed="rId3"/>
              </a:buBlip>
            </a:pPr>
            <a:r>
              <a:rPr lang="fr-FR" altLang="fr-FR" sz="2400" dirty="0">
                <a:solidFill>
                  <a:srgbClr val="000099"/>
                </a:solidFill>
                <a:cs typeface="Arial" panose="020B0604020202020204" pitchFamily="34" charset="0"/>
              </a:rPr>
              <a:t>2.2. Méthodologie de conseil</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l’observateur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108</a:t>
            </a:r>
          </a:p>
        </p:txBody>
      </p:sp>
      <p:pic>
        <p:nvPicPr>
          <p:cNvPr id="3" name="Image 2"/>
          <p:cNvPicPr>
            <a:picLocks noChangeAspect="1"/>
          </p:cNvPicPr>
          <p:nvPr/>
        </p:nvPicPr>
        <p:blipFill>
          <a:blip r:embed="rId4"/>
          <a:stretch>
            <a:fillRect/>
          </a:stretch>
        </p:blipFill>
        <p:spPr>
          <a:xfrm>
            <a:off x="4995862" y="1596229"/>
            <a:ext cx="3590925" cy="5067300"/>
          </a:xfrm>
          <a:prstGeom prst="rect">
            <a:avLst/>
          </a:prstGeom>
          <a:ln>
            <a:solidFill>
              <a:schemeClr val="bg1">
                <a:lumMod val="65000"/>
              </a:schemeClr>
            </a:solidFill>
          </a:ln>
        </p:spPr>
      </p:pic>
    </p:spTree>
    <p:extLst>
      <p:ext uri="{BB962C8B-B14F-4D97-AF65-F5344CB8AC3E}">
        <p14:creationId xmlns:p14="http://schemas.microsoft.com/office/powerpoint/2010/main" val="1456496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9" y="1708086"/>
            <a:ext cx="4361778" cy="4769716"/>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n°6</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lui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ressent-il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lui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868961" y="5720385"/>
            <a:ext cx="34632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C’est à cause du lait maternisé.</a:t>
            </a:r>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9" name="Text Box 11"/>
          <p:cNvSpPr txBox="1">
            <a:spLocks noChangeArrowheads="1"/>
          </p:cNvSpPr>
          <p:nvPr/>
        </p:nvSpPr>
        <p:spPr bwMode="auto">
          <a:xfrm>
            <a:off x="127839" y="2574207"/>
            <a:ext cx="3797449" cy="1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700" i="1" dirty="0">
                <a:solidFill>
                  <a:srgbClr val="000099"/>
                </a:solidFill>
              </a:rPr>
              <a:t>Mon bébé de 5 mois est constipé.</a:t>
            </a:r>
          </a:p>
          <a:p>
            <a:r>
              <a:rPr lang="fr-FR" sz="1700" i="1" dirty="0">
                <a:solidFill>
                  <a:srgbClr val="000099"/>
                </a:solidFill>
              </a:rPr>
              <a:t>Il pousse beaucoup mais il ne fait rien. </a:t>
            </a:r>
          </a:p>
          <a:p>
            <a:pPr>
              <a:spcBef>
                <a:spcPts val="600"/>
              </a:spcBef>
            </a:pPr>
            <a:r>
              <a:rPr lang="fr-FR" sz="1700" i="1" dirty="0">
                <a:solidFill>
                  <a:srgbClr val="000099"/>
                </a:solidFill>
              </a:rPr>
              <a:t>On est obligé de le stimuler. Quand on lui met un suppositoire, il fait des selles normales un peu pâteuses.</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l’améliore ?</a:t>
            </a:r>
          </a:p>
          <a:p>
            <a:r>
              <a:rPr lang="fr-FR" sz="1200" dirty="0"/>
              <a:t>Qu'est-ce qui l’aggrave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Je voudrais des suppositoires à la glycérine pour bébé s’il vous plait. </a:t>
            </a:r>
            <a:r>
              <a:rPr lang="fr-FR" altLang="fr-FR" i="1" dirty="0">
                <a:solidFill>
                  <a:srgbClr val="000099"/>
                </a:solidFill>
              </a:rPr>
              <a:t>»</a:t>
            </a:r>
          </a:p>
        </p:txBody>
      </p:sp>
      <p:sp>
        <p:nvSpPr>
          <p:cNvPr id="32" name="Text Box 11"/>
          <p:cNvSpPr txBox="1">
            <a:spLocks noChangeArrowheads="1"/>
          </p:cNvSpPr>
          <p:nvPr/>
        </p:nvSpPr>
        <p:spPr bwMode="auto">
          <a:xfrm>
            <a:off x="1479127" y="1765012"/>
            <a:ext cx="48985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C’est depuis que ma femme ne l’allaite plus.</a:t>
            </a:r>
            <a:endParaRPr lang="fr-FR" dirty="0">
              <a:solidFill>
                <a:srgbClr val="000099"/>
              </a:solidFill>
            </a:endParaRPr>
          </a:p>
        </p:txBody>
      </p:sp>
      <p:cxnSp>
        <p:nvCxnSpPr>
          <p:cNvPr id="30" name="Connecteur droit 29"/>
          <p:cNvCxnSpPr/>
          <p:nvPr/>
        </p:nvCxnSpPr>
        <p:spPr>
          <a:xfrm>
            <a:off x="4276945" y="3159343"/>
            <a:ext cx="2459797" cy="4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 Box 11"/>
          <p:cNvSpPr txBox="1">
            <a:spLocks noChangeArrowheads="1"/>
          </p:cNvSpPr>
          <p:nvPr/>
        </p:nvSpPr>
        <p:spPr bwMode="auto">
          <a:xfrm>
            <a:off x="213471" y="5220256"/>
            <a:ext cx="3463237"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Il a un peu de gaz.</a:t>
            </a:r>
          </a:p>
          <a:p>
            <a:pPr>
              <a:spcBef>
                <a:spcPts val="600"/>
              </a:spcBef>
            </a:pPr>
            <a:r>
              <a:rPr lang="fr-FR" i="1" dirty="0">
                <a:solidFill>
                  <a:srgbClr val="000099"/>
                </a:solidFill>
              </a:rPr>
              <a:t>Sinon, il va bien.</a:t>
            </a:r>
          </a:p>
          <a:p>
            <a:pPr>
              <a:spcBef>
                <a:spcPts val="600"/>
              </a:spcBef>
            </a:pPr>
            <a:r>
              <a:rPr lang="fr-FR" i="1" dirty="0">
                <a:solidFill>
                  <a:srgbClr val="000099"/>
                </a:solidFill>
              </a:rPr>
              <a:t>On va bientôt démarrer la diversification</a:t>
            </a:r>
          </a:p>
        </p:txBody>
      </p:sp>
    </p:spTree>
    <p:extLst>
      <p:ext uri="{BB962C8B-B14F-4D97-AF65-F5344CB8AC3E}">
        <p14:creationId xmlns:p14="http://schemas.microsoft.com/office/powerpoint/2010/main" val="72776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9" grpId="0"/>
      <p:bldP spid="32" grpId="0"/>
      <p:bldP spid="3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9" y="1708086"/>
            <a:ext cx="4361778" cy="4750466"/>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n°7</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54739" y="9633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ressent-elle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lui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9" name="Text Box 11"/>
          <p:cNvSpPr txBox="1">
            <a:spLocks noChangeArrowheads="1"/>
          </p:cNvSpPr>
          <p:nvPr/>
        </p:nvSpPr>
        <p:spPr bwMode="auto">
          <a:xfrm>
            <a:off x="157769" y="2933160"/>
            <a:ext cx="3797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La gencive est très rouge et gonflée.</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l’améliore ?</a:t>
            </a:r>
          </a:p>
          <a:p>
            <a:r>
              <a:rPr lang="fr-FR" sz="1200" dirty="0"/>
              <a:t>Qu'est-ce qui l’aggrave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Avez-vous quelque chose pour les poussées dentaires pour ma fille?</a:t>
            </a:r>
            <a:r>
              <a:rPr lang="fr-FR" altLang="fr-FR" i="1" dirty="0">
                <a:solidFill>
                  <a:srgbClr val="000099"/>
                </a:solidFill>
              </a:rPr>
              <a:t>»</a:t>
            </a:r>
          </a:p>
        </p:txBody>
      </p:sp>
      <p:sp>
        <p:nvSpPr>
          <p:cNvPr id="32" name="Text Box 11"/>
          <p:cNvSpPr txBox="1">
            <a:spLocks noChangeArrowheads="1"/>
          </p:cNvSpPr>
          <p:nvPr/>
        </p:nvSpPr>
        <p:spPr bwMode="auto">
          <a:xfrm>
            <a:off x="1645553" y="1591308"/>
            <a:ext cx="55174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Cela fait un moment que ça la travaille, </a:t>
            </a:r>
          </a:p>
          <a:p>
            <a:r>
              <a:rPr lang="fr-FR" i="1" dirty="0">
                <a:solidFill>
                  <a:srgbClr val="000099"/>
                </a:solidFill>
              </a:rPr>
              <a:t>mais là je crois qu’une dent va percer.</a:t>
            </a:r>
          </a:p>
        </p:txBody>
      </p:sp>
      <p:sp>
        <p:nvSpPr>
          <p:cNvPr id="33" name="Text Box 11"/>
          <p:cNvSpPr txBox="1">
            <a:spLocks noChangeArrowheads="1"/>
          </p:cNvSpPr>
          <p:nvPr/>
        </p:nvSpPr>
        <p:spPr bwMode="auto">
          <a:xfrm>
            <a:off x="213471" y="5220256"/>
            <a:ext cx="3463237"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Elle a de la diarrhée. </a:t>
            </a:r>
          </a:p>
          <a:p>
            <a:pPr>
              <a:spcBef>
                <a:spcPts val="600"/>
              </a:spcBef>
            </a:pPr>
            <a:r>
              <a:rPr lang="fr-FR" i="1" dirty="0">
                <a:solidFill>
                  <a:srgbClr val="000099"/>
                </a:solidFill>
              </a:rPr>
              <a:t>Elle a les fesses irritées.</a:t>
            </a:r>
          </a:p>
        </p:txBody>
      </p:sp>
      <p:sp>
        <p:nvSpPr>
          <p:cNvPr id="31"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
        <p:nvSpPr>
          <p:cNvPr id="2" name="Rectangle 1"/>
          <p:cNvSpPr/>
          <p:nvPr/>
        </p:nvSpPr>
        <p:spPr>
          <a:xfrm>
            <a:off x="3856545" y="2896846"/>
            <a:ext cx="3543393" cy="1000274"/>
          </a:xfrm>
          <a:prstGeom prst="rect">
            <a:avLst/>
          </a:prstGeom>
        </p:spPr>
        <p:txBody>
          <a:bodyPr wrap="square">
            <a:spAutoFit/>
          </a:bodyPr>
          <a:lstStyle/>
          <a:p>
            <a:r>
              <a:rPr lang="fr-FR" i="1" dirty="0">
                <a:solidFill>
                  <a:srgbClr val="000099"/>
                </a:solidFill>
              </a:rPr>
              <a:t>Elle a du mal à téter et pourtant je vois qu’elle a faim.</a:t>
            </a:r>
          </a:p>
          <a:p>
            <a:pPr>
              <a:spcBef>
                <a:spcPts val="600"/>
              </a:spcBef>
            </a:pPr>
            <a:r>
              <a:rPr lang="fr-FR" i="1" dirty="0">
                <a:solidFill>
                  <a:srgbClr val="000099"/>
                </a:solidFill>
              </a:rPr>
              <a:t>Ça l’énerve, alors elle pleure.</a:t>
            </a:r>
          </a:p>
        </p:txBody>
      </p:sp>
      <p:cxnSp>
        <p:nvCxnSpPr>
          <p:cNvPr id="35" name="Connecteur droit 34"/>
          <p:cNvCxnSpPr/>
          <p:nvPr/>
        </p:nvCxnSpPr>
        <p:spPr>
          <a:xfrm>
            <a:off x="4206337" y="5817360"/>
            <a:ext cx="2459797" cy="4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85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2" grpId="0"/>
      <p:bldP spid="3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429156" cy="4846711"/>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n°8</a:t>
            </a:r>
          </a:p>
        </p:txBody>
      </p:sp>
      <p:grpSp>
        <p:nvGrpSpPr>
          <p:cNvPr id="39" name="Groupe 38"/>
          <p:cNvGrpSpPr/>
          <p:nvPr/>
        </p:nvGrpSpPr>
        <p:grpSpPr>
          <a:xfrm>
            <a:off x="70283" y="950444"/>
            <a:ext cx="7307130" cy="5656425"/>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54739" y="1229593"/>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ressent-il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lui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9" name="Text Box 11"/>
          <p:cNvSpPr txBox="1">
            <a:spLocks noChangeArrowheads="1"/>
          </p:cNvSpPr>
          <p:nvPr/>
        </p:nvSpPr>
        <p:spPr bwMode="auto">
          <a:xfrm>
            <a:off x="157769" y="2933160"/>
            <a:ext cx="3797449"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Il ne veut pas se coucher.</a:t>
            </a:r>
          </a:p>
          <a:p>
            <a:pPr>
              <a:spcBef>
                <a:spcPts val="600"/>
              </a:spcBef>
            </a:pPr>
            <a:r>
              <a:rPr lang="fr-FR" i="1" dirty="0">
                <a:solidFill>
                  <a:srgbClr val="000099"/>
                </a:solidFill>
              </a:rPr>
              <a:t>Il vient me chercher pour jouer avec lui.</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l’améliore ?</a:t>
            </a:r>
          </a:p>
          <a:p>
            <a:r>
              <a:rPr lang="fr-FR" sz="1200" dirty="0"/>
              <a:t>Qu'est-ce qui l’aggrave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Nous devons partir en vacances et mon fils handicapé a toujours du mal à s’endormir avant chaque départ.</a:t>
            </a:r>
            <a:r>
              <a:rPr lang="fr-FR" altLang="fr-FR" i="1" dirty="0">
                <a:solidFill>
                  <a:srgbClr val="000099"/>
                </a:solidFill>
              </a:rPr>
              <a:t>»</a:t>
            </a:r>
          </a:p>
        </p:txBody>
      </p:sp>
      <p:sp>
        <p:nvSpPr>
          <p:cNvPr id="31"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
        <p:nvSpPr>
          <p:cNvPr id="2" name="Rectangle 1"/>
          <p:cNvSpPr/>
          <p:nvPr/>
        </p:nvSpPr>
        <p:spPr>
          <a:xfrm>
            <a:off x="3856545" y="2896846"/>
            <a:ext cx="3543393" cy="369332"/>
          </a:xfrm>
          <a:prstGeom prst="rect">
            <a:avLst/>
          </a:prstGeom>
        </p:spPr>
        <p:txBody>
          <a:bodyPr wrap="square">
            <a:spAutoFit/>
          </a:bodyPr>
          <a:lstStyle/>
          <a:p>
            <a:r>
              <a:rPr lang="fr-FR" i="1" dirty="0">
                <a:solidFill>
                  <a:srgbClr val="000099"/>
                </a:solidFill>
              </a:rPr>
              <a:t>Il est content de partir.</a:t>
            </a:r>
          </a:p>
        </p:txBody>
      </p:sp>
      <p:cxnSp>
        <p:nvCxnSpPr>
          <p:cNvPr id="35" name="Connecteur droit 34"/>
          <p:cNvCxnSpPr/>
          <p:nvPr/>
        </p:nvCxnSpPr>
        <p:spPr>
          <a:xfrm>
            <a:off x="2566664" y="2011705"/>
            <a:ext cx="2459797" cy="4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Box 11"/>
          <p:cNvSpPr txBox="1">
            <a:spLocks noChangeArrowheads="1"/>
          </p:cNvSpPr>
          <p:nvPr/>
        </p:nvSpPr>
        <p:spPr bwMode="auto">
          <a:xfrm>
            <a:off x="3807599" y="5384583"/>
            <a:ext cx="35635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lui en parle le plus tard possible mais dès qu’il voit que l’on prépare les bagages, il s’agite</a:t>
            </a:r>
          </a:p>
        </p:txBody>
      </p:sp>
      <p:cxnSp>
        <p:nvCxnSpPr>
          <p:cNvPr id="37" name="Connecteur droit 36"/>
          <p:cNvCxnSpPr/>
          <p:nvPr/>
        </p:nvCxnSpPr>
        <p:spPr>
          <a:xfrm>
            <a:off x="533242" y="5682809"/>
            <a:ext cx="2459797" cy="4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36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0"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2133600"/>
            <a:ext cx="6480175"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Evaluer l’évolution de vos pratiques professionnelles</a:t>
            </a:r>
          </a:p>
        </p:txBody>
      </p:sp>
      <p:sp>
        <p:nvSpPr>
          <p:cNvPr id="2237455" name="Rectangle 15"/>
          <p:cNvSpPr>
            <a:spLocks noChangeArrowheads="1"/>
          </p:cNvSpPr>
          <p:nvPr/>
        </p:nvSpPr>
        <p:spPr bwMode="auto">
          <a:xfrm>
            <a:off x="4151313" y="3902075"/>
            <a:ext cx="6048375" cy="21605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au questionnaire</a:t>
            </a:r>
          </a:p>
        </p:txBody>
      </p:sp>
      <p:sp>
        <p:nvSpPr>
          <p:cNvPr id="442371" name="ZoneTexte 8"/>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15’</a:t>
            </a:r>
          </a:p>
        </p:txBody>
      </p:sp>
      <p:sp>
        <p:nvSpPr>
          <p:cNvPr id="44237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442373" name="ZoneTexte 10"/>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Evaluation des pratiques professionnelles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ChangeArrowheads="1"/>
          </p:cNvSpPr>
          <p:nvPr/>
        </p:nvSpPr>
        <p:spPr bwMode="auto">
          <a:xfrm>
            <a:off x="6024563" y="1905000"/>
            <a:ext cx="4926012"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50000"/>
              </a:spcBef>
              <a:buFont typeface="Wingdings" panose="05000000000000000000" pitchFamily="2" charset="2"/>
              <a:buChar char=""/>
            </a:pPr>
            <a:r>
              <a:rPr lang="fr-FR" altLang="fr-FR" sz="2000">
                <a:solidFill>
                  <a:srgbClr val="000099"/>
                </a:solidFill>
                <a:cs typeface="Arial" panose="020B0604020202020204" pitchFamily="34" charset="0"/>
              </a:rPr>
              <a:t>Evaluer les connaissances</a:t>
            </a:r>
          </a:p>
        </p:txBody>
      </p:sp>
      <p:sp>
        <p:nvSpPr>
          <p:cNvPr id="444418" name="Text Box 8"/>
          <p:cNvSpPr txBox="1">
            <a:spLocks noChangeArrowheads="1"/>
          </p:cNvSpPr>
          <p:nvPr/>
        </p:nvSpPr>
        <p:spPr bwMode="auto">
          <a:xfrm>
            <a:off x="6097588" y="325438"/>
            <a:ext cx="4391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spcBef>
                <a:spcPct val="50000"/>
              </a:spcBef>
            </a:pPr>
            <a:endParaRPr lang="fr-FR" altLang="fr-FR" b="1">
              <a:solidFill>
                <a:srgbClr val="000099"/>
              </a:solidFill>
              <a:ea typeface="ＭＳ Ｐゴシック" panose="020B0600070205080204" pitchFamily="34" charset="-128"/>
              <a:cs typeface="Arial" panose="020B0604020202020204" pitchFamily="34" charset="0"/>
            </a:endParaRPr>
          </a:p>
        </p:txBody>
      </p:sp>
      <p:sp>
        <p:nvSpPr>
          <p:cNvPr id="2237455" name="Rectangle 15"/>
          <p:cNvSpPr>
            <a:spLocks noChangeArrowheads="1"/>
          </p:cNvSpPr>
          <p:nvPr/>
        </p:nvSpPr>
        <p:spPr bwMode="auto">
          <a:xfrm>
            <a:off x="3863975" y="37163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Arial"/>
                <a:ea typeface="ＭＳ Ｐゴシック" panose="020B0600070205080204" pitchFamily="34" charset="-128"/>
              </a:rPr>
              <a:t>Individuellement</a:t>
            </a:r>
            <a:endParaRPr lang="fr-FR" altLang="fr-FR" b="1" dirty="0">
              <a:solidFill>
                <a:srgbClr val="000099"/>
              </a:solidFill>
              <a:latin typeface="Arial"/>
            </a:endParaRPr>
          </a:p>
          <a:p>
            <a:pPr eaLnBrk="0" hangingPunct="0">
              <a:buClr>
                <a:srgbClr val="000099"/>
              </a:buClr>
              <a:buFontTx/>
              <a:buChar char="•"/>
              <a:defRPr/>
            </a:pPr>
            <a:endParaRPr lang="fr-FR" altLang="fr-FR" b="1" dirty="0">
              <a:solidFill>
                <a:srgbClr val="000099"/>
              </a:solidFill>
              <a:latin typeface="Arial"/>
              <a:ea typeface="ＭＳ Ｐゴシック" panose="020B0600070205080204" pitchFamily="34" charset="-128"/>
            </a:endParaRPr>
          </a:p>
          <a:p>
            <a:pPr eaLnBrk="0" hangingPunct="0">
              <a:spcBef>
                <a:spcPct val="30000"/>
              </a:spcBef>
              <a:buClr>
                <a:srgbClr val="000099"/>
              </a:buClr>
              <a:buFontTx/>
              <a:buBlip>
                <a:blip r:embed="rId3"/>
              </a:buBlip>
              <a:defRPr/>
            </a:pPr>
            <a:r>
              <a:rPr lang="fr-FR" altLang="fr-FR" dirty="0">
                <a:solidFill>
                  <a:srgbClr val="000099"/>
                </a:solidFill>
                <a:latin typeface="Arial"/>
                <a:ea typeface="ＭＳ Ｐゴシック" panose="020B0600070205080204" pitchFamily="34" charset="-128"/>
              </a:rPr>
              <a:t>Répondre à l’</a:t>
            </a:r>
            <a:r>
              <a:rPr lang="fr-FR" altLang="fr-FR" dirty="0" err="1">
                <a:solidFill>
                  <a:srgbClr val="000099"/>
                </a:solidFill>
                <a:latin typeface="Arial"/>
                <a:ea typeface="ＭＳ Ｐゴシック" panose="020B0600070205080204" pitchFamily="34" charset="-128"/>
              </a:rPr>
              <a:t>homéoquizz</a:t>
            </a:r>
            <a:endParaRPr lang="fr-FR" altLang="fr-FR" dirty="0">
              <a:solidFill>
                <a:srgbClr val="000099"/>
              </a:solidFill>
              <a:latin typeface="Arial"/>
              <a:ea typeface="ＭＳ Ｐゴシック" panose="020B0600070205080204" pitchFamily="34" charset="-128"/>
            </a:endParaRPr>
          </a:p>
        </p:txBody>
      </p:sp>
      <p:sp>
        <p:nvSpPr>
          <p:cNvPr id="444420"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Homéoquizz</a:t>
            </a:r>
          </a:p>
        </p:txBody>
      </p:sp>
      <p:sp>
        <p:nvSpPr>
          <p:cNvPr id="444421" name="ZoneTexte 9"/>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5’</a:t>
            </a:r>
          </a:p>
        </p:txBody>
      </p:sp>
      <p:sp>
        <p:nvSpPr>
          <p:cNvPr id="444422"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4"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231" y="1784567"/>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a:extLst>
              <a:ext uri="{FF2B5EF4-FFF2-40B4-BE49-F238E27FC236}">
                <a16:creationId xmlns:a16="http://schemas.microsoft.com/office/drawing/2014/main" id="{E0A4E2EA-A975-40B0-BAAC-C5B54DDCEDC6}"/>
              </a:ext>
            </a:extLst>
          </p:cNvPr>
          <p:cNvSpPr txBox="1">
            <a:spLocks noChangeArrowheads="1"/>
          </p:cNvSpPr>
          <p:nvPr/>
        </p:nvSpPr>
        <p:spPr bwMode="auto">
          <a:xfrm>
            <a:off x="3586819" y="4697831"/>
            <a:ext cx="52339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2800" dirty="0">
                <a:solidFill>
                  <a:srgbClr val="000099"/>
                </a:solidFill>
                <a:cs typeface="Arial" panose="020B0604020202020204" pitchFamily="34" charset="0"/>
              </a:rPr>
              <a:t>Qu’allez-vous expérimenter ?</a:t>
            </a:r>
          </a:p>
          <a:p>
            <a:pPr fontAlgn="base">
              <a:spcBef>
                <a:spcPct val="50000"/>
              </a:spcBef>
              <a:spcAft>
                <a:spcPct val="0"/>
              </a:spcAft>
            </a:pPr>
            <a:r>
              <a:rPr lang="fr-FR" altLang="fr-FR" sz="2800" dirty="0">
                <a:solidFill>
                  <a:srgbClr val="000099"/>
                </a:solidFill>
                <a:cs typeface="Arial" panose="020B0604020202020204" pitchFamily="34" charset="0"/>
              </a:rPr>
              <a:t>Quoi ? et comment ?</a:t>
            </a:r>
          </a:p>
        </p:txBody>
      </p:sp>
      <p:sp>
        <p:nvSpPr>
          <p:cNvPr id="7" name="ZoneTexte 4">
            <a:extLst>
              <a:ext uri="{FF2B5EF4-FFF2-40B4-BE49-F238E27FC236}">
                <a16:creationId xmlns:a16="http://schemas.microsoft.com/office/drawing/2014/main" id="{CDD431C5-D70F-4B45-9558-B26DF89621F4}"/>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L’homéopathie au comptoir</a:t>
            </a:r>
          </a:p>
        </p:txBody>
      </p:sp>
      <p:pic>
        <p:nvPicPr>
          <p:cNvPr id="16998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388938" y="203668"/>
            <a:ext cx="1164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Expertise homéopathie au comptoir</a:t>
            </a:r>
          </a:p>
        </p:txBody>
      </p:sp>
      <p:sp>
        <p:nvSpPr>
          <p:cNvPr id="10"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70000"/>
              </a:spcBef>
              <a:spcAft>
                <a:spcPct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Face aux pathologies de l’enfant les plus couramment rencontrées à l’officine :</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aux symptômes aigus décrits, en appliquant les principes de prescription</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a:p>
            <a:pPr marL="441325" marR="0" lvl="0" indent="-441325" algn="l" defTabSz="914400" rtl="0" eaLnBrk="1" fontAlgn="base" latinLnBrk="0" hangingPunct="1">
              <a:lnSpc>
                <a:spcPct val="100000"/>
              </a:lnSpc>
              <a:spcBef>
                <a:spcPts val="12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Commenter les prescriptions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 médicaments homéopathiques en pédiatrie : distinction traitement aigu et de terrain, valorisation et accompagnement</a:t>
            </a:r>
          </a:p>
        </p:txBody>
      </p:sp>
      <p:sp>
        <p:nvSpPr>
          <p:cNvPr id="12"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Expertise Pédiatrie</a:t>
            </a:r>
          </a:p>
        </p:txBody>
      </p:sp>
      <p:sp>
        <p:nvSpPr>
          <p:cNvPr id="13" name="Rectangle 12"/>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ZoneTexte 5"/>
          <p:cNvSpPr txBox="1">
            <a:spLocks noChangeArrowheads="1"/>
          </p:cNvSpPr>
          <p:nvPr/>
        </p:nvSpPr>
        <p:spPr bwMode="auto">
          <a:xfrm>
            <a:off x="338138" y="268752"/>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L’homéopathie au comptoir</a:t>
            </a:r>
          </a:p>
        </p:txBody>
      </p:sp>
    </p:spTree>
    <p:extLst>
      <p:ext uri="{BB962C8B-B14F-4D97-AF65-F5344CB8AC3E}">
        <p14:creationId xmlns:p14="http://schemas.microsoft.com/office/powerpoint/2010/main" val="13699413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mn-cs"/>
              </a:rPr>
              <a:t>PRATIQUER ET PROGRESSER</a:t>
            </a:r>
            <a:endPar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Arial"/>
                <a:ea typeface="+mn-ea"/>
                <a:cs typeface="Arial" panose="020B0604020202020204" pitchFamily="34" charset="0"/>
              </a:rPr>
              <a:t>Des rappels, de la nouveauté, des outils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Arial"/>
                <a:ea typeface="+mn-ea"/>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5C41D"/>
                </a:solidFill>
                <a:effectLst/>
                <a:uLnTx/>
                <a:uFillTx/>
                <a:latin typeface="Arial"/>
                <a:ea typeface="+mn-ea"/>
                <a:cs typeface="+mn-cs"/>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600" b="1" i="0" u="sng" strike="noStrike" kern="1200" cap="none" spc="0" normalizeH="0" baseline="0" noProof="0" dirty="0">
                <a:ln>
                  <a:noFill/>
                </a:ln>
                <a:solidFill>
                  <a:srgbClr val="000099"/>
                </a:solidFill>
                <a:effectLst/>
                <a:uLnTx/>
                <a:uFillTx/>
                <a:latin typeface="Arial" panose="020B0604020202020204" pitchFamily="34" charset="0"/>
                <a:ea typeface="Calibri" panose="020F0502020204030204" pitchFamily="34" charset="0"/>
                <a:cs typeface="+mn-cs"/>
                <a:hlinkClick r:id="rId6">
                  <a:extLst>
                    <a:ext uri="{A12FA001-AC4F-418D-AE19-62706E023703}">
                      <ahyp:hlinkClr xmlns:ahyp="http://schemas.microsoft.com/office/drawing/2018/hyperlinkcolor" val="tx"/>
                    </a:ext>
                  </a:extLst>
                </a:hlinkClick>
              </a:rPr>
              <a:t>www.homeoandcare.com</a:t>
            </a:r>
            <a:endParaRPr kumimoji="0" 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1847532" y="1537843"/>
            <a:ext cx="8361362" cy="2740025"/>
          </a:xfrm>
          <a:prstGeom prst="rect">
            <a:avLst/>
          </a:prstGeom>
          <a:noFill/>
          <a:ln>
            <a:noFill/>
          </a:ln>
          <a:effectLst/>
        </p:spPr>
        <p:txBody>
          <a:bodyPr>
            <a:spAutoFit/>
          </a:bodyPr>
          <a:lstStyle>
            <a:lvl1pPr marL="288925" indent="-288925">
              <a:tabLst>
                <a:tab pos="287338" algn="l"/>
              </a:tabLst>
              <a:defRPr sz="1600">
                <a:solidFill>
                  <a:schemeClr val="tx1"/>
                </a:solidFill>
                <a:latin typeface="Arial" panose="020B0604020202020204" pitchFamily="34" charset="0"/>
              </a:defRPr>
            </a:lvl1pPr>
            <a:lvl2pPr marL="742950" indent="-285750">
              <a:tabLst>
                <a:tab pos="287338" algn="l"/>
              </a:tabLst>
              <a:defRPr sz="1600">
                <a:solidFill>
                  <a:schemeClr val="tx1"/>
                </a:solidFill>
                <a:latin typeface="Arial" panose="020B0604020202020204" pitchFamily="34" charset="0"/>
              </a:defRPr>
            </a:lvl2pPr>
            <a:lvl3pPr marL="1143000" indent="-228600">
              <a:tabLst>
                <a:tab pos="287338" algn="l"/>
              </a:tabLst>
              <a:defRPr sz="1600">
                <a:solidFill>
                  <a:schemeClr val="tx1"/>
                </a:solidFill>
                <a:latin typeface="Arial" panose="020B0604020202020204" pitchFamily="34" charset="0"/>
              </a:defRPr>
            </a:lvl3pPr>
            <a:lvl4pPr marL="1600200" indent="-228600">
              <a:tabLst>
                <a:tab pos="287338" algn="l"/>
              </a:tabLst>
              <a:defRPr sz="1600">
                <a:solidFill>
                  <a:schemeClr val="tx1"/>
                </a:solidFill>
                <a:latin typeface="Arial" panose="020B0604020202020204" pitchFamily="34" charset="0"/>
              </a:defRPr>
            </a:lvl4pPr>
            <a:lvl5pPr marL="2057400" indent="-228600">
              <a:tabLst>
                <a:tab pos="28733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87338" algn="l"/>
              </a:tabLst>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62C400"/>
              </a:buClr>
              <a:buSzTx/>
              <a:buFontTx/>
              <a:buBlip>
                <a:blip r:embed="rId3"/>
              </a:buBlip>
              <a:tabLst>
                <a:tab pos="287338"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Se limiter aux </a:t>
            </a:r>
            <a:r>
              <a:rPr kumimoji="0" lang="fr-FR" altLang="fr-FR" sz="2000" b="1"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pathologies aiguës</a:t>
            </a:r>
            <a:endPar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288925" marR="0" lvl="0" indent="-288925" algn="l" defTabSz="914400" rtl="0" eaLnBrk="0" fontAlgn="base" latinLnBrk="0" hangingPunct="0">
              <a:lnSpc>
                <a:spcPct val="150000"/>
              </a:lnSpc>
              <a:spcBef>
                <a:spcPct val="0"/>
              </a:spcBef>
              <a:spcAft>
                <a:spcPct val="0"/>
              </a:spcAft>
              <a:buClr>
                <a:srgbClr val="62C400"/>
              </a:buClr>
              <a:buSzTx/>
              <a:buFont typeface="Symbol" panose="05050102010706020507" pitchFamily="18" charset="2"/>
              <a:buChar char="·"/>
              <a:tabLst>
                <a:tab pos="287338" algn="l"/>
              </a:tabLst>
              <a:defRPr/>
            </a:pPr>
            <a:endPar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30000"/>
              </a:spcBef>
              <a:spcAft>
                <a:spcPct val="0"/>
              </a:spcAft>
              <a:buClr>
                <a:srgbClr val="62C400"/>
              </a:buClr>
              <a:buSzTx/>
              <a:buFontTx/>
              <a:buBlip>
                <a:blip r:embed="rId3"/>
              </a:buBlip>
              <a:tabLst>
                <a:tab pos="287338" algn="l"/>
              </a:tabLst>
              <a:defRPr/>
            </a:pPr>
            <a:r>
              <a:rPr kumimoji="0" lang="fr-FR" altLang="fr-FR" sz="2000" b="1"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Limiter</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le conseil</a:t>
            </a:r>
            <a:r>
              <a:rPr kumimoji="0" lang="fr-FR" altLang="fr-FR" sz="2000" b="1"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dans le temps</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 nécessité d’une amélioration notable rapide (par exemple : 24 ou 48 heures en ORL)</a:t>
            </a:r>
          </a:p>
          <a:p>
            <a:pPr marL="0" marR="0" lvl="0" indent="0" algn="l" defTabSz="914400" rtl="0" eaLnBrk="0" fontAlgn="base" latinLnBrk="0" hangingPunct="0">
              <a:lnSpc>
                <a:spcPct val="100000"/>
              </a:lnSpc>
              <a:spcBef>
                <a:spcPct val="0"/>
              </a:spcBef>
              <a:spcAft>
                <a:spcPct val="0"/>
              </a:spcAft>
              <a:buClr>
                <a:srgbClr val="62C400"/>
              </a:buClr>
              <a:buSzTx/>
              <a:buFontTx/>
              <a:buNone/>
              <a:tabLst>
                <a:tab pos="287338" algn="l"/>
              </a:tabLst>
              <a:defRPr/>
            </a:pPr>
            <a:endPar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30000"/>
              </a:spcBef>
              <a:spcAft>
                <a:spcPct val="0"/>
              </a:spcAft>
              <a:buClr>
                <a:srgbClr val="62C400"/>
              </a:buClr>
              <a:buSzTx/>
              <a:buFontTx/>
              <a:buBlip>
                <a:blip r:embed="rId3"/>
              </a:buBlip>
              <a:tabLst>
                <a:tab pos="287338" algn="l"/>
              </a:tabLst>
              <a:defRPr/>
            </a:pPr>
            <a:r>
              <a:rPr kumimoji="0" lang="fr-FR" altLang="fr-FR" sz="20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Savoir reconsidérer le problème = </a:t>
            </a:r>
            <a:r>
              <a:rPr kumimoji="0" lang="fr-FR" altLang="fr-FR" sz="2000" b="1"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INSTAURER UN SUIVI</a:t>
            </a:r>
          </a:p>
          <a:p>
            <a:pPr marL="361950" marR="0" lvl="0" indent="0" algn="l" defTabSz="914400" rtl="0" eaLnBrk="0" fontAlgn="base" latinLnBrk="0" hangingPunct="0">
              <a:lnSpc>
                <a:spcPct val="100000"/>
              </a:lnSpc>
              <a:spcBef>
                <a:spcPts val="1200"/>
              </a:spcBef>
              <a:spcAft>
                <a:spcPct val="0"/>
              </a:spcAft>
              <a:buClr>
                <a:srgbClr val="62C400"/>
              </a:buClr>
              <a:buSzTx/>
              <a:buFontTx/>
              <a:buNone/>
              <a:tabLst>
                <a:tab pos="361950" algn="l"/>
              </a:tabLst>
              <a:defRPr/>
            </a:pPr>
            <a:r>
              <a:rPr kumimoji="0" lang="fr-FR" altLang="fr-FR" sz="2000" b="1"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Et si besoin, </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orienter vers une consultation médicale</a:t>
            </a:r>
            <a:endParaRPr kumimoji="0" lang="fr-FR" altLang="fr-FR" sz="2000" b="1"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88418"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2.1. Règles d’or du conseil</a:t>
            </a:r>
          </a:p>
        </p:txBody>
      </p:sp>
      <p:sp>
        <p:nvSpPr>
          <p:cNvPr id="4" name="Text Box 8">
            <a:extLst>
              <a:ext uri="{FF2B5EF4-FFF2-40B4-BE49-F238E27FC236}">
                <a16:creationId xmlns:a16="http://schemas.microsoft.com/office/drawing/2014/main" id="{58650763-8E45-4F8A-9EE7-D31D476EB28C}"/>
              </a:ext>
            </a:extLst>
          </p:cNvPr>
          <p:cNvSpPr txBox="1">
            <a:spLocks noChangeArrowheads="1"/>
          </p:cNvSpPr>
          <p:nvPr/>
        </p:nvSpPr>
        <p:spPr bwMode="auto">
          <a:xfrm>
            <a:off x="696913" y="5473700"/>
            <a:ext cx="10225087" cy="400050"/>
          </a:xfrm>
          <a:prstGeom prst="rect">
            <a:avLst/>
          </a:prstGeom>
          <a:noFill/>
          <a:ln>
            <a:noFill/>
          </a:ln>
          <a:effectLst/>
        </p:spPr>
        <p:txBody>
          <a:bodyPr>
            <a:spAutoFit/>
          </a:bodyPr>
          <a:lstStyle>
            <a:lvl1pPr marL="444500" indent="-444500">
              <a:defRPr>
                <a:solidFill>
                  <a:schemeClr val="tx1"/>
                </a:solidFill>
                <a:latin typeface="Arial" panose="020B0604020202020204" pitchFamily="34" charset="0"/>
                <a:cs typeface="Arial" panose="020B0604020202020204" pitchFamily="34" charset="0"/>
              </a:defRPr>
            </a:lvl1pPr>
            <a:lvl2pPr marL="6238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44500" marR="0" lvl="0" indent="-444500" algn="l" defTabSz="914400" rtl="0" eaLnBrk="1" fontAlgn="base" latinLnBrk="0" hangingPunct="1">
              <a:lnSpc>
                <a:spcPct val="100000"/>
              </a:lnSpc>
              <a:spcBef>
                <a:spcPct val="50000"/>
              </a:spcBef>
              <a:spcAft>
                <a:spcPct val="0"/>
              </a:spcAft>
              <a:buClrTx/>
              <a:buSzTx/>
              <a:buFontTx/>
              <a:buNone/>
              <a:tabLst/>
              <a:defRPr/>
            </a:pPr>
            <a:r>
              <a:rPr kumimoji="0" lang="fr-FR" altLang="fr-FR" sz="2000" b="1" i="0" u="none" strike="noStrike" kern="1200" cap="none" spc="0" normalizeH="0" baseline="0" noProof="0" dirty="0">
                <a:ln>
                  <a:noFill/>
                </a:ln>
                <a:solidFill>
                  <a:srgbClr val="33CC33"/>
                </a:solidFill>
                <a:effectLst/>
                <a:uLnTx/>
                <a:uFillTx/>
                <a:latin typeface="Arial"/>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3333CC"/>
                </a:solidFill>
                <a:effectLst/>
                <a:uLnTx/>
                <a:uFillTx/>
                <a:latin typeface="Arial"/>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000099"/>
                </a:solidFill>
                <a:effectLst/>
                <a:uLnTx/>
                <a:uFillTx/>
                <a:latin typeface="Arial"/>
                <a:ea typeface="+mn-ea"/>
                <a:cs typeface="Arial" panose="020B0604020202020204" pitchFamily="34" charset="0"/>
                <a:sym typeface="Wingdings" panose="05000000000000000000" pitchFamily="2" charset="2"/>
              </a:rPr>
              <a:t>A recommander </a:t>
            </a:r>
            <a:r>
              <a:rPr kumimoji="0" lang="fr-FR" altLang="fr-FR" sz="2000" b="1" i="0" u="none" strike="noStrike" kern="1200" cap="none" spc="0" normalizeH="0" baseline="0" noProof="0" dirty="0">
                <a:ln>
                  <a:noFill/>
                </a:ln>
                <a:solidFill>
                  <a:srgbClr val="3333CC"/>
                </a:solidFill>
                <a:effectLst/>
                <a:uLnTx/>
                <a:uFillTx/>
                <a:latin typeface="Arial"/>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rPr>
              <a:t>site de conseils pour les jeunes parents</a:t>
            </a:r>
            <a:r>
              <a:rPr kumimoji="0" lang="fr-FR" altLang="fr-FR" sz="20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t>
            </a:r>
          </a:p>
        </p:txBody>
      </p:sp>
      <p:pic>
        <p:nvPicPr>
          <p:cNvPr id="5" name="Image 6">
            <a:extLst>
              <a:ext uri="{FF2B5EF4-FFF2-40B4-BE49-F238E27FC236}">
                <a16:creationId xmlns:a16="http://schemas.microsoft.com/office/drawing/2014/main" id="{EB99D4D9-BE21-4B18-8368-3E891EB712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3" y="5376863"/>
            <a:ext cx="577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0554C30D-5EF6-45D2-95C4-801A5E12CD4E}"/>
              </a:ext>
            </a:extLst>
          </p:cNvPr>
          <p:cNvPicPr>
            <a:picLocks noChangeAspect="1"/>
          </p:cNvPicPr>
          <p:nvPr/>
        </p:nvPicPr>
        <p:blipFill>
          <a:blip r:embed="rId5"/>
          <a:stretch>
            <a:fillRect/>
          </a:stretch>
        </p:blipFill>
        <p:spPr>
          <a:xfrm>
            <a:off x="7654595" y="4373475"/>
            <a:ext cx="1003387" cy="1003387"/>
          </a:xfrm>
          <a:prstGeom prst="rect">
            <a:avLst/>
          </a:prstGeom>
        </p:spPr>
      </p:pic>
      <p:grpSp>
        <p:nvGrpSpPr>
          <p:cNvPr id="3" name="Groupe 2">
            <a:extLst>
              <a:ext uri="{FF2B5EF4-FFF2-40B4-BE49-F238E27FC236}">
                <a16:creationId xmlns:a16="http://schemas.microsoft.com/office/drawing/2014/main" id="{5C8A1FDA-824E-4F61-B0F3-63ABDB8AA743}"/>
              </a:ext>
            </a:extLst>
          </p:cNvPr>
          <p:cNvGrpSpPr/>
          <p:nvPr/>
        </p:nvGrpSpPr>
        <p:grpSpPr>
          <a:xfrm>
            <a:off x="8657982" y="4231526"/>
            <a:ext cx="3519275" cy="2115352"/>
            <a:chOff x="8657982" y="4231526"/>
            <a:chExt cx="3519275" cy="2115352"/>
          </a:xfrm>
        </p:grpSpPr>
        <p:pic>
          <p:nvPicPr>
            <p:cNvPr id="2" name="Image 1">
              <a:extLst>
                <a:ext uri="{FF2B5EF4-FFF2-40B4-BE49-F238E27FC236}">
                  <a16:creationId xmlns:a16="http://schemas.microsoft.com/office/drawing/2014/main" id="{BE989E79-773D-4183-8104-576AAE6ADE2A}"/>
                </a:ext>
              </a:extLst>
            </p:cNvPr>
            <p:cNvPicPr>
              <a:picLocks noChangeAspect="1"/>
            </p:cNvPicPr>
            <p:nvPr/>
          </p:nvPicPr>
          <p:blipFill>
            <a:blip r:embed="rId6"/>
            <a:stretch>
              <a:fillRect/>
            </a:stretch>
          </p:blipFill>
          <p:spPr>
            <a:xfrm>
              <a:off x="8657982" y="4231526"/>
              <a:ext cx="3519275" cy="1841754"/>
            </a:xfrm>
            <a:prstGeom prst="rect">
              <a:avLst/>
            </a:prstGeom>
            <a:ln>
              <a:noFill/>
            </a:ln>
            <a:effectLst>
              <a:softEdge rad="112500"/>
            </a:effectLst>
          </p:spPr>
        </p:pic>
        <p:pic>
          <p:nvPicPr>
            <p:cNvPr id="6" name="Image 5">
              <a:extLst>
                <a:ext uri="{FF2B5EF4-FFF2-40B4-BE49-F238E27FC236}">
                  <a16:creationId xmlns:a16="http://schemas.microsoft.com/office/drawing/2014/main" id="{388F4843-A5F1-4148-9707-B3C3FC088402}"/>
                </a:ext>
              </a:extLst>
            </p:cNvPr>
            <p:cNvPicPr>
              <a:picLocks noChangeAspect="1"/>
            </p:cNvPicPr>
            <p:nvPr/>
          </p:nvPicPr>
          <p:blipFill>
            <a:blip r:embed="rId7"/>
            <a:stretch>
              <a:fillRect/>
            </a:stretch>
          </p:blipFill>
          <p:spPr>
            <a:xfrm>
              <a:off x="10930417" y="5594298"/>
              <a:ext cx="1238423" cy="7525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371933" y="216212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Ellipse 6"/>
          <p:cNvSpPr/>
          <p:nvPr/>
        </p:nvSpPr>
        <p:spPr>
          <a:xfrm>
            <a:off x="375024" y="3996418"/>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 Box 28"/>
          <p:cNvSpPr txBox="1">
            <a:spLocks noChangeArrowheads="1"/>
          </p:cNvSpPr>
          <p:nvPr/>
        </p:nvSpPr>
        <p:spPr bwMode="auto">
          <a:xfrm>
            <a:off x="1995588" y="2330656"/>
            <a:ext cx="390279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Pharmacologie et matière médicale homéopathique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Auteurs : Denis DEMARQUE, Jacques JOUANNY, Bernard POITEVIN, Yves SAINT-JEAN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Editions : CEDH - 2017</a:t>
            </a:r>
          </a:p>
        </p:txBody>
      </p:sp>
      <p:sp>
        <p:nvSpPr>
          <p:cNvPr id="9" name="Text Box 28"/>
          <p:cNvSpPr txBox="1">
            <a:spLocks noChangeArrowheads="1"/>
          </p:cNvSpPr>
          <p:nvPr/>
        </p:nvSpPr>
        <p:spPr bwMode="auto">
          <a:xfrm>
            <a:off x="1998679" y="4368810"/>
            <a:ext cx="39027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Matière médicale homéopathique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Auteurs : Michel GUERMONPREZ, Madeleine PINKAS, Monique TORK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Editions : SIMILIA - 2017</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39" y="2422288"/>
            <a:ext cx="849787" cy="1135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989" y="4218209"/>
            <a:ext cx="844915" cy="11260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Ellipse 11"/>
          <p:cNvSpPr/>
          <p:nvPr/>
        </p:nvSpPr>
        <p:spPr>
          <a:xfrm>
            <a:off x="6125251" y="1272062"/>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9078" y="1529122"/>
            <a:ext cx="863954" cy="114184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Ellipse 13"/>
          <p:cNvSpPr/>
          <p:nvPr/>
        </p:nvSpPr>
        <p:spPr>
          <a:xfrm>
            <a:off x="6125251" y="3124321"/>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Ellipse 14"/>
          <p:cNvSpPr/>
          <p:nvPr/>
        </p:nvSpPr>
        <p:spPr>
          <a:xfrm>
            <a:off x="6125251" y="497658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9949" y="3451812"/>
            <a:ext cx="787568" cy="10572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5084" y="5187643"/>
            <a:ext cx="791942" cy="11116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8" name="Text Box 28"/>
          <p:cNvSpPr txBox="1">
            <a:spLocks noChangeArrowheads="1"/>
          </p:cNvSpPr>
          <p:nvPr/>
        </p:nvSpPr>
        <p:spPr bwMode="auto">
          <a:xfrm>
            <a:off x="7676858" y="1559329"/>
            <a:ext cx="4515142"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Les dossiers de l’expert : Pédiatrie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Auteurs : Michèle Boiron, François Roux, Pierre Popowski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Editions : Le moniteur des pharmacies - 2015</a:t>
            </a:r>
          </a:p>
        </p:txBody>
      </p:sp>
      <p:sp>
        <p:nvSpPr>
          <p:cNvPr id="19" name="Text Box 28"/>
          <p:cNvSpPr txBox="1">
            <a:spLocks noChangeArrowheads="1"/>
          </p:cNvSpPr>
          <p:nvPr/>
        </p:nvSpPr>
        <p:spPr bwMode="auto">
          <a:xfrm>
            <a:off x="7676858" y="3328325"/>
            <a:ext cx="4198619"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Thérapeutique homéopathique: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Schémas et protocoles en pédiatrie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Auteurs : Monique Quillard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Editions : CEDH - 2015</a:t>
            </a:r>
          </a:p>
        </p:txBody>
      </p:sp>
      <p:sp>
        <p:nvSpPr>
          <p:cNvPr id="20" name="Text Box 28"/>
          <p:cNvSpPr txBox="1">
            <a:spLocks noChangeArrowheads="1"/>
          </p:cNvSpPr>
          <p:nvPr/>
        </p:nvSpPr>
        <p:spPr bwMode="auto">
          <a:xfrm>
            <a:off x="7676859" y="5112513"/>
            <a:ext cx="39027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Pédiatrie : Dermatologie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500" b="1" i="0" u="none" strike="noStrike" kern="1200" cap="none" spc="0" normalizeH="0" baseline="0" noProof="0" dirty="0">
              <a:ln>
                <a:noFill/>
              </a:ln>
              <a:solidFill>
                <a:srgbClr val="0454A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Auteurs : François Mulet, Sébastien </a:t>
            </a:r>
            <a:r>
              <a:rPr kumimoji="0" lang="fr-FR" altLang="fr-FR"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Musslin</a:t>
            </a: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Marie-Hélène </a:t>
            </a:r>
            <a:r>
              <a:rPr kumimoji="0" lang="fr-FR" altLang="fr-FR" sz="13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Ribreau</a:t>
            </a:r>
            <a:endPar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3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Editions : CEDH - 2018</a:t>
            </a:r>
          </a:p>
        </p:txBody>
      </p:sp>
      <p:sp>
        <p:nvSpPr>
          <p:cNvPr id="4" name="ZoneTexte 4">
            <a:extLst>
              <a:ext uri="{FF2B5EF4-FFF2-40B4-BE49-F238E27FC236}">
                <a16:creationId xmlns:a16="http://schemas.microsoft.com/office/drawing/2014/main" id="{A073DADA-F280-4E5A-B940-49241BBF7F3E}"/>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pour aller plus loin…</a:t>
            </a:r>
          </a:p>
        </p:txBody>
      </p:sp>
    </p:spTree>
    <p:extLst>
      <p:ext uri="{BB962C8B-B14F-4D97-AF65-F5344CB8AC3E}">
        <p14:creationId xmlns:p14="http://schemas.microsoft.com/office/powerpoint/2010/main" val="19430791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062437" y="3644658"/>
            <a:ext cx="3706181" cy="775485"/>
            <a:chOff x="8062437" y="3970045"/>
            <a:chExt cx="3706181" cy="775485"/>
          </a:xfrm>
        </p:grpSpPr>
        <p:sp>
          <p:nvSpPr>
            <p:cNvPr id="4" name="Rectangle à coins arrondis 3"/>
            <p:cNvSpPr/>
            <p:nvPr/>
          </p:nvSpPr>
          <p:spPr>
            <a:xfrm>
              <a:off x="8062437" y="3970045"/>
              <a:ext cx="3706181" cy="660400"/>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Arial"/>
                  <a:ea typeface="+mn-ea"/>
                  <a:cs typeface="+mn-cs"/>
                </a:rPr>
                <a:t>https://www.cdfh.fr</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376" y="4429288"/>
              <a:ext cx="316242" cy="316242"/>
            </a:xfrm>
            <a:prstGeom prst="rect">
              <a:avLst/>
            </a:prstGeom>
          </p:spPr>
        </p:pic>
      </p:grpSp>
      <p:sp>
        <p:nvSpPr>
          <p:cNvPr id="6" name="ZoneTexte 5"/>
          <p:cNvSpPr txBox="1"/>
          <p:nvPr/>
        </p:nvSpPr>
        <p:spPr>
          <a:xfrm>
            <a:off x="8165439" y="3284984"/>
            <a:ext cx="35001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4C122"/>
                </a:solidFill>
                <a:effectLst/>
                <a:uLnTx/>
                <a:uFillTx/>
                <a:latin typeface="Arial"/>
                <a:ea typeface="+mn-ea"/>
                <a:cs typeface="Arial" panose="020B0604020202020204" pitchFamily="34" charset="0"/>
              </a:rPr>
              <a:t>Inscriptions sur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Et demain…</a:t>
            </a:r>
          </a:p>
        </p:txBody>
      </p:sp>
      <p:sp>
        <p:nvSpPr>
          <p:cNvPr id="14" name="ZoneTexte 27">
            <a:extLst>
              <a:ext uri="{FF2B5EF4-FFF2-40B4-BE49-F238E27FC236}">
                <a16:creationId xmlns:a16="http://schemas.microsoft.com/office/drawing/2014/main" id="{4BD005A8-5702-422B-A3DD-9DD4DD5DB1DF}"/>
              </a:ext>
            </a:extLst>
          </p:cNvPr>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Trebuchet MS" panose="020B0603020202020204" pitchFamily="34" charset="0"/>
                <a:ea typeface="+mn-ea"/>
                <a:cs typeface="+mn-cs"/>
              </a:rPr>
              <a:t>POURSUIVEZ VOTRE PARCOURS</a:t>
            </a:r>
          </a:p>
        </p:txBody>
      </p:sp>
      <p:pic>
        <p:nvPicPr>
          <p:cNvPr id="8" name="Image 7">
            <a:extLst>
              <a:ext uri="{FF2B5EF4-FFF2-40B4-BE49-F238E27FC236}">
                <a16:creationId xmlns:a16="http://schemas.microsoft.com/office/drawing/2014/main" id="{C01A3D44-8829-4146-8141-83671F94B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73" y="2048814"/>
            <a:ext cx="8284474" cy="3852088"/>
          </a:xfrm>
          <a:prstGeom prst="rect">
            <a:avLst/>
          </a:prstGeom>
        </p:spPr>
      </p:pic>
    </p:spTree>
    <p:extLst>
      <p:ext uri="{BB962C8B-B14F-4D97-AF65-F5344CB8AC3E}">
        <p14:creationId xmlns:p14="http://schemas.microsoft.com/office/powerpoint/2010/main" val="22916526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Faites-nous part de vos retours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sur la formation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99"/>
                </a:solidFill>
                <a:effectLst/>
                <a:uLnTx/>
                <a:uFillTx/>
                <a:latin typeface="Arial"/>
                <a:ea typeface="+mn-ea"/>
                <a:cs typeface="+mn-cs"/>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mn-cs"/>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400" b="0" i="0" u="none" strike="noStrike" kern="1200" cap="none" spc="0" normalizeH="0" baseline="0" noProof="0" dirty="0">
                <a:ln>
                  <a:noFill/>
                </a:ln>
                <a:solidFill>
                  <a:srgbClr val="94C122"/>
                </a:solidFill>
                <a:effectLst/>
                <a:uLnTx/>
                <a:uFillTx/>
                <a:latin typeface="Arial" panose="020B0604020202020204" pitchFamily="34" charset="0"/>
                <a:ea typeface="+mn-ea"/>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Déposez un avis sur le site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www.cdfh.fr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99"/>
                </a:solidFill>
                <a:effectLst/>
                <a:uLnTx/>
                <a:uFillTx/>
                <a:latin typeface="Arial"/>
                <a:ea typeface="+mn-ea"/>
                <a:cs typeface="+mn-cs"/>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569913" y="1682750"/>
            <a:ext cx="11190287" cy="4351338"/>
          </a:xfrm>
          <a:prstGeom prst="rect">
            <a:avLst/>
          </a:prstGeom>
        </p:spPr>
        <p:txBody>
          <a:bodyPr/>
          <a:lstStyle/>
          <a:p>
            <a:pPr eaLnBrk="1" hangingPunct="1">
              <a:buFontTx/>
              <a:buBlip>
                <a:blip r:embed="rId3"/>
              </a:buBlip>
              <a:defRPr/>
            </a:pPr>
            <a:r>
              <a:rPr lang="fr-FR" sz="2000" b="1" dirty="0">
                <a:solidFill>
                  <a:srgbClr val="000099"/>
                </a:solidFill>
                <a:cs typeface="Arial" panose="020B0604020202020204" pitchFamily="34" charset="0"/>
              </a:rPr>
              <a:t>Posologie en aigu </a:t>
            </a:r>
            <a:r>
              <a:rPr lang="fr-FR" sz="2000" dirty="0">
                <a:solidFill>
                  <a:srgbClr val="000099"/>
                </a:solidFill>
                <a:cs typeface="Arial" panose="020B0604020202020204" pitchFamily="34" charset="0"/>
              </a:rPr>
              <a:t>: </a:t>
            </a:r>
            <a:r>
              <a:rPr lang="fr-FR" sz="1800" dirty="0">
                <a:solidFill>
                  <a:srgbClr val="000099"/>
                </a:solidFill>
                <a:cs typeface="Arial" panose="020B0604020202020204" pitchFamily="34" charset="0"/>
              </a:rPr>
              <a:t>répéter très souvent les prises au début (toutes les heures voire toutes les ½ heures pendant 24 heures) puis espacer selon amélioration, 3 à 5 fois par jour les jours suivants</a:t>
            </a:r>
          </a:p>
          <a:p>
            <a:pPr marL="0" indent="0" eaLnBrk="1" hangingPunct="1">
              <a:buFontTx/>
              <a:buNone/>
              <a:defRPr/>
            </a:pPr>
            <a:endParaRPr lang="fr-FR" sz="1600" dirty="0">
              <a:solidFill>
                <a:srgbClr val="000099"/>
              </a:solidFill>
              <a:cs typeface="Arial" panose="020B0604020202020204" pitchFamily="34" charset="0"/>
            </a:endParaRPr>
          </a:p>
          <a:p>
            <a:pPr eaLnBrk="1" hangingPunct="1">
              <a:buFontTx/>
              <a:buBlip>
                <a:blip r:embed="rId3"/>
              </a:buBlip>
              <a:defRPr/>
            </a:pPr>
            <a:r>
              <a:rPr lang="fr-FR" sz="2000" dirty="0">
                <a:solidFill>
                  <a:srgbClr val="000099"/>
                </a:solidFill>
                <a:cs typeface="Arial" panose="020B0604020202020204" pitchFamily="34" charset="0"/>
              </a:rPr>
              <a:t>Indiquer la </a:t>
            </a:r>
            <a:r>
              <a:rPr lang="fr-FR" sz="2000" b="1" dirty="0">
                <a:solidFill>
                  <a:srgbClr val="000099"/>
                </a:solidFill>
                <a:cs typeface="Arial" panose="020B0604020202020204" pitchFamily="34" charset="0"/>
              </a:rPr>
              <a:t>fréquence et la durée du traitement</a:t>
            </a:r>
          </a:p>
          <a:p>
            <a:pPr eaLnBrk="1" hangingPunct="1">
              <a:spcBef>
                <a:spcPts val="0"/>
              </a:spcBef>
              <a:buClr>
                <a:srgbClr val="1320C3"/>
              </a:buClr>
              <a:defRPr/>
            </a:pPr>
            <a:endParaRPr lang="fr-FR" sz="1800" dirty="0"/>
          </a:p>
          <a:p>
            <a:pPr eaLnBrk="1" hangingPunct="1">
              <a:spcBef>
                <a:spcPts val="0"/>
              </a:spcBef>
              <a:buClr>
                <a:srgbClr val="1320C3"/>
              </a:buClr>
              <a:buFontTx/>
              <a:buBlip>
                <a:blip r:embed="rId3"/>
              </a:buBlip>
              <a:defRPr/>
            </a:pPr>
            <a:r>
              <a:rPr lang="fr-FR" sz="2000" b="1" dirty="0">
                <a:solidFill>
                  <a:srgbClr val="000099"/>
                </a:solidFill>
                <a:cs typeface="Arial" panose="020B0604020202020204" pitchFamily="34" charset="0"/>
              </a:rPr>
              <a:t>Nourrissons : </a:t>
            </a:r>
          </a:p>
          <a:p>
            <a:pPr marL="1095375" indent="-285750" eaLnBrk="1" hangingPunct="1">
              <a:buClr>
                <a:srgbClr val="1320C3"/>
              </a:buClr>
              <a:buFont typeface="Arial" panose="020B0604020202020204" pitchFamily="34" charset="0"/>
              <a:buChar char="-"/>
              <a:tabLst>
                <a:tab pos="1076325" algn="l"/>
              </a:tabLst>
              <a:defRPr/>
            </a:pPr>
            <a:r>
              <a:rPr lang="fr-FR" altLang="fr-FR" sz="1800" dirty="0">
                <a:solidFill>
                  <a:srgbClr val="000099"/>
                </a:solidFill>
                <a:cs typeface="Arial" panose="020B0604020202020204" pitchFamily="34" charset="0"/>
              </a:rPr>
              <a:t>Faire fondre 10 granules de chaque médicament choisi dans ¼ de biberon d’eau </a:t>
            </a:r>
          </a:p>
          <a:p>
            <a:pPr marL="1071563" indent="0" eaLnBrk="1" hangingPunct="1">
              <a:spcBef>
                <a:spcPts val="0"/>
              </a:spcBef>
              <a:buClr>
                <a:srgbClr val="1320C3"/>
              </a:buClr>
              <a:buFontTx/>
              <a:buNone/>
              <a:tabLst>
                <a:tab pos="1076325" algn="l"/>
              </a:tabLst>
              <a:defRPr/>
            </a:pPr>
            <a:r>
              <a:rPr lang="fr-FR" altLang="fr-FR" sz="1800" dirty="0">
                <a:solidFill>
                  <a:srgbClr val="000099"/>
                </a:solidFill>
                <a:cs typeface="Arial" panose="020B0604020202020204" pitchFamily="34" charset="0"/>
              </a:rPr>
              <a:t>et renouveler chaque jour la préparation. </a:t>
            </a:r>
          </a:p>
          <a:p>
            <a:pPr marL="1095375" indent="-285750" eaLnBrk="1" hangingPunct="1">
              <a:buClr>
                <a:srgbClr val="1320C3"/>
              </a:buClr>
              <a:buFontTx/>
              <a:buChar char="-"/>
              <a:defRPr/>
            </a:pPr>
            <a:r>
              <a:rPr lang="fr-FR" altLang="fr-FR" sz="1800" dirty="0">
                <a:solidFill>
                  <a:srgbClr val="000099"/>
                </a:solidFill>
                <a:cs typeface="Arial" panose="020B0604020202020204" pitchFamily="34" charset="0"/>
              </a:rPr>
              <a:t>Conserver à l’abri de la lumière et au frais. </a:t>
            </a:r>
          </a:p>
          <a:p>
            <a:pPr marL="1095375" indent="-285750" eaLnBrk="1" hangingPunct="1">
              <a:buClr>
                <a:srgbClr val="1320C3"/>
              </a:buClr>
              <a:buFontTx/>
              <a:buChar char="-"/>
              <a:defRPr/>
            </a:pPr>
            <a:r>
              <a:rPr lang="fr-FR" altLang="fr-FR" sz="1800" dirty="0">
                <a:solidFill>
                  <a:srgbClr val="000099"/>
                </a:solidFill>
                <a:cs typeface="Arial" panose="020B0604020202020204" pitchFamily="34" charset="0"/>
              </a:rPr>
              <a:t>Administrer par petites gorgées ou cuillères à café tout au long de la journée</a:t>
            </a:r>
          </a:p>
        </p:txBody>
      </p:sp>
      <p:sp>
        <p:nvSpPr>
          <p:cNvPr id="5" name="ZoneTexte 4"/>
          <p:cNvSpPr txBox="1"/>
          <p:nvPr/>
        </p:nvSpPr>
        <p:spPr>
          <a:xfrm>
            <a:off x="3860800" y="5680075"/>
            <a:ext cx="7899400" cy="769938"/>
          </a:xfrm>
          <a:prstGeom prst="rect">
            <a:avLst/>
          </a:prstGeom>
          <a:noFill/>
        </p:spPr>
        <p:txBody>
          <a:bodyPr>
            <a:spAutoFit/>
          </a:bodyPr>
          <a:lstStyle/>
          <a:p>
            <a:pPr marL="342900" indent="-342900" eaLnBrk="0" hangingPunct="0">
              <a:buFont typeface="Wingdings" panose="05000000000000000000" pitchFamily="2" charset="2"/>
              <a:buChar char="è"/>
              <a:defRPr/>
            </a:pPr>
            <a:r>
              <a:rPr lang="fr-FR" sz="2400" dirty="0">
                <a:solidFill>
                  <a:srgbClr val="000099"/>
                </a:solidFill>
                <a:cs typeface="Arial" panose="020B0604020202020204" pitchFamily="34" charset="0"/>
              </a:rPr>
              <a:t>Mentionner </a:t>
            </a:r>
            <a:r>
              <a:rPr lang="fr-FR" sz="2400" b="1" i="1" dirty="0">
                <a:solidFill>
                  <a:srgbClr val="000099"/>
                </a:solidFill>
                <a:cs typeface="Arial" panose="020B0604020202020204" pitchFamily="34" charset="0"/>
              </a:rPr>
              <a:t>votre conseil par écrit </a:t>
            </a:r>
            <a:r>
              <a:rPr lang="fr-FR" sz="2400" dirty="0">
                <a:solidFill>
                  <a:srgbClr val="000099"/>
                </a:solidFill>
                <a:cs typeface="Arial" panose="020B0604020202020204" pitchFamily="34" charset="0"/>
              </a:rPr>
              <a:t>: </a:t>
            </a:r>
          </a:p>
          <a:p>
            <a:pPr marL="358775" indent="-358775" eaLnBrk="0" hangingPunct="0">
              <a:defRPr/>
            </a:pPr>
            <a:r>
              <a:rPr lang="fr-FR" sz="2000" dirty="0">
                <a:solidFill>
                  <a:srgbClr val="000099"/>
                </a:solidFill>
                <a:cs typeface="Arial" panose="020B0604020202020204" pitchFamily="34" charset="0"/>
              </a:rPr>
              <a:t>	posologie + durée du traitement</a:t>
            </a:r>
          </a:p>
        </p:txBody>
      </p:sp>
      <p:pic>
        <p:nvPicPr>
          <p:cNvPr id="190467"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4525" y="5465763"/>
            <a:ext cx="16637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dirty="0">
                <a:solidFill>
                  <a:srgbClr val="FFFFFF"/>
                </a:solidFill>
                <a:ea typeface="Tahoma" panose="020B0604030504040204" pitchFamily="34" charset="0"/>
                <a:cs typeface="Arial" panose="020B0604020202020204" pitchFamily="34" charset="0"/>
              </a:rPr>
              <a:t>2.1. </a:t>
            </a:r>
            <a:r>
              <a:rPr lang="fr-FR" altLang="fr-FR" sz="3200" b="1">
                <a:solidFill>
                  <a:srgbClr val="FFFFFF"/>
                </a:solidFill>
                <a:ea typeface="Tahoma" panose="020B0604030504040204" pitchFamily="34" charset="0"/>
                <a:cs typeface="Arial" panose="020B0604020202020204" pitchFamily="34" charset="0"/>
              </a:rPr>
              <a:t>Règles </a:t>
            </a:r>
            <a:r>
              <a:rPr lang="fr-FR" altLang="fr-FR" sz="3200" b="1" dirty="0">
                <a:solidFill>
                  <a:srgbClr val="FFFFFF"/>
                </a:solidFill>
                <a:ea typeface="Tahoma" panose="020B0604030504040204" pitchFamily="34" charset="0"/>
                <a:cs typeface="Arial" panose="020B0604020202020204" pitchFamily="34" charset="0"/>
              </a:rPr>
              <a:t>d’or du conseil</a:t>
            </a:r>
          </a:p>
        </p:txBody>
      </p:sp>
      <p:sp>
        <p:nvSpPr>
          <p:cNvPr id="9" name="Ellipse 8"/>
          <p:cNvSpPr/>
          <p:nvPr/>
        </p:nvSpPr>
        <p:spPr>
          <a:xfrm>
            <a:off x="3382963" y="5387975"/>
            <a:ext cx="373062" cy="292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Pour le </a:t>
            </a:r>
            <a:r>
              <a:rPr lang="fr-FR" sz="2000" b="1" dirty="0">
                <a:solidFill>
                  <a:srgbClr val="000099"/>
                </a:solidFill>
              </a:rPr>
              <a:t>confort de tous</a:t>
            </a: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Quelques consignes</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2</a:t>
            </a:fld>
            <a:endParaRPr lang="fr-FR">
              <a:solidFill>
                <a:srgbClr val="4472C4">
                  <a:lumMod val="75000"/>
                </a:srgbClr>
              </a:solidFill>
            </a:endParaRP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pPr eaLnBrk="0" hangingPunct="0"/>
            <a:r>
              <a:rPr lang="fr-FR" dirty="0">
                <a:solidFill>
                  <a:srgbClr val="000099"/>
                </a:solidFill>
                <a:cs typeface="Arial" panose="020B0604020202020204" pitchFamily="34" charset="0"/>
              </a:rPr>
              <a:t>Allumer son micro, </a:t>
            </a:r>
            <a:r>
              <a:rPr lang="fr-FR" u="sng" dirty="0">
                <a:solidFill>
                  <a:srgbClr val="000099"/>
                </a:solidFill>
                <a:cs typeface="Arial" panose="020B0604020202020204" pitchFamily="34" charset="0"/>
              </a:rPr>
              <a:t>uniquement</a:t>
            </a:r>
            <a:r>
              <a:rPr lang="fr-FR" dirty="0">
                <a:solidFill>
                  <a:srgbClr val="000099"/>
                </a:solidFill>
                <a:cs typeface="Arial" panose="020B0604020202020204" pitchFamily="34" charset="0"/>
              </a:rPr>
              <a:t> lors des temps d’échange</a:t>
            </a:r>
          </a:p>
          <a:p>
            <a:pPr eaLnBrk="0" hangingPunct="0"/>
            <a:endParaRPr lang="fr-FR" dirty="0">
              <a:solidFill>
                <a:prstClr val="black"/>
              </a:solidFill>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pPr eaLnBrk="0" hangingPunct="0"/>
            <a:r>
              <a:rPr lang="fr-FR" dirty="0">
                <a:solidFill>
                  <a:srgbClr val="000099"/>
                </a:solidFill>
              </a:rPr>
              <a:t>Activer sa caméra</a:t>
            </a:r>
            <a:endParaRPr lang="fr-FR" dirty="0">
              <a:solidFill>
                <a:prstClr val="black"/>
              </a:solidFill>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S’identifier clairement </a:t>
            </a:r>
            <a:r>
              <a:rPr lang="fr-FR" dirty="0">
                <a:solidFill>
                  <a:srgbClr val="000099"/>
                </a:solidFill>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pPr eaLnBrk="0" hangingPunct="0"/>
            <a:r>
              <a:rPr lang="fr-FR" dirty="0">
                <a:solidFill>
                  <a:srgbClr val="000099"/>
                </a:solidFill>
              </a:rPr>
              <a:t>Utiliser le « chat »</a:t>
            </a:r>
            <a:endParaRPr lang="fr-FR" dirty="0">
              <a:solidFill>
                <a:prstClr val="black"/>
              </a:solidFill>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pPr eaLnBrk="0" hangingPunct="0"/>
            <a:r>
              <a:rPr lang="fr-FR" dirty="0">
                <a:solidFill>
                  <a:srgbClr val="000099"/>
                </a:solidFill>
              </a:rPr>
              <a:t>Se renommer, si besoin</a:t>
            </a:r>
            <a:endParaRPr lang="fr-FR" dirty="0">
              <a:solidFill>
                <a:prstClr val="black"/>
              </a:solidFill>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pPr eaLnBrk="0" hangingPunct="0"/>
              <a:r>
                <a:rPr lang="fr-FR" sz="1600" dirty="0">
                  <a:solidFill>
                    <a:prstClr val="black"/>
                  </a:solidFill>
                </a:rPr>
                <a:t>Converser</a:t>
              </a:r>
            </a:p>
          </p:txBody>
        </p:sp>
      </p:grpSp>
    </p:spTree>
    <p:extLst>
      <p:ext uri="{BB962C8B-B14F-4D97-AF65-F5344CB8AC3E}">
        <p14:creationId xmlns:p14="http://schemas.microsoft.com/office/powerpoint/2010/main" val="3144916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mj-lt"/>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fontAlgn="auto"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Réactiver la méthodologie de conseil</a:t>
            </a:r>
          </a:p>
          <a:p>
            <a:pPr eaLnBrk="0" fontAlgn="auto" hangingPunct="0">
              <a:lnSpc>
                <a:spcPct val="110000"/>
              </a:lnSpc>
              <a:spcBef>
                <a:spcPts val="0"/>
              </a:spcBef>
              <a:spcAft>
                <a:spcPct val="10000"/>
              </a:spcAft>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Construire un outil d’aide à la prescription</a:t>
            </a:r>
            <a:r>
              <a:rPr lang="fr-FR" altLang="fr-FR" sz="2000" b="1" dirty="0">
                <a:solidFill>
                  <a:srgbClr val="000099"/>
                </a:solidFill>
                <a:latin typeface="+mj-lt"/>
                <a:ea typeface="ＭＳ Ｐゴシック" panose="020B0600070205080204" pitchFamily="34" charset="-128"/>
              </a:rPr>
              <a:t> </a:t>
            </a:r>
          </a:p>
        </p:txBody>
      </p:sp>
      <p:sp>
        <p:nvSpPr>
          <p:cNvPr id="2237455" name="Rectangle 15"/>
          <p:cNvSpPr>
            <a:spLocks noChangeArrowheads="1"/>
          </p:cNvSpPr>
          <p:nvPr/>
        </p:nvSpPr>
        <p:spPr bwMode="auto">
          <a:xfrm>
            <a:off x="3144838" y="3430588"/>
            <a:ext cx="8807450"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auto" hangingPunct="0">
              <a:spcBef>
                <a:spcPts val="0"/>
              </a:spcBef>
              <a:spcAft>
                <a:spcPts val="0"/>
              </a:spcAft>
              <a:buClr>
                <a:srgbClr val="ABD5FF"/>
              </a:buClr>
              <a:defRPr/>
            </a:pPr>
            <a:r>
              <a:rPr lang="fr-FR" altLang="fr-FR" sz="2000" b="1" u="sng" dirty="0">
                <a:solidFill>
                  <a:srgbClr val="000099"/>
                </a:solidFill>
                <a:latin typeface="+mj-lt"/>
                <a:ea typeface="ＭＳ Ｐゴシック" panose="020B0600070205080204" pitchFamily="34" charset="-128"/>
              </a:rPr>
              <a:t>Règles du jeu :</a:t>
            </a:r>
          </a:p>
          <a:p>
            <a:pPr eaLnBrk="0" fontAlgn="auto" hangingPunct="0">
              <a:spcBef>
                <a:spcPct val="50000"/>
              </a:spcBef>
              <a:spcAft>
                <a:spcPts val="0"/>
              </a:spcAft>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A la </a:t>
            </a:r>
            <a:r>
              <a:rPr lang="fr-FR" altLang="fr-FR" b="1" dirty="0">
                <a:solidFill>
                  <a:srgbClr val="000099"/>
                </a:solidFill>
                <a:latin typeface="+mj-lt"/>
                <a:ea typeface="ＭＳ Ｐゴシック" panose="020B0600070205080204" pitchFamily="34" charset="-128"/>
              </a:rPr>
              <a:t>cantonade : répondre à la question</a:t>
            </a:r>
          </a:p>
          <a:p>
            <a:pPr eaLnBrk="0" fontAlgn="auto" hangingPunct="0">
              <a:lnSpc>
                <a:spcPct val="110000"/>
              </a:lnSpc>
              <a:spcBef>
                <a:spcPct val="10000"/>
              </a:spcBef>
              <a:spcAft>
                <a:spcPts val="0"/>
              </a:spcAft>
              <a:buClr>
                <a:srgbClr val="000099"/>
              </a:buClr>
              <a:defRPr/>
            </a:pPr>
            <a:r>
              <a:rPr lang="fr-FR" altLang="fr-FR" b="1" i="1" dirty="0">
                <a:solidFill>
                  <a:srgbClr val="000099"/>
                </a:solidFill>
                <a:latin typeface="+mj-lt"/>
                <a:ea typeface="ＭＳ Ｐゴシック" panose="020B0600070205080204" pitchFamily="34" charset="-128"/>
              </a:rPr>
              <a:t>	Quelle méthode ou quel outil utilisez-vous pour construire votre conseil ?</a:t>
            </a:r>
          </a:p>
          <a:p>
            <a:pPr eaLnBrk="0" fontAlgn="auto" hangingPunct="0">
              <a:spcBef>
                <a:spcPct val="30000"/>
              </a:spcBef>
              <a:spcAft>
                <a:spcPts val="0"/>
              </a:spcAft>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 </a:t>
            </a:r>
            <a:r>
              <a:rPr lang="fr-FR" altLang="fr-FR" dirty="0">
                <a:solidFill>
                  <a:srgbClr val="000099"/>
                </a:solidFill>
                <a:latin typeface="+mj-lt"/>
                <a:ea typeface="ＭＳ Ｐゴシック" panose="020B0600070205080204" pitchFamily="34" charset="-128"/>
              </a:rPr>
              <a:t>:</a:t>
            </a:r>
          </a:p>
          <a:p>
            <a:pPr eaLnBrk="0" fontAlgn="auto" hangingPunct="0">
              <a:spcBef>
                <a:spcPct val="30000"/>
              </a:spcBef>
              <a:spcAft>
                <a:spcPts val="0"/>
              </a:spcAft>
              <a:buClr>
                <a:srgbClr val="000099"/>
              </a:buClr>
              <a:defRPr/>
            </a:pPr>
            <a:r>
              <a:rPr lang="fr-FR" altLang="fr-FR" dirty="0">
                <a:solidFill>
                  <a:srgbClr val="000099"/>
                </a:solidFill>
                <a:latin typeface="+mj-lt"/>
                <a:ea typeface="ＭＳ Ｐゴシック" panose="020B0600070205080204" pitchFamily="34" charset="-128"/>
              </a:rPr>
              <a:t>Construire le schéma :</a:t>
            </a:r>
          </a:p>
          <a:p>
            <a:pPr eaLnBrk="0" fontAlgn="auto" hangingPunct="0">
              <a:spcBef>
                <a:spcPct val="30000"/>
              </a:spcBef>
              <a:spcAft>
                <a:spcPts val="0"/>
              </a:spcAft>
              <a:buClr>
                <a:srgbClr val="000099"/>
              </a:buClr>
              <a:buFontTx/>
              <a:buChar char="-"/>
              <a:defRPr/>
            </a:pPr>
            <a:r>
              <a:rPr lang="fr-FR" altLang="fr-FR" dirty="0">
                <a:solidFill>
                  <a:srgbClr val="000099"/>
                </a:solidFill>
                <a:latin typeface="+mj-lt"/>
                <a:ea typeface="ＭＳ Ｐゴシック" panose="020B0600070205080204" pitchFamily="34" charset="-128"/>
              </a:rPr>
              <a:t>En indiquant le type d’informations à noter dans chaque cadran</a:t>
            </a:r>
          </a:p>
          <a:p>
            <a:pPr eaLnBrk="0" fontAlgn="auto" hangingPunct="0">
              <a:spcBef>
                <a:spcPct val="30000"/>
              </a:spcBef>
              <a:spcAft>
                <a:spcPts val="0"/>
              </a:spcAft>
              <a:buClr>
                <a:srgbClr val="000099"/>
              </a:buClr>
              <a:buFontTx/>
              <a:buChar char="-"/>
              <a:defRPr/>
            </a:pPr>
            <a:r>
              <a:rPr lang="fr-FR" altLang="fr-FR" dirty="0">
                <a:solidFill>
                  <a:srgbClr val="000099"/>
                </a:solidFill>
                <a:latin typeface="+mj-lt"/>
                <a:ea typeface="ＭＳ Ｐゴシック" panose="020B0600070205080204" pitchFamily="34" charset="-128"/>
              </a:rPr>
              <a:t>En associant LA question à poser</a:t>
            </a:r>
          </a:p>
        </p:txBody>
      </p:sp>
      <p:sp>
        <p:nvSpPr>
          <p:cNvPr id="19251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9251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rPr>
              <a:t>10’</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altLang="fr-FR" sz="3200" b="1" dirty="0">
                <a:solidFill>
                  <a:srgbClr val="FFFFFF"/>
                </a:solidFill>
                <a:ea typeface="Tahoma" panose="020B0604030504040204" pitchFamily="34" charset="0"/>
                <a:cs typeface="Arial" panose="020B0604020202020204" pitchFamily="34" charset="0"/>
              </a:rPr>
              <a:t>2.2. </a:t>
            </a:r>
            <a:r>
              <a:rPr lang="fr-FR" sz="3200" b="1" dirty="0">
                <a:solidFill>
                  <a:srgbClr val="FFFFFF"/>
                </a:solidFill>
              </a:rPr>
              <a:t>Méthodologie de conseil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110000"/>
              </a:lnSpc>
            </a:pPr>
            <a:endParaRPr lang="fr-FR" altLang="fr-FR" sz="1700">
              <a:solidFill>
                <a:srgbClr val="009900"/>
              </a:solidFill>
              <a:ea typeface="ＭＳ Ｐゴシック" panose="020B0600070205080204" pitchFamily="34" charset="-128"/>
              <a:cs typeface="Arial" panose="020B0604020202020204" pitchFamily="34" charset="0"/>
            </a:endParaRPr>
          </a:p>
        </p:txBody>
      </p:sp>
      <p:grpSp>
        <p:nvGrpSpPr>
          <p:cNvPr id="194597" name="Groupe 9"/>
          <p:cNvGrpSpPr>
            <a:grpSpLocks/>
          </p:cNvGrpSpPr>
          <p:nvPr/>
        </p:nvGrpSpPr>
        <p:grpSpPr bwMode="auto">
          <a:xfrm>
            <a:off x="3979863" y="1978025"/>
            <a:ext cx="3941762" cy="2820988"/>
            <a:chOff x="2748195" y="2224318"/>
            <a:chExt cx="3411540" cy="2670656"/>
          </a:xfrm>
        </p:grpSpPr>
        <p:sp>
          <p:nvSpPr>
            <p:cNvPr id="194599"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eaLnBrk="1" hangingPunct="1"/>
              <a:endParaRPr lang="fr-FR">
                <a:solidFill>
                  <a:srgbClr val="000000"/>
                </a:solidFill>
              </a:endParaRPr>
            </a:p>
          </p:txBody>
        </p:sp>
        <p:grpSp>
          <p:nvGrpSpPr>
            <p:cNvPr id="194600" name="Groupe 3"/>
            <p:cNvGrpSpPr>
              <a:grpSpLocks/>
            </p:cNvGrpSpPr>
            <p:nvPr/>
          </p:nvGrpSpPr>
          <p:grpSpPr bwMode="auto">
            <a:xfrm>
              <a:off x="2748195" y="2224318"/>
              <a:ext cx="3411344" cy="2670656"/>
              <a:chOff x="2748195" y="2224318"/>
              <a:chExt cx="3411344" cy="2670656"/>
            </a:xfrm>
          </p:grpSpPr>
          <p:sp>
            <p:nvSpPr>
              <p:cNvPr id="194601"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eaLnBrk="1" hangingPunct="1"/>
                <a:endParaRPr lang="fr-FR">
                  <a:solidFill>
                    <a:srgbClr val="000000"/>
                  </a:solidFill>
                </a:endParaRPr>
              </a:p>
            </p:txBody>
          </p:sp>
          <p:grpSp>
            <p:nvGrpSpPr>
              <p:cNvPr id="194602" name="Group 5"/>
              <p:cNvGrpSpPr>
                <a:grpSpLocks/>
              </p:cNvGrpSpPr>
              <p:nvPr/>
            </p:nvGrpSpPr>
            <p:grpSpPr bwMode="auto">
              <a:xfrm>
                <a:off x="2748195" y="2224318"/>
                <a:ext cx="3411344" cy="2670656"/>
                <a:chOff x="1746" y="1246"/>
                <a:chExt cx="2366" cy="1867"/>
              </a:xfrm>
            </p:grpSpPr>
            <p:sp>
              <p:nvSpPr>
                <p:cNvPr id="194603"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r-FR" altLang="fr-FR" sz="1600">
                    <a:solidFill>
                      <a:srgbClr val="000000"/>
                    </a:solidFill>
                    <a:ea typeface="ＭＳ Ｐゴシック" panose="020B0600070205080204" pitchFamily="34" charset="-128"/>
                  </a:endParaRPr>
                </a:p>
              </p:txBody>
            </p:sp>
            <p:grpSp>
              <p:nvGrpSpPr>
                <p:cNvPr id="194604" name="Group 7"/>
                <p:cNvGrpSpPr>
                  <a:grpSpLocks/>
                </p:cNvGrpSpPr>
                <p:nvPr/>
              </p:nvGrpSpPr>
              <p:grpSpPr bwMode="auto">
                <a:xfrm>
                  <a:off x="1828" y="1246"/>
                  <a:ext cx="2036" cy="1845"/>
                  <a:chOff x="1828" y="1246"/>
                  <a:chExt cx="2036" cy="1845"/>
                </a:xfrm>
              </p:grpSpPr>
              <p:sp>
                <p:nvSpPr>
                  <p:cNvPr id="194605" name="Text Box 8"/>
                  <p:cNvSpPr txBox="1">
                    <a:spLocks noChangeArrowheads="1"/>
                  </p:cNvSpPr>
                  <p:nvPr/>
                </p:nvSpPr>
                <p:spPr bwMode="auto">
                  <a:xfrm>
                    <a:off x="1828" y="1623"/>
                    <a:ext cx="104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r-FR" altLang="fr-FR" sz="1400" b="1" dirty="0">
                      <a:solidFill>
                        <a:srgbClr val="000000"/>
                      </a:solidFill>
                      <a:ea typeface="ＭＳ Ｐゴシック" panose="020B0600070205080204" pitchFamily="34" charset="-128"/>
                    </a:endParaRPr>
                  </a:p>
                </p:txBody>
              </p:sp>
              <p:sp>
                <p:nvSpPr>
                  <p:cNvPr id="194606"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b="1">
                        <a:solidFill>
                          <a:srgbClr val="000000"/>
                        </a:solidFill>
                        <a:ea typeface="ＭＳ Ｐゴシック" panose="020B0600070205080204" pitchFamily="34" charset="-128"/>
                      </a:rPr>
                      <a:t>I</a:t>
                    </a:r>
                  </a:p>
                </p:txBody>
              </p:sp>
              <p:sp>
                <p:nvSpPr>
                  <p:cNvPr id="194607"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b="1">
                        <a:solidFill>
                          <a:srgbClr val="000000"/>
                        </a:solidFill>
                        <a:ea typeface="ＭＳ Ｐゴシック" panose="020B0600070205080204" pitchFamily="34" charset="-128"/>
                      </a:rPr>
                      <a:t>II</a:t>
                    </a:r>
                  </a:p>
                </p:txBody>
              </p:sp>
              <p:sp>
                <p:nvSpPr>
                  <p:cNvPr id="194608"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b="1">
                        <a:solidFill>
                          <a:srgbClr val="000000"/>
                        </a:solidFill>
                        <a:ea typeface="ＭＳ Ｐゴシック" panose="020B0600070205080204" pitchFamily="34" charset="-128"/>
                      </a:rPr>
                      <a:t>III</a:t>
                    </a:r>
                  </a:p>
                </p:txBody>
              </p:sp>
              <p:sp>
                <p:nvSpPr>
                  <p:cNvPr id="194609"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b="1">
                        <a:solidFill>
                          <a:srgbClr val="000000"/>
                        </a:solidFill>
                        <a:ea typeface="ＭＳ Ｐゴシック" panose="020B0600070205080204" pitchFamily="34" charset="-128"/>
                      </a:rPr>
                      <a:t>IV</a:t>
                    </a:r>
                  </a:p>
                </p:txBody>
              </p:sp>
              <p:sp>
                <p:nvSpPr>
                  <p:cNvPr id="194612" name="Text Box 15"/>
                  <p:cNvSpPr txBox="1">
                    <a:spLocks noChangeArrowheads="1"/>
                  </p:cNvSpPr>
                  <p:nvPr/>
                </p:nvSpPr>
                <p:spPr bwMode="auto">
                  <a:xfrm>
                    <a:off x="3047" y="1612"/>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r-FR" altLang="fr-FR" sz="1400" b="1" dirty="0">
                      <a:solidFill>
                        <a:srgbClr val="000000"/>
                      </a:solidFill>
                      <a:ea typeface="ＭＳ Ｐゴシック" panose="020B0600070205080204" pitchFamily="34" charset="-128"/>
                    </a:endParaRPr>
                  </a:p>
                </p:txBody>
              </p:sp>
            </p:grpSp>
          </p:grpSp>
        </p:grpSp>
      </p:grpSp>
      <p:grpSp>
        <p:nvGrpSpPr>
          <p:cNvPr id="82" name="Groupe 81"/>
          <p:cNvGrpSpPr>
            <a:grpSpLocks/>
          </p:cNvGrpSpPr>
          <p:nvPr/>
        </p:nvGrpSpPr>
        <p:grpSpPr bwMode="auto">
          <a:xfrm>
            <a:off x="1735138" y="1557338"/>
            <a:ext cx="7915275" cy="1888477"/>
            <a:chOff x="485337" y="1889606"/>
            <a:chExt cx="7915349" cy="1889262"/>
          </a:xfrm>
        </p:grpSpPr>
        <p:sp>
          <p:nvSpPr>
            <p:cNvPr id="194582"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fr-FR" altLang="fr-FR" sz="1200" b="1" dirty="0">
                <a:solidFill>
                  <a:srgbClr val="4040B3"/>
                </a:solidFill>
                <a:ea typeface="ＭＳ Ｐゴシック" panose="020B0600070205080204" pitchFamily="34" charset="-128"/>
              </a:endParaRPr>
            </a:p>
          </p:txBody>
        </p:sp>
        <p:sp>
          <p:nvSpPr>
            <p:cNvPr id="194583"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eaLnBrk="1" hangingPunct="1"/>
              <a:endParaRPr lang="fr-FR" altLang="fr-FR" sz="1200" b="1" dirty="0">
                <a:solidFill>
                  <a:srgbClr val="4040B3"/>
                </a:solidFill>
                <a:ea typeface="ＭＳ Ｐゴシック" panose="020B0600070205080204" pitchFamily="34" charset="-128"/>
              </a:endParaRPr>
            </a:p>
          </p:txBody>
        </p:sp>
        <p:sp>
          <p:nvSpPr>
            <p:cNvPr id="194584"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fr-FR" altLang="fr-FR" sz="1200" b="1" dirty="0">
                <a:solidFill>
                  <a:srgbClr val="3333CC"/>
                </a:solidFill>
                <a:ea typeface="ＭＳ Ｐゴシック" panose="020B0600070205080204" pitchFamily="34" charset="-128"/>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194572" name="Group 36"/>
            <p:cNvGrpSpPr>
              <a:grpSpLocks/>
            </p:cNvGrpSpPr>
            <p:nvPr/>
          </p:nvGrpSpPr>
          <p:grpSpPr bwMode="auto">
            <a:xfrm>
              <a:off x="2695359" y="1888738"/>
              <a:ext cx="3941932" cy="809637"/>
              <a:chOff x="1693" y="852"/>
              <a:chExt cx="2734" cy="566"/>
            </a:xfrm>
          </p:grpSpPr>
          <p:grpSp>
            <p:nvGrpSpPr>
              <p:cNvPr id="194574" name="Group 37"/>
              <p:cNvGrpSpPr>
                <a:grpSpLocks/>
              </p:cNvGrpSpPr>
              <p:nvPr/>
            </p:nvGrpSpPr>
            <p:grpSpPr bwMode="auto">
              <a:xfrm>
                <a:off x="1693" y="852"/>
                <a:ext cx="2734" cy="566"/>
                <a:chOff x="1700" y="967"/>
                <a:chExt cx="2343" cy="537"/>
              </a:xfrm>
            </p:grpSpPr>
            <p:grpSp>
              <p:nvGrpSpPr>
                <p:cNvPr id="194576" name="Group 38"/>
                <p:cNvGrpSpPr>
                  <a:grpSpLocks/>
                </p:cNvGrpSpPr>
                <p:nvPr/>
              </p:nvGrpSpPr>
              <p:grpSpPr bwMode="auto">
                <a:xfrm>
                  <a:off x="1707" y="967"/>
                  <a:ext cx="2336" cy="537"/>
                  <a:chOff x="1707" y="1058"/>
                  <a:chExt cx="2336" cy="537"/>
                </a:xfrm>
              </p:grpSpPr>
              <p:sp>
                <p:nvSpPr>
                  <p:cNvPr id="19457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eaLnBrk="1" hangingPunct="1"/>
                    <a:endParaRPr lang="fr-FR">
                      <a:solidFill>
                        <a:srgbClr val="000000"/>
                      </a:solidFill>
                    </a:endParaRPr>
                  </a:p>
                </p:txBody>
              </p:sp>
              <p:sp>
                <p:nvSpPr>
                  <p:cNvPr id="19457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eaLnBrk="1" hangingPunct="1"/>
                    <a:endParaRPr lang="fr-FR">
                      <a:solidFill>
                        <a:srgbClr val="000000"/>
                      </a:solidFill>
                    </a:endParaRPr>
                  </a:p>
                </p:txBody>
              </p:sp>
            </p:grpSp>
            <p:sp>
              <p:nvSpPr>
                <p:cNvPr id="19457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eaLnBrk="1" hangingPunct="1"/>
                  <a:endParaRPr lang="fr-FR">
                    <a:solidFill>
                      <a:srgbClr val="000000"/>
                    </a:solidFill>
                  </a:endParaRPr>
                </a:p>
              </p:txBody>
            </p:sp>
          </p:grpSp>
          <p:sp>
            <p:nvSpPr>
              <p:cNvPr id="19457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r-FR" altLang="fr-FR" sz="1400" b="1" dirty="0">
                  <a:solidFill>
                    <a:srgbClr val="000000"/>
                  </a:solidFill>
                  <a:ea typeface="ＭＳ Ｐゴシック" panose="020B0600070205080204" pitchFamily="34" charset="-128"/>
                </a:endParaRPr>
              </a:p>
            </p:txBody>
          </p:sp>
        </p:grpSp>
        <p:sp>
          <p:nvSpPr>
            <p:cNvPr id="19457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ja-JP" sz="1200" i="1" dirty="0">
                  <a:solidFill>
                    <a:srgbClr val="000000"/>
                  </a:solidFill>
                  <a:ea typeface="MS Mincho" panose="02020609040205080304" pitchFamily="49" charset="-128"/>
                </a:rPr>
                <a:t>?</a:t>
              </a:r>
            </a:p>
            <a:p>
              <a:pPr eaLnBrk="1" hangingPunct="1"/>
              <a:endParaRPr lang="fr-FR" altLang="fr-FR" sz="1600" dirty="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19456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ja-JP" sz="1200" i="1" dirty="0">
                  <a:solidFill>
                    <a:srgbClr val="000000"/>
                  </a:solidFill>
                  <a:ea typeface="MS Mincho" panose="02020609040205080304" pitchFamily="49" charset="-128"/>
                </a:rPr>
                <a:t> ?</a:t>
              </a:r>
            </a:p>
            <a:p>
              <a:pPr lvl="1" algn="ctr" eaLnBrk="1" hangingPunct="1"/>
              <a:endParaRPr lang="fr-FR" altLang="ja-JP" sz="1200" i="1" dirty="0">
                <a:solidFill>
                  <a:srgbClr val="000000"/>
                </a:solidFill>
                <a:ea typeface="MS Mincho" panose="02020609040205080304" pitchFamily="49" charset="-128"/>
              </a:endParaRPr>
            </a:p>
            <a:p>
              <a:pPr eaLnBrk="1" hangingPunct="1"/>
              <a:endParaRPr lang="fr-FR" altLang="fr-FR" sz="1600" dirty="0">
                <a:solidFill>
                  <a:srgbClr val="000000"/>
                </a:solidFill>
                <a:ea typeface="MS Mincho" panose="02020609040205080304" pitchFamily="49" charset="-128"/>
              </a:endParaRPr>
            </a:p>
          </p:txBody>
        </p:sp>
        <p:sp>
          <p:nvSpPr>
            <p:cNvPr id="19456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ja-JP" sz="1200" i="1" dirty="0">
                  <a:solidFill>
                    <a:srgbClr val="000000"/>
                  </a:solidFill>
                  <a:ea typeface="MS Mincho" panose="02020609040205080304" pitchFamily="49" charset="-128"/>
                </a:rPr>
                <a:t>?</a:t>
              </a:r>
            </a:p>
            <a:p>
              <a:pPr lvl="1" algn="ctr" eaLnBrk="1" hangingPunct="1"/>
              <a:endParaRPr lang="fr-FR" altLang="ja-JP" sz="1200" i="1" dirty="0">
                <a:solidFill>
                  <a:srgbClr val="000000"/>
                </a:solidFill>
                <a:ea typeface="MS Mincho" panose="02020609040205080304" pitchFamily="49" charset="-128"/>
              </a:endParaRPr>
            </a:p>
            <a:p>
              <a:pPr eaLnBrk="1" hangingPunct="1"/>
              <a:endParaRPr lang="fr-FR" altLang="fr-FR" sz="1600" dirty="0">
                <a:solidFill>
                  <a:srgbClr val="000000"/>
                </a:solidFill>
                <a:ea typeface="MS Mincho" panose="02020609040205080304" pitchFamily="49" charset="-128"/>
              </a:endParaRPr>
            </a:p>
          </p:txBody>
        </p:sp>
        <p:sp>
          <p:nvSpPr>
            <p:cNvPr id="19457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ja-JP" sz="1200" i="1" dirty="0">
                  <a:solidFill>
                    <a:srgbClr val="000000"/>
                  </a:solidFill>
                  <a:ea typeface="MS Mincho" panose="02020609040205080304" pitchFamily="49" charset="-128"/>
                </a:rPr>
                <a:t> ?</a:t>
              </a:r>
            </a:p>
            <a:p>
              <a:pPr lvl="1" algn="ctr" eaLnBrk="1" hangingPunct="1"/>
              <a:endParaRPr lang="fr-FR" altLang="ja-JP" sz="1200" i="1" dirty="0">
                <a:solidFill>
                  <a:srgbClr val="000000"/>
                </a:solidFill>
                <a:ea typeface="MS Mincho" panose="02020609040205080304" pitchFamily="49" charset="-128"/>
              </a:endParaRPr>
            </a:p>
            <a:p>
              <a:pPr eaLnBrk="1" hangingPunct="1"/>
              <a:endParaRPr lang="fr-FR" altLang="fr-FR" sz="1600" dirty="0">
                <a:solidFill>
                  <a:srgbClr val="000000"/>
                </a:solidFill>
                <a:ea typeface="MS Mincho" panose="02020609040205080304" pitchFamily="49" charset="-128"/>
              </a:endParaRPr>
            </a:p>
          </p:txBody>
        </p:sp>
        <p:sp>
          <p:nvSpPr>
            <p:cNvPr id="19457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ja-JP" sz="1200" i="1" dirty="0">
                  <a:solidFill>
                    <a:srgbClr val="000000"/>
                  </a:solidFill>
                  <a:ea typeface="ＭＳ Ｐゴシック" panose="020B0600070205080204" pitchFamily="34" charset="-128"/>
                </a:rPr>
                <a:t>?</a:t>
              </a:r>
            </a:p>
          </p:txBody>
        </p:sp>
      </p:grpSp>
      <p:sp>
        <p:nvSpPr>
          <p:cNvPr id="37" name="Text Box 15"/>
          <p:cNvSpPr txBox="1">
            <a:spLocks noChangeArrowheads="1"/>
          </p:cNvSpPr>
          <p:nvPr/>
        </p:nvSpPr>
        <p:spPr bwMode="auto">
          <a:xfrm>
            <a:off x="6311420" y="2606743"/>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r-FR" altLang="fr-FR" sz="1400" b="1" dirty="0">
              <a:solidFill>
                <a:srgbClr val="000000"/>
              </a:solidFill>
              <a:ea typeface="ＭＳ Ｐゴシック" panose="020B0600070205080204" pitchFamily="34" charset="-128"/>
            </a:endParaRPr>
          </a:p>
        </p:txBody>
      </p:sp>
      <p:sp>
        <p:nvSpPr>
          <p:cNvPr id="38" name="Text Box 15"/>
          <p:cNvSpPr txBox="1">
            <a:spLocks noChangeArrowheads="1"/>
          </p:cNvSpPr>
          <p:nvPr/>
        </p:nvSpPr>
        <p:spPr bwMode="auto">
          <a:xfrm>
            <a:off x="4163061" y="2530866"/>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r-FR" altLang="fr-FR" sz="1400" b="1" dirty="0">
              <a:solidFill>
                <a:srgbClr val="000000"/>
              </a:solidFill>
              <a:ea typeface="ＭＳ Ｐゴシック" panose="020B0600070205080204" pitchFamily="34" charset="-128"/>
            </a:endParaRPr>
          </a:p>
        </p:txBody>
      </p:sp>
      <p:sp>
        <p:nvSpPr>
          <p:cNvPr id="39" name="Text Box 15"/>
          <p:cNvSpPr txBox="1">
            <a:spLocks noChangeArrowheads="1"/>
          </p:cNvSpPr>
          <p:nvPr/>
        </p:nvSpPr>
        <p:spPr bwMode="auto">
          <a:xfrm>
            <a:off x="4163061" y="3856347"/>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r-FR" altLang="fr-FR" sz="1400" b="1" dirty="0">
              <a:solidFill>
                <a:srgbClr val="000000"/>
              </a:solidFill>
              <a:ea typeface="ＭＳ Ｐゴシック" panose="020B0600070205080204" pitchFamily="34" charset="-128"/>
            </a:endParaRPr>
          </a:p>
        </p:txBody>
      </p:sp>
      <p:sp>
        <p:nvSpPr>
          <p:cNvPr id="40" name="Text Box 15"/>
          <p:cNvSpPr txBox="1">
            <a:spLocks noChangeArrowheads="1"/>
          </p:cNvSpPr>
          <p:nvPr/>
        </p:nvSpPr>
        <p:spPr bwMode="auto">
          <a:xfrm>
            <a:off x="6145958" y="3882940"/>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fr-FR" altLang="fr-FR" sz="1400" b="1" dirty="0">
              <a:solidFill>
                <a:srgbClr val="000000"/>
              </a:solidFill>
              <a:ea typeface="ＭＳ Ｐゴシック" panose="020B0600070205080204" pitchFamily="34" charset="-128"/>
            </a:endParaRPr>
          </a:p>
        </p:txBody>
      </p:sp>
      <p:sp>
        <p:nvSpPr>
          <p:cNvPr id="41" name="ZoneTexte 40"/>
          <p:cNvSpPr txBox="1"/>
          <p:nvPr/>
        </p:nvSpPr>
        <p:spPr>
          <a:xfrm>
            <a:off x="2397125" y="314325"/>
            <a:ext cx="8091488" cy="584200"/>
          </a:xfrm>
          <a:prstGeom prst="rect">
            <a:avLst/>
          </a:prstGeom>
          <a:noFill/>
        </p:spPr>
        <p:txBody>
          <a:bodyPr>
            <a:spAutoFit/>
          </a:bodyPr>
          <a:lstStyle/>
          <a:p>
            <a:pPr>
              <a:defRPr/>
            </a:pPr>
            <a:r>
              <a:rPr lang="fr-FR" altLang="fr-FR" sz="3200" b="1" dirty="0">
                <a:solidFill>
                  <a:srgbClr val="FFFFFF"/>
                </a:solidFill>
                <a:ea typeface="Tahoma" panose="020B0604030504040204" pitchFamily="34" charset="0"/>
                <a:cs typeface="Arial" panose="020B0604020202020204" pitchFamily="34" charset="0"/>
              </a:rPr>
              <a:t>2.2. </a:t>
            </a:r>
            <a:r>
              <a:rPr lang="fr-FR" sz="3200" b="1" dirty="0">
                <a:solidFill>
                  <a:srgbClr val="FFFFFF"/>
                </a:solidFill>
              </a:rPr>
              <a:t>Méthodologie de conseil</a:t>
            </a:r>
          </a:p>
        </p:txBody>
      </p:sp>
    </p:spTree>
    <p:extLst>
      <p:ext uri="{BB962C8B-B14F-4D97-AF65-F5344CB8AC3E}">
        <p14:creationId xmlns:p14="http://schemas.microsoft.com/office/powerpoint/2010/main" val="38069404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endParaRPr lang="fr-FR" altLang="fr-FR" sz="1700">
              <a:solidFill>
                <a:srgbClr val="009900"/>
              </a:solidFill>
              <a:ea typeface="ＭＳ Ｐゴシック" panose="020B0600070205080204" pitchFamily="34" charset="-128"/>
              <a:cs typeface="Arial" panose="020B0604020202020204" pitchFamily="34" charset="0"/>
            </a:endParaRPr>
          </a:p>
        </p:txBody>
      </p:sp>
      <p:grpSp>
        <p:nvGrpSpPr>
          <p:cNvPr id="53" name="Groupe 52"/>
          <p:cNvGrpSpPr>
            <a:grpSpLocks/>
          </p:cNvGrpSpPr>
          <p:nvPr/>
        </p:nvGrpSpPr>
        <p:grpSpPr bwMode="auto">
          <a:xfrm>
            <a:off x="3967163" y="1978025"/>
            <a:ext cx="3954462" cy="2820988"/>
            <a:chOff x="2543050" y="1977368"/>
            <a:chExt cx="3954457" cy="2822328"/>
          </a:xfrm>
        </p:grpSpPr>
        <p:grpSp>
          <p:nvGrpSpPr>
            <p:cNvPr id="194597" name="Groupe 9"/>
            <p:cNvGrpSpPr>
              <a:grpSpLocks/>
            </p:cNvGrpSpPr>
            <p:nvPr/>
          </p:nvGrpSpPr>
          <p:grpSpPr bwMode="auto">
            <a:xfrm>
              <a:off x="2555750" y="1977368"/>
              <a:ext cx="3941757" cy="2822328"/>
              <a:chOff x="2748195" y="2224318"/>
              <a:chExt cx="3411540" cy="2670656"/>
            </a:xfrm>
          </p:grpSpPr>
          <p:sp>
            <p:nvSpPr>
              <p:cNvPr id="194599"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94600" name="Groupe 3"/>
              <p:cNvGrpSpPr>
                <a:grpSpLocks/>
              </p:cNvGrpSpPr>
              <p:nvPr/>
            </p:nvGrpSpPr>
            <p:grpSpPr bwMode="auto">
              <a:xfrm>
                <a:off x="2748195" y="2224318"/>
                <a:ext cx="3411344" cy="2670656"/>
                <a:chOff x="2748195" y="2224318"/>
                <a:chExt cx="3411344" cy="2670656"/>
              </a:xfrm>
            </p:grpSpPr>
            <p:sp>
              <p:nvSpPr>
                <p:cNvPr id="194601"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94602" name="Group 5"/>
                <p:cNvGrpSpPr>
                  <a:grpSpLocks/>
                </p:cNvGrpSpPr>
                <p:nvPr/>
              </p:nvGrpSpPr>
              <p:grpSpPr bwMode="auto">
                <a:xfrm>
                  <a:off x="2748195" y="2224318"/>
                  <a:ext cx="3411344" cy="2670656"/>
                  <a:chOff x="1746" y="1246"/>
                  <a:chExt cx="2366" cy="1867"/>
                </a:xfrm>
              </p:grpSpPr>
              <p:sp>
                <p:nvSpPr>
                  <p:cNvPr id="194603"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94604" name="Group 7"/>
                  <p:cNvGrpSpPr>
                    <a:grpSpLocks/>
                  </p:cNvGrpSpPr>
                  <p:nvPr/>
                </p:nvGrpSpPr>
                <p:grpSpPr bwMode="auto">
                  <a:xfrm>
                    <a:off x="1758" y="1246"/>
                    <a:ext cx="2174" cy="1845"/>
                    <a:chOff x="1758" y="1246"/>
                    <a:chExt cx="2174" cy="1845"/>
                  </a:xfrm>
                </p:grpSpPr>
                <p:sp>
                  <p:nvSpPr>
                    <p:cNvPr id="194605"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dirty="0">
                          <a:solidFill>
                            <a:srgbClr val="000000"/>
                          </a:solidFill>
                          <a:ea typeface="ＭＳ Ｐゴシック" panose="020B0600070205080204" pitchFamily="34" charset="-128"/>
                        </a:rPr>
                        <a:t>Aspect</a:t>
                      </a:r>
                    </a:p>
                    <a:p>
                      <a:r>
                        <a:rPr lang="fr-FR" altLang="fr-FR" sz="1400" b="1" dirty="0">
                          <a:solidFill>
                            <a:srgbClr val="000000"/>
                          </a:solidFill>
                          <a:ea typeface="ＭＳ Ｐゴシック" panose="020B0600070205080204" pitchFamily="34" charset="-128"/>
                        </a:rPr>
                        <a:t>Stade</a:t>
                      </a:r>
                    </a:p>
                    <a:p>
                      <a:r>
                        <a:rPr lang="fr-FR" altLang="fr-FR" sz="1400" b="1" dirty="0">
                          <a:solidFill>
                            <a:srgbClr val="000000"/>
                          </a:solidFill>
                          <a:ea typeface="ＭＳ Ｐゴシック" panose="020B0600070205080204" pitchFamily="34" charset="-128"/>
                        </a:rPr>
                        <a:t>Localisation</a:t>
                      </a:r>
                    </a:p>
                  </p:txBody>
                </p:sp>
                <p:sp>
                  <p:nvSpPr>
                    <p:cNvPr id="194606"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a:t>
                      </a:r>
                    </a:p>
                  </p:txBody>
                </p:sp>
                <p:sp>
                  <p:nvSpPr>
                    <p:cNvPr id="194607"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II</a:t>
                      </a:r>
                    </a:p>
                  </p:txBody>
                </p:sp>
                <p:sp>
                  <p:nvSpPr>
                    <p:cNvPr id="194608"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III</a:t>
                      </a:r>
                    </a:p>
                  </p:txBody>
                </p:sp>
                <p:sp>
                  <p:nvSpPr>
                    <p:cNvPr id="194609"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IV</a:t>
                      </a:r>
                    </a:p>
                  </p:txBody>
                </p:sp>
                <p:sp>
                  <p:nvSpPr>
                    <p:cNvPr id="194610"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rPr>
                        <a:t>Signes concomitants</a:t>
                      </a:r>
                    </a:p>
                  </p:txBody>
                </p:sp>
                <p:sp>
                  <p:nvSpPr>
                    <p:cNvPr id="194611"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rPr>
                        <a:t>Modalités</a:t>
                      </a:r>
                    </a:p>
                  </p:txBody>
                </p:sp>
                <p:sp>
                  <p:nvSpPr>
                    <p:cNvPr id="194612"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rPr>
                        <a:t>Sensations</a:t>
                      </a:r>
                    </a:p>
                  </p:txBody>
                </p:sp>
              </p:grpSp>
            </p:grpSp>
          </p:grpSp>
        </p:grpSp>
        <p:sp>
          <p:nvSpPr>
            <p:cNvPr id="196646" name="ZoneTexte 52"/>
            <p:cNvSpPr txBox="1">
              <a:spLocks noChangeArrowheads="1"/>
            </p:cNvSpPr>
            <p:nvPr/>
          </p:nvSpPr>
          <p:spPr bwMode="auto">
            <a:xfrm>
              <a:off x="2543050" y="2215606"/>
              <a:ext cx="2039934" cy="446300"/>
            </a:xfrm>
            <a:prstGeom prst="rect">
              <a:avLst/>
            </a:prstGeom>
            <a:noFill/>
            <a:ln w="1905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fr-FR" sz="1100" b="1" dirty="0">
                  <a:solidFill>
                    <a:srgbClr val="000000"/>
                  </a:solidFill>
                </a:rPr>
                <a:t>Similitude </a:t>
              </a:r>
              <a:r>
                <a:rPr lang="fr-FR" altLang="fr-FR" sz="1100" b="1" dirty="0" err="1"/>
                <a:t>anatomo</a:t>
              </a:r>
              <a:r>
                <a:rPr lang="fr-FR" altLang="fr-FR" sz="1100" b="1" dirty="0"/>
                <a:t>-physio- pathologique =</a:t>
              </a:r>
              <a:r>
                <a:rPr lang="fr-FR" altLang="fr-FR" sz="1200" b="1" dirty="0"/>
                <a:t> </a:t>
              </a:r>
              <a:r>
                <a:rPr lang="fr-FR" altLang="fr-FR" sz="1050" b="1" dirty="0">
                  <a:solidFill>
                    <a:srgbClr val="000099"/>
                  </a:solidFill>
                </a:rPr>
                <a:t>15-30CH</a:t>
              </a:r>
            </a:p>
          </p:txBody>
        </p:sp>
      </p:grpSp>
      <p:grpSp>
        <p:nvGrpSpPr>
          <p:cNvPr id="70" name="Groupe 69"/>
          <p:cNvGrpSpPr>
            <a:grpSpLocks/>
          </p:cNvGrpSpPr>
          <p:nvPr/>
        </p:nvGrpSpPr>
        <p:grpSpPr bwMode="auto">
          <a:xfrm>
            <a:off x="2128838" y="4787900"/>
            <a:ext cx="8359775" cy="1630363"/>
            <a:chOff x="686962" y="5150607"/>
            <a:chExt cx="8359774" cy="1630177"/>
          </a:xfrm>
        </p:grpSpPr>
        <p:grpSp>
          <p:nvGrpSpPr>
            <p:cNvPr id="194586" name="Group 23"/>
            <p:cNvGrpSpPr>
              <a:grpSpLocks/>
            </p:cNvGrpSpPr>
            <p:nvPr/>
          </p:nvGrpSpPr>
          <p:grpSpPr bwMode="auto">
            <a:xfrm>
              <a:off x="2537329" y="5150607"/>
              <a:ext cx="3942222" cy="1166340"/>
              <a:chOff x="1509" y="3123"/>
              <a:chExt cx="2455" cy="486"/>
            </a:xfrm>
          </p:grpSpPr>
          <p:sp>
            <p:nvSpPr>
              <p:cNvPr id="194595"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sp>
            <p:nvSpPr>
              <p:cNvPr id="194596"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94587"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Puis-je définir le Type sensible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194588"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Quelles maladies faites-vous </a:t>
              </a:r>
            </a:p>
            <a:p>
              <a:pPr algn="ctr"/>
              <a:r>
                <a:rPr lang="fr-FR" altLang="ja-JP" sz="1200" i="1">
                  <a:solidFill>
                    <a:srgbClr val="000000"/>
                  </a:solidFill>
                  <a:ea typeface="MS Mincho" panose="02020609040205080304" pitchFamily="49" charset="-128"/>
                </a:rPr>
                <a:t>(ou avez-vous fait) et à quel rythme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194589"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rPr>
                <a:t>Type sensible</a:t>
              </a:r>
            </a:p>
          </p:txBody>
        </p:sp>
        <p:sp>
          <p:nvSpPr>
            <p:cNvPr id="194590"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rPr>
                <a:t>Mode Réactionnel Chronique</a:t>
              </a:r>
            </a:p>
          </p:txBody>
        </p:sp>
        <p:sp>
          <p:nvSpPr>
            <p:cNvPr id="76"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mn-lt"/>
                </a:rPr>
                <a:t>15 – 30 CH</a:t>
              </a:r>
            </a:p>
          </p:txBody>
        </p:sp>
        <p:sp>
          <p:nvSpPr>
            <p:cNvPr id="77"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mn-lt"/>
                </a:rPr>
                <a:t>15 – 30 CH</a:t>
              </a:r>
            </a:p>
          </p:txBody>
        </p:sp>
        <p:sp>
          <p:nvSpPr>
            <p:cNvPr id="194593"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ＭＳ Ｐゴシック" panose="020B0600070205080204" pitchFamily="34" charset="-128"/>
                </a:rPr>
                <a:t>5 gr/j à 1 dose/semaine</a:t>
              </a:r>
            </a:p>
          </p:txBody>
        </p:sp>
        <p:sp>
          <p:nvSpPr>
            <p:cNvPr id="194594"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ＭＳ Ｐゴシック" panose="020B0600070205080204" pitchFamily="34" charset="-128"/>
                </a:rPr>
                <a:t>1 dose/semaine</a:t>
              </a:r>
            </a:p>
          </p:txBody>
        </p:sp>
      </p:grpSp>
      <p:grpSp>
        <p:nvGrpSpPr>
          <p:cNvPr id="82" name="Groupe 81"/>
          <p:cNvGrpSpPr>
            <a:grpSpLocks/>
          </p:cNvGrpSpPr>
          <p:nvPr/>
        </p:nvGrpSpPr>
        <p:grpSpPr bwMode="auto">
          <a:xfrm>
            <a:off x="1735138" y="1557338"/>
            <a:ext cx="7915275" cy="2179637"/>
            <a:chOff x="485337" y="1889606"/>
            <a:chExt cx="7915349" cy="2180543"/>
          </a:xfrm>
        </p:grpSpPr>
        <p:sp>
          <p:nvSpPr>
            <p:cNvPr id="8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5 CH</a:t>
              </a:r>
            </a:p>
          </p:txBody>
        </p:sp>
        <p:sp>
          <p:nvSpPr>
            <p:cNvPr id="8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fontAlgn="auto">
                <a:spcBef>
                  <a:spcPts val="0"/>
                </a:spcBef>
                <a:spcAft>
                  <a:spcPts val="0"/>
                </a:spcAft>
                <a:defRPr/>
              </a:pPr>
              <a:r>
                <a:rPr lang="fr-FR" sz="1200" b="1" dirty="0">
                  <a:solidFill>
                    <a:srgbClr val="3333CC"/>
                  </a:solidFill>
                  <a:effectLst>
                    <a:outerShdw blurRad="38100" dist="38100" dir="2700000" algn="tl">
                      <a:srgbClr val="C0C0C0"/>
                    </a:outerShdw>
                  </a:effectLst>
                  <a:latin typeface="+mn-lt"/>
                  <a:ea typeface="ＭＳ Ｐゴシック" charset="-128"/>
                </a:rPr>
                <a:t>30 CH</a:t>
              </a:r>
            </a:p>
          </p:txBody>
        </p:sp>
        <p:sp>
          <p:nvSpPr>
            <p:cNvPr id="194582"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ＭＳ Ｐゴシック" panose="020B0600070205080204" pitchFamily="34" charset="-128"/>
                </a:rPr>
                <a:t>5 gr à répéter</a:t>
              </a:r>
              <a:r>
                <a:rPr lang="en-US" altLang="fr-FR" sz="1200" b="1">
                  <a:solidFill>
                    <a:srgbClr val="4040B3"/>
                  </a:solidFill>
                  <a:ea typeface="ＭＳ Ｐゴシック" panose="020B0600070205080204" pitchFamily="34" charset="-128"/>
                  <a:sym typeface="Symbol" panose="05050102010706020507" pitchFamily="18" charset="2"/>
                </a:rPr>
                <a:t> - ESA</a:t>
              </a:r>
              <a:r>
                <a:rPr lang="fr-FR" altLang="fr-FR" sz="1200" b="1">
                  <a:solidFill>
                    <a:srgbClr val="4040B3"/>
                  </a:solidFill>
                  <a:ea typeface="ＭＳ Ｐゴシック" panose="020B0600070205080204" pitchFamily="34" charset="-128"/>
                </a:rPr>
                <a:t> </a:t>
              </a:r>
            </a:p>
          </p:txBody>
        </p:sp>
        <p:sp>
          <p:nvSpPr>
            <p:cNvPr id="194583"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4040B3"/>
                  </a:solidFill>
                  <a:ea typeface="ＭＳ Ｐゴシック" panose="020B0600070205080204" pitchFamily="34" charset="-128"/>
                </a:rPr>
                <a:t>5 gr/j à 1 dose/semaine</a:t>
              </a:r>
            </a:p>
          </p:txBody>
        </p:sp>
        <p:sp>
          <p:nvSpPr>
            <p:cNvPr id="194584"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1200" b="1">
                  <a:solidFill>
                    <a:srgbClr val="3333CC"/>
                  </a:solidFill>
                  <a:ea typeface="ＭＳ Ｐゴシック" panose="020B0600070205080204" pitchFamily="34" charset="-128"/>
                </a:rPr>
                <a:t>15 – 30 CH</a:t>
              </a:r>
            </a:p>
          </p:txBody>
        </p:sp>
        <p:sp>
          <p:nvSpPr>
            <p:cNvPr id="194585"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a:cs typeface="Arial" panose="020B0604020202020204" pitchFamily="34" charset="0"/>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194572" name="Group 36"/>
            <p:cNvGrpSpPr>
              <a:grpSpLocks/>
            </p:cNvGrpSpPr>
            <p:nvPr/>
          </p:nvGrpSpPr>
          <p:grpSpPr bwMode="auto">
            <a:xfrm>
              <a:off x="2695359" y="1888738"/>
              <a:ext cx="3941932" cy="809637"/>
              <a:chOff x="1693" y="852"/>
              <a:chExt cx="2734" cy="566"/>
            </a:xfrm>
          </p:grpSpPr>
          <p:grpSp>
            <p:nvGrpSpPr>
              <p:cNvPr id="194574" name="Group 37"/>
              <p:cNvGrpSpPr>
                <a:grpSpLocks/>
              </p:cNvGrpSpPr>
              <p:nvPr/>
            </p:nvGrpSpPr>
            <p:grpSpPr bwMode="auto">
              <a:xfrm>
                <a:off x="1693" y="852"/>
                <a:ext cx="2734" cy="566"/>
                <a:chOff x="1700" y="967"/>
                <a:chExt cx="2343" cy="537"/>
              </a:xfrm>
            </p:grpSpPr>
            <p:grpSp>
              <p:nvGrpSpPr>
                <p:cNvPr id="194576" name="Group 38"/>
                <p:cNvGrpSpPr>
                  <a:grpSpLocks/>
                </p:cNvGrpSpPr>
                <p:nvPr/>
              </p:nvGrpSpPr>
              <p:grpSpPr bwMode="auto">
                <a:xfrm>
                  <a:off x="1707" y="967"/>
                  <a:ext cx="2336" cy="537"/>
                  <a:chOff x="1707" y="1058"/>
                  <a:chExt cx="2336" cy="537"/>
                </a:xfrm>
              </p:grpSpPr>
              <p:sp>
                <p:nvSpPr>
                  <p:cNvPr id="19457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9457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9457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9457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rPr>
                  <a:t>Etiologie</a:t>
                </a:r>
              </a:p>
            </p:txBody>
          </p:sp>
        </p:grpSp>
        <p:sp>
          <p:nvSpPr>
            <p:cNvPr id="19457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Depuis quand ? </a:t>
              </a:r>
            </a:p>
            <a:p>
              <a:pPr algn="ctr"/>
              <a:r>
                <a:rPr lang="fr-FR" altLang="ja-JP" sz="1200" i="1">
                  <a:solidFill>
                    <a:srgbClr val="000000"/>
                  </a:solidFill>
                  <a:ea typeface="MS Mincho" panose="02020609040205080304" pitchFamily="49" charset="-128"/>
                </a:rPr>
                <a:t>A la suite de quoi ?</a:t>
              </a:r>
            </a:p>
            <a:p>
              <a:endParaRPr lang="fr-FR" altLang="fr-FR" sz="160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19456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 ressentez-vous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19456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Que vous arrive-t-il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19457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ea typeface="MS Mincho" panose="02020609040205080304" pitchFamily="49" charset="-128"/>
                </a:rPr>
                <a:t>Avez-vous d’autres signes</a:t>
              </a:r>
            </a:p>
            <a:p>
              <a:pPr algn="ctr"/>
              <a:r>
                <a:rPr lang="fr-FR" altLang="ja-JP" sz="1200" i="1">
                  <a:solidFill>
                    <a:srgbClr val="000000"/>
                  </a:solidFill>
                  <a:ea typeface="MS Mincho" panose="02020609040205080304" pitchFamily="49" charset="-128"/>
                </a:rPr>
                <a:t>à ajouter ?</a:t>
              </a:r>
            </a:p>
            <a:p>
              <a:pPr lvl="1" algn="ctr"/>
              <a:endParaRPr lang="fr-FR" altLang="ja-JP" sz="1200" i="1">
                <a:solidFill>
                  <a:srgbClr val="000000"/>
                </a:solidFill>
                <a:ea typeface="MS Mincho" panose="02020609040205080304" pitchFamily="49" charset="-128"/>
              </a:endParaRPr>
            </a:p>
            <a:p>
              <a:endParaRPr lang="fr-FR" altLang="fr-FR" sz="1600">
                <a:solidFill>
                  <a:srgbClr val="000000"/>
                </a:solidFill>
                <a:ea typeface="MS Mincho" panose="02020609040205080304" pitchFamily="49" charset="-128"/>
              </a:endParaRPr>
            </a:p>
          </p:txBody>
        </p:sp>
        <p:sp>
          <p:nvSpPr>
            <p:cNvPr id="19457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a:solidFill>
                    <a:srgbClr val="000000"/>
                  </a:solidFill>
                  <a:ea typeface="ＭＳ Ｐゴシック" panose="020B0600070205080204" pitchFamily="34" charset="-128"/>
                </a:rPr>
                <a:t>Qu'est-ce qui vous améliore ?</a:t>
              </a:r>
            </a:p>
            <a:p>
              <a:r>
                <a:rPr lang="fr-FR" altLang="ja-JP" sz="1200" i="1">
                  <a:solidFill>
                    <a:srgbClr val="000000"/>
                  </a:solidFill>
                  <a:ea typeface="ＭＳ Ｐゴシック" panose="020B0600070205080204" pitchFamily="34" charset="-128"/>
                </a:rPr>
                <a:t>Qu'est-ce qui vous aggrave ?</a:t>
              </a:r>
              <a:endParaRPr lang="fr-FR" altLang="ja-JP" sz="1200" i="1">
                <a:solidFill>
                  <a:srgbClr val="000000"/>
                </a:solidFill>
                <a:ea typeface="MS Mincho" panose="02020609040205080304" pitchFamily="49" charset="-128"/>
              </a:endParaRPr>
            </a:p>
            <a:p>
              <a:endParaRPr lang="fr-FR" altLang="fr-FR" sz="1200">
                <a:solidFill>
                  <a:srgbClr val="000000"/>
                </a:solidFill>
                <a:ea typeface="ＭＳ Ｐゴシック" panose="020B0600070205080204" pitchFamily="34" charset="-128"/>
              </a:endParaRPr>
            </a:p>
          </p:txBody>
        </p:sp>
      </p:grpSp>
      <p:sp>
        <p:nvSpPr>
          <p:cNvPr id="55" name="ZoneTexte 54"/>
          <p:cNvSpPr txBox="1"/>
          <p:nvPr/>
        </p:nvSpPr>
        <p:spPr>
          <a:xfrm>
            <a:off x="2397125" y="314325"/>
            <a:ext cx="8091488" cy="584200"/>
          </a:xfrm>
          <a:prstGeom prst="rect">
            <a:avLst/>
          </a:prstGeom>
          <a:noFill/>
        </p:spPr>
        <p:txBody>
          <a:bodyPr>
            <a:spAutoFit/>
          </a:bodyPr>
          <a:lstStyle/>
          <a:p>
            <a:pPr>
              <a:defRPr/>
            </a:pPr>
            <a:r>
              <a:rPr lang="fr-FR" altLang="fr-FR" sz="3200" b="1" dirty="0">
                <a:solidFill>
                  <a:srgbClr val="FFFFFF"/>
                </a:solidFill>
                <a:ea typeface="Tahoma" panose="020B0604030504040204" pitchFamily="34" charset="0"/>
                <a:cs typeface="Arial" panose="020B0604020202020204" pitchFamily="34" charset="0"/>
              </a:rPr>
              <a:t>2.2. </a:t>
            </a:r>
            <a:r>
              <a:rPr lang="fr-FR" sz="3200" b="1" dirty="0">
                <a:solidFill>
                  <a:srgbClr val="FFFFFF"/>
                </a:solidFill>
              </a:rPr>
              <a:t>Méthodologie de conseil</a:t>
            </a:r>
          </a:p>
        </p:txBody>
      </p:sp>
    </p:spTree>
    <p:extLst>
      <p:ext uri="{BB962C8B-B14F-4D97-AF65-F5344CB8AC3E}">
        <p14:creationId xmlns:p14="http://schemas.microsoft.com/office/powerpoint/2010/main" val="10467798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ZoneTexte 7"/>
          <p:cNvSpPr txBox="1">
            <a:spLocks noChangeArrowheads="1"/>
          </p:cNvSpPr>
          <p:nvPr/>
        </p:nvSpPr>
        <p:spPr bwMode="auto">
          <a:xfrm>
            <a:off x="2384425" y="1782763"/>
            <a:ext cx="7559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cs typeface="Arial" panose="020B0604020202020204" pitchFamily="34" charset="0"/>
              </a:rPr>
              <a:t>PARTIE 3</a:t>
            </a:r>
          </a:p>
          <a:p>
            <a:pPr algn="ctr"/>
            <a:r>
              <a:rPr lang="fr-FR" altLang="fr-FR" sz="3200" b="1">
                <a:solidFill>
                  <a:schemeClr val="bg1"/>
                </a:solidFill>
                <a:cs typeface="Arial" panose="020B0604020202020204" pitchFamily="34" charset="0"/>
              </a:rPr>
              <a:t>Prise en charge officinale en pédiatrie</a:t>
            </a:r>
            <a:endParaRPr lang="fr-FR" altLang="fr-FR" sz="3200">
              <a:solidFill>
                <a:schemeClr val="bg1"/>
              </a:solidFill>
              <a:cs typeface="Arial" panose="020B0604020202020204" pitchFamily="34" charset="0"/>
            </a:endParaRPr>
          </a:p>
        </p:txBody>
      </p:sp>
      <p:sp>
        <p:nvSpPr>
          <p:cNvPr id="196610" name="Text Box 2"/>
          <p:cNvSpPr txBox="1">
            <a:spLocks noChangeArrowheads="1"/>
          </p:cNvSpPr>
          <p:nvPr/>
        </p:nvSpPr>
        <p:spPr bwMode="auto">
          <a:xfrm>
            <a:off x="3778250" y="3590925"/>
            <a:ext cx="61658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62C400"/>
              </a:buClr>
              <a:buFontTx/>
              <a:buBlip>
                <a:blip r:embed="rId3"/>
              </a:buBlip>
            </a:pPr>
            <a:r>
              <a:rPr lang="fr-FR" altLang="fr-FR" sz="2000">
                <a:solidFill>
                  <a:srgbClr val="000099"/>
                </a:solidFill>
                <a:cs typeface="Arial" panose="020B0604020202020204" pitchFamily="34" charset="0"/>
              </a:rPr>
              <a:t>3.1. Fièvre </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3.2.Troubles ORL</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3.3. Dermatologie</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3.4. Focus vaccination</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3.5. Troubles digestifs</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3.6. Troubles bucco-dentaires</a:t>
            </a:r>
          </a:p>
          <a:p>
            <a:pPr>
              <a:spcBef>
                <a:spcPct val="50000"/>
              </a:spcBef>
              <a:buClr>
                <a:srgbClr val="62C400"/>
              </a:buClr>
              <a:buFontTx/>
              <a:buBlip>
                <a:blip r:embed="rId3"/>
              </a:buBlip>
            </a:pPr>
            <a:r>
              <a:rPr lang="fr-FR" altLang="fr-FR" sz="2000">
                <a:solidFill>
                  <a:srgbClr val="000099"/>
                </a:solidFill>
                <a:cs typeface="Arial" panose="020B0604020202020204" pitchFamily="34" charset="0"/>
              </a:rPr>
              <a:t>3.7. Manifestations comportementales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930275" y="2716213"/>
            <a:ext cx="10864850" cy="2987675"/>
          </a:xfrm>
          <a:prstGeom prst="rect">
            <a:avLst/>
          </a:prstGeom>
        </p:spPr>
        <p:txBody>
          <a:bodyPr/>
          <a:lstStyle/>
          <a:p>
            <a:pPr eaLnBrk="1" hangingPunct="1">
              <a:lnSpc>
                <a:spcPct val="150000"/>
              </a:lnSpc>
              <a:buFontTx/>
              <a:buBlip>
                <a:blip r:embed="rId3"/>
              </a:buBlip>
              <a:defRPr/>
            </a:pPr>
            <a:r>
              <a:rPr lang="fr-FR" sz="2000" dirty="0">
                <a:solidFill>
                  <a:srgbClr val="000099"/>
                </a:solidFill>
                <a:cs typeface="Arial" panose="020B0604020202020204" pitchFamily="34" charset="0"/>
              </a:rPr>
              <a:t>Nourrisson </a:t>
            </a:r>
            <a:r>
              <a:rPr lang="fr-FR" sz="2000" b="1" dirty="0">
                <a:solidFill>
                  <a:srgbClr val="000099"/>
                </a:solidFill>
                <a:cs typeface="Arial" panose="020B0604020202020204" pitchFamily="34" charset="0"/>
              </a:rPr>
              <a:t>&lt; 3 mois</a:t>
            </a:r>
          </a:p>
          <a:p>
            <a:pPr eaLnBrk="1" hangingPunct="1">
              <a:lnSpc>
                <a:spcPct val="150000"/>
              </a:lnSpc>
              <a:buFontTx/>
              <a:buBlip>
                <a:blip r:embed="rId3"/>
              </a:buBlip>
              <a:defRPr/>
            </a:pPr>
            <a:r>
              <a:rPr lang="fr-FR" sz="2000" dirty="0">
                <a:solidFill>
                  <a:srgbClr val="000099"/>
                </a:solidFill>
                <a:cs typeface="Arial" panose="020B0604020202020204" pitchFamily="34" charset="0"/>
              </a:rPr>
              <a:t>Fièvre de </a:t>
            </a:r>
            <a:r>
              <a:rPr lang="fr-FR" sz="2000" b="1" dirty="0">
                <a:solidFill>
                  <a:srgbClr val="000099"/>
                </a:solidFill>
                <a:cs typeface="Arial" panose="020B0604020202020204" pitchFamily="34" charset="0"/>
              </a:rPr>
              <a:t>+ de 24h</a:t>
            </a:r>
            <a:r>
              <a:rPr lang="fr-FR" sz="2000" dirty="0">
                <a:solidFill>
                  <a:srgbClr val="000099"/>
                </a:solidFill>
                <a:cs typeface="Arial" panose="020B0604020202020204" pitchFamily="34" charset="0"/>
              </a:rPr>
              <a:t> ou si pas d’amélioration dans les 24 heures</a:t>
            </a:r>
          </a:p>
          <a:p>
            <a:pPr eaLnBrk="1" hangingPunct="1">
              <a:lnSpc>
                <a:spcPct val="150000"/>
              </a:lnSpc>
              <a:buFontTx/>
              <a:buBlip>
                <a:blip r:embed="rId3"/>
              </a:buBlip>
              <a:defRPr/>
            </a:pPr>
            <a:r>
              <a:rPr lang="fr-FR" sz="2000" dirty="0">
                <a:solidFill>
                  <a:srgbClr val="000099"/>
                </a:solidFill>
                <a:cs typeface="Arial" panose="020B0604020202020204" pitchFamily="34" charset="0"/>
              </a:rPr>
              <a:t>Si </a:t>
            </a:r>
            <a:r>
              <a:rPr lang="fr-FR" sz="2000" b="1" dirty="0">
                <a:solidFill>
                  <a:srgbClr val="000099"/>
                </a:solidFill>
                <a:cs typeface="Arial" panose="020B0604020202020204" pitchFamily="34" charset="0"/>
              </a:rPr>
              <a:t>signes concomitants importants </a:t>
            </a:r>
            <a:r>
              <a:rPr lang="fr-FR" sz="2000" dirty="0">
                <a:solidFill>
                  <a:srgbClr val="000099"/>
                </a:solidFill>
                <a:cs typeface="Arial" panose="020B0604020202020204" pitchFamily="34" charset="0"/>
              </a:rPr>
              <a:t>(dégradation de l’état général, gêne respiratoire, vomissements, diarrhées, prostration, pleurs persistants, céphalées, raideur de la nuque…)</a:t>
            </a:r>
          </a:p>
          <a:p>
            <a:pPr marL="0" indent="0" eaLnBrk="1" hangingPunct="1">
              <a:buFontTx/>
              <a:buNone/>
              <a:defRPr/>
            </a:pPr>
            <a:endParaRPr lang="fr-FR" dirty="0">
              <a:sym typeface="Wingdings" panose="05000000000000000000" pitchFamily="2" charset="2"/>
            </a:endParaRPr>
          </a:p>
          <a:p>
            <a:pPr marL="0" indent="0" eaLnBrk="1" hangingPunct="1">
              <a:buFontTx/>
              <a:buNone/>
              <a:defRPr/>
            </a:pPr>
            <a:r>
              <a:rPr lang="fr-FR" sz="2000" dirty="0">
                <a:solidFill>
                  <a:srgbClr val="000099"/>
                </a:solidFill>
                <a:cs typeface="Arial" panose="020B0604020202020204" pitchFamily="34" charset="0"/>
                <a:sym typeface="Wingdings" panose="05000000000000000000" pitchFamily="2" charset="2"/>
              </a:rPr>
              <a:t>			</a:t>
            </a:r>
            <a:r>
              <a:rPr lang="fr-FR" sz="2400" dirty="0">
                <a:solidFill>
                  <a:srgbClr val="000099"/>
                </a:solidFill>
                <a:cs typeface="Arial" panose="020B0604020202020204" pitchFamily="34" charset="0"/>
                <a:sym typeface="Wingdings" panose="05000000000000000000" pitchFamily="2" charset="2"/>
              </a:rPr>
              <a:t> </a:t>
            </a:r>
            <a:r>
              <a:rPr lang="fr-FR" sz="2400" b="1" dirty="0">
                <a:solidFill>
                  <a:srgbClr val="000099"/>
                </a:solidFill>
                <a:cs typeface="Arial" panose="020B0604020202020204" pitchFamily="34" charset="0"/>
                <a:sym typeface="Wingdings" panose="05000000000000000000" pitchFamily="2" charset="2"/>
              </a:rPr>
              <a:t>Consultation médicale</a:t>
            </a:r>
            <a:endParaRPr lang="fr-FR" sz="2400" b="1" dirty="0">
              <a:solidFill>
                <a:srgbClr val="000099"/>
              </a:solidFill>
              <a:cs typeface="Arial" panose="020B0604020202020204" pitchFamily="34" charset="0"/>
            </a:endParaRPr>
          </a:p>
          <a:p>
            <a:pPr marL="0" indent="0" eaLnBrk="1" hangingPunct="1">
              <a:buFontTx/>
              <a:buNone/>
              <a:defRPr/>
            </a:pPr>
            <a:endParaRPr lang="fr-FR" dirty="0"/>
          </a:p>
        </p:txBody>
      </p:sp>
      <p:sp>
        <p:nvSpPr>
          <p:cNvPr id="198658"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pic>
        <p:nvPicPr>
          <p:cNvPr id="198659"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2038" y="1620838"/>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5"/>
          <p:cNvSpPr txBox="1">
            <a:spLocks noChangeArrowheads="1"/>
          </p:cNvSpPr>
          <p:nvPr/>
        </p:nvSpPr>
        <p:spPr bwMode="auto">
          <a:xfrm>
            <a:off x="2397125" y="996950"/>
            <a:ext cx="343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Les limites du conseil</a:t>
            </a:r>
            <a:endParaRPr lang="fr-FR" altLang="fr-FR" sz="2000" b="1">
              <a:solidFill>
                <a:srgbClr val="95C41D"/>
              </a:solidFill>
              <a:cs typeface="Arial" panose="020B0604020202020204" pitchFamily="34" charset="0"/>
            </a:endParaRPr>
          </a:p>
        </p:txBody>
      </p:sp>
      <p:pic>
        <p:nvPicPr>
          <p:cNvPr id="198661"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463" y="5111750"/>
            <a:ext cx="7191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742950" y="1947863"/>
            <a:ext cx="10515600" cy="4351337"/>
          </a:xfrm>
          <a:prstGeom prst="rect">
            <a:avLst/>
          </a:prstGeom>
        </p:spPr>
        <p:txBody>
          <a:bodyPr/>
          <a:lstStyle/>
          <a:p>
            <a:pPr marL="361950" indent="-361950" eaLnBrk="1" hangingPunct="1">
              <a:lnSpc>
                <a:spcPct val="150000"/>
              </a:lnSpc>
              <a:buClr>
                <a:srgbClr val="62C400"/>
              </a:buClr>
              <a:buFontTx/>
              <a:buBlip>
                <a:blip r:embed="rId3"/>
              </a:buBlip>
              <a:defRPr/>
            </a:pPr>
            <a:r>
              <a:rPr lang="fr-FR" sz="2000" dirty="0">
                <a:solidFill>
                  <a:srgbClr val="000099"/>
                </a:solidFill>
                <a:cs typeface="Arial" panose="020B0604020202020204" pitchFamily="34" charset="0"/>
              </a:rPr>
              <a:t>En cas de </a:t>
            </a:r>
            <a:r>
              <a:rPr lang="fr-FR" sz="2000" b="1" dirty="0">
                <a:solidFill>
                  <a:srgbClr val="000099"/>
                </a:solidFill>
                <a:cs typeface="Arial" panose="020B0604020202020204" pitchFamily="34" charset="0"/>
              </a:rPr>
              <a:t>fièvre persistante</a:t>
            </a:r>
            <a:r>
              <a:rPr lang="fr-FR" sz="2000" dirty="0">
                <a:solidFill>
                  <a:srgbClr val="000099"/>
                </a:solidFill>
                <a:cs typeface="Arial" panose="020B0604020202020204" pitchFamily="34" charset="0"/>
              </a:rPr>
              <a:t>, </a:t>
            </a:r>
            <a:r>
              <a:rPr lang="fr-FR" sz="2000" b="1" dirty="0">
                <a:solidFill>
                  <a:srgbClr val="000099"/>
                </a:solidFill>
                <a:cs typeface="Arial" panose="020B0604020202020204" pitchFamily="34" charset="0"/>
              </a:rPr>
              <a:t>supérieure à 38,5°C</a:t>
            </a:r>
            <a:r>
              <a:rPr lang="fr-FR" sz="2000" dirty="0">
                <a:solidFill>
                  <a:srgbClr val="000099"/>
                </a:solidFill>
                <a:cs typeface="Arial" panose="020B0604020202020204" pitchFamily="34" charset="0"/>
              </a:rPr>
              <a:t>, dans un </a:t>
            </a:r>
            <a:r>
              <a:rPr lang="fr-FR" sz="2000" b="1" dirty="0">
                <a:solidFill>
                  <a:srgbClr val="000099"/>
                </a:solidFill>
                <a:cs typeface="Arial" panose="020B0604020202020204" pitchFamily="34" charset="0"/>
              </a:rPr>
              <a:t>contexte aigu</a:t>
            </a:r>
          </a:p>
          <a:p>
            <a:pPr marL="361950" indent="-361950" eaLnBrk="1" hangingPunct="1">
              <a:lnSpc>
                <a:spcPct val="150000"/>
              </a:lnSpc>
              <a:buClr>
                <a:srgbClr val="62C400"/>
              </a:buClr>
              <a:buFontTx/>
              <a:buBlip>
                <a:blip r:embed="rId3"/>
              </a:buBlip>
              <a:defRPr/>
            </a:pPr>
            <a:r>
              <a:rPr lang="fr-FR" sz="2000" dirty="0">
                <a:solidFill>
                  <a:srgbClr val="000099"/>
                </a:solidFill>
                <a:cs typeface="Arial" panose="020B0604020202020204" pitchFamily="34" charset="0"/>
              </a:rPr>
              <a:t>Objectif du traitement = </a:t>
            </a:r>
            <a:r>
              <a:rPr lang="fr-FR" sz="2000" b="1" dirty="0">
                <a:solidFill>
                  <a:srgbClr val="000099"/>
                </a:solidFill>
                <a:cs typeface="Arial" panose="020B0604020202020204" pitchFamily="34" charset="0"/>
              </a:rPr>
              <a:t>suppression de l’inconfort </a:t>
            </a:r>
          </a:p>
          <a:p>
            <a:pPr marL="361950" indent="-361950" eaLnBrk="1" hangingPunct="1">
              <a:lnSpc>
                <a:spcPct val="150000"/>
              </a:lnSpc>
              <a:buClr>
                <a:srgbClr val="62C400"/>
              </a:buClr>
              <a:buFontTx/>
              <a:buBlip>
                <a:blip r:embed="rId3"/>
              </a:buBlip>
              <a:defRPr/>
            </a:pPr>
            <a:r>
              <a:rPr lang="fr-FR" sz="2000" b="1" dirty="0">
                <a:solidFill>
                  <a:srgbClr val="000099"/>
                </a:solidFill>
                <a:cs typeface="Arial" panose="020B0604020202020204" pitchFamily="34" charset="0"/>
              </a:rPr>
              <a:t>3 mesures à privilégier </a:t>
            </a:r>
            <a:r>
              <a:rPr lang="fr-FR" sz="2000" dirty="0">
                <a:solidFill>
                  <a:srgbClr val="000099"/>
                </a:solidFill>
                <a:cs typeface="Arial" panose="020B0604020202020204" pitchFamily="34" charset="0"/>
              </a:rPr>
              <a:t>:</a:t>
            </a:r>
          </a:p>
          <a:p>
            <a:pPr marL="1346200" lvl="2" indent="-361950" eaLnBrk="1" hangingPunct="1">
              <a:lnSpc>
                <a:spcPct val="150000"/>
              </a:lnSpc>
              <a:buClr>
                <a:srgbClr val="62C400"/>
              </a:buClr>
              <a:buFontTx/>
              <a:buNone/>
              <a:defRPr/>
            </a:pPr>
            <a:r>
              <a:rPr lang="fr-FR" sz="1800" dirty="0">
                <a:solidFill>
                  <a:srgbClr val="000099"/>
                </a:solidFill>
                <a:cs typeface="Arial" panose="020B0604020202020204" pitchFamily="34" charset="0"/>
              </a:rPr>
              <a:t>- Proposer fréquemment à boire, </a:t>
            </a:r>
          </a:p>
          <a:p>
            <a:pPr marL="1346200" lvl="2" indent="-361950" eaLnBrk="1" hangingPunct="1">
              <a:lnSpc>
                <a:spcPct val="150000"/>
              </a:lnSpc>
              <a:buClr>
                <a:srgbClr val="62C400"/>
              </a:buClr>
              <a:buFontTx/>
              <a:buNone/>
              <a:defRPr/>
            </a:pPr>
            <a:r>
              <a:rPr lang="fr-FR" sz="1800" dirty="0">
                <a:solidFill>
                  <a:srgbClr val="000099"/>
                </a:solidFill>
                <a:cs typeface="Arial" panose="020B0604020202020204" pitchFamily="34" charset="0"/>
              </a:rPr>
              <a:t>- Ne pas trop couvrir l’enfant, </a:t>
            </a:r>
          </a:p>
          <a:p>
            <a:pPr marL="1346200" lvl="2" indent="-361950" eaLnBrk="1" hangingPunct="1">
              <a:lnSpc>
                <a:spcPct val="150000"/>
              </a:lnSpc>
              <a:buClr>
                <a:srgbClr val="62C400"/>
              </a:buClr>
              <a:buFontTx/>
              <a:buNone/>
              <a:defRPr/>
            </a:pPr>
            <a:r>
              <a:rPr lang="fr-FR" sz="1800" dirty="0">
                <a:solidFill>
                  <a:srgbClr val="000099"/>
                </a:solidFill>
                <a:cs typeface="Arial" panose="020B0604020202020204" pitchFamily="34" charset="0"/>
              </a:rPr>
              <a:t>- Ne pas augmenter la température de la pièce.</a:t>
            </a:r>
          </a:p>
          <a:p>
            <a:pPr marL="361950" indent="-361950" eaLnBrk="1" hangingPunct="1">
              <a:lnSpc>
                <a:spcPct val="150000"/>
              </a:lnSpc>
              <a:buFontTx/>
              <a:buBlip>
                <a:blip r:embed="rId3"/>
              </a:buBlip>
              <a:defRPr/>
            </a:pPr>
            <a:r>
              <a:rPr lang="fr-FR" sz="2000" dirty="0">
                <a:solidFill>
                  <a:srgbClr val="000099"/>
                </a:solidFill>
                <a:cs typeface="Arial" panose="020B0604020202020204" pitchFamily="34" charset="0"/>
              </a:rPr>
              <a:t>Prescription d’un seul antipyrétique</a:t>
            </a:r>
          </a:p>
          <a:p>
            <a:pPr eaLnBrk="1" hangingPunct="1">
              <a:defRPr/>
            </a:pPr>
            <a:endParaRPr lang="fr-FR" dirty="0"/>
          </a:p>
        </p:txBody>
      </p:sp>
      <p:sp>
        <p:nvSpPr>
          <p:cNvPr id="200706" name="ZoneTexte 3"/>
          <p:cNvSpPr txBox="1">
            <a:spLocks noChangeArrowheads="1"/>
          </p:cNvSpPr>
          <p:nvPr/>
        </p:nvSpPr>
        <p:spPr bwMode="auto">
          <a:xfrm>
            <a:off x="483067" y="6236550"/>
            <a:ext cx="104981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i="1" dirty="0">
                <a:solidFill>
                  <a:srgbClr val="000099"/>
                </a:solidFill>
              </a:rPr>
              <a:t>Sources : HAS - Prise en charge de la fièvre chez l’enfant - Fiche Mémo – octobre 2016 ; ANSM – Mise au point sur la prise en charge de la fièvre chez l’enfant – décembre 2004 </a:t>
            </a:r>
          </a:p>
        </p:txBody>
      </p:sp>
      <p:sp>
        <p:nvSpPr>
          <p:cNvPr id="200707"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sp>
        <p:nvSpPr>
          <p:cNvPr id="200708" name="Text Box 5"/>
          <p:cNvSpPr txBox="1">
            <a:spLocks noChangeArrowheads="1"/>
          </p:cNvSpPr>
          <p:nvPr/>
        </p:nvSpPr>
        <p:spPr bwMode="auto">
          <a:xfrm>
            <a:off x="2397125" y="996950"/>
            <a:ext cx="343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Les recommandations</a:t>
            </a:r>
            <a:endParaRPr lang="fr-FR" altLang="fr-FR" sz="2000" b="1">
              <a:solidFill>
                <a:srgbClr val="95C41D"/>
              </a:solidFill>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3" name="Rectangle 3"/>
          <p:cNvSpPr txBox="1">
            <a:spLocks noChangeArrowheads="1"/>
          </p:cNvSpPr>
          <p:nvPr/>
        </p:nvSpPr>
        <p:spPr bwMode="auto">
          <a:xfrm>
            <a:off x="1114425" y="3851275"/>
            <a:ext cx="78867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rgbClr val="FF0000"/>
              </a:buClr>
              <a:buFont typeface="Wingdings" panose="05000000000000000000" pitchFamily="2" charset="2"/>
              <a:buNone/>
            </a:pPr>
            <a:r>
              <a:rPr lang="fr-FR" altLang="fr-FR" sz="3200"/>
              <a:t>          </a:t>
            </a:r>
            <a:endParaRPr lang="fr-FR" altLang="fr-FR" sz="3200" u="sng"/>
          </a:p>
        </p:txBody>
      </p:sp>
      <p:sp>
        <p:nvSpPr>
          <p:cNvPr id="202754"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sp>
        <p:nvSpPr>
          <p:cNvPr id="202755" name="ZoneTexte 1"/>
          <p:cNvSpPr txBox="1">
            <a:spLocks noChangeArrowheads="1"/>
          </p:cNvSpPr>
          <p:nvPr/>
        </p:nvSpPr>
        <p:spPr bwMode="auto">
          <a:xfrm>
            <a:off x="260350" y="1641475"/>
            <a:ext cx="454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Fièvre d’installation brutale </a:t>
            </a:r>
            <a:r>
              <a:rPr lang="fr-FR" altLang="fr-FR" sz="2000">
                <a:solidFill>
                  <a:srgbClr val="000099"/>
                </a:solidFill>
                <a:cs typeface="Arial" panose="020B0604020202020204" pitchFamily="34" charset="0"/>
              </a:rPr>
              <a:t>:</a:t>
            </a:r>
          </a:p>
        </p:txBody>
      </p:sp>
      <p:sp>
        <p:nvSpPr>
          <p:cNvPr id="7" name="Text Box 16"/>
          <p:cNvSpPr txBox="1">
            <a:spLocks noChangeArrowheads="1"/>
          </p:cNvSpPr>
          <p:nvPr/>
        </p:nvSpPr>
        <p:spPr bwMode="auto">
          <a:xfrm>
            <a:off x="957263" y="2363788"/>
            <a:ext cx="48244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Fièvre brutale et élevée, </a:t>
            </a:r>
            <a:r>
              <a:rPr lang="fr-FR" altLang="fr-FR" sz="1600">
                <a:solidFill>
                  <a:srgbClr val="000090"/>
                </a:solidFill>
                <a:cs typeface="Arial" panose="020B0604020202020204" pitchFamily="34" charset="0"/>
              </a:rPr>
              <a:t>peau rouge, brûlante, sèche, soif, agitation,</a:t>
            </a:r>
            <a:r>
              <a:rPr lang="fr-FR" altLang="fr-FR" sz="1600" b="1">
                <a:solidFill>
                  <a:srgbClr val="000090"/>
                </a:solidFill>
                <a:cs typeface="Arial" panose="020B0604020202020204" pitchFamily="34" charset="0"/>
              </a:rPr>
              <a:t> </a:t>
            </a:r>
          </a:p>
          <a:p>
            <a:pPr>
              <a:lnSpc>
                <a:spcPct val="110000"/>
              </a:lnSpc>
              <a:spcBef>
                <a:spcPct val="20000"/>
              </a:spcBef>
              <a:buClr>
                <a:srgbClr val="33CC33"/>
              </a:buClr>
            </a:pPr>
            <a:r>
              <a:rPr lang="fr-FR" altLang="fr-FR" sz="1600" i="1">
                <a:solidFill>
                  <a:srgbClr val="000090"/>
                </a:solidFill>
                <a:cs typeface="Arial" panose="020B0604020202020204" pitchFamily="34" charset="0"/>
              </a:rPr>
              <a:t>    Aggravation </a:t>
            </a:r>
            <a:r>
              <a:rPr lang="fr-FR" altLang="fr-FR" sz="1600" b="1" i="1">
                <a:solidFill>
                  <a:srgbClr val="000090"/>
                </a:solidFill>
                <a:cs typeface="Arial" panose="020B0604020202020204" pitchFamily="34" charset="0"/>
              </a:rPr>
              <a:t>par le froid vif et brutal</a:t>
            </a:r>
            <a:r>
              <a:rPr lang="fr-FR" altLang="fr-FR" sz="1600">
                <a:solidFill>
                  <a:srgbClr val="000090"/>
                </a:solidFill>
                <a:cs typeface="Arial" panose="020B0604020202020204" pitchFamily="34" charset="0"/>
              </a:rPr>
              <a:t>, </a:t>
            </a:r>
            <a:r>
              <a:rPr lang="fr-FR" altLang="fr-FR" sz="1600" i="1">
                <a:solidFill>
                  <a:srgbClr val="000090"/>
                </a:solidFill>
                <a:cs typeface="Arial" panose="020B0604020202020204" pitchFamily="34" charset="0"/>
              </a:rPr>
              <a:t>à minuit</a:t>
            </a:r>
          </a:p>
        </p:txBody>
      </p:sp>
      <p:sp>
        <p:nvSpPr>
          <p:cNvPr id="8" name="Text Box 6"/>
          <p:cNvSpPr txBox="1">
            <a:spLocks noChangeArrowheads="1"/>
          </p:cNvSpPr>
          <p:nvPr/>
        </p:nvSpPr>
        <p:spPr bwMode="auto">
          <a:xfrm>
            <a:off x="6523038" y="2306638"/>
            <a:ext cx="3895725" cy="9540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Aconitum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napellus</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1 dose le plus tôt possible </a:t>
            </a:r>
          </a:p>
          <a:p>
            <a:pPr algn="r" fontAlgn="auto">
              <a:spcBef>
                <a:spcPts val="0"/>
              </a:spcBef>
              <a:spcAft>
                <a:spcPts val="0"/>
              </a:spcAft>
              <a:defRPr/>
            </a:pPr>
            <a:r>
              <a:rPr lang="fr-FR" altLang="fr-FR" sz="1600" dirty="0">
                <a:solidFill>
                  <a:srgbClr val="000090"/>
                </a:solidFill>
                <a:latin typeface="+mj-lt"/>
              </a:rPr>
              <a:t>ou 5 granules toutes les heures - ESA</a:t>
            </a:r>
          </a:p>
        </p:txBody>
      </p:sp>
      <p:sp>
        <p:nvSpPr>
          <p:cNvPr id="9" name="Text Box 6"/>
          <p:cNvSpPr txBox="1">
            <a:spLocks noChangeArrowheads="1"/>
          </p:cNvSpPr>
          <p:nvPr/>
        </p:nvSpPr>
        <p:spPr bwMode="auto">
          <a:xfrm>
            <a:off x="6523038" y="4418013"/>
            <a:ext cx="38957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0" name="Text Box 16"/>
          <p:cNvSpPr txBox="1">
            <a:spLocks noChangeArrowheads="1"/>
          </p:cNvSpPr>
          <p:nvPr/>
        </p:nvSpPr>
        <p:spPr bwMode="auto">
          <a:xfrm>
            <a:off x="957263" y="4425950"/>
            <a:ext cx="511968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(Rubor, calor, tumor, dolor) fièvre brutale, élevée</a:t>
            </a:r>
          </a:p>
          <a:p>
            <a:pPr>
              <a:lnSpc>
                <a:spcPct val="110000"/>
              </a:lnSpc>
              <a:spcBef>
                <a:spcPct val="20000"/>
              </a:spcBef>
              <a:buClr>
                <a:srgbClr val="33CC33"/>
              </a:buClr>
            </a:pPr>
            <a:r>
              <a:rPr lang="fr-FR" altLang="fr-FR" sz="1600" b="1">
                <a:solidFill>
                  <a:srgbClr val="000090"/>
                </a:solidFill>
                <a:cs typeface="Arial" panose="020B0604020202020204" pitchFamily="34" charset="0"/>
              </a:rPr>
              <a:t>     Visage rouge, chaud + sueurs</a:t>
            </a:r>
          </a:p>
          <a:p>
            <a:pPr>
              <a:lnSpc>
                <a:spcPct val="110000"/>
              </a:lnSpc>
              <a:spcBef>
                <a:spcPct val="20000"/>
              </a:spcBef>
              <a:buClr>
                <a:srgbClr val="33CC33"/>
              </a:buClr>
            </a:pPr>
            <a:r>
              <a:rPr lang="fr-FR" altLang="fr-FR" sz="1600">
                <a:solidFill>
                  <a:srgbClr val="000090"/>
                </a:solidFill>
                <a:cs typeface="Arial" panose="020B0604020202020204" pitchFamily="34" charset="0"/>
              </a:rPr>
              <a:t>     Céphalées pulsatives,</a:t>
            </a:r>
          </a:p>
          <a:p>
            <a:pPr>
              <a:lnSpc>
                <a:spcPct val="110000"/>
              </a:lnSpc>
              <a:spcBef>
                <a:spcPct val="20000"/>
              </a:spcBef>
              <a:buClr>
                <a:srgbClr val="33CC33"/>
              </a:buClr>
            </a:pPr>
            <a:r>
              <a:rPr lang="fr-FR" altLang="fr-FR" sz="1600" i="1">
                <a:solidFill>
                  <a:srgbClr val="000090"/>
                </a:solidFill>
                <a:cs typeface="Arial" panose="020B0604020202020204" pitchFamily="34" charset="0"/>
              </a:rPr>
              <a:t>     Aggravation par la lumière, bruit, toucher, secousse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1"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sp>
        <p:nvSpPr>
          <p:cNvPr id="204802" name="ZoneTexte 7"/>
          <p:cNvSpPr txBox="1">
            <a:spLocks noChangeArrowheads="1"/>
          </p:cNvSpPr>
          <p:nvPr/>
        </p:nvSpPr>
        <p:spPr bwMode="auto">
          <a:xfrm>
            <a:off x="290513" y="1655763"/>
            <a:ext cx="5114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Fièvre d’installation progressive </a:t>
            </a:r>
            <a:r>
              <a:rPr lang="fr-FR" altLang="fr-FR" sz="2000">
                <a:solidFill>
                  <a:srgbClr val="000099"/>
                </a:solidFill>
                <a:cs typeface="Arial" panose="020B0604020202020204" pitchFamily="34" charset="0"/>
              </a:rPr>
              <a:t>:</a:t>
            </a:r>
          </a:p>
        </p:txBody>
      </p:sp>
      <p:sp>
        <p:nvSpPr>
          <p:cNvPr id="7" name="Text Box 6"/>
          <p:cNvSpPr txBox="1">
            <a:spLocks noChangeArrowheads="1"/>
          </p:cNvSpPr>
          <p:nvPr/>
        </p:nvSpPr>
        <p:spPr bwMode="auto">
          <a:xfrm>
            <a:off x="6523038" y="2306638"/>
            <a:ext cx="38957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Gelsemium</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9" name="Text Box 6"/>
          <p:cNvSpPr txBox="1">
            <a:spLocks noChangeArrowheads="1"/>
          </p:cNvSpPr>
          <p:nvPr/>
        </p:nvSpPr>
        <p:spPr bwMode="auto">
          <a:xfrm>
            <a:off x="6523038" y="4638675"/>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Ferrum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phosphoricum</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0" name="Text Box 16"/>
          <p:cNvSpPr txBox="1">
            <a:spLocks noChangeArrowheads="1"/>
          </p:cNvSpPr>
          <p:nvPr/>
        </p:nvSpPr>
        <p:spPr bwMode="auto">
          <a:xfrm>
            <a:off x="957263" y="2363788"/>
            <a:ext cx="5184775"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Frissons, tremblements, abattement </a:t>
            </a:r>
          </a:p>
          <a:p>
            <a:pPr>
              <a:lnSpc>
                <a:spcPct val="110000"/>
              </a:lnSpc>
              <a:spcBef>
                <a:spcPct val="20000"/>
              </a:spcBef>
              <a:buClr>
                <a:srgbClr val="33CC33"/>
              </a:buClr>
            </a:pPr>
            <a:r>
              <a:rPr lang="fr-FR" altLang="fr-FR" sz="1600" b="1">
                <a:solidFill>
                  <a:srgbClr val="000090"/>
                </a:solidFill>
                <a:cs typeface="Arial" panose="020B0604020202020204" pitchFamily="34" charset="0"/>
              </a:rPr>
              <a:t>    visage cramoisi, </a:t>
            </a:r>
            <a:r>
              <a:rPr lang="fr-FR" altLang="fr-FR" sz="1600">
                <a:solidFill>
                  <a:srgbClr val="000090"/>
                </a:solidFill>
                <a:cs typeface="Arial" panose="020B0604020202020204" pitchFamily="34" charset="0"/>
              </a:rPr>
              <a:t>sueurs, absence de soif</a:t>
            </a:r>
          </a:p>
          <a:p>
            <a:pPr>
              <a:lnSpc>
                <a:spcPct val="110000"/>
              </a:lnSpc>
              <a:spcBef>
                <a:spcPct val="20000"/>
              </a:spcBef>
              <a:buClr>
                <a:srgbClr val="33CC33"/>
              </a:buClr>
            </a:pPr>
            <a:r>
              <a:rPr lang="fr-FR" altLang="fr-FR" sz="1600">
                <a:solidFill>
                  <a:srgbClr val="000090"/>
                </a:solidFill>
                <a:cs typeface="Arial" panose="020B0604020202020204" pitchFamily="34" charset="0"/>
              </a:rPr>
              <a:t>    courbatures et céphalées occipitales intenses</a:t>
            </a:r>
          </a:p>
        </p:txBody>
      </p:sp>
      <p:sp>
        <p:nvSpPr>
          <p:cNvPr id="11" name="Text Box 16"/>
          <p:cNvSpPr txBox="1">
            <a:spLocks noChangeArrowheads="1"/>
          </p:cNvSpPr>
          <p:nvPr/>
        </p:nvSpPr>
        <p:spPr bwMode="auto">
          <a:xfrm>
            <a:off x="957263" y="4638675"/>
            <a:ext cx="51847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Fièvre peu élevée, asthénie, phénomènes congestifs (otalgie, toux sèche, épistaxis)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0058" name="Group 186"/>
          <p:cNvGraphicFramePr>
            <a:graphicFrameLocks noGrp="1"/>
          </p:cNvGraphicFramePr>
          <p:nvPr>
            <p:ph idx="4294967295"/>
          </p:nvPr>
        </p:nvGraphicFramePr>
        <p:xfrm>
          <a:off x="1336675" y="1620838"/>
          <a:ext cx="9464675" cy="4546599"/>
        </p:xfrm>
        <a:graphic>
          <a:graphicData uri="http://schemas.openxmlformats.org/drawingml/2006/table">
            <a:tbl>
              <a:tblPr/>
              <a:tblGrid>
                <a:gridCol w="1781627">
                  <a:extLst>
                    <a:ext uri="{9D8B030D-6E8A-4147-A177-3AD203B41FA5}">
                      <a16:colId xmlns:a16="http://schemas.microsoft.com/office/drawing/2014/main" val="20000"/>
                    </a:ext>
                  </a:extLst>
                </a:gridCol>
                <a:gridCol w="1824416">
                  <a:extLst>
                    <a:ext uri="{9D8B030D-6E8A-4147-A177-3AD203B41FA5}">
                      <a16:colId xmlns:a16="http://schemas.microsoft.com/office/drawing/2014/main" val="20001"/>
                    </a:ext>
                  </a:extLst>
                </a:gridCol>
                <a:gridCol w="1943605">
                  <a:extLst>
                    <a:ext uri="{9D8B030D-6E8A-4147-A177-3AD203B41FA5}">
                      <a16:colId xmlns:a16="http://schemas.microsoft.com/office/drawing/2014/main" val="20002"/>
                    </a:ext>
                  </a:extLst>
                </a:gridCol>
                <a:gridCol w="1853382">
                  <a:extLst>
                    <a:ext uri="{9D8B030D-6E8A-4147-A177-3AD203B41FA5}">
                      <a16:colId xmlns:a16="http://schemas.microsoft.com/office/drawing/2014/main" val="20003"/>
                    </a:ext>
                  </a:extLst>
                </a:gridCol>
                <a:gridCol w="2061645">
                  <a:extLst>
                    <a:ext uri="{9D8B030D-6E8A-4147-A177-3AD203B41FA5}">
                      <a16:colId xmlns:a16="http://schemas.microsoft.com/office/drawing/2014/main" val="20004"/>
                    </a:ext>
                  </a:extLst>
                </a:gridCol>
              </a:tblGrid>
              <a:tr h="48597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FIEVRE</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Très élevée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Très élevée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Elevée</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Modérée</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79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Début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brutal</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brutal</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progressif</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progressif</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798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Sueurs</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461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Troubles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du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comportement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Agitation, anxiété</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Alternance abattement et agitation</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Abrutissement, obnubilation, tremblements</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Asthénie</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03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Soif</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400" b="0" i="0" u="none" strike="noStrike" cap="none" normalizeH="0" baseline="0" dirty="0">
                          <a:ln>
                            <a:noFill/>
                          </a:ln>
                          <a:solidFill>
                            <a:srgbClr val="000099"/>
                          </a:solidFill>
                          <a:effectLst/>
                          <a:latin typeface="Tahoma" panose="020B0604030504040204" pitchFamily="34" charset="0"/>
                        </a:rPr>
                        <a:t>+/-</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6497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a:ln>
                            <a:noFill/>
                          </a:ln>
                          <a:solidFill>
                            <a:srgbClr val="000099"/>
                          </a:solidFill>
                          <a:effectLst/>
                          <a:latin typeface="Tahoma" panose="020B0604030504040204" pitchFamily="34" charset="0"/>
                        </a:rPr>
                        <a:t>Médicament</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EE9EA">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5 granules toutes les heures</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5 granules toutes les heures</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5 granules toutes les  heures</a:t>
                      </a:r>
                      <a:endParaRPr kumimoji="0" lang="fr-FR" altLang="fr-FR" sz="1200" b="1" i="0" u="none" strike="noStrike" cap="none" normalizeH="0" baseline="0" dirty="0">
                        <a:ln>
                          <a:noFill/>
                        </a:ln>
                        <a:solidFill>
                          <a:srgbClr val="000099"/>
                        </a:solidFill>
                        <a:effectLst/>
                        <a:latin typeface="Tahoma" panose="020B0604030504040204" pitchFamily="34" charset="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marL="1333500">
                        <a:spcBef>
                          <a:spcPct val="20000"/>
                        </a:spcBef>
                        <a:defRPr>
                          <a:solidFill>
                            <a:schemeClr val="tx1"/>
                          </a:solidFill>
                          <a:latin typeface="Arial" panose="020B0604020202020204" pitchFamily="34" charset="0"/>
                        </a:defRPr>
                      </a:lvl4pPr>
                      <a:lvl5pPr marL="1752600">
                        <a:spcBef>
                          <a:spcPct val="20000"/>
                        </a:spcBef>
                        <a:defRPr>
                          <a:solidFill>
                            <a:schemeClr val="tx1"/>
                          </a:solidFill>
                          <a:latin typeface="Arial" panose="020B0604020202020204" pitchFamily="34" charset="0"/>
                        </a:defRPr>
                      </a:lvl5pPr>
                      <a:lvl6pPr marL="2209800" fontAlgn="base">
                        <a:spcBef>
                          <a:spcPct val="20000"/>
                        </a:spcBef>
                        <a:spcAft>
                          <a:spcPct val="0"/>
                        </a:spcAft>
                        <a:defRPr>
                          <a:solidFill>
                            <a:schemeClr val="tx1"/>
                          </a:solidFill>
                          <a:latin typeface="Arial" panose="020B0604020202020204" pitchFamily="34" charset="0"/>
                        </a:defRPr>
                      </a:lvl6pPr>
                      <a:lvl7pPr marL="2667000" fontAlgn="base">
                        <a:spcBef>
                          <a:spcPct val="20000"/>
                        </a:spcBef>
                        <a:spcAft>
                          <a:spcPct val="0"/>
                        </a:spcAft>
                        <a:defRPr>
                          <a:solidFill>
                            <a:schemeClr val="tx1"/>
                          </a:solidFill>
                          <a:latin typeface="Arial" panose="020B0604020202020204" pitchFamily="34" charset="0"/>
                        </a:defRPr>
                      </a:lvl7pPr>
                      <a:lvl8pPr marL="3124200" fontAlgn="base">
                        <a:spcBef>
                          <a:spcPct val="20000"/>
                        </a:spcBef>
                        <a:spcAft>
                          <a:spcPct val="0"/>
                        </a:spcAft>
                        <a:defRPr>
                          <a:solidFill>
                            <a:schemeClr val="tx1"/>
                          </a:solidFill>
                          <a:latin typeface="Arial" panose="020B0604020202020204" pitchFamily="34" charset="0"/>
                        </a:defRPr>
                      </a:lvl8pPr>
                      <a:lvl9pPr marL="3581400"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altLang="fr-FR" sz="1100" b="0" i="0" u="none" strike="noStrike" cap="none" normalizeH="0" baseline="0" dirty="0">
                          <a:ln>
                            <a:noFill/>
                          </a:ln>
                          <a:solidFill>
                            <a:srgbClr val="000099"/>
                          </a:solidFill>
                          <a:effectLst/>
                          <a:latin typeface="Tahoma" panose="020B0604030504040204" pitchFamily="34" charset="0"/>
                        </a:rPr>
                        <a:t>5 granules toutes les heures</a:t>
                      </a: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6893"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sp>
        <p:nvSpPr>
          <p:cNvPr id="3" name="Rectangle 2"/>
          <p:cNvSpPr>
            <a:spLocks noChangeArrowheads="1"/>
          </p:cNvSpPr>
          <p:nvPr/>
        </p:nvSpPr>
        <p:spPr bwMode="auto">
          <a:xfrm>
            <a:off x="962025" y="4719638"/>
            <a:ext cx="609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fr-FR" altLang="fr-FR" sz="1400" b="1" dirty="0" err="1">
                <a:solidFill>
                  <a:schemeClr val="accent6">
                    <a:lumMod val="50000"/>
                  </a:schemeClr>
                </a:solidFill>
                <a:latin typeface="Tahoma" panose="020B0604030504040204" pitchFamily="34" charset="0"/>
              </a:rPr>
              <a:t>Aconitum</a:t>
            </a:r>
            <a:r>
              <a:rPr lang="fr-FR" altLang="fr-FR" sz="1400" b="1" dirty="0">
                <a:solidFill>
                  <a:schemeClr val="accent6">
                    <a:lumMod val="50000"/>
                  </a:schemeClr>
                </a:solidFill>
                <a:latin typeface="Tahoma" panose="020B0604030504040204" pitchFamily="34" charset="0"/>
              </a:rPr>
              <a:t> </a:t>
            </a:r>
            <a:r>
              <a:rPr lang="fr-FR" altLang="fr-FR" sz="1400" b="1" dirty="0" err="1">
                <a:solidFill>
                  <a:schemeClr val="accent6">
                    <a:lumMod val="50000"/>
                  </a:schemeClr>
                </a:solidFill>
                <a:latin typeface="Tahoma" panose="020B0604030504040204" pitchFamily="34" charset="0"/>
              </a:rPr>
              <a:t>napellus</a:t>
            </a:r>
            <a:br>
              <a:rPr lang="fr-FR" altLang="fr-FR" sz="1400" b="1" dirty="0">
                <a:solidFill>
                  <a:schemeClr val="accent6">
                    <a:lumMod val="50000"/>
                  </a:schemeClr>
                </a:solidFill>
                <a:latin typeface="Tahoma" panose="020B0604030504040204" pitchFamily="34" charset="0"/>
              </a:rPr>
            </a:br>
            <a:r>
              <a:rPr lang="fr-FR" altLang="fr-FR" sz="1400" b="1" dirty="0">
                <a:solidFill>
                  <a:schemeClr val="accent6">
                    <a:lumMod val="50000"/>
                  </a:schemeClr>
                </a:solidFill>
                <a:latin typeface="Tahoma" panose="020B0604030504040204" pitchFamily="34" charset="0"/>
              </a:rPr>
              <a:t>9 CH</a:t>
            </a:r>
          </a:p>
        </p:txBody>
      </p:sp>
      <p:sp>
        <p:nvSpPr>
          <p:cNvPr id="5" name="Rectangle 4"/>
          <p:cNvSpPr>
            <a:spLocks noChangeArrowheads="1"/>
          </p:cNvSpPr>
          <p:nvPr/>
        </p:nvSpPr>
        <p:spPr bwMode="auto">
          <a:xfrm>
            <a:off x="2822718" y="4705350"/>
            <a:ext cx="609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fr-FR" altLang="fr-FR" sz="1400" b="1" dirty="0" err="1">
                <a:solidFill>
                  <a:schemeClr val="accent6">
                    <a:lumMod val="50000"/>
                  </a:schemeClr>
                </a:solidFill>
                <a:latin typeface="Tahoma" panose="020B0604030504040204" pitchFamily="34" charset="0"/>
              </a:rPr>
              <a:t>Belladonna</a:t>
            </a:r>
            <a:r>
              <a:rPr lang="fr-FR" altLang="fr-FR" sz="1400" b="1" dirty="0">
                <a:solidFill>
                  <a:schemeClr val="accent6">
                    <a:lumMod val="50000"/>
                  </a:schemeClr>
                </a:solidFill>
                <a:latin typeface="Tahoma" panose="020B0604030504040204" pitchFamily="34" charset="0"/>
              </a:rPr>
              <a:t> 9 CH</a:t>
            </a:r>
          </a:p>
        </p:txBody>
      </p:sp>
      <p:sp>
        <p:nvSpPr>
          <p:cNvPr id="8" name="Rectangle 7"/>
          <p:cNvSpPr>
            <a:spLocks noChangeArrowheads="1"/>
          </p:cNvSpPr>
          <p:nvPr/>
        </p:nvSpPr>
        <p:spPr bwMode="auto">
          <a:xfrm>
            <a:off x="7016608" y="4705350"/>
            <a:ext cx="609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dirty="0" err="1">
                <a:solidFill>
                  <a:schemeClr val="accent6">
                    <a:lumMod val="50000"/>
                  </a:schemeClr>
                </a:solidFill>
                <a:latin typeface="Tahoma" panose="020B0604030504040204" pitchFamily="34" charset="0"/>
              </a:rPr>
              <a:t>Gelsemium</a:t>
            </a:r>
            <a:r>
              <a:rPr lang="fr-FR" altLang="fr-FR" sz="1400" b="1" dirty="0">
                <a:solidFill>
                  <a:schemeClr val="accent6">
                    <a:lumMod val="50000"/>
                  </a:schemeClr>
                </a:solidFill>
                <a:latin typeface="Tahoma" panose="020B0604030504040204" pitchFamily="34" charset="0"/>
              </a:rPr>
              <a:t> 9 CH</a:t>
            </a:r>
            <a:endParaRPr lang="fr-FR" altLang="fr-FR" sz="2000" dirty="0">
              <a:solidFill>
                <a:schemeClr val="accent6">
                  <a:lumMod val="50000"/>
                </a:schemeClr>
              </a:solidFill>
            </a:endParaRPr>
          </a:p>
        </p:txBody>
      </p:sp>
      <p:sp>
        <p:nvSpPr>
          <p:cNvPr id="10" name="Rectangle 9"/>
          <p:cNvSpPr>
            <a:spLocks noChangeArrowheads="1"/>
          </p:cNvSpPr>
          <p:nvPr/>
        </p:nvSpPr>
        <p:spPr bwMode="auto">
          <a:xfrm>
            <a:off x="6715849" y="4668838"/>
            <a:ext cx="6096000"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20000"/>
              </a:spcBef>
            </a:pPr>
            <a:r>
              <a:rPr lang="fr-FR" altLang="fr-FR" sz="1400" b="1" dirty="0" err="1">
                <a:solidFill>
                  <a:schemeClr val="accent6">
                    <a:lumMod val="50000"/>
                  </a:schemeClr>
                </a:solidFill>
                <a:latin typeface="Tahoma" panose="020B0604030504040204" pitchFamily="34" charset="0"/>
              </a:rPr>
              <a:t>Ferrum</a:t>
            </a:r>
            <a:r>
              <a:rPr lang="fr-FR" altLang="fr-FR" sz="1400" b="1" dirty="0">
                <a:solidFill>
                  <a:schemeClr val="accent6">
                    <a:lumMod val="50000"/>
                  </a:schemeClr>
                </a:solidFill>
                <a:latin typeface="Tahoma" panose="020B0604030504040204" pitchFamily="34" charset="0"/>
              </a:rPr>
              <a:t> </a:t>
            </a:r>
            <a:r>
              <a:rPr lang="fr-FR" altLang="fr-FR" sz="1400" b="1" dirty="0" err="1">
                <a:solidFill>
                  <a:schemeClr val="accent6">
                    <a:lumMod val="50000"/>
                  </a:schemeClr>
                </a:solidFill>
                <a:latin typeface="Tahoma" panose="020B0604030504040204" pitchFamily="34" charset="0"/>
              </a:rPr>
              <a:t>phosphoricum</a:t>
            </a:r>
            <a:r>
              <a:rPr lang="fr-FR" altLang="fr-FR" sz="1400" b="1" dirty="0">
                <a:solidFill>
                  <a:schemeClr val="accent6">
                    <a:lumMod val="50000"/>
                  </a:schemeClr>
                </a:solidFill>
                <a:latin typeface="Tahoma" panose="020B0604030504040204" pitchFamily="34" charset="0"/>
              </a:rPr>
              <a:t> </a:t>
            </a:r>
          </a:p>
          <a:p>
            <a:pPr algn="ctr">
              <a:spcBef>
                <a:spcPct val="20000"/>
              </a:spcBef>
            </a:pPr>
            <a:r>
              <a:rPr lang="fr-FR" altLang="fr-FR" sz="1400" b="1" dirty="0">
                <a:solidFill>
                  <a:schemeClr val="accent6">
                    <a:lumMod val="50000"/>
                  </a:schemeClr>
                </a:solidFill>
                <a:latin typeface="Tahoma" panose="020B0604030504040204" pitchFamily="34" charset="0"/>
              </a:rPr>
              <a:t>9 CH</a:t>
            </a:r>
          </a:p>
        </p:txBody>
      </p:sp>
    </p:spTree>
    <p:extLst>
      <p:ext uri="{BB962C8B-B14F-4D97-AF65-F5344CB8AC3E}">
        <p14:creationId xmlns:p14="http://schemas.microsoft.com/office/powerpoint/2010/main" val="3818108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4438" y="1709738"/>
            <a:ext cx="436721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re 4"/>
          <p:cNvSpPr>
            <a:spLocks noGrp="1"/>
          </p:cNvSpPr>
          <p:nvPr>
            <p:ph type="title" idx="4294967295"/>
          </p:nvPr>
        </p:nvSpPr>
        <p:spPr>
          <a:xfrm>
            <a:off x="-2143125" y="1166813"/>
            <a:ext cx="10515600" cy="1325562"/>
          </a:xfrm>
        </p:spPr>
        <p:txBody>
          <a:bodyPr/>
          <a:lstStyle/>
          <a:p>
            <a:pPr eaLnBrk="1" hangingPunct="1">
              <a:defRPr/>
            </a:pPr>
            <a:r>
              <a:rPr lang="fr-FR" sz="2400" dirty="0">
                <a:solidFill>
                  <a:srgbClr val="000099"/>
                </a:solidFill>
                <a:ea typeface="+mn-ea"/>
                <a:cs typeface="Arial" panose="020B0604020202020204" pitchFamily="34" charset="0"/>
              </a:rPr>
              <a:t>Questions à poser</a:t>
            </a:r>
          </a:p>
        </p:txBody>
      </p:sp>
      <p:sp>
        <p:nvSpPr>
          <p:cNvPr id="208899" name="Espace réservé du contenu 5"/>
          <p:cNvSpPr>
            <a:spLocks noGrp="1"/>
          </p:cNvSpPr>
          <p:nvPr>
            <p:ph idx="4294967295"/>
          </p:nvPr>
        </p:nvSpPr>
        <p:spPr bwMode="auto">
          <a:xfrm>
            <a:off x="1709738" y="2170113"/>
            <a:ext cx="6199187" cy="278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Blip>
                <a:blip r:embed="rId4"/>
              </a:buBlip>
            </a:pPr>
            <a:r>
              <a:rPr lang="fr-FR" altLang="fr-FR" sz="2000">
                <a:solidFill>
                  <a:srgbClr val="000099"/>
                </a:solidFill>
                <a:cs typeface="Arial" panose="020B0604020202020204" pitchFamily="34" charset="0"/>
              </a:rPr>
              <a:t>Depuis quand ? A la suite de quoi ?</a:t>
            </a:r>
          </a:p>
          <a:p>
            <a:pPr eaLnBrk="1" hangingPunct="1">
              <a:lnSpc>
                <a:spcPct val="150000"/>
              </a:lnSpc>
              <a:buFontTx/>
              <a:buBlip>
                <a:blip r:embed="rId4"/>
              </a:buBlip>
            </a:pPr>
            <a:r>
              <a:rPr lang="fr-FR" altLang="fr-FR" sz="2000">
                <a:solidFill>
                  <a:srgbClr val="000099"/>
                </a:solidFill>
                <a:cs typeface="Arial" panose="020B0604020202020204" pitchFamily="34" charset="0"/>
              </a:rPr>
              <a:t>Fièvre élevée ou peu élevée ?</a:t>
            </a:r>
          </a:p>
          <a:p>
            <a:pPr eaLnBrk="1" hangingPunct="1">
              <a:lnSpc>
                <a:spcPct val="150000"/>
              </a:lnSpc>
              <a:buFontTx/>
              <a:buBlip>
                <a:blip r:embed="rId4"/>
              </a:buBlip>
            </a:pPr>
            <a:r>
              <a:rPr lang="fr-FR" altLang="fr-FR" sz="2000">
                <a:solidFill>
                  <a:srgbClr val="000099"/>
                </a:solidFill>
                <a:cs typeface="Arial" panose="020B0604020202020204" pitchFamily="34" charset="0"/>
              </a:rPr>
              <a:t>Fièvre d’installation brutale ou progressive ?</a:t>
            </a:r>
          </a:p>
          <a:p>
            <a:pPr eaLnBrk="1" hangingPunct="1">
              <a:lnSpc>
                <a:spcPct val="150000"/>
              </a:lnSpc>
              <a:buFontTx/>
              <a:buBlip>
                <a:blip r:embed="rId4"/>
              </a:buBlip>
            </a:pPr>
            <a:r>
              <a:rPr lang="fr-FR" altLang="fr-FR" sz="2000">
                <a:solidFill>
                  <a:srgbClr val="000099"/>
                </a:solidFill>
                <a:cs typeface="Arial" panose="020B0604020202020204" pitchFamily="34" charset="0"/>
              </a:rPr>
              <a:t>Sueurs ?</a:t>
            </a:r>
          </a:p>
          <a:p>
            <a:pPr eaLnBrk="1" hangingPunct="1">
              <a:lnSpc>
                <a:spcPct val="150000"/>
              </a:lnSpc>
              <a:buFontTx/>
              <a:buBlip>
                <a:blip r:embed="rId4"/>
              </a:buBlip>
            </a:pPr>
            <a:r>
              <a:rPr lang="fr-FR" altLang="fr-FR" sz="2000">
                <a:solidFill>
                  <a:srgbClr val="000099"/>
                </a:solidFill>
                <a:cs typeface="Arial" panose="020B0604020202020204" pitchFamily="34" charset="0"/>
              </a:rPr>
              <a:t>Soif ?</a:t>
            </a:r>
          </a:p>
          <a:p>
            <a:pPr eaLnBrk="1" hangingPunct="1">
              <a:lnSpc>
                <a:spcPct val="150000"/>
              </a:lnSpc>
              <a:buFontTx/>
              <a:buBlip>
                <a:blip r:embed="rId4"/>
              </a:buBlip>
            </a:pPr>
            <a:r>
              <a:rPr lang="fr-FR" altLang="fr-FR" sz="2000">
                <a:solidFill>
                  <a:srgbClr val="000099"/>
                </a:solidFill>
                <a:cs typeface="Arial" panose="020B0604020202020204" pitchFamily="34" charset="0"/>
              </a:rPr>
              <a:t>Autres signes associés ?</a:t>
            </a:r>
          </a:p>
        </p:txBody>
      </p:sp>
      <p:sp>
        <p:nvSpPr>
          <p:cNvPr id="208900"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normAutofit/>
          </a:bodyPr>
          <a:lstStyle/>
          <a:p>
            <a:r>
              <a:rPr lang="fr-FR" altLang="fr-FR" sz="3200" b="1" dirty="0"/>
              <a:t>Personnes en situation de handicap</a:t>
            </a:r>
          </a:p>
        </p:txBody>
      </p:sp>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indent="0" eaLnBrk="0" hangingPunct="0">
              <a:lnSpc>
                <a:spcPct val="110000"/>
              </a:lnSpc>
              <a:buClr>
                <a:srgbClr val="62C400"/>
              </a:buClr>
            </a:pPr>
            <a:r>
              <a:rPr lang="fr-FR" altLang="fr-FR" sz="2000" dirty="0">
                <a:solidFill>
                  <a:srgbClr val="000099"/>
                </a:solidFill>
                <a:cs typeface="Arial" panose="020B0604020202020204" pitchFamily="34" charset="0"/>
              </a:rPr>
              <a:t>Si vous êtes concerné </a:t>
            </a:r>
            <a:r>
              <a:rPr lang="fr-FR" altLang="fr-FR" sz="2000" b="1" dirty="0">
                <a:solidFill>
                  <a:srgbClr val="000099"/>
                </a:solidFill>
                <a:cs typeface="Arial" panose="020B0604020202020204" pitchFamily="34" charset="0"/>
              </a:rPr>
              <a:t>vous pouvez contacter </a:t>
            </a:r>
            <a:r>
              <a:rPr lang="fr-FR" altLang="fr-FR" sz="2000" dirty="0">
                <a:solidFill>
                  <a:srgbClr val="000099"/>
                </a:solidFill>
                <a:cs typeface="Arial" panose="020B0604020202020204" pitchFamily="34" charset="0"/>
              </a:rPr>
              <a:t>:</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La </a:t>
            </a:r>
            <a:r>
              <a:rPr lang="fr-FR" altLang="fr-FR" sz="2000" b="1" dirty="0">
                <a:solidFill>
                  <a:srgbClr val="000099"/>
                </a:solidFill>
                <a:cs typeface="Arial" panose="020B0604020202020204" pitchFamily="34" charset="0"/>
              </a:rPr>
              <a:t>référente handicap </a:t>
            </a:r>
            <a:r>
              <a:rPr lang="fr-FR" altLang="fr-FR" sz="2000" dirty="0">
                <a:solidFill>
                  <a:srgbClr val="000099"/>
                </a:solidFill>
                <a:cs typeface="Arial" panose="020B0604020202020204" pitchFamily="34" charset="0"/>
              </a:rPr>
              <a:t>du CDFH, Christine SALVETAT par mail christine.salvetat@cdfh.fr ou par téléphone au 04.72.16.41.37</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dirty="0">
                <a:solidFill>
                  <a:srgbClr val="000099"/>
                </a:solidFill>
                <a:cs typeface="Arial" panose="020B0604020202020204" pitchFamily="34" charset="0"/>
              </a:rPr>
              <a:t>Le </a:t>
            </a:r>
            <a:r>
              <a:rPr lang="fr-FR" altLang="fr-FR" sz="2000" b="1" dirty="0">
                <a:solidFill>
                  <a:srgbClr val="000099"/>
                </a:solidFill>
                <a:cs typeface="Arial" panose="020B0604020202020204" pitchFamily="34" charset="0"/>
              </a:rPr>
              <a:t>CDFH</a:t>
            </a:r>
            <a:r>
              <a:rPr lang="fr-FR" altLang="fr-FR" sz="2000" dirty="0">
                <a:solidFill>
                  <a:srgbClr val="000099"/>
                </a:solidFill>
                <a:cs typeface="Arial" panose="020B0604020202020204" pitchFamily="34" charset="0"/>
              </a:rPr>
              <a:t> par mail contact@cdfh.fr ou par téléphone au 04.78.45.61.94  </a:t>
            </a:r>
          </a:p>
          <a:p>
            <a:pPr marL="342900" indent="-342900" eaLnBrk="0" hangingPunct="0">
              <a:lnSpc>
                <a:spcPct val="110000"/>
              </a:lnSpc>
              <a:buClr>
                <a:srgbClr val="62C400"/>
              </a:buClr>
              <a:buFontTx/>
              <a:buBlip>
                <a:blip r:embed="rId3"/>
              </a:buBlip>
            </a:pPr>
            <a:endParaRPr lang="fr-FR" altLang="fr-FR" sz="2000" dirty="0">
              <a:solidFill>
                <a:srgbClr val="000099"/>
              </a:solidFill>
              <a:cs typeface="Arial" panose="020B0604020202020204" pitchFamily="34" charset="0"/>
            </a:endParaRPr>
          </a:p>
          <a:p>
            <a:pPr marL="342900" indent="-342900" eaLnBrk="0" hangingPunct="0">
              <a:lnSpc>
                <a:spcPct val="110000"/>
              </a:lnSpc>
              <a:buClr>
                <a:srgbClr val="62C400"/>
              </a:buClr>
              <a:buFontTx/>
              <a:buBlip>
                <a:blip r:embed="rId3"/>
              </a:buBlip>
            </a:pPr>
            <a:r>
              <a:rPr lang="fr-FR" altLang="fr-FR" sz="2000" b="1" dirty="0">
                <a:solidFill>
                  <a:srgbClr val="000099"/>
                </a:solidFill>
                <a:cs typeface="Arial" panose="020B0604020202020204" pitchFamily="34" charset="0"/>
              </a:rPr>
              <a:t>Le ou les enseignants</a:t>
            </a:r>
            <a:r>
              <a:rPr lang="fr-FR" altLang="fr-FR" sz="2000" dirty="0">
                <a:solidFill>
                  <a:srgbClr val="000099"/>
                </a:solidFill>
                <a:cs typeface="Arial" panose="020B0604020202020204" pitchFamily="34" charset="0"/>
              </a:rPr>
              <a:t> lors des pauses</a:t>
            </a:r>
          </a:p>
          <a:p>
            <a:pPr marL="0" indent="0" eaLnBrk="0" hangingPunct="0">
              <a:lnSpc>
                <a:spcPct val="110000"/>
              </a:lnSpc>
              <a:buClr>
                <a:srgbClr val="62C400"/>
              </a:buClr>
            </a:pPr>
            <a:endParaRPr lang="fr-FR" altLang="fr-FR" sz="1200" dirty="0">
              <a:solidFill>
                <a:srgbClr val="000099"/>
              </a:solidFill>
              <a:cs typeface="Arial" panose="020B0604020202020204" pitchFamily="34" charset="0"/>
            </a:endParaRPr>
          </a:p>
        </p:txBody>
      </p:sp>
    </p:spTree>
    <p:extLst>
      <p:ext uri="{BB962C8B-B14F-4D97-AF65-F5344CB8AC3E}">
        <p14:creationId xmlns:p14="http://schemas.microsoft.com/office/powerpoint/2010/main" val="3729224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ChangeArrowheads="1"/>
          </p:cNvSpPr>
          <p:nvPr/>
        </p:nvSpPr>
        <p:spPr bwMode="auto">
          <a:xfrm>
            <a:off x="6096000" y="1736725"/>
            <a:ext cx="52974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b="1" u="sng">
                <a:solidFill>
                  <a:srgbClr val="000099"/>
                </a:solidFill>
                <a:cs typeface="Arial" panose="020B0604020202020204" pitchFamily="34" charset="0"/>
              </a:rPr>
              <a:t>Objectif :</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Construire un schéma de synthèse</a:t>
            </a:r>
          </a:p>
          <a:p>
            <a:pPr>
              <a:spcBef>
                <a:spcPct val="20000"/>
              </a:spcBef>
              <a:buFont typeface="Wingdings" panose="05000000000000000000" pitchFamily="2" charset="2"/>
              <a:buChar char="Ø"/>
            </a:pPr>
            <a:r>
              <a:rPr lang="fr-FR" altLang="fr-FR" sz="2000">
                <a:solidFill>
                  <a:srgbClr val="000099"/>
                </a:solidFill>
                <a:cs typeface="Arial" panose="020B0604020202020204" pitchFamily="34" charset="0"/>
              </a:rPr>
              <a:t>Disposer d’un outil aide-mémoire</a:t>
            </a:r>
            <a:endParaRPr lang="fr-FR" altLang="fr-FR" sz="3200">
              <a:solidFill>
                <a:srgbClr val="000099"/>
              </a:solidFill>
              <a:cs typeface="Arial" panose="020B0604020202020204" pitchFamily="34" charset="0"/>
            </a:endParaRPr>
          </a:p>
        </p:txBody>
      </p:sp>
      <p:sp>
        <p:nvSpPr>
          <p:cNvPr id="210946" name="Rectangle 4"/>
          <p:cNvSpPr>
            <a:spLocks noChangeArrowheads="1"/>
          </p:cNvSpPr>
          <p:nvPr/>
        </p:nvSpPr>
        <p:spPr bwMode="auto">
          <a:xfrm>
            <a:off x="3856038" y="3794125"/>
            <a:ext cx="73929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b="1" u="sng">
                <a:solidFill>
                  <a:srgbClr val="000099"/>
                </a:solidFill>
                <a:cs typeface="Arial" panose="020B0604020202020204" pitchFamily="34" charset="0"/>
              </a:rPr>
              <a:t>Règles du jeu :</a:t>
            </a:r>
          </a:p>
          <a:p>
            <a:pPr>
              <a:spcBef>
                <a:spcPct val="20000"/>
              </a:spcBef>
              <a:buFontTx/>
              <a:buBlip>
                <a:blip r:embed="rId3"/>
              </a:buBlip>
            </a:pPr>
            <a:r>
              <a:rPr lang="fr-FR" altLang="fr-FR" b="1">
                <a:solidFill>
                  <a:srgbClr val="000099"/>
                </a:solidFill>
                <a:cs typeface="Arial" panose="020B0604020202020204" pitchFamily="34" charset="0"/>
              </a:rPr>
              <a:t>Collégialement</a:t>
            </a:r>
          </a:p>
          <a:p>
            <a:pPr>
              <a:spcBef>
                <a:spcPct val="20000"/>
              </a:spcBef>
              <a:buFontTx/>
              <a:buBlip>
                <a:blip r:embed="rId3"/>
              </a:buBlip>
            </a:pPr>
            <a:r>
              <a:rPr lang="fr-FR" altLang="fr-FR">
                <a:solidFill>
                  <a:srgbClr val="000099"/>
                </a:solidFill>
                <a:cs typeface="Arial" panose="020B0604020202020204" pitchFamily="34" charset="0"/>
              </a:rPr>
              <a:t>Utiliser la structure proposée</a:t>
            </a:r>
          </a:p>
          <a:p>
            <a:pPr>
              <a:spcBef>
                <a:spcPct val="20000"/>
              </a:spcBef>
              <a:buFontTx/>
              <a:buBlip>
                <a:blip r:embed="rId3"/>
              </a:buBlip>
            </a:pPr>
            <a:r>
              <a:rPr lang="fr-FR" altLang="fr-FR">
                <a:solidFill>
                  <a:srgbClr val="000099"/>
                </a:solidFill>
                <a:cs typeface="Arial" panose="020B0604020202020204" pitchFamily="34" charset="0"/>
              </a:rPr>
              <a:t>Construire l’arbre décisionnel « Fièvre »</a:t>
            </a:r>
          </a:p>
        </p:txBody>
      </p:sp>
      <p:sp>
        <p:nvSpPr>
          <p:cNvPr id="21094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10948" name="ZoneTexte 12"/>
          <p:cNvSpPr txBox="1">
            <a:spLocks noChangeArrowheads="1"/>
          </p:cNvSpPr>
          <p:nvPr/>
        </p:nvSpPr>
        <p:spPr bwMode="auto">
          <a:xfrm rot="-39669">
            <a:off x="1433513" y="3065463"/>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fr-FR" altLang="fr-FR">
                <a:solidFill>
                  <a:srgbClr val="FFFFFF"/>
                </a:solidFill>
                <a:latin typeface="Arial Black" panose="020B0A04020102020204" pitchFamily="34" charset="0"/>
                <a:cs typeface="Arial" panose="020B0604020202020204" pitchFamily="34" charset="0"/>
              </a:rPr>
              <a:t>5’</a:t>
            </a:r>
          </a:p>
        </p:txBody>
      </p:sp>
      <p:sp>
        <p:nvSpPr>
          <p:cNvPr id="210949" name="Titre 1"/>
          <p:cNvSpPr txBox="1">
            <a:spLocks/>
          </p:cNvSpPr>
          <p:nvPr/>
        </p:nvSpPr>
        <p:spPr bwMode="auto">
          <a:xfrm>
            <a:off x="2303463" y="361950"/>
            <a:ext cx="70485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Arbre décisionnel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re 1"/>
          <p:cNvSpPr txBox="1">
            <a:spLocks/>
          </p:cNvSpPr>
          <p:nvPr/>
        </p:nvSpPr>
        <p:spPr bwMode="auto">
          <a:xfrm>
            <a:off x="-1931988" y="295275"/>
            <a:ext cx="10515601"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a:solidFill>
                  <a:schemeClr val="bg1"/>
                </a:solidFill>
              </a:rPr>
              <a:t>3.1. Fièvre</a:t>
            </a:r>
          </a:p>
        </p:txBody>
      </p:sp>
      <p:pic>
        <p:nvPicPr>
          <p:cNvPr id="2" name="Image 1"/>
          <p:cNvPicPr>
            <a:picLocks noChangeAspect="1"/>
          </p:cNvPicPr>
          <p:nvPr/>
        </p:nvPicPr>
        <p:blipFill rotWithShape="1">
          <a:blip r:embed="rId3"/>
          <a:srcRect b="17257"/>
          <a:stretch/>
        </p:blipFill>
        <p:spPr>
          <a:xfrm>
            <a:off x="1758950" y="1389063"/>
            <a:ext cx="8743950" cy="5114925"/>
          </a:xfrm>
          <a:prstGeom prst="rect">
            <a:avLst/>
          </a:prstGeom>
          <a:ln>
            <a:solidFill>
              <a:schemeClr val="bg1">
                <a:lumMod val="65000"/>
              </a:schemeClr>
            </a:solidFill>
          </a:ln>
        </p:spPr>
      </p:pic>
      <p:sp>
        <p:nvSpPr>
          <p:cNvPr id="7" name="ZoneTexte 6"/>
          <p:cNvSpPr txBox="1">
            <a:spLocks noChangeArrowheads="1"/>
          </p:cNvSpPr>
          <p:nvPr/>
        </p:nvSpPr>
        <p:spPr bwMode="auto">
          <a:xfrm>
            <a:off x="3546475" y="3009900"/>
            <a:ext cx="16144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300" b="1">
                <a:solidFill>
                  <a:srgbClr val="000099"/>
                </a:solidFill>
              </a:rPr>
              <a:t>BRUTALE</a:t>
            </a:r>
          </a:p>
        </p:txBody>
      </p:sp>
      <p:sp>
        <p:nvSpPr>
          <p:cNvPr id="9" name="ZoneTexte 8"/>
          <p:cNvSpPr txBox="1">
            <a:spLocks noChangeArrowheads="1"/>
          </p:cNvSpPr>
          <p:nvPr/>
        </p:nvSpPr>
        <p:spPr bwMode="auto">
          <a:xfrm>
            <a:off x="7262813" y="3013075"/>
            <a:ext cx="16144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300" b="1">
                <a:solidFill>
                  <a:srgbClr val="000099"/>
                </a:solidFill>
              </a:rPr>
              <a:t>PROGRESSIVE</a:t>
            </a:r>
          </a:p>
        </p:txBody>
      </p:sp>
      <p:sp>
        <p:nvSpPr>
          <p:cNvPr id="10" name="ZoneTexte 9"/>
          <p:cNvSpPr txBox="1">
            <a:spLocks noChangeArrowheads="1"/>
          </p:cNvSpPr>
          <p:nvPr/>
        </p:nvSpPr>
        <p:spPr bwMode="auto">
          <a:xfrm>
            <a:off x="2306638" y="4386263"/>
            <a:ext cx="1614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transpiration</a:t>
            </a:r>
            <a:endParaRPr lang="fr-FR" altLang="fr-FR" sz="1300" b="1">
              <a:solidFill>
                <a:srgbClr val="000099"/>
              </a:solidFill>
            </a:endParaRPr>
          </a:p>
        </p:txBody>
      </p:sp>
      <p:sp>
        <p:nvSpPr>
          <p:cNvPr id="11" name="ZoneTexte 10"/>
          <p:cNvSpPr txBox="1">
            <a:spLocks noChangeArrowheads="1"/>
          </p:cNvSpPr>
          <p:nvPr/>
        </p:nvSpPr>
        <p:spPr bwMode="auto">
          <a:xfrm>
            <a:off x="4487863" y="4386263"/>
            <a:ext cx="1614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transpiration</a:t>
            </a:r>
            <a:endParaRPr lang="fr-FR" altLang="fr-FR" sz="1300" b="1">
              <a:solidFill>
                <a:srgbClr val="000099"/>
              </a:solidFill>
            </a:endParaRPr>
          </a:p>
        </p:txBody>
      </p:sp>
      <p:sp>
        <p:nvSpPr>
          <p:cNvPr id="12" name="ZoneTexte 11"/>
          <p:cNvSpPr txBox="1">
            <a:spLocks noChangeArrowheads="1"/>
          </p:cNvSpPr>
          <p:nvPr/>
        </p:nvSpPr>
        <p:spPr bwMode="auto">
          <a:xfrm>
            <a:off x="2062163" y="4827588"/>
            <a:ext cx="1968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b="1">
                <a:solidFill>
                  <a:srgbClr val="000099"/>
                </a:solidFill>
              </a:rPr>
              <a:t>ACONITUM NAPELLUS 9 CH</a:t>
            </a:r>
          </a:p>
        </p:txBody>
      </p:sp>
      <p:sp>
        <p:nvSpPr>
          <p:cNvPr id="13" name="ZoneTexte 12"/>
          <p:cNvSpPr txBox="1">
            <a:spLocks noChangeArrowheads="1"/>
          </p:cNvSpPr>
          <p:nvPr/>
        </p:nvSpPr>
        <p:spPr bwMode="auto">
          <a:xfrm>
            <a:off x="4283075" y="4827588"/>
            <a:ext cx="1520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b="1">
                <a:solidFill>
                  <a:srgbClr val="000099"/>
                </a:solidFill>
              </a:rPr>
              <a:t>BELLADONNA 9 CH</a:t>
            </a:r>
          </a:p>
        </p:txBody>
      </p:sp>
      <p:sp>
        <p:nvSpPr>
          <p:cNvPr id="14" name="ZoneTexte 13"/>
          <p:cNvSpPr txBox="1">
            <a:spLocks noChangeArrowheads="1"/>
          </p:cNvSpPr>
          <p:nvPr/>
        </p:nvSpPr>
        <p:spPr bwMode="auto">
          <a:xfrm>
            <a:off x="6140450" y="4837113"/>
            <a:ext cx="19700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b="1">
                <a:solidFill>
                  <a:srgbClr val="000099"/>
                </a:solidFill>
              </a:rPr>
              <a:t>GELSEMIUM 9 CH</a:t>
            </a:r>
          </a:p>
        </p:txBody>
      </p:sp>
      <p:sp>
        <p:nvSpPr>
          <p:cNvPr id="15" name="ZoneTexte 14"/>
          <p:cNvSpPr txBox="1">
            <a:spLocks noChangeArrowheads="1"/>
          </p:cNvSpPr>
          <p:nvPr/>
        </p:nvSpPr>
        <p:spPr bwMode="auto">
          <a:xfrm>
            <a:off x="6461125" y="4275138"/>
            <a:ext cx="6397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soif</a:t>
            </a:r>
            <a:endParaRPr lang="fr-FR" altLang="fr-FR" sz="1300" b="1">
              <a:solidFill>
                <a:srgbClr val="000099"/>
              </a:solidFill>
            </a:endParaRPr>
          </a:p>
        </p:txBody>
      </p:sp>
      <p:sp>
        <p:nvSpPr>
          <p:cNvPr id="16" name="ZoneTexte 15"/>
          <p:cNvSpPr txBox="1">
            <a:spLocks noChangeArrowheads="1"/>
          </p:cNvSpPr>
          <p:nvPr/>
        </p:nvSpPr>
        <p:spPr bwMode="auto">
          <a:xfrm>
            <a:off x="8250238" y="4837113"/>
            <a:ext cx="22526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b="1">
                <a:solidFill>
                  <a:srgbClr val="000099"/>
                </a:solidFill>
              </a:rPr>
              <a:t>FERRUM PHOSPHORICUM 9 CH</a:t>
            </a:r>
          </a:p>
        </p:txBody>
      </p:sp>
      <p:sp>
        <p:nvSpPr>
          <p:cNvPr id="17" name="ZoneTexte 16"/>
          <p:cNvSpPr txBox="1">
            <a:spLocks noChangeArrowheads="1"/>
          </p:cNvSpPr>
          <p:nvPr/>
        </p:nvSpPr>
        <p:spPr bwMode="auto">
          <a:xfrm>
            <a:off x="5926138" y="4470400"/>
            <a:ext cx="1122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abattement</a:t>
            </a:r>
            <a:endParaRPr lang="fr-FR" altLang="fr-FR" sz="1300" b="1">
              <a:solidFill>
                <a:srgbClr val="000099"/>
              </a:solidFill>
            </a:endParaRPr>
          </a:p>
        </p:txBody>
      </p:sp>
      <p:sp>
        <p:nvSpPr>
          <p:cNvPr id="18" name="ZoneTexte 17"/>
          <p:cNvSpPr txBox="1">
            <a:spLocks noChangeArrowheads="1"/>
          </p:cNvSpPr>
          <p:nvPr/>
        </p:nvSpPr>
        <p:spPr bwMode="auto">
          <a:xfrm>
            <a:off x="8774113" y="4462463"/>
            <a:ext cx="1000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rPr>
              <a:t>asthénie</a:t>
            </a:r>
            <a:endParaRPr lang="fr-FR" altLang="fr-FR" sz="1300" b="1">
              <a:solidFill>
                <a:srgbClr val="000099"/>
              </a:solidFill>
            </a:endParaRPr>
          </a:p>
        </p:txBody>
      </p:sp>
      <p:sp>
        <p:nvSpPr>
          <p:cNvPr id="22" name="Pentagone 21"/>
          <p:cNvSpPr/>
          <p:nvPr/>
        </p:nvSpPr>
        <p:spPr>
          <a:xfrm rot="5400000">
            <a:off x="9922669" y="400844"/>
            <a:ext cx="1819275" cy="173513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0" hangingPunct="0">
              <a:defRPr/>
            </a:pPr>
            <a:endParaRPr lang="fr-FR" dirty="0"/>
          </a:p>
        </p:txBody>
      </p:sp>
      <p:sp>
        <p:nvSpPr>
          <p:cNvPr id="23" name="ZoneTexte 16"/>
          <p:cNvSpPr txBox="1">
            <a:spLocks noChangeArrowheads="1"/>
          </p:cNvSpPr>
          <p:nvPr/>
        </p:nvSpPr>
        <p:spPr bwMode="auto">
          <a:xfrm>
            <a:off x="9964738" y="946150"/>
            <a:ext cx="17287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fr-FR" altLang="fr-FR" sz="1400" i="1">
                <a:solidFill>
                  <a:srgbClr val="0053A1"/>
                </a:solidFill>
                <a:latin typeface="Tahoma" panose="020B0604030504040204" pitchFamily="34" charset="0"/>
                <a:cs typeface="Arial" panose="020B0604020202020204" pitchFamily="34" charset="0"/>
              </a:rPr>
              <a:t>Arbre décisionnel à télécharger sur votre espace www.cdfh.fr</a:t>
            </a:r>
          </a:p>
        </p:txBody>
      </p:sp>
      <p:pic>
        <p:nvPicPr>
          <p:cNvPr id="24" name="Imag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3850" y="3714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linds(horizontal)">
                                      <p:cBhvr>
                                        <p:cTn id="54" dur="500"/>
                                        <p:tgtEl>
                                          <p:spTgt spid="23"/>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linds(horizontal)">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17" grpId="0"/>
      <p:bldP spid="18" grpId="0"/>
      <p:bldP spid="22"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9" name="Rectangle 3"/>
          <p:cNvSpPr txBox="1">
            <a:spLocks/>
          </p:cNvSpPr>
          <p:nvPr/>
        </p:nvSpPr>
        <p:spPr bwMode="auto">
          <a:xfrm>
            <a:off x="1343025" y="2387600"/>
            <a:ext cx="8013700" cy="3455988"/>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Rhinopharyngites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Toux</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Otalgies</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246063" y="1196975"/>
            <a:ext cx="10515600" cy="1016000"/>
          </a:xfrm>
          <a:prstGeom prst="rect">
            <a:avLst/>
          </a:prstGeom>
        </p:spPr>
        <p:txBody>
          <a:bodyPr/>
          <a:lstStyle/>
          <a:p>
            <a:pPr marL="0" indent="0" defTabSz="914377" eaLnBrk="1" fontAlgn="auto" hangingPunct="1">
              <a:spcBef>
                <a:spcPts val="0"/>
              </a:spcBef>
              <a:spcAft>
                <a:spcPts val="0"/>
              </a:spcAft>
              <a:buFontTx/>
              <a:buNone/>
              <a:defRPr/>
            </a:pPr>
            <a:endParaRPr lang="fr-FR" dirty="0"/>
          </a:p>
          <a:p>
            <a:pPr defTabSz="914377" eaLnBrk="1" fontAlgn="auto" hangingPunct="1">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eaLnBrk="1" fontAlgn="auto" hangingPunct="1">
              <a:spcBef>
                <a:spcPts val="0"/>
              </a:spcBef>
              <a:spcAft>
                <a:spcPts val="0"/>
              </a:spcAft>
              <a:buFontTx/>
              <a:buNone/>
              <a:defRPr/>
            </a:pPr>
            <a:endParaRPr lang="fr-FR" dirty="0"/>
          </a:p>
        </p:txBody>
      </p:sp>
      <p:sp>
        <p:nvSpPr>
          <p:cNvPr id="4" name="Espace réservé du contenu 2"/>
          <p:cNvSpPr txBox="1">
            <a:spLocks/>
          </p:cNvSpPr>
          <p:nvPr/>
        </p:nvSpPr>
        <p:spPr bwMode="auto">
          <a:xfrm>
            <a:off x="1716088" y="2327275"/>
            <a:ext cx="8007350" cy="3240088"/>
          </a:xfrm>
          <a:prstGeom prst="rect">
            <a:avLst/>
          </a:prstGeom>
          <a:solidFill>
            <a:srgbClr val="FFFFFF"/>
          </a:solid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Clr>
                <a:srgbClr val="62C400"/>
              </a:buClr>
              <a:buFontTx/>
              <a:buBlip>
                <a:blip r:embed="rId3"/>
              </a:buBlip>
              <a:defRPr/>
            </a:pPr>
            <a:r>
              <a:rPr lang="fr-FR" sz="2000" dirty="0">
                <a:solidFill>
                  <a:srgbClr val="000099"/>
                </a:solidFill>
                <a:cs typeface="Arial" panose="020B0604020202020204" pitchFamily="34" charset="0"/>
              </a:rPr>
              <a:t>Infection</a:t>
            </a:r>
            <a:r>
              <a:rPr lang="fr-FR" sz="2000" b="1" dirty="0"/>
              <a:t> </a:t>
            </a:r>
            <a:r>
              <a:rPr lang="fr-FR" sz="2000" b="1" dirty="0">
                <a:solidFill>
                  <a:srgbClr val="000099"/>
                </a:solidFill>
                <a:cs typeface="Arial" panose="020B0604020202020204" pitchFamily="34" charset="0"/>
              </a:rPr>
              <a:t>virale, bénigne </a:t>
            </a:r>
            <a:r>
              <a:rPr lang="fr-FR" sz="2000" dirty="0">
                <a:solidFill>
                  <a:srgbClr val="000099"/>
                </a:solidFill>
                <a:cs typeface="Arial" panose="020B0604020202020204" pitchFamily="34" charset="0"/>
              </a:rPr>
              <a:t>mais</a:t>
            </a: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contagieuse</a:t>
            </a:r>
          </a:p>
          <a:p>
            <a:pPr>
              <a:lnSpc>
                <a:spcPct val="200000"/>
              </a:lnSpc>
              <a:buClr>
                <a:srgbClr val="62C400"/>
              </a:buClr>
              <a:buFontTx/>
              <a:buBlip>
                <a:blip r:embed="rId3"/>
              </a:buBlip>
              <a:defRPr/>
            </a:pPr>
            <a:r>
              <a:rPr lang="fr-FR" sz="2000" dirty="0">
                <a:solidFill>
                  <a:srgbClr val="000099"/>
                </a:solidFill>
                <a:cs typeface="Arial" panose="020B0604020202020204" pitchFamily="34" charset="0"/>
              </a:rPr>
              <a:t>Pathologie infectieuse </a:t>
            </a:r>
            <a:r>
              <a:rPr lang="fr-FR" sz="2000" b="1" dirty="0">
                <a:solidFill>
                  <a:srgbClr val="000099"/>
                </a:solidFill>
                <a:cs typeface="Arial" panose="020B0604020202020204" pitchFamily="34" charset="0"/>
              </a:rPr>
              <a:t>la plus fréquente</a:t>
            </a:r>
            <a:r>
              <a:rPr lang="fr-FR" sz="2000" dirty="0">
                <a:solidFill>
                  <a:srgbClr val="000099"/>
                </a:solidFill>
                <a:cs typeface="Arial" panose="020B0604020202020204" pitchFamily="34" charset="0"/>
              </a:rPr>
              <a:t> chez l'enfant</a:t>
            </a:r>
          </a:p>
          <a:p>
            <a:pPr marL="0" indent="0">
              <a:lnSpc>
                <a:spcPct val="200000"/>
              </a:lnSpc>
              <a:spcBef>
                <a:spcPts val="300"/>
              </a:spcBef>
              <a:buClr>
                <a:srgbClr val="62C400"/>
              </a:buClr>
              <a:buFontTx/>
              <a:buNone/>
              <a:defRPr/>
            </a:pPr>
            <a:r>
              <a:rPr lang="fr-FR" altLang="fr-FR" sz="2000" dirty="0">
                <a:solidFill>
                  <a:srgbClr val="000099"/>
                </a:solidFill>
                <a:cs typeface="Arial" panose="020B0604020202020204" pitchFamily="34" charset="0"/>
                <a:sym typeface="Wingdings" panose="05000000000000000000" pitchFamily="2" charset="2"/>
              </a:rPr>
              <a:t>	 </a:t>
            </a:r>
            <a:r>
              <a:rPr lang="fr-FR" altLang="fr-FR" sz="2000" dirty="0">
                <a:solidFill>
                  <a:srgbClr val="000099"/>
                </a:solidFill>
                <a:cs typeface="Arial" panose="020B0604020202020204" pitchFamily="34" charset="0"/>
              </a:rPr>
              <a:t>Avant 7 ans : </a:t>
            </a:r>
            <a:r>
              <a:rPr lang="fr-FR" sz="2000" dirty="0">
                <a:solidFill>
                  <a:srgbClr val="000099"/>
                </a:solidFill>
                <a:cs typeface="Arial" panose="020B0604020202020204" pitchFamily="34" charset="0"/>
              </a:rPr>
              <a:t>6 à 8 épisodes / an</a:t>
            </a:r>
          </a:p>
          <a:p>
            <a:pPr>
              <a:lnSpc>
                <a:spcPct val="200000"/>
              </a:lnSpc>
              <a:buClr>
                <a:srgbClr val="62C400"/>
              </a:buClr>
              <a:buFontTx/>
              <a:buBlip>
                <a:blip r:embed="rId3"/>
              </a:buBlip>
              <a:defRPr/>
            </a:pPr>
            <a:r>
              <a:rPr lang="fr-FR" sz="2000" dirty="0">
                <a:solidFill>
                  <a:srgbClr val="000099"/>
                </a:solidFill>
                <a:cs typeface="Arial" panose="020B0604020202020204" pitchFamily="34" charset="0"/>
              </a:rPr>
              <a:t>Symptômes : fièvre, rhinorrhée et/ou obstruction nasale, toux</a:t>
            </a:r>
          </a:p>
          <a:p>
            <a:pPr>
              <a:lnSpc>
                <a:spcPct val="200000"/>
              </a:lnSpc>
              <a:buClr>
                <a:srgbClr val="62C400"/>
              </a:buClr>
              <a:buFontTx/>
              <a:buBlip>
                <a:blip r:embed="rId3"/>
              </a:buBlip>
              <a:defRPr/>
            </a:pPr>
            <a:r>
              <a:rPr lang="fr-FR" sz="2000" dirty="0">
                <a:solidFill>
                  <a:srgbClr val="000099"/>
                </a:solidFill>
                <a:cs typeface="Arial" panose="020B0604020202020204" pitchFamily="34" charset="0"/>
              </a:rPr>
              <a:t>Résolution spontanée en 7 à 10 jours</a:t>
            </a:r>
            <a:endParaRPr lang="fr-FR" altLang="fr-FR" sz="2000" dirty="0">
              <a:solidFill>
                <a:srgbClr val="000099"/>
              </a:solidFill>
              <a:cs typeface="Arial" panose="020B0604020202020204" pitchFamily="34" charset="0"/>
            </a:endParaRPr>
          </a:p>
        </p:txBody>
      </p:sp>
      <p:sp>
        <p:nvSpPr>
          <p:cNvPr id="217091" name="Text Box 54"/>
          <p:cNvSpPr txBox="1">
            <a:spLocks noChangeArrowheads="1"/>
          </p:cNvSpPr>
          <p:nvPr/>
        </p:nvSpPr>
        <p:spPr bwMode="auto">
          <a:xfrm>
            <a:off x="2559050" y="6306516"/>
            <a:ext cx="7956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i="1" dirty="0">
                <a:solidFill>
                  <a:srgbClr val="000099"/>
                </a:solidFill>
                <a:cs typeface="Arial" panose="020B0604020202020204" pitchFamily="34" charset="0"/>
              </a:rPr>
              <a:t>Source : https://www.vidal.fr/recommandations/1462/rhinopharyngite_aigue_de_l_enfant/la_maladie/</a:t>
            </a:r>
          </a:p>
        </p:txBody>
      </p:sp>
      <p:sp>
        <p:nvSpPr>
          <p:cNvPr id="217092"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217093" name="Text Box 5"/>
          <p:cNvSpPr txBox="1">
            <a:spLocks noChangeArrowheads="1"/>
          </p:cNvSpPr>
          <p:nvPr/>
        </p:nvSpPr>
        <p:spPr bwMode="auto">
          <a:xfrm>
            <a:off x="2397125" y="996950"/>
            <a:ext cx="343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Rhinopharyngites</a:t>
            </a:r>
            <a:endParaRPr lang="fr-FR" altLang="fr-FR" sz="2000" b="1">
              <a:solidFill>
                <a:srgbClr val="95C41D"/>
              </a:solidFill>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bwMode="auto">
          <a:xfrm>
            <a:off x="1798638" y="2544763"/>
            <a:ext cx="9547225" cy="1350962"/>
          </a:xfrm>
          <a:prstGeom prst="rect">
            <a:avLst/>
          </a:prstGeom>
          <a:solidFill>
            <a:srgbClr val="FFFFFF"/>
          </a:solid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buClr>
                <a:srgbClr val="62C400"/>
              </a:buClr>
              <a:buFontTx/>
              <a:buBlip>
                <a:blip r:embed="rId3"/>
              </a:buBlip>
              <a:defRPr/>
            </a:pPr>
            <a:r>
              <a:rPr lang="fr-FR" altLang="fr-FR" sz="2000" dirty="0">
                <a:solidFill>
                  <a:srgbClr val="000099"/>
                </a:solidFill>
                <a:latin typeface="+mj-lt"/>
              </a:rPr>
              <a:t>Rhumes </a:t>
            </a:r>
          </a:p>
          <a:p>
            <a:pPr>
              <a:lnSpc>
                <a:spcPct val="140000"/>
              </a:lnSpc>
              <a:buClr>
                <a:srgbClr val="62C400"/>
              </a:buClr>
              <a:buFontTx/>
              <a:buBlip>
                <a:blip r:embed="rId3"/>
              </a:buBlip>
              <a:defRPr/>
            </a:pPr>
            <a:r>
              <a:rPr lang="fr-FR" altLang="fr-FR" sz="2000" dirty="0">
                <a:solidFill>
                  <a:srgbClr val="000099"/>
                </a:solidFill>
                <a:latin typeface="+mj-lt"/>
              </a:rPr>
              <a:t>Rhinopharyngites</a:t>
            </a:r>
            <a:r>
              <a:rPr lang="fr-FR" altLang="fr-FR" sz="2000" b="1" dirty="0">
                <a:solidFill>
                  <a:srgbClr val="000099"/>
                </a:solidFill>
                <a:latin typeface="+mj-lt"/>
              </a:rPr>
              <a:t> </a:t>
            </a:r>
          </a:p>
          <a:p>
            <a:pPr marL="0" indent="0">
              <a:lnSpc>
                <a:spcPct val="140000"/>
              </a:lnSpc>
              <a:buFontTx/>
              <a:buNone/>
              <a:defRPr/>
            </a:pPr>
            <a:endParaRPr lang="fr-FR" altLang="fr-FR" sz="2000" b="1" dirty="0">
              <a:solidFill>
                <a:srgbClr val="000099"/>
              </a:solidFill>
              <a:latin typeface="+mj-lt"/>
            </a:endParaRPr>
          </a:p>
          <a:p>
            <a:pPr marL="0" indent="0">
              <a:buFontTx/>
              <a:buNone/>
              <a:defRPr/>
            </a:pPr>
            <a:endParaRPr lang="fr-FR" altLang="ja-JP" sz="2000" i="1" dirty="0">
              <a:solidFill>
                <a:srgbClr val="000099"/>
              </a:solidFill>
              <a:latin typeface="+mj-lt"/>
              <a:ea typeface="ＭＳ Ｐゴシック" panose="020B0600070205080204" pitchFamily="34" charset="-128"/>
            </a:endParaRPr>
          </a:p>
          <a:p>
            <a:pPr marL="0" indent="0">
              <a:buFontTx/>
              <a:buNone/>
              <a:defRPr/>
            </a:pPr>
            <a:endParaRPr lang="fr-FR" altLang="fr-FR" sz="2000" b="1" dirty="0">
              <a:solidFill>
                <a:srgbClr val="000099"/>
              </a:solidFill>
              <a:latin typeface="+mj-lt"/>
            </a:endParaRPr>
          </a:p>
        </p:txBody>
      </p:sp>
      <p:sp>
        <p:nvSpPr>
          <p:cNvPr id="5" name="Text Box 54"/>
          <p:cNvSpPr txBox="1">
            <a:spLocks noChangeArrowheads="1"/>
          </p:cNvSpPr>
          <p:nvPr/>
        </p:nvSpPr>
        <p:spPr bwMode="auto">
          <a:xfrm>
            <a:off x="190500" y="6229835"/>
            <a:ext cx="10298113" cy="400050"/>
          </a:xfrm>
          <a:prstGeom prst="rect">
            <a:avLst/>
          </a:prstGeom>
          <a:noFill/>
          <a:ln>
            <a:noFill/>
          </a:ln>
          <a:effectLst/>
        </p:spPr>
        <p:txBody>
          <a:bodyPr>
            <a:spAutoFit/>
          </a:bodyPr>
          <a:lstStyle/>
          <a:p>
            <a:pPr fontAlgn="auto">
              <a:spcBef>
                <a:spcPts val="0"/>
              </a:spcBef>
              <a:spcAft>
                <a:spcPts val="0"/>
              </a:spcAft>
              <a:defRPr/>
            </a:pPr>
            <a:r>
              <a:rPr lang="fr-FR" altLang="fr-FR" sz="1000" i="1" u="sng" dirty="0">
                <a:solidFill>
                  <a:srgbClr val="000099"/>
                </a:solidFill>
                <a:latin typeface="+mj-lt"/>
              </a:rPr>
              <a:t>*Source</a:t>
            </a:r>
            <a:r>
              <a:rPr lang="fr-FR" altLang="fr-FR" sz="1000" i="1" dirty="0">
                <a:solidFill>
                  <a:srgbClr val="000099"/>
                </a:solidFill>
                <a:latin typeface="+mj-lt"/>
              </a:rPr>
              <a:t> : </a:t>
            </a:r>
            <a:r>
              <a:rPr lang="fr-FR" altLang="fr-FR" sz="1000" i="1" u="sng" dirty="0">
                <a:solidFill>
                  <a:srgbClr val="000099"/>
                </a:solidFill>
                <a:latin typeface="+mj-lt"/>
              </a:rPr>
              <a:t>http://www.sfpediatrie.com/</a:t>
            </a:r>
            <a:r>
              <a:rPr lang="fr-FR" altLang="fr-FR" sz="1000" i="1" u="sng" dirty="0" err="1">
                <a:solidFill>
                  <a:srgbClr val="000099"/>
                </a:solidFill>
                <a:latin typeface="+mj-lt"/>
              </a:rPr>
              <a:t>actualite</a:t>
            </a:r>
            <a:r>
              <a:rPr lang="fr-FR" altLang="fr-FR" sz="1000" i="1" u="sng" dirty="0">
                <a:solidFill>
                  <a:srgbClr val="000099"/>
                </a:solidFill>
                <a:latin typeface="+mj-lt"/>
              </a:rPr>
              <a:t>/recommandations-antibiothérapie-dans-les-infections-respiratoires-hautes</a:t>
            </a:r>
          </a:p>
          <a:p>
            <a:pPr fontAlgn="auto">
              <a:spcBef>
                <a:spcPts val="0"/>
              </a:spcBef>
              <a:spcAft>
                <a:spcPts val="0"/>
              </a:spcAft>
              <a:defRPr/>
            </a:pPr>
            <a:r>
              <a:rPr lang="fr-FR" altLang="fr-FR" sz="1000" i="1" dirty="0">
                <a:solidFill>
                  <a:srgbClr val="000099"/>
                </a:solidFill>
                <a:latin typeface="+mj-lt"/>
              </a:rPr>
              <a:t>Recommandations de bonne pratique - antibiothérapie par voie générale en pratique courante dans les infections respiratoires hautes de l’adulte et de l’enfant - </a:t>
            </a:r>
            <a:r>
              <a:rPr lang="fr-FR" altLang="ja-JP" sz="1000" i="1" dirty="0">
                <a:solidFill>
                  <a:srgbClr val="000099"/>
                </a:solidFill>
                <a:latin typeface="+mj-lt"/>
              </a:rPr>
              <a:t>Novembre 2011</a:t>
            </a:r>
            <a:endParaRPr lang="fr-FR" altLang="fr-FR" sz="1000" i="1" dirty="0">
              <a:solidFill>
                <a:srgbClr val="000099"/>
              </a:solidFill>
              <a:latin typeface="+mj-lt"/>
            </a:endParaRPr>
          </a:p>
        </p:txBody>
      </p:sp>
      <p:sp>
        <p:nvSpPr>
          <p:cNvPr id="6" name="ZoneTexte 2"/>
          <p:cNvSpPr txBox="1">
            <a:spLocks noChangeArrowheads="1"/>
          </p:cNvSpPr>
          <p:nvPr/>
        </p:nvSpPr>
        <p:spPr bwMode="auto">
          <a:xfrm>
            <a:off x="5827713" y="2698750"/>
            <a:ext cx="4410075" cy="923925"/>
          </a:xfrm>
          <a:prstGeom prst="rect">
            <a:avLst/>
          </a:prstGeom>
          <a:noFill/>
          <a:ln>
            <a:noFill/>
          </a:ln>
        </p:spPr>
        <p:txBody>
          <a:bodyPr>
            <a:spAutoFit/>
          </a:bodyPr>
          <a:lstStyle>
            <a:lvl1pPr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fontAlgn="auto" hangingPunct="1">
              <a:spcBef>
                <a:spcPts val="0"/>
              </a:spcBef>
              <a:spcAft>
                <a:spcPts val="0"/>
              </a:spcAft>
              <a:buFont typeface="Wingdings" panose="05000000000000000000" pitchFamily="2" charset="2"/>
              <a:buNone/>
              <a:defRPr/>
            </a:pPr>
            <a:r>
              <a:rPr lang="fr-FR" altLang="fr-FR" sz="1800" dirty="0">
                <a:solidFill>
                  <a:srgbClr val="000099"/>
                </a:solidFill>
                <a:latin typeface="+mj-lt"/>
              </a:rPr>
              <a:t>motifs de consultations et de </a:t>
            </a:r>
          </a:p>
          <a:p>
            <a:pPr eaLnBrk="1" fontAlgn="auto" hangingPunct="1">
              <a:spcBef>
                <a:spcPts val="0"/>
              </a:spcBef>
              <a:spcAft>
                <a:spcPts val="0"/>
              </a:spcAft>
              <a:buFont typeface="Wingdings" panose="05000000000000000000" pitchFamily="2" charset="2"/>
              <a:buNone/>
              <a:defRPr/>
            </a:pPr>
            <a:r>
              <a:rPr lang="fr-FR" altLang="fr-FR" sz="1800" dirty="0">
                <a:solidFill>
                  <a:srgbClr val="000099"/>
                </a:solidFill>
                <a:latin typeface="+mj-lt"/>
              </a:rPr>
              <a:t>demandes de conseils très fréquents.</a:t>
            </a:r>
          </a:p>
          <a:p>
            <a:pPr eaLnBrk="1" fontAlgn="auto" hangingPunct="1">
              <a:spcBef>
                <a:spcPts val="0"/>
              </a:spcBef>
              <a:spcAft>
                <a:spcPts val="0"/>
              </a:spcAft>
              <a:defRPr/>
            </a:pPr>
            <a:endParaRPr lang="fr-FR" altLang="fr-FR" sz="1800" dirty="0">
              <a:solidFill>
                <a:srgbClr val="000099"/>
              </a:solidFill>
              <a:latin typeface="+mj-lt"/>
            </a:endParaRPr>
          </a:p>
        </p:txBody>
      </p:sp>
      <p:sp>
        <p:nvSpPr>
          <p:cNvPr id="7" name="AutoShape 51"/>
          <p:cNvSpPr>
            <a:spLocks noChangeArrowheads="1"/>
          </p:cNvSpPr>
          <p:nvPr/>
        </p:nvSpPr>
        <p:spPr bwMode="auto">
          <a:xfrm>
            <a:off x="4727575" y="2865438"/>
            <a:ext cx="623888" cy="3159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2C400"/>
          </a:solidFill>
          <a:ln>
            <a:noFill/>
          </a:ln>
          <a:effectLst/>
        </p:spPr>
        <p:txBody>
          <a:bodyPr wrap="none" anchor="ctr"/>
          <a:lstStyle/>
          <a:p>
            <a:pPr fontAlgn="auto">
              <a:spcBef>
                <a:spcPts val="0"/>
              </a:spcBef>
              <a:spcAft>
                <a:spcPts val="0"/>
              </a:spcAft>
              <a:defRPr/>
            </a:pPr>
            <a:endParaRPr lang="fr-FR">
              <a:latin typeface="+mj-lt"/>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9" name="Text Box 5"/>
          <p:cNvSpPr txBox="1">
            <a:spLocks noChangeArrowheads="1"/>
          </p:cNvSpPr>
          <p:nvPr/>
        </p:nvSpPr>
        <p:spPr bwMode="auto">
          <a:xfrm>
            <a:off x="2397125" y="996950"/>
            <a:ext cx="3430588" cy="400050"/>
          </a:xfrm>
          <a:prstGeom prst="rect">
            <a:avLst/>
          </a:prstGeom>
          <a:noFill/>
          <a:ln>
            <a:noFill/>
          </a:ln>
          <a:effec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defRPr/>
            </a:pPr>
            <a:r>
              <a:rPr lang="fr-FR" altLang="fr-FR" sz="2000" b="1" dirty="0">
                <a:solidFill>
                  <a:srgbClr val="95C41D"/>
                </a:solidFill>
                <a:latin typeface="+mj-lt"/>
                <a:cs typeface="Arial" panose="020B0604020202020204" pitchFamily="34" charset="0"/>
                <a:sym typeface="Wingdings" panose="05000000000000000000" pitchFamily="2" charset="2"/>
              </a:rPr>
              <a:t> Rhinopharyngites</a:t>
            </a:r>
            <a:endParaRPr lang="fr-FR" altLang="fr-FR" sz="2000" b="1" dirty="0">
              <a:solidFill>
                <a:srgbClr val="95C41D"/>
              </a:solidFill>
              <a:latin typeface="+mj-lt"/>
              <a:cs typeface="Arial" panose="020B0604020202020204" pitchFamily="34" charset="0"/>
            </a:endParaRPr>
          </a:p>
        </p:txBody>
      </p:sp>
      <p:sp>
        <p:nvSpPr>
          <p:cNvPr id="219143" name="Espace réservé du contenu 2"/>
          <p:cNvSpPr txBox="1">
            <a:spLocks/>
          </p:cNvSpPr>
          <p:nvPr/>
        </p:nvSpPr>
        <p:spPr bwMode="auto">
          <a:xfrm>
            <a:off x="265113" y="1639888"/>
            <a:ext cx="105156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fontAlgn="base">
              <a:spcBef>
                <a:spcPct val="0"/>
              </a:spcBef>
              <a:spcAft>
                <a:spcPct val="0"/>
              </a:spcAft>
              <a:defRPr>
                <a:solidFill>
                  <a:schemeClr val="tx1"/>
                </a:solidFill>
                <a:latin typeface="Arial" panose="020B0604020202020204" pitchFamily="34" charset="0"/>
              </a:defRPr>
            </a:lvl6pPr>
            <a:lvl7pPr marL="2971800" indent="-228600" defTabSz="912813" fontAlgn="base">
              <a:spcBef>
                <a:spcPct val="0"/>
              </a:spcBef>
              <a:spcAft>
                <a:spcPct val="0"/>
              </a:spcAft>
              <a:defRPr>
                <a:solidFill>
                  <a:schemeClr val="tx1"/>
                </a:solidFill>
                <a:latin typeface="Arial" panose="020B0604020202020204" pitchFamily="34" charset="0"/>
              </a:defRPr>
            </a:lvl7pPr>
            <a:lvl8pPr marL="3429000" indent="-228600" defTabSz="912813" fontAlgn="base">
              <a:spcBef>
                <a:spcPct val="0"/>
              </a:spcBef>
              <a:spcAft>
                <a:spcPct val="0"/>
              </a:spcAft>
              <a:defRPr>
                <a:solidFill>
                  <a:schemeClr val="tx1"/>
                </a:solidFill>
                <a:latin typeface="Arial" panose="020B0604020202020204" pitchFamily="34" charset="0"/>
              </a:defRPr>
            </a:lvl8pPr>
            <a:lvl9pPr marL="3886200" indent="-228600" defTabSz="912813"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cs typeface="Arial" panose="020B0604020202020204" pitchFamily="34" charset="0"/>
              </a:rPr>
              <a:t>Recommandations</a:t>
            </a:r>
            <a:r>
              <a:rPr lang="fr-FR" altLang="fr-FR" sz="2000">
                <a:solidFill>
                  <a:srgbClr val="000099"/>
                </a:solidFill>
                <a:cs typeface="Arial" panose="020B0604020202020204" pitchFamily="34" charset="0"/>
              </a:rPr>
              <a:t> </a:t>
            </a:r>
            <a:r>
              <a:rPr lang="fr-FR" altLang="fr-FR">
                <a:solidFill>
                  <a:srgbClr val="000099"/>
                </a:solidFill>
                <a:cs typeface="Arial" panose="020B0604020202020204" pitchFamily="34" charset="0"/>
              </a:rPr>
              <a:t>(novembre 2011)</a:t>
            </a:r>
          </a:p>
        </p:txBody>
      </p:sp>
      <p:sp>
        <p:nvSpPr>
          <p:cNvPr id="219144" name="Rectangle 1"/>
          <p:cNvSpPr>
            <a:spLocks noChangeArrowheads="1"/>
          </p:cNvSpPr>
          <p:nvPr/>
        </p:nvSpPr>
        <p:spPr bwMode="auto">
          <a:xfrm>
            <a:off x="981075" y="4062413"/>
            <a:ext cx="105727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spcBef>
                <a:spcPts val="200"/>
              </a:spcBef>
            </a:pPr>
            <a:r>
              <a:rPr lang="fr-FR" altLang="fr-FR" sz="2000" b="1">
                <a:solidFill>
                  <a:srgbClr val="000099"/>
                </a:solidFill>
              </a:rPr>
              <a:t>La prescription d</a:t>
            </a:r>
            <a:r>
              <a:rPr lang="fr-FR" altLang="fr-FR" sz="2000" b="1">
                <a:solidFill>
                  <a:srgbClr val="000099"/>
                </a:solidFill>
                <a:ea typeface="ＭＳ Ｐゴシック" panose="020B0600070205080204" pitchFamily="34" charset="-128"/>
              </a:rPr>
              <a:t>’</a:t>
            </a:r>
            <a:r>
              <a:rPr lang="fr-FR" altLang="ja-JP" sz="2000" b="1">
                <a:solidFill>
                  <a:srgbClr val="000099"/>
                </a:solidFill>
                <a:ea typeface="ＭＳ Ｐゴシック" panose="020B0600070205080204" pitchFamily="34" charset="-128"/>
              </a:rPr>
              <a:t>antibiotique DOIT ETRE PROSCRITE</a:t>
            </a:r>
            <a:r>
              <a:rPr lang="fr-FR" altLang="ja-JP" sz="2000">
                <a:solidFill>
                  <a:srgbClr val="000099"/>
                </a:solidFill>
                <a:ea typeface="ＭＳ Ｐゴシック" panose="020B0600070205080204" pitchFamily="34" charset="-128"/>
              </a:rPr>
              <a:t> (au regard des conséquences individuelles et collectives qu’elle entraîne) </a:t>
            </a:r>
            <a:r>
              <a:rPr lang="fr-FR" altLang="fr-FR" sz="2000" b="1">
                <a:solidFill>
                  <a:srgbClr val="000099"/>
                </a:solidFill>
              </a:rPr>
              <a:t>dans les rhinopharyngites</a:t>
            </a:r>
            <a:r>
              <a:rPr lang="fr-FR" altLang="fr-FR" sz="2000">
                <a:solidFill>
                  <a:srgbClr val="000099"/>
                </a:solidFill>
              </a:rPr>
              <a:t>, même en cas de sécrétions nasales d</a:t>
            </a:r>
            <a:r>
              <a:rPr lang="ja-JP" altLang="fr-FR" sz="2000">
                <a:solidFill>
                  <a:srgbClr val="000099"/>
                </a:solidFill>
                <a:ea typeface="ＭＳ Ｐゴシック" panose="020B0600070205080204" pitchFamily="34" charset="-128"/>
              </a:rPr>
              <a:t>’</a:t>
            </a:r>
            <a:r>
              <a:rPr lang="fr-FR" altLang="ja-JP" sz="2000">
                <a:solidFill>
                  <a:srgbClr val="000099"/>
                </a:solidFill>
                <a:ea typeface="ＭＳ Ｐゴシック" panose="020B0600070205080204" pitchFamily="34" charset="-128"/>
              </a:rPr>
              <a:t>aspect purulent ou mucopurulent*.</a:t>
            </a:r>
            <a:endParaRPr lang="fr-FR" altLang="fr-FR" sz="2000">
              <a:solidFill>
                <a:srgbClr val="00009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Espace réservé du contenu 2"/>
          <p:cNvSpPr txBox="1">
            <a:spLocks/>
          </p:cNvSpPr>
          <p:nvPr/>
        </p:nvSpPr>
        <p:spPr>
          <a:xfrm>
            <a:off x="292100" y="1617663"/>
            <a:ext cx="10515600" cy="101600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Etude pharmaco-épidémiologique</a:t>
            </a:r>
            <a:r>
              <a:rPr lang="fr-FR" sz="2000" u="sng" dirty="0">
                <a:solidFill>
                  <a:srgbClr val="000099"/>
                </a:solidFill>
                <a:cs typeface="Arial" panose="020B0604020202020204" pitchFamily="34" charset="0"/>
              </a:rPr>
              <a:t> </a:t>
            </a:r>
            <a:r>
              <a:rPr lang="fr-FR" sz="2000" dirty="0">
                <a:solidFill>
                  <a:srgbClr val="000099"/>
                </a:solidFill>
                <a:cs typeface="Arial" panose="020B0604020202020204" pitchFamily="34" charset="0"/>
              </a:rPr>
              <a:t>: </a:t>
            </a:r>
            <a:r>
              <a:rPr lang="fr-FR" sz="2000" b="1" dirty="0">
                <a:solidFill>
                  <a:srgbClr val="000099"/>
                </a:solidFill>
                <a:cs typeface="Arial" panose="020B0604020202020204" pitchFamily="34" charset="0"/>
              </a:rPr>
              <a:t>EPI3</a:t>
            </a:r>
            <a:r>
              <a:rPr lang="fr-FR" sz="2000" dirty="0">
                <a:solidFill>
                  <a:srgbClr val="000099"/>
                </a:solidFill>
                <a:cs typeface="Arial" panose="020B0604020202020204" pitchFamily="34" charset="0"/>
              </a:rPr>
              <a:t> – cohorte Infection des Voies Aériennes  </a:t>
            </a:r>
          </a:p>
          <a:p>
            <a:pPr marL="0" indent="0" defTabSz="914377" fontAlgn="auto">
              <a:spcBef>
                <a:spcPts val="0"/>
              </a:spcBef>
              <a:spcAft>
                <a:spcPts val="0"/>
              </a:spcAft>
              <a:buFontTx/>
              <a:buNone/>
              <a:defRPr/>
            </a:pPr>
            <a:endParaRPr lang="fr-FR" dirty="0"/>
          </a:p>
        </p:txBody>
      </p:sp>
      <p:sp>
        <p:nvSpPr>
          <p:cNvPr id="221188" name="Text Box 5"/>
          <p:cNvSpPr txBox="1">
            <a:spLocks noChangeArrowheads="1"/>
          </p:cNvSpPr>
          <p:nvPr/>
        </p:nvSpPr>
        <p:spPr bwMode="auto">
          <a:xfrm>
            <a:off x="2397125" y="996950"/>
            <a:ext cx="343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Rhinopharyngites</a:t>
            </a:r>
            <a:endParaRPr lang="fr-FR" altLang="fr-FR" sz="2000" b="1">
              <a:solidFill>
                <a:srgbClr val="95C41D"/>
              </a:solidFill>
              <a:cs typeface="Arial" panose="020B0604020202020204" pitchFamily="34" charset="0"/>
            </a:endParaRPr>
          </a:p>
        </p:txBody>
      </p:sp>
      <p:pic>
        <p:nvPicPr>
          <p:cNvPr id="14" name="Image 13"/>
          <p:cNvPicPr>
            <a:picLocks noChangeAspect="1"/>
          </p:cNvPicPr>
          <p:nvPr/>
        </p:nvPicPr>
        <p:blipFill>
          <a:blip r:embed="rId3"/>
          <a:stretch>
            <a:fillRect/>
          </a:stretch>
        </p:blipFill>
        <p:spPr>
          <a:xfrm>
            <a:off x="3714750" y="2116138"/>
            <a:ext cx="3543300" cy="1235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1190" name="ZoneTexte 3"/>
          <p:cNvSpPr txBox="1">
            <a:spLocks noChangeArrowheads="1"/>
          </p:cNvSpPr>
          <p:nvPr/>
        </p:nvSpPr>
        <p:spPr bwMode="auto">
          <a:xfrm>
            <a:off x="1409700" y="3606800"/>
            <a:ext cx="84963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20000"/>
              </a:spcBef>
              <a:buSzPct val="100000"/>
            </a:pPr>
            <a:r>
              <a:rPr lang="fr-FR" altLang="fr-FR" sz="2000">
                <a:solidFill>
                  <a:srgbClr val="000099"/>
                </a:solidFill>
                <a:cs typeface="Arial" panose="020B0604020202020204" pitchFamily="34" charset="0"/>
              </a:rPr>
              <a:t>Dans la prise en charge des infections des voies aériennes,</a:t>
            </a:r>
          </a:p>
          <a:p>
            <a:pPr algn="ctr">
              <a:lnSpc>
                <a:spcPct val="150000"/>
              </a:lnSpc>
              <a:spcBef>
                <a:spcPct val="20000"/>
              </a:spcBef>
              <a:buSzPct val="100000"/>
            </a:pPr>
            <a:r>
              <a:rPr lang="fr-FR" altLang="fr-FR" sz="2000">
                <a:solidFill>
                  <a:srgbClr val="000099"/>
                </a:solidFill>
                <a:cs typeface="Arial" panose="020B0604020202020204" pitchFamily="34" charset="0"/>
              </a:rPr>
              <a:t>le patient suivi par un médecin homéopathe utilise</a:t>
            </a:r>
          </a:p>
          <a:p>
            <a:pPr algn="ctr">
              <a:lnSpc>
                <a:spcPct val="150000"/>
              </a:lnSpc>
              <a:spcBef>
                <a:spcPct val="20000"/>
              </a:spcBef>
              <a:buSzPct val="100000"/>
            </a:pPr>
            <a:r>
              <a:rPr lang="fr-FR" altLang="fr-FR" sz="2000" b="1">
                <a:solidFill>
                  <a:srgbClr val="000099"/>
                </a:solidFill>
                <a:cs typeface="Arial" panose="020B0604020202020204" pitchFamily="34" charset="0"/>
              </a:rPr>
              <a:t>2 fois moins d’antibiotiques et d’antipyrétiques/anti-inflammatoires</a:t>
            </a:r>
          </a:p>
          <a:p>
            <a:pPr algn="ctr">
              <a:lnSpc>
                <a:spcPct val="150000"/>
              </a:lnSpc>
              <a:spcBef>
                <a:spcPct val="20000"/>
              </a:spcBef>
              <a:buSzPct val="100000"/>
            </a:pPr>
            <a:r>
              <a:rPr lang="fr-FR" altLang="fr-FR" sz="2000">
                <a:solidFill>
                  <a:srgbClr val="000099"/>
                </a:solidFill>
                <a:cs typeface="Arial" panose="020B0604020202020204" pitchFamily="34" charset="0"/>
              </a:rPr>
              <a:t>pour un </a:t>
            </a:r>
            <a:r>
              <a:rPr lang="fr-FR" altLang="fr-FR" sz="2000" b="1">
                <a:solidFill>
                  <a:srgbClr val="000099"/>
                </a:solidFill>
                <a:cs typeface="Arial" panose="020B0604020202020204" pitchFamily="34" charset="0"/>
              </a:rPr>
              <a:t>bénéfice clinique comparable </a:t>
            </a:r>
            <a:r>
              <a:rPr lang="fr-FR" altLang="fr-FR" sz="2000">
                <a:solidFill>
                  <a:srgbClr val="000099"/>
                </a:solidFill>
                <a:cs typeface="Arial" panose="020B0604020202020204" pitchFamily="34" charset="0"/>
              </a:rPr>
              <a:t>et </a:t>
            </a:r>
            <a:r>
              <a:rPr lang="fr-FR" altLang="fr-FR" sz="2000" b="1">
                <a:solidFill>
                  <a:srgbClr val="000099"/>
                </a:solidFill>
                <a:cs typeface="Arial" panose="020B0604020202020204" pitchFamily="34" charset="0"/>
              </a:rPr>
              <a:t>sans perte de chance</a:t>
            </a:r>
            <a:r>
              <a:rPr lang="fr-FR" altLang="fr-FR" sz="2000">
                <a:solidFill>
                  <a:srgbClr val="000099"/>
                </a:solidFill>
                <a:cs typeface="Arial" panose="020B0604020202020204" pitchFamily="34" charset="0"/>
              </a:rPr>
              <a:t>.</a:t>
            </a:r>
          </a:p>
          <a:p>
            <a:endParaRPr lang="fr-FR" altLang="fr-FR" sz="2000">
              <a:solidFill>
                <a:srgbClr val="000099"/>
              </a:solidFill>
              <a:cs typeface="Arial" panose="020B0604020202020204" pitchFamily="34" charset="0"/>
            </a:endParaRPr>
          </a:p>
        </p:txBody>
      </p:sp>
      <p:sp>
        <p:nvSpPr>
          <p:cNvPr id="221191" name="ZoneTexte 4"/>
          <p:cNvSpPr txBox="1">
            <a:spLocks noChangeArrowheads="1"/>
          </p:cNvSpPr>
          <p:nvPr/>
        </p:nvSpPr>
        <p:spPr bwMode="auto">
          <a:xfrm>
            <a:off x="138906" y="6178399"/>
            <a:ext cx="10821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fr-FR" sz="900" dirty="0">
                <a:solidFill>
                  <a:srgbClr val="000099"/>
                </a:solidFill>
              </a:rPr>
              <a:t>Management of  upper respiratory tract infections by different medical practices, including homeopathy, and consumption of antibiotics in primary care: the EPI3 cohort study in France 2007-2008.Grimaldi-Bensouda L, </a:t>
            </a:r>
            <a:r>
              <a:rPr lang="en-US" altLang="fr-FR" sz="900" dirty="0" err="1">
                <a:solidFill>
                  <a:srgbClr val="000099"/>
                </a:solidFill>
              </a:rPr>
              <a:t>Bégaud</a:t>
            </a:r>
            <a:r>
              <a:rPr lang="en-US" altLang="fr-FR" sz="900" dirty="0">
                <a:solidFill>
                  <a:srgbClr val="000099"/>
                </a:solidFill>
              </a:rPr>
              <a:t> B, Rossignol M, </a:t>
            </a:r>
            <a:r>
              <a:rPr lang="en-US" altLang="fr-FR" sz="900" dirty="0" err="1">
                <a:solidFill>
                  <a:srgbClr val="000099"/>
                </a:solidFill>
              </a:rPr>
              <a:t>Avouac</a:t>
            </a:r>
            <a:r>
              <a:rPr lang="en-US" altLang="fr-FR" sz="900" dirty="0">
                <a:solidFill>
                  <a:srgbClr val="000099"/>
                </a:solidFill>
              </a:rPr>
              <a:t> B, </a:t>
            </a:r>
            <a:r>
              <a:rPr lang="en-US" altLang="fr-FR" sz="900" dirty="0" err="1">
                <a:solidFill>
                  <a:srgbClr val="000099"/>
                </a:solidFill>
              </a:rPr>
              <a:t>Lert</a:t>
            </a:r>
            <a:r>
              <a:rPr lang="en-US" altLang="fr-FR" sz="900" dirty="0">
                <a:solidFill>
                  <a:srgbClr val="000099"/>
                </a:solidFill>
              </a:rPr>
              <a:t> F, </a:t>
            </a:r>
            <a:r>
              <a:rPr lang="en-US" altLang="fr-FR" sz="900" dirty="0" err="1">
                <a:solidFill>
                  <a:srgbClr val="000099"/>
                </a:solidFill>
              </a:rPr>
              <a:t>Rouillon</a:t>
            </a:r>
            <a:r>
              <a:rPr lang="en-US" altLang="fr-FR" sz="900" dirty="0">
                <a:solidFill>
                  <a:srgbClr val="000099"/>
                </a:solidFill>
              </a:rPr>
              <a:t> F, </a:t>
            </a:r>
            <a:r>
              <a:rPr lang="en-US" altLang="fr-FR" sz="900" dirty="0" err="1">
                <a:solidFill>
                  <a:srgbClr val="000099"/>
                </a:solidFill>
              </a:rPr>
              <a:t>Bénichou</a:t>
            </a:r>
            <a:r>
              <a:rPr lang="en-US" altLang="fr-FR" sz="900" dirty="0">
                <a:solidFill>
                  <a:srgbClr val="000099"/>
                </a:solidFill>
              </a:rPr>
              <a:t> J, </a:t>
            </a:r>
            <a:r>
              <a:rPr lang="en-US" altLang="fr-FR" sz="900" dirty="0" err="1">
                <a:solidFill>
                  <a:srgbClr val="000099"/>
                </a:solidFill>
              </a:rPr>
              <a:t>Massol</a:t>
            </a:r>
            <a:r>
              <a:rPr lang="en-US" altLang="fr-FR" sz="900" dirty="0">
                <a:solidFill>
                  <a:srgbClr val="000099"/>
                </a:solidFill>
              </a:rPr>
              <a:t> J, </a:t>
            </a:r>
            <a:r>
              <a:rPr lang="en-US" altLang="fr-FR" sz="900" dirty="0" err="1">
                <a:solidFill>
                  <a:srgbClr val="000099"/>
                </a:solidFill>
              </a:rPr>
              <a:t>Duru</a:t>
            </a:r>
            <a:r>
              <a:rPr lang="en-US" altLang="fr-FR" sz="900" dirty="0">
                <a:solidFill>
                  <a:srgbClr val="000099"/>
                </a:solidFill>
              </a:rPr>
              <a:t> G, </a:t>
            </a:r>
            <a:r>
              <a:rPr lang="en-US" altLang="fr-FR" sz="900" dirty="0" err="1">
                <a:solidFill>
                  <a:srgbClr val="000099"/>
                </a:solidFill>
              </a:rPr>
              <a:t>Magnier</a:t>
            </a:r>
            <a:r>
              <a:rPr lang="en-US" altLang="fr-FR" sz="900" dirty="0">
                <a:solidFill>
                  <a:srgbClr val="000099"/>
                </a:solidFill>
              </a:rPr>
              <a:t> AM, </a:t>
            </a:r>
            <a:r>
              <a:rPr lang="en-US" altLang="fr-FR" sz="900" dirty="0" err="1">
                <a:solidFill>
                  <a:srgbClr val="000099"/>
                </a:solidFill>
              </a:rPr>
              <a:t>Abenhaim</a:t>
            </a:r>
            <a:r>
              <a:rPr lang="en-US" altLang="fr-FR" sz="900" dirty="0">
                <a:solidFill>
                  <a:srgbClr val="000099"/>
                </a:solidFill>
              </a:rPr>
              <a:t> L, Guillemot D. </a:t>
            </a:r>
            <a:r>
              <a:rPr lang="en-US" altLang="fr-FR" sz="900" i="1" dirty="0" err="1">
                <a:solidFill>
                  <a:srgbClr val="000099"/>
                </a:solidFill>
              </a:rPr>
              <a:t>PLoS</a:t>
            </a:r>
            <a:r>
              <a:rPr lang="en-US" altLang="fr-FR" sz="900" i="1" dirty="0">
                <a:solidFill>
                  <a:srgbClr val="000099"/>
                </a:solidFill>
              </a:rPr>
              <a:t> One</a:t>
            </a:r>
            <a:r>
              <a:rPr lang="en-US" altLang="fr-FR" sz="900" dirty="0">
                <a:solidFill>
                  <a:srgbClr val="000099"/>
                </a:solidFill>
              </a:rPr>
              <a:t>. 2014 Mar 19;9(3):e89990. </a:t>
            </a:r>
          </a:p>
          <a:p>
            <a:endParaRPr lang="fr-FR" altLang="fr-FR" dirty="0">
              <a:solidFill>
                <a:srgbClr val="000099"/>
              </a:solidFil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815013" y="1830388"/>
            <a:ext cx="6108700" cy="776287"/>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Arial"/>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Arial"/>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Réactiver les médicaments des rhinopharyngites</a:t>
            </a:r>
          </a:p>
        </p:txBody>
      </p:sp>
      <p:sp>
        <p:nvSpPr>
          <p:cNvPr id="2237455" name="Rectangle 15"/>
          <p:cNvSpPr>
            <a:spLocks noChangeArrowheads="1"/>
          </p:cNvSpPr>
          <p:nvPr/>
        </p:nvSpPr>
        <p:spPr bwMode="auto">
          <a:xfrm>
            <a:off x="3254375" y="3414713"/>
            <a:ext cx="6594475" cy="32400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rPr>
              <a:t> </a:t>
            </a:r>
            <a:r>
              <a:rPr lang="fr-FR" altLang="fr-FR" sz="1600" b="1" dirty="0">
                <a:solidFill>
                  <a:srgbClr val="000099"/>
                </a:solidFill>
                <a:latin typeface="Arial"/>
                <a:ea typeface="ＭＳ Ｐゴシック" panose="020B0600070205080204" pitchFamily="34" charset="-128"/>
              </a:rPr>
              <a:t>:</a:t>
            </a:r>
            <a:endParaRPr lang="fr-FR" altLang="fr-FR" b="1" dirty="0">
              <a:solidFill>
                <a:srgbClr val="000099"/>
              </a:solidFill>
              <a:latin typeface="Arial"/>
              <a:ea typeface="ＭＳ Ｐゴシック" panose="020B0600070205080204" pitchFamily="34" charset="-128"/>
            </a:endParaRPr>
          </a:p>
          <a:p>
            <a:pPr eaLnBrk="1" hangingPunct="1">
              <a:spcBef>
                <a:spcPts val="600"/>
              </a:spcBef>
              <a:buBlip>
                <a:blip r:embed="rId3"/>
              </a:buBlip>
            </a:pPr>
            <a:r>
              <a:rPr lang="fr-FR" altLang="fr-FR" b="1" dirty="0">
                <a:solidFill>
                  <a:srgbClr val="000099"/>
                </a:solidFill>
              </a:rPr>
              <a:t>A tour de rôle</a:t>
            </a:r>
            <a:endParaRPr lang="fr-FR" altLang="fr-FR" dirty="0">
              <a:solidFill>
                <a:srgbClr val="000099"/>
              </a:solidFill>
            </a:endParaRPr>
          </a:p>
          <a:p>
            <a:pPr eaLnBrk="1" hangingPunct="1">
              <a:buBlip>
                <a:blip r:embed="rId3"/>
              </a:buBlip>
            </a:pPr>
            <a:r>
              <a:rPr lang="fr-FR" altLang="fr-FR" dirty="0">
                <a:solidFill>
                  <a:srgbClr val="000099"/>
                </a:solidFill>
              </a:rPr>
              <a:t>Positionner d’un côté ou de l’autre la carte correspondant soit au médicament, soit au symptômes</a:t>
            </a:r>
            <a:endParaRPr lang="fr-FR" altLang="fr-FR" dirty="0">
              <a:solidFill>
                <a:srgbClr val="000099"/>
              </a:solidFill>
              <a:latin typeface="Arial"/>
              <a:ea typeface="ＭＳ Ｐゴシック" panose="020B0600070205080204" pitchFamily="34" charset="-128"/>
            </a:endParaRPr>
          </a:p>
        </p:txBody>
      </p:sp>
      <p:sp>
        <p:nvSpPr>
          <p:cNvPr id="223235"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223236"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15’</a:t>
            </a:r>
          </a:p>
        </p:txBody>
      </p:sp>
      <p:sp>
        <p:nvSpPr>
          <p:cNvPr id="223237" name="Text Box 4"/>
          <p:cNvSpPr txBox="1">
            <a:spLocks noChangeArrowheads="1"/>
          </p:cNvSpPr>
          <p:nvPr/>
        </p:nvSpPr>
        <p:spPr bwMode="auto">
          <a:xfrm>
            <a:off x="2038350" y="1465263"/>
            <a:ext cx="3352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1"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Rhinopharyngites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221188" name="Text Box 5"/>
          <p:cNvSpPr txBox="1">
            <a:spLocks noChangeArrowheads="1"/>
          </p:cNvSpPr>
          <p:nvPr/>
        </p:nvSpPr>
        <p:spPr bwMode="auto">
          <a:xfrm>
            <a:off x="2397125" y="996950"/>
            <a:ext cx="343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Rhinopharyngites</a:t>
            </a:r>
            <a:endParaRPr lang="fr-FR" altLang="fr-FR" sz="2000" b="1">
              <a:solidFill>
                <a:srgbClr val="95C41D"/>
              </a:solidFill>
              <a:cs typeface="Arial" panose="020B0604020202020204" pitchFamily="34" charset="0"/>
            </a:endParaRPr>
          </a:p>
        </p:txBody>
      </p:sp>
      <p:pic>
        <p:nvPicPr>
          <p:cNvPr id="5" name="Image 4"/>
          <p:cNvPicPr>
            <a:picLocks noChangeAspect="1"/>
          </p:cNvPicPr>
          <p:nvPr/>
        </p:nvPicPr>
        <p:blipFill>
          <a:blip r:embed="rId3"/>
          <a:stretch>
            <a:fillRect/>
          </a:stretch>
        </p:blipFill>
        <p:spPr>
          <a:xfrm>
            <a:off x="5985474" y="4827760"/>
            <a:ext cx="2778670" cy="988230"/>
          </a:xfrm>
          <a:prstGeom prst="rect">
            <a:avLst/>
          </a:prstGeom>
        </p:spPr>
      </p:pic>
      <p:pic>
        <p:nvPicPr>
          <p:cNvPr id="6" name="Image 5"/>
          <p:cNvPicPr>
            <a:picLocks noChangeAspect="1"/>
          </p:cNvPicPr>
          <p:nvPr/>
        </p:nvPicPr>
        <p:blipFill>
          <a:blip r:embed="rId4"/>
          <a:stretch>
            <a:fillRect/>
          </a:stretch>
        </p:blipFill>
        <p:spPr>
          <a:xfrm>
            <a:off x="3049043" y="3801640"/>
            <a:ext cx="2778670" cy="969032"/>
          </a:xfrm>
          <a:prstGeom prst="rect">
            <a:avLst/>
          </a:prstGeom>
        </p:spPr>
      </p:pic>
      <p:pic>
        <p:nvPicPr>
          <p:cNvPr id="9" name="Image 8"/>
          <p:cNvPicPr>
            <a:picLocks noChangeAspect="1"/>
          </p:cNvPicPr>
          <p:nvPr/>
        </p:nvPicPr>
        <p:blipFill>
          <a:blip r:embed="rId5"/>
          <a:stretch>
            <a:fillRect/>
          </a:stretch>
        </p:blipFill>
        <p:spPr>
          <a:xfrm>
            <a:off x="3101474" y="4886957"/>
            <a:ext cx="2778904" cy="931454"/>
          </a:xfrm>
          <a:prstGeom prst="rect">
            <a:avLst/>
          </a:prstGeom>
        </p:spPr>
      </p:pic>
      <p:pic>
        <p:nvPicPr>
          <p:cNvPr id="10" name="Image 9"/>
          <p:cNvPicPr>
            <a:picLocks noChangeAspect="1"/>
          </p:cNvPicPr>
          <p:nvPr/>
        </p:nvPicPr>
        <p:blipFill>
          <a:blip r:embed="rId6"/>
          <a:stretch>
            <a:fillRect/>
          </a:stretch>
        </p:blipFill>
        <p:spPr>
          <a:xfrm>
            <a:off x="3049043" y="5934696"/>
            <a:ext cx="2778670" cy="894107"/>
          </a:xfrm>
          <a:prstGeom prst="rect">
            <a:avLst/>
          </a:prstGeom>
        </p:spPr>
      </p:pic>
      <p:pic>
        <p:nvPicPr>
          <p:cNvPr id="11" name="Image 10"/>
          <p:cNvPicPr>
            <a:picLocks noChangeAspect="1"/>
          </p:cNvPicPr>
          <p:nvPr/>
        </p:nvPicPr>
        <p:blipFill>
          <a:blip r:embed="rId7"/>
          <a:stretch>
            <a:fillRect/>
          </a:stretch>
        </p:blipFill>
        <p:spPr>
          <a:xfrm>
            <a:off x="197891" y="5854178"/>
            <a:ext cx="2798487" cy="915868"/>
          </a:xfrm>
          <a:prstGeom prst="rect">
            <a:avLst/>
          </a:prstGeom>
        </p:spPr>
      </p:pic>
      <p:pic>
        <p:nvPicPr>
          <p:cNvPr id="13" name="Image 12"/>
          <p:cNvPicPr>
            <a:picLocks noChangeAspect="1"/>
          </p:cNvPicPr>
          <p:nvPr/>
        </p:nvPicPr>
        <p:blipFill>
          <a:blip r:embed="rId8"/>
          <a:stretch>
            <a:fillRect/>
          </a:stretch>
        </p:blipFill>
        <p:spPr>
          <a:xfrm>
            <a:off x="5880378" y="5902329"/>
            <a:ext cx="2794665" cy="958839"/>
          </a:xfrm>
          <a:prstGeom prst="rect">
            <a:avLst/>
          </a:prstGeom>
        </p:spPr>
      </p:pic>
      <p:pic>
        <p:nvPicPr>
          <p:cNvPr id="14" name="Image 13"/>
          <p:cNvPicPr>
            <a:picLocks noChangeAspect="1"/>
          </p:cNvPicPr>
          <p:nvPr/>
        </p:nvPicPr>
        <p:blipFill>
          <a:blip r:embed="rId9"/>
          <a:stretch>
            <a:fillRect/>
          </a:stretch>
        </p:blipFill>
        <p:spPr>
          <a:xfrm>
            <a:off x="197891" y="4792186"/>
            <a:ext cx="2798487" cy="962463"/>
          </a:xfrm>
          <a:prstGeom prst="rect">
            <a:avLst/>
          </a:prstGeom>
        </p:spPr>
      </p:pic>
      <p:pic>
        <p:nvPicPr>
          <p:cNvPr id="16" name="Image 15"/>
          <p:cNvPicPr>
            <a:picLocks noChangeAspect="1"/>
          </p:cNvPicPr>
          <p:nvPr/>
        </p:nvPicPr>
        <p:blipFill>
          <a:blip r:embed="rId10"/>
          <a:stretch>
            <a:fillRect/>
          </a:stretch>
        </p:blipFill>
        <p:spPr>
          <a:xfrm>
            <a:off x="5965657" y="3812893"/>
            <a:ext cx="2798487" cy="971697"/>
          </a:xfrm>
          <a:prstGeom prst="rect">
            <a:avLst/>
          </a:prstGeom>
        </p:spPr>
      </p:pic>
      <p:pic>
        <p:nvPicPr>
          <p:cNvPr id="17" name="Image 16"/>
          <p:cNvPicPr>
            <a:picLocks noChangeAspect="1"/>
          </p:cNvPicPr>
          <p:nvPr/>
        </p:nvPicPr>
        <p:blipFill>
          <a:blip r:embed="rId11"/>
          <a:stretch>
            <a:fillRect/>
          </a:stretch>
        </p:blipFill>
        <p:spPr>
          <a:xfrm>
            <a:off x="197891" y="3801640"/>
            <a:ext cx="2798487" cy="947120"/>
          </a:xfrm>
          <a:prstGeom prst="rect">
            <a:avLst/>
          </a:prstGeom>
        </p:spPr>
      </p:pic>
      <p:pic>
        <p:nvPicPr>
          <p:cNvPr id="18" name="Image 17"/>
          <p:cNvPicPr>
            <a:picLocks noChangeAspect="1"/>
          </p:cNvPicPr>
          <p:nvPr/>
        </p:nvPicPr>
        <p:blipFill>
          <a:blip r:embed="rId12"/>
          <a:stretch>
            <a:fillRect/>
          </a:stretch>
        </p:blipFill>
        <p:spPr>
          <a:xfrm>
            <a:off x="785841" y="1740702"/>
            <a:ext cx="2800564" cy="938693"/>
          </a:xfrm>
          <a:prstGeom prst="rect">
            <a:avLst/>
          </a:prstGeom>
        </p:spPr>
      </p:pic>
    </p:spTree>
    <p:extLst>
      <p:ext uri="{BB962C8B-B14F-4D97-AF65-F5344CB8AC3E}">
        <p14:creationId xmlns:p14="http://schemas.microsoft.com/office/powerpoint/2010/main" val="1843060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221188" name="Text Box 5"/>
          <p:cNvSpPr txBox="1">
            <a:spLocks noChangeArrowheads="1"/>
          </p:cNvSpPr>
          <p:nvPr/>
        </p:nvSpPr>
        <p:spPr bwMode="auto">
          <a:xfrm>
            <a:off x="2397125" y="996950"/>
            <a:ext cx="343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a:solidFill>
                  <a:srgbClr val="95C41D"/>
                </a:solidFill>
                <a:cs typeface="Arial" panose="020B0604020202020204" pitchFamily="34" charset="0"/>
                <a:sym typeface="Wingdings" panose="05000000000000000000" pitchFamily="2" charset="2"/>
              </a:rPr>
              <a:t> Rhinopharyngites</a:t>
            </a:r>
            <a:endParaRPr lang="fr-FR" altLang="fr-FR" sz="2000" b="1">
              <a:solidFill>
                <a:srgbClr val="95C41D"/>
              </a:solidFill>
              <a:cs typeface="Arial" panose="020B0604020202020204" pitchFamily="34" charset="0"/>
            </a:endParaRPr>
          </a:p>
        </p:txBody>
      </p:sp>
      <p:pic>
        <p:nvPicPr>
          <p:cNvPr id="5" name="Image 4"/>
          <p:cNvPicPr>
            <a:picLocks noChangeAspect="1"/>
          </p:cNvPicPr>
          <p:nvPr/>
        </p:nvPicPr>
        <p:blipFill>
          <a:blip r:embed="rId3"/>
          <a:stretch>
            <a:fillRect/>
          </a:stretch>
        </p:blipFill>
        <p:spPr>
          <a:xfrm>
            <a:off x="3466909" y="1715933"/>
            <a:ext cx="2778670" cy="988230"/>
          </a:xfrm>
          <a:prstGeom prst="rect">
            <a:avLst/>
          </a:prstGeom>
        </p:spPr>
      </p:pic>
      <p:pic>
        <p:nvPicPr>
          <p:cNvPr id="6" name="Image 5"/>
          <p:cNvPicPr>
            <a:picLocks noChangeAspect="1"/>
          </p:cNvPicPr>
          <p:nvPr/>
        </p:nvPicPr>
        <p:blipFill>
          <a:blip r:embed="rId4"/>
          <a:stretch>
            <a:fillRect/>
          </a:stretch>
        </p:blipFill>
        <p:spPr>
          <a:xfrm>
            <a:off x="6164604" y="1742368"/>
            <a:ext cx="2778670" cy="969032"/>
          </a:xfrm>
          <a:prstGeom prst="rect">
            <a:avLst/>
          </a:prstGeom>
        </p:spPr>
      </p:pic>
      <p:pic>
        <p:nvPicPr>
          <p:cNvPr id="9" name="Image 8"/>
          <p:cNvPicPr>
            <a:picLocks noChangeAspect="1"/>
          </p:cNvPicPr>
          <p:nvPr/>
        </p:nvPicPr>
        <p:blipFill>
          <a:blip r:embed="rId5"/>
          <a:stretch>
            <a:fillRect/>
          </a:stretch>
        </p:blipFill>
        <p:spPr>
          <a:xfrm>
            <a:off x="8923610" y="1747941"/>
            <a:ext cx="2778904" cy="931454"/>
          </a:xfrm>
          <a:prstGeom prst="rect">
            <a:avLst/>
          </a:prstGeom>
        </p:spPr>
      </p:pic>
      <p:pic>
        <p:nvPicPr>
          <p:cNvPr id="10" name="Image 9"/>
          <p:cNvPicPr>
            <a:picLocks noChangeAspect="1"/>
          </p:cNvPicPr>
          <p:nvPr/>
        </p:nvPicPr>
        <p:blipFill>
          <a:blip r:embed="rId6"/>
          <a:stretch>
            <a:fillRect/>
          </a:stretch>
        </p:blipFill>
        <p:spPr>
          <a:xfrm rot="10800000">
            <a:off x="8978109" y="5352319"/>
            <a:ext cx="2778670" cy="894107"/>
          </a:xfrm>
          <a:prstGeom prst="rect">
            <a:avLst/>
          </a:prstGeom>
        </p:spPr>
      </p:pic>
      <p:pic>
        <p:nvPicPr>
          <p:cNvPr id="11" name="Image 10"/>
          <p:cNvPicPr>
            <a:picLocks noChangeAspect="1"/>
          </p:cNvPicPr>
          <p:nvPr/>
        </p:nvPicPr>
        <p:blipFill>
          <a:blip r:embed="rId7"/>
          <a:stretch>
            <a:fillRect/>
          </a:stretch>
        </p:blipFill>
        <p:spPr>
          <a:xfrm rot="10800000">
            <a:off x="6213612" y="5358742"/>
            <a:ext cx="2798487" cy="915868"/>
          </a:xfrm>
          <a:prstGeom prst="rect">
            <a:avLst/>
          </a:prstGeom>
        </p:spPr>
      </p:pic>
      <p:pic>
        <p:nvPicPr>
          <p:cNvPr id="12" name="Image 11"/>
          <p:cNvPicPr>
            <a:picLocks noChangeAspect="1"/>
          </p:cNvPicPr>
          <p:nvPr/>
        </p:nvPicPr>
        <p:blipFill>
          <a:blip r:embed="rId8"/>
          <a:stretch>
            <a:fillRect/>
          </a:stretch>
        </p:blipFill>
        <p:spPr>
          <a:xfrm>
            <a:off x="785841" y="1740702"/>
            <a:ext cx="2800564" cy="938693"/>
          </a:xfrm>
          <a:prstGeom prst="rect">
            <a:avLst/>
          </a:prstGeom>
        </p:spPr>
      </p:pic>
      <p:pic>
        <p:nvPicPr>
          <p:cNvPr id="13" name="Image 12"/>
          <p:cNvPicPr>
            <a:picLocks noChangeAspect="1"/>
          </p:cNvPicPr>
          <p:nvPr/>
        </p:nvPicPr>
        <p:blipFill>
          <a:blip r:embed="rId9"/>
          <a:stretch>
            <a:fillRect/>
          </a:stretch>
        </p:blipFill>
        <p:spPr>
          <a:xfrm rot="16200000">
            <a:off x="-141446" y="3542455"/>
            <a:ext cx="2794665" cy="958839"/>
          </a:xfrm>
          <a:prstGeom prst="rect">
            <a:avLst/>
          </a:prstGeom>
        </p:spPr>
      </p:pic>
      <p:pic>
        <p:nvPicPr>
          <p:cNvPr id="14" name="Image 13"/>
          <p:cNvPicPr>
            <a:picLocks noChangeAspect="1"/>
          </p:cNvPicPr>
          <p:nvPr/>
        </p:nvPicPr>
        <p:blipFill>
          <a:blip r:embed="rId10"/>
          <a:stretch>
            <a:fillRect/>
          </a:stretch>
        </p:blipFill>
        <p:spPr>
          <a:xfrm rot="10800000">
            <a:off x="3468932" y="5335444"/>
            <a:ext cx="2798487" cy="962463"/>
          </a:xfrm>
          <a:prstGeom prst="rect">
            <a:avLst/>
          </a:prstGeom>
        </p:spPr>
      </p:pic>
      <p:pic>
        <p:nvPicPr>
          <p:cNvPr id="16" name="Image 15"/>
          <p:cNvPicPr>
            <a:picLocks noChangeAspect="1"/>
          </p:cNvPicPr>
          <p:nvPr/>
        </p:nvPicPr>
        <p:blipFill>
          <a:blip r:embed="rId11"/>
          <a:stretch>
            <a:fillRect/>
          </a:stretch>
        </p:blipFill>
        <p:spPr>
          <a:xfrm rot="5400000">
            <a:off x="9846838" y="3543947"/>
            <a:ext cx="2798487" cy="971697"/>
          </a:xfrm>
          <a:prstGeom prst="rect">
            <a:avLst/>
          </a:prstGeom>
        </p:spPr>
      </p:pic>
      <p:pic>
        <p:nvPicPr>
          <p:cNvPr id="17" name="Image 16"/>
          <p:cNvPicPr>
            <a:picLocks noChangeAspect="1"/>
          </p:cNvPicPr>
          <p:nvPr/>
        </p:nvPicPr>
        <p:blipFill>
          <a:blip r:embed="rId12"/>
          <a:stretch>
            <a:fillRect/>
          </a:stretch>
        </p:blipFill>
        <p:spPr>
          <a:xfrm rot="10800000">
            <a:off x="734007" y="5325813"/>
            <a:ext cx="2798487" cy="947120"/>
          </a:xfrm>
          <a:prstGeom prst="rect">
            <a:avLst/>
          </a:prstGeom>
        </p:spPr>
      </p:pic>
    </p:spTree>
    <p:extLst>
      <p:ext uri="{BB962C8B-B14F-4D97-AF65-F5344CB8AC3E}">
        <p14:creationId xmlns:p14="http://schemas.microsoft.com/office/powerpoint/2010/main" val="407283712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ZoneTexte 12"/>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14"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Rhinopharyngites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6" name="Espace réservé du contenu 2"/>
          <p:cNvSpPr txBox="1">
            <a:spLocks/>
          </p:cNvSpPr>
          <p:nvPr/>
        </p:nvSpPr>
        <p:spPr>
          <a:xfrm>
            <a:off x="263525" y="1660525"/>
            <a:ext cx="213360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Nez bouché</a:t>
            </a:r>
          </a:p>
          <a:p>
            <a:pPr marL="0" indent="0" defTabSz="914377" fontAlgn="auto">
              <a:spcBef>
                <a:spcPts val="0"/>
              </a:spcBef>
              <a:spcAft>
                <a:spcPts val="0"/>
              </a:spcAft>
              <a:buFontTx/>
              <a:buNone/>
              <a:defRPr/>
            </a:pPr>
            <a:endParaRPr lang="fr-FR" dirty="0"/>
          </a:p>
        </p:txBody>
      </p:sp>
      <p:sp>
        <p:nvSpPr>
          <p:cNvPr id="17" name="Text Box 16"/>
          <p:cNvSpPr txBox="1">
            <a:spLocks noChangeArrowheads="1"/>
          </p:cNvSpPr>
          <p:nvPr/>
        </p:nvSpPr>
        <p:spPr bwMode="auto">
          <a:xfrm>
            <a:off x="949325" y="2743200"/>
            <a:ext cx="51847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a:solidFill>
                  <a:srgbClr val="000090"/>
                </a:solidFill>
                <a:cs typeface="Arial" panose="020B0604020202020204" pitchFamily="34" charset="0"/>
              </a:rPr>
              <a:t>Nez bouché. </a:t>
            </a:r>
            <a:r>
              <a:rPr lang="fr-FR" altLang="fr-FR" sz="1600" b="1">
                <a:solidFill>
                  <a:srgbClr val="000090"/>
                </a:solidFill>
                <a:cs typeface="Arial" panose="020B0604020202020204" pitchFamily="34" charset="0"/>
              </a:rPr>
              <a:t>Œdème </a:t>
            </a:r>
          </a:p>
        </p:txBody>
      </p:sp>
      <p:sp>
        <p:nvSpPr>
          <p:cNvPr id="18" name="Text Box 16"/>
          <p:cNvSpPr txBox="1">
            <a:spLocks noChangeArrowheads="1"/>
          </p:cNvSpPr>
          <p:nvPr/>
        </p:nvSpPr>
        <p:spPr bwMode="auto">
          <a:xfrm>
            <a:off x="949325" y="3813175"/>
            <a:ext cx="51847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marL="742950" indent="-285750">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Douleur à la racine du nez,</a:t>
            </a:r>
          </a:p>
          <a:p>
            <a:pPr>
              <a:lnSpc>
                <a:spcPct val="110000"/>
              </a:lnSpc>
              <a:spcBef>
                <a:spcPct val="20000"/>
              </a:spcBef>
              <a:buClr>
                <a:srgbClr val="33CC33"/>
              </a:buClr>
            </a:pPr>
            <a:r>
              <a:rPr lang="fr-FR" altLang="fr-FR" sz="1600" b="1">
                <a:solidFill>
                  <a:srgbClr val="000090"/>
                </a:solidFill>
                <a:cs typeface="Arial" panose="020B0604020202020204" pitchFamily="34" charset="0"/>
              </a:rPr>
              <a:t>     Nez bouché et sec, </a:t>
            </a:r>
            <a:r>
              <a:rPr lang="fr-FR" altLang="fr-FR" sz="1600">
                <a:solidFill>
                  <a:srgbClr val="000090"/>
                </a:solidFill>
                <a:cs typeface="Arial" panose="020B0604020202020204" pitchFamily="34" charset="0"/>
              </a:rPr>
              <a:t>sensation de plénitude</a:t>
            </a:r>
          </a:p>
        </p:txBody>
      </p:sp>
      <p:sp>
        <p:nvSpPr>
          <p:cNvPr id="19" name="Text Box 16"/>
          <p:cNvSpPr txBox="1">
            <a:spLocks noChangeArrowheads="1"/>
          </p:cNvSpPr>
          <p:nvPr/>
        </p:nvSpPr>
        <p:spPr bwMode="auto">
          <a:xfrm>
            <a:off x="949325" y="5133975"/>
            <a:ext cx="525145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Arial" panose="020B0604020202020204" pitchFamily="34" charset="0"/>
              </a:defRPr>
            </a:lvl1pPr>
            <a:lvl2pPr>
              <a:tabLst>
                <a:tab pos="200025" algn="l"/>
              </a:tabLst>
              <a:defRPr>
                <a:solidFill>
                  <a:schemeClr val="tx1"/>
                </a:solidFill>
                <a:latin typeface="Arial" panose="020B0604020202020204" pitchFamily="34" charset="0"/>
              </a:defRPr>
            </a:lvl2pPr>
            <a:lvl3pPr marL="1143000" indent="-228600">
              <a:tabLst>
                <a:tab pos="200025" algn="l"/>
              </a:tabLst>
              <a:defRPr>
                <a:solidFill>
                  <a:schemeClr val="tx1"/>
                </a:solidFill>
                <a:latin typeface="Arial" panose="020B0604020202020204" pitchFamily="34" charset="0"/>
              </a:defRPr>
            </a:lvl3pPr>
            <a:lvl4pPr marL="1600200" indent="-228600">
              <a:tabLst>
                <a:tab pos="200025" algn="l"/>
              </a:tabLst>
              <a:defRPr>
                <a:solidFill>
                  <a:schemeClr val="tx1"/>
                </a:solidFill>
                <a:latin typeface="Arial" panose="020B0604020202020204" pitchFamily="34" charset="0"/>
              </a:defRPr>
            </a:lvl4pPr>
            <a:lvl5pPr marL="2057400" indent="-228600">
              <a:tabLst>
                <a:tab pos="200025" algn="l"/>
              </a:tabLst>
              <a:defRPr>
                <a:solidFill>
                  <a:schemeClr val="tx1"/>
                </a:solidFill>
                <a:latin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a:solidFill>
                  <a:srgbClr val="000090"/>
                </a:solidFill>
                <a:cs typeface="Arial" panose="020B0604020202020204" pitchFamily="34" charset="0"/>
              </a:rPr>
              <a:t>Eternuements en salves le matin, nez bouché la nuit, écoulement aqueux peu abondant le jour</a:t>
            </a:r>
          </a:p>
          <a:p>
            <a:pPr marL="0" lvl="1">
              <a:lnSpc>
                <a:spcPct val="110000"/>
              </a:lnSpc>
              <a:spcBef>
                <a:spcPct val="20000"/>
              </a:spcBef>
              <a:buClr>
                <a:srgbClr val="33CC33"/>
              </a:buClr>
            </a:pPr>
            <a:r>
              <a:rPr lang="fr-FR" altLang="fr-FR" b="1">
                <a:latin typeface="Tahoma" panose="020B0604030504040204" pitchFamily="34" charset="0"/>
                <a:ea typeface="ＭＳ Ｐゴシック" panose="020B0600070205080204" pitchFamily="34" charset="-128"/>
                <a:cs typeface="Arial" panose="020B0604020202020204" pitchFamily="34" charset="0"/>
              </a:rPr>
              <a:t>	</a:t>
            </a:r>
            <a:r>
              <a:rPr lang="fr-FR" altLang="fr-FR" sz="1600" i="1">
                <a:solidFill>
                  <a:srgbClr val="000090"/>
                </a:solidFill>
                <a:cs typeface="Arial" panose="020B0604020202020204" pitchFamily="34" charset="0"/>
              </a:rPr>
              <a:t>Aggravation le matin au réveil et par les courants d’air</a:t>
            </a:r>
          </a:p>
          <a:p>
            <a:pPr>
              <a:lnSpc>
                <a:spcPct val="110000"/>
              </a:lnSpc>
              <a:spcBef>
                <a:spcPct val="20000"/>
              </a:spcBef>
              <a:buClr>
                <a:srgbClr val="33CC33"/>
              </a:buClr>
              <a:buFontTx/>
              <a:buBlip>
                <a:blip r:embed="rId3"/>
              </a:buBlip>
            </a:pPr>
            <a:endParaRPr lang="fr-FR" altLang="fr-FR" sz="1600" b="1">
              <a:solidFill>
                <a:srgbClr val="000090"/>
              </a:solidFill>
              <a:cs typeface="Arial" panose="020B0604020202020204" pitchFamily="34" charset="0"/>
            </a:endParaRPr>
          </a:p>
        </p:txBody>
      </p:sp>
      <p:sp>
        <p:nvSpPr>
          <p:cNvPr id="20" name="Text Box 6"/>
          <p:cNvSpPr txBox="1">
            <a:spLocks noChangeArrowheads="1"/>
          </p:cNvSpPr>
          <p:nvPr/>
        </p:nvSpPr>
        <p:spPr bwMode="auto">
          <a:xfrm>
            <a:off x="6977063" y="2644775"/>
            <a:ext cx="342900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Apis </a:t>
            </a:r>
            <a:r>
              <a:rPr lang="fr-FR" altLang="fr-FR" b="1" dirty="0" err="1">
                <a:solidFill>
                  <a:srgbClr val="000099"/>
                </a:solidFill>
                <a:latin typeface="+mj-lt"/>
              </a:rPr>
              <a:t>mellifica</a:t>
            </a:r>
            <a:r>
              <a:rPr lang="fr-FR" altLang="fr-FR" b="1" dirty="0">
                <a:solidFill>
                  <a:srgbClr val="000099"/>
                </a:solidFill>
                <a:latin typeface="+mj-lt"/>
              </a:rPr>
              <a:t> 15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21" name="Text Box 6"/>
          <p:cNvSpPr txBox="1">
            <a:spLocks noChangeArrowheads="1"/>
          </p:cNvSpPr>
          <p:nvPr/>
        </p:nvSpPr>
        <p:spPr bwMode="auto">
          <a:xfrm>
            <a:off x="6958013" y="3797300"/>
            <a:ext cx="344805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Sticta</a:t>
            </a:r>
            <a:r>
              <a:rPr lang="fr-FR" altLang="fr-FR" b="1" dirty="0">
                <a:solidFill>
                  <a:srgbClr val="000099"/>
                </a:solidFill>
                <a:latin typeface="+mj-lt"/>
              </a:rPr>
              <a:t> </a:t>
            </a:r>
            <a:r>
              <a:rPr lang="fr-FR" altLang="fr-FR" b="1" dirty="0" err="1">
                <a:solidFill>
                  <a:srgbClr val="000099"/>
                </a:solidFill>
                <a:latin typeface="+mj-lt"/>
              </a:rPr>
              <a:t>pulmonaria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22" name="Text Box 6"/>
          <p:cNvSpPr txBox="1">
            <a:spLocks noChangeArrowheads="1"/>
          </p:cNvSpPr>
          <p:nvPr/>
        </p:nvSpPr>
        <p:spPr bwMode="auto">
          <a:xfrm>
            <a:off x="6996113" y="5086350"/>
            <a:ext cx="3409950"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Nux</a:t>
            </a:r>
            <a:r>
              <a:rPr lang="fr-FR" altLang="fr-FR" b="1" dirty="0">
                <a:solidFill>
                  <a:srgbClr val="000099"/>
                </a:solidFill>
                <a:latin typeface="+mj-lt"/>
              </a:rPr>
              <a:t> </a:t>
            </a:r>
            <a:r>
              <a:rPr lang="fr-FR" altLang="fr-FR" b="1" dirty="0" err="1">
                <a:solidFill>
                  <a:srgbClr val="000099"/>
                </a:solidFill>
                <a:latin typeface="+mj-lt"/>
              </a:rPr>
              <a:t>vomica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60325"/>
            <a:ext cx="106807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descr="Une image contenant texte&#10;&#10;Description générée automatiquement">
            <a:extLst>
              <a:ext uri="{FF2B5EF4-FFF2-40B4-BE49-F238E27FC236}">
                <a16:creationId xmlns:a16="http://schemas.microsoft.com/office/drawing/2014/main" id="{45E679AE-85FC-46F9-B8D2-711D50E51F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1"/>
          <p:cNvSpPr txBox="1">
            <a:spLocks noChangeArrowheads="1"/>
          </p:cNvSpPr>
          <p:nvPr/>
        </p:nvSpPr>
        <p:spPr bwMode="auto">
          <a:xfrm>
            <a:off x="936625" y="2374900"/>
            <a:ext cx="52609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rPr>
              <a:t>Écoulement nasal </a:t>
            </a:r>
            <a:r>
              <a:rPr lang="fr-FR" altLang="fr-FR" sz="1600" b="1">
                <a:solidFill>
                  <a:srgbClr val="000099"/>
                </a:solidFill>
              </a:rPr>
              <a:t>aqueux abondant</a:t>
            </a:r>
            <a:r>
              <a:rPr lang="fr-FR" altLang="fr-FR" sz="1600">
                <a:solidFill>
                  <a:srgbClr val="000099"/>
                </a:solidFill>
              </a:rPr>
              <a:t>,</a:t>
            </a:r>
          </a:p>
          <a:p>
            <a:pPr>
              <a:buClr>
                <a:srgbClr val="62C400"/>
              </a:buClr>
            </a:pPr>
            <a:r>
              <a:rPr lang="fr-FR" altLang="fr-FR" sz="1600" b="1">
                <a:solidFill>
                  <a:srgbClr val="000099"/>
                </a:solidFill>
              </a:rPr>
              <a:t>     excoriant la lèvre supérieure et le pourtour des narines</a:t>
            </a:r>
            <a:r>
              <a:rPr lang="fr-FR" altLang="fr-FR" sz="1600">
                <a:solidFill>
                  <a:srgbClr val="000099"/>
                </a:solidFill>
              </a:rPr>
              <a:t>, </a:t>
            </a:r>
          </a:p>
          <a:p>
            <a:pPr>
              <a:buClr>
                <a:srgbClr val="62C400"/>
              </a:buClr>
            </a:pPr>
            <a:r>
              <a:rPr lang="fr-FR" altLang="fr-FR" sz="1600" i="1">
                <a:solidFill>
                  <a:srgbClr val="000099"/>
                </a:solidFill>
              </a:rPr>
              <a:t>     aggravé à la chaleur</a:t>
            </a:r>
            <a:r>
              <a:rPr lang="fr-FR" altLang="fr-FR" sz="1600">
                <a:solidFill>
                  <a:srgbClr val="000099"/>
                </a:solidFill>
              </a:rPr>
              <a:t> et </a:t>
            </a:r>
            <a:r>
              <a:rPr lang="fr-FR" altLang="fr-FR" sz="1600" i="1">
                <a:solidFill>
                  <a:srgbClr val="000099"/>
                </a:solidFill>
              </a:rPr>
              <a:t>amélioré au grand air	</a:t>
            </a:r>
          </a:p>
        </p:txBody>
      </p:sp>
      <p:sp>
        <p:nvSpPr>
          <p:cNvPr id="6" name="Text Box 19"/>
          <p:cNvSpPr txBox="1">
            <a:spLocks noChangeArrowheads="1"/>
          </p:cNvSpPr>
          <p:nvPr/>
        </p:nvSpPr>
        <p:spPr bwMode="auto">
          <a:xfrm>
            <a:off x="936625" y="3741738"/>
            <a:ext cx="4518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rPr>
              <a:t>Écoulement nasal aqueux non irritant</a:t>
            </a:r>
          </a:p>
          <a:p>
            <a:pPr>
              <a:buClr>
                <a:srgbClr val="62C400"/>
              </a:buClr>
            </a:pPr>
            <a:r>
              <a:rPr lang="fr-FR" altLang="fr-FR" sz="1600" b="1">
                <a:solidFill>
                  <a:srgbClr val="000099"/>
                </a:solidFill>
              </a:rPr>
              <a:t>     Larmoiement irritant</a:t>
            </a:r>
          </a:p>
        </p:txBody>
      </p:sp>
      <p:sp>
        <p:nvSpPr>
          <p:cNvPr id="8" name="Rectangle 7"/>
          <p:cNvSpPr>
            <a:spLocks noChangeArrowheads="1"/>
          </p:cNvSpPr>
          <p:nvPr/>
        </p:nvSpPr>
        <p:spPr bwMode="auto">
          <a:xfrm>
            <a:off x="936625" y="4800600"/>
            <a:ext cx="6096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Écoulement </a:t>
            </a:r>
            <a:r>
              <a:rPr lang="fr-FR" altLang="fr-FR" sz="1600" b="1">
                <a:solidFill>
                  <a:srgbClr val="000099"/>
                </a:solidFill>
              </a:rPr>
              <a:t>nasal aqueux abondant brûlant</a:t>
            </a:r>
          </a:p>
          <a:p>
            <a:r>
              <a:rPr lang="fr-FR" altLang="fr-FR" sz="1600" b="1">
                <a:solidFill>
                  <a:srgbClr val="000099"/>
                </a:solidFill>
              </a:rPr>
              <a:t>     Larmoiement irritant</a:t>
            </a:r>
          </a:p>
          <a:p>
            <a:r>
              <a:rPr lang="fr-FR" altLang="fr-FR" sz="1600">
                <a:solidFill>
                  <a:srgbClr val="000099"/>
                </a:solidFill>
              </a:rPr>
              <a:t>     douleur des sinus frontaux</a:t>
            </a:r>
          </a:p>
          <a:p>
            <a:endParaRPr lang="fr-FR" altLang="fr-FR" sz="1600">
              <a:solidFill>
                <a:srgbClr val="000099"/>
              </a:solidFill>
            </a:endParaRPr>
          </a:p>
        </p:txBody>
      </p:sp>
      <p:sp>
        <p:nvSpPr>
          <p:cNvPr id="9" name="ZoneTexte 8"/>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10"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Rhinopharyngites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1" name="Espace réservé du contenu 2"/>
          <p:cNvSpPr txBox="1">
            <a:spLocks/>
          </p:cNvSpPr>
          <p:nvPr/>
        </p:nvSpPr>
        <p:spPr>
          <a:xfrm>
            <a:off x="276225" y="1670050"/>
            <a:ext cx="3290888"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Ecoulement clair</a:t>
            </a:r>
          </a:p>
          <a:p>
            <a:pPr marL="0" indent="0" defTabSz="914377" fontAlgn="auto">
              <a:spcBef>
                <a:spcPts val="0"/>
              </a:spcBef>
              <a:spcAft>
                <a:spcPts val="0"/>
              </a:spcAft>
              <a:buFontTx/>
              <a:buNone/>
              <a:defRPr/>
            </a:pPr>
            <a:endParaRPr lang="fr-FR" dirty="0">
              <a:latin typeface="+mj-lt"/>
            </a:endParaRPr>
          </a:p>
        </p:txBody>
      </p:sp>
      <p:sp>
        <p:nvSpPr>
          <p:cNvPr id="12" name="Text Box 6"/>
          <p:cNvSpPr txBox="1">
            <a:spLocks noChangeArrowheads="1"/>
          </p:cNvSpPr>
          <p:nvPr/>
        </p:nvSpPr>
        <p:spPr bwMode="auto">
          <a:xfrm>
            <a:off x="6921500" y="2266950"/>
            <a:ext cx="349408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Allium </a:t>
            </a:r>
            <a:r>
              <a:rPr lang="fr-FR" altLang="fr-FR" b="1" dirty="0" err="1">
                <a:solidFill>
                  <a:srgbClr val="000099"/>
                </a:solidFill>
                <a:latin typeface="+mj-lt"/>
              </a:rPr>
              <a:t>cepa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3" name="Text Box 6"/>
          <p:cNvSpPr txBox="1">
            <a:spLocks noChangeArrowheads="1"/>
          </p:cNvSpPr>
          <p:nvPr/>
        </p:nvSpPr>
        <p:spPr bwMode="auto">
          <a:xfrm>
            <a:off x="6902450" y="3694113"/>
            <a:ext cx="351313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Euphrasia</a:t>
            </a:r>
            <a:r>
              <a:rPr lang="fr-FR" altLang="fr-FR" b="1" dirty="0">
                <a:solidFill>
                  <a:srgbClr val="000099"/>
                </a:solidFill>
                <a:latin typeface="+mj-lt"/>
              </a:rPr>
              <a:t> </a:t>
            </a:r>
            <a:r>
              <a:rPr lang="fr-FR" altLang="fr-FR" b="1" dirty="0" err="1">
                <a:solidFill>
                  <a:srgbClr val="000099"/>
                </a:solidFill>
                <a:latin typeface="+mj-lt"/>
              </a:rPr>
              <a:t>officinalis</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4" name="Text Box 6"/>
          <p:cNvSpPr txBox="1">
            <a:spLocks noChangeArrowheads="1"/>
          </p:cNvSpPr>
          <p:nvPr/>
        </p:nvSpPr>
        <p:spPr bwMode="auto">
          <a:xfrm>
            <a:off x="6883400" y="4729163"/>
            <a:ext cx="353218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Kalium </a:t>
            </a:r>
            <a:r>
              <a:rPr lang="fr-FR" altLang="fr-FR" b="1" dirty="0" err="1">
                <a:solidFill>
                  <a:srgbClr val="000099"/>
                </a:solidFill>
                <a:latin typeface="+mj-lt"/>
              </a:rPr>
              <a:t>iodatum</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p:bldP spid="12"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9"/>
          <p:cNvSpPr txBox="1">
            <a:spLocks noChangeArrowheads="1"/>
          </p:cNvSpPr>
          <p:nvPr/>
        </p:nvSpPr>
        <p:spPr bwMode="auto">
          <a:xfrm>
            <a:off x="890588" y="3925888"/>
            <a:ext cx="38163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defRPr>
            </a:lvl9pPr>
          </a:lstStyle>
          <a:p>
            <a:pPr>
              <a:buClr>
                <a:srgbClr val="62C400"/>
              </a:buClr>
              <a:buFontTx/>
              <a:buBlip>
                <a:blip r:embed="rId3"/>
              </a:buBlip>
            </a:pPr>
            <a:r>
              <a:rPr lang="fr-FR" altLang="fr-FR" sz="1600" b="1">
                <a:solidFill>
                  <a:srgbClr val="000099"/>
                </a:solidFill>
              </a:rPr>
              <a:t>Bouchons muqueux</a:t>
            </a:r>
            <a:r>
              <a:rPr lang="fr-FR" altLang="fr-FR" sz="1600">
                <a:solidFill>
                  <a:srgbClr val="000099"/>
                </a:solidFill>
              </a:rPr>
              <a:t>, écoulement jaune/verdâtre,</a:t>
            </a:r>
          </a:p>
          <a:p>
            <a:pPr>
              <a:buClr>
                <a:srgbClr val="62C400"/>
              </a:buClr>
            </a:pPr>
            <a:r>
              <a:rPr lang="fr-FR" altLang="fr-FR" sz="1600" b="1">
                <a:solidFill>
                  <a:srgbClr val="000099"/>
                </a:solidFill>
              </a:rPr>
              <a:t>    croûtes</a:t>
            </a:r>
          </a:p>
        </p:txBody>
      </p:sp>
      <p:sp>
        <p:nvSpPr>
          <p:cNvPr id="7" name="Rectangle 51"/>
          <p:cNvSpPr>
            <a:spLocks noChangeArrowheads="1"/>
          </p:cNvSpPr>
          <p:nvPr/>
        </p:nvSpPr>
        <p:spPr bwMode="auto">
          <a:xfrm>
            <a:off x="890588" y="2879725"/>
            <a:ext cx="4508500" cy="584200"/>
          </a:xfrm>
          <a:prstGeom prst="rect">
            <a:avLst/>
          </a:prstGeom>
          <a:noFill/>
          <a:ln>
            <a:noFill/>
          </a:ln>
          <a:effectLst/>
        </p:spPr>
        <p:txBody>
          <a:bodyPr>
            <a:spAutoFit/>
          </a:bodyPr>
          <a:lstStyle>
            <a:lvl1pPr>
              <a:tabLst>
                <a:tab pos="187325" algn="l"/>
              </a:tabLst>
              <a:defRPr sz="1600">
                <a:solidFill>
                  <a:schemeClr val="tx1"/>
                </a:solidFill>
                <a:latin typeface="Arial" panose="020B0604020202020204" pitchFamily="34" charset="0"/>
              </a:defRPr>
            </a:lvl1pPr>
            <a:lvl2pPr marL="742950" indent="-285750">
              <a:tabLst>
                <a:tab pos="187325" algn="l"/>
              </a:tabLst>
              <a:defRPr sz="1600">
                <a:solidFill>
                  <a:schemeClr val="tx1"/>
                </a:solidFill>
                <a:latin typeface="Arial" panose="020B0604020202020204" pitchFamily="34" charset="0"/>
              </a:defRPr>
            </a:lvl2pPr>
            <a:lvl3pPr marL="1143000" indent="-228600">
              <a:tabLst>
                <a:tab pos="187325" algn="l"/>
              </a:tabLst>
              <a:defRPr sz="1600">
                <a:solidFill>
                  <a:schemeClr val="tx1"/>
                </a:solidFill>
                <a:latin typeface="Arial" panose="020B0604020202020204" pitchFamily="34" charset="0"/>
              </a:defRPr>
            </a:lvl3pPr>
            <a:lvl4pPr marL="1600200" indent="-228600">
              <a:tabLst>
                <a:tab pos="187325" algn="l"/>
              </a:tabLst>
              <a:defRPr sz="1600">
                <a:solidFill>
                  <a:schemeClr val="tx1"/>
                </a:solidFill>
                <a:latin typeface="Arial" panose="020B0604020202020204" pitchFamily="34" charset="0"/>
              </a:defRPr>
            </a:lvl4pPr>
            <a:lvl5pPr marL="2057400" indent="-228600">
              <a:tabLst>
                <a:tab pos="1873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187325" algn="l"/>
              </a:tabLst>
              <a:defRPr sz="1600">
                <a:solidFill>
                  <a:schemeClr val="tx1"/>
                </a:solidFill>
                <a:latin typeface="Arial" panose="020B0604020202020204" pitchFamily="34" charset="0"/>
              </a:defRPr>
            </a:lvl9pPr>
          </a:lstStyle>
          <a:p>
            <a:pPr marL="285750" indent="-285750" fontAlgn="auto">
              <a:spcBef>
                <a:spcPts val="0"/>
              </a:spcBef>
              <a:spcAft>
                <a:spcPts val="0"/>
              </a:spcAft>
              <a:buClr>
                <a:srgbClr val="62C400"/>
              </a:buClr>
              <a:buFontTx/>
              <a:buBlip>
                <a:blip r:embed="rId3"/>
              </a:buBlip>
              <a:defRPr/>
            </a:pPr>
            <a:r>
              <a:rPr lang="fr-FR" altLang="fr-FR" b="1" dirty="0">
                <a:solidFill>
                  <a:srgbClr val="000099"/>
                </a:solidFill>
                <a:latin typeface="+mj-lt"/>
              </a:rPr>
              <a:t>Sécrétions jaunes, épaisses</a:t>
            </a:r>
            <a:r>
              <a:rPr lang="fr-FR" altLang="fr-FR" dirty="0">
                <a:solidFill>
                  <a:srgbClr val="000099"/>
                </a:solidFill>
                <a:latin typeface="+mj-lt"/>
              </a:rPr>
              <a:t>, adhérentes, </a:t>
            </a:r>
            <a:r>
              <a:rPr lang="fr-FR" altLang="fr-FR" b="1" dirty="0">
                <a:solidFill>
                  <a:srgbClr val="000099"/>
                </a:solidFill>
                <a:latin typeface="+mj-lt"/>
              </a:rPr>
              <a:t>écoulement dans le </a:t>
            </a:r>
            <a:r>
              <a:rPr lang="fr-FR" altLang="fr-FR" b="1" dirty="0" err="1">
                <a:solidFill>
                  <a:srgbClr val="000099"/>
                </a:solidFill>
                <a:latin typeface="+mj-lt"/>
              </a:rPr>
              <a:t>cavum</a:t>
            </a:r>
            <a:endParaRPr lang="fr-FR" altLang="fr-FR" b="1" dirty="0">
              <a:solidFill>
                <a:srgbClr val="000099"/>
              </a:solidFill>
              <a:latin typeface="+mj-lt"/>
            </a:endParaRPr>
          </a:p>
        </p:txBody>
      </p:sp>
      <p:sp>
        <p:nvSpPr>
          <p:cNvPr id="229379"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10"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Rhinopharyngites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1" name="Espace réservé du contenu 2"/>
          <p:cNvSpPr txBox="1">
            <a:spLocks/>
          </p:cNvSpPr>
          <p:nvPr/>
        </p:nvSpPr>
        <p:spPr>
          <a:xfrm>
            <a:off x="276225" y="1657350"/>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Ecoulement nasal </a:t>
            </a:r>
            <a:r>
              <a:rPr lang="fr-FR" sz="2000" b="1" u="sng" dirty="0" err="1">
                <a:solidFill>
                  <a:srgbClr val="000099"/>
                </a:solidFill>
                <a:cs typeface="Arial" panose="020B0604020202020204" pitchFamily="34" charset="0"/>
              </a:rPr>
              <a:t>mucopurulent</a:t>
            </a:r>
            <a:endParaRPr lang="fr-FR" sz="2000" b="1" u="sng" dirty="0">
              <a:solidFill>
                <a:srgbClr val="000099"/>
              </a:solidFill>
              <a:cs typeface="Arial" panose="020B0604020202020204" pitchFamily="34" charset="0"/>
            </a:endParaRPr>
          </a:p>
          <a:p>
            <a:pPr marL="0" indent="0" defTabSz="914377" fontAlgn="auto">
              <a:spcBef>
                <a:spcPts val="0"/>
              </a:spcBef>
              <a:spcAft>
                <a:spcPts val="0"/>
              </a:spcAft>
              <a:buFontTx/>
              <a:buNone/>
              <a:defRPr/>
            </a:pPr>
            <a:endParaRPr lang="fr-FR" dirty="0"/>
          </a:p>
        </p:txBody>
      </p:sp>
      <p:sp>
        <p:nvSpPr>
          <p:cNvPr id="12" name="Text Box 6"/>
          <p:cNvSpPr txBox="1">
            <a:spLocks noChangeArrowheads="1"/>
          </p:cNvSpPr>
          <p:nvPr/>
        </p:nvSpPr>
        <p:spPr bwMode="auto">
          <a:xfrm>
            <a:off x="6926263" y="2774950"/>
            <a:ext cx="3494087"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Hydrastis </a:t>
            </a:r>
            <a:r>
              <a:rPr lang="fr-FR" altLang="fr-FR" b="1" dirty="0" err="1">
                <a:solidFill>
                  <a:srgbClr val="000099"/>
                </a:solidFill>
                <a:latin typeface="+mj-lt"/>
              </a:rPr>
              <a:t>canadensis</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3" name="Text Box 6"/>
          <p:cNvSpPr txBox="1">
            <a:spLocks noChangeArrowheads="1"/>
          </p:cNvSpPr>
          <p:nvPr/>
        </p:nvSpPr>
        <p:spPr bwMode="auto">
          <a:xfrm>
            <a:off x="7002463" y="3933825"/>
            <a:ext cx="3417887" cy="679450"/>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Font typeface="Wingdings" panose="05000000000000000000" pitchFamily="2" charset="2"/>
              <a:buNone/>
              <a:defRPr/>
            </a:pPr>
            <a:r>
              <a:rPr lang="fr-FR" altLang="fr-FR" b="1" dirty="0">
                <a:solidFill>
                  <a:srgbClr val="000099"/>
                </a:solidFill>
              </a:rPr>
              <a:t>Kalium </a:t>
            </a:r>
            <a:r>
              <a:rPr lang="fr-FR" altLang="fr-FR" b="1" dirty="0" err="1">
                <a:solidFill>
                  <a:srgbClr val="000099"/>
                </a:solidFill>
              </a:rPr>
              <a:t>bichromicum</a:t>
            </a:r>
            <a:r>
              <a:rPr lang="fr-FR" altLang="fr-FR" b="1" dirty="0">
                <a:solidFill>
                  <a:srgbClr val="000099"/>
                </a:solidFill>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autoUpdateAnimBg="0"/>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49325" y="3803650"/>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rPr>
              <a:t>Écoulement jaune, non irritant, traînant</a:t>
            </a:r>
          </a:p>
          <a:p>
            <a:r>
              <a:rPr lang="fr-FR" altLang="fr-FR" sz="1600">
                <a:solidFill>
                  <a:srgbClr val="000099"/>
                </a:solidFill>
              </a:rPr>
              <a:t>     Nez obstrué la nuit, fluent le jour</a:t>
            </a:r>
          </a:p>
          <a:p>
            <a:r>
              <a:rPr lang="fr-FR" altLang="fr-FR" sz="1600" b="1">
                <a:solidFill>
                  <a:srgbClr val="000099"/>
                </a:solidFill>
              </a:rPr>
              <a:t>     toux grasse le matin et sèche la nuit</a:t>
            </a:r>
          </a:p>
        </p:txBody>
      </p:sp>
      <p:sp>
        <p:nvSpPr>
          <p:cNvPr id="5" name="Rectangle 4"/>
          <p:cNvSpPr>
            <a:spLocks noChangeArrowheads="1"/>
          </p:cNvSpPr>
          <p:nvPr/>
        </p:nvSpPr>
        <p:spPr bwMode="auto">
          <a:xfrm>
            <a:off x="963613" y="2562225"/>
            <a:ext cx="31003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rPr>
              <a:t>Asthénie persistante</a:t>
            </a:r>
          </a:p>
          <a:p>
            <a:r>
              <a:rPr lang="fr-FR" altLang="fr-FR" sz="1600">
                <a:solidFill>
                  <a:srgbClr val="000099"/>
                </a:solidFill>
              </a:rPr>
              <a:t>     Petite toux sèche</a:t>
            </a:r>
          </a:p>
        </p:txBody>
      </p:sp>
      <p:sp>
        <p:nvSpPr>
          <p:cNvPr id="6" name="Rectangle 5"/>
          <p:cNvSpPr>
            <a:spLocks noChangeArrowheads="1"/>
          </p:cNvSpPr>
          <p:nvPr/>
        </p:nvSpPr>
        <p:spPr bwMode="auto">
          <a:xfrm>
            <a:off x="3394075" y="5661025"/>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600">
                <a:solidFill>
                  <a:srgbClr val="000099"/>
                </a:solidFill>
              </a:rPr>
              <a:t>5 granules de chaque matin et soir pendant 8 jours</a:t>
            </a:r>
          </a:p>
        </p:txBody>
      </p:sp>
      <p:sp>
        <p:nvSpPr>
          <p:cNvPr id="231428"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Rhinopharyngites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9" name="Espace réservé du contenu 2"/>
          <p:cNvSpPr txBox="1">
            <a:spLocks/>
          </p:cNvSpPr>
          <p:nvPr/>
        </p:nvSpPr>
        <p:spPr>
          <a:xfrm>
            <a:off x="276225" y="1639888"/>
            <a:ext cx="2457450"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Fin de rhume</a:t>
            </a:r>
          </a:p>
          <a:p>
            <a:pPr marL="0" indent="0" defTabSz="914377" fontAlgn="auto">
              <a:spcBef>
                <a:spcPts val="0"/>
              </a:spcBef>
              <a:spcAft>
                <a:spcPts val="0"/>
              </a:spcAft>
              <a:buFontTx/>
              <a:buNone/>
              <a:defRPr/>
            </a:pPr>
            <a:endParaRPr lang="fr-FR" dirty="0"/>
          </a:p>
        </p:txBody>
      </p:sp>
      <p:sp>
        <p:nvSpPr>
          <p:cNvPr id="10" name="Text Box 6"/>
          <p:cNvSpPr txBox="1">
            <a:spLocks noChangeArrowheads="1"/>
          </p:cNvSpPr>
          <p:nvPr/>
        </p:nvSpPr>
        <p:spPr bwMode="auto">
          <a:xfrm>
            <a:off x="7712075" y="2562225"/>
            <a:ext cx="2700338" cy="4079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Sulfur</a:t>
            </a:r>
            <a:r>
              <a:rPr lang="fr-FR" altLang="fr-FR" b="1" dirty="0">
                <a:solidFill>
                  <a:srgbClr val="000099"/>
                </a:solidFill>
                <a:latin typeface="+mj-lt"/>
              </a:rPr>
              <a:t> </a:t>
            </a:r>
            <a:r>
              <a:rPr lang="fr-FR" altLang="fr-FR" b="1" dirty="0" err="1">
                <a:solidFill>
                  <a:srgbClr val="000099"/>
                </a:solidFill>
                <a:latin typeface="+mj-lt"/>
              </a:rPr>
              <a:t>iodatum</a:t>
            </a:r>
            <a:r>
              <a:rPr lang="fr-FR" altLang="fr-FR" b="1" dirty="0">
                <a:solidFill>
                  <a:srgbClr val="000099"/>
                </a:solidFill>
                <a:latin typeface="+mj-lt"/>
              </a:rPr>
              <a:t> 15 CH</a:t>
            </a:r>
          </a:p>
        </p:txBody>
      </p:sp>
      <p:sp>
        <p:nvSpPr>
          <p:cNvPr id="11" name="Text Box 6"/>
          <p:cNvSpPr txBox="1">
            <a:spLocks noChangeArrowheads="1"/>
          </p:cNvSpPr>
          <p:nvPr/>
        </p:nvSpPr>
        <p:spPr bwMode="auto">
          <a:xfrm>
            <a:off x="8223250" y="3803650"/>
            <a:ext cx="2189163" cy="4079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Pulsatilla</a:t>
            </a:r>
            <a:r>
              <a:rPr lang="fr-FR" altLang="fr-FR" b="1" dirty="0">
                <a:solidFill>
                  <a:srgbClr val="000099"/>
                </a:solidFill>
                <a:latin typeface="+mj-lt"/>
              </a:rPr>
              <a:t> 15 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Espace réservé du contenu 2"/>
          <p:cNvSpPr>
            <a:spLocks noGrp="1"/>
          </p:cNvSpPr>
          <p:nvPr>
            <p:ph idx="4294967295"/>
          </p:nvPr>
        </p:nvSpPr>
        <p:spPr bwMode="auto">
          <a:xfrm>
            <a:off x="2397125" y="2697163"/>
            <a:ext cx="6465888" cy="1914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200000"/>
              </a:lnSpc>
              <a:buFontTx/>
              <a:buBlip>
                <a:blip r:embed="rId3"/>
              </a:buBlip>
            </a:pPr>
            <a:r>
              <a:rPr lang="fr-FR" altLang="fr-FR" sz="2000" b="1">
                <a:solidFill>
                  <a:srgbClr val="000099"/>
                </a:solidFill>
                <a:cs typeface="Arial" panose="020B0604020202020204" pitchFamily="34" charset="0"/>
              </a:rPr>
              <a:t>Réflexe naturel de défense </a:t>
            </a:r>
            <a:r>
              <a:rPr lang="fr-FR" altLang="fr-FR" sz="2000">
                <a:solidFill>
                  <a:srgbClr val="000099"/>
                </a:solidFill>
                <a:cs typeface="Arial" panose="020B0604020202020204" pitchFamily="34" charset="0"/>
              </a:rPr>
              <a:t>de l’organisme </a:t>
            </a:r>
          </a:p>
          <a:p>
            <a:pPr eaLnBrk="1" hangingPunct="1">
              <a:lnSpc>
                <a:spcPct val="200000"/>
              </a:lnSpc>
              <a:buFontTx/>
              <a:buBlip>
                <a:blip r:embed="rId3"/>
              </a:buBlip>
            </a:pPr>
            <a:r>
              <a:rPr lang="fr-FR" altLang="fr-FR" sz="2000">
                <a:solidFill>
                  <a:srgbClr val="000099"/>
                </a:solidFill>
                <a:cs typeface="Arial" panose="020B0604020202020204" pitchFamily="34" charset="0"/>
              </a:rPr>
              <a:t>Toux = </a:t>
            </a:r>
            <a:r>
              <a:rPr lang="fr-FR" altLang="fr-FR" sz="2000" b="1">
                <a:solidFill>
                  <a:srgbClr val="000099"/>
                </a:solidFill>
                <a:cs typeface="Arial" panose="020B0604020202020204" pitchFamily="34" charset="0"/>
              </a:rPr>
              <a:t>symptôme</a:t>
            </a:r>
          </a:p>
          <a:p>
            <a:pPr eaLnBrk="1" hangingPunct="1">
              <a:lnSpc>
                <a:spcPct val="200000"/>
              </a:lnSpc>
              <a:buFontTx/>
              <a:buBlip>
                <a:blip r:embed="rId3"/>
              </a:buBlip>
            </a:pPr>
            <a:r>
              <a:rPr lang="fr-FR" altLang="fr-FR" sz="2000" b="1">
                <a:solidFill>
                  <a:srgbClr val="000099"/>
                </a:solidFill>
                <a:cs typeface="Arial" panose="020B0604020202020204" pitchFamily="34" charset="0"/>
              </a:rPr>
              <a:t>2 types de toux </a:t>
            </a:r>
            <a:r>
              <a:rPr lang="fr-FR" altLang="fr-FR" sz="2000">
                <a:solidFill>
                  <a:srgbClr val="000099"/>
                </a:solidFill>
                <a:cs typeface="Arial" panose="020B0604020202020204" pitchFamily="34" charset="0"/>
              </a:rPr>
              <a:t>: sèche ou grasse</a:t>
            </a:r>
          </a:p>
          <a:p>
            <a:pPr eaLnBrk="1" hangingPunct="1"/>
            <a:endParaRPr lang="fr-FR" altLang="fr-FR">
              <a:solidFill>
                <a:srgbClr val="FF0000"/>
              </a:solidFill>
            </a:endParaRPr>
          </a:p>
          <a:p>
            <a:pPr eaLnBrk="1" hangingPunct="1"/>
            <a:endParaRPr lang="fr-FR" altLang="fr-FR">
              <a:solidFill>
                <a:srgbClr val="FF0000"/>
              </a:solidFill>
            </a:endParaRPr>
          </a:p>
        </p:txBody>
      </p:sp>
      <p:sp>
        <p:nvSpPr>
          <p:cNvPr id="233474"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7"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8" name="Espace réservé du contenu 2"/>
          <p:cNvSpPr txBox="1">
            <a:spLocks/>
          </p:cNvSpPr>
          <p:nvPr/>
        </p:nvSpPr>
        <p:spPr>
          <a:xfrm>
            <a:off x="285750" y="1625600"/>
            <a:ext cx="2927350"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038225" y="2103438"/>
            <a:ext cx="11153775" cy="4306887"/>
          </a:xfrm>
          <a:prstGeom prst="rect">
            <a:avLst/>
          </a:prstGeom>
        </p:spPr>
        <p:txBody>
          <a:bodyPr/>
          <a:lstStyle/>
          <a:p>
            <a:pPr eaLnBrk="1" hangingPunct="1">
              <a:lnSpc>
                <a:spcPct val="150000"/>
              </a:lnSpc>
              <a:buFontTx/>
              <a:buBlip>
                <a:blip r:embed="rId3"/>
              </a:buBlip>
              <a:defRPr/>
            </a:pPr>
            <a:r>
              <a:rPr lang="fr-FR" altLang="fr-FR" sz="2000" dirty="0">
                <a:solidFill>
                  <a:srgbClr val="000099"/>
                </a:solidFill>
                <a:cs typeface="Arial" panose="020B0604020202020204" pitchFamily="34" charset="0"/>
              </a:rPr>
              <a:t>Toux </a:t>
            </a:r>
            <a:r>
              <a:rPr lang="fr-FR" altLang="fr-FR" sz="2000" b="1" dirty="0">
                <a:solidFill>
                  <a:srgbClr val="000099"/>
                </a:solidFill>
                <a:cs typeface="Arial" panose="020B0604020202020204" pitchFamily="34" charset="0"/>
              </a:rPr>
              <a:t>persistante</a:t>
            </a:r>
            <a:r>
              <a:rPr lang="fr-FR" altLang="fr-FR" sz="2000" dirty="0">
                <a:solidFill>
                  <a:srgbClr val="000099"/>
                </a:solidFill>
                <a:cs typeface="Arial" panose="020B0604020202020204" pitchFamily="34" charset="0"/>
              </a:rPr>
              <a:t> (plus d’1 semaine)</a:t>
            </a:r>
          </a:p>
          <a:p>
            <a:pPr marL="360363" lvl="1" indent="-360363" eaLnBrk="1" hangingPunct="1">
              <a:lnSpc>
                <a:spcPct val="150000"/>
              </a:lnSpc>
              <a:spcBef>
                <a:spcPts val="600"/>
              </a:spcBef>
              <a:buFontTx/>
              <a:buBlip>
                <a:blip r:embed="rId3"/>
              </a:buBlip>
              <a:defRPr/>
            </a:pPr>
            <a:r>
              <a:rPr lang="fr-FR" altLang="fr-FR" sz="2000" b="1" dirty="0">
                <a:solidFill>
                  <a:srgbClr val="000099"/>
                </a:solidFill>
                <a:cs typeface="Arial" panose="020B0604020202020204" pitchFamily="34" charset="0"/>
              </a:rPr>
              <a:t>Signes associés importants</a:t>
            </a:r>
            <a:r>
              <a:rPr lang="fr-FR" altLang="fr-FR" sz="2000" dirty="0">
                <a:solidFill>
                  <a:srgbClr val="000099"/>
                </a:solidFill>
                <a:cs typeface="Arial" panose="020B0604020202020204" pitchFamily="34" charset="0"/>
              </a:rPr>
              <a:t>: </a:t>
            </a:r>
          </a:p>
          <a:p>
            <a:pPr marL="806450" lvl="2" indent="-184150" eaLnBrk="1" hangingPunct="1">
              <a:spcBef>
                <a:spcPts val="0"/>
              </a:spcBef>
              <a:buFontTx/>
              <a:buNone/>
              <a:tabLst>
                <a:tab pos="895350" algn="l"/>
              </a:tabLst>
              <a:defRPr/>
            </a:pPr>
            <a:r>
              <a:rPr lang="fr-FR" altLang="fr-FR" sz="2000" dirty="0">
                <a:solidFill>
                  <a:srgbClr val="000099"/>
                </a:solidFill>
                <a:cs typeface="Arial" panose="020B0604020202020204" pitchFamily="34" charset="0"/>
              </a:rPr>
              <a:t>- Fièvre, </a:t>
            </a:r>
          </a:p>
          <a:p>
            <a:pPr marL="806450" lvl="2" indent="-184150" eaLnBrk="1" hangingPunct="1">
              <a:spcBef>
                <a:spcPts val="600"/>
              </a:spcBef>
              <a:buFontTx/>
              <a:buNone/>
              <a:tabLst>
                <a:tab pos="895350" algn="l"/>
              </a:tabLst>
              <a:defRPr/>
            </a:pPr>
            <a:r>
              <a:rPr lang="fr-FR" altLang="fr-FR" sz="2000" dirty="0">
                <a:solidFill>
                  <a:srgbClr val="000099"/>
                </a:solidFill>
                <a:cs typeface="Arial" panose="020B0604020202020204" pitchFamily="34" charset="0"/>
              </a:rPr>
              <a:t>- Sifflements, gêne respiratoire</a:t>
            </a:r>
          </a:p>
          <a:p>
            <a:pPr marL="806450" lvl="2" indent="-184150" eaLnBrk="1" hangingPunct="1">
              <a:spcBef>
                <a:spcPts val="600"/>
              </a:spcBef>
              <a:buFontTx/>
              <a:buChar char="-"/>
              <a:tabLst>
                <a:tab pos="895350" algn="l"/>
              </a:tabLst>
              <a:defRPr/>
            </a:pPr>
            <a:r>
              <a:rPr lang="fr-FR" altLang="fr-FR" sz="2000" dirty="0">
                <a:solidFill>
                  <a:srgbClr val="000099"/>
                </a:solidFill>
                <a:cs typeface="Arial" panose="020B0604020202020204" pitchFamily="34" charset="0"/>
              </a:rPr>
              <a:t>Atteinte de l’état général : vomissements répétés, fatigue, difficultés à s’alimenter, modification du comportement…</a:t>
            </a:r>
          </a:p>
          <a:p>
            <a:pPr eaLnBrk="1" hangingPunct="1">
              <a:lnSpc>
                <a:spcPct val="150000"/>
              </a:lnSpc>
              <a:spcBef>
                <a:spcPts val="600"/>
              </a:spcBef>
              <a:buFontTx/>
              <a:buBlip>
                <a:blip r:embed="rId3"/>
              </a:buBlip>
              <a:defRPr/>
            </a:pPr>
            <a:r>
              <a:rPr lang="fr-FR" altLang="fr-FR" sz="2000" dirty="0">
                <a:solidFill>
                  <a:srgbClr val="000099"/>
                </a:solidFill>
                <a:cs typeface="Arial" panose="020B0604020202020204" pitchFamily="34" charset="0"/>
              </a:rPr>
              <a:t>Enfant de </a:t>
            </a:r>
            <a:r>
              <a:rPr lang="fr-FR" altLang="fr-FR" sz="2000" b="1" dirty="0">
                <a:solidFill>
                  <a:srgbClr val="000099"/>
                </a:solidFill>
                <a:cs typeface="Arial" panose="020B0604020202020204" pitchFamily="34" charset="0"/>
              </a:rPr>
              <a:t>moins de 2 ans </a:t>
            </a:r>
            <a:r>
              <a:rPr lang="fr-FR" altLang="fr-FR" sz="2000" dirty="0">
                <a:solidFill>
                  <a:srgbClr val="000099"/>
                </a:solidFill>
                <a:cs typeface="Arial" panose="020B0604020202020204" pitchFamily="34" charset="0"/>
              </a:rPr>
              <a:t>: </a:t>
            </a:r>
          </a:p>
          <a:p>
            <a:pPr marL="982663" eaLnBrk="1" hangingPunct="1">
              <a:spcBef>
                <a:spcPts val="300"/>
              </a:spcBef>
              <a:buFont typeface="Wingdings" panose="05000000000000000000" pitchFamily="2" charset="2"/>
              <a:buChar char="è"/>
              <a:defRPr/>
            </a:pPr>
            <a:r>
              <a:rPr lang="fr-FR" altLang="fr-FR" sz="2000" dirty="0">
                <a:solidFill>
                  <a:srgbClr val="000099"/>
                </a:solidFill>
                <a:cs typeface="Arial" panose="020B0604020202020204" pitchFamily="34" charset="0"/>
              </a:rPr>
              <a:t>  en attendant un </a:t>
            </a:r>
            <a:r>
              <a:rPr lang="fr-FR" altLang="fr-FR" sz="2000" b="1" dirty="0">
                <a:solidFill>
                  <a:srgbClr val="000099"/>
                </a:solidFill>
                <a:cs typeface="Arial" panose="020B0604020202020204" pitchFamily="34" charset="0"/>
              </a:rPr>
              <a:t>avis médical </a:t>
            </a:r>
          </a:p>
          <a:p>
            <a:pPr marL="982663" eaLnBrk="1" hangingPunct="1">
              <a:lnSpc>
                <a:spcPct val="150000"/>
              </a:lnSpc>
              <a:spcBef>
                <a:spcPts val="300"/>
              </a:spcBef>
              <a:buFont typeface="Wingdings" panose="05000000000000000000" pitchFamily="2" charset="2"/>
              <a:buChar char="è"/>
              <a:defRPr/>
            </a:pPr>
            <a:r>
              <a:rPr lang="fr-FR" altLang="fr-FR" sz="2000" dirty="0">
                <a:solidFill>
                  <a:srgbClr val="000099"/>
                </a:solidFill>
                <a:cs typeface="Arial" panose="020B0604020202020204" pitchFamily="34" charset="0"/>
              </a:rPr>
              <a:t>  ou pour accompagner une prescription</a:t>
            </a:r>
          </a:p>
          <a:p>
            <a:pPr eaLnBrk="1" hangingPunct="1">
              <a:defRPr/>
            </a:pPr>
            <a:endParaRPr lang="fr-FR" altLang="fr-FR" b="1" dirty="0"/>
          </a:p>
          <a:p>
            <a:pPr eaLnBrk="1" hangingPunct="1">
              <a:defRPr/>
            </a:pPr>
            <a:endParaRPr lang="fr-FR" altLang="fr-FR" dirty="0">
              <a:solidFill>
                <a:srgbClr val="FF0000"/>
              </a:solidFill>
            </a:endParaRPr>
          </a:p>
          <a:p>
            <a:pPr eaLnBrk="1" hangingPunct="1">
              <a:defRPr/>
            </a:pPr>
            <a:endParaRPr lang="fr-FR" altLang="fr-FR" dirty="0">
              <a:solidFill>
                <a:srgbClr val="FF0000"/>
              </a:solidFill>
            </a:endParaRPr>
          </a:p>
        </p:txBody>
      </p:sp>
      <p:pic>
        <p:nvPicPr>
          <p:cNvPr id="23552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04125" y="202723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10"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1" name="Espace réservé du contenu 2"/>
          <p:cNvSpPr txBox="1">
            <a:spLocks/>
          </p:cNvSpPr>
          <p:nvPr/>
        </p:nvSpPr>
        <p:spPr>
          <a:xfrm>
            <a:off x="285750" y="1635125"/>
            <a:ext cx="3103563"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1446213" y="2343150"/>
            <a:ext cx="8523287" cy="3457575"/>
          </a:xfrm>
          <a:prstGeom prst="rect">
            <a:avLst/>
          </a:prstGeom>
        </p:spPr>
        <p:txBody>
          <a:bodyPr/>
          <a:lstStyle/>
          <a:p>
            <a:pPr eaLnBrk="1" hangingPunct="1">
              <a:lnSpc>
                <a:spcPct val="150000"/>
              </a:lnSpc>
              <a:buFontTx/>
              <a:buBlip>
                <a:blip r:embed="rId3"/>
              </a:buBlip>
              <a:defRPr/>
            </a:pPr>
            <a:r>
              <a:rPr lang="fr-FR" sz="2000" dirty="0">
                <a:solidFill>
                  <a:srgbClr val="000099"/>
                </a:solidFill>
                <a:cs typeface="Arial" panose="020B0604020202020204" pitchFamily="34" charset="0"/>
              </a:rPr>
              <a:t>Nourrisson de </a:t>
            </a:r>
            <a:r>
              <a:rPr lang="fr-FR" sz="2000" b="1" dirty="0">
                <a:solidFill>
                  <a:srgbClr val="000099"/>
                </a:solidFill>
                <a:cs typeface="Arial" panose="020B0604020202020204" pitchFamily="34" charset="0"/>
              </a:rPr>
              <a:t>moins de 2 ans </a:t>
            </a:r>
            <a:r>
              <a:rPr lang="fr-FR" sz="2000" dirty="0">
                <a:solidFill>
                  <a:srgbClr val="000099"/>
                </a:solidFill>
                <a:cs typeface="Arial" panose="020B0604020202020204" pitchFamily="34" charset="0"/>
              </a:rPr>
              <a:t>: </a:t>
            </a:r>
          </a:p>
          <a:p>
            <a:pPr indent="109538" eaLnBrk="1" hangingPunct="1">
              <a:lnSpc>
                <a:spcPct val="150000"/>
              </a:lnSpc>
              <a:buFont typeface="Wingdings" panose="05000000000000000000" pitchFamily="2" charset="2"/>
              <a:buChar char="è"/>
              <a:defRPr/>
            </a:pPr>
            <a:r>
              <a:rPr lang="fr-FR" sz="2000" dirty="0">
                <a:solidFill>
                  <a:srgbClr val="000099"/>
                </a:solidFill>
                <a:cs typeface="Arial" panose="020B0604020202020204" pitchFamily="34" charset="0"/>
              </a:rPr>
              <a:t> Antitussifs, </a:t>
            </a:r>
            <a:r>
              <a:rPr lang="fr-FR" sz="2000" dirty="0" err="1">
                <a:solidFill>
                  <a:srgbClr val="000099"/>
                </a:solidFill>
                <a:cs typeface="Arial" panose="020B0604020202020204" pitchFamily="34" charset="0"/>
              </a:rPr>
              <a:t>mucolytiques</a:t>
            </a:r>
            <a:r>
              <a:rPr lang="fr-FR" sz="2000" dirty="0">
                <a:solidFill>
                  <a:srgbClr val="000099"/>
                </a:solidFill>
                <a:cs typeface="Arial" panose="020B0604020202020204" pitchFamily="34" charset="0"/>
              </a:rPr>
              <a:t> ou </a:t>
            </a:r>
            <a:r>
              <a:rPr lang="fr-FR" sz="2000" dirty="0" err="1">
                <a:solidFill>
                  <a:srgbClr val="000099"/>
                </a:solidFill>
                <a:cs typeface="Arial" panose="020B0604020202020204" pitchFamily="34" charset="0"/>
              </a:rPr>
              <a:t>mucofluidifiants</a:t>
            </a:r>
            <a:r>
              <a:rPr lang="fr-FR" sz="2000" dirty="0">
                <a:solidFill>
                  <a:srgbClr val="000099"/>
                </a:solidFill>
                <a:cs typeface="Arial" panose="020B0604020202020204" pitchFamily="34" charset="0"/>
              </a:rPr>
              <a:t> contre-indiqués</a:t>
            </a:r>
          </a:p>
          <a:p>
            <a:pPr indent="109538" eaLnBrk="1" hangingPunct="1">
              <a:lnSpc>
                <a:spcPct val="150000"/>
              </a:lnSpc>
              <a:buFont typeface="Wingdings" panose="05000000000000000000" pitchFamily="2" charset="2"/>
              <a:buChar char="è"/>
              <a:defRPr/>
            </a:pPr>
            <a:r>
              <a:rPr lang="fr-FR" sz="2000" dirty="0">
                <a:solidFill>
                  <a:srgbClr val="000099"/>
                </a:solidFill>
                <a:cs typeface="Arial" panose="020B0604020202020204" pitchFamily="34" charset="0"/>
              </a:rPr>
              <a:t> </a:t>
            </a:r>
            <a:r>
              <a:rPr lang="fr-FR" sz="2000" b="1" dirty="0">
                <a:solidFill>
                  <a:srgbClr val="000099"/>
                </a:solidFill>
                <a:cs typeface="Arial" panose="020B0604020202020204" pitchFamily="34" charset="0"/>
              </a:rPr>
              <a:t>Mesures hygiéno-diététiques </a:t>
            </a:r>
          </a:p>
          <a:p>
            <a:pPr marL="1700213" lvl="1" indent="-265113" eaLnBrk="1" hangingPunct="1">
              <a:spcBef>
                <a:spcPts val="600"/>
              </a:spcBef>
              <a:buFont typeface="Arial" panose="020B0604020202020204" pitchFamily="34" charset="0"/>
              <a:buChar char="-"/>
              <a:defRPr/>
            </a:pPr>
            <a:r>
              <a:rPr lang="fr-FR" sz="2000" dirty="0">
                <a:solidFill>
                  <a:srgbClr val="000099"/>
                </a:solidFill>
                <a:cs typeface="Arial" panose="020B0604020202020204" pitchFamily="34" charset="0"/>
              </a:rPr>
              <a:t>lavage de nez, </a:t>
            </a:r>
          </a:p>
          <a:p>
            <a:pPr marL="1700213" lvl="1" indent="-265113" eaLnBrk="1" hangingPunct="1">
              <a:spcBef>
                <a:spcPts val="600"/>
              </a:spcBef>
              <a:buFont typeface="Arial" panose="020B0604020202020204" pitchFamily="34" charset="0"/>
              <a:buChar char="-"/>
              <a:defRPr/>
            </a:pPr>
            <a:r>
              <a:rPr lang="fr-FR" sz="2000" dirty="0">
                <a:solidFill>
                  <a:srgbClr val="000099"/>
                </a:solidFill>
                <a:cs typeface="Arial" panose="020B0604020202020204" pitchFamily="34" charset="0"/>
              </a:rPr>
              <a:t>hydratation régulière </a:t>
            </a:r>
          </a:p>
          <a:p>
            <a:pPr marL="1700213" lvl="1" indent="-265113" eaLnBrk="1" hangingPunct="1">
              <a:spcBef>
                <a:spcPts val="600"/>
              </a:spcBef>
              <a:buFont typeface="Arial" panose="020B0604020202020204" pitchFamily="34" charset="0"/>
              <a:buChar char="-"/>
              <a:defRPr/>
            </a:pPr>
            <a:r>
              <a:rPr lang="fr-FR" sz="2000" dirty="0">
                <a:solidFill>
                  <a:srgbClr val="000099"/>
                </a:solidFill>
                <a:cs typeface="Arial" panose="020B0604020202020204" pitchFamily="34" charset="0"/>
              </a:rPr>
              <a:t>aération de la chambre (température à 19-20°C)</a:t>
            </a:r>
          </a:p>
          <a:p>
            <a:pPr marL="1700213" lvl="1" indent="-265113" eaLnBrk="1" hangingPunct="1">
              <a:spcBef>
                <a:spcPts val="600"/>
              </a:spcBef>
              <a:buFont typeface="Arial" panose="020B0604020202020204" pitchFamily="34" charset="0"/>
              <a:buChar char="-"/>
              <a:defRPr/>
            </a:pPr>
            <a:r>
              <a:rPr lang="fr-FR" sz="2000" dirty="0">
                <a:solidFill>
                  <a:srgbClr val="000099"/>
                </a:solidFill>
                <a:cs typeface="Arial" panose="020B0604020202020204" pitchFamily="34" charset="0"/>
              </a:rPr>
              <a:t>éviction de l’exposition au tabac </a:t>
            </a:r>
          </a:p>
          <a:p>
            <a:pPr lvl="1" eaLnBrk="1" hangingPunct="1">
              <a:defRPr/>
            </a:pPr>
            <a:endParaRPr lang="fr-FR" dirty="0"/>
          </a:p>
          <a:p>
            <a:pPr eaLnBrk="1" hangingPunct="1">
              <a:defRPr/>
            </a:pPr>
            <a:endParaRPr lang="fr-FR" b="1" dirty="0"/>
          </a:p>
          <a:p>
            <a:pPr eaLnBrk="1" hangingPunct="1">
              <a:defRPr/>
            </a:pPr>
            <a:endParaRPr lang="fr-FR" dirty="0">
              <a:solidFill>
                <a:srgbClr val="FF0000"/>
              </a:solidFill>
            </a:endParaRPr>
          </a:p>
          <a:p>
            <a:pPr eaLnBrk="1" hangingPunct="1">
              <a:defRPr/>
            </a:pPr>
            <a:endParaRPr lang="fr-FR" dirty="0">
              <a:solidFill>
                <a:srgbClr val="FF0000"/>
              </a:solidFill>
            </a:endParaRPr>
          </a:p>
        </p:txBody>
      </p:sp>
      <p:sp>
        <p:nvSpPr>
          <p:cNvPr id="237570" name="ZoneTexte 3"/>
          <p:cNvSpPr txBox="1">
            <a:spLocks noChangeArrowheads="1"/>
          </p:cNvSpPr>
          <p:nvPr/>
        </p:nvSpPr>
        <p:spPr bwMode="auto">
          <a:xfrm>
            <a:off x="1074738" y="6356437"/>
            <a:ext cx="10872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000" i="1" dirty="0">
                <a:solidFill>
                  <a:srgbClr val="000099"/>
                </a:solidFill>
              </a:rPr>
              <a:t>ANSM - Nouvelles modalités de prise en charge de la toux chez le nourrisson (enfant de moins de 2 ans) - Point d’information – octobre 2010</a:t>
            </a:r>
          </a:p>
          <a:p>
            <a:endParaRPr lang="fr-FR" altLang="fr-FR" dirty="0">
              <a:solidFill>
                <a:srgbClr val="000099"/>
              </a:solidFill>
            </a:endParaRPr>
          </a:p>
        </p:txBody>
      </p:sp>
      <p:sp>
        <p:nvSpPr>
          <p:cNvPr id="237571"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7"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Toux</a:t>
            </a:r>
          </a:p>
        </p:txBody>
      </p:sp>
      <p:sp>
        <p:nvSpPr>
          <p:cNvPr id="8" name="Espace réservé du contenu 2"/>
          <p:cNvSpPr txBox="1">
            <a:spLocks/>
          </p:cNvSpPr>
          <p:nvPr/>
        </p:nvSpPr>
        <p:spPr>
          <a:xfrm>
            <a:off x="276225" y="1646238"/>
            <a:ext cx="3438525"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Recommandations</a:t>
            </a:r>
          </a:p>
          <a:p>
            <a:pPr marL="0" indent="0" defTabSz="914377" fontAlgn="auto">
              <a:spcBef>
                <a:spcPts val="0"/>
              </a:spcBef>
              <a:spcAft>
                <a:spcPts val="0"/>
              </a:spcAft>
              <a:buFontTx/>
              <a:buNone/>
              <a:defRPr/>
            </a:pPr>
            <a:endParaRPr lang="fr-F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7300913" y="1458913"/>
            <a:ext cx="4891087" cy="4351337"/>
          </a:xfrm>
          <a:prstGeom prst="rect">
            <a:avLst/>
          </a:prstGeom>
        </p:spPr>
        <p:txBody>
          <a:bodyPr/>
          <a:lstStyle/>
          <a:p>
            <a:pPr eaLnBrk="1" hangingPunct="1">
              <a:defRPr/>
            </a:pPr>
            <a:endParaRPr lang="fr-FR" dirty="0"/>
          </a:p>
          <a:p>
            <a:pPr eaLnBrk="1" hangingPunct="1">
              <a:defRPr/>
            </a:pPr>
            <a:endParaRPr lang="fr-FR" dirty="0"/>
          </a:p>
          <a:p>
            <a:pPr eaLnBrk="1" hangingPunct="1">
              <a:defRPr/>
            </a:pPr>
            <a:endParaRPr lang="fr-FR" dirty="0"/>
          </a:p>
          <a:p>
            <a:pPr eaLnBrk="1" hangingPunct="1">
              <a:defRPr/>
            </a:pPr>
            <a:endParaRPr lang="fr-FR" dirty="0"/>
          </a:p>
          <a:p>
            <a:pPr marL="0" indent="0" eaLnBrk="1" hangingPunct="1">
              <a:buFontTx/>
              <a:buNone/>
              <a:defRPr/>
            </a:pPr>
            <a:endParaRPr lang="fr-FR" dirty="0"/>
          </a:p>
          <a:p>
            <a:pPr marL="0" indent="0" eaLnBrk="1" hangingPunct="1">
              <a:buFontTx/>
              <a:buNone/>
              <a:defRPr/>
            </a:pPr>
            <a:endParaRPr lang="fr-FR" dirty="0"/>
          </a:p>
        </p:txBody>
      </p:sp>
      <p:sp>
        <p:nvSpPr>
          <p:cNvPr id="4" name="Rectangle 3"/>
          <p:cNvSpPr>
            <a:spLocks noChangeArrowheads="1"/>
          </p:cNvSpPr>
          <p:nvPr/>
        </p:nvSpPr>
        <p:spPr bwMode="auto">
          <a:xfrm>
            <a:off x="973138" y="2425700"/>
            <a:ext cx="35798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Toux sèche</a:t>
            </a:r>
            <a:r>
              <a:rPr lang="fr-FR" altLang="fr-FR" sz="1600" b="1">
                <a:solidFill>
                  <a:srgbClr val="000099"/>
                </a:solidFill>
              </a:rPr>
              <a:t> spasmodique</a:t>
            </a:r>
            <a:endParaRPr lang="fr-FR" altLang="fr-FR" sz="1600">
              <a:solidFill>
                <a:srgbClr val="000099"/>
              </a:solidFill>
            </a:endParaRPr>
          </a:p>
          <a:p>
            <a:r>
              <a:rPr lang="fr-FR" altLang="fr-FR" sz="1600">
                <a:solidFill>
                  <a:srgbClr val="000099"/>
                </a:solidFill>
              </a:rPr>
              <a:t>     asthénie</a:t>
            </a:r>
          </a:p>
          <a:p>
            <a:r>
              <a:rPr lang="fr-FR" altLang="fr-FR" sz="1600">
                <a:solidFill>
                  <a:srgbClr val="000099"/>
                </a:solidFill>
              </a:rPr>
              <a:t>     si fièvre : peu élevée</a:t>
            </a:r>
          </a:p>
        </p:txBody>
      </p:sp>
      <p:sp>
        <p:nvSpPr>
          <p:cNvPr id="5" name="Rectangle 4"/>
          <p:cNvSpPr/>
          <p:nvPr/>
        </p:nvSpPr>
        <p:spPr>
          <a:xfrm>
            <a:off x="973138" y="4214813"/>
            <a:ext cx="4348162" cy="830262"/>
          </a:xfrm>
          <a:prstGeom prst="rect">
            <a:avLst/>
          </a:prstGeom>
        </p:spPr>
        <p:txBody>
          <a:bodyPr>
            <a:spAutoFit/>
          </a:bodyPr>
          <a:lstStyle/>
          <a:p>
            <a:pPr marL="285750" indent="-285750" fontAlgn="auto">
              <a:spcBef>
                <a:spcPts val="0"/>
              </a:spcBef>
              <a:spcAft>
                <a:spcPts val="0"/>
              </a:spcAft>
              <a:buFontTx/>
              <a:buBlip>
                <a:blip r:embed="rId3"/>
              </a:buBlip>
              <a:defRPr/>
            </a:pPr>
            <a:r>
              <a:rPr lang="fr-FR" sz="1600" dirty="0">
                <a:solidFill>
                  <a:srgbClr val="000099"/>
                </a:solidFill>
                <a:latin typeface="+mn-lt"/>
              </a:rPr>
              <a:t>Toux sèche </a:t>
            </a:r>
            <a:r>
              <a:rPr lang="fr-FR" sz="1600" b="1" dirty="0">
                <a:solidFill>
                  <a:srgbClr val="000099"/>
                </a:solidFill>
                <a:latin typeface="+mn-lt"/>
              </a:rPr>
              <a:t>douloureuse</a:t>
            </a:r>
            <a:r>
              <a:rPr lang="fr-FR" sz="1600" dirty="0">
                <a:solidFill>
                  <a:srgbClr val="000099"/>
                </a:solidFill>
                <a:latin typeface="+mn-lt"/>
              </a:rPr>
              <a:t>, </a:t>
            </a:r>
          </a:p>
          <a:p>
            <a:pPr fontAlgn="auto">
              <a:spcBef>
                <a:spcPts val="0"/>
              </a:spcBef>
              <a:spcAft>
                <a:spcPts val="0"/>
              </a:spcAft>
              <a:defRPr/>
            </a:pPr>
            <a:r>
              <a:rPr lang="fr-FR" sz="1600" b="1" i="1" dirty="0">
                <a:solidFill>
                  <a:srgbClr val="000099"/>
                </a:solidFill>
                <a:latin typeface="+mn-lt"/>
              </a:rPr>
              <a:t>     Aggravée au moindre mouvement</a:t>
            </a:r>
          </a:p>
          <a:p>
            <a:pPr fontAlgn="auto">
              <a:spcBef>
                <a:spcPts val="0"/>
              </a:spcBef>
              <a:spcAft>
                <a:spcPts val="0"/>
              </a:spcAft>
              <a:defRPr/>
            </a:pPr>
            <a:r>
              <a:rPr lang="fr-FR" sz="1600" dirty="0">
                <a:solidFill>
                  <a:srgbClr val="000099"/>
                </a:solidFill>
                <a:latin typeface="+mn-lt"/>
              </a:rPr>
              <a:t>	</a:t>
            </a:r>
          </a:p>
        </p:txBody>
      </p:sp>
      <p:sp>
        <p:nvSpPr>
          <p:cNvPr id="23962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 sèche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9" name="Text Box 6"/>
          <p:cNvSpPr txBox="1">
            <a:spLocks noChangeArrowheads="1"/>
          </p:cNvSpPr>
          <p:nvPr/>
        </p:nvSpPr>
        <p:spPr bwMode="auto">
          <a:xfrm>
            <a:off x="6515100" y="2397125"/>
            <a:ext cx="389413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Ferrum</a:t>
            </a:r>
            <a:r>
              <a:rPr lang="fr-FR" altLang="fr-FR" b="1" dirty="0">
                <a:solidFill>
                  <a:srgbClr val="000099"/>
                </a:solidFill>
                <a:latin typeface="+mj-lt"/>
              </a:rPr>
              <a:t> </a:t>
            </a:r>
            <a:r>
              <a:rPr lang="fr-FR" altLang="fr-FR" b="1" dirty="0" err="1">
                <a:solidFill>
                  <a:srgbClr val="000099"/>
                </a:solidFill>
                <a:latin typeface="+mj-lt"/>
              </a:rPr>
              <a:t>phosphoricum</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0" name="Text Box 6"/>
          <p:cNvSpPr txBox="1">
            <a:spLocks noChangeArrowheads="1"/>
          </p:cNvSpPr>
          <p:nvPr/>
        </p:nvSpPr>
        <p:spPr bwMode="auto">
          <a:xfrm>
            <a:off x="6515100" y="4214813"/>
            <a:ext cx="389413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Bryonia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973138" y="2312988"/>
            <a:ext cx="4948237" cy="584200"/>
          </a:xfrm>
          <a:prstGeom prst="rect">
            <a:avLst/>
          </a:prstGeom>
          <a:noFill/>
          <a:ln>
            <a:noFill/>
          </a:ln>
        </p:spPr>
        <p:txBody>
          <a:bodyPr>
            <a:spAutoFit/>
          </a:bodyPr>
          <a:lstStyle>
            <a:lvl1pPr marL="177800" indent="-177800"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285750" indent="-285750" eaLnBrk="1" fontAlgn="auto" hangingPunct="1">
              <a:spcBef>
                <a:spcPts val="0"/>
              </a:spcBef>
              <a:spcAft>
                <a:spcPts val="0"/>
              </a:spcAft>
              <a:buClr>
                <a:schemeClr val="folHlink"/>
              </a:buClr>
              <a:buFontTx/>
              <a:buBlip>
                <a:blip r:embed="rId3"/>
              </a:buBlip>
              <a:defRPr/>
            </a:pPr>
            <a:r>
              <a:rPr lang="fr-FR" altLang="fr-FR" sz="1600" dirty="0">
                <a:solidFill>
                  <a:srgbClr val="333399"/>
                </a:solidFill>
                <a:latin typeface="+mj-lt"/>
              </a:rPr>
              <a:t>Toux quinteuse </a:t>
            </a:r>
            <a:endParaRPr lang="fr-FR" altLang="fr-FR" sz="1600" b="0" dirty="0">
              <a:solidFill>
                <a:srgbClr val="333399"/>
              </a:solidFill>
              <a:latin typeface="+mj-lt"/>
            </a:endParaRPr>
          </a:p>
          <a:p>
            <a:pPr marL="268288" indent="-1588" eaLnBrk="1" fontAlgn="auto" hangingPunct="1">
              <a:spcBef>
                <a:spcPts val="0"/>
              </a:spcBef>
              <a:spcAft>
                <a:spcPts val="0"/>
              </a:spcAft>
              <a:buClr>
                <a:schemeClr val="folHlink"/>
              </a:buClr>
              <a:defRPr/>
            </a:pPr>
            <a:r>
              <a:rPr lang="fr-FR" altLang="fr-FR" sz="1600" b="0" dirty="0">
                <a:solidFill>
                  <a:srgbClr val="333399"/>
                </a:solidFill>
                <a:latin typeface="+mj-lt"/>
              </a:rPr>
              <a:t>	</a:t>
            </a:r>
            <a:r>
              <a:rPr lang="fr-FR" altLang="fr-FR" sz="1600" b="0" i="1" dirty="0">
                <a:solidFill>
                  <a:srgbClr val="333399"/>
                </a:solidFill>
                <a:latin typeface="+mj-lt"/>
              </a:rPr>
              <a:t>Amélioration </a:t>
            </a:r>
            <a:r>
              <a:rPr lang="fr-FR" altLang="fr-FR" sz="1600" i="1" dirty="0">
                <a:solidFill>
                  <a:srgbClr val="333399"/>
                </a:solidFill>
                <a:latin typeface="+mj-lt"/>
              </a:rPr>
              <a:t>en buvant de l’eau froide</a:t>
            </a:r>
            <a:endParaRPr lang="fr-FR" altLang="fr-FR" sz="1600" i="1" dirty="0">
              <a:solidFill>
                <a:srgbClr val="0033CC"/>
              </a:solidFill>
              <a:latin typeface="+mj-lt"/>
            </a:endParaRPr>
          </a:p>
        </p:txBody>
      </p:sp>
      <p:sp>
        <p:nvSpPr>
          <p:cNvPr id="5" name="Text Box 16"/>
          <p:cNvSpPr txBox="1">
            <a:spLocks noChangeArrowheads="1"/>
          </p:cNvSpPr>
          <p:nvPr/>
        </p:nvSpPr>
        <p:spPr bwMode="auto">
          <a:xfrm>
            <a:off x="973138" y="3978275"/>
            <a:ext cx="4238625" cy="584200"/>
          </a:xfrm>
          <a:prstGeom prst="rect">
            <a:avLst/>
          </a:prstGeom>
          <a:noFill/>
          <a:ln>
            <a:noFill/>
          </a:ln>
        </p:spPr>
        <p:txBody>
          <a:bodyPr>
            <a:spAutoFit/>
          </a:bodyPr>
          <a:lstStyle>
            <a:lvl1pPr marL="177800" indent="-177800"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marL="285750" indent="-285750" eaLnBrk="1" fontAlgn="auto" hangingPunct="1">
              <a:spcBef>
                <a:spcPts val="0"/>
              </a:spcBef>
              <a:spcAft>
                <a:spcPts val="0"/>
              </a:spcAft>
              <a:buClr>
                <a:schemeClr val="folHlink"/>
              </a:buClr>
              <a:buFontTx/>
              <a:buBlip>
                <a:blip r:embed="rId3"/>
              </a:buBlip>
              <a:defRPr/>
            </a:pPr>
            <a:r>
              <a:rPr lang="fr-FR" altLang="fr-FR" sz="1600" b="0" dirty="0">
                <a:solidFill>
                  <a:srgbClr val="333399"/>
                </a:solidFill>
                <a:latin typeface="+mj-lt"/>
              </a:rPr>
              <a:t>Toux </a:t>
            </a:r>
            <a:r>
              <a:rPr lang="fr-FR" altLang="fr-FR" sz="1600" b="0" dirty="0" err="1">
                <a:solidFill>
                  <a:srgbClr val="333399"/>
                </a:solidFill>
                <a:latin typeface="+mj-lt"/>
              </a:rPr>
              <a:t>coqueluchoïde</a:t>
            </a:r>
            <a:r>
              <a:rPr lang="fr-FR" altLang="fr-FR" sz="1600" b="0" dirty="0">
                <a:solidFill>
                  <a:srgbClr val="333399"/>
                </a:solidFill>
                <a:latin typeface="+mj-lt"/>
              </a:rPr>
              <a:t> spasmodique </a:t>
            </a:r>
            <a:r>
              <a:rPr lang="fr-FR" altLang="fr-FR" sz="1600" dirty="0">
                <a:solidFill>
                  <a:srgbClr val="333399"/>
                </a:solidFill>
                <a:latin typeface="+mj-lt"/>
              </a:rPr>
              <a:t>surtout nocturne </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9"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 sèche quinteuse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0" name="Text Box 6"/>
          <p:cNvSpPr txBox="1">
            <a:spLocks noChangeArrowheads="1"/>
          </p:cNvSpPr>
          <p:nvPr/>
        </p:nvSpPr>
        <p:spPr bwMode="auto">
          <a:xfrm>
            <a:off x="6515100" y="2292350"/>
            <a:ext cx="389413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Cuprum</a:t>
            </a:r>
            <a:r>
              <a:rPr lang="fr-FR" altLang="fr-FR" b="1" dirty="0">
                <a:solidFill>
                  <a:srgbClr val="000099"/>
                </a:solidFill>
                <a:latin typeface="+mj-lt"/>
              </a:rPr>
              <a:t> </a:t>
            </a:r>
            <a:r>
              <a:rPr lang="fr-FR" altLang="fr-FR" b="1" dirty="0" err="1">
                <a:solidFill>
                  <a:srgbClr val="000099"/>
                </a:solidFill>
                <a:latin typeface="+mj-lt"/>
              </a:rPr>
              <a:t>metallicum</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1" name="Text Box 6"/>
          <p:cNvSpPr txBox="1">
            <a:spLocks noChangeArrowheads="1"/>
          </p:cNvSpPr>
          <p:nvPr/>
        </p:nvSpPr>
        <p:spPr bwMode="auto">
          <a:xfrm>
            <a:off x="6515100" y="3911600"/>
            <a:ext cx="3894138" cy="95408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a:solidFill>
                  <a:srgbClr val="000099"/>
                </a:solidFill>
                <a:latin typeface="+mj-lt"/>
              </a:rPr>
              <a:t>Drosera 15 CH</a:t>
            </a:r>
          </a:p>
          <a:p>
            <a:pPr algn="r" fontAlgn="auto">
              <a:spcBef>
                <a:spcPts val="0"/>
              </a:spcBef>
              <a:spcAft>
                <a:spcPts val="0"/>
              </a:spcAft>
              <a:defRPr/>
            </a:pPr>
            <a:r>
              <a:rPr lang="fr-FR" altLang="fr-FR" sz="1600" dirty="0">
                <a:solidFill>
                  <a:srgbClr val="000090"/>
                </a:solidFill>
                <a:latin typeface="+mj-lt"/>
              </a:rPr>
              <a:t>5 granules toutes les heures – ESA</a:t>
            </a:r>
          </a:p>
          <a:p>
            <a:pPr algn="r" fontAlgn="auto">
              <a:spcBef>
                <a:spcPts val="0"/>
              </a:spcBef>
              <a:spcAft>
                <a:spcPts val="0"/>
              </a:spcAft>
              <a:defRPr/>
            </a:pPr>
            <a:r>
              <a:rPr lang="fr-FR" altLang="fr-FR" sz="1600" dirty="0">
                <a:solidFill>
                  <a:srgbClr val="000090"/>
                </a:solidFill>
                <a:latin typeface="+mj-lt"/>
              </a:rPr>
              <a:t>ou 1 dose au coucher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5784850" y="3322638"/>
            <a:ext cx="10515600" cy="4351337"/>
          </a:xfrm>
          <a:prstGeom prst="rect">
            <a:avLst/>
          </a:prstGeom>
        </p:spPr>
        <p:txBody>
          <a:bodyPr/>
          <a:lstStyle/>
          <a:p>
            <a:pPr marL="0" indent="0" eaLnBrk="1" hangingPunct="1">
              <a:buFontTx/>
              <a:buNone/>
              <a:defRPr/>
            </a:pPr>
            <a:endParaRPr lang="fr-FR" dirty="0">
              <a:latin typeface="+mj-lt"/>
            </a:endParaRPr>
          </a:p>
          <a:p>
            <a:pPr marL="0" indent="0" eaLnBrk="1" hangingPunct="1">
              <a:buFontTx/>
              <a:buNone/>
              <a:defRPr/>
            </a:pPr>
            <a:endParaRPr lang="fr-FR" dirty="0">
              <a:latin typeface="+mj-lt"/>
            </a:endParaRPr>
          </a:p>
        </p:txBody>
      </p:sp>
      <p:sp>
        <p:nvSpPr>
          <p:cNvPr id="4" name="Text Box 32"/>
          <p:cNvSpPr txBox="1">
            <a:spLocks noChangeArrowheads="1"/>
          </p:cNvSpPr>
          <p:nvPr/>
        </p:nvSpPr>
        <p:spPr bwMode="auto">
          <a:xfrm>
            <a:off x="874713" y="3913188"/>
            <a:ext cx="47529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000" tIns="82800" rIns="126000" bIns="8280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buClr>
                <a:schemeClr val="folHlink"/>
              </a:buClr>
              <a:buFontTx/>
              <a:buBlip>
                <a:blip r:embed="rId3"/>
              </a:buBlip>
            </a:pPr>
            <a:r>
              <a:rPr lang="fr-FR" altLang="fr-FR" sz="1600">
                <a:solidFill>
                  <a:srgbClr val="000099"/>
                </a:solidFill>
                <a:ea typeface="ＭＳ Ｐゴシック" panose="020B0600070205080204" pitchFamily="34" charset="-128"/>
              </a:rPr>
              <a:t>Toux sèche </a:t>
            </a:r>
            <a:r>
              <a:rPr lang="fr-FR" altLang="fr-FR" sz="1600" b="1">
                <a:solidFill>
                  <a:srgbClr val="000099"/>
                </a:solidFill>
                <a:ea typeface="ＭＳ Ｐゴシック" panose="020B0600070205080204" pitchFamily="34" charset="-128"/>
              </a:rPr>
              <a:t>rauque </a:t>
            </a:r>
          </a:p>
          <a:p>
            <a:pPr>
              <a:buClr>
                <a:schemeClr val="folHlink"/>
              </a:buClr>
            </a:pPr>
            <a:r>
              <a:rPr lang="fr-FR" altLang="fr-FR" sz="1600">
                <a:solidFill>
                  <a:srgbClr val="000099"/>
                </a:solidFill>
                <a:ea typeface="ＭＳ Ｐゴシック" panose="020B0600070205080204" pitchFamily="34" charset="-128"/>
              </a:rPr>
              <a:t>     réveil nocturne avec </a:t>
            </a:r>
            <a:r>
              <a:rPr lang="fr-FR" altLang="fr-FR" sz="1600" b="1">
                <a:solidFill>
                  <a:srgbClr val="000099"/>
                </a:solidFill>
                <a:ea typeface="ＭＳ Ｐゴシック" panose="020B0600070205080204" pitchFamily="34" charset="-128"/>
              </a:rPr>
              <a:t>suffocation</a:t>
            </a:r>
          </a:p>
        </p:txBody>
      </p:sp>
      <p:sp>
        <p:nvSpPr>
          <p:cNvPr id="5" name="Text Box 47"/>
          <p:cNvSpPr txBox="1">
            <a:spLocks noChangeArrowheads="1"/>
          </p:cNvSpPr>
          <p:nvPr/>
        </p:nvSpPr>
        <p:spPr bwMode="auto">
          <a:xfrm>
            <a:off x="874713" y="2382838"/>
            <a:ext cx="4535487" cy="654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2000" tIns="82800" rIns="126000" bIns="8280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Tx/>
              <a:buBlip>
                <a:blip r:embed="rId3"/>
              </a:buBlip>
            </a:pPr>
            <a:r>
              <a:rPr lang="fr-FR" altLang="fr-FR" sz="1600">
                <a:solidFill>
                  <a:srgbClr val="000099"/>
                </a:solidFill>
                <a:ea typeface="ＭＳ Ｐゴシック" panose="020B0600070205080204" pitchFamily="34" charset="-128"/>
              </a:rPr>
              <a:t>Toux sèche </a:t>
            </a:r>
            <a:r>
              <a:rPr lang="fr-FR" altLang="fr-FR" sz="1600" b="1">
                <a:solidFill>
                  <a:srgbClr val="000099"/>
                </a:solidFill>
                <a:ea typeface="ＭＳ Ｐゴシック" panose="020B0600070205080204" pitchFamily="34" charset="-128"/>
              </a:rPr>
              <a:t>aboyante</a:t>
            </a:r>
          </a:p>
          <a:p>
            <a:pPr eaLnBrk="0" hangingPunct="0"/>
            <a:r>
              <a:rPr lang="fr-FR" altLang="fr-FR" sz="1600" i="1">
                <a:solidFill>
                  <a:srgbClr val="000099"/>
                </a:solidFill>
                <a:ea typeface="ＭＳ Ｐゴシック" panose="020B0600070205080204" pitchFamily="34" charset="-128"/>
              </a:rPr>
              <a:t>     aggravation la nuit vers minuit </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9"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 rauque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0" name="Text Box 6"/>
          <p:cNvSpPr txBox="1">
            <a:spLocks noChangeArrowheads="1"/>
          </p:cNvSpPr>
          <p:nvPr/>
        </p:nvSpPr>
        <p:spPr bwMode="auto">
          <a:xfrm>
            <a:off x="6515100" y="2339975"/>
            <a:ext cx="389413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Spongia</a:t>
            </a:r>
            <a:r>
              <a:rPr lang="fr-FR" altLang="fr-FR" b="1" dirty="0">
                <a:solidFill>
                  <a:srgbClr val="000099"/>
                </a:solidFill>
                <a:latin typeface="+mj-lt"/>
              </a:rPr>
              <a:t> </a:t>
            </a:r>
            <a:r>
              <a:rPr lang="fr-FR" altLang="fr-FR" b="1" dirty="0" err="1">
                <a:solidFill>
                  <a:srgbClr val="000099"/>
                </a:solidFill>
                <a:latin typeface="+mj-lt"/>
              </a:rPr>
              <a:t>tosta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1" name="Text Box 6"/>
          <p:cNvSpPr txBox="1">
            <a:spLocks noChangeArrowheads="1"/>
          </p:cNvSpPr>
          <p:nvPr/>
        </p:nvSpPr>
        <p:spPr bwMode="auto">
          <a:xfrm>
            <a:off x="6515100" y="3913188"/>
            <a:ext cx="3894138"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Sambucus</a:t>
            </a:r>
            <a:r>
              <a:rPr lang="fr-FR" altLang="fr-FR" b="1" dirty="0">
                <a:solidFill>
                  <a:srgbClr val="000099"/>
                </a:solidFill>
                <a:latin typeface="+mj-lt"/>
              </a:rPr>
              <a:t> </a:t>
            </a:r>
            <a:r>
              <a:rPr lang="fr-FR" altLang="fr-FR" b="1" dirty="0" err="1">
                <a:solidFill>
                  <a:srgbClr val="000099"/>
                </a:solidFill>
                <a:latin typeface="+mj-lt"/>
              </a:rPr>
              <a:t>nigra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5791200" y="3400425"/>
            <a:ext cx="6400800" cy="3681413"/>
          </a:xfrm>
          <a:prstGeom prst="rect">
            <a:avLst/>
          </a:prstGeom>
        </p:spPr>
        <p:txBody>
          <a:bodyPr/>
          <a:lstStyle/>
          <a:p>
            <a:pPr eaLnBrk="1" hangingPunct="1">
              <a:defRPr/>
            </a:pPr>
            <a:endParaRPr lang="fr-FR" dirty="0">
              <a:solidFill>
                <a:srgbClr val="000099"/>
              </a:solidFill>
              <a:latin typeface="+mj-lt"/>
            </a:endParaRPr>
          </a:p>
          <a:p>
            <a:pPr eaLnBrk="1" hangingPunct="1">
              <a:defRPr/>
            </a:pPr>
            <a:endParaRPr lang="fr-FR" dirty="0">
              <a:solidFill>
                <a:srgbClr val="000099"/>
              </a:solidFill>
              <a:latin typeface="+mj-lt"/>
            </a:endParaRPr>
          </a:p>
        </p:txBody>
      </p:sp>
      <p:sp>
        <p:nvSpPr>
          <p:cNvPr id="4" name="Text Box 74"/>
          <p:cNvSpPr txBox="1">
            <a:spLocks noChangeArrowheads="1"/>
          </p:cNvSpPr>
          <p:nvPr/>
        </p:nvSpPr>
        <p:spPr bwMode="auto">
          <a:xfrm>
            <a:off x="941388" y="2111375"/>
            <a:ext cx="48498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ea typeface="ＭＳ Ｐゴシック" panose="020B0600070205080204" pitchFamily="34" charset="-128"/>
              </a:rPr>
              <a:t>Toux </a:t>
            </a:r>
            <a:r>
              <a:rPr lang="fr-FR" altLang="fr-FR" sz="1600" b="1">
                <a:solidFill>
                  <a:srgbClr val="000099"/>
                </a:solidFill>
                <a:ea typeface="ＭＳ Ｐゴシック" panose="020B0600070205080204" pitchFamily="34" charset="-128"/>
              </a:rPr>
              <a:t>nauséeuse avec tendance à entraîner des vomissements glaireux</a:t>
            </a:r>
          </a:p>
          <a:p>
            <a:pPr>
              <a:buClr>
                <a:srgbClr val="62C400"/>
              </a:buClr>
            </a:pPr>
            <a:r>
              <a:rPr lang="fr-FR" altLang="fr-FR" sz="1600">
                <a:solidFill>
                  <a:srgbClr val="000099"/>
                </a:solidFill>
                <a:ea typeface="ＭＳ Ｐゴシック" panose="020B0600070205080204" pitchFamily="34" charset="-128"/>
              </a:rPr>
              <a:t>     langue propre</a:t>
            </a:r>
          </a:p>
        </p:txBody>
      </p:sp>
      <p:sp>
        <p:nvSpPr>
          <p:cNvPr id="5" name="Text Box 75"/>
          <p:cNvSpPr txBox="1">
            <a:spLocks noChangeArrowheads="1"/>
          </p:cNvSpPr>
          <p:nvPr/>
        </p:nvSpPr>
        <p:spPr bwMode="auto">
          <a:xfrm>
            <a:off x="971550" y="3695700"/>
            <a:ext cx="509746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154800">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62C400"/>
              </a:buClr>
              <a:buFontTx/>
              <a:buBlip>
                <a:blip r:embed="rId3"/>
              </a:buBlip>
            </a:pPr>
            <a:r>
              <a:rPr lang="fr-FR" altLang="fr-FR" sz="1600">
                <a:solidFill>
                  <a:srgbClr val="000099"/>
                </a:solidFill>
                <a:ea typeface="ＭＳ Ｐゴシック" panose="020B0600070205080204" pitchFamily="34" charset="-128"/>
              </a:rPr>
              <a:t>Toux avec </a:t>
            </a:r>
            <a:r>
              <a:rPr lang="fr-FR" altLang="fr-FR" sz="1600" b="1">
                <a:solidFill>
                  <a:srgbClr val="000099"/>
                </a:solidFill>
                <a:ea typeface="ＭＳ Ｐゴシック" panose="020B0600070205080204" pitchFamily="34" charset="-128"/>
              </a:rPr>
              <a:t>expectoration difficile</a:t>
            </a:r>
          </a:p>
          <a:p>
            <a:pPr>
              <a:buClr>
                <a:srgbClr val="62C400"/>
              </a:buClr>
            </a:pPr>
            <a:r>
              <a:rPr lang="fr-FR" altLang="fr-FR" sz="1600">
                <a:solidFill>
                  <a:srgbClr val="000099"/>
                </a:solidFill>
                <a:ea typeface="ＭＳ Ｐゴシック" panose="020B0600070205080204" pitchFamily="34" charset="-128"/>
              </a:rPr>
              <a:t>     Grandes quantités de mucus difficile à décoller</a:t>
            </a:r>
          </a:p>
          <a:p>
            <a:pPr>
              <a:buClr>
                <a:srgbClr val="62C400"/>
              </a:buClr>
            </a:pPr>
            <a:r>
              <a:rPr lang="fr-FR" altLang="fr-FR" sz="1600">
                <a:solidFill>
                  <a:srgbClr val="000099"/>
                </a:solidFill>
                <a:ea typeface="ＭＳ Ｐゴシック" panose="020B0600070205080204" pitchFamily="34" charset="-128"/>
              </a:rPr>
              <a:t>     langue chargée</a:t>
            </a:r>
          </a:p>
          <a:p>
            <a:pPr>
              <a:buClr>
                <a:srgbClr val="62C400"/>
              </a:buClr>
            </a:pPr>
            <a:r>
              <a:rPr lang="fr-FR" altLang="fr-FR" sz="1600">
                <a:solidFill>
                  <a:srgbClr val="000099"/>
                </a:solidFill>
                <a:ea typeface="ＭＳ Ｐゴシック" panose="020B0600070205080204" pitchFamily="34" charset="-128"/>
              </a:rPr>
              <a:t>	</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cs typeface="Arial" panose="020B0604020202020204" pitchFamily="34" charset="0"/>
              </a:rPr>
              <a:t>3.2. Troubles ORL</a:t>
            </a:r>
          </a:p>
        </p:txBody>
      </p:sp>
      <p:sp>
        <p:nvSpPr>
          <p:cNvPr id="9"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Toux grasse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0" name="Text Box 6"/>
          <p:cNvSpPr txBox="1">
            <a:spLocks noChangeArrowheads="1"/>
          </p:cNvSpPr>
          <p:nvPr/>
        </p:nvSpPr>
        <p:spPr bwMode="auto">
          <a:xfrm>
            <a:off x="6858000" y="2025650"/>
            <a:ext cx="35734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Ipeca</a:t>
            </a:r>
            <a:r>
              <a:rPr lang="fr-FR" altLang="fr-FR" b="1" dirty="0">
                <a:solidFill>
                  <a:srgbClr val="000099"/>
                </a:solidFill>
                <a:latin typeface="+mj-lt"/>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1" name="Text Box 6"/>
          <p:cNvSpPr txBox="1">
            <a:spLocks noChangeArrowheads="1"/>
          </p:cNvSpPr>
          <p:nvPr/>
        </p:nvSpPr>
        <p:spPr bwMode="auto">
          <a:xfrm>
            <a:off x="6858000" y="3651250"/>
            <a:ext cx="3573463"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buClr>
                <a:srgbClr val="62C400"/>
              </a:buClr>
              <a:defRPr/>
            </a:pPr>
            <a:r>
              <a:rPr lang="fr-FR" altLang="fr-FR" b="1" dirty="0" err="1">
                <a:solidFill>
                  <a:srgbClr val="000099"/>
                </a:solidFill>
                <a:latin typeface="+mj-lt"/>
              </a:rPr>
              <a:t>Antimonium</a:t>
            </a:r>
            <a:r>
              <a:rPr lang="fr-FR" altLang="fr-FR" b="1" dirty="0">
                <a:solidFill>
                  <a:srgbClr val="000099"/>
                </a:solidFill>
                <a:latin typeface="+mj-lt"/>
              </a:rPr>
              <a:t> </a:t>
            </a:r>
            <a:r>
              <a:rPr lang="fr-FR" altLang="fr-FR" b="1" dirty="0" err="1">
                <a:solidFill>
                  <a:srgbClr val="000099"/>
                </a:solidFill>
                <a:latin typeface="+mj-lt"/>
              </a:rPr>
              <a:t>tartaricum</a:t>
            </a:r>
            <a:r>
              <a:rPr lang="fr-FR" altLang="fr-FR" b="1" dirty="0">
                <a:solidFill>
                  <a:srgbClr val="000099"/>
                </a:solidFill>
                <a:latin typeface="+mj-lt"/>
              </a:rPr>
              <a:t> 5-9 CH</a:t>
            </a:r>
          </a:p>
          <a:p>
            <a:pPr algn="r" fontAlgn="auto">
              <a:spcBef>
                <a:spcPts val="0"/>
              </a:spcBef>
              <a:spcAft>
                <a:spcPts val="0"/>
              </a:spcAft>
              <a:defRPr/>
            </a:pPr>
            <a:r>
              <a:rPr lang="fr-FR" altLang="fr-FR" sz="1600" dirty="0">
                <a:solidFill>
                  <a:srgbClr val="000090"/>
                </a:solidFill>
                <a:latin typeface="+mj-lt"/>
              </a:rPr>
              <a:t>5 granules toutes les heures - ESA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a:solidFill>
                  <a:srgbClr val="FFFFFF"/>
                </a:solidFill>
                <a:cs typeface="Arial" panose="020B0604020202020204" pitchFamily="34" charset="0"/>
              </a:rPr>
              <a:t>L’homéopathie au comptoir</a:t>
            </a:r>
          </a:p>
        </p:txBody>
      </p:sp>
      <p:pic>
        <p:nvPicPr>
          <p:cNvPr id="16998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a:spLocks noChangeArrowheads="1"/>
          </p:cNvSpPr>
          <p:nvPr/>
        </p:nvSpPr>
        <p:spPr bwMode="auto">
          <a:xfrm>
            <a:off x="388938" y="203668"/>
            <a:ext cx="1164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Expertise homéopathie au comptoir</a:t>
            </a:r>
          </a:p>
        </p:txBody>
      </p:sp>
      <p:sp>
        <p:nvSpPr>
          <p:cNvPr id="10" name="Text Box 3"/>
          <p:cNvSpPr txBox="1">
            <a:spLocks noChangeArrowheads="1"/>
          </p:cNvSpPr>
          <p:nvPr/>
        </p:nvSpPr>
        <p:spPr bwMode="auto">
          <a:xfrm>
            <a:off x="2472569" y="2145030"/>
            <a:ext cx="9682086"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70000"/>
              </a:spcBef>
              <a:buClr>
                <a:srgbClr val="62C400"/>
              </a:buClr>
              <a:buNone/>
            </a:pPr>
            <a:r>
              <a:rPr lang="fr-FR" altLang="fr-FR" sz="2200" dirty="0">
                <a:solidFill>
                  <a:srgbClr val="000099"/>
                </a:solidFill>
                <a:cs typeface="Arial" panose="020B0604020202020204" pitchFamily="34" charset="0"/>
              </a:rPr>
              <a:t>Face aux pathologies de l’enfant les plus couramment rencontrées à l’officine :</a:t>
            </a:r>
          </a:p>
          <a:p>
            <a:pPr>
              <a:spcBef>
                <a:spcPts val="1200"/>
              </a:spcBef>
              <a:buClr>
                <a:srgbClr val="62C400"/>
              </a:buClr>
            </a:pPr>
            <a:r>
              <a:rPr lang="fr-FR" altLang="fr-FR" sz="2200" b="1" dirty="0">
                <a:solidFill>
                  <a:srgbClr val="000099"/>
                </a:solidFill>
                <a:cs typeface="Arial" panose="020B0604020202020204" pitchFamily="34" charset="0"/>
              </a:rPr>
              <a:t>Appliquer la méthodologie de conseil CDFH </a:t>
            </a:r>
          </a:p>
          <a:p>
            <a:pPr>
              <a:spcBef>
                <a:spcPts val="1200"/>
              </a:spcBef>
              <a:buClr>
                <a:srgbClr val="62C400"/>
              </a:buClr>
            </a:pPr>
            <a:r>
              <a:rPr lang="fr-FR" altLang="fr-FR" sz="2200" b="1" dirty="0">
                <a:solidFill>
                  <a:srgbClr val="000099"/>
                </a:solidFill>
                <a:cs typeface="Arial" panose="020B0604020202020204" pitchFamily="34" charset="0"/>
              </a:rPr>
              <a:t>Choisir les médicaments homéopathiques adaptés </a:t>
            </a:r>
            <a:r>
              <a:rPr lang="fr-FR" altLang="fr-FR" sz="2200" dirty="0">
                <a:solidFill>
                  <a:srgbClr val="000099"/>
                </a:solidFill>
                <a:cs typeface="Arial" panose="020B0604020202020204" pitchFamily="34" charset="0"/>
              </a:rPr>
              <a:t>aux symptômes aigus décrits, en appliquant les principes de prescription</a:t>
            </a:r>
          </a:p>
          <a:p>
            <a:pPr>
              <a:spcBef>
                <a:spcPts val="1200"/>
              </a:spcBef>
              <a:buClr>
                <a:srgbClr val="62C400"/>
              </a:buClr>
            </a:pPr>
            <a:r>
              <a:rPr lang="fr-FR" altLang="fr-FR" sz="2200" b="1" dirty="0">
                <a:solidFill>
                  <a:srgbClr val="000099"/>
                </a:solidFill>
                <a:cs typeface="Arial" panose="020B0604020202020204" pitchFamily="34" charset="0"/>
              </a:rPr>
              <a:t>Expliciter le conseil</a:t>
            </a:r>
            <a:r>
              <a:rPr lang="fr-FR" altLang="fr-FR" sz="2200" dirty="0">
                <a:solidFill>
                  <a:srgbClr val="000099"/>
                </a:solidFill>
                <a:cs typeface="Arial" panose="020B0604020202020204" pitchFamily="34" charset="0"/>
              </a:rPr>
              <a:t> personnalisé apporté : valorisation, posologie, conseils associés et suivi</a:t>
            </a:r>
          </a:p>
          <a:p>
            <a:pPr>
              <a:spcBef>
                <a:spcPts val="1200"/>
              </a:spcBef>
              <a:buClr>
                <a:srgbClr val="62C400"/>
              </a:buClr>
            </a:pPr>
            <a:r>
              <a:rPr lang="fr-FR" altLang="fr-FR" sz="2200" b="1" dirty="0">
                <a:solidFill>
                  <a:srgbClr val="000099"/>
                </a:solidFill>
                <a:cs typeface="Arial" panose="020B0604020202020204" pitchFamily="34" charset="0"/>
              </a:rPr>
              <a:t>Commenter les prescriptions </a:t>
            </a:r>
            <a:r>
              <a:rPr lang="fr-FR" altLang="fr-FR" sz="2200" dirty="0">
                <a:solidFill>
                  <a:srgbClr val="000099"/>
                </a:solidFill>
                <a:cs typeface="Arial" panose="020B0604020202020204" pitchFamily="34" charset="0"/>
              </a:rPr>
              <a:t>de médicaments homéopathiques en pédiatrie : distinction traitement aigu et de terrain, valorisation et accompagnement</a:t>
            </a:r>
          </a:p>
        </p:txBody>
      </p:sp>
      <p:sp>
        <p:nvSpPr>
          <p:cNvPr id="12" name="ZoneTexte 3"/>
          <p:cNvSpPr txBox="1">
            <a:spLocks noChangeArrowheads="1"/>
          </p:cNvSpPr>
          <p:nvPr/>
        </p:nvSpPr>
        <p:spPr bwMode="auto">
          <a:xfrm>
            <a:off x="3314700" y="1181100"/>
            <a:ext cx="7997825" cy="646331"/>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i="1" dirty="0">
                <a:solidFill>
                  <a:srgbClr val="FFFFFF"/>
                </a:solidFill>
                <a:cs typeface="Arial" panose="020B0604020202020204" pitchFamily="34" charset="0"/>
              </a:rPr>
              <a:t>Expertise Pédiatrie</a:t>
            </a:r>
          </a:p>
        </p:txBody>
      </p:sp>
      <p:sp>
        <p:nvSpPr>
          <p:cNvPr id="13" name="Rectangle 12"/>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endParaRPr>
          </a:p>
        </p:txBody>
      </p:sp>
      <p:sp>
        <p:nvSpPr>
          <p:cNvPr id="14" name="ZoneTexte 5"/>
          <p:cNvSpPr txBox="1">
            <a:spLocks noChangeArrowheads="1"/>
          </p:cNvSpPr>
          <p:nvPr/>
        </p:nvSpPr>
        <p:spPr bwMode="auto">
          <a:xfrm>
            <a:off x="338138" y="268752"/>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rgbClr val="FFFFFF"/>
                </a:solidFill>
                <a:cs typeface="Arial" panose="020B0604020202020204" pitchFamily="34" charset="0"/>
              </a:rPr>
              <a:t>L’homéopathie au comptoir</a:t>
            </a:r>
          </a:p>
        </p:txBody>
      </p:sp>
    </p:spTree>
    <p:extLst>
      <p:ext uri="{BB962C8B-B14F-4D97-AF65-F5344CB8AC3E}">
        <p14:creationId xmlns:p14="http://schemas.microsoft.com/office/powerpoint/2010/main" val="199771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80" name="Text Box 7"/>
          <p:cNvSpPr txBox="1">
            <a:spLocks noChangeArrowheads="1"/>
          </p:cNvSpPr>
          <p:nvPr/>
        </p:nvSpPr>
        <p:spPr bwMode="auto">
          <a:xfrm>
            <a:off x="3362325" y="3608388"/>
            <a:ext cx="7112000" cy="1230312"/>
          </a:xfrm>
          <a:prstGeom prst="rect">
            <a:avLst/>
          </a:prstGeom>
          <a:noFill/>
          <a:ln>
            <a:noFill/>
          </a:ln>
        </p:spPr>
        <p:txBody>
          <a:bodyPr>
            <a:spAutoFit/>
          </a:bodyPr>
          <a:lstStyle>
            <a:lvl1pPr marL="354013" indent="-354013" eaLnBrk="0" hangingPunct="0">
              <a:defRPr sz="2400" b="1">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400" b="1">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400" b="1">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400" b="1">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400" b="1">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ahoma" panose="020B0604030504040204" pitchFamily="34" charset="0"/>
                <a:ea typeface="ＭＳ Ｐゴシック" panose="020B0600070205080204" pitchFamily="34" charset="-128"/>
              </a:defRPr>
            </a:lvl9pPr>
          </a:lstStyle>
          <a:p>
            <a:pPr eaLnBrk="1" fontAlgn="auto" hangingPunct="1">
              <a:lnSpc>
                <a:spcPct val="120000"/>
              </a:lnSpc>
              <a:spcBef>
                <a:spcPts val="0"/>
              </a:spcBef>
              <a:spcAft>
                <a:spcPts val="0"/>
              </a:spcAft>
              <a:buClr>
                <a:srgbClr val="62C400"/>
              </a:buClr>
              <a:buFont typeface="Wingdings" panose="05000000000000000000" pitchFamily="2" charset="2"/>
              <a:buChar char="è"/>
              <a:defRPr/>
            </a:pPr>
            <a:r>
              <a:rPr lang="fr-FR" altLang="fr-FR" sz="2000" b="0" dirty="0">
                <a:solidFill>
                  <a:srgbClr val="000099"/>
                </a:solidFill>
                <a:latin typeface="+mj-lt"/>
              </a:rPr>
              <a:t> </a:t>
            </a:r>
            <a:r>
              <a:rPr lang="fr-FR" altLang="fr-FR" sz="2000" dirty="0">
                <a:solidFill>
                  <a:srgbClr val="000099"/>
                </a:solidFill>
                <a:latin typeface="+mj-lt"/>
              </a:rPr>
              <a:t>En attendant un avis médical, ou</a:t>
            </a:r>
          </a:p>
          <a:p>
            <a:pPr eaLnBrk="1" fontAlgn="auto" hangingPunct="1">
              <a:lnSpc>
                <a:spcPct val="120000"/>
              </a:lnSpc>
              <a:spcBef>
                <a:spcPts val="0"/>
              </a:spcBef>
              <a:spcAft>
                <a:spcPts val="0"/>
              </a:spcAft>
              <a:buClr>
                <a:srgbClr val="62C400"/>
              </a:buClr>
              <a:buFont typeface="Wingdings" panose="05000000000000000000" pitchFamily="2" charset="2"/>
              <a:buNone/>
              <a:defRPr/>
            </a:pPr>
            <a:endParaRPr lang="fr-FR" altLang="fr-FR" sz="2000" dirty="0">
              <a:solidFill>
                <a:srgbClr val="000099"/>
              </a:solidFill>
              <a:latin typeface="+mj-lt"/>
            </a:endParaRPr>
          </a:p>
          <a:p>
            <a:pPr eaLnBrk="1" fontAlgn="auto" hangingPunct="1">
              <a:spcBef>
                <a:spcPct val="30000"/>
              </a:spcBef>
              <a:spcAft>
                <a:spcPts val="0"/>
              </a:spcAft>
              <a:buClr>
                <a:srgbClr val="62C400"/>
              </a:buClr>
              <a:buFont typeface="Wingdings" panose="05000000000000000000" pitchFamily="2" charset="2"/>
              <a:buChar char="è"/>
              <a:defRPr/>
            </a:pPr>
            <a:r>
              <a:rPr lang="fr-FR" altLang="fr-FR" sz="2000" dirty="0">
                <a:solidFill>
                  <a:srgbClr val="000099"/>
                </a:solidFill>
                <a:latin typeface="+mj-lt"/>
              </a:rPr>
              <a:t> Pour accompagner une prescription</a:t>
            </a:r>
          </a:p>
        </p:txBody>
      </p:sp>
      <p:pic>
        <p:nvPicPr>
          <p:cNvPr id="24781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6038" y="1928813"/>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Otalgies</a:t>
            </a:r>
          </a:p>
        </p:txBody>
      </p:sp>
      <p:sp>
        <p:nvSpPr>
          <p:cNvPr id="9" name="Espace réservé du contenu 2"/>
          <p:cNvSpPr txBox="1">
            <a:spLocks/>
          </p:cNvSpPr>
          <p:nvPr/>
        </p:nvSpPr>
        <p:spPr>
          <a:xfrm>
            <a:off x="255588" y="1639888"/>
            <a:ext cx="3438525"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bwMode="auto">
          <a:xfrm>
            <a:off x="962025" y="4570413"/>
            <a:ext cx="5605463" cy="1163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60363" lvl="1" indent="-360363" eaLnBrk="1" hangingPunct="1">
              <a:buFontTx/>
              <a:buBlip>
                <a:blip r:embed="rId3"/>
              </a:buBlip>
            </a:pPr>
            <a:r>
              <a:rPr lang="fr-FR" altLang="ja-JP" sz="1600">
                <a:solidFill>
                  <a:srgbClr val="000099"/>
                </a:solidFill>
                <a:ea typeface="ＭＳ Ｐゴシック" panose="020B0600070205080204" pitchFamily="34" charset="-128"/>
              </a:rPr>
              <a:t>Otalgie à </a:t>
            </a:r>
            <a:r>
              <a:rPr lang="fr-FR" altLang="ja-JP" sz="1600" b="1">
                <a:solidFill>
                  <a:srgbClr val="000099"/>
                </a:solidFill>
                <a:ea typeface="ＭＳ Ｐゴシック" panose="020B0600070205080204" pitchFamily="34" charset="-128"/>
              </a:rPr>
              <a:t>début progressif</a:t>
            </a:r>
            <a:r>
              <a:rPr lang="fr-FR" altLang="ja-JP" sz="1600">
                <a:solidFill>
                  <a:srgbClr val="000099"/>
                </a:solidFill>
                <a:ea typeface="ＭＳ Ｐゴシック" panose="020B0600070205080204" pitchFamily="34" charset="-128"/>
              </a:rPr>
              <a:t>, </a:t>
            </a:r>
          </a:p>
          <a:p>
            <a:pPr marL="360363" lvl="1" indent="-360363" eaLnBrk="1" hangingPunct="1">
              <a:buFontTx/>
              <a:buNone/>
            </a:pPr>
            <a:r>
              <a:rPr lang="fr-FR" altLang="ja-JP" sz="1600">
                <a:solidFill>
                  <a:srgbClr val="000099"/>
                </a:solidFill>
                <a:ea typeface="ＭＳ Ｐゴシック" panose="020B0600070205080204" pitchFamily="34" charset="-128"/>
              </a:rPr>
              <a:t>      douleurs variables dans le temps et dans l’intensité</a:t>
            </a:r>
          </a:p>
          <a:p>
            <a:pPr marL="360363" lvl="1" indent="-360363" eaLnBrk="1" hangingPunct="1">
              <a:buFontTx/>
              <a:buNone/>
            </a:pPr>
            <a:r>
              <a:rPr lang="fr-FR" altLang="ja-JP" sz="1600" b="1">
                <a:solidFill>
                  <a:srgbClr val="000099"/>
                </a:solidFill>
                <a:ea typeface="ＭＳ Ｐゴシック" panose="020B0600070205080204" pitchFamily="34" charset="-128"/>
              </a:rPr>
              <a:t>     Tendance aux congestions localisées</a:t>
            </a:r>
            <a:endParaRPr lang="fr-FR" altLang="fr-F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9"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Otalgies</a:t>
            </a:r>
          </a:p>
        </p:txBody>
      </p:sp>
      <p:sp>
        <p:nvSpPr>
          <p:cNvPr id="3" name="Rectangle 2"/>
          <p:cNvSpPr/>
          <p:nvPr/>
        </p:nvSpPr>
        <p:spPr>
          <a:xfrm>
            <a:off x="969963" y="2112963"/>
            <a:ext cx="2805112" cy="336550"/>
          </a:xfrm>
          <a:prstGeom prst="rect">
            <a:avLst/>
          </a:prstGeom>
        </p:spPr>
        <p:txBody>
          <a:bodyPr wrap="none">
            <a:spAutoFit/>
          </a:bodyPr>
          <a:lstStyle/>
          <a:p>
            <a:pPr marL="268288" lvl="1" indent="-268288" fontAlgn="auto">
              <a:spcBef>
                <a:spcPts val="0"/>
              </a:spcBef>
              <a:spcAft>
                <a:spcPts val="0"/>
              </a:spcAft>
              <a:buFontTx/>
              <a:buBlip>
                <a:blip r:embed="rId3"/>
              </a:buBlip>
              <a:defRPr/>
            </a:pPr>
            <a:r>
              <a:rPr lang="fr-FR" sz="1600" dirty="0" err="1">
                <a:solidFill>
                  <a:srgbClr val="000099"/>
                </a:solidFill>
                <a:latin typeface="+mj-lt"/>
                <a:ea typeface="ＭＳ Ｐゴシック" pitchFamily="34" charset="-128"/>
              </a:rPr>
              <a:t>Tumor</a:t>
            </a:r>
            <a:r>
              <a:rPr lang="fr-FR" sz="1600" dirty="0">
                <a:solidFill>
                  <a:srgbClr val="000099"/>
                </a:solidFill>
                <a:latin typeface="+mj-lt"/>
                <a:ea typeface="ＭＳ Ｐゴシック" pitchFamily="34" charset="-128"/>
              </a:rPr>
              <a:t>, </a:t>
            </a:r>
            <a:r>
              <a:rPr lang="fr-FR" sz="1600" dirty="0" err="1">
                <a:solidFill>
                  <a:srgbClr val="000099"/>
                </a:solidFill>
                <a:latin typeface="+mj-lt"/>
                <a:ea typeface="ＭＳ Ｐゴシック" pitchFamily="34" charset="-128"/>
              </a:rPr>
              <a:t>rubor</a:t>
            </a:r>
            <a:r>
              <a:rPr lang="fr-FR" sz="1600" dirty="0">
                <a:solidFill>
                  <a:srgbClr val="000099"/>
                </a:solidFill>
                <a:latin typeface="+mj-lt"/>
                <a:ea typeface="ＭＳ Ｐゴシック" pitchFamily="34" charset="-128"/>
              </a:rPr>
              <a:t>, </a:t>
            </a:r>
            <a:r>
              <a:rPr lang="fr-FR" sz="1600" dirty="0" err="1">
                <a:solidFill>
                  <a:srgbClr val="000099"/>
                </a:solidFill>
                <a:latin typeface="+mj-lt"/>
                <a:ea typeface="ＭＳ Ｐゴシック" pitchFamily="34" charset="-128"/>
              </a:rPr>
              <a:t>calor</a:t>
            </a:r>
            <a:r>
              <a:rPr lang="fr-FR" sz="1600" dirty="0">
                <a:solidFill>
                  <a:srgbClr val="000099"/>
                </a:solidFill>
                <a:latin typeface="+mj-lt"/>
                <a:ea typeface="ＭＳ Ｐゴシック" pitchFamily="34" charset="-128"/>
              </a:rPr>
              <a:t>, </a:t>
            </a:r>
            <a:r>
              <a:rPr lang="fr-FR" sz="1600" dirty="0" err="1">
                <a:solidFill>
                  <a:srgbClr val="000099"/>
                </a:solidFill>
                <a:latin typeface="+mj-lt"/>
                <a:ea typeface="ＭＳ Ｐゴシック" pitchFamily="34" charset="-128"/>
              </a:rPr>
              <a:t>dolor</a:t>
            </a:r>
            <a:r>
              <a:rPr lang="fr-FR" sz="1600" dirty="0">
                <a:solidFill>
                  <a:srgbClr val="000099"/>
                </a:solidFill>
                <a:latin typeface="+mj-lt"/>
                <a:ea typeface="ＭＳ Ｐゴシック" pitchFamily="34" charset="-128"/>
              </a:rPr>
              <a:t>.</a:t>
            </a:r>
          </a:p>
        </p:txBody>
      </p:sp>
      <p:sp>
        <p:nvSpPr>
          <p:cNvPr id="10" name="Text Box 6"/>
          <p:cNvSpPr txBox="1">
            <a:spLocks noChangeArrowheads="1"/>
          </p:cNvSpPr>
          <p:nvPr/>
        </p:nvSpPr>
        <p:spPr bwMode="auto">
          <a:xfrm>
            <a:off x="6529388" y="2105025"/>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 </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1" name="Text Box 6"/>
          <p:cNvSpPr txBox="1">
            <a:spLocks noChangeArrowheads="1"/>
          </p:cNvSpPr>
          <p:nvPr/>
        </p:nvSpPr>
        <p:spPr bwMode="auto">
          <a:xfrm>
            <a:off x="6529388" y="3235325"/>
            <a:ext cx="3895725"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Capsicum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annuum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12" name="Text Box 6"/>
          <p:cNvSpPr txBox="1">
            <a:spLocks noChangeArrowheads="1"/>
          </p:cNvSpPr>
          <p:nvPr/>
        </p:nvSpPr>
        <p:spPr bwMode="auto">
          <a:xfrm>
            <a:off x="6529388" y="4522788"/>
            <a:ext cx="3895725"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Ferrum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phosphoricum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toutes les heures - ESA</a:t>
            </a:r>
          </a:p>
        </p:txBody>
      </p:sp>
      <p:sp>
        <p:nvSpPr>
          <p:cNvPr id="4" name="Rectangle 3"/>
          <p:cNvSpPr>
            <a:spLocks noChangeArrowheads="1"/>
          </p:cNvSpPr>
          <p:nvPr/>
        </p:nvSpPr>
        <p:spPr bwMode="auto">
          <a:xfrm>
            <a:off x="962025" y="3278188"/>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360363" indent="-3603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rPr>
              <a:t>Otalgie en </a:t>
            </a:r>
            <a:r>
              <a:rPr lang="fr-FR" altLang="fr-FR" sz="1600" b="1">
                <a:solidFill>
                  <a:srgbClr val="000099"/>
                </a:solidFill>
              </a:rPr>
              <a:t>coup de poignard</a:t>
            </a:r>
          </a:p>
          <a:p>
            <a:pPr lvl="1"/>
            <a:r>
              <a:rPr lang="fr-FR" altLang="fr-FR" sz="1600">
                <a:solidFill>
                  <a:srgbClr val="000099"/>
                </a:solidFill>
                <a:ea typeface="ＭＳ Ｐゴシック" panose="020B0600070205080204" pitchFamily="34" charset="-128"/>
              </a:rPr>
              <a:t>      Irradiation de la </a:t>
            </a:r>
            <a:r>
              <a:rPr lang="fr-FR" altLang="fr-FR" sz="1600" b="1">
                <a:solidFill>
                  <a:srgbClr val="000099"/>
                </a:solidFill>
                <a:ea typeface="ＭＳ Ｐゴシック" panose="020B0600070205080204" pitchFamily="34" charset="-128"/>
              </a:rPr>
              <a:t>douleur </a:t>
            </a:r>
            <a:r>
              <a:rPr lang="fr-FR" altLang="fr-FR" sz="1600">
                <a:solidFill>
                  <a:srgbClr val="000099"/>
                </a:solidFill>
                <a:ea typeface="ＭＳ Ｐゴシック" panose="020B0600070205080204" pitchFamily="34" charset="-128"/>
              </a:rPr>
              <a:t>à la mastoïde.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10" grpId="0" animBg="1"/>
      <p:bldP spid="11" grpId="0" animBg="1"/>
      <p:bldP spid="12"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596900" y="4919663"/>
            <a:ext cx="6727825" cy="576262"/>
          </a:xfrm>
          <a:prstGeom prst="rect">
            <a:avLst/>
          </a:prstGeom>
        </p:spPr>
        <p:txBody>
          <a:bodyPr/>
          <a:lstStyle/>
          <a:p>
            <a:pPr marL="628650" lvl="1" indent="-287338" eaLnBrk="1" hangingPunct="1">
              <a:buFontTx/>
              <a:buBlip>
                <a:blip r:embed="rId3"/>
              </a:buBlip>
              <a:defRPr/>
            </a:pPr>
            <a:r>
              <a:rPr lang="fr-FR" sz="1600" dirty="0">
                <a:solidFill>
                  <a:srgbClr val="000099"/>
                </a:solidFill>
                <a:latin typeface="+mj-lt"/>
                <a:ea typeface="ＭＳ Ｐゴシック" pitchFamily="34" charset="-128"/>
              </a:rPr>
              <a:t>Suite d’une exposition à l’</a:t>
            </a:r>
            <a:r>
              <a:rPr lang="fr-FR" sz="1600" b="1" dirty="0">
                <a:solidFill>
                  <a:srgbClr val="000099"/>
                </a:solidFill>
                <a:latin typeface="+mj-lt"/>
                <a:ea typeface="ＭＳ Ｐゴシック" pitchFamily="34" charset="-128"/>
              </a:rPr>
              <a:t>humidité</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3.2. Troubles ORL</a:t>
            </a:r>
          </a:p>
        </p:txBody>
      </p:sp>
      <p:sp>
        <p:nvSpPr>
          <p:cNvPr id="9"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Otalgies</a:t>
            </a:r>
          </a:p>
        </p:txBody>
      </p:sp>
      <p:sp>
        <p:nvSpPr>
          <p:cNvPr id="10" name="Espace réservé du contenu 2"/>
          <p:cNvSpPr txBox="1">
            <a:spLocks/>
          </p:cNvSpPr>
          <p:nvPr/>
        </p:nvSpPr>
        <p:spPr>
          <a:xfrm>
            <a:off x="266700" y="1639888"/>
            <a:ext cx="4203700"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latin typeface="+mj-lt"/>
                <a:cs typeface="Arial" panose="020B0604020202020204" pitchFamily="34" charset="0"/>
              </a:rPr>
              <a:t>Médicaments étiologiques</a:t>
            </a:r>
          </a:p>
          <a:p>
            <a:pPr marL="0" indent="0" defTabSz="914377" fontAlgn="auto">
              <a:spcBef>
                <a:spcPts val="0"/>
              </a:spcBef>
              <a:spcAft>
                <a:spcPts val="0"/>
              </a:spcAft>
              <a:buFontTx/>
              <a:buNone/>
              <a:defRPr/>
            </a:pPr>
            <a:endParaRPr lang="fr-FR" dirty="0">
              <a:latin typeface="+mj-lt"/>
            </a:endParaRPr>
          </a:p>
        </p:txBody>
      </p:sp>
      <p:sp>
        <p:nvSpPr>
          <p:cNvPr id="11" name="Text Box 6"/>
          <p:cNvSpPr txBox="1">
            <a:spLocks noChangeArrowheads="1"/>
          </p:cNvSpPr>
          <p:nvPr/>
        </p:nvSpPr>
        <p:spPr bwMode="auto">
          <a:xfrm>
            <a:off x="7105650" y="2546350"/>
            <a:ext cx="3309938"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Chamomilla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vulgaris</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latin typeface="+mj-lt"/>
              </a:rPr>
              <a:t>1 dose</a:t>
            </a:r>
          </a:p>
        </p:txBody>
      </p:sp>
      <p:sp>
        <p:nvSpPr>
          <p:cNvPr id="12" name="Text Box 6"/>
          <p:cNvSpPr txBox="1">
            <a:spLocks noChangeArrowheads="1"/>
          </p:cNvSpPr>
          <p:nvPr/>
        </p:nvSpPr>
        <p:spPr bwMode="auto">
          <a:xfrm>
            <a:off x="7324725" y="3697288"/>
            <a:ext cx="3090863"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Aconitum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napellus</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latin typeface="+mj-lt"/>
              </a:rPr>
              <a:t>1 dose</a:t>
            </a:r>
          </a:p>
        </p:txBody>
      </p:sp>
      <p:sp>
        <p:nvSpPr>
          <p:cNvPr id="13" name="Text Box 6"/>
          <p:cNvSpPr txBox="1">
            <a:spLocks noChangeArrowheads="1"/>
          </p:cNvSpPr>
          <p:nvPr/>
        </p:nvSpPr>
        <p:spPr bwMode="auto">
          <a:xfrm>
            <a:off x="8162925" y="4814888"/>
            <a:ext cx="2252663"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Dulcamara</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latin typeface="+mj-lt"/>
              </a:rPr>
              <a:t>1 dose</a:t>
            </a:r>
          </a:p>
        </p:txBody>
      </p:sp>
      <p:sp>
        <p:nvSpPr>
          <p:cNvPr id="7" name="Rectangle 6"/>
          <p:cNvSpPr>
            <a:spLocks noChangeArrowheads="1"/>
          </p:cNvSpPr>
          <p:nvPr/>
        </p:nvSpPr>
        <p:spPr bwMode="auto">
          <a:xfrm>
            <a:off x="936625" y="2646363"/>
            <a:ext cx="3944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360363" indent="-360363">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Otalgie lors des </a:t>
            </a:r>
            <a:r>
              <a:rPr lang="fr-FR" altLang="fr-FR" sz="1600" b="1">
                <a:solidFill>
                  <a:srgbClr val="000099"/>
                </a:solidFill>
                <a:ea typeface="ＭＳ Ｐゴシック" panose="020B0600070205080204" pitchFamily="34" charset="-128"/>
              </a:rPr>
              <a:t>poussées dentaires</a:t>
            </a:r>
          </a:p>
        </p:txBody>
      </p:sp>
      <p:sp>
        <p:nvSpPr>
          <p:cNvPr id="14" name="Rectangle 13"/>
          <p:cNvSpPr>
            <a:spLocks noChangeArrowheads="1"/>
          </p:cNvSpPr>
          <p:nvPr/>
        </p:nvSpPr>
        <p:spPr bwMode="auto">
          <a:xfrm>
            <a:off x="596900" y="3744913"/>
            <a:ext cx="6096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628650" indent="-28733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Otalgie à début brutal, suite de </a:t>
            </a:r>
            <a:r>
              <a:rPr lang="fr-FR" altLang="fr-FR" sz="1600" b="1">
                <a:solidFill>
                  <a:srgbClr val="000099"/>
                </a:solidFill>
                <a:ea typeface="ＭＳ Ｐゴシック" panose="020B0600070205080204" pitchFamily="34" charset="-128"/>
              </a:rPr>
              <a:t>refroidissement </a:t>
            </a:r>
            <a:r>
              <a:rPr lang="fr-FR" altLang="fr-FR" sz="1600">
                <a:solidFill>
                  <a:srgbClr val="000099"/>
                </a:solidFill>
                <a:ea typeface="ＭＳ Ｐゴシック" panose="020B0600070205080204" pitchFamily="34" charset="-128"/>
              </a:rPr>
              <a:t>(froid sec)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animBg="1"/>
      <p:bldP spid="12" grpId="0" animBg="1"/>
      <p:bldP spid="13" grpId="0" animBg="1"/>
      <p:bldP spid="7"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917575" y="2395538"/>
            <a:ext cx="7908925" cy="2938462"/>
          </a:xfrm>
          <a:prstGeom prst="rect">
            <a:avLst/>
          </a:prstGeom>
        </p:spPr>
        <p:txBody>
          <a:bodyPr/>
          <a:lstStyle/>
          <a:p>
            <a:pPr eaLnBrk="1" hangingPunct="1">
              <a:buFontTx/>
              <a:buBlip>
                <a:blip r:embed="rId3"/>
              </a:buBlip>
              <a:defRPr/>
            </a:pPr>
            <a:r>
              <a:rPr lang="fr-FR" sz="2000" dirty="0">
                <a:solidFill>
                  <a:srgbClr val="000099"/>
                </a:solidFill>
                <a:cs typeface="Arial" panose="020B0604020202020204" pitchFamily="34" charset="0"/>
              </a:rPr>
              <a:t>Et si ces manifestations ORL se répètent fréquemment ?</a:t>
            </a: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eaLnBrk="1" hangingPunct="1">
              <a:defRPr/>
            </a:pPr>
            <a:endParaRPr lang="fr-FR" sz="2000" dirty="0">
              <a:solidFill>
                <a:srgbClr val="000099"/>
              </a:solidFill>
              <a:cs typeface="Arial" panose="020B0604020202020204" pitchFamily="34" charset="0"/>
            </a:endParaRPr>
          </a:p>
          <a:p>
            <a:pPr marL="0" indent="0" algn="ctr" eaLnBrk="1" hangingPunct="1">
              <a:buFontTx/>
              <a:buNone/>
              <a:defRPr/>
            </a:pPr>
            <a:r>
              <a:rPr lang="fr-FR" sz="2400" b="1" dirty="0">
                <a:solidFill>
                  <a:srgbClr val="000099"/>
                </a:solidFill>
                <a:cs typeface="Arial" panose="020B0604020202020204" pitchFamily="34" charset="0"/>
                <a:sym typeface="Wingdings" panose="05000000000000000000" pitchFamily="2" charset="2"/>
              </a:rPr>
              <a:t> consultation médicale</a:t>
            </a:r>
            <a:endParaRPr lang="fr-FR" sz="2400" b="1" dirty="0">
              <a:solidFill>
                <a:srgbClr val="000099"/>
              </a:solidFill>
              <a:cs typeface="Arial" panose="020B0604020202020204" pitchFamily="34" charset="0"/>
            </a:endParaRPr>
          </a:p>
        </p:txBody>
      </p:sp>
      <p:pic>
        <p:nvPicPr>
          <p:cNvPr id="253954" name="Picture 8" descr="point d interrogation : Un personnage humain 3D une marque de fond de ques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775" y="159543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pic>
        <p:nvPicPr>
          <p:cNvPr id="253957" name="Picture 2"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350" y="3941763"/>
            <a:ext cx="71755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01" name="Groupe 2"/>
          <p:cNvGrpSpPr>
            <a:grpSpLocks/>
          </p:cNvGrpSpPr>
          <p:nvPr/>
        </p:nvGrpSpPr>
        <p:grpSpPr bwMode="auto">
          <a:xfrm>
            <a:off x="4078288" y="1978025"/>
            <a:ext cx="3943350" cy="2820988"/>
            <a:chOff x="2554829" y="1977368"/>
            <a:chExt cx="3942678" cy="2822328"/>
          </a:xfrm>
        </p:grpSpPr>
        <p:grpSp>
          <p:nvGrpSpPr>
            <p:cNvPr id="256031" name="Groupe 9"/>
            <p:cNvGrpSpPr>
              <a:grpSpLocks/>
            </p:cNvGrpSpPr>
            <p:nvPr/>
          </p:nvGrpSpPr>
          <p:grpSpPr bwMode="auto">
            <a:xfrm>
              <a:off x="2555750" y="1977368"/>
              <a:ext cx="3941757" cy="2822328"/>
              <a:chOff x="2748195" y="2224318"/>
              <a:chExt cx="3411540" cy="2670656"/>
            </a:xfrm>
          </p:grpSpPr>
          <p:sp>
            <p:nvSpPr>
              <p:cNvPr id="256033"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56034" name="Groupe 3"/>
              <p:cNvGrpSpPr>
                <a:grpSpLocks/>
              </p:cNvGrpSpPr>
              <p:nvPr/>
            </p:nvGrpSpPr>
            <p:grpSpPr bwMode="auto">
              <a:xfrm>
                <a:off x="2748195" y="2224318"/>
                <a:ext cx="3411344" cy="2670656"/>
                <a:chOff x="2748195" y="2224318"/>
                <a:chExt cx="3411344" cy="2670656"/>
              </a:xfrm>
            </p:grpSpPr>
            <p:sp>
              <p:nvSpPr>
                <p:cNvPr id="256035"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56036" name="Group 5"/>
                <p:cNvGrpSpPr>
                  <a:grpSpLocks/>
                </p:cNvGrpSpPr>
                <p:nvPr/>
              </p:nvGrpSpPr>
              <p:grpSpPr bwMode="auto">
                <a:xfrm>
                  <a:off x="2748195" y="2224318"/>
                  <a:ext cx="3411344" cy="2670656"/>
                  <a:chOff x="1746" y="1246"/>
                  <a:chExt cx="2366" cy="1867"/>
                </a:xfrm>
              </p:grpSpPr>
              <p:sp>
                <p:nvSpPr>
                  <p:cNvPr id="256037"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256038" name="Group 7"/>
                  <p:cNvGrpSpPr>
                    <a:grpSpLocks/>
                  </p:cNvGrpSpPr>
                  <p:nvPr/>
                </p:nvGrpSpPr>
                <p:grpSpPr bwMode="auto">
                  <a:xfrm>
                    <a:off x="1758" y="1246"/>
                    <a:ext cx="2174" cy="1845"/>
                    <a:chOff x="1758" y="1246"/>
                    <a:chExt cx="2174" cy="1845"/>
                  </a:xfrm>
                </p:grpSpPr>
                <p:sp>
                  <p:nvSpPr>
                    <p:cNvPr id="256039"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Aspect</a:t>
                      </a:r>
                    </a:p>
                    <a:p>
                      <a:r>
                        <a:rPr lang="fr-FR" altLang="fr-FR" sz="1400" b="1">
                          <a:solidFill>
                            <a:srgbClr val="000000"/>
                          </a:solidFill>
                          <a:ea typeface="ＭＳ Ｐゴシック" panose="020B0600070205080204" pitchFamily="34" charset="-128"/>
                          <a:cs typeface="Arial" panose="020B0604020202020204" pitchFamily="34" charset="0"/>
                        </a:rPr>
                        <a:t>Stade</a:t>
                      </a:r>
                    </a:p>
                    <a:p>
                      <a:r>
                        <a:rPr lang="fr-FR" altLang="fr-FR" sz="1400" b="1">
                          <a:solidFill>
                            <a:srgbClr val="000000"/>
                          </a:solidFill>
                          <a:ea typeface="ＭＳ Ｐゴシック" panose="020B0600070205080204" pitchFamily="34" charset="-128"/>
                          <a:cs typeface="Arial" panose="020B0604020202020204" pitchFamily="34" charset="0"/>
                        </a:rPr>
                        <a:t>Localisation</a:t>
                      </a:r>
                    </a:p>
                  </p:txBody>
                </p:sp>
                <p:sp>
                  <p:nvSpPr>
                    <p:cNvPr id="256040"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a:t>
                      </a:r>
                    </a:p>
                  </p:txBody>
                </p:sp>
                <p:sp>
                  <p:nvSpPr>
                    <p:cNvPr id="256041"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II</a:t>
                      </a:r>
                    </a:p>
                  </p:txBody>
                </p:sp>
                <p:sp>
                  <p:nvSpPr>
                    <p:cNvPr id="256042"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III</a:t>
                      </a:r>
                    </a:p>
                  </p:txBody>
                </p:sp>
                <p:sp>
                  <p:nvSpPr>
                    <p:cNvPr id="256043"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IV</a:t>
                      </a:r>
                    </a:p>
                  </p:txBody>
                </p:sp>
                <p:sp>
                  <p:nvSpPr>
                    <p:cNvPr id="256044"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Signes concomitants</a:t>
                      </a:r>
                    </a:p>
                  </p:txBody>
                </p:sp>
                <p:sp>
                  <p:nvSpPr>
                    <p:cNvPr id="256045"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Modalités</a:t>
                      </a:r>
                    </a:p>
                  </p:txBody>
                </p:sp>
                <p:sp>
                  <p:nvSpPr>
                    <p:cNvPr id="256046"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Sensations</a:t>
                      </a:r>
                    </a:p>
                  </p:txBody>
                </p:sp>
              </p:grpSp>
            </p:grpSp>
          </p:grpSp>
        </p:grpSp>
        <p:sp>
          <p:nvSpPr>
            <p:cNvPr id="260128" name="ZoneTexte 52"/>
            <p:cNvSpPr txBox="1">
              <a:spLocks noChangeArrowheads="1"/>
            </p:cNvSpPr>
            <p:nvPr/>
          </p:nvSpPr>
          <p:spPr bwMode="auto">
            <a:xfrm>
              <a:off x="2554829" y="2215606"/>
              <a:ext cx="2028479" cy="446300"/>
            </a:xfrm>
            <a:prstGeom prst="rect">
              <a:avLst/>
            </a:prstGeom>
            <a:noFill/>
            <a:ln w="1905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fr-FR" altLang="fr-FR" sz="1100" b="1" dirty="0"/>
                <a:t>Similitude </a:t>
              </a:r>
              <a:r>
                <a:rPr lang="fr-FR" altLang="fr-FR" sz="1100" b="1" dirty="0" err="1"/>
                <a:t>anatomo</a:t>
              </a:r>
              <a:r>
                <a:rPr lang="fr-FR" altLang="fr-FR" sz="1100" b="1" dirty="0"/>
                <a:t>-physio- pathologique =</a:t>
              </a:r>
              <a:r>
                <a:rPr lang="fr-FR" altLang="fr-FR" sz="1200" b="1" dirty="0"/>
                <a:t> </a:t>
              </a:r>
              <a:r>
                <a:rPr lang="fr-FR" altLang="fr-FR" sz="1050" b="1" dirty="0">
                  <a:solidFill>
                    <a:srgbClr val="000099"/>
                  </a:solidFill>
                </a:rPr>
                <a:t>15-30CH</a:t>
              </a:r>
            </a:p>
          </p:txBody>
        </p:sp>
      </p:grpSp>
      <p:grpSp>
        <p:nvGrpSpPr>
          <p:cNvPr id="256002" name="Groupe 7"/>
          <p:cNvGrpSpPr>
            <a:grpSpLocks/>
          </p:cNvGrpSpPr>
          <p:nvPr/>
        </p:nvGrpSpPr>
        <p:grpSpPr bwMode="auto">
          <a:xfrm>
            <a:off x="2228850" y="4787900"/>
            <a:ext cx="8636000" cy="1630363"/>
            <a:chOff x="686962" y="5150607"/>
            <a:chExt cx="8445636" cy="1630177"/>
          </a:xfrm>
        </p:grpSpPr>
        <p:grpSp>
          <p:nvGrpSpPr>
            <p:cNvPr id="256020" name="Group 23"/>
            <p:cNvGrpSpPr>
              <a:grpSpLocks/>
            </p:cNvGrpSpPr>
            <p:nvPr/>
          </p:nvGrpSpPr>
          <p:grpSpPr bwMode="auto">
            <a:xfrm>
              <a:off x="2537329" y="5150607"/>
              <a:ext cx="3942222" cy="1166340"/>
              <a:chOff x="1509" y="3123"/>
              <a:chExt cx="2455" cy="486"/>
            </a:xfrm>
          </p:grpSpPr>
          <p:sp>
            <p:nvSpPr>
              <p:cNvPr id="256029"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sp>
            <p:nvSpPr>
              <p:cNvPr id="256030"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56021"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Puis-je définir le Type sensible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56022" name="AutoShape 27"/>
            <p:cNvSpPr>
              <a:spLocks noChangeArrowheads="1"/>
            </p:cNvSpPr>
            <p:nvPr/>
          </p:nvSpPr>
          <p:spPr bwMode="auto">
            <a:xfrm>
              <a:off x="6012658" y="5972747"/>
              <a:ext cx="3119940" cy="465187"/>
            </a:xfrm>
            <a:prstGeom prst="wedgeRoundRectCallout">
              <a:avLst>
                <a:gd name="adj1" fmla="val -54185"/>
                <a:gd name="adj2" fmla="val -100958"/>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Quelles maladies faites-vous </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(ou avez-vous fait) et à quel rythme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56023"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Type sensible</a:t>
              </a:r>
            </a:p>
          </p:txBody>
        </p:sp>
        <p:sp>
          <p:nvSpPr>
            <p:cNvPr id="256024"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Mode Réactionnel Chronique</a:t>
              </a:r>
            </a:p>
          </p:txBody>
        </p:sp>
        <p:sp>
          <p:nvSpPr>
            <p:cNvPr id="52254" name="Text Box 30"/>
            <p:cNvSpPr txBox="1">
              <a:spLocks noChangeArrowheads="1"/>
            </p:cNvSpPr>
            <p:nvPr/>
          </p:nvSpPr>
          <p:spPr bwMode="auto">
            <a:xfrm>
              <a:off x="3049877" y="5928393"/>
              <a:ext cx="1332051"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52255" name="Text Box 31"/>
            <p:cNvSpPr txBox="1">
              <a:spLocks noChangeArrowheads="1"/>
            </p:cNvSpPr>
            <p:nvPr/>
          </p:nvSpPr>
          <p:spPr bwMode="auto">
            <a:xfrm>
              <a:off x="4658274" y="5928393"/>
              <a:ext cx="1333604"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256027"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ＭＳ Ｐゴシック" panose="020B0600070205080204" pitchFamily="34" charset="-128"/>
                  <a:cs typeface="Arial" panose="020B0604020202020204" pitchFamily="34" charset="0"/>
                </a:rPr>
                <a:t>5 gr/j à 1 dose/semaine</a:t>
              </a:r>
            </a:p>
          </p:txBody>
        </p:sp>
        <p:sp>
          <p:nvSpPr>
            <p:cNvPr id="256028"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ＭＳ Ｐゴシック" panose="020B0600070205080204" pitchFamily="34" charset="-128"/>
                  <a:cs typeface="Arial" panose="020B0604020202020204" pitchFamily="34" charset="0"/>
                </a:rPr>
                <a:t>1 dose/semaine</a:t>
              </a:r>
            </a:p>
          </p:txBody>
        </p:sp>
      </p:grpSp>
      <p:grpSp>
        <p:nvGrpSpPr>
          <p:cNvPr id="256003" name="Groupe 14"/>
          <p:cNvGrpSpPr>
            <a:grpSpLocks/>
          </p:cNvGrpSpPr>
          <p:nvPr/>
        </p:nvGrpSpPr>
        <p:grpSpPr bwMode="auto">
          <a:xfrm>
            <a:off x="4067175" y="1006475"/>
            <a:ext cx="4722813" cy="987425"/>
            <a:chOff x="2695359" y="1710167"/>
            <a:chExt cx="4722263" cy="988208"/>
          </a:xfrm>
        </p:grpSpPr>
        <p:grpSp>
          <p:nvGrpSpPr>
            <p:cNvPr id="256012" name="Group 36"/>
            <p:cNvGrpSpPr>
              <a:grpSpLocks/>
            </p:cNvGrpSpPr>
            <p:nvPr/>
          </p:nvGrpSpPr>
          <p:grpSpPr bwMode="auto">
            <a:xfrm>
              <a:off x="2695359" y="1888738"/>
              <a:ext cx="3941932" cy="809637"/>
              <a:chOff x="1693" y="852"/>
              <a:chExt cx="2734" cy="566"/>
            </a:xfrm>
          </p:grpSpPr>
          <p:grpSp>
            <p:nvGrpSpPr>
              <p:cNvPr id="256014" name="Group 37"/>
              <p:cNvGrpSpPr>
                <a:grpSpLocks/>
              </p:cNvGrpSpPr>
              <p:nvPr/>
            </p:nvGrpSpPr>
            <p:grpSpPr bwMode="auto">
              <a:xfrm>
                <a:off x="1693" y="852"/>
                <a:ext cx="2734" cy="566"/>
                <a:chOff x="1700" y="967"/>
                <a:chExt cx="2343" cy="537"/>
              </a:xfrm>
            </p:grpSpPr>
            <p:grpSp>
              <p:nvGrpSpPr>
                <p:cNvPr id="256016" name="Group 38"/>
                <p:cNvGrpSpPr>
                  <a:grpSpLocks/>
                </p:cNvGrpSpPr>
                <p:nvPr/>
              </p:nvGrpSpPr>
              <p:grpSpPr bwMode="auto">
                <a:xfrm>
                  <a:off x="1707" y="967"/>
                  <a:ext cx="2336" cy="537"/>
                  <a:chOff x="1707" y="1058"/>
                  <a:chExt cx="2336" cy="537"/>
                </a:xfrm>
              </p:grpSpPr>
              <p:sp>
                <p:nvSpPr>
                  <p:cNvPr id="25601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5601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5601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5601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Etiologie</a:t>
                </a:r>
              </a:p>
            </p:txBody>
          </p:sp>
        </p:grpSp>
        <p:sp>
          <p:nvSpPr>
            <p:cNvPr id="25601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Depuis quand ? </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 la suite de quoi ?</a:t>
              </a: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grpSp>
      <p:grpSp>
        <p:nvGrpSpPr>
          <p:cNvPr id="256004" name="Groupe 13"/>
          <p:cNvGrpSpPr>
            <a:grpSpLocks/>
          </p:cNvGrpSpPr>
          <p:nvPr/>
        </p:nvGrpSpPr>
        <p:grpSpPr bwMode="auto">
          <a:xfrm>
            <a:off x="1658938" y="2146300"/>
            <a:ext cx="8721725" cy="2733675"/>
            <a:chOff x="134938" y="2506317"/>
            <a:chExt cx="8721725" cy="2734587"/>
          </a:xfrm>
        </p:grpSpPr>
        <p:sp>
          <p:nvSpPr>
            <p:cNvPr id="25600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ressentez-vous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5600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vous arrive-t-il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5601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Avez-vous d’autres signes</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à ajouter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5601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a:solidFill>
                    <a:srgbClr val="000000"/>
                  </a:solidFill>
                  <a:latin typeface="Comic Sans MS" panose="030F0702030302020204" pitchFamily="66" charset="0"/>
                  <a:ea typeface="ＭＳ Ｐゴシック" panose="020B0600070205080204" pitchFamily="34" charset="-128"/>
                  <a:cs typeface="Arial" panose="020B0604020202020204" pitchFamily="34" charset="0"/>
                </a:rPr>
                <a:t>Qu'est ce qui vous améliore ?</a:t>
              </a:r>
            </a:p>
            <a:p>
              <a:r>
                <a:rPr lang="fr-FR" altLang="ja-JP" sz="1200" i="1">
                  <a:solidFill>
                    <a:srgbClr val="000000"/>
                  </a:solidFill>
                  <a:latin typeface="Comic Sans MS" panose="030F0702030302020204" pitchFamily="66" charset="0"/>
                  <a:ea typeface="ＭＳ Ｐゴシック" panose="020B0600070205080204" pitchFamily="34" charset="-128"/>
                  <a:cs typeface="Arial" panose="020B0604020202020204" pitchFamily="34" charset="0"/>
                </a:rPr>
                <a:t>Qu'est ce qui vous aggrave ?</a:t>
              </a: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200">
                <a:solidFill>
                  <a:srgbClr val="000000"/>
                </a:solidFill>
                <a:latin typeface="Comic Sans MS" panose="030F0702030302020204" pitchFamily="66" charset="0"/>
                <a:ea typeface="ＭＳ Ｐゴシック" panose="020B0600070205080204" pitchFamily="34" charset="-128"/>
                <a:cs typeface="Arial" panose="020B0604020202020204" pitchFamily="34" charset="0"/>
              </a:endParaRPr>
            </a:p>
          </p:txBody>
        </p:sp>
      </p:grpSp>
      <p:sp>
        <p:nvSpPr>
          <p:cNvPr id="4" name="Ellipse 3"/>
          <p:cNvSpPr/>
          <p:nvPr/>
        </p:nvSpPr>
        <p:spPr>
          <a:xfrm>
            <a:off x="5753100" y="4694238"/>
            <a:ext cx="2820988" cy="1724025"/>
          </a:xfrm>
          <a:prstGeom prst="ellipse">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56006" name="ZoneTexte 4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50"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Espace réservé du contenu 1"/>
          <p:cNvSpPr>
            <a:spLocks noGrp="1"/>
          </p:cNvSpPr>
          <p:nvPr>
            <p:ph idx="4294967295"/>
          </p:nvPr>
        </p:nvSpPr>
        <p:spPr bwMode="auto">
          <a:xfrm>
            <a:off x="263525" y="1657350"/>
            <a:ext cx="11225213" cy="76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v"/>
            </a:pPr>
            <a:r>
              <a:rPr lang="fr-FR" altLang="fr-FR" sz="2000" u="sng">
                <a:solidFill>
                  <a:srgbClr val="000099"/>
                </a:solidFill>
                <a:cs typeface="Arial" panose="020B0604020202020204" pitchFamily="34" charset="0"/>
                <a:sym typeface="Wingdings" panose="05000000000000000000" pitchFamily="2" charset="2"/>
              </a:rPr>
              <a:t>Nécessité d’une réflexion sur le </a:t>
            </a:r>
            <a:r>
              <a:rPr lang="fr-FR" altLang="fr-FR" sz="2000" b="1" u="sng">
                <a:solidFill>
                  <a:srgbClr val="000099"/>
                </a:solidFill>
                <a:cs typeface="Arial" panose="020B0604020202020204" pitchFamily="34" charset="0"/>
                <a:sym typeface="Wingdings" panose="05000000000000000000" pitchFamily="2" charset="2"/>
              </a:rPr>
              <a:t>M</a:t>
            </a:r>
            <a:r>
              <a:rPr lang="fr-FR" altLang="fr-FR" sz="2000" u="sng">
                <a:solidFill>
                  <a:srgbClr val="000099"/>
                </a:solidFill>
                <a:cs typeface="Arial" panose="020B0604020202020204" pitchFamily="34" charset="0"/>
                <a:sym typeface="Wingdings" panose="05000000000000000000" pitchFamily="2" charset="2"/>
              </a:rPr>
              <a:t>ode </a:t>
            </a:r>
            <a:r>
              <a:rPr lang="fr-FR" altLang="fr-FR" sz="2000" b="1" u="sng">
                <a:solidFill>
                  <a:srgbClr val="000099"/>
                </a:solidFill>
                <a:cs typeface="Arial" panose="020B0604020202020204" pitchFamily="34" charset="0"/>
                <a:sym typeface="Wingdings" panose="05000000000000000000" pitchFamily="2" charset="2"/>
              </a:rPr>
              <a:t>R</a:t>
            </a:r>
            <a:r>
              <a:rPr lang="fr-FR" altLang="fr-FR" sz="2000" u="sng">
                <a:solidFill>
                  <a:srgbClr val="000099"/>
                </a:solidFill>
                <a:cs typeface="Arial" panose="020B0604020202020204" pitchFamily="34" charset="0"/>
                <a:sym typeface="Wingdings" panose="05000000000000000000" pitchFamily="2" charset="2"/>
              </a:rPr>
              <a:t>éactionnel </a:t>
            </a:r>
            <a:r>
              <a:rPr lang="fr-FR" altLang="fr-FR" sz="2000" b="1" u="sng">
                <a:solidFill>
                  <a:srgbClr val="000099"/>
                </a:solidFill>
                <a:cs typeface="Arial" panose="020B0604020202020204" pitchFamily="34" charset="0"/>
                <a:sym typeface="Wingdings" panose="05000000000000000000" pitchFamily="2" charset="2"/>
              </a:rPr>
              <a:t>C</a:t>
            </a:r>
            <a:r>
              <a:rPr lang="fr-FR" altLang="fr-FR" sz="2000" u="sng">
                <a:solidFill>
                  <a:srgbClr val="000099"/>
                </a:solidFill>
                <a:cs typeface="Arial" panose="020B0604020202020204" pitchFamily="34" charset="0"/>
                <a:sym typeface="Wingdings" panose="05000000000000000000" pitchFamily="2" charset="2"/>
              </a:rPr>
              <a:t>hronique </a:t>
            </a:r>
            <a:r>
              <a:rPr lang="fr-FR" altLang="fr-FR" sz="2000">
                <a:solidFill>
                  <a:srgbClr val="000099"/>
                </a:solidFill>
                <a:cs typeface="Arial" panose="020B0604020202020204" pitchFamily="34" charset="0"/>
                <a:sym typeface="Wingdings" panose="05000000000000000000" pitchFamily="2" charset="2"/>
              </a:rPr>
              <a:t>:</a:t>
            </a:r>
          </a:p>
        </p:txBody>
      </p:sp>
      <p:sp>
        <p:nvSpPr>
          <p:cNvPr id="258050" name="Espace réservé du contenu 1"/>
          <p:cNvSpPr txBox="1">
            <a:spLocks/>
          </p:cNvSpPr>
          <p:nvPr/>
        </p:nvSpPr>
        <p:spPr bwMode="auto">
          <a:xfrm>
            <a:off x="968375" y="2530475"/>
            <a:ext cx="11223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a:solidFill>
                  <a:srgbClr val="000099"/>
                </a:solidFill>
                <a:cs typeface="Arial" panose="020B0604020202020204" pitchFamily="34" charset="0"/>
                <a:sym typeface="Wingdings" panose="05000000000000000000" pitchFamily="2" charset="2"/>
              </a:rPr>
              <a:t>MRC = </a:t>
            </a:r>
            <a:r>
              <a:rPr lang="fr-FR" altLang="fr-FR" sz="2000" b="1">
                <a:solidFill>
                  <a:srgbClr val="000099"/>
                </a:solidFill>
                <a:cs typeface="Arial" panose="020B0604020202020204" pitchFamily="34" charset="0"/>
                <a:sym typeface="Wingdings" panose="05000000000000000000" pitchFamily="2" charset="2"/>
              </a:rPr>
              <a:t>évolution de la(es) pathologie(s) dans le temps</a:t>
            </a:r>
            <a:r>
              <a:rPr lang="fr-FR" altLang="fr-FR" sz="2000">
                <a:solidFill>
                  <a:srgbClr val="000099"/>
                </a:solidFill>
                <a:cs typeface="Arial" panose="020B0604020202020204" pitchFamily="34" charset="0"/>
                <a:sym typeface="Wingdings" panose="05000000000000000000" pitchFamily="2" charset="2"/>
              </a:rPr>
              <a:t>. </a:t>
            </a:r>
          </a:p>
        </p:txBody>
      </p:sp>
      <p:sp>
        <p:nvSpPr>
          <p:cNvPr id="258051" name="Espace réservé du contenu 1"/>
          <p:cNvSpPr txBox="1">
            <a:spLocks/>
          </p:cNvSpPr>
          <p:nvPr/>
        </p:nvSpPr>
        <p:spPr bwMode="auto">
          <a:xfrm>
            <a:off x="968375" y="3133725"/>
            <a:ext cx="112236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b="1">
                <a:solidFill>
                  <a:srgbClr val="000099"/>
                </a:solidFill>
                <a:cs typeface="Arial" panose="020B0604020202020204" pitchFamily="34" charset="0"/>
                <a:sym typeface="Wingdings" panose="05000000000000000000" pitchFamily="2" charset="2"/>
              </a:rPr>
              <a:t>3 MRC</a:t>
            </a:r>
            <a:r>
              <a:rPr lang="fr-FR" altLang="fr-FR" sz="2000">
                <a:solidFill>
                  <a:srgbClr val="000099"/>
                </a:solidFill>
                <a:cs typeface="Arial" panose="020B0604020202020204" pitchFamily="34" charset="0"/>
                <a:sym typeface="Wingdings" panose="05000000000000000000" pitchFamily="2" charset="2"/>
              </a:rPr>
              <a:t>:</a:t>
            </a:r>
          </a:p>
        </p:txBody>
      </p:sp>
      <p:sp>
        <p:nvSpPr>
          <p:cNvPr id="258052" name="Espace réservé du contenu 1"/>
          <p:cNvSpPr txBox="1">
            <a:spLocks/>
          </p:cNvSpPr>
          <p:nvPr/>
        </p:nvSpPr>
        <p:spPr bwMode="auto">
          <a:xfrm>
            <a:off x="1747838" y="5534025"/>
            <a:ext cx="46466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a:t>
            </a:r>
            <a:endParaRPr lang="fr-FR" altLang="fr-FR" sz="3200">
              <a:solidFill>
                <a:srgbClr val="FF0000"/>
              </a:solidFill>
              <a:sym typeface="Wingdings" panose="05000000000000000000" pitchFamily="2" charset="2"/>
            </a:endParaRPr>
          </a:p>
        </p:txBody>
      </p:sp>
      <p:sp>
        <p:nvSpPr>
          <p:cNvPr id="258053" name="Espace réservé du contenu 1"/>
          <p:cNvSpPr txBox="1">
            <a:spLocks/>
          </p:cNvSpPr>
          <p:nvPr/>
        </p:nvSpPr>
        <p:spPr bwMode="auto">
          <a:xfrm>
            <a:off x="814388" y="3424238"/>
            <a:ext cx="5419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3200">
                <a:sym typeface="Wingdings" panose="05000000000000000000" pitchFamily="2" charset="2"/>
              </a:rPr>
              <a:t>	</a:t>
            </a:r>
            <a:r>
              <a:rPr lang="fr-FR" altLang="fr-FR" sz="2000">
                <a:solidFill>
                  <a:srgbClr val="000099"/>
                </a:solidFill>
                <a:cs typeface="Arial" panose="020B0604020202020204" pitchFamily="34" charset="0"/>
                <a:sym typeface="Wingdings" panose="05000000000000000000" pitchFamily="2" charset="2"/>
              </a:rPr>
              <a:t>- Le Mode Réactionnel</a:t>
            </a:r>
            <a:endParaRPr lang="fr-FR" altLang="fr-FR" sz="2000" b="1">
              <a:solidFill>
                <a:srgbClr val="000099"/>
              </a:solidFill>
              <a:cs typeface="Arial" panose="020B0604020202020204" pitchFamily="34" charset="0"/>
              <a:sym typeface="Wingdings" panose="05000000000000000000" pitchFamily="2" charset="2"/>
            </a:endParaRPr>
          </a:p>
        </p:txBody>
      </p:sp>
      <p:sp>
        <p:nvSpPr>
          <p:cNvPr id="258054" name="Espace réservé du contenu 1"/>
          <p:cNvSpPr txBox="1">
            <a:spLocks/>
          </p:cNvSpPr>
          <p:nvPr/>
        </p:nvSpPr>
        <p:spPr bwMode="auto">
          <a:xfrm>
            <a:off x="1747838" y="4556125"/>
            <a:ext cx="55324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a:t>
            </a:r>
          </a:p>
        </p:txBody>
      </p:sp>
      <p:sp>
        <p:nvSpPr>
          <p:cNvPr id="258055" name="ZoneTexte 1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15"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pic>
        <p:nvPicPr>
          <p:cNvPr id="262153" name="Imag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0188" y="3940175"/>
            <a:ext cx="1762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4"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175" y="2854325"/>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5" name="Imag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5175" y="5002213"/>
            <a:ext cx="18605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4349750" y="3595688"/>
            <a:ext cx="1236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b="1">
                <a:solidFill>
                  <a:srgbClr val="000099"/>
                </a:solidFill>
                <a:cs typeface="Arial" panose="020B0604020202020204" pitchFamily="34" charset="0"/>
                <a:sym typeface="Wingdings" panose="05000000000000000000" pitchFamily="2" charset="2"/>
              </a:rPr>
              <a:t>Psorique </a:t>
            </a:r>
          </a:p>
        </p:txBody>
      </p:sp>
      <p:sp>
        <p:nvSpPr>
          <p:cNvPr id="3" name="Rectangle 2"/>
          <p:cNvSpPr>
            <a:spLocks noChangeArrowheads="1"/>
          </p:cNvSpPr>
          <p:nvPr/>
        </p:nvSpPr>
        <p:spPr bwMode="auto">
          <a:xfrm>
            <a:off x="4400550" y="4579938"/>
            <a:ext cx="2552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b="1">
                <a:solidFill>
                  <a:srgbClr val="000099"/>
                </a:solidFill>
                <a:cs typeface="Arial" panose="020B0604020202020204" pitchFamily="34" charset="0"/>
                <a:sym typeface="Wingdings" panose="05000000000000000000" pitchFamily="2" charset="2"/>
              </a:rPr>
              <a:t>Psoro-Tuberculinique</a:t>
            </a:r>
            <a:endParaRPr lang="fr-FR" altLang="fr-FR"/>
          </a:p>
        </p:txBody>
      </p:sp>
      <p:sp>
        <p:nvSpPr>
          <p:cNvPr id="4" name="Rectangle 3"/>
          <p:cNvSpPr>
            <a:spLocks noChangeArrowheads="1"/>
          </p:cNvSpPr>
          <p:nvPr/>
        </p:nvSpPr>
        <p:spPr bwMode="auto">
          <a:xfrm>
            <a:off x="4389438" y="5570538"/>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b="1">
                <a:solidFill>
                  <a:srgbClr val="000099"/>
                </a:solidFill>
                <a:cs typeface="Arial" panose="020B0604020202020204" pitchFamily="34" charset="0"/>
                <a:sym typeface="Wingdings" panose="05000000000000000000" pitchFamily="2" charset="2"/>
              </a:rPr>
              <a:t>Sycotique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1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21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2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Espace réservé du contenu 1"/>
          <p:cNvSpPr>
            <a:spLocks noGrp="1"/>
          </p:cNvSpPr>
          <p:nvPr>
            <p:ph idx="4294967295"/>
          </p:nvPr>
        </p:nvSpPr>
        <p:spPr bwMode="auto">
          <a:xfrm>
            <a:off x="842963" y="2422525"/>
            <a:ext cx="11199812" cy="5522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à"/>
            </a:pPr>
            <a:r>
              <a:rPr lang="fr-FR" altLang="fr-FR" sz="2000">
                <a:solidFill>
                  <a:srgbClr val="000099"/>
                </a:solidFill>
                <a:cs typeface="Arial" panose="020B0604020202020204" pitchFamily="34" charset="0"/>
                <a:sym typeface="Wingdings" panose="05000000000000000000" pitchFamily="2" charset="2"/>
              </a:rPr>
              <a:t>Un constat : </a:t>
            </a:r>
            <a:r>
              <a:rPr lang="fr-FR" altLang="fr-FR" sz="2000" b="1">
                <a:solidFill>
                  <a:srgbClr val="000099"/>
                </a:solidFill>
                <a:cs typeface="Arial" panose="020B0604020202020204" pitchFamily="34" charset="0"/>
                <a:sym typeface="Wingdings" panose="05000000000000000000" pitchFamily="2" charset="2"/>
              </a:rPr>
              <a:t>Mode Réactionnel psoro-tuberculinique </a:t>
            </a:r>
            <a:r>
              <a:rPr lang="fr-FR" altLang="fr-FR" sz="2000">
                <a:solidFill>
                  <a:srgbClr val="000099"/>
                </a:solidFill>
                <a:cs typeface="Arial" panose="020B0604020202020204" pitchFamily="34" charset="0"/>
                <a:sym typeface="Wingdings" panose="05000000000000000000" pitchFamily="2" charset="2"/>
              </a:rPr>
              <a:t>prépondérant</a:t>
            </a:r>
          </a:p>
          <a:p>
            <a:pPr eaLnBrk="1" hangingPunct="1">
              <a:lnSpc>
                <a:spcPct val="150000"/>
              </a:lnSpc>
              <a:buFontTx/>
              <a:buNone/>
            </a:pPr>
            <a:r>
              <a:rPr lang="fr-FR" altLang="fr-FR" sz="2000">
                <a:solidFill>
                  <a:srgbClr val="000099"/>
                </a:solidFill>
                <a:cs typeface="Arial" panose="020B0604020202020204" pitchFamily="34" charset="0"/>
              </a:rPr>
              <a:t>                                                           -  Plutôt des </a:t>
            </a:r>
            <a:r>
              <a:rPr lang="fr-FR" altLang="fr-FR" sz="2000" b="1">
                <a:solidFill>
                  <a:srgbClr val="000099"/>
                </a:solidFill>
                <a:cs typeface="Arial" panose="020B0604020202020204" pitchFamily="34" charset="0"/>
              </a:rPr>
              <a:t>enfants</a:t>
            </a:r>
            <a:r>
              <a:rPr lang="fr-FR" altLang="fr-FR" sz="2000">
                <a:solidFill>
                  <a:srgbClr val="000099"/>
                </a:solidFill>
                <a:cs typeface="Arial" panose="020B0604020202020204" pitchFamily="34" charset="0"/>
              </a:rPr>
              <a:t> ou </a:t>
            </a:r>
            <a:r>
              <a:rPr lang="fr-FR" altLang="fr-FR" sz="2000" b="1">
                <a:solidFill>
                  <a:srgbClr val="000099"/>
                </a:solidFill>
                <a:cs typeface="Arial" panose="020B0604020202020204" pitchFamily="34" charset="0"/>
              </a:rPr>
              <a:t>sujets jeunes</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plutôt maigres</a:t>
            </a:r>
            <a:r>
              <a:rPr lang="fr-FR" altLang="fr-FR" sz="2000">
                <a:solidFill>
                  <a:srgbClr val="000099"/>
                </a:solidFill>
                <a:cs typeface="Arial" panose="020B0604020202020204" pitchFamily="34" charset="0"/>
              </a:rPr>
              <a:t>, </a:t>
            </a:r>
          </a:p>
          <a:p>
            <a:pPr eaLnBrk="1" hangingPunct="1">
              <a:lnSpc>
                <a:spcPct val="150000"/>
              </a:lnSpc>
              <a:buFontTx/>
              <a:buNone/>
            </a:pPr>
            <a:r>
              <a:rPr lang="fr-FR" altLang="fr-FR" sz="2000">
                <a:solidFill>
                  <a:srgbClr val="000099"/>
                </a:solidFill>
                <a:cs typeface="Arial" panose="020B0604020202020204" pitchFamily="34" charset="0"/>
              </a:rPr>
              <a:t>                                                           -  Avec tendance aux </a:t>
            </a:r>
            <a:r>
              <a:rPr lang="fr-FR" altLang="fr-FR" sz="2000" b="1">
                <a:solidFill>
                  <a:srgbClr val="000099"/>
                </a:solidFill>
                <a:cs typeface="Arial" panose="020B0604020202020204" pitchFamily="34" charset="0"/>
              </a:rPr>
              <a:t>adénopathies</a:t>
            </a:r>
          </a:p>
          <a:p>
            <a:pPr eaLnBrk="1" hangingPunct="1">
              <a:lnSpc>
                <a:spcPct val="150000"/>
              </a:lnSpc>
              <a:buFontTx/>
              <a:buNone/>
            </a:pPr>
            <a:r>
              <a:rPr lang="fr-FR" altLang="fr-FR" sz="2000">
                <a:solidFill>
                  <a:srgbClr val="000099"/>
                </a:solidFill>
                <a:cs typeface="Arial" panose="020B0604020202020204" pitchFamily="34" charset="0"/>
              </a:rPr>
              <a:t>	                                                      -  </a:t>
            </a:r>
            <a:r>
              <a:rPr lang="fr-FR" altLang="fr-FR" sz="2000" b="1">
                <a:solidFill>
                  <a:srgbClr val="000099"/>
                </a:solidFill>
                <a:cs typeface="Arial" panose="020B0604020202020204" pitchFamily="34" charset="0"/>
              </a:rPr>
              <a:t>Frileux</a:t>
            </a:r>
            <a:r>
              <a:rPr lang="fr-FR" altLang="fr-FR" sz="2000">
                <a:solidFill>
                  <a:srgbClr val="000099"/>
                </a:solidFill>
                <a:cs typeface="Arial" panose="020B0604020202020204" pitchFamily="34" charset="0"/>
              </a:rPr>
              <a:t>, hypersensibles au froid</a:t>
            </a:r>
          </a:p>
          <a:p>
            <a:pPr eaLnBrk="1" hangingPunct="1">
              <a:lnSpc>
                <a:spcPct val="150000"/>
              </a:lnSpc>
              <a:buFontTx/>
              <a:buNone/>
            </a:pPr>
            <a:r>
              <a:rPr lang="fr-FR" altLang="fr-FR" sz="2000">
                <a:solidFill>
                  <a:srgbClr val="000099"/>
                </a:solidFill>
                <a:cs typeface="Arial" panose="020B0604020202020204" pitchFamily="34" charset="0"/>
              </a:rPr>
              <a:t>                                                           -  Sujets aux </a:t>
            </a:r>
            <a:r>
              <a:rPr lang="fr-FR" altLang="fr-FR" sz="2000" b="1">
                <a:solidFill>
                  <a:srgbClr val="000099"/>
                </a:solidFill>
                <a:cs typeface="Arial" panose="020B0604020202020204" pitchFamily="34" charset="0"/>
              </a:rPr>
              <a:t>affections O.R.L. à répétition</a:t>
            </a:r>
          </a:p>
          <a:p>
            <a:pPr eaLnBrk="1" hangingPunct="1">
              <a:lnSpc>
                <a:spcPct val="150000"/>
              </a:lnSpc>
              <a:buFontTx/>
              <a:buNone/>
            </a:pPr>
            <a:r>
              <a:rPr lang="fr-FR" altLang="fr-FR" sz="2000">
                <a:solidFill>
                  <a:srgbClr val="000099"/>
                </a:solidFill>
                <a:cs typeface="Arial" panose="020B0604020202020204" pitchFamily="34" charset="0"/>
              </a:rPr>
              <a:t>                                                           -  Nerveux, </a:t>
            </a:r>
            <a:r>
              <a:rPr lang="fr-FR" altLang="fr-FR" sz="2000" b="1">
                <a:solidFill>
                  <a:srgbClr val="000099"/>
                </a:solidFill>
                <a:cs typeface="Arial" panose="020B0604020202020204" pitchFamily="34" charset="0"/>
              </a:rPr>
              <a:t>irritables</a:t>
            </a:r>
            <a:r>
              <a:rPr lang="fr-FR" altLang="fr-FR" sz="2000">
                <a:solidFill>
                  <a:srgbClr val="000099"/>
                </a:solidFill>
                <a:cs typeface="Arial" panose="020B0604020202020204" pitchFamily="34" charset="0"/>
              </a:rPr>
              <a:t>, sensibles</a:t>
            </a:r>
          </a:p>
          <a:p>
            <a:pPr eaLnBrk="1" hangingPunct="1">
              <a:lnSpc>
                <a:spcPct val="150000"/>
              </a:lnSpc>
              <a:buFontTx/>
              <a:buNone/>
            </a:pP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Périodicité souvent très courte</a:t>
            </a:r>
          </a:p>
          <a:p>
            <a:pPr eaLnBrk="1" hangingPunct="1">
              <a:buFontTx/>
              <a:buNone/>
            </a:pPr>
            <a:r>
              <a:rPr lang="fr-FR" altLang="fr-FR">
                <a:solidFill>
                  <a:srgbClr val="FF0000"/>
                </a:solidFill>
              </a:rPr>
              <a:t>                          </a:t>
            </a:r>
          </a:p>
          <a:p>
            <a:pPr eaLnBrk="1" hangingPunct="1"/>
            <a:endParaRPr lang="fr-FR" altLang="fr-FR"/>
          </a:p>
        </p:txBody>
      </p:sp>
      <p:sp>
        <p:nvSpPr>
          <p:cNvPr id="260098"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6"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pic>
        <p:nvPicPr>
          <p:cNvPr id="260100"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7463" y="3187700"/>
            <a:ext cx="26670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Espace réservé du contenu 1"/>
          <p:cNvSpPr txBox="1">
            <a:spLocks/>
          </p:cNvSpPr>
          <p:nvPr/>
        </p:nvSpPr>
        <p:spPr bwMode="auto">
          <a:xfrm>
            <a:off x="263525" y="1657350"/>
            <a:ext cx="112252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Char char="v"/>
            </a:pPr>
            <a:r>
              <a:rPr lang="fr-FR" altLang="fr-FR" sz="2000" b="1" u="sng">
                <a:solidFill>
                  <a:srgbClr val="000099"/>
                </a:solidFill>
                <a:cs typeface="Arial" panose="020B0604020202020204" pitchFamily="34" charset="0"/>
              </a:rPr>
              <a:t>Pathologies ORL et pulmonaires récidivantes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3270250"/>
            <a:ext cx="0" cy="1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6" name="Rectangle 4"/>
          <p:cNvSpPr>
            <a:spLocks noChangeArrowheads="1"/>
          </p:cNvSpPr>
          <p:nvPr/>
        </p:nvSpPr>
        <p:spPr bwMode="auto">
          <a:xfrm>
            <a:off x="3995738" y="1574800"/>
            <a:ext cx="71024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150000"/>
              </a:lnSpc>
            </a:pPr>
            <a:endParaRPr lang="fr-FR" altLang="fr-FR" sz="2000">
              <a:solidFill>
                <a:srgbClr val="000099"/>
              </a:solidFill>
              <a:cs typeface="Arial" panose="020B0604020202020204" pitchFamily="34" charset="0"/>
            </a:endParaRPr>
          </a:p>
          <a:p>
            <a:pPr>
              <a:lnSpc>
                <a:spcPct val="150000"/>
              </a:lnSpc>
            </a:pPr>
            <a:r>
              <a:rPr lang="fr-FR" altLang="fr-FR" sz="2000">
                <a:solidFill>
                  <a:srgbClr val="000099"/>
                </a:solidFill>
                <a:cs typeface="Arial" panose="020B0604020202020204" pitchFamily="34" charset="0"/>
              </a:rPr>
              <a:t>   -  </a:t>
            </a:r>
            <a:r>
              <a:rPr lang="fr-FR" altLang="fr-FR" sz="2000" b="1">
                <a:solidFill>
                  <a:srgbClr val="FF0000"/>
                </a:solidFill>
                <a:cs typeface="Arial" panose="020B0604020202020204" pitchFamily="34" charset="0"/>
              </a:rPr>
              <a:t>AVIAIRE</a:t>
            </a:r>
          </a:p>
          <a:p>
            <a:pPr>
              <a:lnSpc>
                <a:spcPct val="150000"/>
              </a:lnSpc>
            </a:pPr>
            <a:r>
              <a:rPr lang="fr-FR" altLang="fr-FR" sz="2000">
                <a:solidFill>
                  <a:srgbClr val="000099"/>
                </a:solidFill>
                <a:cs typeface="Arial" panose="020B0604020202020204" pitchFamily="34" charset="0"/>
              </a:rPr>
              <a:t>   -  TUBERCULINUM</a:t>
            </a:r>
          </a:p>
          <a:p>
            <a:pPr>
              <a:lnSpc>
                <a:spcPct val="150000"/>
              </a:lnSpc>
            </a:pPr>
            <a:r>
              <a:rPr lang="fr-FR" altLang="fr-FR" sz="2000">
                <a:solidFill>
                  <a:srgbClr val="000099"/>
                </a:solidFill>
                <a:cs typeface="Arial" panose="020B0604020202020204" pitchFamily="34" charset="0"/>
              </a:rPr>
              <a:t>   -  SULFUR IODATUM</a:t>
            </a:r>
          </a:p>
          <a:p>
            <a:pPr>
              <a:lnSpc>
                <a:spcPct val="150000"/>
              </a:lnSpc>
            </a:pPr>
            <a:r>
              <a:rPr lang="fr-FR" altLang="fr-FR" sz="2000">
                <a:solidFill>
                  <a:srgbClr val="000099"/>
                </a:solidFill>
                <a:cs typeface="Arial" panose="020B0604020202020204" pitchFamily="34" charset="0"/>
              </a:rPr>
              <a:t>   -  NATRUM MURIATICUM</a:t>
            </a:r>
          </a:p>
          <a:p>
            <a:pPr>
              <a:lnSpc>
                <a:spcPct val="150000"/>
              </a:lnSpc>
            </a:pPr>
            <a:r>
              <a:rPr lang="fr-FR" altLang="fr-FR" sz="2000">
                <a:solidFill>
                  <a:srgbClr val="000099"/>
                </a:solidFill>
                <a:cs typeface="Arial" panose="020B0604020202020204" pitchFamily="34" charset="0"/>
              </a:rPr>
              <a:t>   -  PULSATILLA</a:t>
            </a:r>
          </a:p>
          <a:p>
            <a:pPr>
              <a:lnSpc>
                <a:spcPct val="150000"/>
              </a:lnSpc>
            </a:pPr>
            <a:r>
              <a:rPr lang="fr-FR" altLang="fr-FR" sz="2000">
                <a:solidFill>
                  <a:srgbClr val="000099"/>
                </a:solidFill>
                <a:cs typeface="Arial" panose="020B0604020202020204" pitchFamily="34" charset="0"/>
              </a:rPr>
              <a:t>   -  ARSENICUM IODATUM</a:t>
            </a:r>
          </a:p>
          <a:p>
            <a:pPr>
              <a:lnSpc>
                <a:spcPct val="150000"/>
              </a:lnSpc>
            </a:pPr>
            <a:r>
              <a:rPr lang="fr-FR" altLang="fr-FR" sz="2000">
                <a:solidFill>
                  <a:srgbClr val="000099"/>
                </a:solidFill>
                <a:cs typeface="Arial" panose="020B0604020202020204" pitchFamily="34" charset="0"/>
              </a:rPr>
              <a:t>   -  CALCAREA PHOSPHORICA</a:t>
            </a:r>
          </a:p>
          <a:p>
            <a:pPr>
              <a:lnSpc>
                <a:spcPct val="150000"/>
              </a:lnSpc>
            </a:pPr>
            <a:r>
              <a:rPr lang="fr-FR" altLang="fr-FR" sz="2000">
                <a:solidFill>
                  <a:srgbClr val="000099"/>
                </a:solidFill>
                <a:cs typeface="Arial" panose="020B0604020202020204" pitchFamily="34" charset="0"/>
              </a:rPr>
              <a:t>   -  PHOSPHORUS</a:t>
            </a:r>
            <a:endParaRPr lang="fr-FR" altLang="fr-FR">
              <a:solidFill>
                <a:srgbClr val="000099"/>
              </a:solidFill>
              <a:cs typeface="Arial" panose="020B0604020202020204" pitchFamily="34" charset="0"/>
            </a:endParaRPr>
          </a:p>
          <a:p>
            <a:pPr>
              <a:lnSpc>
                <a:spcPct val="150000"/>
              </a:lnSpc>
            </a:pPr>
            <a:r>
              <a:rPr lang="fr-FR" altLang="fr-FR" sz="2000">
                <a:solidFill>
                  <a:srgbClr val="000099"/>
                </a:solidFill>
                <a:cs typeface="Arial" panose="020B0604020202020204" pitchFamily="34" charset="0"/>
              </a:rPr>
              <a:t>   -  SILICEA: entre MR psoro-tuberculinique et MR sycotique</a:t>
            </a:r>
          </a:p>
          <a:p>
            <a:endParaRPr lang="fr-FR" altLang="fr-FR" sz="2000">
              <a:solidFill>
                <a:srgbClr val="000099"/>
              </a:solidFill>
              <a:cs typeface="Arial" panose="020B0604020202020204" pitchFamily="34" charset="0"/>
            </a:endParaRPr>
          </a:p>
        </p:txBody>
      </p:sp>
      <p:sp>
        <p:nvSpPr>
          <p:cNvPr id="262147"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8"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262149" name="Rectangle 1"/>
          <p:cNvSpPr>
            <a:spLocks noChangeArrowheads="1"/>
          </p:cNvSpPr>
          <p:nvPr/>
        </p:nvSpPr>
        <p:spPr bwMode="auto">
          <a:xfrm>
            <a:off x="295275" y="1673225"/>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a:solidFill>
                  <a:srgbClr val="000099"/>
                </a:solidFill>
                <a:cs typeface="Arial" panose="020B0604020202020204" pitchFamily="34" charset="0"/>
              </a:rPr>
              <a:t>Les médicaments du </a:t>
            </a:r>
            <a:r>
              <a:rPr lang="fr-FR" altLang="fr-FR" sz="2000" b="1" u="sng">
                <a:solidFill>
                  <a:srgbClr val="000099"/>
                </a:solidFill>
                <a:cs typeface="Arial" panose="020B0604020202020204" pitchFamily="34" charset="0"/>
                <a:sym typeface="Wingdings" panose="05000000000000000000" pitchFamily="2" charset="2"/>
              </a:rPr>
              <a:t>Mode Réactionnel psoro-tuberculinique</a:t>
            </a:r>
            <a:endParaRPr lang="fr-FR" altLang="fr-FR" sz="2000" b="1" u="sng">
              <a:solidFill>
                <a:srgbClr val="000099"/>
              </a:solidFill>
              <a:cs typeface="Arial" panose="020B0604020202020204" pitchFamily="34" charset="0"/>
            </a:endParaRPr>
          </a:p>
        </p:txBody>
      </p:sp>
      <p:pic>
        <p:nvPicPr>
          <p:cNvPr id="262150" name="Imag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7463" y="3187700"/>
            <a:ext cx="26670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spect="1" noChangeArrowheads="1"/>
          </p:cNvSpPr>
          <p:nvPr/>
        </p:nvSpPr>
        <p:spPr bwMode="auto">
          <a:xfrm>
            <a:off x="3835400" y="1470025"/>
            <a:ext cx="4467225" cy="4964113"/>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800" dirty="0"/>
              <a:t>	</a:t>
            </a:r>
            <a:endParaRPr lang="fr-FR" altLang="fr-FR" sz="800" b="1" dirty="0">
              <a:solidFill>
                <a:srgbClr val="000099"/>
              </a:solidFill>
            </a:endParaRPr>
          </a:p>
          <a:p>
            <a:pPr eaLnBrk="0" fontAlgn="auto" hangingPunct="0">
              <a:spcBef>
                <a:spcPts val="0"/>
              </a:spcBef>
              <a:spcAft>
                <a:spcPts val="0"/>
              </a:spcAft>
              <a:defRPr/>
            </a:pPr>
            <a:endParaRPr lang="fr-FR" altLang="fr-FR" sz="800" dirty="0"/>
          </a:p>
          <a:p>
            <a:pPr eaLnBrk="0" fontAlgn="auto" hangingPunct="0">
              <a:spcBef>
                <a:spcPts val="0"/>
              </a:spcBef>
              <a:spcAft>
                <a:spcPts val="0"/>
              </a:spcAft>
              <a:defRPr/>
            </a:pPr>
            <a:r>
              <a:rPr lang="fr-FR" altLang="fr-FR" sz="800" dirty="0"/>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r>
              <a:rPr lang="fr-FR" altLang="fr-FR" sz="1000" dirty="0">
                <a:latin typeface="Comic Sans MS" panose="030F0702030302020204" pitchFamily="66" charset="0"/>
              </a:rPr>
              <a:t>	</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a:t>
            </a:r>
            <a:r>
              <a:rPr lang="fr-FR" altLang="fr-FR" sz="1000" dirty="0" err="1">
                <a:solidFill>
                  <a:srgbClr val="000099"/>
                </a:solidFill>
                <a:latin typeface="Comic Sans MS" panose="030F0702030302020204" pitchFamily="66" charset="0"/>
              </a:rPr>
              <a:t>Louan</a:t>
            </a:r>
            <a:r>
              <a:rPr lang="fr-FR" altLang="fr-FR" sz="1000" dirty="0">
                <a:solidFill>
                  <a:srgbClr val="000099"/>
                </a:solidFill>
                <a:latin typeface="Comic Sans MS" panose="030F0702030302020204" pitchFamily="66" charset="0"/>
              </a:rPr>
              <a:t> (2 ans)</a:t>
            </a:r>
            <a:endParaRPr lang="fr-FR" altLang="fr-FR" sz="1000" dirty="0">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AVIAIRE 15 CH</a:t>
            </a:r>
          </a:p>
          <a:p>
            <a:pPr eaLnBrk="0" fontAlgn="auto" hangingPunct="0">
              <a:spcBef>
                <a:spcPts val="0"/>
              </a:spcBef>
              <a:spcAft>
                <a:spcPts val="0"/>
              </a:spcAft>
              <a:defRPr/>
            </a:pPr>
            <a:r>
              <a:rPr lang="fr-FR" altLang="fr-FR" sz="1400"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chaque dimanche</a:t>
            </a:r>
          </a:p>
          <a:p>
            <a:pPr eaLnBrk="0" fontAlgn="auto" hangingPunct="0">
              <a:spcBef>
                <a:spcPct val="60000"/>
              </a:spcBef>
              <a:spcAft>
                <a:spcPts val="0"/>
              </a:spcAft>
              <a:defRPr/>
            </a:pPr>
            <a:r>
              <a:rPr lang="fr-FR" altLang="fr-FR" sz="1400"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DULCAMARA 15 CH</a:t>
            </a:r>
            <a:endParaRPr lang="fr-FR" altLang="fr-FR" sz="1400" dirty="0">
              <a:solidFill>
                <a:srgbClr val="FF000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tous les jours sauf le dimanche</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En cas de début de rhinopharyngite :</a:t>
            </a:r>
            <a:r>
              <a:rPr lang="fr-FR" altLang="fr-FR" sz="1400" dirty="0">
                <a:solidFill>
                  <a:srgbClr val="FF0000"/>
                </a:solidFill>
                <a:latin typeface="Comic Sans MS" panose="030F0702030302020204" pitchFamily="66" charset="0"/>
              </a:rPr>
              <a:t> </a:t>
            </a:r>
          </a:p>
          <a:p>
            <a:pPr fontAlgn="auto">
              <a:spcBef>
                <a:spcPct val="30000"/>
              </a:spcBef>
              <a:spcAft>
                <a:spcPts val="0"/>
              </a:spcAft>
              <a:defRPr/>
            </a:pPr>
            <a:r>
              <a:rPr lang="fr-FR" altLang="fr-FR" sz="1400" b="1" dirty="0">
                <a:solidFill>
                  <a:srgbClr val="000099"/>
                </a:solidFill>
                <a:latin typeface="Comic Sans MS" panose="030F0702030302020204" pitchFamily="66" charset="0"/>
              </a:rPr>
              <a:t>NUX VOMICA 9 CH</a:t>
            </a:r>
          </a:p>
          <a:p>
            <a:pPr fontAlgn="auto">
              <a:spcBef>
                <a:spcPct val="30000"/>
              </a:spcBef>
              <a:spcAft>
                <a:spcPts val="0"/>
              </a:spcAft>
              <a:defRPr/>
            </a:pPr>
            <a:r>
              <a:rPr lang="fr-FR" altLang="fr-FR" sz="1400" b="1" dirty="0">
                <a:solidFill>
                  <a:srgbClr val="000099"/>
                </a:solidFill>
                <a:latin typeface="Comic Sans MS" panose="030F0702030302020204" pitchFamily="66" charset="0"/>
              </a:rPr>
              <a:t>FERRUM PHOSPHORICUM 9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5 granules toutes les 2 heures - ESA</a:t>
            </a:r>
          </a:p>
        </p:txBody>
      </p:sp>
      <p:sp>
        <p:nvSpPr>
          <p:cNvPr id="264194"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3.2. Troubles ORL</a:t>
            </a:r>
          </a:p>
        </p:txBody>
      </p:sp>
      <p:sp>
        <p:nvSpPr>
          <p:cNvPr id="6"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pic>
        <p:nvPicPr>
          <p:cNvPr id="5" name="Image 4">
            <a:extLst>
              <a:ext uri="{FF2B5EF4-FFF2-40B4-BE49-F238E27FC236}">
                <a16:creationId xmlns:a16="http://schemas.microsoft.com/office/drawing/2014/main" id="{8994DFF4-FC7A-46FB-B34E-75A845C2E9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19"/>
          <p:cNvSpPr>
            <a:spLocks noChangeArrowheads="1"/>
          </p:cNvSpPr>
          <p:nvPr/>
        </p:nvSpPr>
        <p:spPr bwMode="auto">
          <a:xfrm>
            <a:off x="5735638" y="1930400"/>
            <a:ext cx="65166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 :</a:t>
            </a:r>
            <a:endParaRPr lang="fr-FR" altLang="fr-FR" sz="1000" u="sng">
              <a:solidFill>
                <a:srgbClr val="000099"/>
              </a:solidFill>
              <a:ea typeface="ＭＳ Ｐゴシック" panose="020B0600070205080204" pitchFamily="34" charset="-128"/>
              <a:cs typeface="Arial" panose="020B0604020202020204" pitchFamily="34" charset="0"/>
            </a:endParaRP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ＭＳ Ｐゴシック" panose="020B0600070205080204" pitchFamily="34" charset="-128"/>
                <a:cs typeface="Arial" panose="020B0604020202020204" pitchFamily="34" charset="0"/>
              </a:rPr>
              <a:t>Restituer les différents médicaments de la matinée</a:t>
            </a:r>
          </a:p>
        </p:txBody>
      </p:sp>
      <p:sp>
        <p:nvSpPr>
          <p:cNvPr id="2237455"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0"/>
                </a:solidFill>
                <a:latin typeface="Arial"/>
                <a:ea typeface="ＭＳ Ｐゴシック" panose="020B0600070205080204" pitchFamily="34" charset="-128"/>
              </a:rPr>
              <a:t>Règles du jeu</a:t>
            </a:r>
            <a:r>
              <a:rPr lang="fr-FR" altLang="fr-FR"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p:txBody>
      </p:sp>
      <p:sp>
        <p:nvSpPr>
          <p:cNvPr id="266243"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266244" name="ZoneTexte 8"/>
          <p:cNvSpPr txBox="1">
            <a:spLocks noChangeArrowheads="1"/>
          </p:cNvSpPr>
          <p:nvPr/>
        </p:nvSpPr>
        <p:spPr bwMode="auto">
          <a:xfrm rot="-39669">
            <a:off x="14255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5’</a:t>
            </a:r>
          </a:p>
        </p:txBody>
      </p:sp>
      <p:sp>
        <p:nvSpPr>
          <p:cNvPr id="266245"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Synthèse </a:t>
            </a:r>
          </a:p>
        </p:txBody>
      </p:sp>
      <p:grpSp>
        <p:nvGrpSpPr>
          <p:cNvPr id="7" name="Groupe 6"/>
          <p:cNvGrpSpPr/>
          <p:nvPr/>
        </p:nvGrpSpPr>
        <p:grpSpPr>
          <a:xfrm>
            <a:off x="6170254" y="4010025"/>
            <a:ext cx="1587401" cy="1179532"/>
            <a:chOff x="1496843" y="3571273"/>
            <a:chExt cx="1587401" cy="1179532"/>
          </a:xfrm>
        </p:grpSpPr>
        <p:pic>
          <p:nvPicPr>
            <p:cNvPr id="8" name="Image 7"/>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9" name="ZoneTexte 8"/>
            <p:cNvSpPr txBox="1"/>
            <p:nvPr/>
          </p:nvSpPr>
          <p:spPr>
            <a:xfrm>
              <a:off x="1653010" y="4412251"/>
              <a:ext cx="1431234" cy="338554"/>
            </a:xfrm>
            <a:prstGeom prst="rect">
              <a:avLst/>
            </a:prstGeom>
            <a:noFill/>
          </p:spPr>
          <p:txBody>
            <a:bodyPr wrap="square" rtlCol="0">
              <a:spAutoFit/>
            </a:bodyPr>
            <a:lstStyle/>
            <a:p>
              <a:r>
                <a:rPr lang="fr-FR" dirty="0"/>
                <a:t>Converser</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0"/>
            <a:ext cx="10680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380" y="-255362"/>
            <a:ext cx="1218565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4492625" y="1257139"/>
            <a:ext cx="662146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L’homéopathie en pédiatrie</a:t>
            </a:r>
            <a:endParaRPr lang="fr-FR" altLang="fr-FR" sz="2200" b="1" dirty="0">
              <a:solidFill>
                <a:srgbClr val="000099"/>
              </a:solidFill>
              <a:cs typeface="Arial" panose="020B0604020202020204" pitchFamily="34" charset="0"/>
              <a:sym typeface="Wingdings" panose="05000000000000000000" pitchFamily="2" charset="2"/>
            </a:endParaRPr>
          </a:p>
          <a:p>
            <a:pPr>
              <a:buClr>
                <a:srgbClr val="62C400"/>
              </a:buClr>
              <a:buFontTx/>
              <a:buChar char="•"/>
            </a:pPr>
            <a:endParaRPr lang="fr-FR" altLang="fr-FR" sz="500" dirty="0">
              <a:solidFill>
                <a:srgbClr val="000099"/>
              </a:solidFill>
              <a:cs typeface="Arial" panose="020B0604020202020204" pitchFamily="34" charset="0"/>
              <a:sym typeface="Wingdings" panose="05000000000000000000" pitchFamily="2" charset="2"/>
            </a:endParaRPr>
          </a:p>
        </p:txBody>
      </p:sp>
      <p:sp>
        <p:nvSpPr>
          <p:cNvPr id="8" name="Rectangle 2"/>
          <p:cNvSpPr>
            <a:spLocks noChangeArrowheads="1"/>
          </p:cNvSpPr>
          <p:nvPr/>
        </p:nvSpPr>
        <p:spPr bwMode="auto">
          <a:xfrm>
            <a:off x="5025540" y="3069289"/>
            <a:ext cx="46132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 typeface="Wingdings" panose="05000000000000000000" pitchFamily="2" charset="2"/>
              <a:buChar char=""/>
            </a:pPr>
            <a:endParaRPr lang="fr-FR" altLang="fr-FR" sz="500" dirty="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dirty="0">
                <a:solidFill>
                  <a:srgbClr val="000099"/>
                </a:solidFill>
                <a:cs typeface="Arial" panose="020B0604020202020204" pitchFamily="34" charset="0"/>
              </a:rPr>
              <a:t>2.1. Règles d’or du conseil</a:t>
            </a:r>
          </a:p>
          <a:p>
            <a:pPr lvl="1">
              <a:buClr>
                <a:srgbClr val="62C400"/>
              </a:buClr>
            </a:pPr>
            <a:r>
              <a:rPr lang="fr-FR" altLang="fr-FR" sz="2000" dirty="0">
                <a:solidFill>
                  <a:srgbClr val="000099"/>
                </a:solidFill>
                <a:cs typeface="Arial" panose="020B0604020202020204" pitchFamily="34" charset="0"/>
              </a:rPr>
              <a:t>2.2. Méthodologie de conseil</a:t>
            </a:r>
          </a:p>
        </p:txBody>
      </p:sp>
      <p:sp>
        <p:nvSpPr>
          <p:cNvPr id="10" name="Rectangle 2"/>
          <p:cNvSpPr>
            <a:spLocks noChangeArrowheads="1"/>
          </p:cNvSpPr>
          <p:nvPr/>
        </p:nvSpPr>
        <p:spPr bwMode="auto">
          <a:xfrm>
            <a:off x="4492626" y="2644735"/>
            <a:ext cx="6621462" cy="538163"/>
          </a:xfrm>
          <a:prstGeom prst="rect">
            <a:avLst/>
          </a:prstGeom>
          <a:noFill/>
          <a:ln>
            <a:noFill/>
          </a:ln>
          <a:effectLst/>
        </p:spPr>
        <p:txBody>
          <a:bodyPr>
            <a:spAutoFit/>
          </a:bodyPr>
          <a:lstStyle>
            <a:lvl1pPr>
              <a:tabLst>
                <a:tab pos="665163" algn="l"/>
              </a:tabLst>
              <a:defRPr sz="1600">
                <a:solidFill>
                  <a:schemeClr val="tx1"/>
                </a:solidFill>
                <a:latin typeface="Arial" panose="020B0604020202020204" pitchFamily="34" charset="0"/>
              </a:defRPr>
            </a:lvl1pPr>
            <a:lvl2pPr marL="373063">
              <a:tabLst>
                <a:tab pos="665163" algn="l"/>
              </a:tabLst>
              <a:defRPr sz="1600">
                <a:solidFill>
                  <a:schemeClr val="tx1"/>
                </a:solidFill>
                <a:latin typeface="Arial" panose="020B0604020202020204" pitchFamily="34" charset="0"/>
              </a:defRPr>
            </a:lvl2pPr>
            <a:lvl3pPr marL="1143000" indent="-228600">
              <a:tabLst>
                <a:tab pos="665163" algn="l"/>
              </a:tabLst>
              <a:defRPr sz="1600">
                <a:solidFill>
                  <a:schemeClr val="tx1"/>
                </a:solidFill>
                <a:latin typeface="Arial" panose="020B0604020202020204" pitchFamily="34" charset="0"/>
              </a:defRPr>
            </a:lvl3pPr>
            <a:lvl4pPr marL="1600200" indent="-228600">
              <a:tabLst>
                <a:tab pos="665163" algn="l"/>
              </a:tabLst>
              <a:defRPr sz="1600">
                <a:solidFill>
                  <a:schemeClr val="tx1"/>
                </a:solidFill>
                <a:latin typeface="Arial" panose="020B0604020202020204" pitchFamily="34" charset="0"/>
              </a:defRPr>
            </a:lvl4pPr>
            <a:lvl5pPr marL="2057400" indent="-228600">
              <a:tabLst>
                <a:tab pos="665163"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665163" algn="l"/>
              </a:tabLst>
              <a:defRPr sz="1600">
                <a:solidFill>
                  <a:schemeClr val="tx1"/>
                </a:solidFill>
                <a:latin typeface="Arial" panose="020B0604020202020204" pitchFamily="34" charset="0"/>
              </a:defRPr>
            </a:lvl9pPr>
          </a:lstStyle>
          <a:p>
            <a:pPr fontAlgn="auto">
              <a:spcBef>
                <a:spcPts val="0"/>
              </a:spcBef>
              <a:spcAft>
                <a:spcPts val="0"/>
              </a:spcAft>
              <a:buClr>
                <a:srgbClr val="62C400"/>
              </a:buClr>
              <a:defRPr/>
            </a:pPr>
            <a:r>
              <a:rPr lang="fr-FR" altLang="fr-FR" sz="2400" dirty="0">
                <a:solidFill>
                  <a:srgbClr val="000099"/>
                </a:solidFill>
                <a:cs typeface="Arial" panose="020B0604020202020204" pitchFamily="34" charset="0"/>
                <a:sym typeface="Wingdings" panose="05000000000000000000" pitchFamily="2" charset="2"/>
              </a:rPr>
              <a:t></a:t>
            </a:r>
            <a:r>
              <a:rPr lang="fr-FR" altLang="fr-FR" sz="20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Le conseil officinal</a:t>
            </a:r>
          </a:p>
          <a:p>
            <a:pPr marL="171450" indent="-171450" fontAlgn="auto">
              <a:spcBef>
                <a:spcPts val="0"/>
              </a:spcBef>
              <a:spcAft>
                <a:spcPts val="0"/>
              </a:spcAft>
              <a:buClr>
                <a:srgbClr val="62C400"/>
              </a:buClr>
              <a:buFont typeface="Wingdings" panose="05000000000000000000" pitchFamily="2" charset="2"/>
              <a:buChar char=""/>
              <a:defRPr/>
            </a:pPr>
            <a:endParaRPr lang="fr-FR" altLang="fr-FR" sz="500" dirty="0">
              <a:solidFill>
                <a:srgbClr val="000099"/>
              </a:solidFill>
              <a:cs typeface="Arial" panose="020B0604020202020204" pitchFamily="34" charset="0"/>
            </a:endParaRPr>
          </a:p>
        </p:txBody>
      </p:sp>
      <p:sp>
        <p:nvSpPr>
          <p:cNvPr id="11" name="Rectangle 2"/>
          <p:cNvSpPr>
            <a:spLocks noChangeArrowheads="1"/>
          </p:cNvSpPr>
          <p:nvPr/>
        </p:nvSpPr>
        <p:spPr bwMode="auto">
          <a:xfrm>
            <a:off x="5025540" y="1664942"/>
            <a:ext cx="5005387"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373063">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Tx/>
              <a:buChar char="•"/>
            </a:pPr>
            <a:endParaRPr lang="fr-FR" altLang="fr-FR" sz="500" dirty="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dirty="0">
                <a:solidFill>
                  <a:srgbClr val="000099"/>
                </a:solidFill>
                <a:cs typeface="Arial" panose="020B0604020202020204" pitchFamily="34" charset="0"/>
              </a:rPr>
              <a:t>1.1. Intérêt de l’homéopathie</a:t>
            </a:r>
          </a:p>
          <a:p>
            <a:pPr lvl="1">
              <a:buClr>
                <a:srgbClr val="62C400"/>
              </a:buClr>
            </a:pPr>
            <a:r>
              <a:rPr lang="fr-FR" altLang="fr-FR" sz="2000" dirty="0">
                <a:solidFill>
                  <a:srgbClr val="000099"/>
                </a:solidFill>
                <a:cs typeface="Arial" panose="020B0604020202020204" pitchFamily="34" charset="0"/>
              </a:rPr>
              <a:t>1.2. Place de l’homéopathie</a:t>
            </a:r>
          </a:p>
          <a:p>
            <a:pPr>
              <a:buClr>
                <a:srgbClr val="62C400"/>
              </a:buClr>
              <a:buFontTx/>
              <a:buChar char="•"/>
            </a:pPr>
            <a:endParaRPr lang="fr-FR" altLang="fr-FR" sz="1200" dirty="0">
              <a:solidFill>
                <a:srgbClr val="000099"/>
              </a:solidFill>
              <a:cs typeface="Arial" panose="020B0604020202020204" pitchFamily="34" charset="0"/>
              <a:sym typeface="Wingdings" panose="05000000000000000000" pitchFamily="2" charset="2"/>
            </a:endParaRPr>
          </a:p>
        </p:txBody>
      </p:sp>
      <p:sp>
        <p:nvSpPr>
          <p:cNvPr id="12" name="Rectangle 2"/>
          <p:cNvSpPr>
            <a:spLocks noChangeArrowheads="1"/>
          </p:cNvSpPr>
          <p:nvPr/>
        </p:nvSpPr>
        <p:spPr bwMode="auto">
          <a:xfrm>
            <a:off x="4492624" y="3982786"/>
            <a:ext cx="6621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65163" algn="l"/>
              </a:tabLst>
              <a:defRPr>
                <a:solidFill>
                  <a:schemeClr val="tx1"/>
                </a:solidFill>
                <a:latin typeface="Arial" panose="020B0604020202020204" pitchFamily="34" charset="0"/>
              </a:defRPr>
            </a:lvl1pPr>
            <a:lvl2pPr marL="742950" indent="-285750">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pPr>
            <a:r>
              <a:rPr lang="fr-FR" altLang="fr-FR" sz="2400" dirty="0">
                <a:solidFill>
                  <a:srgbClr val="000099"/>
                </a:solidFill>
                <a:cs typeface="Arial" panose="020B0604020202020204" pitchFamily="34" charset="0"/>
                <a:sym typeface="Wingdings" panose="05000000000000000000" pitchFamily="2" charset="2"/>
              </a:rPr>
              <a:t> </a:t>
            </a:r>
            <a:r>
              <a:rPr lang="fr-FR" altLang="fr-FR" sz="2000" b="1" dirty="0">
                <a:solidFill>
                  <a:srgbClr val="000099"/>
                </a:solidFill>
                <a:cs typeface="Arial" panose="020B0604020202020204" pitchFamily="34" charset="0"/>
                <a:sym typeface="Wingdings" panose="05000000000000000000" pitchFamily="2" charset="2"/>
              </a:rPr>
              <a:t>Prise en charge officinale </a:t>
            </a:r>
          </a:p>
        </p:txBody>
      </p:sp>
      <p:sp>
        <p:nvSpPr>
          <p:cNvPr id="15" name="Rectangle 2"/>
          <p:cNvSpPr>
            <a:spLocks noChangeArrowheads="1"/>
          </p:cNvSpPr>
          <p:nvPr/>
        </p:nvSpPr>
        <p:spPr bwMode="auto">
          <a:xfrm>
            <a:off x="5025540" y="4407811"/>
            <a:ext cx="50276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665163" algn="l"/>
              </a:tabLst>
              <a:defRPr>
                <a:solidFill>
                  <a:schemeClr val="tx1"/>
                </a:solidFill>
                <a:latin typeface="Arial" panose="020B0604020202020204" pitchFamily="34" charset="0"/>
              </a:defRPr>
            </a:lvl1pPr>
            <a:lvl2pPr>
              <a:tabLst>
                <a:tab pos="665163" algn="l"/>
              </a:tabLst>
              <a:defRPr>
                <a:solidFill>
                  <a:schemeClr val="tx1"/>
                </a:solidFill>
                <a:latin typeface="Arial" panose="020B0604020202020204" pitchFamily="34" charset="0"/>
              </a:defRPr>
            </a:lvl2pPr>
            <a:lvl3pPr marL="1143000" indent="-228600">
              <a:tabLst>
                <a:tab pos="665163" algn="l"/>
              </a:tabLst>
              <a:defRPr>
                <a:solidFill>
                  <a:schemeClr val="tx1"/>
                </a:solidFill>
                <a:latin typeface="Arial" panose="020B0604020202020204" pitchFamily="34" charset="0"/>
              </a:defRPr>
            </a:lvl3pPr>
            <a:lvl4pPr marL="1600200" indent="-228600">
              <a:tabLst>
                <a:tab pos="665163" algn="l"/>
              </a:tabLst>
              <a:defRPr>
                <a:solidFill>
                  <a:schemeClr val="tx1"/>
                </a:solidFill>
                <a:latin typeface="Arial" panose="020B0604020202020204" pitchFamily="34" charset="0"/>
              </a:defRPr>
            </a:lvl4pPr>
            <a:lvl5pPr marL="2057400" indent="-228600">
              <a:tabLst>
                <a:tab pos="665163" algn="l"/>
              </a:tabLst>
              <a:defRPr>
                <a:solidFill>
                  <a:schemeClr val="tx1"/>
                </a:solidFill>
                <a:latin typeface="Arial" panose="020B0604020202020204" pitchFamily="34" charset="0"/>
              </a:defRPr>
            </a:lvl5pPr>
            <a:lvl6pPr marL="2514600" indent="-228600" fontAlgn="base">
              <a:spcBef>
                <a:spcPct val="0"/>
              </a:spcBef>
              <a:spcAft>
                <a:spcPct val="0"/>
              </a:spcAft>
              <a:tabLst>
                <a:tab pos="665163" algn="l"/>
              </a:tabLst>
              <a:defRPr>
                <a:solidFill>
                  <a:schemeClr val="tx1"/>
                </a:solidFill>
                <a:latin typeface="Arial" panose="020B0604020202020204" pitchFamily="34" charset="0"/>
              </a:defRPr>
            </a:lvl6pPr>
            <a:lvl7pPr marL="2971800" indent="-228600" fontAlgn="base">
              <a:spcBef>
                <a:spcPct val="0"/>
              </a:spcBef>
              <a:spcAft>
                <a:spcPct val="0"/>
              </a:spcAft>
              <a:tabLst>
                <a:tab pos="665163" algn="l"/>
              </a:tabLst>
              <a:defRPr>
                <a:solidFill>
                  <a:schemeClr val="tx1"/>
                </a:solidFill>
                <a:latin typeface="Arial" panose="020B0604020202020204" pitchFamily="34" charset="0"/>
              </a:defRPr>
            </a:lvl7pPr>
            <a:lvl8pPr marL="3429000" indent="-228600" fontAlgn="base">
              <a:spcBef>
                <a:spcPct val="0"/>
              </a:spcBef>
              <a:spcAft>
                <a:spcPct val="0"/>
              </a:spcAft>
              <a:tabLst>
                <a:tab pos="665163" algn="l"/>
              </a:tabLst>
              <a:defRPr>
                <a:solidFill>
                  <a:schemeClr val="tx1"/>
                </a:solidFill>
                <a:latin typeface="Arial" panose="020B0604020202020204" pitchFamily="34" charset="0"/>
              </a:defRPr>
            </a:lvl8pPr>
            <a:lvl9pPr marL="3886200" indent="-228600" fontAlgn="base">
              <a:spcBef>
                <a:spcPct val="0"/>
              </a:spcBef>
              <a:spcAft>
                <a:spcPct val="0"/>
              </a:spcAft>
              <a:tabLst>
                <a:tab pos="665163" algn="l"/>
              </a:tabLst>
              <a:defRPr>
                <a:solidFill>
                  <a:schemeClr val="tx1"/>
                </a:solidFill>
                <a:latin typeface="Arial" panose="020B0604020202020204" pitchFamily="34" charset="0"/>
              </a:defRPr>
            </a:lvl9pPr>
          </a:lstStyle>
          <a:p>
            <a:pPr>
              <a:buClr>
                <a:srgbClr val="62C400"/>
              </a:buClr>
              <a:buFont typeface="Wingdings" panose="05000000000000000000" pitchFamily="2" charset="2"/>
              <a:buChar char=""/>
            </a:pPr>
            <a:endParaRPr lang="fr-FR" altLang="fr-FR" sz="500" dirty="0">
              <a:solidFill>
                <a:srgbClr val="000099"/>
              </a:solidFill>
              <a:cs typeface="Arial" panose="020B0604020202020204" pitchFamily="34" charset="0"/>
              <a:sym typeface="Wingdings" panose="05000000000000000000" pitchFamily="2" charset="2"/>
            </a:endParaRPr>
          </a:p>
          <a:p>
            <a:pPr lvl="1">
              <a:buClr>
                <a:srgbClr val="62C400"/>
              </a:buClr>
            </a:pPr>
            <a:r>
              <a:rPr lang="fr-FR" altLang="fr-FR" sz="2000" dirty="0">
                <a:solidFill>
                  <a:srgbClr val="000099"/>
                </a:solidFill>
                <a:cs typeface="Arial" panose="020B0604020202020204" pitchFamily="34" charset="0"/>
              </a:rPr>
              <a:t>3.1. Fièvre</a:t>
            </a:r>
          </a:p>
          <a:p>
            <a:pPr lvl="1">
              <a:buClr>
                <a:srgbClr val="62C400"/>
              </a:buClr>
            </a:pPr>
            <a:r>
              <a:rPr lang="fr-FR" altLang="fr-FR" sz="2000" dirty="0">
                <a:solidFill>
                  <a:srgbClr val="000099"/>
                </a:solidFill>
                <a:cs typeface="Arial" panose="020B0604020202020204" pitchFamily="34" charset="0"/>
              </a:rPr>
              <a:t>3.2. Troubles ORL</a:t>
            </a:r>
          </a:p>
          <a:p>
            <a:pPr lvl="1">
              <a:buClr>
                <a:srgbClr val="62C400"/>
              </a:buClr>
            </a:pPr>
            <a:r>
              <a:rPr lang="fr-FR" altLang="fr-FR" sz="2000" dirty="0">
                <a:solidFill>
                  <a:srgbClr val="000099"/>
                </a:solidFill>
                <a:cs typeface="Arial" panose="020B0604020202020204" pitchFamily="34" charset="0"/>
              </a:rPr>
              <a:t>3.3. Dermatologie</a:t>
            </a:r>
          </a:p>
          <a:p>
            <a:pPr lvl="1">
              <a:buClr>
                <a:srgbClr val="62C400"/>
              </a:buClr>
            </a:pPr>
            <a:r>
              <a:rPr lang="fr-FR" altLang="fr-FR" sz="2000" dirty="0">
                <a:solidFill>
                  <a:srgbClr val="000099"/>
                </a:solidFill>
                <a:cs typeface="Arial" panose="020B0604020202020204" pitchFamily="34" charset="0"/>
              </a:rPr>
              <a:t>3.4. Focus vaccination</a:t>
            </a:r>
          </a:p>
          <a:p>
            <a:pPr lvl="1">
              <a:buClr>
                <a:srgbClr val="62C400"/>
              </a:buClr>
            </a:pPr>
            <a:r>
              <a:rPr lang="fr-FR" altLang="fr-FR" sz="2000" dirty="0">
                <a:solidFill>
                  <a:srgbClr val="000099"/>
                </a:solidFill>
                <a:cs typeface="Arial" panose="020B0604020202020204" pitchFamily="34" charset="0"/>
              </a:rPr>
              <a:t>3.5. Troubles digestifs</a:t>
            </a:r>
          </a:p>
          <a:p>
            <a:pPr lvl="1">
              <a:buClr>
                <a:srgbClr val="62C400"/>
              </a:buClr>
            </a:pPr>
            <a:r>
              <a:rPr lang="fr-FR" altLang="fr-FR" sz="2000" dirty="0">
                <a:solidFill>
                  <a:srgbClr val="000099"/>
                </a:solidFill>
                <a:cs typeface="Arial" panose="020B0604020202020204" pitchFamily="34" charset="0"/>
              </a:rPr>
              <a:t>3.6. Troubles bucco-dentaires</a:t>
            </a:r>
          </a:p>
          <a:p>
            <a:pPr lvl="1">
              <a:buClr>
                <a:srgbClr val="62C400"/>
              </a:buClr>
            </a:pPr>
            <a:r>
              <a:rPr lang="fr-FR" altLang="fr-FR" sz="2000" dirty="0">
                <a:solidFill>
                  <a:srgbClr val="000099"/>
                </a:solidFill>
                <a:cs typeface="Arial" panose="020B0604020202020204" pitchFamily="34" charset="0"/>
              </a:rPr>
              <a:t>3.7. Manifestations comportementales</a:t>
            </a:r>
          </a:p>
        </p:txBody>
      </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3178" y="449832"/>
            <a:ext cx="1565450" cy="1280114"/>
          </a:xfrm>
          <a:prstGeom prst="rect">
            <a:avLst/>
          </a:prstGeom>
        </p:spPr>
      </p:pic>
    </p:spTree>
    <p:extLst>
      <p:ext uri="{BB962C8B-B14F-4D97-AF65-F5344CB8AC3E}">
        <p14:creationId xmlns:p14="http://schemas.microsoft.com/office/powerpoint/2010/main" val="2428187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3" presetClass="emph" presetSubtype="2" fill="hold" grpId="0" nodeType="withEffect">
                                  <p:stCondLst>
                                    <p:cond delay="0"/>
                                  </p:stCondLst>
                                  <p:childTnLst>
                                    <p:animClr clrSpc="rgb" dir="cw">
                                      <p:cBhvr override="childStyle">
                                        <p:cTn id="16" dur="500" fill="hold"/>
                                        <p:tgtEl>
                                          <p:spTgt spid="6"/>
                                        </p:tgtEl>
                                        <p:attrNameLst>
                                          <p:attrName>style.color</p:attrName>
                                        </p:attrNameLst>
                                      </p:cBhvr>
                                      <p:to>
                                        <a:srgbClr val="B5E1E1"/>
                                      </p:to>
                                    </p:animClr>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3" presetClass="emph" presetSubtype="2" fill="hold" grpId="1" nodeType="withEffect">
                                  <p:stCondLst>
                                    <p:cond delay="0"/>
                                  </p:stCondLst>
                                  <p:childTnLst>
                                    <p:animClr clrSpc="rgb" dir="cw">
                                      <p:cBhvr override="childStyle">
                                        <p:cTn id="30" dur="500" fill="hold"/>
                                        <p:tgtEl>
                                          <p:spTgt spid="10"/>
                                        </p:tgtEl>
                                        <p:attrNameLst>
                                          <p:attrName>style.color</p:attrName>
                                        </p:attrNameLst>
                                      </p:cBhvr>
                                      <p:to>
                                        <a:srgbClr val="B5E1E1"/>
                                      </p:to>
                                    </p:animClr>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35" presetClass="emph" presetSubtype="0" repeatCount="indefinite" fill="hold" nodeType="afterEffect">
                                  <p:stCondLst>
                                    <p:cond delay="0"/>
                                  </p:stCondLst>
                                  <p:childTnLst>
                                    <p:anim calcmode="discrete" valueType="str">
                                      <p:cBhvr>
                                        <p:cTn id="37"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P spid="10" grpId="1"/>
      <p:bldP spid="11" grpId="0"/>
      <p:bldP spid="11" grpId="1"/>
      <p:bldP spid="12"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4945063" y="2014538"/>
            <a:ext cx="7032625" cy="15843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lnSpc>
                <a:spcPct val="90000"/>
              </a:lnSpc>
              <a:spcBef>
                <a:spcPct val="20000"/>
              </a:spcBef>
              <a:spcAft>
                <a:spcPts val="0"/>
              </a:spcAft>
              <a:defRPr/>
            </a:pPr>
            <a:r>
              <a:rPr lang="fr-FR" altLang="fr-FR" sz="2000" b="1" u="sng" dirty="0">
                <a:solidFill>
                  <a:srgbClr val="000099"/>
                </a:solidFill>
                <a:latin typeface="+mj-lt"/>
                <a:ea typeface="ＭＳ Ｐゴシック" panose="020B0600070205080204" pitchFamily="34" charset="-128"/>
              </a:rPr>
              <a:t>Objectif :</a:t>
            </a:r>
          </a:p>
          <a:p>
            <a:pPr fontAlgn="auto">
              <a:lnSpc>
                <a:spcPct val="90000"/>
              </a:lnSpc>
              <a:spcBef>
                <a:spcPct val="20000"/>
              </a:spcBef>
              <a:spcAft>
                <a:spcPts val="0"/>
              </a:spcAft>
              <a:defRPr/>
            </a:pPr>
            <a:endParaRPr lang="fr-FR" altLang="fr-FR" sz="1000" b="1" u="sng" dirty="0">
              <a:solidFill>
                <a:srgbClr val="000099"/>
              </a:solidFill>
              <a:latin typeface="+mj-lt"/>
              <a:ea typeface="ＭＳ Ｐゴシック" panose="020B0600070205080204" pitchFamily="34" charset="-128"/>
            </a:endParaRPr>
          </a:p>
          <a:p>
            <a:pPr fontAlgn="auto">
              <a:lnSpc>
                <a:spcPct val="90000"/>
              </a:lnSpc>
              <a:spcBef>
                <a:spcPct val="20000"/>
              </a:spcBef>
              <a:spcAft>
                <a:spcPts val="0"/>
              </a:spcAft>
              <a:buFont typeface="Wingdings" panose="05000000000000000000" pitchFamily="2" charset="2"/>
              <a:buChar char=""/>
              <a:defRPr/>
            </a:pPr>
            <a:r>
              <a:rPr lang="fr-FR" altLang="fr-FR" sz="2000" dirty="0">
                <a:solidFill>
                  <a:srgbClr val="000099"/>
                </a:solidFill>
                <a:latin typeface="+mj-lt"/>
                <a:ea typeface="ＭＳ Ｐゴシック" panose="020B0600070205080204" pitchFamily="34" charset="-128"/>
              </a:rPr>
              <a:t>Reconnaitre les motivations de prescription de </a:t>
            </a:r>
            <a:r>
              <a:rPr lang="fr-FR" altLang="fr-FR" sz="2000" dirty="0" err="1">
                <a:solidFill>
                  <a:srgbClr val="000099"/>
                </a:solidFill>
                <a:latin typeface="+mj-lt"/>
                <a:ea typeface="ＭＳ Ｐゴシック" panose="020B0600070205080204" pitchFamily="34" charset="-128"/>
              </a:rPr>
              <a:t>Silicea</a:t>
            </a:r>
            <a:r>
              <a:rPr lang="fr-FR" altLang="fr-FR" sz="2000" dirty="0">
                <a:solidFill>
                  <a:srgbClr val="000099"/>
                </a:solidFill>
                <a:latin typeface="+mj-lt"/>
                <a:ea typeface="ＭＳ Ｐゴシック" panose="020B0600070205080204" pitchFamily="34" charset="-128"/>
              </a:rPr>
              <a:t> (médicament du Mode Réactionnel </a:t>
            </a:r>
            <a:r>
              <a:rPr lang="fr-FR" altLang="fr-FR" sz="2000" dirty="0" err="1">
                <a:solidFill>
                  <a:srgbClr val="000099"/>
                </a:solidFill>
                <a:latin typeface="+mj-lt"/>
                <a:ea typeface="ＭＳ Ｐゴシック" panose="020B0600070205080204" pitchFamily="34" charset="-128"/>
              </a:rPr>
              <a:t>psoro</a:t>
            </a:r>
            <a:r>
              <a:rPr lang="fr-FR" altLang="fr-FR" sz="2000" dirty="0">
                <a:solidFill>
                  <a:srgbClr val="000099"/>
                </a:solidFill>
                <a:latin typeface="+mj-lt"/>
                <a:ea typeface="ＭＳ Ｐゴシック" panose="020B0600070205080204" pitchFamily="34" charset="-128"/>
              </a:rPr>
              <a:t>-tuberculinique </a:t>
            </a:r>
            <a:r>
              <a:rPr lang="fr-FR" altLang="fr-FR" sz="2000" dirty="0">
                <a:solidFill>
                  <a:srgbClr val="000099"/>
                </a:solidFill>
                <a:ea typeface="ＭＳ Ｐゴシック" panose="020B0600070205080204" pitchFamily="34" charset="-128"/>
              </a:rPr>
              <a:t>fréquemment </a:t>
            </a:r>
            <a:r>
              <a:rPr lang="fr-FR" altLang="fr-FR" sz="2000" dirty="0">
                <a:solidFill>
                  <a:srgbClr val="000099"/>
                </a:solidFill>
                <a:latin typeface="+mj-lt"/>
                <a:ea typeface="ＭＳ Ｐゴシック" panose="020B0600070205080204" pitchFamily="34" charset="-128"/>
              </a:rPr>
              <a:t>prescrit en pédiatrie)</a:t>
            </a:r>
          </a:p>
          <a:p>
            <a:pPr fontAlgn="auto">
              <a:lnSpc>
                <a:spcPct val="90000"/>
              </a:lnSpc>
              <a:spcBef>
                <a:spcPct val="20000"/>
              </a:spcBef>
              <a:spcAft>
                <a:spcPts val="0"/>
              </a:spcAft>
              <a:buFont typeface="Wingdings" panose="05000000000000000000" pitchFamily="2" charset="2"/>
              <a:buNone/>
              <a:defRPr/>
            </a:pPr>
            <a:endParaRPr lang="fr-FR" altLang="fr-FR" sz="2000" dirty="0">
              <a:solidFill>
                <a:srgbClr val="000099"/>
              </a:solidFill>
              <a:latin typeface="+mj-lt"/>
              <a:ea typeface="ＭＳ Ｐゴシック" panose="020B0600070205080204" pitchFamily="34" charset="-128"/>
            </a:endParaRPr>
          </a:p>
        </p:txBody>
      </p:sp>
      <p:sp>
        <p:nvSpPr>
          <p:cNvPr id="2237455" name="Rectangle 15"/>
          <p:cNvSpPr>
            <a:spLocks noChangeArrowheads="1"/>
          </p:cNvSpPr>
          <p:nvPr/>
        </p:nvSpPr>
        <p:spPr bwMode="auto">
          <a:xfrm>
            <a:off x="3503613" y="3832225"/>
            <a:ext cx="8207375" cy="23764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ct val="20000"/>
              </a:spcBef>
              <a:spcAft>
                <a:spcPts val="0"/>
              </a:spcAft>
              <a:buFont typeface="Wingdings" panose="05000000000000000000" pitchFamily="2" charset="2"/>
              <a:buNone/>
              <a:defRPr/>
            </a:pPr>
            <a:r>
              <a:rPr lang="fr-FR" altLang="fr-FR" b="1" u="sng" dirty="0">
                <a:solidFill>
                  <a:srgbClr val="000099"/>
                </a:solidFill>
                <a:latin typeface="+mj-lt"/>
                <a:ea typeface="ＭＳ Ｐゴシック" panose="020B0600070205080204" pitchFamily="34" charset="-128"/>
              </a:rPr>
              <a:t>Règles du jeu </a:t>
            </a:r>
            <a:r>
              <a:rPr lang="fr-FR" altLang="fr-FR" b="1" dirty="0">
                <a:solidFill>
                  <a:srgbClr val="000090"/>
                </a:solidFill>
                <a:latin typeface="+mj-lt"/>
                <a:ea typeface="ＭＳ Ｐゴシック" panose="020B0600070205080204" pitchFamily="34" charset="-128"/>
              </a:rPr>
              <a:t>: </a:t>
            </a:r>
          </a:p>
          <a:p>
            <a:pPr fontAlgn="auto">
              <a:spcBef>
                <a:spcPct val="50000"/>
              </a:spcBef>
              <a:spcAft>
                <a:spcPts val="0"/>
              </a:spcAft>
              <a:buFontTx/>
              <a:buBlip>
                <a:blip r:embed="rId3"/>
              </a:buBlip>
              <a:defRPr/>
            </a:pPr>
            <a:r>
              <a:rPr lang="fr-FR" altLang="fr-FR" dirty="0">
                <a:solidFill>
                  <a:srgbClr val="000099"/>
                </a:solidFill>
                <a:latin typeface="+mj-lt"/>
                <a:ea typeface="ＭＳ Ｐゴシック" panose="020B0600070205080204" pitchFamily="34" charset="-128"/>
              </a:rPr>
              <a:t>Individuellement,</a:t>
            </a:r>
          </a:p>
          <a:p>
            <a:pPr fontAlgn="auto">
              <a:spcBef>
                <a:spcPct val="30000"/>
              </a:spcBef>
              <a:spcAft>
                <a:spcPts val="0"/>
              </a:spcAft>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A partir de l’extrait de matière médicale, </a:t>
            </a:r>
            <a:r>
              <a:rPr lang="fr-FR" altLang="fr-FR" b="1" dirty="0">
                <a:solidFill>
                  <a:srgbClr val="000099"/>
                </a:solidFill>
                <a:latin typeface="+mj-lt"/>
                <a:ea typeface="ＭＳ Ｐゴシック" panose="020B0600070205080204" pitchFamily="34" charset="-128"/>
              </a:rPr>
              <a:t>citer</a:t>
            </a:r>
            <a:r>
              <a:rPr lang="fr-FR" altLang="fr-FR" dirty="0">
                <a:solidFill>
                  <a:srgbClr val="000099"/>
                </a:solidFill>
                <a:latin typeface="+mj-lt"/>
                <a:ea typeface="ＭＳ Ｐゴシック" panose="020B0600070205080204" pitchFamily="34" charset="-128"/>
              </a:rPr>
              <a:t> :</a:t>
            </a:r>
          </a:p>
          <a:p>
            <a:pPr fontAlgn="auto">
              <a:spcBef>
                <a:spcPct val="30000"/>
              </a:spcBef>
              <a:spcAft>
                <a:spcPts val="0"/>
              </a:spcAft>
              <a:buClr>
                <a:srgbClr val="000099"/>
              </a:buClr>
              <a:defRPr/>
            </a:pPr>
            <a:r>
              <a:rPr lang="fr-FR" altLang="fr-FR" dirty="0">
                <a:solidFill>
                  <a:srgbClr val="000099"/>
                </a:solidFill>
                <a:latin typeface="+mj-lt"/>
                <a:ea typeface="ＭＳ Ｐゴシック" panose="020B0600070205080204" pitchFamily="34" charset="-128"/>
              </a:rPr>
              <a:t>	- </a:t>
            </a:r>
            <a:r>
              <a:rPr lang="fr-FR" altLang="fr-FR" b="1" dirty="0">
                <a:solidFill>
                  <a:srgbClr val="000099"/>
                </a:solidFill>
                <a:latin typeface="+mj-lt"/>
              </a:rPr>
              <a:t>2 cibles / localisations du médicament </a:t>
            </a:r>
            <a:r>
              <a:rPr lang="fr-FR" altLang="fr-FR" sz="1600" dirty="0">
                <a:solidFill>
                  <a:srgbClr val="000099"/>
                </a:solidFill>
                <a:latin typeface="+mj-lt"/>
              </a:rPr>
              <a:t>(cadran I du schéma de </a:t>
            </a:r>
            <a:r>
              <a:rPr lang="fr-FR" altLang="fr-FR" sz="1600" dirty="0" err="1">
                <a:solidFill>
                  <a:srgbClr val="000099"/>
                </a:solidFill>
                <a:latin typeface="+mj-lt"/>
              </a:rPr>
              <a:t>Hering</a:t>
            </a:r>
            <a:r>
              <a:rPr lang="fr-FR" altLang="fr-FR" sz="1600" dirty="0">
                <a:solidFill>
                  <a:srgbClr val="000099"/>
                </a:solidFill>
                <a:latin typeface="+mj-lt"/>
              </a:rPr>
              <a:t>)</a:t>
            </a:r>
          </a:p>
          <a:p>
            <a:pPr fontAlgn="auto">
              <a:spcBef>
                <a:spcPct val="30000"/>
              </a:spcBef>
              <a:spcAft>
                <a:spcPts val="0"/>
              </a:spcAft>
              <a:buClr>
                <a:srgbClr val="000099"/>
              </a:buClr>
              <a:defRPr/>
            </a:pPr>
            <a:r>
              <a:rPr lang="fr-FR" altLang="fr-FR" dirty="0">
                <a:solidFill>
                  <a:srgbClr val="000099"/>
                </a:solidFill>
                <a:latin typeface="+mj-lt"/>
              </a:rPr>
              <a:t>	- </a:t>
            </a:r>
            <a:r>
              <a:rPr lang="fr-FR" altLang="fr-FR" b="1" dirty="0">
                <a:solidFill>
                  <a:srgbClr val="000099"/>
                </a:solidFill>
              </a:rPr>
              <a:t>2 types d’indications de prescription en pédiatrie</a:t>
            </a:r>
            <a:endParaRPr lang="fr-FR" altLang="fr-FR" dirty="0">
              <a:solidFill>
                <a:srgbClr val="000099"/>
              </a:solidFill>
            </a:endParaRPr>
          </a:p>
          <a:p>
            <a:pPr fontAlgn="auto">
              <a:spcBef>
                <a:spcPct val="30000"/>
              </a:spcBef>
              <a:spcAft>
                <a:spcPts val="0"/>
              </a:spcAft>
              <a:buClr>
                <a:srgbClr val="000099"/>
              </a:buClr>
              <a:defRPr/>
            </a:pPr>
            <a:endParaRPr lang="fr-FR" altLang="fr-FR" dirty="0">
              <a:solidFill>
                <a:srgbClr val="000099"/>
              </a:solidFill>
              <a:latin typeface="+mj-lt"/>
              <a:ea typeface="ＭＳ Ｐゴシック" panose="020B0600070205080204" pitchFamily="34" charset="-128"/>
            </a:endParaRPr>
          </a:p>
        </p:txBody>
      </p:sp>
      <p:sp>
        <p:nvSpPr>
          <p:cNvPr id="268291"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chemeClr val="bg1"/>
                </a:solidFill>
                <a:latin typeface="+mj-lt"/>
              </a:rPr>
              <a:t>Focus matière médicale</a:t>
            </a:r>
          </a:p>
        </p:txBody>
      </p:sp>
      <p:sp>
        <p:nvSpPr>
          <p:cNvPr id="268293"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rPr>
              <a:t>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4294967295"/>
          </p:nvPr>
        </p:nvGraphicFramePr>
        <p:xfrm>
          <a:off x="1403350" y="249238"/>
          <a:ext cx="9144000" cy="6583363"/>
        </p:xfrm>
        <a:graphic>
          <a:graphicData uri="http://schemas.openxmlformats.org/drawingml/2006/table">
            <a:tbl>
              <a:tblPr/>
              <a:tblGrid>
                <a:gridCol w="209550">
                  <a:extLst>
                    <a:ext uri="{9D8B030D-6E8A-4147-A177-3AD203B41FA5}">
                      <a16:colId xmlns:a16="http://schemas.microsoft.com/office/drawing/2014/main" val="20000"/>
                    </a:ext>
                  </a:extLst>
                </a:gridCol>
                <a:gridCol w="4456113">
                  <a:extLst>
                    <a:ext uri="{9D8B030D-6E8A-4147-A177-3AD203B41FA5}">
                      <a16:colId xmlns:a16="http://schemas.microsoft.com/office/drawing/2014/main" val="20001"/>
                    </a:ext>
                  </a:extLst>
                </a:gridCol>
                <a:gridCol w="4478337">
                  <a:extLst>
                    <a:ext uri="{9D8B030D-6E8A-4147-A177-3AD203B41FA5}">
                      <a16:colId xmlns:a16="http://schemas.microsoft.com/office/drawing/2014/main" val="20002"/>
                    </a:ext>
                  </a:extLst>
                </a:gridCol>
              </a:tblGrid>
              <a:tr h="671588">
                <a:tc>
                  <a:txBody>
                    <a:bodyPr/>
                    <a:lstStyle>
                      <a:lvl1pPr marL="184150" indent="-17145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184150" marR="0" lvl="0" indent="-171450" algn="l" defTabSz="914400" rtl="0" eaLnBrk="1" fontAlgn="base" latinLnBrk="0" hangingPunct="1">
                        <a:lnSpc>
                          <a:spcPct val="100000"/>
                        </a:lnSpc>
                        <a:spcBef>
                          <a:spcPct val="0"/>
                        </a:spcBef>
                        <a:spcAft>
                          <a:spcPct val="0"/>
                        </a:spcAft>
                        <a:buClr>
                          <a:srgbClr val="000090"/>
                        </a:buClr>
                        <a:buSzTx/>
                        <a:buFontTx/>
                        <a:buChar char="•"/>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a:noFill/>
                    </a:lnL>
                    <a:lnR>
                      <a:noFill/>
                    </a:lnR>
                    <a:lnT>
                      <a:noFill/>
                    </a:lnT>
                    <a:lnB>
                      <a:noFill/>
                    </a:lnB>
                    <a:lnTlToBr>
                      <a:noFill/>
                    </a:lnTlToBr>
                    <a:lnBlToTr>
                      <a:noFill/>
                    </a:lnBlToTr>
                    <a:noFill/>
                  </a:tcPr>
                </a:tc>
                <a:tc gridSpan="2">
                  <a:txBody>
                    <a:bodyPr/>
                    <a:lstStyle>
                      <a:lvl1pPr marL="127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12700" marR="0" lvl="0" indent="0" algn="ctr" defTabSz="914400" rtl="0" eaLnBrk="1" fontAlgn="base" latinLnBrk="0" hangingPunct="1">
                        <a:lnSpc>
                          <a:spcPct val="100000"/>
                        </a:lnSpc>
                        <a:spcBef>
                          <a:spcPct val="0"/>
                        </a:spcBef>
                        <a:spcAft>
                          <a:spcPct val="0"/>
                        </a:spcAft>
                        <a:buClr>
                          <a:srgbClr val="000090"/>
                        </a:buClr>
                        <a:buSzTx/>
                        <a:buFontTx/>
                        <a:buNone/>
                        <a:tabLst/>
                      </a:pPr>
                      <a:r>
                        <a:rPr kumimoji="0" lang="fr-FR" altLang="fr-FR" sz="2800" b="1" i="0" u="none" strike="noStrike" cap="none" normalizeH="0" baseline="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SILICEA</a:t>
                      </a:r>
                    </a:p>
                  </a:txBody>
                  <a:tcPr marT="45725" marB="45725"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1630126">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LOCALISATIONS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SENSATIONS</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d’épine, d’écharde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hyperesthésie générale, frilosité (surtout tête)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53">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SIGNES CONCOMITANTS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Manque de réaction générale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Transpiration abondante : de la tête aux pieds, malodorante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fr-FR" altLang="fr-FR" sz="12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Leuconychies</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ongles cassants</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MODALITÉS</a:t>
                      </a:r>
                      <a:endPar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Aggravation </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par le froid, pendant l’hiver, </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par les vaccinations inopportunes, à la nouvelle lune</a:t>
                      </a:r>
                      <a:endPar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90"/>
                        </a:buClr>
                        <a:buSzTx/>
                        <a:buFontTx/>
                        <a:buNone/>
                        <a:tabLst/>
                      </a:pPr>
                      <a:endPar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90"/>
                        </a:buClr>
                        <a:buSzTx/>
                        <a:buFontTx/>
                        <a:buNone/>
                        <a:tabLst/>
                      </a:pP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54289">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MODE REACTIONNEL CHRONIQUE</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 la fois MRPT par : </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Sa tendance aux infections répétées </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Et MRS </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Catarrhe  chronique des muqueuses</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Sensibilité  aux vaccinations (BCG)</a:t>
                      </a: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rowSpan="2">
                  <a:txBody>
                    <a:bodyPr/>
                    <a:lstStyle>
                      <a:lvl1pPr defTabSz="457200" eaLnBrk="0" hangingPunct="0">
                        <a:spcBef>
                          <a:spcPct val="20000"/>
                        </a:spcBef>
                        <a:defRPr sz="2800">
                          <a:solidFill>
                            <a:schemeClr val="tx1"/>
                          </a:solidFill>
                          <a:latin typeface="Arial" panose="020B0604020202020204" pitchFamily="34" charset="0"/>
                        </a:defRPr>
                      </a:lvl1pPr>
                      <a:lvl2pPr marL="742950" indent="-285750" defTabSz="457200" eaLnBrk="0" hangingPunct="0">
                        <a:spcBef>
                          <a:spcPct val="20000"/>
                        </a:spcBef>
                        <a:defRPr sz="2400">
                          <a:solidFill>
                            <a:schemeClr val="tx1"/>
                          </a:solidFill>
                          <a:latin typeface="Arial" panose="020B0604020202020204" pitchFamily="34" charset="0"/>
                        </a:defRPr>
                      </a:lvl2pPr>
                      <a:lvl3pPr marL="1143000" indent="-228600" defTabSz="457200" eaLnBrk="0" hangingPunct="0">
                        <a:spcBef>
                          <a:spcPct val="20000"/>
                        </a:spcBef>
                        <a:defRPr sz="2000">
                          <a:solidFill>
                            <a:schemeClr val="tx1"/>
                          </a:solidFill>
                          <a:latin typeface="Arial" panose="020B0604020202020204" pitchFamily="34" charset="0"/>
                        </a:defRPr>
                      </a:lvl3pPr>
                      <a:lvl4pPr marL="1600200" indent="-228600" defTabSz="457200" eaLnBrk="0" hangingPunct="0">
                        <a:spcBef>
                          <a:spcPct val="20000"/>
                        </a:spcBef>
                        <a:defRPr>
                          <a:solidFill>
                            <a:schemeClr val="tx1"/>
                          </a:solidFill>
                          <a:latin typeface="Arial" panose="020B0604020202020204" pitchFamily="34" charset="0"/>
                        </a:defRPr>
                      </a:lvl4pPr>
                      <a:lvl5pPr marL="2057400" indent="-228600" defTabSz="457200" eaLnBrk="0" hangingPunct="0">
                        <a:spcBef>
                          <a:spcPct val="20000"/>
                        </a:spcBef>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PRINCIPALES INDICATIONS CLINIQUES</a:t>
                      </a:r>
                    </a:p>
                    <a:p>
                      <a:pPr marL="0" marR="0" lvl="0" indent="0" algn="l" defTabSz="457200" rtl="0" eaLnBrk="1" fontAlgn="base" latinLnBrk="0" hangingPunct="1">
                        <a:lnSpc>
                          <a:spcPct val="8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ts val="1200"/>
                        </a:spcBef>
                        <a:spcAft>
                          <a:spcPct val="0"/>
                        </a:spcAft>
                        <a:buClrTx/>
                        <a:buSzTx/>
                        <a:buFontTx/>
                        <a:buNone/>
                        <a:tabLst/>
                        <a:defRPr/>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8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1" fontAlgn="base" latinLnBrk="0" hangingPunct="1">
                        <a:lnSpc>
                          <a:spcPct val="8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1738507">
                <a:tc gridSpan="2">
                  <a:txBody>
                    <a:bodyPr/>
                    <a:lstStyle>
                      <a:lvl1pPr defTabSz="457200" eaLnBrk="0" hangingPunct="0">
                        <a:spcBef>
                          <a:spcPct val="20000"/>
                        </a:spcBef>
                        <a:defRPr sz="2800">
                          <a:solidFill>
                            <a:schemeClr val="tx1"/>
                          </a:solidFill>
                          <a:latin typeface="Arial" panose="020B0604020202020204" pitchFamily="34" charset="0"/>
                        </a:defRPr>
                      </a:lvl1pPr>
                      <a:lvl2pPr marL="742950" indent="-285750" defTabSz="457200" eaLnBrk="0" hangingPunct="0">
                        <a:spcBef>
                          <a:spcPct val="20000"/>
                        </a:spcBef>
                        <a:defRPr sz="2400">
                          <a:solidFill>
                            <a:schemeClr val="tx1"/>
                          </a:solidFill>
                          <a:latin typeface="Arial" panose="020B0604020202020204" pitchFamily="34" charset="0"/>
                        </a:defRPr>
                      </a:lvl2pPr>
                      <a:lvl3pPr marL="1143000" indent="-228600" defTabSz="457200" eaLnBrk="0" hangingPunct="0">
                        <a:spcBef>
                          <a:spcPct val="20000"/>
                        </a:spcBef>
                        <a:defRPr sz="2000">
                          <a:solidFill>
                            <a:schemeClr val="tx1"/>
                          </a:solidFill>
                          <a:latin typeface="Arial" panose="020B0604020202020204" pitchFamily="34" charset="0"/>
                        </a:defRPr>
                      </a:lvl3pPr>
                      <a:lvl4pPr marL="1600200" indent="-228600" defTabSz="457200" eaLnBrk="0" hangingPunct="0">
                        <a:spcBef>
                          <a:spcPct val="20000"/>
                        </a:spcBef>
                        <a:defRPr>
                          <a:solidFill>
                            <a:schemeClr val="tx1"/>
                          </a:solidFill>
                          <a:latin typeface="Arial" panose="020B0604020202020204" pitchFamily="34" charset="0"/>
                        </a:defRPr>
                      </a:lvl4pPr>
                      <a:lvl5pPr marL="2057400" indent="-228600" defTabSz="457200" eaLnBrk="0" hangingPunct="0">
                        <a:spcBef>
                          <a:spcPct val="20000"/>
                        </a:spcBef>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ts val="3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TYPE SENSIBLE</a:t>
                      </a:r>
                    </a:p>
                    <a:p>
                      <a:pPr marL="0" marR="0" lvl="0" indent="0" algn="l" defTabSz="457200" rtl="0" eaLnBrk="1" fontAlgn="base" latinLnBrk="0" hangingPunct="1">
                        <a:lnSpc>
                          <a:spcPct val="100000"/>
                        </a:lnSpc>
                        <a:spcBef>
                          <a:spcPts val="3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Tendances pathologiques déjà décrites </a:t>
                      </a:r>
                    </a:p>
                    <a:p>
                      <a:pPr marL="0" marR="0" lvl="0" indent="0" algn="l" defTabSz="457200" rtl="0" eaLnBrk="1" fontAlgn="base" latinLnBrk="0" hangingPunct="1">
                        <a:lnSpc>
                          <a:spcPct val="100000"/>
                        </a:lnSpc>
                        <a:spcBef>
                          <a:spcPts val="3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Plus souvent enfants nerveux, agités, hypersensibles </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avec manque de confiance en soi</a:t>
                      </a:r>
                    </a:p>
                    <a:p>
                      <a:pPr marL="0" marR="0" lvl="0" indent="0" algn="l" defTabSz="457200" rtl="0" eaLnBrk="1" fontAlgn="base" latinLnBrk="0" hangingPunct="1">
                        <a:lnSpc>
                          <a:spcPct val="100000"/>
                        </a:lnSpc>
                        <a:spcBef>
                          <a:spcPts val="3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Trac et timidité</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 craintifs, instables, anxieux. </a:t>
                      </a:r>
                    </a:p>
                    <a:p>
                      <a:pPr marL="0" marR="0" lvl="0" indent="0" algn="l" defTabSz="457200" rtl="0" eaLnBrk="1" fontAlgn="base" latinLnBrk="0" hangingPunct="1">
                        <a:lnSpc>
                          <a:spcPct val="100000"/>
                        </a:lnSpc>
                        <a:spcBef>
                          <a:spcPts val="3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Constitution plutôt chétive.  grands yeux vifs et brillants</a:t>
                      </a:r>
                    </a:p>
                    <a:p>
                      <a:pPr marL="0" marR="0" lvl="0" indent="0" algn="l" defTabSz="457200" rtl="0" eaLnBrk="1" fontAlgn="base" latinLnBrk="0" hangingPunct="1">
                        <a:lnSpc>
                          <a:spcPct val="100000"/>
                        </a:lnSpc>
                        <a:spcBef>
                          <a:spcPts val="300"/>
                        </a:spcBef>
                        <a:spcAft>
                          <a:spcPct val="0"/>
                        </a:spcAft>
                        <a:buClrTx/>
                        <a:buSzTx/>
                        <a:buFontTx/>
                        <a:buChar char="•"/>
                        <a:tabLst/>
                      </a:pPr>
                      <a:endParaRPr kumimoji="0" lang="fr-FR" altLang="fr-FR" sz="1200" b="1" i="0" u="sng"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10004"/>
                  </a:ext>
                </a:extLst>
              </a:tr>
            </a:tbl>
          </a:graphicData>
        </a:graphic>
      </p:graphicFrame>
      <p:sp>
        <p:nvSpPr>
          <p:cNvPr id="2" name="ZoneTexte 1"/>
          <p:cNvSpPr txBox="1">
            <a:spLocks noChangeArrowheads="1"/>
          </p:cNvSpPr>
          <p:nvPr/>
        </p:nvSpPr>
        <p:spPr bwMode="auto">
          <a:xfrm>
            <a:off x="1517650" y="1095375"/>
            <a:ext cx="23828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Système immunitaire</a:t>
            </a:r>
          </a:p>
          <a:p>
            <a:endParaRPr lang="fr-FR" altLang="fr-FR">
              <a:ea typeface="ＭＳ Ｐゴシック" panose="020B0600070205080204" pitchFamily="34" charset="-128"/>
              <a:cs typeface="Arial" panose="020B0604020202020204" pitchFamily="34" charset="0"/>
            </a:endParaRPr>
          </a:p>
        </p:txBody>
      </p:sp>
      <p:sp>
        <p:nvSpPr>
          <p:cNvPr id="5" name="ZoneTexte 4"/>
          <p:cNvSpPr txBox="1">
            <a:spLocks noChangeArrowheads="1"/>
          </p:cNvSpPr>
          <p:nvPr/>
        </p:nvSpPr>
        <p:spPr bwMode="auto">
          <a:xfrm>
            <a:off x="1517650" y="1595438"/>
            <a:ext cx="8374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Muqueuses ORL, Pulm., uro-génitales: </a:t>
            </a:r>
            <a:r>
              <a:rPr lang="fr-FR" altLang="fr-FR" sz="1200">
                <a:solidFill>
                  <a:srgbClr val="000099"/>
                </a:solidFill>
                <a:ea typeface="ＭＳ Ｐゴシック" panose="020B0600070205080204" pitchFamily="34" charset="-128"/>
                <a:cs typeface="Arial" panose="020B0604020202020204" pitchFamily="34" charset="0"/>
              </a:rPr>
              <a:t>suppurations et </a:t>
            </a:r>
          </a:p>
          <a:p>
            <a:r>
              <a:rPr lang="fr-FR" altLang="fr-FR" sz="1200">
                <a:solidFill>
                  <a:srgbClr val="000099"/>
                </a:solidFill>
                <a:ea typeface="ＭＳ Ｐゴシック" panose="020B0600070205080204" pitchFamily="34" charset="-128"/>
                <a:cs typeface="Arial" panose="020B0604020202020204" pitchFamily="34" charset="0"/>
              </a:rPr>
              <a:t>infections chroniques</a:t>
            </a:r>
          </a:p>
        </p:txBody>
      </p:sp>
      <p:sp>
        <p:nvSpPr>
          <p:cNvPr id="6" name="ZoneTexte 5"/>
          <p:cNvSpPr txBox="1">
            <a:spLocks noChangeArrowheads="1"/>
          </p:cNvSpPr>
          <p:nvPr/>
        </p:nvSpPr>
        <p:spPr bwMode="auto">
          <a:xfrm>
            <a:off x="1517650" y="1327150"/>
            <a:ext cx="386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Système digestif : </a:t>
            </a:r>
            <a:r>
              <a:rPr lang="fr-FR" altLang="fr-FR" sz="1200">
                <a:solidFill>
                  <a:srgbClr val="000099"/>
                </a:solidFill>
                <a:ea typeface="ＭＳ Ｐゴシック" panose="020B0600070205080204" pitchFamily="34" charset="-128"/>
                <a:cs typeface="Arial" panose="020B0604020202020204" pitchFamily="34" charset="0"/>
              </a:rPr>
              <a:t>syndromes de malabsorption</a:t>
            </a:r>
          </a:p>
        </p:txBody>
      </p:sp>
      <p:sp>
        <p:nvSpPr>
          <p:cNvPr id="7" name="ZoneTexte 6"/>
          <p:cNvSpPr txBox="1">
            <a:spLocks noChangeArrowheads="1"/>
          </p:cNvSpPr>
          <p:nvPr/>
        </p:nvSpPr>
        <p:spPr bwMode="auto">
          <a:xfrm>
            <a:off x="1503363" y="1997075"/>
            <a:ext cx="4019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Peau</a:t>
            </a:r>
            <a:r>
              <a:rPr lang="fr-FR" altLang="fr-FR" sz="1200">
                <a:solidFill>
                  <a:srgbClr val="000099"/>
                </a:solidFill>
                <a:ea typeface="ＭＳ Ｐゴシック" panose="020B0600070205080204" pitchFamily="34" charset="-128"/>
                <a:cs typeface="Arial" panose="020B0604020202020204" pitchFamily="34" charset="0"/>
              </a:rPr>
              <a:t> : processus </a:t>
            </a:r>
            <a:r>
              <a:rPr lang="fr-FR" altLang="fr-FR" sz="1200" b="1">
                <a:solidFill>
                  <a:srgbClr val="000099"/>
                </a:solidFill>
                <a:ea typeface="ＭＳ Ｐゴシック" panose="020B0600070205080204" pitchFamily="34" charset="-128"/>
                <a:cs typeface="Arial" panose="020B0604020202020204" pitchFamily="34" charset="0"/>
              </a:rPr>
              <a:t>suppuratifs</a:t>
            </a:r>
            <a:r>
              <a:rPr lang="fr-FR" altLang="fr-FR" sz="1200">
                <a:solidFill>
                  <a:srgbClr val="000099"/>
                </a:solidFill>
                <a:ea typeface="ＭＳ Ｐゴシック" panose="020B0600070205080204" pitchFamily="34" charset="-128"/>
                <a:cs typeface="Arial" panose="020B0604020202020204" pitchFamily="34" charset="0"/>
              </a:rPr>
              <a:t> chroniques et itératifs</a:t>
            </a:r>
          </a:p>
        </p:txBody>
      </p:sp>
      <p:sp>
        <p:nvSpPr>
          <p:cNvPr id="8" name="ZoneTexte 7"/>
          <p:cNvSpPr txBox="1">
            <a:spLocks noChangeArrowheads="1"/>
          </p:cNvSpPr>
          <p:nvPr/>
        </p:nvSpPr>
        <p:spPr bwMode="auto">
          <a:xfrm>
            <a:off x="1503363" y="2252663"/>
            <a:ext cx="4019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Système nerveux </a:t>
            </a:r>
            <a:r>
              <a:rPr lang="fr-FR" altLang="fr-FR" sz="1200">
                <a:solidFill>
                  <a:srgbClr val="000099"/>
                </a:solidFill>
                <a:ea typeface="ＭＳ Ｐゴシック" panose="020B0600070205080204" pitchFamily="34" charset="-128"/>
                <a:cs typeface="Arial" panose="020B0604020202020204" pitchFamily="34" charset="0"/>
              </a:rPr>
              <a:t>lorsque faiblesse, irritabilité,</a:t>
            </a:r>
          </a:p>
        </p:txBody>
      </p:sp>
      <p:sp>
        <p:nvSpPr>
          <p:cNvPr id="270357" name="ZoneTexte 8"/>
          <p:cNvSpPr txBox="1">
            <a:spLocks noChangeArrowheads="1"/>
          </p:cNvSpPr>
          <p:nvPr/>
        </p:nvSpPr>
        <p:spPr bwMode="auto">
          <a:xfrm>
            <a:off x="1403350" y="1965325"/>
            <a:ext cx="328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58" name="ZoneTexte 9"/>
          <p:cNvSpPr txBox="1">
            <a:spLocks noChangeArrowheads="1"/>
          </p:cNvSpPr>
          <p:nvPr/>
        </p:nvSpPr>
        <p:spPr bwMode="auto">
          <a:xfrm>
            <a:off x="1403350" y="2244725"/>
            <a:ext cx="328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59" name="ZoneTexte 10"/>
          <p:cNvSpPr txBox="1">
            <a:spLocks noChangeArrowheads="1"/>
          </p:cNvSpPr>
          <p:nvPr/>
        </p:nvSpPr>
        <p:spPr bwMode="auto">
          <a:xfrm>
            <a:off x="1403350" y="1295400"/>
            <a:ext cx="328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60" name="ZoneTexte 11"/>
          <p:cNvSpPr txBox="1">
            <a:spLocks noChangeArrowheads="1"/>
          </p:cNvSpPr>
          <p:nvPr/>
        </p:nvSpPr>
        <p:spPr bwMode="auto">
          <a:xfrm>
            <a:off x="1401763" y="1077913"/>
            <a:ext cx="328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61" name="ZoneTexte 12"/>
          <p:cNvSpPr txBox="1">
            <a:spLocks noChangeArrowheads="1"/>
          </p:cNvSpPr>
          <p:nvPr/>
        </p:nvSpPr>
        <p:spPr bwMode="auto">
          <a:xfrm>
            <a:off x="1403350" y="1574800"/>
            <a:ext cx="328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14" name="ZoneTexte 13"/>
          <p:cNvSpPr txBox="1">
            <a:spLocks noChangeArrowheads="1"/>
          </p:cNvSpPr>
          <p:nvPr/>
        </p:nvSpPr>
        <p:spPr bwMode="auto">
          <a:xfrm>
            <a:off x="6194425" y="4062413"/>
            <a:ext cx="23812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Retard staturo-pondéral</a:t>
            </a:r>
          </a:p>
        </p:txBody>
      </p:sp>
      <p:sp>
        <p:nvSpPr>
          <p:cNvPr id="15" name="ZoneTexte 14"/>
          <p:cNvSpPr txBox="1">
            <a:spLocks noChangeArrowheads="1"/>
          </p:cNvSpPr>
          <p:nvPr/>
        </p:nvSpPr>
        <p:spPr bwMode="auto">
          <a:xfrm>
            <a:off x="6181725" y="4256088"/>
            <a:ext cx="23812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Troubles de croissance </a:t>
            </a:r>
          </a:p>
        </p:txBody>
      </p:sp>
      <p:sp>
        <p:nvSpPr>
          <p:cNvPr id="16" name="ZoneTexte 15"/>
          <p:cNvSpPr txBox="1">
            <a:spLocks noChangeArrowheads="1"/>
          </p:cNvSpPr>
          <p:nvPr/>
        </p:nvSpPr>
        <p:spPr bwMode="auto">
          <a:xfrm>
            <a:off x="6194425" y="4500563"/>
            <a:ext cx="49672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Diarrhées des syndromes de malabsorption, Intolérance au lait; Constipation atonique</a:t>
            </a:r>
          </a:p>
        </p:txBody>
      </p:sp>
      <p:sp>
        <p:nvSpPr>
          <p:cNvPr id="17" name="ZoneTexte 16"/>
          <p:cNvSpPr txBox="1">
            <a:spLocks noChangeArrowheads="1"/>
          </p:cNvSpPr>
          <p:nvPr/>
        </p:nvSpPr>
        <p:spPr bwMode="auto">
          <a:xfrm>
            <a:off x="6199188" y="5565775"/>
            <a:ext cx="43719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Processus suppuratifs chroniques et récidivants (ORL,  yeux, voies respiratoires, appareil uro-génital, peau)</a:t>
            </a:r>
          </a:p>
        </p:txBody>
      </p:sp>
      <p:sp>
        <p:nvSpPr>
          <p:cNvPr id="18" name="ZoneTexte 17"/>
          <p:cNvSpPr txBox="1">
            <a:spLocks noChangeArrowheads="1"/>
          </p:cNvSpPr>
          <p:nvPr/>
        </p:nvSpPr>
        <p:spPr bwMode="auto">
          <a:xfrm>
            <a:off x="6194425" y="5164138"/>
            <a:ext cx="446563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Déficit immunitaire suite à des traitements répétés (antibiothérapie…) et à des vaccinations inadaptées.</a:t>
            </a:r>
          </a:p>
        </p:txBody>
      </p:sp>
      <p:sp>
        <p:nvSpPr>
          <p:cNvPr id="19" name="ZoneTexte 18"/>
          <p:cNvSpPr txBox="1">
            <a:spLocks noChangeArrowheads="1"/>
          </p:cNvSpPr>
          <p:nvPr/>
        </p:nvSpPr>
        <p:spPr bwMode="auto">
          <a:xfrm>
            <a:off x="6188075" y="4872038"/>
            <a:ext cx="23812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Oxyurose récidivante</a:t>
            </a:r>
          </a:p>
        </p:txBody>
      </p:sp>
      <p:sp>
        <p:nvSpPr>
          <p:cNvPr id="20" name="ZoneTexte 19"/>
          <p:cNvSpPr txBox="1">
            <a:spLocks noChangeArrowheads="1"/>
          </p:cNvSpPr>
          <p:nvPr/>
        </p:nvSpPr>
        <p:spPr bwMode="auto">
          <a:xfrm>
            <a:off x="6208713" y="5994400"/>
            <a:ext cx="36258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nSpc>
                <a:spcPct val="80000"/>
              </a:lnSpc>
            </a:pPr>
            <a:r>
              <a:rPr lang="fr-FR" altLang="fr-FR" sz="1200" b="1">
                <a:solidFill>
                  <a:srgbClr val="000099"/>
                </a:solidFill>
                <a:ea typeface="ＭＳ Ｐゴシック" panose="020B0600070205080204" pitchFamily="34" charset="-128"/>
                <a:cs typeface="Arial" panose="020B0604020202020204" pitchFamily="34" charset="0"/>
              </a:rPr>
              <a:t>Troubles du comportement chez l’enfant type sensible Silicea</a:t>
            </a:r>
          </a:p>
        </p:txBody>
      </p:sp>
      <p:sp>
        <p:nvSpPr>
          <p:cNvPr id="270369" name="ZoneTexte 20"/>
          <p:cNvSpPr txBox="1">
            <a:spLocks noChangeArrowheads="1"/>
          </p:cNvSpPr>
          <p:nvPr/>
        </p:nvSpPr>
        <p:spPr bwMode="auto">
          <a:xfrm>
            <a:off x="6067425" y="4010025"/>
            <a:ext cx="3286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0" name="ZoneTexte 21"/>
          <p:cNvSpPr txBox="1">
            <a:spLocks noChangeArrowheads="1"/>
          </p:cNvSpPr>
          <p:nvPr/>
        </p:nvSpPr>
        <p:spPr bwMode="auto">
          <a:xfrm>
            <a:off x="6072188" y="4213225"/>
            <a:ext cx="328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1" name="ZoneTexte 23"/>
          <p:cNvSpPr txBox="1">
            <a:spLocks noChangeArrowheads="1"/>
          </p:cNvSpPr>
          <p:nvPr/>
        </p:nvSpPr>
        <p:spPr bwMode="auto">
          <a:xfrm>
            <a:off x="6067425" y="4460875"/>
            <a:ext cx="328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2" name="ZoneTexte 24"/>
          <p:cNvSpPr txBox="1">
            <a:spLocks noChangeArrowheads="1"/>
          </p:cNvSpPr>
          <p:nvPr/>
        </p:nvSpPr>
        <p:spPr bwMode="auto">
          <a:xfrm>
            <a:off x="6081713" y="4829175"/>
            <a:ext cx="328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3" name="ZoneTexte 25"/>
          <p:cNvSpPr txBox="1">
            <a:spLocks noChangeArrowheads="1"/>
          </p:cNvSpPr>
          <p:nvPr/>
        </p:nvSpPr>
        <p:spPr bwMode="auto">
          <a:xfrm>
            <a:off x="6081713" y="5127625"/>
            <a:ext cx="328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4" name="ZoneTexte 26"/>
          <p:cNvSpPr txBox="1">
            <a:spLocks noChangeArrowheads="1"/>
          </p:cNvSpPr>
          <p:nvPr/>
        </p:nvSpPr>
        <p:spPr bwMode="auto">
          <a:xfrm>
            <a:off x="6088063" y="5538788"/>
            <a:ext cx="328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270375" name="ZoneTexte 27"/>
          <p:cNvSpPr txBox="1">
            <a:spLocks noChangeArrowheads="1"/>
          </p:cNvSpPr>
          <p:nvPr/>
        </p:nvSpPr>
        <p:spPr bwMode="auto">
          <a:xfrm>
            <a:off x="6094413" y="5980113"/>
            <a:ext cx="3286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a:t>
            </a:r>
            <a:endParaRPr lang="fr-FR" altLang="fr-FR" sz="1200">
              <a:solidFill>
                <a:srgbClr val="000099"/>
              </a:solidFill>
              <a:ea typeface="ＭＳ Ｐゴシック"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4" grpId="0"/>
      <p:bldP spid="15" grpId="0"/>
      <p:bldP spid="16" grpId="0"/>
      <p:bldP spid="17" grpId="0"/>
      <p:bldP spid="18" grpId="0"/>
      <p:bldP spid="19"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11" name="Rectangle 3"/>
          <p:cNvSpPr txBox="1">
            <a:spLocks/>
          </p:cNvSpPr>
          <p:nvPr/>
        </p:nvSpPr>
        <p:spPr bwMode="auto">
          <a:xfrm>
            <a:off x="1382713" y="1574800"/>
            <a:ext cx="8013700" cy="4729163"/>
          </a:xfrm>
          <a:prstGeom prst="rect">
            <a:avLst/>
          </a:prstGeom>
          <a:solidFill>
            <a:srgbClr val="FFFFFF"/>
          </a:solidFill>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Erythème fessier</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Varicelle</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Syndrome pieds-mains-bouche</a:t>
            </a: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Eczéma</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Molluscum </a:t>
            </a:r>
            <a:r>
              <a:rPr lang="fr-FR" altLang="fr-FR" sz="2000" b="1" dirty="0" err="1">
                <a:solidFill>
                  <a:srgbClr val="000099"/>
                </a:solidFill>
                <a:latin typeface="+mj-lt"/>
                <a:ea typeface="ＭＳ Ｐゴシック" panose="020B0600070205080204" pitchFamily="34" charset="-128"/>
                <a:cs typeface="Arial" panose="020B0604020202020204" pitchFamily="34" charset="0"/>
              </a:rPr>
              <a:t>contagiosum</a:t>
            </a: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Verrues</a:t>
            </a:r>
          </a:p>
          <a:p>
            <a:pPr marL="371475" lvl="2" indent="0">
              <a:buFont typeface="Wingdings" panose="05000000000000000000" pitchFamily="2" charset="2"/>
              <a:buChar char="à"/>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ZoneTexte 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10"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Erythème fessier</a:t>
            </a:r>
          </a:p>
        </p:txBody>
      </p:sp>
      <p:sp>
        <p:nvSpPr>
          <p:cNvPr id="13" name="Text Box 6"/>
          <p:cNvSpPr txBox="1">
            <a:spLocks noChangeArrowheads="1"/>
          </p:cNvSpPr>
          <p:nvPr/>
        </p:nvSpPr>
        <p:spPr bwMode="auto">
          <a:xfrm>
            <a:off x="7173913" y="1608138"/>
            <a:ext cx="3240087"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Medorrhinum</a:t>
            </a:r>
            <a:r>
              <a:rPr lang="fr-FR" altLang="fr-FR" b="1" dirty="0">
                <a:solidFill>
                  <a:srgbClr val="000099"/>
                </a:solidFill>
                <a:latin typeface="+mj-lt"/>
                <a:ea typeface="ＭＳ Ｐゴシック" panose="020B0600070205080204" pitchFamily="34" charset="-128"/>
              </a:rPr>
              <a:t> 15 CH</a:t>
            </a:r>
          </a:p>
          <a:p>
            <a:pPr algn="r" fontAlgn="auto">
              <a:spcBef>
                <a:spcPts val="0"/>
              </a:spcBef>
              <a:spcAft>
                <a:spcPts val="0"/>
              </a:spcAft>
              <a:defRPr/>
            </a:pPr>
            <a:r>
              <a:rPr lang="fr-FR" altLang="fr-FR" sz="1600" dirty="0">
                <a:solidFill>
                  <a:srgbClr val="000090"/>
                </a:solidFill>
                <a:latin typeface="+mj-lt"/>
              </a:rPr>
              <a:t>1 dose, à renouveler si besoin</a:t>
            </a:r>
          </a:p>
        </p:txBody>
      </p:sp>
      <p:sp>
        <p:nvSpPr>
          <p:cNvPr id="14" name="Rectangle 13"/>
          <p:cNvSpPr>
            <a:spLocks noChangeArrowheads="1"/>
          </p:cNvSpPr>
          <p:nvPr/>
        </p:nvSpPr>
        <p:spPr bwMode="auto">
          <a:xfrm>
            <a:off x="979488" y="1701800"/>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Éruption </a:t>
            </a:r>
            <a:r>
              <a:rPr lang="fr-FR" altLang="fr-FR" sz="1600" b="1">
                <a:solidFill>
                  <a:srgbClr val="000099"/>
                </a:solidFill>
                <a:ea typeface="ＭＳ Ｐゴシック" panose="020B0600070205080204" pitchFamily="34" charset="-128"/>
              </a:rPr>
              <a:t>vésiculeuse prurigineuse </a:t>
            </a:r>
          </a:p>
          <a:p>
            <a:pPr lvl="1"/>
            <a:r>
              <a:rPr lang="fr-FR" altLang="fr-FR" sz="1600">
                <a:solidFill>
                  <a:srgbClr val="000099"/>
                </a:solidFill>
                <a:ea typeface="ＭＳ Ｐゴシック" panose="020B0600070205080204" pitchFamily="34" charset="-128"/>
              </a:rPr>
              <a:t>    Nourrisson dormant en </a:t>
            </a:r>
            <a:r>
              <a:rPr lang="fr-FR" altLang="fr-FR" sz="1600" b="1">
                <a:solidFill>
                  <a:srgbClr val="000099"/>
                </a:solidFill>
                <a:ea typeface="ＭＳ Ｐゴシック" panose="020B0600070205080204" pitchFamily="34" charset="-128"/>
              </a:rPr>
              <a:t>position genu-pectorale</a:t>
            </a:r>
          </a:p>
        </p:txBody>
      </p:sp>
      <p:sp>
        <p:nvSpPr>
          <p:cNvPr id="18" name="Text Box 6"/>
          <p:cNvSpPr txBox="1">
            <a:spLocks noChangeArrowheads="1"/>
          </p:cNvSpPr>
          <p:nvPr/>
        </p:nvSpPr>
        <p:spPr bwMode="auto">
          <a:xfrm>
            <a:off x="6970713" y="2744788"/>
            <a:ext cx="3443287" cy="68103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à chaque change - ESA</a:t>
            </a:r>
          </a:p>
        </p:txBody>
      </p:sp>
      <p:sp>
        <p:nvSpPr>
          <p:cNvPr id="20" name="Text Box 6"/>
          <p:cNvSpPr txBox="1">
            <a:spLocks noChangeArrowheads="1"/>
          </p:cNvSpPr>
          <p:nvPr/>
        </p:nvSpPr>
        <p:spPr bwMode="auto">
          <a:xfrm>
            <a:off x="6970713" y="3660775"/>
            <a:ext cx="3443287"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Rhus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toxicodendron</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à chaque change - ESA</a:t>
            </a:r>
          </a:p>
        </p:txBody>
      </p:sp>
      <p:sp>
        <p:nvSpPr>
          <p:cNvPr id="21" name="Rectangle 20"/>
          <p:cNvSpPr>
            <a:spLocks noChangeArrowheads="1"/>
          </p:cNvSpPr>
          <p:nvPr/>
        </p:nvSpPr>
        <p:spPr bwMode="auto">
          <a:xfrm>
            <a:off x="979488" y="3567113"/>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Si érythème fessier avec aspect papuleux</a:t>
            </a:r>
          </a:p>
          <a:p>
            <a:pPr lvl="1"/>
            <a:r>
              <a:rPr lang="fr-FR" altLang="fr-FR" sz="1600">
                <a:solidFill>
                  <a:srgbClr val="000099"/>
                </a:solidFill>
                <a:ea typeface="ＭＳ Ｐゴシック" panose="020B0600070205080204" pitchFamily="34" charset="-128"/>
              </a:rPr>
              <a:t>     Eruption de </a:t>
            </a:r>
            <a:r>
              <a:rPr lang="fr-FR" altLang="fr-FR" sz="1600" b="1">
                <a:solidFill>
                  <a:srgbClr val="000099"/>
                </a:solidFill>
                <a:ea typeface="ＭＳ Ｐゴシック" panose="020B0600070205080204" pitchFamily="34" charset="-128"/>
              </a:rPr>
              <a:t>petites vésicules à liquide translucide</a:t>
            </a:r>
            <a:r>
              <a:rPr lang="fr-FR" altLang="fr-FR" sz="1600">
                <a:solidFill>
                  <a:srgbClr val="000099"/>
                </a:solidFill>
                <a:ea typeface="ＭＳ Ｐゴシック" panose="020B0600070205080204" pitchFamily="34" charset="-128"/>
              </a:rPr>
              <a:t>, reposant sur une </a:t>
            </a:r>
            <a:r>
              <a:rPr lang="fr-FR" altLang="fr-FR" sz="1600" b="1">
                <a:solidFill>
                  <a:srgbClr val="000099"/>
                </a:solidFill>
                <a:ea typeface="ＭＳ Ｐゴシック" panose="020B0600070205080204" pitchFamily="34" charset="-128"/>
              </a:rPr>
              <a:t>base érythémateuse prurigineuse </a:t>
            </a:r>
          </a:p>
        </p:txBody>
      </p:sp>
      <p:sp>
        <p:nvSpPr>
          <p:cNvPr id="22" name="Text Box 6"/>
          <p:cNvSpPr txBox="1">
            <a:spLocks noChangeArrowheads="1"/>
          </p:cNvSpPr>
          <p:nvPr/>
        </p:nvSpPr>
        <p:spPr bwMode="auto">
          <a:xfrm>
            <a:off x="6970713" y="4606925"/>
            <a:ext cx="3443287"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a:solidFill>
                  <a:srgbClr val="000099"/>
                </a:solidFill>
                <a:latin typeface="+mj-lt"/>
                <a:ea typeface="ＭＳ Ｐゴシック" panose="020B0600070205080204" pitchFamily="34" charset="-128"/>
              </a:rPr>
              <a:t>Croton </a:t>
            </a:r>
            <a:r>
              <a:rPr lang="fr-FR" altLang="fr-FR" b="1" dirty="0" err="1">
                <a:solidFill>
                  <a:srgbClr val="000099"/>
                </a:solidFill>
                <a:latin typeface="+mj-lt"/>
                <a:ea typeface="ＭＳ Ｐゴシック" panose="020B0600070205080204" pitchFamily="34" charset="-128"/>
              </a:rPr>
              <a:t>tiglium</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à chaque change - ESA</a:t>
            </a:r>
          </a:p>
        </p:txBody>
      </p:sp>
      <p:sp>
        <p:nvSpPr>
          <p:cNvPr id="23" name="Rectangle 22"/>
          <p:cNvSpPr>
            <a:spLocks noChangeArrowheads="1"/>
          </p:cNvSpPr>
          <p:nvPr/>
        </p:nvSpPr>
        <p:spPr bwMode="auto">
          <a:xfrm>
            <a:off x="979488" y="4598988"/>
            <a:ext cx="6096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Si</a:t>
            </a:r>
            <a:r>
              <a:rPr lang="fr-FR" altLang="fr-FR" sz="1600" b="1">
                <a:solidFill>
                  <a:srgbClr val="000099"/>
                </a:solidFill>
                <a:ea typeface="ＭＳ Ｐゴシック" panose="020B0600070205080204" pitchFamily="34" charset="-128"/>
              </a:rPr>
              <a:t> petites vésicules puis croûtes avec prurit intense </a:t>
            </a:r>
            <a:r>
              <a:rPr lang="fr-FR" altLang="fr-FR" sz="1600">
                <a:solidFill>
                  <a:srgbClr val="000099"/>
                </a:solidFill>
                <a:ea typeface="ＭＳ Ｐゴシック" panose="020B0600070205080204" pitchFamily="34" charset="-128"/>
              </a:rPr>
              <a:t>et peau hypersensible au grattage. Concomitance de diarrhées excoriantes</a:t>
            </a:r>
          </a:p>
        </p:txBody>
      </p:sp>
      <p:sp>
        <p:nvSpPr>
          <p:cNvPr id="24" name="Text Box 6"/>
          <p:cNvSpPr txBox="1">
            <a:spLocks noChangeArrowheads="1"/>
          </p:cNvSpPr>
          <p:nvPr/>
        </p:nvSpPr>
        <p:spPr bwMode="auto">
          <a:xfrm>
            <a:off x="7173913" y="5822950"/>
            <a:ext cx="3240087"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Chamomilla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vulgaris</a:t>
            </a:r>
            <a:r>
              <a:rPr lang="fr-FR" altLang="fr-FR" b="1" dirty="0">
                <a:solidFill>
                  <a:srgbClr val="000099"/>
                </a:solidFill>
                <a:latin typeface="+mj-lt"/>
                <a:ea typeface="ＭＳ Ｐゴシック" panose="020B0600070205080204" pitchFamily="34" charset="-128"/>
              </a:rPr>
              <a:t> 15 CH </a:t>
            </a:r>
          </a:p>
          <a:p>
            <a:pPr algn="r" fontAlgn="auto">
              <a:spcBef>
                <a:spcPts val="0"/>
              </a:spcBef>
              <a:spcAft>
                <a:spcPts val="0"/>
              </a:spcAft>
              <a:defRPr/>
            </a:pPr>
            <a:r>
              <a:rPr lang="fr-FR" altLang="fr-FR" sz="1600" dirty="0">
                <a:solidFill>
                  <a:srgbClr val="000090"/>
                </a:solidFill>
                <a:latin typeface="+mj-lt"/>
              </a:rPr>
              <a:t>5 granules par jour</a:t>
            </a:r>
          </a:p>
        </p:txBody>
      </p:sp>
      <p:sp>
        <p:nvSpPr>
          <p:cNvPr id="19" name="Rectangle 18"/>
          <p:cNvSpPr>
            <a:spLocks noChangeArrowheads="1"/>
          </p:cNvSpPr>
          <p:nvPr/>
        </p:nvSpPr>
        <p:spPr bwMode="auto">
          <a:xfrm>
            <a:off x="979488" y="2801938"/>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Rubor, dolor, calor, tumor</a:t>
            </a:r>
          </a:p>
        </p:txBody>
      </p:sp>
      <p:sp>
        <p:nvSpPr>
          <p:cNvPr id="25" name="Rectangle 24"/>
          <p:cNvSpPr>
            <a:spLocks noChangeArrowheads="1"/>
          </p:cNvSpPr>
          <p:nvPr/>
        </p:nvSpPr>
        <p:spPr bwMode="auto">
          <a:xfrm>
            <a:off x="979488" y="5940425"/>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a:solidFill>
                  <a:srgbClr val="000099"/>
                </a:solidFill>
                <a:ea typeface="ＭＳ Ｐゴシック" panose="020B0600070205080204" pitchFamily="34" charset="-128"/>
              </a:rPr>
              <a:t>Si </a:t>
            </a:r>
            <a:r>
              <a:rPr lang="fr-FR" altLang="fr-FR" sz="1600" b="1">
                <a:solidFill>
                  <a:srgbClr val="000099"/>
                </a:solidFill>
                <a:ea typeface="ＭＳ Ｐゴシック" panose="020B0600070205080204" pitchFamily="34" charset="-128"/>
              </a:rPr>
              <a:t>contexte de poussée dentaire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8" grpId="0" animBg="1"/>
      <p:bldP spid="20" grpId="0" animBg="1"/>
      <p:bldP spid="21" grpId="0"/>
      <p:bldP spid="22" grpId="0" animBg="1"/>
      <p:bldP spid="23" grpId="0"/>
      <p:bldP spid="24" grpId="0" animBg="1"/>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9" name="Rectangle 7"/>
          <p:cNvSpPr>
            <a:spLocks noChangeArrowheads="1"/>
          </p:cNvSpPr>
          <p:nvPr/>
        </p:nvSpPr>
        <p:spPr bwMode="auto">
          <a:xfrm>
            <a:off x="4627563" y="990600"/>
            <a:ext cx="2751137" cy="952500"/>
          </a:xfrm>
          <a:prstGeom prst="roundRect">
            <a:avLst/>
          </a:prstGeom>
          <a:noFill/>
          <a:ln w="12700">
            <a:solidFill>
              <a:srgbClr val="33CC33"/>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ts val="0"/>
              </a:spcAft>
              <a:defRPr/>
            </a:pPr>
            <a:r>
              <a:rPr lang="fr-FR" sz="1600" dirty="0">
                <a:solidFill>
                  <a:srgbClr val="000099"/>
                </a:solidFill>
                <a:latin typeface="+mj-lt"/>
              </a:rPr>
              <a:t>Systématiquement </a:t>
            </a:r>
          </a:p>
          <a:p>
            <a:pPr algn="ctr" eaLnBrk="0" fontAlgn="auto" hangingPunct="0">
              <a:spcBef>
                <a:spcPts val="0"/>
              </a:spcBef>
              <a:spcAft>
                <a:spcPts val="0"/>
              </a:spcAft>
              <a:defRPr/>
            </a:pPr>
            <a:r>
              <a:rPr lang="fr-FR" altLang="fr-FR" b="1" dirty="0" err="1">
                <a:solidFill>
                  <a:srgbClr val="000099"/>
                </a:solidFill>
                <a:latin typeface="+mj-lt"/>
              </a:rPr>
              <a:t>Vaccinotoxinum</a:t>
            </a:r>
            <a:r>
              <a:rPr lang="fr-FR" altLang="fr-FR" b="1" dirty="0">
                <a:solidFill>
                  <a:srgbClr val="000099"/>
                </a:solidFill>
                <a:latin typeface="+mj-lt"/>
              </a:rPr>
              <a:t> 15 CH</a:t>
            </a:r>
          </a:p>
          <a:p>
            <a:pPr algn="ctr" eaLnBrk="0" fontAlgn="auto" hangingPunct="0">
              <a:spcBef>
                <a:spcPts val="0"/>
              </a:spcBef>
              <a:spcAft>
                <a:spcPts val="0"/>
              </a:spcAft>
              <a:defRPr/>
            </a:pPr>
            <a:r>
              <a:rPr lang="fr-FR" altLang="fr-FR" sz="1600" dirty="0">
                <a:solidFill>
                  <a:srgbClr val="000099"/>
                </a:solidFill>
                <a:latin typeface="+mj-lt"/>
              </a:rPr>
              <a:t>1 dose le plus tôt possible</a:t>
            </a:r>
          </a:p>
        </p:txBody>
      </p:sp>
      <p:sp>
        <p:nvSpPr>
          <p:cNvPr id="240643" name="Freeform 9"/>
          <p:cNvSpPr>
            <a:spLocks/>
          </p:cNvSpPr>
          <p:nvPr/>
        </p:nvSpPr>
        <p:spPr bwMode="auto">
          <a:xfrm rot="-5625315">
            <a:off x="6648450" y="18303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240644" name="Freeform 8"/>
          <p:cNvSpPr>
            <a:spLocks/>
          </p:cNvSpPr>
          <p:nvPr/>
        </p:nvSpPr>
        <p:spPr bwMode="auto">
          <a:xfrm rot="5625315" flipV="1">
            <a:off x="6648450"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240645" name="Freeform 11"/>
          <p:cNvSpPr>
            <a:spLocks/>
          </p:cNvSpPr>
          <p:nvPr/>
        </p:nvSpPr>
        <p:spPr bwMode="auto">
          <a:xfrm rot="5625315" flipH="1">
            <a:off x="5043487" y="1830388"/>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240646" name="Freeform 10"/>
          <p:cNvSpPr>
            <a:spLocks/>
          </p:cNvSpPr>
          <p:nvPr/>
        </p:nvSpPr>
        <p:spPr bwMode="auto">
          <a:xfrm rot="-5625315" flipH="1" flipV="1">
            <a:off x="5210175" y="4779963"/>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62C400"/>
          </a:solidFill>
          <a:ln w="9525">
            <a:solidFill>
              <a:srgbClr val="62C400"/>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469004" name="Rectangle 10"/>
          <p:cNvSpPr>
            <a:spLocks noChangeArrowheads="1"/>
          </p:cNvSpPr>
          <p:nvPr/>
        </p:nvSpPr>
        <p:spPr bwMode="auto">
          <a:xfrm>
            <a:off x="7326313" y="1919288"/>
            <a:ext cx="3286125" cy="1404937"/>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ts val="0"/>
              </a:spcAft>
              <a:buClr>
                <a:srgbClr val="62C400"/>
              </a:buClr>
              <a:defRPr/>
            </a:pPr>
            <a:r>
              <a:rPr lang="fr-FR" altLang="fr-FR" sz="1600" b="1" dirty="0">
                <a:solidFill>
                  <a:srgbClr val="000099"/>
                </a:solidFill>
                <a:latin typeface="+mj-lt"/>
              </a:rPr>
              <a:t>Prurit intense, </a:t>
            </a:r>
          </a:p>
          <a:p>
            <a:pPr algn="ctr" eaLnBrk="0" fontAlgn="auto" hangingPunct="0">
              <a:spcBef>
                <a:spcPts val="0"/>
              </a:spcBef>
              <a:spcAft>
                <a:spcPct val="50000"/>
              </a:spcAft>
              <a:buClr>
                <a:srgbClr val="62C400"/>
              </a:buClr>
              <a:defRPr/>
            </a:pPr>
            <a:r>
              <a:rPr lang="fr-FR" altLang="fr-FR" sz="1600" i="1" dirty="0">
                <a:solidFill>
                  <a:srgbClr val="000099"/>
                </a:solidFill>
              </a:rPr>
              <a:t>amélioré par un frottement léger</a:t>
            </a:r>
            <a:endParaRPr lang="fr-FR" altLang="fr-FR" sz="1600" b="1" dirty="0">
              <a:solidFill>
                <a:srgbClr val="000099"/>
              </a:solidFill>
              <a:latin typeface="+mj-lt"/>
            </a:endParaRPr>
          </a:p>
          <a:p>
            <a:pPr algn="ctr" eaLnBrk="0" fontAlgn="auto" hangingPunct="0">
              <a:spcBef>
                <a:spcPts val="0"/>
              </a:spcBef>
              <a:spcAft>
                <a:spcPts val="0"/>
              </a:spcAft>
              <a:buClr>
                <a:srgbClr val="62C400"/>
              </a:buClr>
              <a:defRPr/>
            </a:pPr>
            <a:r>
              <a:rPr lang="fr-FR" altLang="fr-FR" b="1" dirty="0">
                <a:solidFill>
                  <a:srgbClr val="000099"/>
                </a:solidFill>
                <a:latin typeface="+mj-lt"/>
              </a:rPr>
              <a:t>Croton </a:t>
            </a:r>
            <a:r>
              <a:rPr lang="fr-FR" altLang="fr-FR" b="1" dirty="0" err="1">
                <a:solidFill>
                  <a:srgbClr val="000099"/>
                </a:solidFill>
                <a:latin typeface="+mj-lt"/>
              </a:rPr>
              <a:t>tiglium</a:t>
            </a:r>
            <a:r>
              <a:rPr lang="fr-FR" altLang="fr-FR" b="1" dirty="0">
                <a:solidFill>
                  <a:srgbClr val="000099"/>
                </a:solidFill>
                <a:latin typeface="+mj-lt"/>
              </a:rPr>
              <a:t> 9 CH</a:t>
            </a:r>
          </a:p>
          <a:p>
            <a:pPr algn="ctr" fontAlgn="auto">
              <a:spcBef>
                <a:spcPts val="0"/>
              </a:spcBef>
              <a:spcAft>
                <a:spcPts val="0"/>
              </a:spcAft>
              <a:defRPr/>
            </a:pPr>
            <a:r>
              <a:rPr lang="fr-FR" altLang="fr-FR" sz="1600" dirty="0">
                <a:solidFill>
                  <a:srgbClr val="000099"/>
                </a:solidFill>
                <a:latin typeface="+mj-lt"/>
              </a:rPr>
              <a:t>5 granules toutes les 2 heures</a:t>
            </a:r>
          </a:p>
        </p:txBody>
      </p:sp>
      <p:sp>
        <p:nvSpPr>
          <p:cNvPr id="469005" name="Rectangle 10"/>
          <p:cNvSpPr>
            <a:spLocks noChangeArrowheads="1"/>
          </p:cNvSpPr>
          <p:nvPr/>
        </p:nvSpPr>
        <p:spPr bwMode="auto">
          <a:xfrm>
            <a:off x="1438275" y="1919288"/>
            <a:ext cx="3328988" cy="1609725"/>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fontAlgn="auto">
              <a:spcBef>
                <a:spcPts val="0"/>
              </a:spcBef>
              <a:spcAft>
                <a:spcPct val="50000"/>
              </a:spcAft>
              <a:buClr>
                <a:srgbClr val="33CC33"/>
              </a:buClr>
              <a:defRPr/>
            </a:pPr>
            <a:r>
              <a:rPr lang="fr-FR" altLang="fr-FR" sz="1600" b="1" dirty="0">
                <a:solidFill>
                  <a:srgbClr val="000099"/>
                </a:solidFill>
                <a:latin typeface="+mj-lt"/>
              </a:rPr>
              <a:t>Petites vésicules de liquide clair</a:t>
            </a:r>
            <a:r>
              <a:rPr lang="fr-FR" altLang="fr-FR" sz="1600" dirty="0">
                <a:solidFill>
                  <a:srgbClr val="000099"/>
                </a:solidFill>
                <a:latin typeface="+mj-lt"/>
              </a:rPr>
              <a:t> et transparent, prurit , </a:t>
            </a:r>
            <a:r>
              <a:rPr lang="fr-FR" altLang="fr-FR" sz="1600" i="1" dirty="0">
                <a:solidFill>
                  <a:srgbClr val="000099"/>
                </a:solidFill>
                <a:latin typeface="+mj-lt"/>
              </a:rPr>
              <a:t>amélioré par la chaleur</a:t>
            </a:r>
          </a:p>
          <a:p>
            <a:pPr algn="ctr" fontAlgn="auto">
              <a:spcBef>
                <a:spcPts val="0"/>
              </a:spcBef>
              <a:spcAft>
                <a:spcPts val="0"/>
              </a:spcAft>
              <a:buClr>
                <a:srgbClr val="33CC33"/>
              </a:buClr>
              <a:defRPr/>
            </a:pPr>
            <a:r>
              <a:rPr lang="fr-FR" altLang="fr-FR" b="1" dirty="0" err="1">
                <a:solidFill>
                  <a:srgbClr val="000099"/>
                </a:solidFill>
                <a:latin typeface="+mj-lt"/>
              </a:rPr>
              <a:t>Rhus</a:t>
            </a:r>
            <a:r>
              <a:rPr lang="fr-FR" altLang="fr-FR" b="1" dirty="0">
                <a:solidFill>
                  <a:srgbClr val="000099"/>
                </a:solidFill>
                <a:latin typeface="+mj-lt"/>
              </a:rPr>
              <a:t> </a:t>
            </a:r>
            <a:r>
              <a:rPr lang="fr-FR" altLang="fr-FR" b="1" dirty="0" err="1">
                <a:solidFill>
                  <a:srgbClr val="000099"/>
                </a:solidFill>
                <a:latin typeface="+mj-lt"/>
              </a:rPr>
              <a:t>toxicodendron</a:t>
            </a:r>
            <a:r>
              <a:rPr lang="fr-FR" altLang="fr-FR" b="1" dirty="0">
                <a:solidFill>
                  <a:srgbClr val="000099"/>
                </a:solidFill>
                <a:latin typeface="+mj-lt"/>
              </a:rPr>
              <a:t> 9 CH</a:t>
            </a:r>
          </a:p>
          <a:p>
            <a:pPr algn="ctr" fontAlgn="auto">
              <a:spcBef>
                <a:spcPts val="0"/>
              </a:spcBef>
              <a:spcAft>
                <a:spcPts val="0"/>
              </a:spcAft>
              <a:defRPr/>
            </a:pPr>
            <a:r>
              <a:rPr lang="fr-FR" altLang="fr-FR" sz="1600" dirty="0">
                <a:solidFill>
                  <a:srgbClr val="000099"/>
                </a:solidFill>
                <a:latin typeface="+mj-lt"/>
              </a:rPr>
              <a:t>5 granules 3 fois par jour - ESA</a:t>
            </a:r>
          </a:p>
        </p:txBody>
      </p:sp>
      <p:sp>
        <p:nvSpPr>
          <p:cNvPr id="469006" name="Rectangle 10"/>
          <p:cNvSpPr>
            <a:spLocks noChangeArrowheads="1"/>
          </p:cNvSpPr>
          <p:nvPr/>
        </p:nvSpPr>
        <p:spPr bwMode="auto">
          <a:xfrm>
            <a:off x="7243763" y="4087813"/>
            <a:ext cx="2805112" cy="1493837"/>
          </a:xfrm>
          <a:prstGeom prst="roundRect">
            <a:avLst>
              <a:gd name="adj" fmla="val 16667"/>
            </a:avLst>
          </a:prstGeom>
          <a:noFill/>
          <a:ln w="9525">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buClr>
                <a:srgbClr val="62C400"/>
              </a:buClr>
            </a:pPr>
            <a:r>
              <a:rPr lang="fr-FR" altLang="fr-FR" sz="1600" b="1">
                <a:solidFill>
                  <a:srgbClr val="000099"/>
                </a:solidFill>
                <a:ea typeface="ＭＳ Ｐゴシック" panose="020B0600070205080204" pitchFamily="34" charset="-128"/>
                <a:cs typeface="Arial" panose="020B0604020202020204" pitchFamily="34" charset="0"/>
              </a:rPr>
              <a:t>Vésicules</a:t>
            </a:r>
            <a:r>
              <a:rPr lang="fr-FR" altLang="fr-FR" sz="1600">
                <a:solidFill>
                  <a:srgbClr val="000099"/>
                </a:solidFill>
                <a:ea typeface="ＭＳ Ｐゴシック" panose="020B0600070205080204" pitchFamily="34" charset="-128"/>
                <a:cs typeface="Arial" panose="020B0604020202020204" pitchFamily="34" charset="0"/>
              </a:rPr>
              <a:t> </a:t>
            </a:r>
            <a:r>
              <a:rPr lang="fr-FR" altLang="fr-FR" sz="1600" b="1">
                <a:solidFill>
                  <a:srgbClr val="000099"/>
                </a:solidFill>
                <a:ea typeface="ＭＳ Ｐゴシック" panose="020B0600070205080204" pitchFamily="34" charset="-128"/>
                <a:cs typeface="Arial" panose="020B0604020202020204" pitchFamily="34" charset="0"/>
              </a:rPr>
              <a:t>croûteuses</a:t>
            </a:r>
            <a:r>
              <a:rPr lang="fr-FR" altLang="fr-FR" sz="1600">
                <a:solidFill>
                  <a:srgbClr val="000099"/>
                </a:solidFill>
                <a:ea typeface="ＭＳ Ｐゴシック" panose="020B0600070205080204" pitchFamily="34" charset="-128"/>
                <a:cs typeface="Arial" panose="020B0604020202020204" pitchFamily="34" charset="0"/>
              </a:rPr>
              <a:t> prurigineuses</a:t>
            </a:r>
            <a:endParaRPr lang="fr-FR" altLang="fr-FR" b="1">
              <a:solidFill>
                <a:srgbClr val="000099"/>
              </a:solidFill>
              <a:ea typeface="ＭＳ Ｐゴシック" panose="020B0600070205080204" pitchFamily="34" charset="-128"/>
              <a:cs typeface="Arial" panose="020B0604020202020204" pitchFamily="34" charset="0"/>
            </a:endParaRPr>
          </a:p>
          <a:p>
            <a:pPr algn="ctr">
              <a:spcBef>
                <a:spcPts val="600"/>
              </a:spcBef>
            </a:pPr>
            <a:r>
              <a:rPr lang="fr-FR" altLang="fr-FR" b="1">
                <a:solidFill>
                  <a:srgbClr val="000099"/>
                </a:solidFill>
                <a:ea typeface="ＭＳ Ｐゴシック" panose="020B0600070205080204" pitchFamily="34" charset="-128"/>
                <a:cs typeface="Arial" panose="020B0604020202020204" pitchFamily="34" charset="0"/>
              </a:rPr>
              <a:t>Mezereum</a:t>
            </a:r>
            <a:r>
              <a:rPr lang="fr-FR" altLang="fr-FR" b="1">
                <a:solidFill>
                  <a:schemeClr val="accent2"/>
                </a:solidFill>
                <a:ea typeface="ＭＳ Ｐゴシック" panose="020B0600070205080204" pitchFamily="34" charset="-128"/>
                <a:cs typeface="Arial" panose="020B0604020202020204" pitchFamily="34" charset="0"/>
              </a:rPr>
              <a:t> </a:t>
            </a:r>
            <a:r>
              <a:rPr lang="fr-FR" altLang="fr-FR" b="1">
                <a:solidFill>
                  <a:srgbClr val="000099"/>
                </a:solidFill>
                <a:ea typeface="ＭＳ Ｐゴシック" panose="020B0600070205080204" pitchFamily="34" charset="-128"/>
                <a:cs typeface="Arial" panose="020B0604020202020204" pitchFamily="34" charset="0"/>
              </a:rPr>
              <a:t>15 CH</a:t>
            </a:r>
          </a:p>
          <a:p>
            <a:pPr algn="ctr"/>
            <a:r>
              <a:rPr lang="fr-FR" altLang="fr-FR" sz="1600">
                <a:solidFill>
                  <a:srgbClr val="000099"/>
                </a:solidFill>
                <a:ea typeface="ＭＳ Ｐゴシック" panose="020B0600070205080204" pitchFamily="34" charset="-128"/>
                <a:cs typeface="Arial" panose="020B0604020202020204" pitchFamily="34" charset="0"/>
              </a:rPr>
              <a:t>5 granules 3 fois par jour</a:t>
            </a:r>
          </a:p>
        </p:txBody>
      </p:sp>
      <p:sp>
        <p:nvSpPr>
          <p:cNvPr id="469007" name="Rectangle 10"/>
          <p:cNvSpPr>
            <a:spLocks noChangeArrowheads="1"/>
          </p:cNvSpPr>
          <p:nvPr/>
        </p:nvSpPr>
        <p:spPr bwMode="auto">
          <a:xfrm>
            <a:off x="1592263" y="4389438"/>
            <a:ext cx="3495675" cy="1296987"/>
          </a:xfrm>
          <a:prstGeom prst="roundRect">
            <a:avLst/>
          </a:prstGeom>
          <a:noFill/>
          <a:ln w="9525">
            <a:solidFill>
              <a:srgbClr val="33CC33"/>
            </a:solidFill>
            <a:miter lim="800000"/>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ct val="50000"/>
              </a:spcAft>
              <a:buClr>
                <a:srgbClr val="62C400"/>
              </a:buClr>
              <a:defRPr/>
            </a:pPr>
            <a:r>
              <a:rPr lang="fr-FR" altLang="fr-FR" sz="1600" dirty="0">
                <a:solidFill>
                  <a:srgbClr val="000099"/>
                </a:solidFill>
                <a:latin typeface="+mj-lt"/>
              </a:rPr>
              <a:t>En cas de </a:t>
            </a:r>
            <a:r>
              <a:rPr lang="fr-FR" altLang="fr-FR" sz="1600" b="1" dirty="0">
                <a:solidFill>
                  <a:srgbClr val="000099"/>
                </a:solidFill>
                <a:latin typeface="+mj-lt"/>
              </a:rPr>
              <a:t>cicatrices</a:t>
            </a:r>
            <a:endParaRPr lang="fr-FR" altLang="fr-FR" sz="1600" dirty="0">
              <a:solidFill>
                <a:srgbClr val="000099"/>
              </a:solidFill>
              <a:latin typeface="+mj-lt"/>
            </a:endParaRPr>
          </a:p>
          <a:p>
            <a:pPr algn="ctr" eaLnBrk="0" fontAlgn="auto" hangingPunct="0">
              <a:spcBef>
                <a:spcPts val="0"/>
              </a:spcBef>
              <a:spcAft>
                <a:spcPts val="0"/>
              </a:spcAft>
              <a:buClr>
                <a:srgbClr val="62C400"/>
              </a:buClr>
              <a:defRPr/>
            </a:pPr>
            <a:r>
              <a:rPr lang="fr-FR" altLang="fr-FR" b="1" dirty="0" err="1">
                <a:solidFill>
                  <a:srgbClr val="000099"/>
                </a:solidFill>
                <a:latin typeface="+mj-lt"/>
              </a:rPr>
              <a:t>Antimonium</a:t>
            </a:r>
            <a:r>
              <a:rPr lang="fr-FR" altLang="fr-FR" b="1" dirty="0">
                <a:solidFill>
                  <a:srgbClr val="000099"/>
                </a:solidFill>
                <a:latin typeface="+mj-lt"/>
              </a:rPr>
              <a:t> </a:t>
            </a:r>
            <a:r>
              <a:rPr lang="fr-FR" altLang="fr-FR" b="1" dirty="0" err="1">
                <a:solidFill>
                  <a:srgbClr val="000099"/>
                </a:solidFill>
                <a:latin typeface="+mj-lt"/>
              </a:rPr>
              <a:t>tartaricum</a:t>
            </a:r>
            <a:r>
              <a:rPr lang="fr-FR" altLang="fr-FR" b="1" dirty="0">
                <a:solidFill>
                  <a:srgbClr val="000099"/>
                </a:solidFill>
                <a:latin typeface="+mj-lt"/>
              </a:rPr>
              <a:t> 9 CH</a:t>
            </a:r>
          </a:p>
          <a:p>
            <a:pPr algn="ctr" fontAlgn="auto">
              <a:spcBef>
                <a:spcPts val="0"/>
              </a:spcBef>
              <a:spcAft>
                <a:spcPts val="0"/>
              </a:spcAft>
              <a:defRPr/>
            </a:pPr>
            <a:r>
              <a:rPr lang="fr-FR" altLang="fr-FR" sz="1600" dirty="0">
                <a:solidFill>
                  <a:srgbClr val="000099"/>
                </a:solidFill>
                <a:latin typeface="+mj-lt"/>
              </a:rPr>
              <a:t>5 granules 2 fois par jour, </a:t>
            </a:r>
          </a:p>
          <a:p>
            <a:pPr algn="ctr" fontAlgn="auto">
              <a:spcBef>
                <a:spcPts val="0"/>
              </a:spcBef>
              <a:spcAft>
                <a:spcPts val="0"/>
              </a:spcAft>
              <a:defRPr/>
            </a:pPr>
            <a:r>
              <a:rPr lang="fr-FR" altLang="fr-FR" sz="1600" dirty="0">
                <a:solidFill>
                  <a:srgbClr val="000099"/>
                </a:solidFill>
                <a:latin typeface="+mj-lt"/>
              </a:rPr>
              <a:t>pendant au moins 2 mois</a:t>
            </a:r>
          </a:p>
        </p:txBody>
      </p:sp>
      <p:sp>
        <p:nvSpPr>
          <p:cNvPr id="449549" name="Oval 13"/>
          <p:cNvSpPr>
            <a:spLocks noChangeArrowheads="1"/>
          </p:cNvSpPr>
          <p:nvPr/>
        </p:nvSpPr>
        <p:spPr bwMode="auto">
          <a:xfrm>
            <a:off x="4778375" y="2387600"/>
            <a:ext cx="2647950" cy="2430463"/>
          </a:xfrm>
          <a:prstGeom prst="ellipse">
            <a:avLst/>
          </a:prstGeom>
          <a:solidFill>
            <a:schemeClr val="bg1"/>
          </a:solidFill>
          <a:ln w="57150">
            <a:solidFill>
              <a:srgbClr val="AAD8DA"/>
            </a:solidFill>
            <a:round/>
            <a:headEnd/>
            <a:tailEnd/>
          </a:ln>
        </p:spPr>
        <p:txBody>
          <a:bodyPr/>
          <a:lstStyle/>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ts val="0"/>
              </a:spcBef>
              <a:spcAft>
                <a:spcPts val="0"/>
              </a:spcAft>
              <a:defRPr/>
            </a:pPr>
            <a:endParaRPr lang="fr-FR" altLang="fr-FR" sz="1000" dirty="0">
              <a:solidFill>
                <a:srgbClr val="FF6600"/>
              </a:solidFill>
              <a:effectLst>
                <a:outerShdw blurRad="38100" dist="38100" dir="2700000" algn="tl">
                  <a:srgbClr val="C0C0C0"/>
                </a:outerShdw>
              </a:effectLst>
              <a:latin typeface="+mj-lt"/>
              <a:ea typeface="ＭＳ Ｐゴシック" charset="-128"/>
              <a:cs typeface="Arial" pitchFamily="34" charset="0"/>
            </a:endParaRPr>
          </a:p>
          <a:p>
            <a:pPr algn="ctr" eaLnBrk="0" fontAlgn="auto" hangingPunct="0">
              <a:spcBef>
                <a:spcPct val="100000"/>
              </a:spcBef>
              <a:spcAft>
                <a:spcPts val="0"/>
              </a:spcAft>
              <a:defRPr/>
            </a:pPr>
            <a:r>
              <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rPr>
              <a:t>Qui suis-je ?</a:t>
            </a:r>
          </a:p>
          <a:p>
            <a:pPr algn="ctr" eaLnBrk="0" fontAlgn="auto" hangingPunct="0">
              <a:spcBef>
                <a:spcPts val="0"/>
              </a:spcBef>
              <a:spcAft>
                <a:spcPts val="0"/>
              </a:spcAft>
              <a:defRPr/>
            </a:pPr>
            <a:endParaRPr lang="fr-FR" altLang="fr-FR" sz="2200" dirty="0">
              <a:solidFill>
                <a:srgbClr val="000099"/>
              </a:solidFill>
              <a:effectLst>
                <a:outerShdw blurRad="38100" dist="38100" dir="2700000" algn="tl">
                  <a:srgbClr val="C0C0C0"/>
                </a:outerShdw>
              </a:effectLst>
              <a:latin typeface="+mj-lt"/>
              <a:ea typeface="ＭＳ Ｐゴシック" charset="-128"/>
              <a:cs typeface="Arial" pitchFamily="34" charset="0"/>
            </a:endParaRPr>
          </a:p>
        </p:txBody>
      </p:sp>
      <p:sp>
        <p:nvSpPr>
          <p:cNvPr id="16" name="Rectangle 7"/>
          <p:cNvSpPr>
            <a:spLocks noChangeArrowheads="1"/>
          </p:cNvSpPr>
          <p:nvPr/>
        </p:nvSpPr>
        <p:spPr bwMode="auto">
          <a:xfrm>
            <a:off x="5011738" y="5767388"/>
            <a:ext cx="2338387" cy="868362"/>
          </a:xfrm>
          <a:prstGeom prst="roundRect">
            <a:avLst/>
          </a:prstGeom>
          <a:noFill/>
          <a:ln w="12700">
            <a:solidFill>
              <a:srgbClr val="33CC33"/>
            </a:solidFill>
            <a:miter lim="800000"/>
            <a:headEnd/>
            <a:tailEnd/>
          </a:ln>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0" fontAlgn="auto" hangingPunct="0">
              <a:spcBef>
                <a:spcPts val="0"/>
              </a:spcBef>
              <a:spcAft>
                <a:spcPts val="0"/>
              </a:spcAft>
              <a:defRPr/>
            </a:pPr>
            <a:r>
              <a:rPr lang="fr-FR" sz="1600" dirty="0">
                <a:solidFill>
                  <a:srgbClr val="000099"/>
                </a:solidFill>
                <a:latin typeface="+mj-lt"/>
              </a:rPr>
              <a:t>Convalescence</a:t>
            </a:r>
          </a:p>
          <a:p>
            <a:pPr algn="ctr" eaLnBrk="0" fontAlgn="auto" hangingPunct="0">
              <a:spcBef>
                <a:spcPts val="0"/>
              </a:spcBef>
              <a:spcAft>
                <a:spcPts val="0"/>
              </a:spcAft>
              <a:defRPr/>
            </a:pPr>
            <a:r>
              <a:rPr lang="fr-FR" altLang="fr-FR" sz="1600" b="1" dirty="0" err="1">
                <a:solidFill>
                  <a:srgbClr val="000099"/>
                </a:solidFill>
                <a:latin typeface="+mj-lt"/>
              </a:rPr>
              <a:t>Sulfur</a:t>
            </a:r>
            <a:r>
              <a:rPr lang="fr-FR" altLang="fr-FR" sz="1600" b="1" dirty="0">
                <a:solidFill>
                  <a:srgbClr val="000099"/>
                </a:solidFill>
                <a:latin typeface="+mj-lt"/>
              </a:rPr>
              <a:t> </a:t>
            </a:r>
            <a:r>
              <a:rPr lang="fr-FR" altLang="fr-FR" sz="1600" b="1" dirty="0" err="1">
                <a:solidFill>
                  <a:srgbClr val="000099"/>
                </a:solidFill>
                <a:latin typeface="+mj-lt"/>
              </a:rPr>
              <a:t>iodatum</a:t>
            </a:r>
            <a:r>
              <a:rPr lang="fr-FR" altLang="fr-FR" sz="1600" b="1" dirty="0">
                <a:solidFill>
                  <a:srgbClr val="000099"/>
                </a:solidFill>
                <a:latin typeface="+mj-lt"/>
              </a:rPr>
              <a:t> 15 CH</a:t>
            </a:r>
          </a:p>
          <a:p>
            <a:pPr algn="ctr" eaLnBrk="0" fontAlgn="auto" hangingPunct="0">
              <a:spcBef>
                <a:spcPts val="0"/>
              </a:spcBef>
              <a:spcAft>
                <a:spcPts val="0"/>
              </a:spcAft>
              <a:defRPr/>
            </a:pPr>
            <a:r>
              <a:rPr lang="fr-FR" altLang="fr-FR" sz="1300" dirty="0">
                <a:solidFill>
                  <a:srgbClr val="000099"/>
                </a:solidFill>
                <a:latin typeface="+mj-lt"/>
              </a:rPr>
              <a:t>1 dose</a:t>
            </a:r>
          </a:p>
        </p:txBody>
      </p:sp>
      <p:sp>
        <p:nvSpPr>
          <p:cNvPr id="15" name="ZoneTexte 14"/>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3.3. Dermatologie</a:t>
            </a:r>
          </a:p>
        </p:txBody>
      </p:sp>
      <p:sp>
        <p:nvSpPr>
          <p:cNvPr id="17" name="Text Box 8"/>
          <p:cNvSpPr txBox="1">
            <a:spLocks noChangeArrowheads="1"/>
          </p:cNvSpPr>
          <p:nvPr/>
        </p:nvSpPr>
        <p:spPr bwMode="auto">
          <a:xfrm>
            <a:off x="2397125" y="947738"/>
            <a:ext cx="3671888" cy="396875"/>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Varicelle</a:t>
            </a:r>
          </a:p>
        </p:txBody>
      </p:sp>
    </p:spTree>
    <p:extLst>
      <p:ext uri="{BB962C8B-B14F-4D97-AF65-F5344CB8AC3E}">
        <p14:creationId xmlns:p14="http://schemas.microsoft.com/office/powerpoint/2010/main" val="3476747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89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89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899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69005">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6900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900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69004">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9004">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69004">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9004">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6900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69006">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9006">
                                            <p:txEl>
                                              <p:pRg st="2" end="2"/>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469007">
                                            <p:txEl>
                                              <p:pRg st="0" end="0"/>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469007">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9007">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9007">
                                            <p:txEl>
                                              <p:pRg st="3" end="3"/>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6">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Espace réservé du contenu 2"/>
          <p:cNvSpPr>
            <a:spLocks noGrp="1"/>
          </p:cNvSpPr>
          <p:nvPr>
            <p:ph idx="4294967295"/>
          </p:nvPr>
        </p:nvSpPr>
        <p:spPr bwMode="auto">
          <a:xfrm>
            <a:off x="1295400" y="2552700"/>
            <a:ext cx="10515600" cy="3217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Tx/>
              <a:buBlip>
                <a:blip r:embed="rId3"/>
              </a:buBlip>
            </a:pPr>
            <a:r>
              <a:rPr lang="fr-FR" altLang="fr-FR" sz="2000" b="1">
                <a:solidFill>
                  <a:srgbClr val="000099"/>
                </a:solidFill>
              </a:rPr>
              <a:t>Maladie infectieuse infantile virale</a:t>
            </a:r>
          </a:p>
          <a:p>
            <a:pPr eaLnBrk="1" hangingPunct="1">
              <a:lnSpc>
                <a:spcPct val="150000"/>
              </a:lnSpc>
              <a:buFontTx/>
              <a:buBlip>
                <a:blip r:embed="rId3"/>
              </a:buBlip>
            </a:pPr>
            <a:r>
              <a:rPr lang="fr-FR" altLang="fr-FR" sz="2000" b="1">
                <a:solidFill>
                  <a:srgbClr val="000099"/>
                </a:solidFill>
              </a:rPr>
              <a:t>Le plus souvent bénigne</a:t>
            </a:r>
          </a:p>
          <a:p>
            <a:pPr eaLnBrk="1" hangingPunct="1">
              <a:lnSpc>
                <a:spcPct val="150000"/>
              </a:lnSpc>
              <a:buFontTx/>
              <a:buBlip>
                <a:blip r:embed="rId3"/>
              </a:buBlip>
            </a:pPr>
            <a:r>
              <a:rPr lang="fr-FR" altLang="fr-FR" sz="2000">
                <a:solidFill>
                  <a:srgbClr val="000099"/>
                </a:solidFill>
              </a:rPr>
              <a:t>Touche plus particulièrement les enfants âgés de 6 mois à 4 ans </a:t>
            </a:r>
          </a:p>
          <a:p>
            <a:pPr eaLnBrk="1" hangingPunct="1">
              <a:lnSpc>
                <a:spcPct val="150000"/>
              </a:lnSpc>
              <a:buFontTx/>
              <a:buBlip>
                <a:blip r:embed="rId3"/>
              </a:buBlip>
            </a:pPr>
            <a:r>
              <a:rPr lang="fr-FR" altLang="fr-FR" sz="2000">
                <a:solidFill>
                  <a:srgbClr val="000099"/>
                </a:solidFill>
              </a:rPr>
              <a:t>Fièvre, éruption vésiculeuse avec possible ulcération (paumes de mains, plantes des pieds, bouche)</a:t>
            </a:r>
          </a:p>
          <a:p>
            <a:pPr eaLnBrk="1" hangingPunct="1"/>
            <a:endParaRPr lang="fr-FR" altLang="fr-FR" sz="2000"/>
          </a:p>
          <a:p>
            <a:pPr eaLnBrk="1" hangingPunct="1"/>
            <a:endParaRPr lang="fr-FR" altLang="fr-FR" sz="2000"/>
          </a:p>
        </p:txBody>
      </p:sp>
      <p:sp>
        <p:nvSpPr>
          <p:cNvPr id="27853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8" name="Espace réservé du contenu 2"/>
          <p:cNvSpPr txBox="1">
            <a:spLocks/>
          </p:cNvSpPr>
          <p:nvPr/>
        </p:nvSpPr>
        <p:spPr>
          <a:xfrm>
            <a:off x="276225" y="1649413"/>
            <a:ext cx="3811588" cy="625475"/>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
        <p:nvSpPr>
          <p:cNvPr id="9" name="Text Box 8"/>
          <p:cNvSpPr txBox="1">
            <a:spLocks noChangeArrowheads="1"/>
          </p:cNvSpPr>
          <p:nvPr/>
        </p:nvSpPr>
        <p:spPr bwMode="auto">
          <a:xfrm>
            <a:off x="2397125" y="947738"/>
            <a:ext cx="50323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Syndrome pieds-mains-bouche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bwMode="auto">
          <a:xfrm>
            <a:off x="979488" y="2901950"/>
            <a:ext cx="4903787" cy="1411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z="1600">
              <a:solidFill>
                <a:srgbClr val="000099"/>
              </a:solidFill>
            </a:endParaRPr>
          </a:p>
          <a:p>
            <a:pPr marL="342900" lvl="1" indent="-342900" eaLnBrk="1" hangingPunct="1">
              <a:buFontTx/>
              <a:buBlip>
                <a:blip r:embed="rId3"/>
              </a:buBlip>
            </a:pPr>
            <a:r>
              <a:rPr lang="fr-FR" altLang="fr-FR" sz="1600" b="1">
                <a:solidFill>
                  <a:srgbClr val="000099"/>
                </a:solidFill>
                <a:ea typeface="ＭＳ Ｐゴシック" panose="020B0600070205080204" pitchFamily="34" charset="-128"/>
              </a:rPr>
              <a:t>Petites vésicules contenant un liquide translucide</a:t>
            </a:r>
            <a:r>
              <a:rPr lang="fr-FR" altLang="fr-FR" sz="1600">
                <a:solidFill>
                  <a:srgbClr val="000099"/>
                </a:solidFill>
                <a:ea typeface="ＭＳ Ｐゴシック" panose="020B0600070205080204" pitchFamily="34" charset="-128"/>
              </a:rPr>
              <a:t>, citrin, reposant sur une base érythémateuse, brûlante et </a:t>
            </a:r>
            <a:r>
              <a:rPr lang="fr-FR" altLang="fr-FR" sz="1600" b="1">
                <a:solidFill>
                  <a:srgbClr val="000099"/>
                </a:solidFill>
                <a:ea typeface="ＭＳ Ｐゴシック" panose="020B0600070205080204" pitchFamily="34" charset="-128"/>
              </a:rPr>
              <a:t>prurigineuse</a:t>
            </a:r>
          </a:p>
        </p:txBody>
      </p:sp>
      <p:sp>
        <p:nvSpPr>
          <p:cNvPr id="280578"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9" name="Text Box 8"/>
          <p:cNvSpPr txBox="1">
            <a:spLocks noChangeArrowheads="1"/>
          </p:cNvSpPr>
          <p:nvPr/>
        </p:nvSpPr>
        <p:spPr bwMode="auto">
          <a:xfrm>
            <a:off x="2397125" y="947738"/>
            <a:ext cx="489902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Syndrome pieds-mains-bouche</a:t>
            </a:r>
          </a:p>
        </p:txBody>
      </p:sp>
      <p:sp>
        <p:nvSpPr>
          <p:cNvPr id="8" name="Text Box 6"/>
          <p:cNvSpPr txBox="1">
            <a:spLocks noChangeArrowheads="1"/>
          </p:cNvSpPr>
          <p:nvPr/>
        </p:nvSpPr>
        <p:spPr bwMode="auto">
          <a:xfrm>
            <a:off x="7173913" y="1824038"/>
            <a:ext cx="3240087" cy="9540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Mercurius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corrosivus</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avant les 3 repas</a:t>
            </a:r>
          </a:p>
          <a:p>
            <a:pPr algn="r" fontAlgn="auto">
              <a:spcBef>
                <a:spcPts val="0"/>
              </a:spcBef>
              <a:spcAft>
                <a:spcPts val="0"/>
              </a:spcAft>
              <a:defRPr/>
            </a:pPr>
            <a:r>
              <a:rPr lang="fr-FR" altLang="fr-FR" sz="1600" dirty="0">
                <a:solidFill>
                  <a:srgbClr val="000090"/>
                </a:solidFill>
                <a:latin typeface="+mj-lt"/>
              </a:rPr>
              <a:t> et au coucher</a:t>
            </a:r>
          </a:p>
        </p:txBody>
      </p:sp>
      <p:sp>
        <p:nvSpPr>
          <p:cNvPr id="2" name="Rectangle 1"/>
          <p:cNvSpPr>
            <a:spLocks noChangeArrowheads="1"/>
          </p:cNvSpPr>
          <p:nvPr/>
        </p:nvSpPr>
        <p:spPr bwMode="auto">
          <a:xfrm>
            <a:off x="979488" y="1960563"/>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268288" indent="-268288">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lvl="1">
              <a:buFontTx/>
              <a:buBlip>
                <a:blip r:embed="rId3"/>
              </a:buBlip>
            </a:pPr>
            <a:r>
              <a:rPr lang="fr-FR" altLang="fr-FR" sz="1600" b="1">
                <a:solidFill>
                  <a:srgbClr val="000099"/>
                </a:solidFill>
                <a:ea typeface="ＭＳ Ｐゴシック" panose="020B0600070205080204" pitchFamily="34" charset="-128"/>
              </a:rPr>
              <a:t>Stomatite</a:t>
            </a:r>
            <a:r>
              <a:rPr lang="fr-FR" altLang="fr-FR" sz="1600">
                <a:solidFill>
                  <a:srgbClr val="000099"/>
                </a:solidFill>
                <a:ea typeface="ＭＳ Ｐゴシック" panose="020B0600070205080204" pitchFamily="34" charset="-128"/>
              </a:rPr>
              <a:t> ulcéro-hémorragique, </a:t>
            </a:r>
          </a:p>
          <a:p>
            <a:pPr lvl="1"/>
            <a:r>
              <a:rPr lang="fr-FR" altLang="fr-FR" sz="1600">
                <a:solidFill>
                  <a:srgbClr val="000099"/>
                </a:solidFill>
                <a:ea typeface="ＭＳ Ｐゴシック" panose="020B0600070205080204" pitchFamily="34" charset="-128"/>
              </a:rPr>
              <a:t>    hyper salivation fétide</a:t>
            </a:r>
          </a:p>
        </p:txBody>
      </p:sp>
      <p:sp>
        <p:nvSpPr>
          <p:cNvPr id="10" name="Text Box 6"/>
          <p:cNvSpPr txBox="1">
            <a:spLocks noChangeArrowheads="1"/>
          </p:cNvSpPr>
          <p:nvPr/>
        </p:nvSpPr>
        <p:spPr bwMode="auto">
          <a:xfrm>
            <a:off x="7173913" y="3151188"/>
            <a:ext cx="3240087" cy="95408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Rhus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toxicodendron</a:t>
            </a:r>
            <a:r>
              <a:rPr lang="fr-FR" altLang="fr-FR" b="1" dirty="0">
                <a:solidFill>
                  <a:srgbClr val="000099"/>
                </a:solidFill>
                <a:latin typeface="+mj-lt"/>
                <a:ea typeface="ＭＳ Ｐゴシック" panose="020B0600070205080204" pitchFamily="34" charset="-128"/>
              </a:rPr>
              <a:t> 9 CH</a:t>
            </a:r>
          </a:p>
          <a:p>
            <a:pPr algn="r" fontAlgn="auto">
              <a:spcBef>
                <a:spcPts val="0"/>
              </a:spcBef>
              <a:spcAft>
                <a:spcPts val="0"/>
              </a:spcAft>
              <a:defRPr/>
            </a:pPr>
            <a:r>
              <a:rPr lang="fr-FR" altLang="fr-FR" sz="1600" dirty="0">
                <a:solidFill>
                  <a:srgbClr val="000090"/>
                </a:solidFill>
                <a:latin typeface="+mj-lt"/>
              </a:rPr>
              <a:t>5 granules avant les 3 repas</a:t>
            </a:r>
          </a:p>
          <a:p>
            <a:pPr algn="r" fontAlgn="auto">
              <a:spcBef>
                <a:spcPts val="0"/>
              </a:spcBef>
              <a:spcAft>
                <a:spcPts val="0"/>
              </a:spcAft>
              <a:defRPr/>
            </a:pPr>
            <a:r>
              <a:rPr lang="fr-FR" altLang="fr-FR" sz="1600" dirty="0">
                <a:solidFill>
                  <a:srgbClr val="000090"/>
                </a:solidFill>
                <a:latin typeface="+mj-lt"/>
              </a:rPr>
              <a:t> et au coucher</a:t>
            </a:r>
          </a:p>
        </p:txBody>
      </p:sp>
      <p:sp>
        <p:nvSpPr>
          <p:cNvPr id="11" name="Text Box 6"/>
          <p:cNvSpPr txBox="1">
            <a:spLocks noChangeArrowheads="1"/>
          </p:cNvSpPr>
          <p:nvPr/>
        </p:nvSpPr>
        <p:spPr bwMode="auto">
          <a:xfrm>
            <a:off x="7177088" y="5613400"/>
            <a:ext cx="3240087" cy="681038"/>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fontAlgn="auto">
              <a:spcBef>
                <a:spcPts val="0"/>
              </a:spcBef>
              <a:spcAft>
                <a:spcPts val="0"/>
              </a:spcAft>
              <a:defRPr/>
            </a:pPr>
            <a:r>
              <a:rPr lang="fr-FR" altLang="fr-FR" b="1" dirty="0" err="1">
                <a:solidFill>
                  <a:srgbClr val="000099"/>
                </a:solidFill>
                <a:latin typeface="+mj-lt"/>
                <a:ea typeface="ＭＳ Ｐゴシック" panose="020B0600070205080204" pitchFamily="34" charset="-128"/>
              </a:rPr>
              <a:t>Sulfur</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iodatum</a:t>
            </a:r>
            <a:r>
              <a:rPr lang="fr-FR" altLang="fr-FR" b="1" dirty="0">
                <a:solidFill>
                  <a:srgbClr val="000099"/>
                </a:solidFill>
                <a:latin typeface="+mj-lt"/>
                <a:ea typeface="ＭＳ Ｐゴシック" panose="020B0600070205080204" pitchFamily="34" charset="-128"/>
              </a:rPr>
              <a:t> 15 CH </a:t>
            </a:r>
          </a:p>
          <a:p>
            <a:pPr algn="r" fontAlgn="auto">
              <a:spcBef>
                <a:spcPts val="0"/>
              </a:spcBef>
              <a:spcAft>
                <a:spcPts val="0"/>
              </a:spcAft>
              <a:defRPr/>
            </a:pPr>
            <a:r>
              <a:rPr lang="fr-FR" altLang="fr-FR" sz="1600" dirty="0">
                <a:solidFill>
                  <a:srgbClr val="000090"/>
                </a:solidFill>
                <a:latin typeface="+mj-lt"/>
              </a:rPr>
              <a:t>1 dose</a:t>
            </a:r>
          </a:p>
        </p:txBody>
      </p:sp>
      <p:sp>
        <p:nvSpPr>
          <p:cNvPr id="12" name="Rectangle 11"/>
          <p:cNvSpPr>
            <a:spLocks noChangeArrowheads="1"/>
          </p:cNvSpPr>
          <p:nvPr/>
        </p:nvSpPr>
        <p:spPr bwMode="auto">
          <a:xfrm>
            <a:off x="1074738" y="5651500"/>
            <a:ext cx="3705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En fin de maladie, </a:t>
            </a:r>
            <a:r>
              <a:rPr lang="fr-FR" altLang="fr-FR" sz="1600" b="1">
                <a:solidFill>
                  <a:srgbClr val="000099"/>
                </a:solidFill>
              </a:rPr>
              <a:t>convalescence</a:t>
            </a:r>
          </a:p>
        </p:txBody>
      </p:sp>
      <p:sp>
        <p:nvSpPr>
          <p:cNvPr id="13" name="Text Box 32"/>
          <p:cNvSpPr txBox="1">
            <a:spLocks noChangeArrowheads="1"/>
          </p:cNvSpPr>
          <p:nvPr/>
        </p:nvSpPr>
        <p:spPr bwMode="auto">
          <a:xfrm>
            <a:off x="4973638" y="4438650"/>
            <a:ext cx="5514975" cy="33813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sz="1600" dirty="0">
                <a:solidFill>
                  <a:srgbClr val="000099"/>
                </a:solidFill>
                <a:latin typeface="+mj-lt"/>
                <a:ea typeface="ＭＳ Ｐゴシック" panose="020B0600070205080204" pitchFamily="34" charset="-128"/>
              </a:rPr>
              <a:t>Dissoudre si besoin les granules dans un peu d’eau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2" grpId="0"/>
      <p:bldP spid="10" grpId="0" animBg="1"/>
      <p:bldP spid="11" grpId="0" animBg="1"/>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ext Box 1030"/>
          <p:cNvSpPr txBox="1">
            <a:spLocks noChangeArrowheads="1"/>
          </p:cNvSpPr>
          <p:nvPr/>
        </p:nvSpPr>
        <p:spPr bwMode="auto">
          <a:xfrm>
            <a:off x="1944688" y="2187575"/>
            <a:ext cx="6867525" cy="3597275"/>
          </a:xfrm>
          <a:prstGeom prst="rect">
            <a:avLst/>
          </a:prstGeom>
          <a:noFill/>
          <a:ln>
            <a:noFill/>
          </a:ln>
        </p:spPr>
        <p:txBody>
          <a:bodyPr>
            <a:spAutoFit/>
          </a:bodyPr>
          <a:lstStyle>
            <a:lvl1pPr marL="285750" indent="-285750">
              <a:tabLst>
                <a:tab pos="1435100"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435100"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435100"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435100"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435100"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435100"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435100"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435100"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435100" algn="l"/>
              </a:tabLs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200000"/>
              </a:lnSpc>
              <a:spcBef>
                <a:spcPts val="0"/>
              </a:spcBef>
              <a:spcAft>
                <a:spcPts val="0"/>
              </a:spcAft>
              <a:buClr>
                <a:srgbClr val="33CC33"/>
              </a:buClr>
              <a:buFontTx/>
              <a:buBlip>
                <a:blip r:embed="rId3"/>
              </a:buBlip>
              <a:defRPr/>
            </a:pPr>
            <a:r>
              <a:rPr lang="fr-FR" altLang="fr-FR" sz="2000" dirty="0">
                <a:solidFill>
                  <a:srgbClr val="000099"/>
                </a:solidFill>
                <a:latin typeface="+mj-lt"/>
                <a:cs typeface="Arial" panose="020B0604020202020204" pitchFamily="34" charset="0"/>
              </a:rPr>
              <a:t>Eczéma </a:t>
            </a:r>
            <a:r>
              <a:rPr lang="fr-FR" altLang="fr-FR" sz="2000" dirty="0" err="1">
                <a:solidFill>
                  <a:srgbClr val="000099"/>
                </a:solidFill>
                <a:latin typeface="+mj-lt"/>
                <a:cs typeface="Arial" panose="020B0604020202020204" pitchFamily="34" charset="0"/>
              </a:rPr>
              <a:t>atopique</a:t>
            </a:r>
            <a:r>
              <a:rPr lang="fr-FR" altLang="fr-FR" sz="2000" dirty="0">
                <a:solidFill>
                  <a:srgbClr val="000099"/>
                </a:solidFill>
                <a:latin typeface="+mj-lt"/>
                <a:cs typeface="Arial" panose="020B0604020202020204" pitchFamily="34" charset="0"/>
              </a:rPr>
              <a:t> / eczéma de contact</a:t>
            </a:r>
          </a:p>
          <a:p>
            <a:pPr marL="342900" indent="-342900" fontAlgn="auto">
              <a:lnSpc>
                <a:spcPct val="150000"/>
              </a:lnSpc>
              <a:spcBef>
                <a:spcPts val="0"/>
              </a:spcBef>
              <a:spcAft>
                <a:spcPts val="0"/>
              </a:spcAft>
              <a:buClr>
                <a:srgbClr val="33CC33"/>
              </a:buClr>
              <a:buFontTx/>
              <a:buBlip>
                <a:blip r:embed="rId3"/>
              </a:buBlip>
              <a:defRPr/>
            </a:pPr>
            <a:r>
              <a:rPr lang="fr-FR" altLang="fr-FR" sz="2000" dirty="0">
                <a:solidFill>
                  <a:srgbClr val="000099"/>
                </a:solidFill>
                <a:latin typeface="+mj-lt"/>
                <a:cs typeface="Arial" panose="020B0604020202020204" pitchFamily="34" charset="0"/>
              </a:rPr>
              <a:t>Différents aspects :</a:t>
            </a:r>
          </a:p>
          <a:p>
            <a:pPr lvl="3" fontAlgn="auto">
              <a:lnSpc>
                <a:spcPct val="150000"/>
              </a:lnSpc>
              <a:spcBef>
                <a:spcPts val="0"/>
              </a:spcBef>
              <a:spcAft>
                <a:spcPts val="0"/>
              </a:spcAft>
              <a:buClr>
                <a:srgbClr val="33CC33"/>
              </a:buClr>
              <a:buFontTx/>
              <a:buChar char="-"/>
              <a:defRPr/>
            </a:pPr>
            <a:r>
              <a:rPr lang="fr-FR" altLang="fr-FR" sz="2000" b="1" dirty="0">
                <a:solidFill>
                  <a:srgbClr val="000099"/>
                </a:solidFill>
                <a:latin typeface="+mj-lt"/>
                <a:cs typeface="Arial" panose="020B0604020202020204" pitchFamily="34" charset="0"/>
              </a:rPr>
              <a:t>érythémateux</a:t>
            </a:r>
          </a:p>
          <a:p>
            <a:pPr lvl="3" fontAlgn="auto">
              <a:lnSpc>
                <a:spcPct val="150000"/>
              </a:lnSpc>
              <a:spcBef>
                <a:spcPts val="0"/>
              </a:spcBef>
              <a:spcAft>
                <a:spcPts val="0"/>
              </a:spcAft>
              <a:buClr>
                <a:srgbClr val="33CC33"/>
              </a:buClr>
              <a:buFontTx/>
              <a:buChar char="-"/>
              <a:defRPr/>
            </a:pPr>
            <a:r>
              <a:rPr lang="fr-FR" altLang="fr-FR" sz="2000" b="1" dirty="0">
                <a:solidFill>
                  <a:srgbClr val="000099"/>
                </a:solidFill>
                <a:latin typeface="+mj-lt"/>
                <a:cs typeface="Arial" panose="020B0604020202020204" pitchFamily="34" charset="0"/>
              </a:rPr>
              <a:t>vésiculeux</a:t>
            </a:r>
          </a:p>
          <a:p>
            <a:pPr lvl="3" fontAlgn="auto">
              <a:lnSpc>
                <a:spcPct val="150000"/>
              </a:lnSpc>
              <a:spcBef>
                <a:spcPts val="0"/>
              </a:spcBef>
              <a:spcAft>
                <a:spcPts val="0"/>
              </a:spcAft>
              <a:buClr>
                <a:srgbClr val="33CC33"/>
              </a:buClr>
              <a:buFontTx/>
              <a:buChar char="-"/>
              <a:defRPr/>
            </a:pPr>
            <a:r>
              <a:rPr lang="fr-FR" altLang="fr-FR" sz="2000" b="1" dirty="0">
                <a:solidFill>
                  <a:srgbClr val="000099"/>
                </a:solidFill>
                <a:latin typeface="+mj-lt"/>
                <a:cs typeface="Arial" panose="020B0604020202020204" pitchFamily="34" charset="0"/>
              </a:rPr>
              <a:t>suintant</a:t>
            </a:r>
          </a:p>
          <a:p>
            <a:pPr lvl="3" fontAlgn="auto">
              <a:lnSpc>
                <a:spcPct val="150000"/>
              </a:lnSpc>
              <a:spcBef>
                <a:spcPts val="0"/>
              </a:spcBef>
              <a:spcAft>
                <a:spcPts val="0"/>
              </a:spcAft>
              <a:buClr>
                <a:srgbClr val="33CC33"/>
              </a:buClr>
              <a:buFontTx/>
              <a:buChar char="-"/>
              <a:defRPr/>
            </a:pPr>
            <a:r>
              <a:rPr lang="fr-FR" altLang="fr-FR" sz="2000" b="1" dirty="0">
                <a:solidFill>
                  <a:srgbClr val="000099"/>
                </a:solidFill>
                <a:latin typeface="+mj-lt"/>
                <a:cs typeface="Arial" panose="020B0604020202020204" pitchFamily="34" charset="0"/>
              </a:rPr>
              <a:t>squameux</a:t>
            </a:r>
          </a:p>
          <a:p>
            <a:pPr marL="342900" indent="-342900" fontAlgn="auto">
              <a:lnSpc>
                <a:spcPct val="200000"/>
              </a:lnSpc>
              <a:spcBef>
                <a:spcPts val="0"/>
              </a:spcBef>
              <a:spcAft>
                <a:spcPts val="0"/>
              </a:spcAft>
              <a:buClr>
                <a:srgbClr val="33CC33"/>
              </a:buClr>
              <a:buFontTx/>
              <a:buBlip>
                <a:blip r:embed="rId3"/>
              </a:buBlip>
              <a:defRPr/>
            </a:pPr>
            <a:r>
              <a:rPr lang="fr-FR" altLang="fr-FR" sz="2000" b="1" dirty="0">
                <a:solidFill>
                  <a:srgbClr val="000099"/>
                </a:solidFill>
                <a:latin typeface="+mj-lt"/>
                <a:cs typeface="Arial" panose="020B0604020202020204" pitchFamily="34" charset="0"/>
              </a:rPr>
              <a:t>Prurit</a:t>
            </a:r>
            <a:endParaRPr lang="fr-FR" altLang="fr-FR" sz="2000" dirty="0">
              <a:solidFill>
                <a:srgbClr val="000099"/>
              </a:solidFill>
              <a:latin typeface="+mj-lt"/>
              <a:cs typeface="Arial" panose="020B0604020202020204" pitchFamily="34" charset="0"/>
            </a:endParaRPr>
          </a:p>
        </p:txBody>
      </p:sp>
      <p:sp>
        <p:nvSpPr>
          <p:cNvPr id="28262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Eczéma</a:t>
            </a:r>
          </a:p>
        </p:txBody>
      </p:sp>
      <p:sp>
        <p:nvSpPr>
          <p:cNvPr id="9" name="Espace réservé du contenu 2"/>
          <p:cNvSpPr txBox="1">
            <a:spLocks/>
          </p:cNvSpPr>
          <p:nvPr/>
        </p:nvSpPr>
        <p:spPr>
          <a:xfrm>
            <a:off x="266700" y="1639888"/>
            <a:ext cx="3811588"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7"/>
          <p:cNvSpPr txBox="1">
            <a:spLocks noChangeArrowheads="1"/>
          </p:cNvSpPr>
          <p:nvPr/>
        </p:nvSpPr>
        <p:spPr bwMode="auto">
          <a:xfrm>
            <a:off x="1974850" y="3368675"/>
            <a:ext cx="8137525" cy="2770188"/>
          </a:xfrm>
          <a:prstGeom prst="rect">
            <a:avLst/>
          </a:prstGeom>
          <a:noFill/>
          <a:ln>
            <a:noFill/>
          </a:ln>
        </p:spPr>
        <p:txBody>
          <a:bodyPr>
            <a:spAutoFit/>
          </a:bodyPr>
          <a:lstStyle>
            <a:lvl1pPr marL="177800" indent="-1778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latin typeface="+mj-lt"/>
                <a:cs typeface="Arial" panose="020B0604020202020204" pitchFamily="34" charset="0"/>
              </a:rPr>
              <a:t>Conseil </a:t>
            </a:r>
            <a:r>
              <a:rPr lang="fr-FR" altLang="fr-FR" sz="2000" b="1" dirty="0">
                <a:solidFill>
                  <a:srgbClr val="000099"/>
                </a:solidFill>
                <a:latin typeface="+mj-lt"/>
                <a:cs typeface="Arial" panose="020B0604020202020204" pitchFamily="34" charset="0"/>
              </a:rPr>
              <a:t>uniquement en symptomatique</a:t>
            </a:r>
          </a:p>
          <a:p>
            <a:pPr marL="0" indent="0" fontAlgn="auto">
              <a:lnSpc>
                <a:spcPct val="120000"/>
              </a:lnSpc>
              <a:spcBef>
                <a:spcPts val="0"/>
              </a:spcBef>
              <a:spcAft>
                <a:spcPts val="0"/>
              </a:spcAft>
              <a:buClr>
                <a:srgbClr val="62C400"/>
              </a:buClr>
              <a:defRPr/>
            </a:pPr>
            <a:endParaRPr lang="fr-FR" altLang="fr-FR" sz="2000" b="1" dirty="0">
              <a:solidFill>
                <a:srgbClr val="000099"/>
              </a:solidFill>
              <a:latin typeface="+mj-lt"/>
              <a:cs typeface="Arial" panose="020B0604020202020204" pitchFamily="34" charset="0"/>
            </a:endParaRPr>
          </a:p>
          <a:p>
            <a:pPr fontAlgn="auto">
              <a:lnSpc>
                <a:spcPct val="120000"/>
              </a:lnSpc>
              <a:spcBef>
                <a:spcPts val="0"/>
              </a:spcBef>
              <a:spcAft>
                <a:spcPts val="0"/>
              </a:spcAft>
              <a:buClr>
                <a:srgbClr val="62C400"/>
              </a:buClr>
              <a:buFontTx/>
              <a:buChar char="•"/>
              <a:defRPr/>
            </a:pPr>
            <a:endParaRPr lang="fr-FR" altLang="fr-FR" sz="2000" b="1" dirty="0">
              <a:solidFill>
                <a:srgbClr val="000099"/>
              </a:solidFill>
              <a:latin typeface="+mj-lt"/>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b="1" dirty="0">
                <a:solidFill>
                  <a:srgbClr val="000099"/>
                </a:solidFill>
                <a:latin typeface="+mj-lt"/>
                <a:cs typeface="Arial" panose="020B0604020202020204" pitchFamily="34" charset="0"/>
              </a:rPr>
              <a:t>Si diagnostic médical posé ou en attente de consultation</a:t>
            </a:r>
            <a:r>
              <a:rPr lang="fr-FR" altLang="fr-FR" sz="2000" b="1" dirty="0">
                <a:solidFill>
                  <a:srgbClr val="FF0000"/>
                </a:solidFill>
                <a:latin typeface="+mj-lt"/>
                <a:cs typeface="Arial" panose="020B0604020202020204" pitchFamily="34" charset="0"/>
              </a:rPr>
              <a:t> </a:t>
            </a:r>
          </a:p>
          <a:p>
            <a:pPr fontAlgn="auto">
              <a:lnSpc>
                <a:spcPct val="120000"/>
              </a:lnSpc>
              <a:spcBef>
                <a:spcPts val="0"/>
              </a:spcBef>
              <a:spcAft>
                <a:spcPts val="0"/>
              </a:spcAft>
              <a:buClr>
                <a:srgbClr val="62C400"/>
              </a:buClr>
              <a:buFontTx/>
              <a:buChar char="•"/>
              <a:defRPr/>
            </a:pPr>
            <a:endParaRPr lang="fr-FR" altLang="fr-FR" sz="2000" dirty="0">
              <a:solidFill>
                <a:srgbClr val="FF0000"/>
              </a:solidFill>
              <a:latin typeface="+mj-lt"/>
              <a:cs typeface="Arial" panose="020B0604020202020204" pitchFamily="34" charset="0"/>
            </a:endParaRPr>
          </a:p>
          <a:p>
            <a:pPr marL="342900" indent="-342900" fontAlgn="auto">
              <a:lnSpc>
                <a:spcPct val="120000"/>
              </a:lnSpc>
              <a:spcBef>
                <a:spcPts val="0"/>
              </a:spcBef>
              <a:spcAft>
                <a:spcPts val="0"/>
              </a:spcAft>
              <a:buClr>
                <a:srgbClr val="62C400"/>
              </a:buClr>
              <a:buFontTx/>
              <a:buBlip>
                <a:blip r:embed="rId3"/>
              </a:buBlip>
              <a:defRPr/>
            </a:pPr>
            <a:r>
              <a:rPr lang="fr-FR" altLang="fr-FR" sz="2000" dirty="0">
                <a:solidFill>
                  <a:srgbClr val="000099"/>
                </a:solidFill>
                <a:latin typeface="+mj-lt"/>
                <a:cs typeface="Arial" panose="020B0604020202020204" pitchFamily="34" charset="0"/>
              </a:rPr>
              <a:t>Prévoir une </a:t>
            </a:r>
            <a:r>
              <a:rPr lang="fr-FR" altLang="fr-FR" sz="2000" b="1" dirty="0">
                <a:solidFill>
                  <a:srgbClr val="000099"/>
                </a:solidFill>
                <a:latin typeface="+mj-lt"/>
                <a:cs typeface="Arial" panose="020B0604020202020204" pitchFamily="34" charset="0"/>
              </a:rPr>
              <a:t>consultation médicale pour traitement de terrain</a:t>
            </a:r>
          </a:p>
          <a:p>
            <a:pPr lvl="1" fontAlgn="auto">
              <a:spcBef>
                <a:spcPct val="50000"/>
              </a:spcBef>
              <a:spcAft>
                <a:spcPts val="0"/>
              </a:spcAft>
              <a:buClr>
                <a:srgbClr val="62C400"/>
              </a:buClr>
              <a:buFont typeface="Tahoma" panose="020B0604030504040204" pitchFamily="34" charset="0"/>
              <a:buChar char="-"/>
              <a:defRPr/>
            </a:pPr>
            <a:endParaRPr lang="fr-FR" altLang="ja-JP" sz="2000" b="1" dirty="0">
              <a:solidFill>
                <a:srgbClr val="000099"/>
              </a:solidFill>
              <a:latin typeface="+mj-lt"/>
              <a:cs typeface="Arial" panose="020B0604020202020204" pitchFamily="34" charset="0"/>
            </a:endParaRPr>
          </a:p>
        </p:txBody>
      </p:sp>
      <p:pic>
        <p:nvPicPr>
          <p:cNvPr id="28467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01838"/>
            <a:ext cx="13160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708275" y="3708400"/>
            <a:ext cx="9371013" cy="400050"/>
          </a:xfrm>
          <a:prstGeom prst="rect">
            <a:avLst/>
          </a:prstGeom>
          <a:noFill/>
        </p:spPr>
        <p:txBody>
          <a:bodyPr>
            <a:spAutoFit/>
          </a:bodyPr>
          <a:lstStyle/>
          <a:p>
            <a:pPr fontAlgn="auto">
              <a:spcBef>
                <a:spcPts val="0"/>
              </a:spcBef>
              <a:spcAft>
                <a:spcPts val="0"/>
              </a:spcAft>
              <a:defRPr/>
            </a:pPr>
            <a:r>
              <a:rPr lang="fr-FR" sz="2000" dirty="0">
                <a:solidFill>
                  <a:srgbClr val="000099"/>
                </a:solidFill>
                <a:latin typeface="+mj-lt"/>
                <a:ea typeface="ＭＳ Ｐゴシック" panose="020B0600070205080204" pitchFamily="34" charset="-128"/>
                <a:cs typeface="Arial" panose="020B0604020202020204" pitchFamily="34" charset="0"/>
                <a:sym typeface="Wingdings" panose="05000000000000000000" pitchFamily="2" charset="2"/>
              </a:rPr>
              <a:t></a:t>
            </a:r>
            <a:r>
              <a:rPr lang="fr-FR" sz="2000" dirty="0">
                <a:solidFill>
                  <a:srgbClr val="000099"/>
                </a:solidFill>
                <a:latin typeface="+mj-lt"/>
                <a:ea typeface="ＭＳ Ｐゴシック" panose="020B0600070205080204" pitchFamily="34" charset="-128"/>
                <a:cs typeface="Arial" panose="020B0604020202020204" pitchFamily="34" charset="0"/>
              </a:rPr>
              <a:t> en fonction de </a:t>
            </a:r>
            <a:r>
              <a:rPr lang="fr-FR" sz="2000" u="sng" dirty="0">
                <a:solidFill>
                  <a:srgbClr val="FF0000"/>
                </a:solidFill>
                <a:cs typeface="Arial" panose="020B0604020202020204" pitchFamily="34" charset="0"/>
              </a:rPr>
              <a:t>l’aspect des manifestations cutanées</a:t>
            </a:r>
            <a:endParaRPr lang="fr-FR" sz="2000" dirty="0">
              <a:latin typeface="+mn-lt"/>
            </a:endParaRPr>
          </a:p>
        </p:txBody>
      </p:sp>
      <p:sp>
        <p:nvSpPr>
          <p:cNvPr id="284676" name="ZoneTexte 7"/>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9"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n-lt"/>
                <a:ea typeface="ＭＳ Ｐゴシック" panose="020B0600070205080204" pitchFamily="34" charset="-128"/>
                <a:sym typeface="Wingdings" panose="05000000000000000000" pitchFamily="2" charset="2"/>
              </a:rPr>
              <a:t>Eczéma</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0" name="Espace réservé du contenu 2"/>
          <p:cNvSpPr txBox="1">
            <a:spLocks/>
          </p:cNvSpPr>
          <p:nvPr/>
        </p:nvSpPr>
        <p:spPr>
          <a:xfrm>
            <a:off x="287338" y="1651000"/>
            <a:ext cx="3813175"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Limites du conseil</a:t>
            </a:r>
          </a:p>
          <a:p>
            <a:pPr marL="0" indent="0" defTabSz="914377" fontAlgn="auto">
              <a:spcBef>
                <a:spcPts val="0"/>
              </a:spcBef>
              <a:spcAft>
                <a:spcPts val="0"/>
              </a:spcAft>
              <a:buFontTx/>
              <a:buNone/>
              <a:defRPr/>
            </a:pPr>
            <a:endParaRPr lang="fr-FR" dirty="0"/>
          </a:p>
        </p:txBody>
      </p:sp>
      <p:pic>
        <p:nvPicPr>
          <p:cNvPr id="284679" name="Picture 2"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2375" y="4606925"/>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a:xfrm>
            <a:off x="1009650" y="4948238"/>
            <a:ext cx="3784600" cy="471487"/>
          </a:xfrm>
          <a:prstGeom prst="rect">
            <a:avLst/>
          </a:prstGeom>
        </p:spPr>
        <p:txBody>
          <a:bodyPr/>
          <a:lstStyle/>
          <a:p>
            <a:pPr marL="268288" indent="-268288" eaLnBrk="1" hangingPunct="1">
              <a:buFontTx/>
              <a:buBlip>
                <a:blip r:embed="rId3"/>
              </a:buBlip>
              <a:defRPr/>
            </a:pPr>
            <a:r>
              <a:rPr lang="fr-FR" altLang="fr-FR" sz="1600" dirty="0">
                <a:solidFill>
                  <a:srgbClr val="000099"/>
                </a:solidFill>
                <a:cs typeface="Arial" panose="020B0604020202020204" pitchFamily="34" charset="0"/>
              </a:rPr>
              <a:t>Prurit brûlant </a:t>
            </a:r>
            <a:r>
              <a:rPr lang="fr-FR" altLang="fr-FR" sz="1600" b="1" i="1" dirty="0">
                <a:solidFill>
                  <a:srgbClr val="000099"/>
                </a:solidFill>
                <a:cs typeface="Arial" panose="020B0604020202020204" pitchFamily="34" charset="0"/>
              </a:rPr>
              <a:t>amélioré par le froid</a:t>
            </a:r>
          </a:p>
          <a:p>
            <a:pPr marL="0" indent="0">
              <a:buFontTx/>
              <a:buNone/>
              <a:defRPr/>
            </a:pPr>
            <a:r>
              <a:rPr lang="fr-FR" altLang="fr-FR" sz="1600" b="1" dirty="0">
                <a:solidFill>
                  <a:srgbClr val="000099"/>
                </a:solidFill>
                <a:latin typeface="+mj-lt"/>
                <a:cs typeface="Arial" panose="020B0604020202020204" pitchFamily="34" charset="0"/>
              </a:rPr>
              <a:t>                                                                      </a:t>
            </a:r>
            <a:endParaRPr lang="fr-FR" sz="1600" dirty="0">
              <a:solidFill>
                <a:srgbClr val="000099"/>
              </a:solidFill>
              <a:latin typeface="+mj-lt"/>
            </a:endParaRP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3.3. Dermatologie</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Eczéma</a:t>
            </a:r>
          </a:p>
        </p:txBody>
      </p:sp>
      <p:sp>
        <p:nvSpPr>
          <p:cNvPr id="8" name="Text Box 6"/>
          <p:cNvSpPr>
            <a:spLocks noChangeArrowheads="1"/>
          </p:cNvSpPr>
          <p:nvPr/>
        </p:nvSpPr>
        <p:spPr bwMode="auto">
          <a:xfrm>
            <a:off x="7169150" y="2006600"/>
            <a:ext cx="325278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 Poumon histamine 15 CH </a:t>
            </a:r>
          </a:p>
          <a:p>
            <a:pPr algn="r" eaLnBrk="0" hangingPunct="0"/>
            <a:r>
              <a:rPr lang="fr-FR" altLang="fr-FR" sz="1600">
                <a:solidFill>
                  <a:srgbClr val="000099"/>
                </a:solidFill>
                <a:cs typeface="Arial" panose="020B0604020202020204" pitchFamily="34" charset="0"/>
              </a:rPr>
              <a:t>5 granules par jour</a:t>
            </a:r>
          </a:p>
        </p:txBody>
      </p:sp>
      <p:sp>
        <p:nvSpPr>
          <p:cNvPr id="9" name="Text Box 6"/>
          <p:cNvSpPr>
            <a:spLocks noChangeArrowheads="1"/>
          </p:cNvSpPr>
          <p:nvPr/>
        </p:nvSpPr>
        <p:spPr bwMode="auto">
          <a:xfrm>
            <a:off x="7834313" y="3378200"/>
            <a:ext cx="258762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  Belladonna 9 CH </a:t>
            </a:r>
          </a:p>
          <a:p>
            <a:pPr algn="r" eaLnBrk="0" hangingPunct="0"/>
            <a:r>
              <a:rPr lang="fr-FR" altLang="fr-FR" sz="1600">
                <a:solidFill>
                  <a:srgbClr val="000099"/>
                </a:solidFill>
                <a:cs typeface="Arial" panose="020B0604020202020204" pitchFamily="34" charset="0"/>
              </a:rPr>
              <a:t>5 granules 4 fois par jour</a:t>
            </a:r>
          </a:p>
        </p:txBody>
      </p:sp>
      <p:sp>
        <p:nvSpPr>
          <p:cNvPr id="10" name="Text Box 6"/>
          <p:cNvSpPr>
            <a:spLocks noChangeArrowheads="1"/>
          </p:cNvSpPr>
          <p:nvPr/>
        </p:nvSpPr>
        <p:spPr bwMode="auto">
          <a:xfrm>
            <a:off x="7834313" y="4900613"/>
            <a:ext cx="2587625"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Apis mellifica 15 CH</a:t>
            </a:r>
          </a:p>
          <a:p>
            <a:pPr algn="r" eaLnBrk="0" hangingPunct="0"/>
            <a:r>
              <a:rPr lang="fr-FR" altLang="fr-FR" sz="1600">
                <a:solidFill>
                  <a:srgbClr val="000099"/>
                </a:solidFill>
                <a:cs typeface="Arial" panose="020B0604020202020204" pitchFamily="34" charset="0"/>
              </a:rPr>
              <a:t>5 granules 4 fois par jour</a:t>
            </a:r>
          </a:p>
        </p:txBody>
      </p:sp>
      <p:sp>
        <p:nvSpPr>
          <p:cNvPr id="5" name="Rectangle 4"/>
          <p:cNvSpPr>
            <a:spLocks noChangeArrowheads="1"/>
          </p:cNvSpPr>
          <p:nvPr/>
        </p:nvSpPr>
        <p:spPr bwMode="auto">
          <a:xfrm>
            <a:off x="963613" y="2143125"/>
            <a:ext cx="4408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b="1">
                <a:solidFill>
                  <a:srgbClr val="000099"/>
                </a:solidFill>
                <a:cs typeface="Arial" panose="020B0604020202020204" pitchFamily="34" charset="0"/>
              </a:rPr>
              <a:t>Dans tous les cas</a:t>
            </a:r>
            <a:r>
              <a:rPr lang="fr-FR" altLang="fr-FR" sz="1600">
                <a:solidFill>
                  <a:srgbClr val="000099"/>
                </a:solidFill>
                <a:cs typeface="Arial" panose="020B0604020202020204" pitchFamily="34" charset="0"/>
              </a:rPr>
              <a:t>, possibilité de conseiller</a:t>
            </a:r>
          </a:p>
        </p:txBody>
      </p:sp>
      <p:sp>
        <p:nvSpPr>
          <p:cNvPr id="11" name="Rectangle 10"/>
          <p:cNvSpPr>
            <a:spLocks noChangeArrowheads="1"/>
          </p:cNvSpPr>
          <p:nvPr/>
        </p:nvSpPr>
        <p:spPr bwMode="auto">
          <a:xfrm>
            <a:off x="236538" y="2860675"/>
            <a:ext cx="241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Aspect érythémateux</a:t>
            </a:r>
            <a:r>
              <a:rPr lang="fr-FR" altLang="fr-FR">
                <a:solidFill>
                  <a:srgbClr val="000099"/>
                </a:solidFill>
                <a:cs typeface="Arial" panose="020B0604020202020204" pitchFamily="34" charset="0"/>
              </a:rPr>
              <a:t>:</a:t>
            </a:r>
          </a:p>
        </p:txBody>
      </p:sp>
      <p:sp>
        <p:nvSpPr>
          <p:cNvPr id="12" name="Rectangle 11"/>
          <p:cNvSpPr>
            <a:spLocks noChangeArrowheads="1"/>
          </p:cNvSpPr>
          <p:nvPr/>
        </p:nvSpPr>
        <p:spPr bwMode="auto">
          <a:xfrm>
            <a:off x="968375" y="3076575"/>
            <a:ext cx="6096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a:solidFill>
                <a:srgbClr val="000099"/>
              </a:solidFill>
              <a:cs typeface="Arial" panose="020B0604020202020204" pitchFamily="34" charset="0"/>
            </a:endParaRPr>
          </a:p>
          <a:p>
            <a:pPr>
              <a:buFontTx/>
              <a:buBlip>
                <a:blip r:embed="rId3"/>
              </a:buBlip>
            </a:pPr>
            <a:r>
              <a:rPr lang="fr-FR" altLang="fr-FR" sz="1600">
                <a:solidFill>
                  <a:srgbClr val="000099"/>
                </a:solidFill>
                <a:cs typeface="Arial" panose="020B0604020202020204" pitchFamily="34" charset="0"/>
              </a:rPr>
              <a:t>   Rubor, dolor, calor, tumor</a:t>
            </a:r>
          </a:p>
          <a:p>
            <a:r>
              <a:rPr lang="fr-FR" altLang="fr-FR" sz="1600" b="1">
                <a:solidFill>
                  <a:srgbClr val="000099"/>
                </a:solidFill>
                <a:cs typeface="Arial" panose="020B0604020202020204" pitchFamily="34" charset="0"/>
              </a:rPr>
              <a:t>     éruption scarlatiniforme                        </a:t>
            </a:r>
          </a:p>
        </p:txBody>
      </p:sp>
      <p:sp>
        <p:nvSpPr>
          <p:cNvPr id="13" name="Rectangle 12"/>
          <p:cNvSpPr>
            <a:spLocks noChangeArrowheads="1"/>
          </p:cNvSpPr>
          <p:nvPr/>
        </p:nvSpPr>
        <p:spPr bwMode="auto">
          <a:xfrm>
            <a:off x="236538" y="4470400"/>
            <a:ext cx="2011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 Aspect d’urticaire</a:t>
            </a:r>
            <a:endParaRPr lang="fr-FR" altLang="fr-FR" u="sn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animBg="1"/>
      <p:bldP spid="9" grpId="0" animBg="1"/>
      <p:bldP spid="10" grpId="0" animBg="1"/>
      <p:bldP spid="5"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 </a:t>
            </a:r>
          </a:p>
          <a:p>
            <a:pPr marL="0" indent="0" fontAlgn="auto">
              <a:spcAft>
                <a:spcPts val="0"/>
              </a:spcAft>
              <a:buFontTx/>
              <a:buNone/>
            </a:pPr>
            <a:endParaRPr lang="fr-FR" sz="2000" b="1" dirty="0">
              <a:solidFill>
                <a:srgbClr val="000099"/>
              </a:solidFill>
            </a:endParaRPr>
          </a:p>
          <a:p>
            <a:pPr marL="0" indent="0" fontAlgn="auto">
              <a:spcAft>
                <a:spcPts val="0"/>
              </a:spcAft>
              <a:buFontTx/>
              <a:buNone/>
            </a:pPr>
            <a:endParaRPr lang="fr-FR" sz="2000" b="1" dirty="0">
              <a:solidFill>
                <a:srgbClr val="000099"/>
              </a:solidFill>
            </a:endParaRPr>
          </a:p>
          <a:p>
            <a:pPr fontAlgn="auto">
              <a:spcAft>
                <a:spcPts val="0"/>
              </a:spcAft>
            </a:pPr>
            <a:r>
              <a:rPr lang="fr-FR" sz="2000" dirty="0">
                <a:solidFill>
                  <a:srgbClr val="000099"/>
                </a:solidFill>
              </a:rPr>
              <a:t>Tutoiement / vouvoiement</a:t>
            </a:r>
          </a:p>
          <a:p>
            <a:pPr fontAlgn="auto">
              <a:spcAft>
                <a:spcPts val="0"/>
              </a:spcAft>
            </a:pPr>
            <a:endParaRPr lang="fr-FR" sz="2000" dirty="0">
              <a:solidFill>
                <a:srgbClr val="000099"/>
              </a:solidFill>
            </a:endParaRPr>
          </a:p>
          <a:p>
            <a:pPr marL="0" indent="0" fontAlgn="auto">
              <a:spcAft>
                <a:spcPts val="0"/>
              </a:spcAft>
              <a:buFontTx/>
              <a:buNone/>
            </a:pPr>
            <a:endParaRPr lang="fr-FR" sz="2000" dirty="0">
              <a:solidFill>
                <a:srgbClr val="000099"/>
              </a:solidFill>
            </a:endParaRPr>
          </a:p>
          <a:p>
            <a:pPr fontAlgn="auto">
              <a:spcAft>
                <a:spcPts val="0"/>
              </a:spcAft>
            </a:pPr>
            <a:r>
              <a:rPr lang="fr-FR" sz="2000" dirty="0">
                <a:solidFill>
                  <a:prstClr val="white"/>
                </a:solidFill>
              </a:rPr>
              <a:t>N</a:t>
            </a: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000099"/>
              </a:solidFill>
            </a:endParaRPr>
          </a:p>
          <a:p>
            <a:pPr fontAlgn="auto">
              <a:spcAft>
                <a:spcPts val="0"/>
              </a:spcAft>
            </a:pPr>
            <a:endParaRPr lang="fr-FR" sz="2000" dirty="0">
              <a:solidFill>
                <a:srgbClr val="4472C4">
                  <a:lumMod val="75000"/>
                </a:srgbClr>
              </a:solidFill>
            </a:endParaRPr>
          </a:p>
          <a:p>
            <a:pPr fontAlgn="auto">
              <a:spcAft>
                <a:spcPts val="0"/>
              </a:spcAft>
            </a:pPr>
            <a:endParaRPr lang="fr-FR" sz="2000" b="1" dirty="0">
              <a:solidFill>
                <a:srgbClr val="000099"/>
              </a:solidFill>
            </a:endParaRPr>
          </a:p>
          <a:p>
            <a:pPr marL="1028700" lvl="3" indent="0" fontAlgn="auto">
              <a:spcAft>
                <a:spcPts val="0"/>
              </a:spcAft>
              <a:buFont typeface="Arial" panose="020B0604020202020204" pitchFamily="34" charset="0"/>
              <a:buNone/>
            </a:pPr>
            <a:endParaRPr lang="fr-FR" b="1" dirty="0">
              <a:solidFill>
                <a:srgbClr val="000099"/>
              </a:solidFill>
            </a:endParaRPr>
          </a:p>
        </p:txBody>
      </p:sp>
      <p:sp>
        <p:nvSpPr>
          <p:cNvPr id="2" name="Titre 1"/>
          <p:cNvSpPr>
            <a:spLocks noGrp="1"/>
          </p:cNvSpPr>
          <p:nvPr>
            <p:ph type="title"/>
          </p:nvPr>
        </p:nvSpPr>
        <p:spPr/>
        <p:txBody>
          <a:bodyPr/>
          <a:lstStyle/>
          <a:p>
            <a:r>
              <a:rPr lang="fr-FR" dirty="0"/>
              <a:t>Règles du jeu</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7</a:t>
            </a:fld>
            <a:endParaRPr lang="fr-FR">
              <a:solidFill>
                <a:srgbClr val="4472C4">
                  <a:lumMod val="75000"/>
                </a:srgbClr>
              </a:solidFill>
            </a:endParaRP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b="1" dirty="0">
                <a:solidFill>
                  <a:srgbClr val="000099"/>
                </a:solidFill>
              </a:rPr>
              <a:t>Horaires et pauses</a:t>
            </a:r>
            <a:endParaRPr lang="fr-FR" dirty="0">
              <a:solidFill>
                <a:srgbClr val="000099"/>
              </a:solidFill>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fr-FR" sz="1600">
                <a:solidFill>
                  <a:prstClr val="black"/>
                </a:solidFill>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fr-FR" sz="1600">
                <a:solidFill>
                  <a:prstClr val="black"/>
                </a:solidFill>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Bef>
                <a:spcPct val="20000"/>
              </a:spcBef>
            </a:pPr>
            <a:r>
              <a:rPr lang="fr-FR" altLang="fr-FR" sz="2400" i="1" dirty="0">
                <a:solidFill>
                  <a:srgbClr val="000099"/>
                </a:solidFill>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3927817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bwMode="auto">
          <a:xfrm>
            <a:off x="984250" y="3154363"/>
            <a:ext cx="5111750" cy="91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8288" indent="-268288">
              <a:lnSpc>
                <a:spcPct val="90000"/>
              </a:lnSpc>
              <a:buFontTx/>
              <a:buBlip>
                <a:blip r:embed="rId3"/>
              </a:buBlip>
            </a:pPr>
            <a:r>
              <a:rPr lang="fr-FR" altLang="fr-FR" sz="1600" b="1">
                <a:solidFill>
                  <a:srgbClr val="000099"/>
                </a:solidFill>
                <a:cs typeface="Arial" panose="020B0604020202020204" pitchFamily="34" charset="0"/>
              </a:rPr>
              <a:t>Vésicules</a:t>
            </a:r>
            <a:r>
              <a:rPr lang="fr-FR" altLang="fr-FR" sz="1600">
                <a:solidFill>
                  <a:srgbClr val="000099"/>
                </a:solidFill>
                <a:cs typeface="Arial" panose="020B0604020202020204" pitchFamily="34" charset="0"/>
              </a:rPr>
              <a:t> à contenu épais </a:t>
            </a:r>
            <a:r>
              <a:rPr lang="fr-FR" altLang="fr-FR" sz="1600" b="1">
                <a:solidFill>
                  <a:srgbClr val="000099"/>
                </a:solidFill>
                <a:cs typeface="Arial" panose="020B0604020202020204" pitchFamily="34" charset="0"/>
              </a:rPr>
              <a:t>jaunâtre</a:t>
            </a:r>
            <a:r>
              <a:rPr lang="fr-FR" altLang="fr-FR" sz="1600">
                <a:solidFill>
                  <a:srgbClr val="000099"/>
                </a:solidFill>
                <a:cs typeface="Arial" panose="020B0604020202020204" pitchFamily="34" charset="0"/>
              </a:rPr>
              <a:t> </a:t>
            </a:r>
          </a:p>
          <a:p>
            <a:pPr marL="268288" indent="-268288">
              <a:lnSpc>
                <a:spcPct val="90000"/>
              </a:lnSpc>
              <a:buFontTx/>
              <a:buNone/>
            </a:pPr>
            <a:r>
              <a:rPr lang="fr-FR" altLang="fr-FR" sz="1600">
                <a:solidFill>
                  <a:srgbClr val="000099"/>
                </a:solidFill>
                <a:cs typeface="Arial" panose="020B0604020202020204" pitchFamily="34" charset="0"/>
              </a:rPr>
              <a:t>    devenant brun possibilité de </a:t>
            </a:r>
            <a:r>
              <a:rPr lang="fr-FR" altLang="fr-FR" sz="1600" b="1">
                <a:solidFill>
                  <a:srgbClr val="000099"/>
                </a:solidFill>
                <a:cs typeface="Arial" panose="020B0604020202020204" pitchFamily="34" charset="0"/>
              </a:rPr>
              <a:t>croûtes</a:t>
            </a:r>
            <a:r>
              <a:rPr lang="fr-FR" altLang="fr-FR" sz="1600">
                <a:solidFill>
                  <a:srgbClr val="000099"/>
                </a:solidFill>
                <a:cs typeface="Arial" panose="020B0604020202020204" pitchFamily="34" charset="0"/>
              </a:rPr>
              <a:t> épaisses </a:t>
            </a:r>
          </a:p>
          <a:p>
            <a:pPr marL="268288" indent="-268288">
              <a:lnSpc>
                <a:spcPct val="90000"/>
              </a:lnSpc>
              <a:buFontTx/>
              <a:buNone/>
            </a:pPr>
            <a:r>
              <a:rPr lang="fr-FR" altLang="fr-FR" sz="1600">
                <a:solidFill>
                  <a:srgbClr val="000099"/>
                </a:solidFill>
                <a:cs typeface="Arial" panose="020B0604020202020204" pitchFamily="34" charset="0"/>
              </a:rPr>
              <a:t>    dissimulant un pus épais et irritant</a:t>
            </a:r>
            <a:endParaRPr lang="fr-FR" altLang="fr-FR" sz="1600" b="1">
              <a:solidFill>
                <a:srgbClr val="000099"/>
              </a:solidFill>
              <a:cs typeface="Arial" panose="020B0604020202020204" pitchFamily="34" charset="0"/>
            </a:endParaRPr>
          </a:p>
        </p:txBody>
      </p:sp>
      <p:sp>
        <p:nvSpPr>
          <p:cNvPr id="288770"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Eczéma</a:t>
            </a:r>
          </a:p>
        </p:txBody>
      </p:sp>
      <p:sp>
        <p:nvSpPr>
          <p:cNvPr id="288772" name="Rectangle 4"/>
          <p:cNvSpPr>
            <a:spLocks noChangeArrowheads="1"/>
          </p:cNvSpPr>
          <p:nvPr/>
        </p:nvSpPr>
        <p:spPr bwMode="auto">
          <a:xfrm>
            <a:off x="271463" y="1552575"/>
            <a:ext cx="209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Aspect vésiculeux</a:t>
            </a:r>
            <a:r>
              <a:rPr lang="fr-FR" altLang="fr-FR">
                <a:solidFill>
                  <a:srgbClr val="000099"/>
                </a:solidFill>
                <a:cs typeface="Arial" panose="020B0604020202020204" pitchFamily="34" charset="0"/>
              </a:rPr>
              <a:t>:</a:t>
            </a:r>
          </a:p>
        </p:txBody>
      </p:sp>
      <p:sp>
        <p:nvSpPr>
          <p:cNvPr id="8" name="Text Box 6"/>
          <p:cNvSpPr>
            <a:spLocks noChangeArrowheads="1"/>
          </p:cNvSpPr>
          <p:nvPr/>
        </p:nvSpPr>
        <p:spPr bwMode="auto">
          <a:xfrm>
            <a:off x="6962775" y="1954213"/>
            <a:ext cx="3446463"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Rhus toxicodendron 9 CH </a:t>
            </a:r>
          </a:p>
          <a:p>
            <a:pPr algn="r" eaLnBrk="0" hangingPunct="0"/>
            <a:r>
              <a:rPr lang="fr-FR" altLang="fr-FR" sz="1600">
                <a:solidFill>
                  <a:srgbClr val="000099"/>
                </a:solidFill>
                <a:cs typeface="Arial" panose="020B0604020202020204" pitchFamily="34" charset="0"/>
              </a:rPr>
              <a:t>5 granules 4 fois par jour</a:t>
            </a:r>
          </a:p>
        </p:txBody>
      </p:sp>
      <p:sp>
        <p:nvSpPr>
          <p:cNvPr id="9" name="Rectangle 8"/>
          <p:cNvSpPr>
            <a:spLocks noChangeArrowheads="1"/>
          </p:cNvSpPr>
          <p:nvPr/>
        </p:nvSpPr>
        <p:spPr bwMode="auto">
          <a:xfrm>
            <a:off x="944563" y="2001838"/>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pPr>
            <a:r>
              <a:rPr lang="fr-FR" altLang="fr-FR" sz="1600" b="1">
                <a:solidFill>
                  <a:srgbClr val="000099"/>
                </a:solidFill>
              </a:rPr>
              <a:t>Petites vésicules de liquide clair</a:t>
            </a:r>
            <a:r>
              <a:rPr lang="fr-FR" altLang="fr-FR" sz="1600">
                <a:solidFill>
                  <a:srgbClr val="000099"/>
                </a:solidFill>
              </a:rPr>
              <a:t> et transparent, prurit </a:t>
            </a:r>
            <a:r>
              <a:rPr lang="fr-FR" altLang="fr-FR" sz="1600" i="1">
                <a:solidFill>
                  <a:srgbClr val="000099"/>
                </a:solidFill>
              </a:rPr>
              <a:t>amélioré par des applications chaudes</a:t>
            </a:r>
          </a:p>
        </p:txBody>
      </p:sp>
      <p:sp>
        <p:nvSpPr>
          <p:cNvPr id="10" name="Text Box 6"/>
          <p:cNvSpPr>
            <a:spLocks noChangeArrowheads="1"/>
          </p:cNvSpPr>
          <p:nvPr/>
        </p:nvSpPr>
        <p:spPr bwMode="auto">
          <a:xfrm>
            <a:off x="7518400" y="3141663"/>
            <a:ext cx="289083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Mezereum 15 CH </a:t>
            </a:r>
          </a:p>
          <a:p>
            <a:pPr algn="r" eaLnBrk="0" hangingPunct="0"/>
            <a:r>
              <a:rPr lang="fr-FR" altLang="fr-FR" sz="1600">
                <a:solidFill>
                  <a:srgbClr val="000099"/>
                </a:solidFill>
                <a:cs typeface="Arial" panose="020B0604020202020204" pitchFamily="34" charset="0"/>
              </a:rPr>
              <a:t>5 granules 4 fois par jour</a:t>
            </a:r>
          </a:p>
        </p:txBody>
      </p:sp>
      <p:sp>
        <p:nvSpPr>
          <p:cNvPr id="11" name="Text Box 6"/>
          <p:cNvSpPr>
            <a:spLocks noChangeArrowheads="1"/>
          </p:cNvSpPr>
          <p:nvPr/>
        </p:nvSpPr>
        <p:spPr bwMode="auto">
          <a:xfrm>
            <a:off x="7518400" y="4370388"/>
            <a:ext cx="289083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Cantharis 9 CH </a:t>
            </a:r>
          </a:p>
          <a:p>
            <a:pPr algn="r" eaLnBrk="0" hangingPunct="0"/>
            <a:r>
              <a:rPr lang="fr-FR" altLang="fr-FR" sz="1600">
                <a:solidFill>
                  <a:srgbClr val="000099"/>
                </a:solidFill>
                <a:cs typeface="Arial" panose="020B0604020202020204" pitchFamily="34" charset="0"/>
              </a:rPr>
              <a:t>5 granules 4 fois par jour</a:t>
            </a:r>
          </a:p>
        </p:txBody>
      </p:sp>
      <p:sp>
        <p:nvSpPr>
          <p:cNvPr id="12" name="Text Box 6"/>
          <p:cNvSpPr>
            <a:spLocks noChangeArrowheads="1"/>
          </p:cNvSpPr>
          <p:nvPr/>
        </p:nvSpPr>
        <p:spPr bwMode="auto">
          <a:xfrm>
            <a:off x="7518400" y="5500688"/>
            <a:ext cx="289083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Croton tiglium 15 CH</a:t>
            </a:r>
          </a:p>
          <a:p>
            <a:pPr algn="r" eaLnBrk="0" hangingPunct="0"/>
            <a:r>
              <a:rPr lang="fr-FR" altLang="fr-FR" sz="1600">
                <a:solidFill>
                  <a:srgbClr val="000099"/>
                </a:solidFill>
                <a:cs typeface="Arial" panose="020B0604020202020204" pitchFamily="34" charset="0"/>
              </a:rPr>
              <a:t>5 granules 4 fois par jour</a:t>
            </a:r>
          </a:p>
        </p:txBody>
      </p:sp>
      <p:sp>
        <p:nvSpPr>
          <p:cNvPr id="13" name="Rectangle 12"/>
          <p:cNvSpPr>
            <a:spLocks noChangeArrowheads="1"/>
          </p:cNvSpPr>
          <p:nvPr/>
        </p:nvSpPr>
        <p:spPr bwMode="auto">
          <a:xfrm>
            <a:off x="992188" y="4475163"/>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pPr>
            <a:r>
              <a:rPr lang="fr-FR" altLang="fr-FR" sz="1600" b="1">
                <a:solidFill>
                  <a:srgbClr val="000099"/>
                </a:solidFill>
              </a:rPr>
              <a:t>Phlyctènes </a:t>
            </a:r>
            <a:r>
              <a:rPr lang="fr-FR" altLang="fr-FR" sz="1600">
                <a:solidFill>
                  <a:srgbClr val="000099"/>
                </a:solidFill>
              </a:rPr>
              <a:t>se détachant sur peau saine</a:t>
            </a:r>
          </a:p>
        </p:txBody>
      </p:sp>
      <p:sp>
        <p:nvSpPr>
          <p:cNvPr id="14" name="Rectangle 13"/>
          <p:cNvSpPr>
            <a:spLocks noChangeArrowheads="1"/>
          </p:cNvSpPr>
          <p:nvPr/>
        </p:nvSpPr>
        <p:spPr bwMode="auto">
          <a:xfrm>
            <a:off x="992188" y="5537200"/>
            <a:ext cx="45926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33CC33"/>
              </a:buClr>
              <a:buFontTx/>
              <a:buBlip>
                <a:blip r:embed="rId3"/>
              </a:buBlip>
            </a:pPr>
            <a:r>
              <a:rPr lang="fr-FR" altLang="fr-FR" sz="1600">
                <a:solidFill>
                  <a:srgbClr val="000099"/>
                </a:solidFill>
              </a:rPr>
              <a:t>Vésicules  transparentes puis purulentes </a:t>
            </a:r>
          </a:p>
          <a:p>
            <a:pPr>
              <a:buClr>
                <a:srgbClr val="33CC33"/>
              </a:buClr>
            </a:pPr>
            <a:r>
              <a:rPr lang="fr-FR" altLang="fr-FR" sz="1600" b="1">
                <a:solidFill>
                  <a:srgbClr val="000099"/>
                </a:solidFill>
              </a:rPr>
              <a:t>    </a:t>
            </a:r>
            <a:r>
              <a:rPr lang="fr-FR" altLang="fr-FR" sz="1600">
                <a:solidFill>
                  <a:srgbClr val="000099"/>
                </a:solidFill>
              </a:rPr>
              <a:t>sur</a:t>
            </a:r>
            <a:r>
              <a:rPr lang="fr-FR" altLang="fr-FR" sz="1600" b="1">
                <a:solidFill>
                  <a:srgbClr val="000099"/>
                </a:solidFill>
              </a:rPr>
              <a:t> le siège ou les parties génitales</a:t>
            </a:r>
          </a:p>
          <a:p>
            <a:pPr>
              <a:spcAft>
                <a:spcPct val="50000"/>
              </a:spcAft>
              <a:buClr>
                <a:srgbClr val="33CC33"/>
              </a:buClr>
            </a:pPr>
            <a:r>
              <a:rPr lang="fr-FR" altLang="fr-FR" sz="1600" b="1">
                <a:solidFill>
                  <a:srgbClr val="000099"/>
                </a:solidFill>
              </a:rPr>
              <a:t>    Prurit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animBg="1"/>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6"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Eczéma</a:t>
            </a:r>
          </a:p>
        </p:txBody>
      </p:sp>
      <p:sp>
        <p:nvSpPr>
          <p:cNvPr id="7" name="Rectangle 6"/>
          <p:cNvSpPr>
            <a:spLocks noChangeArrowheads="1"/>
          </p:cNvSpPr>
          <p:nvPr/>
        </p:nvSpPr>
        <p:spPr bwMode="auto">
          <a:xfrm>
            <a:off x="266700" y="1681163"/>
            <a:ext cx="1889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Aspect suintant </a:t>
            </a:r>
            <a:r>
              <a:rPr lang="fr-FR" altLang="fr-FR">
                <a:solidFill>
                  <a:srgbClr val="000099"/>
                </a:solidFill>
                <a:cs typeface="Arial" panose="020B0604020202020204" pitchFamily="34" charset="0"/>
              </a:rPr>
              <a:t>:</a:t>
            </a:r>
          </a:p>
        </p:txBody>
      </p:sp>
      <p:sp>
        <p:nvSpPr>
          <p:cNvPr id="8" name="Rectangle 7"/>
          <p:cNvSpPr>
            <a:spLocks noChangeArrowheads="1"/>
          </p:cNvSpPr>
          <p:nvPr/>
        </p:nvSpPr>
        <p:spPr bwMode="auto">
          <a:xfrm>
            <a:off x="993775" y="2476500"/>
            <a:ext cx="609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Clr>
                <a:srgbClr val="33CC33"/>
              </a:buClr>
              <a:buFontTx/>
              <a:buBlip>
                <a:blip r:embed="rId3"/>
              </a:buBlip>
            </a:pPr>
            <a:r>
              <a:rPr lang="fr-FR" altLang="fr-FR" sz="1600" b="1">
                <a:solidFill>
                  <a:srgbClr val="000099"/>
                </a:solidFill>
              </a:rPr>
              <a:t>Liquide épais, visqueux, jaune, comme du miel</a:t>
            </a:r>
          </a:p>
          <a:p>
            <a:pPr>
              <a:buClr>
                <a:srgbClr val="33CC33"/>
              </a:buClr>
            </a:pPr>
            <a:r>
              <a:rPr lang="fr-FR" altLang="fr-FR" sz="1600" b="1">
                <a:solidFill>
                  <a:srgbClr val="000099"/>
                </a:solidFill>
              </a:rPr>
              <a:t>     croûtelles jaunes d’or ou jaune-brun </a:t>
            </a:r>
          </a:p>
          <a:p>
            <a:pPr>
              <a:buClr>
                <a:srgbClr val="33CC33"/>
              </a:buClr>
            </a:pPr>
            <a:r>
              <a:rPr lang="fr-FR" altLang="fr-FR" sz="1600">
                <a:solidFill>
                  <a:srgbClr val="000099"/>
                </a:solidFill>
                <a:cs typeface="Arial" panose="020B0604020202020204" pitchFamily="34" charset="0"/>
              </a:rPr>
              <a:t>     Localisations : derrière les oreilles, visage, plis de flexion ou d’obésité, organes génitaux</a:t>
            </a:r>
          </a:p>
          <a:p>
            <a:pPr>
              <a:buClr>
                <a:srgbClr val="33CC33"/>
              </a:buClr>
            </a:pPr>
            <a:endParaRPr lang="fr-FR" altLang="fr-FR" sz="1600" b="1">
              <a:solidFill>
                <a:srgbClr val="000099"/>
              </a:solidFill>
            </a:endParaRPr>
          </a:p>
        </p:txBody>
      </p:sp>
      <p:sp>
        <p:nvSpPr>
          <p:cNvPr id="9" name="Text Box 6"/>
          <p:cNvSpPr>
            <a:spLocks noChangeArrowheads="1"/>
          </p:cNvSpPr>
          <p:nvPr/>
        </p:nvSpPr>
        <p:spPr bwMode="auto">
          <a:xfrm>
            <a:off x="7842250" y="2406650"/>
            <a:ext cx="257810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Graphites 15 CH</a:t>
            </a:r>
          </a:p>
          <a:p>
            <a:pPr algn="r" eaLnBrk="0" hangingPunct="0"/>
            <a:r>
              <a:rPr lang="fr-FR" altLang="fr-FR" sz="1600">
                <a:solidFill>
                  <a:srgbClr val="000099"/>
                </a:solidFill>
                <a:cs typeface="Arial" panose="020B0604020202020204" pitchFamily="34" charset="0"/>
              </a:rPr>
              <a:t>5 granules 2 fois par jour</a:t>
            </a:r>
          </a:p>
        </p:txBody>
      </p:sp>
      <p:sp>
        <p:nvSpPr>
          <p:cNvPr id="10" name="Rectangle 9"/>
          <p:cNvSpPr>
            <a:spLocks noChangeArrowheads="1"/>
          </p:cNvSpPr>
          <p:nvPr/>
        </p:nvSpPr>
        <p:spPr bwMode="auto">
          <a:xfrm>
            <a:off x="277813" y="4227513"/>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u="sng">
                <a:solidFill>
                  <a:srgbClr val="000099"/>
                </a:solidFill>
                <a:cs typeface="Arial" panose="020B0604020202020204" pitchFamily="34" charset="0"/>
              </a:rPr>
              <a:t>Aspect squameux </a:t>
            </a:r>
            <a:r>
              <a:rPr lang="fr-FR" altLang="fr-FR">
                <a:solidFill>
                  <a:srgbClr val="000099"/>
                </a:solidFill>
                <a:cs typeface="Arial" panose="020B0604020202020204" pitchFamily="34" charset="0"/>
              </a:rPr>
              <a:t>:</a:t>
            </a:r>
          </a:p>
        </p:txBody>
      </p:sp>
      <p:sp>
        <p:nvSpPr>
          <p:cNvPr id="11" name="Rectangle 10"/>
          <p:cNvSpPr>
            <a:spLocks noChangeArrowheads="1"/>
          </p:cNvSpPr>
          <p:nvPr/>
        </p:nvSpPr>
        <p:spPr bwMode="auto">
          <a:xfrm>
            <a:off x="1081088" y="4759325"/>
            <a:ext cx="609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Tx/>
              <a:buBlip>
                <a:blip r:embed="rId3"/>
              </a:buBlip>
            </a:pPr>
            <a:r>
              <a:rPr lang="fr-FR" altLang="fr-FR" sz="1600">
                <a:solidFill>
                  <a:srgbClr val="000099"/>
                </a:solidFill>
                <a:cs typeface="Arial" panose="020B0604020202020204" pitchFamily="34" charset="0"/>
              </a:rPr>
              <a:t>Desquamation </a:t>
            </a:r>
            <a:r>
              <a:rPr lang="fr-FR" altLang="fr-FR" sz="1600" b="1">
                <a:solidFill>
                  <a:srgbClr val="000099"/>
                </a:solidFill>
                <a:latin typeface="Tahoma" panose="020B0604030504040204" pitchFamily="34" charset="0"/>
              </a:rPr>
              <a:t>fines</a:t>
            </a:r>
            <a:r>
              <a:rPr lang="fr-FR" altLang="fr-FR" sz="1600">
                <a:solidFill>
                  <a:srgbClr val="000099"/>
                </a:solidFill>
                <a:latin typeface="Tahoma" panose="020B0604030504040204" pitchFamily="34" charset="0"/>
              </a:rPr>
              <a:t> (comme de la farine)</a:t>
            </a:r>
          </a:p>
          <a:p>
            <a:pPr eaLnBrk="0" hangingPunct="0"/>
            <a:r>
              <a:rPr lang="fr-FR" altLang="fr-FR" sz="1600">
                <a:solidFill>
                  <a:srgbClr val="000099"/>
                </a:solidFill>
                <a:cs typeface="Arial" panose="020B0604020202020204" pitchFamily="34" charset="0"/>
              </a:rPr>
              <a:t>    ou "peau d’éléphant"</a:t>
            </a:r>
          </a:p>
          <a:p>
            <a:pPr eaLnBrk="0" hangingPunct="0"/>
            <a:r>
              <a:rPr lang="fr-FR" altLang="fr-FR" sz="1600">
                <a:solidFill>
                  <a:srgbClr val="000099"/>
                </a:solidFill>
                <a:cs typeface="Arial" panose="020B0604020202020204" pitchFamily="34" charset="0"/>
              </a:rPr>
              <a:t>    lésions </a:t>
            </a:r>
            <a:r>
              <a:rPr lang="fr-FR" altLang="fr-FR" sz="1600" b="1">
                <a:solidFill>
                  <a:srgbClr val="000099"/>
                </a:solidFill>
                <a:cs typeface="Arial" panose="020B0604020202020204" pitchFamily="34" charset="0"/>
              </a:rPr>
              <a:t>brûlantes</a:t>
            </a:r>
            <a:r>
              <a:rPr lang="fr-FR" altLang="fr-FR" sz="1600">
                <a:solidFill>
                  <a:srgbClr val="000099"/>
                </a:solidFill>
                <a:cs typeface="Arial" panose="020B0604020202020204" pitchFamily="34" charset="0"/>
              </a:rPr>
              <a:t>, </a:t>
            </a:r>
          </a:p>
          <a:p>
            <a:pPr eaLnBrk="0" hangingPunct="0"/>
            <a:r>
              <a:rPr lang="fr-FR" altLang="fr-FR" sz="1600" i="1">
                <a:solidFill>
                  <a:srgbClr val="000099"/>
                </a:solidFill>
                <a:cs typeface="Arial" panose="020B0604020202020204" pitchFamily="34" charset="0"/>
              </a:rPr>
              <a:t>    amélioration par la chaleur </a:t>
            </a:r>
          </a:p>
          <a:p>
            <a:pPr>
              <a:buClr>
                <a:srgbClr val="33CC33"/>
              </a:buClr>
            </a:pPr>
            <a:endParaRPr lang="fr-FR" altLang="fr-FR" sz="1600" b="1">
              <a:solidFill>
                <a:srgbClr val="000099"/>
              </a:solidFill>
            </a:endParaRPr>
          </a:p>
        </p:txBody>
      </p:sp>
      <p:sp>
        <p:nvSpPr>
          <p:cNvPr id="12" name="Text Box 6"/>
          <p:cNvSpPr>
            <a:spLocks noChangeArrowheads="1"/>
          </p:cNvSpPr>
          <p:nvPr/>
        </p:nvSpPr>
        <p:spPr bwMode="auto">
          <a:xfrm>
            <a:off x="7608888" y="4699000"/>
            <a:ext cx="28130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Arsenicum album 9 CH</a:t>
            </a:r>
          </a:p>
          <a:p>
            <a:pPr algn="r" eaLnBrk="0" hangingPunct="0"/>
            <a:r>
              <a:rPr lang="fr-FR" altLang="fr-FR" sz="1600">
                <a:solidFill>
                  <a:srgbClr val="000099"/>
                </a:solidFill>
                <a:cs typeface="Arial" panose="020B0604020202020204" pitchFamily="34" charset="0"/>
              </a:rPr>
              <a:t>5 granules 2 fois par jour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p:bldP spid="11" grpId="0"/>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Espace réservé du contenu 1"/>
          <p:cNvSpPr>
            <a:spLocks noGrp="1"/>
          </p:cNvSpPr>
          <p:nvPr>
            <p:ph idx="4294967295"/>
          </p:nvPr>
        </p:nvSpPr>
        <p:spPr bwMode="auto">
          <a:xfrm>
            <a:off x="590550" y="2246313"/>
            <a:ext cx="11049000" cy="1771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Blip>
                <a:blip r:embed="rId3"/>
              </a:buBlip>
            </a:pPr>
            <a:r>
              <a:rPr lang="fr-FR" altLang="fr-FR" sz="2000">
                <a:solidFill>
                  <a:srgbClr val="000099"/>
                </a:solidFill>
              </a:rPr>
              <a:t>Et s’il y a récidive des manifestations cutanées ?</a:t>
            </a:r>
          </a:p>
          <a:p>
            <a:pPr eaLnBrk="1" hangingPunct="1"/>
            <a:endParaRPr lang="fr-FR" altLang="fr-FR" sz="2000">
              <a:solidFill>
                <a:srgbClr val="000099"/>
              </a:solidFill>
            </a:endParaRPr>
          </a:p>
          <a:p>
            <a:pPr eaLnBrk="1" hangingPunct="1"/>
            <a:endParaRPr lang="fr-FR" altLang="fr-FR" sz="2000">
              <a:solidFill>
                <a:srgbClr val="000099"/>
              </a:solidFill>
            </a:endParaRPr>
          </a:p>
          <a:p>
            <a:pPr eaLnBrk="1" hangingPunct="1"/>
            <a:endParaRPr lang="fr-FR" altLang="fr-FR" sz="2000">
              <a:solidFill>
                <a:srgbClr val="000099"/>
              </a:solidFill>
            </a:endParaRPr>
          </a:p>
        </p:txBody>
      </p:sp>
      <p:pic>
        <p:nvPicPr>
          <p:cNvPr id="292866" name="Picture 8" descr="point d interrogation : Un personnage humain 3D une marque de fond de ques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813" y="134778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292868"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Prescription médicale</a:t>
            </a:r>
          </a:p>
        </p:txBody>
      </p:sp>
      <p:sp>
        <p:nvSpPr>
          <p:cNvPr id="292869" name="Rectangle 2"/>
          <p:cNvSpPr>
            <a:spLocks noChangeArrowheads="1"/>
          </p:cNvSpPr>
          <p:nvPr/>
        </p:nvSpPr>
        <p:spPr bwMode="auto">
          <a:xfrm>
            <a:off x="2917825" y="4237038"/>
            <a:ext cx="382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a:solidFill>
                  <a:srgbClr val="000099"/>
                </a:solidFill>
                <a:sym typeface="Wingdings" panose="05000000000000000000" pitchFamily="2" charset="2"/>
              </a:rPr>
              <a:t> </a:t>
            </a:r>
            <a:r>
              <a:rPr lang="fr-FR" altLang="fr-FR" sz="2400" b="1">
                <a:solidFill>
                  <a:srgbClr val="000099"/>
                </a:solidFill>
                <a:sym typeface="Wingdings" panose="05000000000000000000" pitchFamily="2" charset="2"/>
              </a:rPr>
              <a:t>consultation médicale</a:t>
            </a:r>
            <a:endParaRPr lang="fr-FR" altLang="fr-FR" sz="2400" b="1">
              <a:solidFill>
                <a:srgbClr val="000099"/>
              </a:solidFill>
            </a:endParaRPr>
          </a:p>
        </p:txBody>
      </p:sp>
      <p:pic>
        <p:nvPicPr>
          <p:cNvPr id="292870" name="Picture 2"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9925" y="3883025"/>
            <a:ext cx="71913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913" name="Groupe 2"/>
          <p:cNvGrpSpPr>
            <a:grpSpLocks/>
          </p:cNvGrpSpPr>
          <p:nvPr/>
        </p:nvGrpSpPr>
        <p:grpSpPr bwMode="auto">
          <a:xfrm>
            <a:off x="4079875" y="1978025"/>
            <a:ext cx="3941763" cy="2820988"/>
            <a:chOff x="2555750" y="1977368"/>
            <a:chExt cx="3941757" cy="2822328"/>
          </a:xfrm>
        </p:grpSpPr>
        <p:grpSp>
          <p:nvGrpSpPr>
            <p:cNvPr id="294943" name="Groupe 9"/>
            <p:cNvGrpSpPr>
              <a:grpSpLocks/>
            </p:cNvGrpSpPr>
            <p:nvPr/>
          </p:nvGrpSpPr>
          <p:grpSpPr bwMode="auto">
            <a:xfrm>
              <a:off x="2555750" y="1977368"/>
              <a:ext cx="3941757" cy="2822328"/>
              <a:chOff x="2748195" y="2224318"/>
              <a:chExt cx="3411540" cy="2670656"/>
            </a:xfrm>
          </p:grpSpPr>
          <p:sp>
            <p:nvSpPr>
              <p:cNvPr id="294945"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94946" name="Groupe 3"/>
              <p:cNvGrpSpPr>
                <a:grpSpLocks/>
              </p:cNvGrpSpPr>
              <p:nvPr/>
            </p:nvGrpSpPr>
            <p:grpSpPr bwMode="auto">
              <a:xfrm>
                <a:off x="2748195" y="2224318"/>
                <a:ext cx="3411344" cy="2670656"/>
                <a:chOff x="2748195" y="2224318"/>
                <a:chExt cx="3411344" cy="2670656"/>
              </a:xfrm>
            </p:grpSpPr>
            <p:sp>
              <p:nvSpPr>
                <p:cNvPr id="294947"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294948" name="Group 5"/>
                <p:cNvGrpSpPr>
                  <a:grpSpLocks/>
                </p:cNvGrpSpPr>
                <p:nvPr/>
              </p:nvGrpSpPr>
              <p:grpSpPr bwMode="auto">
                <a:xfrm>
                  <a:off x="2748195" y="2224318"/>
                  <a:ext cx="3411344" cy="2670656"/>
                  <a:chOff x="1746" y="1246"/>
                  <a:chExt cx="2366" cy="1867"/>
                </a:xfrm>
              </p:grpSpPr>
              <p:sp>
                <p:nvSpPr>
                  <p:cNvPr id="294949"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294950" name="Group 7"/>
                  <p:cNvGrpSpPr>
                    <a:grpSpLocks/>
                  </p:cNvGrpSpPr>
                  <p:nvPr/>
                </p:nvGrpSpPr>
                <p:grpSpPr bwMode="auto">
                  <a:xfrm>
                    <a:off x="1758" y="1246"/>
                    <a:ext cx="2174" cy="1845"/>
                    <a:chOff x="1758" y="1246"/>
                    <a:chExt cx="2174" cy="1845"/>
                  </a:xfrm>
                </p:grpSpPr>
                <p:sp>
                  <p:nvSpPr>
                    <p:cNvPr id="294951"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dirty="0">
                          <a:solidFill>
                            <a:srgbClr val="000000"/>
                          </a:solidFill>
                          <a:ea typeface="ＭＳ Ｐゴシック" panose="020B0600070205080204" pitchFamily="34" charset="-128"/>
                          <a:cs typeface="Arial" panose="020B0604020202020204" pitchFamily="34" charset="0"/>
                        </a:rPr>
                        <a:t>Aspect</a:t>
                      </a:r>
                    </a:p>
                    <a:p>
                      <a:r>
                        <a:rPr lang="fr-FR" altLang="fr-FR" sz="1400" b="1" dirty="0">
                          <a:solidFill>
                            <a:srgbClr val="000000"/>
                          </a:solidFill>
                          <a:ea typeface="ＭＳ Ｐゴシック" panose="020B0600070205080204" pitchFamily="34" charset="-128"/>
                          <a:cs typeface="Arial" panose="020B0604020202020204" pitchFamily="34" charset="0"/>
                        </a:rPr>
                        <a:t>Stade</a:t>
                      </a:r>
                    </a:p>
                    <a:p>
                      <a:r>
                        <a:rPr lang="fr-FR" altLang="fr-FR" sz="1400" b="1" dirty="0">
                          <a:solidFill>
                            <a:srgbClr val="000000"/>
                          </a:solidFill>
                          <a:ea typeface="ＭＳ Ｐゴシック" panose="020B0600070205080204" pitchFamily="34" charset="-128"/>
                          <a:cs typeface="Arial" panose="020B0604020202020204" pitchFamily="34" charset="0"/>
                        </a:rPr>
                        <a:t>Localisation</a:t>
                      </a:r>
                    </a:p>
                  </p:txBody>
                </p:sp>
                <p:sp>
                  <p:nvSpPr>
                    <p:cNvPr id="294952"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a:t>
                      </a:r>
                    </a:p>
                  </p:txBody>
                </p:sp>
                <p:sp>
                  <p:nvSpPr>
                    <p:cNvPr id="294953"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II</a:t>
                      </a:r>
                    </a:p>
                  </p:txBody>
                </p:sp>
                <p:sp>
                  <p:nvSpPr>
                    <p:cNvPr id="294954"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III</a:t>
                      </a:r>
                    </a:p>
                  </p:txBody>
                </p:sp>
                <p:sp>
                  <p:nvSpPr>
                    <p:cNvPr id="294955"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cs typeface="Arial" panose="020B0604020202020204" pitchFamily="34" charset="0"/>
                        </a:rPr>
                        <a:t>IV</a:t>
                      </a:r>
                    </a:p>
                  </p:txBody>
                </p:sp>
                <p:sp>
                  <p:nvSpPr>
                    <p:cNvPr id="294956"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Signes concomitants</a:t>
                      </a:r>
                    </a:p>
                  </p:txBody>
                </p:sp>
                <p:sp>
                  <p:nvSpPr>
                    <p:cNvPr id="294957"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Modalités</a:t>
                      </a:r>
                    </a:p>
                  </p:txBody>
                </p:sp>
                <p:sp>
                  <p:nvSpPr>
                    <p:cNvPr id="294958"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Sensations</a:t>
                      </a:r>
                    </a:p>
                  </p:txBody>
                </p:sp>
              </p:grpSp>
            </p:grpSp>
          </p:grpSp>
        </p:grpSp>
        <p:sp>
          <p:nvSpPr>
            <p:cNvPr id="294944" name="ZoneTexte 52"/>
            <p:cNvSpPr txBox="1">
              <a:spLocks noChangeArrowheads="1"/>
            </p:cNvSpPr>
            <p:nvPr/>
          </p:nvSpPr>
          <p:spPr bwMode="auto">
            <a:xfrm>
              <a:off x="2571161" y="2216029"/>
              <a:ext cx="2046395" cy="446488"/>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100" b="1" dirty="0"/>
                <a:t>Similitude </a:t>
              </a:r>
              <a:r>
                <a:rPr lang="fr-FR" altLang="fr-FR" sz="1100" b="1" dirty="0" err="1">
                  <a:solidFill>
                    <a:srgbClr val="000000"/>
                  </a:solidFill>
                </a:rPr>
                <a:t>anatomo</a:t>
              </a:r>
              <a:r>
                <a:rPr lang="fr-FR" altLang="fr-FR" sz="1100" b="1" dirty="0">
                  <a:solidFill>
                    <a:srgbClr val="000000"/>
                  </a:solidFill>
                </a:rPr>
                <a:t>-physio- pathologique =</a:t>
              </a:r>
              <a:r>
                <a:rPr lang="fr-FR" altLang="fr-FR" sz="1200" b="1" dirty="0">
                  <a:solidFill>
                    <a:srgbClr val="000000"/>
                  </a:solidFill>
                </a:rPr>
                <a:t> </a:t>
              </a:r>
              <a:r>
                <a:rPr lang="fr-FR" altLang="fr-FR" sz="1000" b="1" dirty="0">
                  <a:solidFill>
                    <a:srgbClr val="000099"/>
                  </a:solidFill>
                </a:rPr>
                <a:t>15-30CH</a:t>
              </a:r>
            </a:p>
          </p:txBody>
        </p:sp>
      </p:grpSp>
      <p:grpSp>
        <p:nvGrpSpPr>
          <p:cNvPr id="294914" name="Groupe 7"/>
          <p:cNvGrpSpPr>
            <a:grpSpLocks/>
          </p:cNvGrpSpPr>
          <p:nvPr/>
        </p:nvGrpSpPr>
        <p:grpSpPr bwMode="auto">
          <a:xfrm>
            <a:off x="2228850" y="4787900"/>
            <a:ext cx="8262938" cy="1630363"/>
            <a:chOff x="686962" y="5150607"/>
            <a:chExt cx="8262936" cy="1630177"/>
          </a:xfrm>
        </p:grpSpPr>
        <p:grpSp>
          <p:nvGrpSpPr>
            <p:cNvPr id="294932" name="Group 23"/>
            <p:cNvGrpSpPr>
              <a:grpSpLocks/>
            </p:cNvGrpSpPr>
            <p:nvPr/>
          </p:nvGrpSpPr>
          <p:grpSpPr bwMode="auto">
            <a:xfrm>
              <a:off x="2537329" y="5150607"/>
              <a:ext cx="3942222" cy="1166340"/>
              <a:chOff x="1509" y="3123"/>
              <a:chExt cx="2455" cy="486"/>
            </a:xfrm>
          </p:grpSpPr>
          <p:sp>
            <p:nvSpPr>
              <p:cNvPr id="294941"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sp>
            <p:nvSpPr>
              <p:cNvPr id="294942"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94933"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Puis-je définir le Type sensible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94934" name="AutoShape 27"/>
            <p:cNvSpPr>
              <a:spLocks noChangeArrowheads="1"/>
            </p:cNvSpPr>
            <p:nvPr/>
          </p:nvSpPr>
          <p:spPr bwMode="auto">
            <a:xfrm>
              <a:off x="6012658" y="5972747"/>
              <a:ext cx="2937240" cy="465187"/>
            </a:xfrm>
            <a:prstGeom prst="wedgeRoundRectCallout">
              <a:avLst>
                <a:gd name="adj1" fmla="val -54185"/>
                <a:gd name="adj2" fmla="val -100958"/>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Quelles maladies faites-vous </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(ou avez-vous fait) et à quel rythme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94935"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Type sensible</a:t>
              </a:r>
            </a:p>
          </p:txBody>
        </p:sp>
        <p:sp>
          <p:nvSpPr>
            <p:cNvPr id="294936"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FFFFFF"/>
                  </a:solidFill>
                  <a:ea typeface="ＭＳ Ｐゴシック" panose="020B0600070205080204" pitchFamily="34" charset="-128"/>
                  <a:cs typeface="Arial" panose="020B0604020202020204" pitchFamily="34" charset="0"/>
                </a:rPr>
                <a:t>Mode Réactionnel Chronique</a:t>
              </a:r>
            </a:p>
          </p:txBody>
        </p:sp>
        <p:sp>
          <p:nvSpPr>
            <p:cNvPr id="52254" name="Text Box 30"/>
            <p:cNvSpPr txBox="1">
              <a:spLocks noChangeArrowheads="1"/>
            </p:cNvSpPr>
            <p:nvPr/>
          </p:nvSpPr>
          <p:spPr bwMode="auto">
            <a:xfrm>
              <a:off x="3049161"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dirty="0">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52255" name="Text Box 31"/>
            <p:cNvSpPr txBox="1">
              <a:spLocks noChangeArrowheads="1"/>
            </p:cNvSpPr>
            <p:nvPr/>
          </p:nvSpPr>
          <p:spPr bwMode="auto">
            <a:xfrm>
              <a:off x="4658886" y="5928393"/>
              <a:ext cx="1333500" cy="276193"/>
            </a:xfrm>
            <a:prstGeom prst="rect">
              <a:avLst/>
            </a:prstGeom>
            <a:noFill/>
            <a:ln w="9525">
              <a:noFill/>
              <a:miter lim="800000"/>
              <a:headEnd/>
              <a:tailEnd/>
            </a:ln>
            <a:effectLst/>
          </p:spPr>
          <p:txBody>
            <a:bodyPr>
              <a:spAutoFit/>
            </a:bodyPr>
            <a:lstStyle/>
            <a:p>
              <a:pPr fontAlgn="auto">
                <a:spcBef>
                  <a:spcPct val="50000"/>
                </a:spcBef>
                <a:spcAft>
                  <a:spcPts val="0"/>
                </a:spcAft>
                <a:defRPr/>
              </a:pPr>
              <a:r>
                <a:rPr lang="fr-FR" sz="1200" b="1">
                  <a:solidFill>
                    <a:srgbClr val="3333CC"/>
                  </a:solidFill>
                  <a:effectLst>
                    <a:outerShdw blurRad="38100" dist="38100" dir="2700000" algn="tl">
                      <a:srgbClr val="C0C0C0"/>
                    </a:outerShdw>
                  </a:effectLst>
                  <a:latin typeface="Tahoma" pitchFamily="34" charset="0"/>
                  <a:cs typeface="Arial" pitchFamily="34" charset="0"/>
                </a:rPr>
                <a:t>15 – 30 CH</a:t>
              </a:r>
            </a:p>
          </p:txBody>
        </p:sp>
        <p:sp>
          <p:nvSpPr>
            <p:cNvPr id="294939"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ＭＳ Ｐゴシック" panose="020B0600070205080204" pitchFamily="34" charset="-128"/>
                  <a:cs typeface="Arial" panose="020B0604020202020204" pitchFamily="34" charset="0"/>
                </a:rPr>
                <a:t>5 gr/j à 1 dose/semaine</a:t>
              </a:r>
            </a:p>
          </p:txBody>
        </p:sp>
        <p:sp>
          <p:nvSpPr>
            <p:cNvPr id="294940"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r>
                <a:rPr lang="fr-FR" altLang="fr-FR" sz="1200" b="1">
                  <a:solidFill>
                    <a:srgbClr val="3333CC"/>
                  </a:solidFill>
                  <a:ea typeface="ＭＳ Ｐゴシック" panose="020B0600070205080204" pitchFamily="34" charset="-128"/>
                  <a:cs typeface="Arial" panose="020B0604020202020204" pitchFamily="34" charset="0"/>
                </a:rPr>
                <a:t>1 dose/semaine</a:t>
              </a:r>
            </a:p>
          </p:txBody>
        </p:sp>
      </p:grpSp>
      <p:grpSp>
        <p:nvGrpSpPr>
          <p:cNvPr id="294915" name="Groupe 14"/>
          <p:cNvGrpSpPr>
            <a:grpSpLocks/>
          </p:cNvGrpSpPr>
          <p:nvPr/>
        </p:nvGrpSpPr>
        <p:grpSpPr bwMode="auto">
          <a:xfrm>
            <a:off x="4067175" y="1006475"/>
            <a:ext cx="4722813" cy="987425"/>
            <a:chOff x="2695359" y="1710167"/>
            <a:chExt cx="4722263" cy="988208"/>
          </a:xfrm>
        </p:grpSpPr>
        <p:grpSp>
          <p:nvGrpSpPr>
            <p:cNvPr id="294924" name="Group 36"/>
            <p:cNvGrpSpPr>
              <a:grpSpLocks/>
            </p:cNvGrpSpPr>
            <p:nvPr/>
          </p:nvGrpSpPr>
          <p:grpSpPr bwMode="auto">
            <a:xfrm>
              <a:off x="2695359" y="1888738"/>
              <a:ext cx="3941932" cy="809637"/>
              <a:chOff x="1693" y="852"/>
              <a:chExt cx="2734" cy="566"/>
            </a:xfrm>
          </p:grpSpPr>
          <p:grpSp>
            <p:nvGrpSpPr>
              <p:cNvPr id="294926" name="Group 37"/>
              <p:cNvGrpSpPr>
                <a:grpSpLocks/>
              </p:cNvGrpSpPr>
              <p:nvPr/>
            </p:nvGrpSpPr>
            <p:grpSpPr bwMode="auto">
              <a:xfrm>
                <a:off x="1693" y="852"/>
                <a:ext cx="2734" cy="566"/>
                <a:chOff x="1700" y="967"/>
                <a:chExt cx="2343" cy="537"/>
              </a:xfrm>
            </p:grpSpPr>
            <p:grpSp>
              <p:nvGrpSpPr>
                <p:cNvPr id="294928" name="Group 38"/>
                <p:cNvGrpSpPr>
                  <a:grpSpLocks/>
                </p:cNvGrpSpPr>
                <p:nvPr/>
              </p:nvGrpSpPr>
              <p:grpSpPr bwMode="auto">
                <a:xfrm>
                  <a:off x="1707" y="967"/>
                  <a:ext cx="2336" cy="537"/>
                  <a:chOff x="1707" y="1058"/>
                  <a:chExt cx="2336" cy="537"/>
                </a:xfrm>
              </p:grpSpPr>
              <p:sp>
                <p:nvSpPr>
                  <p:cNvPr id="294930"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94931"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94929"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294927"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400" b="1">
                    <a:solidFill>
                      <a:srgbClr val="000000"/>
                    </a:solidFill>
                    <a:ea typeface="ＭＳ Ｐゴシック" panose="020B0600070205080204" pitchFamily="34" charset="-128"/>
                    <a:cs typeface="Arial" panose="020B0604020202020204" pitchFamily="34" charset="0"/>
                  </a:rPr>
                  <a:t>Etiologie</a:t>
                </a:r>
              </a:p>
            </p:txBody>
          </p:sp>
        </p:grpSp>
        <p:sp>
          <p:nvSpPr>
            <p:cNvPr id="294925"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Depuis quand ? </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 la suite de quoi ?</a:t>
              </a: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grpSp>
      <p:grpSp>
        <p:nvGrpSpPr>
          <p:cNvPr id="294916" name="Groupe 13"/>
          <p:cNvGrpSpPr>
            <a:grpSpLocks/>
          </p:cNvGrpSpPr>
          <p:nvPr/>
        </p:nvGrpSpPr>
        <p:grpSpPr bwMode="auto">
          <a:xfrm>
            <a:off x="1658938" y="2146300"/>
            <a:ext cx="8721725" cy="2733675"/>
            <a:chOff x="134938" y="2506317"/>
            <a:chExt cx="8721725" cy="2734587"/>
          </a:xfrm>
        </p:grpSpPr>
        <p:sp>
          <p:nvSpPr>
            <p:cNvPr id="294920"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ressentez-vous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94921"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Que vous arrive-t-il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94922"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Avez-vous d’autres signes</a:t>
              </a:r>
            </a:p>
            <a:p>
              <a:pPr algn="ctr"/>
              <a:r>
                <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rPr>
                <a:t>à ajouter ?</a:t>
              </a:r>
            </a:p>
            <a:p>
              <a:pPr lvl="1" algn="ct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600">
                <a:solidFill>
                  <a:srgbClr val="000000"/>
                </a:solidFill>
                <a:latin typeface="Comic Sans MS" panose="030F0702030302020204" pitchFamily="66" charset="0"/>
                <a:ea typeface="MS Mincho" panose="02020609040205080304" pitchFamily="49" charset="-128"/>
                <a:cs typeface="Arial" panose="020B0604020202020204" pitchFamily="34" charset="0"/>
              </a:endParaRPr>
            </a:p>
          </p:txBody>
        </p:sp>
        <p:sp>
          <p:nvSpPr>
            <p:cNvPr id="294923"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a:solidFill>
                    <a:srgbClr val="000000"/>
                  </a:solidFill>
                  <a:latin typeface="Comic Sans MS" panose="030F0702030302020204" pitchFamily="66" charset="0"/>
                  <a:ea typeface="ＭＳ Ｐゴシック" panose="020B0600070205080204" pitchFamily="34" charset="-128"/>
                  <a:cs typeface="Arial" panose="020B0604020202020204" pitchFamily="34" charset="0"/>
                </a:rPr>
                <a:t>Qu'est ce qui vous améliore ?</a:t>
              </a:r>
            </a:p>
            <a:p>
              <a:r>
                <a:rPr lang="fr-FR" altLang="ja-JP" sz="1200" i="1">
                  <a:solidFill>
                    <a:srgbClr val="000000"/>
                  </a:solidFill>
                  <a:latin typeface="Comic Sans MS" panose="030F0702030302020204" pitchFamily="66" charset="0"/>
                  <a:ea typeface="ＭＳ Ｐゴシック" panose="020B0600070205080204" pitchFamily="34" charset="-128"/>
                  <a:cs typeface="Arial" panose="020B0604020202020204" pitchFamily="34" charset="0"/>
                </a:rPr>
                <a:t>Qu'est ce qui vous aggrave ?</a:t>
              </a:r>
              <a:endParaRPr lang="fr-FR" altLang="ja-JP" sz="1200" i="1">
                <a:solidFill>
                  <a:srgbClr val="000000"/>
                </a:solidFill>
                <a:latin typeface="Comic Sans MS" panose="030F0702030302020204" pitchFamily="66" charset="0"/>
                <a:ea typeface="MS Mincho" panose="02020609040205080304" pitchFamily="49" charset="-128"/>
                <a:cs typeface="Arial" panose="020B0604020202020204" pitchFamily="34" charset="0"/>
              </a:endParaRPr>
            </a:p>
            <a:p>
              <a:endParaRPr lang="fr-FR" altLang="fr-FR" sz="1200">
                <a:solidFill>
                  <a:srgbClr val="000000"/>
                </a:solidFill>
                <a:latin typeface="Comic Sans MS" panose="030F0702030302020204" pitchFamily="66" charset="0"/>
                <a:ea typeface="ＭＳ Ｐゴシック" panose="020B0600070205080204" pitchFamily="34" charset="-128"/>
                <a:cs typeface="Arial" panose="020B0604020202020204" pitchFamily="34" charset="0"/>
              </a:endParaRPr>
            </a:p>
          </p:txBody>
        </p:sp>
      </p:grpSp>
      <p:sp>
        <p:nvSpPr>
          <p:cNvPr id="294917" name="ZoneTexte 48"/>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294918"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Prescription médicale</a:t>
            </a:r>
          </a:p>
        </p:txBody>
      </p:sp>
      <p:sp>
        <p:nvSpPr>
          <p:cNvPr id="48" name="Ellipse 47"/>
          <p:cNvSpPr/>
          <p:nvPr/>
        </p:nvSpPr>
        <p:spPr>
          <a:xfrm>
            <a:off x="5753100" y="4694238"/>
            <a:ext cx="2820988" cy="1724025"/>
          </a:xfrm>
          <a:prstGeom prst="ellipse">
            <a:avLst/>
          </a:prstGeom>
          <a:no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ZoneTexte 1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296962" name="Text Box 8"/>
          <p:cNvSpPr txBox="1">
            <a:spLocks noChangeArrowheads="1"/>
          </p:cNvSpPr>
          <p:nvPr/>
        </p:nvSpPr>
        <p:spPr bwMode="auto">
          <a:xfrm>
            <a:off x="2397125" y="947738"/>
            <a:ext cx="415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2000" b="1">
                <a:solidFill>
                  <a:srgbClr val="95C41D"/>
                </a:solidFill>
                <a:ea typeface="ＭＳ Ｐゴシック" panose="020B0600070205080204" pitchFamily="34" charset="-128"/>
                <a:sym typeface="Wingdings" panose="05000000000000000000" pitchFamily="2" charset="2"/>
              </a:rPr>
              <a:t> Prescription médicale</a:t>
            </a:r>
          </a:p>
        </p:txBody>
      </p:sp>
      <p:sp>
        <p:nvSpPr>
          <p:cNvPr id="296963" name="Espace réservé du contenu 1"/>
          <p:cNvSpPr txBox="1">
            <a:spLocks/>
          </p:cNvSpPr>
          <p:nvPr/>
        </p:nvSpPr>
        <p:spPr bwMode="auto">
          <a:xfrm>
            <a:off x="260350" y="1643063"/>
            <a:ext cx="112252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 typeface="Wingdings" panose="05000000000000000000" pitchFamily="2" charset="2"/>
              <a:buChar char="v"/>
            </a:pPr>
            <a:r>
              <a:rPr lang="fr-FR" altLang="fr-FR" sz="2000" u="sng">
                <a:solidFill>
                  <a:srgbClr val="000099"/>
                </a:solidFill>
                <a:cs typeface="Arial" panose="020B0604020202020204" pitchFamily="34" charset="0"/>
                <a:sym typeface="Wingdings" panose="05000000000000000000" pitchFamily="2" charset="2"/>
              </a:rPr>
              <a:t>Nécessité d’une réflexion sur le </a:t>
            </a:r>
            <a:r>
              <a:rPr lang="fr-FR" altLang="fr-FR" sz="2000" b="1" u="sng">
                <a:solidFill>
                  <a:srgbClr val="000099"/>
                </a:solidFill>
                <a:cs typeface="Arial" panose="020B0604020202020204" pitchFamily="34" charset="0"/>
                <a:sym typeface="Wingdings" panose="05000000000000000000" pitchFamily="2" charset="2"/>
              </a:rPr>
              <a:t>M</a:t>
            </a:r>
            <a:r>
              <a:rPr lang="fr-FR" altLang="fr-FR" sz="2000" u="sng">
                <a:solidFill>
                  <a:srgbClr val="000099"/>
                </a:solidFill>
                <a:cs typeface="Arial" panose="020B0604020202020204" pitchFamily="34" charset="0"/>
                <a:sym typeface="Wingdings" panose="05000000000000000000" pitchFamily="2" charset="2"/>
              </a:rPr>
              <a:t>ode </a:t>
            </a:r>
            <a:r>
              <a:rPr lang="fr-FR" altLang="fr-FR" sz="2000" b="1" u="sng">
                <a:solidFill>
                  <a:srgbClr val="000099"/>
                </a:solidFill>
                <a:cs typeface="Arial" panose="020B0604020202020204" pitchFamily="34" charset="0"/>
                <a:sym typeface="Wingdings" panose="05000000000000000000" pitchFamily="2" charset="2"/>
              </a:rPr>
              <a:t>R</a:t>
            </a:r>
            <a:r>
              <a:rPr lang="fr-FR" altLang="fr-FR" sz="2000" u="sng">
                <a:solidFill>
                  <a:srgbClr val="000099"/>
                </a:solidFill>
                <a:cs typeface="Arial" panose="020B0604020202020204" pitchFamily="34" charset="0"/>
                <a:sym typeface="Wingdings" panose="05000000000000000000" pitchFamily="2" charset="2"/>
              </a:rPr>
              <a:t>éactionnel </a:t>
            </a:r>
            <a:r>
              <a:rPr lang="fr-FR" altLang="fr-FR" sz="2000" b="1" u="sng">
                <a:solidFill>
                  <a:srgbClr val="000099"/>
                </a:solidFill>
                <a:cs typeface="Arial" panose="020B0604020202020204" pitchFamily="34" charset="0"/>
                <a:sym typeface="Wingdings" panose="05000000000000000000" pitchFamily="2" charset="2"/>
              </a:rPr>
              <a:t>C</a:t>
            </a:r>
            <a:r>
              <a:rPr lang="fr-FR" altLang="fr-FR" sz="2000" u="sng">
                <a:solidFill>
                  <a:srgbClr val="000099"/>
                </a:solidFill>
                <a:cs typeface="Arial" panose="020B0604020202020204" pitchFamily="34" charset="0"/>
                <a:sym typeface="Wingdings" panose="05000000000000000000" pitchFamily="2" charset="2"/>
              </a:rPr>
              <a:t>hronique </a:t>
            </a:r>
            <a:r>
              <a:rPr lang="fr-FR" altLang="fr-FR" sz="2000">
                <a:solidFill>
                  <a:srgbClr val="000099"/>
                </a:solidFill>
                <a:cs typeface="Arial" panose="020B0604020202020204" pitchFamily="34" charset="0"/>
                <a:sym typeface="Wingdings" panose="05000000000000000000" pitchFamily="2" charset="2"/>
              </a:rPr>
              <a:t>:</a:t>
            </a:r>
          </a:p>
        </p:txBody>
      </p:sp>
      <p:sp>
        <p:nvSpPr>
          <p:cNvPr id="296964" name="Espace réservé du contenu 1"/>
          <p:cNvSpPr txBox="1">
            <a:spLocks/>
          </p:cNvSpPr>
          <p:nvPr/>
        </p:nvSpPr>
        <p:spPr bwMode="auto">
          <a:xfrm>
            <a:off x="968375" y="2530475"/>
            <a:ext cx="11223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a:solidFill>
                  <a:srgbClr val="000099"/>
                </a:solidFill>
                <a:cs typeface="Arial" panose="020B0604020202020204" pitchFamily="34" charset="0"/>
                <a:sym typeface="Wingdings" panose="05000000000000000000" pitchFamily="2" charset="2"/>
              </a:rPr>
              <a:t>MRC = </a:t>
            </a:r>
            <a:r>
              <a:rPr lang="fr-FR" altLang="fr-FR" sz="2000" b="1">
                <a:solidFill>
                  <a:srgbClr val="000099"/>
                </a:solidFill>
                <a:cs typeface="Arial" panose="020B0604020202020204" pitchFamily="34" charset="0"/>
                <a:sym typeface="Wingdings" panose="05000000000000000000" pitchFamily="2" charset="2"/>
              </a:rPr>
              <a:t>évolution de la(es) pathologie(s) dans le temps</a:t>
            </a:r>
            <a:r>
              <a:rPr lang="fr-FR" altLang="fr-FR" sz="2000">
                <a:solidFill>
                  <a:srgbClr val="000099"/>
                </a:solidFill>
                <a:cs typeface="Arial" panose="020B0604020202020204" pitchFamily="34" charset="0"/>
                <a:sym typeface="Wingdings" panose="05000000000000000000" pitchFamily="2" charset="2"/>
              </a:rPr>
              <a:t>. </a:t>
            </a:r>
          </a:p>
        </p:txBody>
      </p:sp>
      <p:sp>
        <p:nvSpPr>
          <p:cNvPr id="296965" name="Espace réservé du contenu 1"/>
          <p:cNvSpPr txBox="1">
            <a:spLocks/>
          </p:cNvSpPr>
          <p:nvPr/>
        </p:nvSpPr>
        <p:spPr bwMode="auto">
          <a:xfrm>
            <a:off x="968375" y="3133725"/>
            <a:ext cx="112236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FontTx/>
              <a:buBlip>
                <a:blip r:embed="rId3"/>
              </a:buBlip>
            </a:pPr>
            <a:r>
              <a:rPr lang="fr-FR" altLang="fr-FR" sz="2000" b="1">
                <a:solidFill>
                  <a:srgbClr val="000099"/>
                </a:solidFill>
                <a:cs typeface="Arial" panose="020B0604020202020204" pitchFamily="34" charset="0"/>
                <a:sym typeface="Wingdings" panose="05000000000000000000" pitchFamily="2" charset="2"/>
              </a:rPr>
              <a:t>3 MRC</a:t>
            </a:r>
            <a:r>
              <a:rPr lang="fr-FR" altLang="fr-FR" sz="2000">
                <a:solidFill>
                  <a:srgbClr val="000099"/>
                </a:solidFill>
                <a:cs typeface="Arial" panose="020B0604020202020204" pitchFamily="34" charset="0"/>
                <a:sym typeface="Wingdings" panose="05000000000000000000" pitchFamily="2" charset="2"/>
              </a:rPr>
              <a:t>:</a:t>
            </a:r>
          </a:p>
        </p:txBody>
      </p:sp>
      <p:sp>
        <p:nvSpPr>
          <p:cNvPr id="296966" name="Espace réservé du contenu 1"/>
          <p:cNvSpPr txBox="1">
            <a:spLocks/>
          </p:cNvSpPr>
          <p:nvPr/>
        </p:nvSpPr>
        <p:spPr bwMode="auto">
          <a:xfrm>
            <a:off x="1747838" y="5534025"/>
            <a:ext cx="4646612"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Sycotique</a:t>
            </a:r>
          </a:p>
          <a:p>
            <a:pPr>
              <a:spcBef>
                <a:spcPct val="20000"/>
              </a:spcBef>
            </a:pPr>
            <a:r>
              <a:rPr lang="fr-FR" altLang="fr-FR" sz="3200">
                <a:solidFill>
                  <a:srgbClr val="FF0000"/>
                </a:solidFill>
                <a:sym typeface="Wingdings" panose="05000000000000000000" pitchFamily="2" charset="2"/>
              </a:rPr>
              <a:t> </a:t>
            </a:r>
          </a:p>
        </p:txBody>
      </p:sp>
      <p:sp>
        <p:nvSpPr>
          <p:cNvPr id="296967" name="Espace réservé du contenu 1"/>
          <p:cNvSpPr txBox="1">
            <a:spLocks/>
          </p:cNvSpPr>
          <p:nvPr/>
        </p:nvSpPr>
        <p:spPr bwMode="auto">
          <a:xfrm>
            <a:off x="814388" y="3424238"/>
            <a:ext cx="54197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3200">
                <a:solidFill>
                  <a:srgbClr val="000000"/>
                </a:solidFill>
                <a:sym typeface="Wingdings" panose="05000000000000000000" pitchFamily="2" charset="2"/>
              </a:rPr>
              <a:t>	</a:t>
            </a: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Psorique </a:t>
            </a:r>
          </a:p>
        </p:txBody>
      </p:sp>
      <p:sp>
        <p:nvSpPr>
          <p:cNvPr id="296968" name="Espace réservé du contenu 1"/>
          <p:cNvSpPr txBox="1">
            <a:spLocks/>
          </p:cNvSpPr>
          <p:nvPr/>
        </p:nvSpPr>
        <p:spPr bwMode="auto">
          <a:xfrm>
            <a:off x="1747838" y="4556125"/>
            <a:ext cx="55324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pPr>
            <a:r>
              <a:rPr lang="fr-FR" altLang="fr-FR" sz="2000">
                <a:solidFill>
                  <a:srgbClr val="000099"/>
                </a:solidFill>
                <a:cs typeface="Arial" panose="020B0604020202020204" pitchFamily="34" charset="0"/>
                <a:sym typeface="Wingdings" panose="05000000000000000000" pitchFamily="2" charset="2"/>
              </a:rPr>
              <a:t>- Le Mode Réactionnel </a:t>
            </a:r>
            <a:r>
              <a:rPr lang="fr-FR" altLang="fr-FR" sz="2000" b="1">
                <a:solidFill>
                  <a:srgbClr val="000099"/>
                </a:solidFill>
                <a:cs typeface="Arial" panose="020B0604020202020204" pitchFamily="34" charset="0"/>
                <a:sym typeface="Wingdings" panose="05000000000000000000" pitchFamily="2" charset="2"/>
              </a:rPr>
              <a:t>Psoro-Tuberculinique</a:t>
            </a:r>
            <a:r>
              <a:rPr lang="fr-FR" altLang="fr-FR" sz="2000">
                <a:solidFill>
                  <a:srgbClr val="000099"/>
                </a:solidFill>
                <a:cs typeface="Arial" panose="020B0604020202020204" pitchFamily="34" charset="0"/>
                <a:sym typeface="Wingdings" panose="05000000000000000000" pitchFamily="2" charset="2"/>
              </a:rPr>
              <a:t>  </a:t>
            </a:r>
          </a:p>
        </p:txBody>
      </p:sp>
      <p:pic>
        <p:nvPicPr>
          <p:cNvPr id="296969" name="Imag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0188" y="3940175"/>
            <a:ext cx="1762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0" name="Image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175" y="2854325"/>
            <a:ext cx="17335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1" name="Imag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5175" y="5002213"/>
            <a:ext cx="18605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Espace réservé du contenu 1"/>
          <p:cNvSpPr>
            <a:spLocks noGrp="1"/>
          </p:cNvSpPr>
          <p:nvPr>
            <p:ph idx="4294967295"/>
          </p:nvPr>
        </p:nvSpPr>
        <p:spPr bwMode="auto">
          <a:xfrm>
            <a:off x="4195763" y="2897188"/>
            <a:ext cx="6869112" cy="3373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150000"/>
              </a:lnSpc>
              <a:buFontTx/>
              <a:buNone/>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Périodicité de manifestations</a:t>
            </a:r>
            <a:r>
              <a:rPr lang="fr-FR" altLang="fr-FR" sz="2000">
                <a:solidFill>
                  <a:srgbClr val="000099"/>
                </a:solidFill>
                <a:cs typeface="Arial" panose="020B0604020202020204" pitchFamily="34" charset="0"/>
              </a:rPr>
              <a:t> cutanées ou muqueuses</a:t>
            </a: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Alternance </a:t>
            </a:r>
            <a:r>
              <a:rPr lang="fr-FR" altLang="fr-FR" sz="2000">
                <a:solidFill>
                  <a:srgbClr val="000099"/>
                </a:solidFill>
                <a:cs typeface="Arial" panose="020B0604020202020204" pitchFamily="34" charset="0"/>
              </a:rPr>
              <a:t>ou s</a:t>
            </a:r>
            <a:r>
              <a:rPr lang="fr-FR" altLang="fr-FR" sz="2000" b="1">
                <a:solidFill>
                  <a:srgbClr val="000099"/>
                </a:solidFill>
                <a:cs typeface="Arial" panose="020B0604020202020204" pitchFamily="34" charset="0"/>
              </a:rPr>
              <a:t>uccession </a:t>
            </a:r>
            <a:r>
              <a:rPr lang="fr-FR" altLang="fr-FR" sz="2000">
                <a:solidFill>
                  <a:srgbClr val="000099"/>
                </a:solidFill>
                <a:cs typeface="Arial" panose="020B0604020202020204" pitchFamily="34" charset="0"/>
              </a:rPr>
              <a:t>de ces manifestations                                                                                                       -  Tendance aux</a:t>
            </a:r>
            <a:r>
              <a:rPr lang="fr-FR" altLang="fr-FR" sz="2000" b="1">
                <a:solidFill>
                  <a:srgbClr val="000099"/>
                </a:solidFill>
                <a:cs typeface="Arial" panose="020B0604020202020204" pitchFamily="34" charset="0"/>
              </a:rPr>
              <a:t> parasitoses                                                                                                      </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 Rétablissement difficile</a:t>
            </a:r>
            <a:r>
              <a:rPr lang="fr-FR" altLang="fr-FR" sz="2000">
                <a:solidFill>
                  <a:srgbClr val="000099"/>
                </a:solidFill>
                <a:cs typeface="Arial" panose="020B0604020202020204" pitchFamily="34" charset="0"/>
              </a:rPr>
              <a:t> après les maladies aiguës</a:t>
            </a:r>
          </a:p>
          <a:p>
            <a:pPr marL="0" indent="0" eaLnBrk="1" hangingPunct="1">
              <a:lnSpc>
                <a:spcPct val="150000"/>
              </a:lnSpc>
              <a:buFontTx/>
              <a:buNone/>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Manque de réaction favorable</a:t>
            </a:r>
            <a:r>
              <a:rPr lang="fr-FR" altLang="fr-FR" sz="2000">
                <a:solidFill>
                  <a:srgbClr val="000099"/>
                </a:solidFill>
                <a:cs typeface="Arial" panose="020B0604020202020204" pitchFamily="34" charset="0"/>
              </a:rPr>
              <a:t> aux médicaments</a:t>
            </a:r>
          </a:p>
          <a:p>
            <a:pPr marL="0" indent="0" eaLnBrk="1" hangingPunct="1">
              <a:buFontTx/>
              <a:buNone/>
            </a:pPr>
            <a:r>
              <a:rPr lang="fr-FR" altLang="fr-FR" sz="2000">
                <a:solidFill>
                  <a:srgbClr val="000099"/>
                </a:solidFill>
                <a:sym typeface="Wingdings" panose="05000000000000000000" pitchFamily="2" charset="2"/>
              </a:rPr>
              <a:t> </a:t>
            </a:r>
            <a:endParaRPr lang="fr-FR" altLang="fr-FR" sz="2000" u="sng">
              <a:solidFill>
                <a:srgbClr val="000099"/>
              </a:solidFill>
              <a:sym typeface="Wingdings" panose="05000000000000000000" pitchFamily="2" charset="2"/>
            </a:endParaRPr>
          </a:p>
        </p:txBody>
      </p:sp>
      <p:sp>
        <p:nvSpPr>
          <p:cNvPr id="299010"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6"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299012" name="Rectangle 3"/>
          <p:cNvSpPr>
            <a:spLocks noChangeArrowheads="1"/>
          </p:cNvSpPr>
          <p:nvPr/>
        </p:nvSpPr>
        <p:spPr bwMode="auto">
          <a:xfrm>
            <a:off x="271463" y="1651000"/>
            <a:ext cx="584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Récidives des dermatoses allergiques</a:t>
            </a:r>
            <a:endParaRPr lang="fr-FR" altLang="fr-FR" sz="2000" u="sng"/>
          </a:p>
        </p:txBody>
      </p:sp>
      <p:sp>
        <p:nvSpPr>
          <p:cNvPr id="299013" name="Rectangle 6"/>
          <p:cNvSpPr>
            <a:spLocks noChangeArrowheads="1"/>
          </p:cNvSpPr>
          <p:nvPr/>
        </p:nvSpPr>
        <p:spPr bwMode="auto">
          <a:xfrm>
            <a:off x="1058863" y="2368550"/>
            <a:ext cx="7031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à"/>
            </a:pPr>
            <a:r>
              <a:rPr lang="fr-FR" altLang="fr-FR" sz="2000">
                <a:solidFill>
                  <a:srgbClr val="000099"/>
                </a:solidFill>
                <a:sym typeface="Wingdings" panose="05000000000000000000" pitchFamily="2" charset="2"/>
              </a:rPr>
              <a:t> Un constat : </a:t>
            </a:r>
            <a:r>
              <a:rPr lang="fr-FR" altLang="fr-FR" sz="2000">
                <a:solidFill>
                  <a:srgbClr val="000099"/>
                </a:solidFill>
                <a:cs typeface="Arial" panose="020B0604020202020204" pitchFamily="34" charset="0"/>
                <a:sym typeface="Wingdings" panose="05000000000000000000" pitchFamily="2" charset="2"/>
              </a:rPr>
              <a:t>Mode Réactionnel </a:t>
            </a:r>
            <a:r>
              <a:rPr lang="fr-FR" altLang="fr-FR" sz="2000" b="1">
                <a:solidFill>
                  <a:srgbClr val="000099"/>
                </a:solidFill>
                <a:cs typeface="Arial" panose="020B0604020202020204" pitchFamily="34" charset="0"/>
                <a:sym typeface="Wingdings" panose="05000000000000000000" pitchFamily="2" charset="2"/>
              </a:rPr>
              <a:t>Psorique</a:t>
            </a:r>
            <a:r>
              <a:rPr lang="fr-FR" altLang="fr-FR" sz="2000">
                <a:solidFill>
                  <a:srgbClr val="000099"/>
                </a:solidFill>
                <a:cs typeface="Arial" panose="020B0604020202020204" pitchFamily="34" charset="0"/>
                <a:sym typeface="Wingdings" panose="05000000000000000000" pitchFamily="2" charset="2"/>
              </a:rPr>
              <a:t> le plus souvent </a:t>
            </a:r>
          </a:p>
        </p:txBody>
      </p:sp>
      <p:pic>
        <p:nvPicPr>
          <p:cNvPr id="299014"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2927350"/>
            <a:ext cx="27019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3270250"/>
            <a:ext cx="0" cy="15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8" name="Rectangle 4"/>
          <p:cNvSpPr>
            <a:spLocks noChangeArrowheads="1"/>
          </p:cNvSpPr>
          <p:nvPr/>
        </p:nvSpPr>
        <p:spPr bwMode="auto">
          <a:xfrm>
            <a:off x="4256088" y="2262188"/>
            <a:ext cx="92329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a:p>
          <a:p>
            <a:pPr>
              <a:lnSpc>
                <a:spcPct val="150000"/>
              </a:lnSpc>
            </a:pPr>
            <a:r>
              <a:rPr lang="fr-FR" altLang="fr-FR" sz="2000">
                <a:solidFill>
                  <a:srgbClr val="FF0000"/>
                </a:solidFill>
              </a:rPr>
              <a:t>-  </a:t>
            </a:r>
            <a:r>
              <a:rPr lang="fr-FR" altLang="fr-FR" sz="2000" b="1">
                <a:solidFill>
                  <a:srgbClr val="FF0000"/>
                </a:solidFill>
              </a:rPr>
              <a:t>SULFUR</a:t>
            </a:r>
          </a:p>
          <a:p>
            <a:pPr>
              <a:lnSpc>
                <a:spcPct val="150000"/>
              </a:lnSpc>
            </a:pPr>
            <a:r>
              <a:rPr lang="fr-FR" altLang="fr-FR" sz="2000">
                <a:solidFill>
                  <a:srgbClr val="000099"/>
                </a:solidFill>
              </a:rPr>
              <a:t>-  PSORINUM</a:t>
            </a:r>
          </a:p>
          <a:p>
            <a:pPr>
              <a:lnSpc>
                <a:spcPct val="150000"/>
              </a:lnSpc>
            </a:pPr>
            <a:r>
              <a:rPr lang="fr-FR" altLang="fr-FR" sz="2000">
                <a:solidFill>
                  <a:srgbClr val="000099"/>
                </a:solidFill>
              </a:rPr>
              <a:t>-  LYCOPODIUM</a:t>
            </a:r>
          </a:p>
          <a:p>
            <a:pPr>
              <a:lnSpc>
                <a:spcPct val="150000"/>
              </a:lnSpc>
            </a:pPr>
            <a:r>
              <a:rPr lang="fr-FR" altLang="fr-FR" sz="2000">
                <a:solidFill>
                  <a:srgbClr val="000099"/>
                </a:solidFill>
              </a:rPr>
              <a:t>-  ARSENICUM ALBUM</a:t>
            </a:r>
          </a:p>
          <a:p>
            <a:pPr>
              <a:spcBef>
                <a:spcPts val="600"/>
              </a:spcBef>
              <a:buFontTx/>
              <a:buChar char="-"/>
            </a:pPr>
            <a:r>
              <a:rPr lang="fr-FR" altLang="fr-FR" sz="2000">
                <a:solidFill>
                  <a:srgbClr val="000099"/>
                </a:solidFill>
              </a:rPr>
              <a:t>  CALCAREA CARBONICA et SEPIA : </a:t>
            </a:r>
          </a:p>
          <a:p>
            <a:pPr>
              <a:spcBef>
                <a:spcPts val="600"/>
              </a:spcBef>
            </a:pPr>
            <a:r>
              <a:rPr lang="fr-FR" altLang="fr-FR" sz="2000">
                <a:solidFill>
                  <a:srgbClr val="000099"/>
                </a:solidFill>
              </a:rPr>
              <a:t>entre MR psorique et MR sycotique</a:t>
            </a:r>
          </a:p>
          <a:p>
            <a:r>
              <a:rPr lang="fr-FR" altLang="fr-FR" sz="2000">
                <a:solidFill>
                  <a:srgbClr val="000099"/>
                </a:solidFill>
              </a:rPr>
              <a:t>  </a:t>
            </a:r>
          </a:p>
          <a:p>
            <a:r>
              <a:rPr lang="fr-FR" altLang="fr-FR" sz="2000"/>
              <a:t>  </a:t>
            </a:r>
          </a:p>
          <a:p>
            <a:endParaRPr lang="fr-FR" altLang="fr-FR" sz="2000"/>
          </a:p>
        </p:txBody>
      </p:sp>
      <p:sp>
        <p:nvSpPr>
          <p:cNvPr id="301059"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301060" name="Rectangle 7"/>
          <p:cNvSpPr>
            <a:spLocks noChangeArrowheads="1"/>
          </p:cNvSpPr>
          <p:nvPr/>
        </p:nvSpPr>
        <p:spPr bwMode="auto">
          <a:xfrm>
            <a:off x="276225" y="1639888"/>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a:solidFill>
                  <a:srgbClr val="000099"/>
                </a:solidFill>
                <a:cs typeface="Arial" panose="020B0604020202020204" pitchFamily="34" charset="0"/>
              </a:rPr>
              <a:t>Les médicaments du </a:t>
            </a:r>
            <a:r>
              <a:rPr lang="fr-FR" altLang="fr-FR" sz="2000" b="1" u="sng">
                <a:solidFill>
                  <a:srgbClr val="000099"/>
                </a:solidFill>
                <a:cs typeface="Arial" panose="020B0604020202020204" pitchFamily="34" charset="0"/>
                <a:sym typeface="Wingdings" panose="05000000000000000000" pitchFamily="2" charset="2"/>
              </a:rPr>
              <a:t>Mode Réactionnel Psorique</a:t>
            </a:r>
            <a:endParaRPr lang="fr-FR" altLang="fr-FR" sz="2000" b="1" u="sng">
              <a:solidFill>
                <a:srgbClr val="000099"/>
              </a:solidFill>
              <a:cs typeface="Arial" panose="020B0604020202020204" pitchFamily="34" charset="0"/>
            </a:endParaRPr>
          </a:p>
        </p:txBody>
      </p:sp>
      <p:pic>
        <p:nvPicPr>
          <p:cNvPr id="301061"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6163" y="2927350"/>
            <a:ext cx="270192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p:cNvSpPr>
            <a:spLocks noChangeAspect="1" noChangeArrowheads="1"/>
          </p:cNvSpPr>
          <p:nvPr/>
        </p:nvSpPr>
        <p:spPr bwMode="auto">
          <a:xfrm>
            <a:off x="3781425" y="1474788"/>
            <a:ext cx="4465638" cy="4964112"/>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256857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56857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56857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56857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56857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56857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Dr Bruno B.</a:t>
            </a: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Médecine Générale Homéopathie</a:t>
            </a: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err="1">
                <a:solidFill>
                  <a:srgbClr val="000099"/>
                </a:solidFill>
                <a:latin typeface="Comic Sans MS" panose="030F0702030302020204" pitchFamily="66" charset="0"/>
              </a:rPr>
              <a:t>xxxxxxxxxxxxxx</a:t>
            </a:r>
            <a:r>
              <a:rPr lang="fr-FR" altLang="fr-FR" sz="1000" dirty="0">
                <a:solidFill>
                  <a:srgbClr val="000099"/>
                </a:solidFill>
                <a:latin typeface="Comic Sans MS" panose="030F0702030302020204" pitchFamily="66" charset="0"/>
              </a:rPr>
              <a:t> </a:t>
            </a:r>
            <a:r>
              <a:rPr lang="fr-FR" altLang="fr-FR" sz="800" dirty="0"/>
              <a:t>	</a:t>
            </a:r>
            <a:endParaRPr lang="fr-FR" altLang="fr-FR" sz="800" b="1" dirty="0">
              <a:solidFill>
                <a:srgbClr val="000099"/>
              </a:solidFill>
            </a:endParaRPr>
          </a:p>
          <a:p>
            <a:pPr eaLnBrk="0" fontAlgn="auto" hangingPunct="0">
              <a:spcBef>
                <a:spcPts val="0"/>
              </a:spcBef>
              <a:spcAft>
                <a:spcPts val="0"/>
              </a:spcAft>
              <a:defRPr/>
            </a:pPr>
            <a:endParaRPr lang="fr-FR" altLang="fr-FR" sz="800" dirty="0"/>
          </a:p>
          <a:p>
            <a:pPr eaLnBrk="0" fontAlgn="auto" hangingPunct="0">
              <a:spcBef>
                <a:spcPts val="0"/>
              </a:spcBef>
              <a:spcAft>
                <a:spcPts val="0"/>
              </a:spcAft>
              <a:defRPr/>
            </a:pPr>
            <a:r>
              <a:rPr lang="fr-FR" altLang="fr-FR" sz="800" dirty="0"/>
              <a:t>		</a:t>
            </a:r>
            <a:r>
              <a:rPr lang="fr-FR" altLang="fr-FR" sz="1000" dirty="0">
                <a:solidFill>
                  <a:srgbClr val="000099"/>
                </a:solidFill>
                <a:latin typeface="Comic Sans MS" panose="030F0702030302020204" pitchFamily="66" charset="0"/>
              </a:rPr>
              <a:t>Le xx/xx/</a:t>
            </a:r>
            <a:r>
              <a:rPr lang="fr-FR" altLang="fr-FR" sz="1000" dirty="0" err="1">
                <a:solidFill>
                  <a:srgbClr val="000099"/>
                </a:solidFill>
                <a:latin typeface="Comic Sans MS" panose="030F0702030302020204" pitchFamily="66" charset="0"/>
              </a:rPr>
              <a:t>xxxx</a:t>
            </a:r>
            <a:endParaRPr lang="fr-FR" altLang="fr-FR" sz="10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000" dirty="0">
                <a:solidFill>
                  <a:srgbClr val="000099"/>
                </a:solidFill>
                <a:latin typeface="Comic Sans MS" panose="030F0702030302020204" pitchFamily="66" charset="0"/>
              </a:rPr>
              <a:t>		Tom (14 mois)</a:t>
            </a:r>
            <a:endParaRPr lang="fr-FR" altLang="fr-FR" sz="1000" dirty="0">
              <a:latin typeface="Comic Sans MS" panose="030F0702030302020204" pitchFamily="66" charset="0"/>
            </a:endParaRPr>
          </a:p>
          <a:p>
            <a:pPr eaLnBrk="0" fontAlgn="auto" hangingPunct="0">
              <a:spcBef>
                <a:spcPts val="0"/>
              </a:spcBef>
              <a:spcAft>
                <a:spcPts val="0"/>
              </a:spcAft>
              <a:defRPr/>
            </a:pPr>
            <a:endParaRPr lang="fr-FR" altLang="fr-FR" sz="1200" dirty="0">
              <a:solidFill>
                <a:srgbClr val="000099"/>
              </a:solidFill>
              <a:latin typeface="Comic Sans MS" panose="030F0702030302020204" pitchFamily="66" charset="0"/>
            </a:endParaRPr>
          </a:p>
          <a:p>
            <a:pPr eaLnBrk="0" fontAlgn="auto" hangingPunct="0">
              <a:spcBef>
                <a:spcPts val="0"/>
              </a:spcBef>
              <a:spcAft>
                <a:spcPts val="0"/>
              </a:spcAft>
              <a:defRPr/>
            </a:pPr>
            <a:r>
              <a:rPr lang="fr-FR" altLang="fr-FR" sz="1200" b="1" dirty="0">
                <a:solidFill>
                  <a:srgbClr val="000099"/>
                </a:solidFill>
                <a:latin typeface="Comic Sans MS" panose="030F0702030302020204" pitchFamily="66" charset="0"/>
              </a:rPr>
              <a:t>	</a:t>
            </a:r>
            <a:r>
              <a:rPr lang="fr-FR" altLang="fr-FR" sz="1400" b="1" dirty="0">
                <a:solidFill>
                  <a:srgbClr val="000099"/>
                </a:solidFill>
                <a:latin typeface="Comic Sans MS" panose="030F0702030302020204" pitchFamily="66" charset="0"/>
              </a:rPr>
              <a:t>SULFUR 15 CH</a:t>
            </a:r>
          </a:p>
          <a:p>
            <a:pPr eaLnBrk="0" fontAlgn="auto" hangingPunct="0">
              <a:spcBef>
                <a:spcPts val="0"/>
              </a:spcBef>
              <a:spcAft>
                <a:spcPts val="0"/>
              </a:spcAft>
              <a:defRPr/>
            </a:pPr>
            <a:r>
              <a:rPr lang="fr-FR" altLang="fr-FR" sz="1400"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1 dose chaque dimanche</a:t>
            </a:r>
          </a:p>
          <a:p>
            <a:pPr eaLnBrk="0" fontAlgn="auto" hangingPunct="0">
              <a:spcBef>
                <a:spcPct val="60000"/>
              </a:spcBef>
              <a:spcAft>
                <a:spcPts val="0"/>
              </a:spcAft>
              <a:defRPr/>
            </a:pPr>
            <a:r>
              <a:rPr lang="fr-FR" altLang="fr-FR" sz="1400" dirty="0">
                <a:solidFill>
                  <a:srgbClr val="FF0000"/>
                </a:solidFill>
                <a:latin typeface="Comic Sans MS" panose="030F0702030302020204" pitchFamily="66" charset="0"/>
              </a:rPr>
              <a:t>	</a:t>
            </a:r>
            <a:r>
              <a:rPr lang="fr-FR" altLang="fr-FR" sz="1400" b="1" dirty="0">
                <a:solidFill>
                  <a:srgbClr val="000099"/>
                </a:solidFill>
                <a:latin typeface="Comic Sans MS" panose="030F0702030302020204" pitchFamily="66" charset="0"/>
              </a:rPr>
              <a:t>GRAPHITES 15 CH</a:t>
            </a:r>
            <a:endParaRPr lang="fr-FR" altLang="fr-FR" sz="1400" dirty="0">
              <a:solidFill>
                <a:srgbClr val="FF0000"/>
              </a:solidFill>
              <a:latin typeface="Comic Sans MS" panose="030F0702030302020204" pitchFamily="66" charset="0"/>
            </a:endParaRPr>
          </a:p>
          <a:p>
            <a:pPr eaLnBrk="0" fontAlgn="auto" hangingPunct="0">
              <a:spcBef>
                <a:spcPct val="30000"/>
              </a:spcBef>
              <a:spcAft>
                <a:spcPts val="0"/>
              </a:spcAft>
              <a:defRPr/>
            </a:pPr>
            <a:r>
              <a:rPr lang="fr-FR" altLang="fr-FR" sz="1400" b="1" dirty="0">
                <a:solidFill>
                  <a:srgbClr val="FF0000"/>
                </a:solidFill>
                <a:latin typeface="Comic Sans MS" panose="030F0702030302020204" pitchFamily="66" charset="0"/>
              </a:rPr>
              <a:t>	</a:t>
            </a:r>
            <a:r>
              <a:rPr lang="fr-FR" altLang="fr-FR" sz="1400" dirty="0">
                <a:solidFill>
                  <a:srgbClr val="000099"/>
                </a:solidFill>
                <a:latin typeface="Comic Sans MS" panose="030F0702030302020204" pitchFamily="66" charset="0"/>
              </a:rPr>
              <a:t>5 granules tous les matins sauf le dimanche</a:t>
            </a:r>
          </a:p>
          <a:p>
            <a:pPr eaLnBrk="0" fontAlgn="auto" hangingPunct="0">
              <a:spcBef>
                <a:spcPts val="0"/>
              </a:spcBef>
              <a:spcAft>
                <a:spcPts val="0"/>
              </a:spcAft>
              <a:defRPr/>
            </a:pPr>
            <a:endParaRPr lang="fr-FR" altLang="fr-FR" sz="1400" dirty="0">
              <a:solidFill>
                <a:srgbClr val="FF0000"/>
              </a:solidFill>
              <a:latin typeface="Comic Sans MS" panose="030F0702030302020204" pitchFamily="66" charset="0"/>
            </a:endParaRPr>
          </a:p>
          <a:p>
            <a:pPr fontAlgn="auto">
              <a:spcBef>
                <a:spcPct val="30000"/>
              </a:spcBef>
              <a:spcAft>
                <a:spcPts val="0"/>
              </a:spcAft>
              <a:defRPr/>
            </a:pPr>
            <a:r>
              <a:rPr lang="fr-FR" altLang="fr-FR" sz="1400" b="1" dirty="0">
                <a:solidFill>
                  <a:srgbClr val="000099"/>
                </a:solidFill>
                <a:latin typeface="Comic Sans MS" panose="030F0702030302020204" pitchFamily="66" charset="0"/>
              </a:rPr>
              <a:t>	POUMON HISTAMINE 15 CH</a:t>
            </a:r>
          </a:p>
          <a:p>
            <a:pPr eaLnBrk="0" fontAlgn="auto" hangingPunct="0">
              <a:spcBef>
                <a:spcPts val="0"/>
              </a:spcBef>
              <a:spcAft>
                <a:spcPts val="0"/>
              </a:spcAft>
              <a:defRPr/>
            </a:pPr>
            <a:r>
              <a:rPr lang="fr-FR" altLang="fr-FR" sz="1400" dirty="0">
                <a:solidFill>
                  <a:srgbClr val="000099"/>
                </a:solidFill>
                <a:latin typeface="Comic Sans MS" panose="030F0702030302020204" pitchFamily="66" charset="0"/>
              </a:rPr>
              <a:t>	5 granules tous les soirs sauf le dimanche</a:t>
            </a:r>
          </a:p>
        </p:txBody>
      </p:sp>
      <p:sp>
        <p:nvSpPr>
          <p:cNvPr id="303106" name="ZoneTexte 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4945062" y="2014538"/>
            <a:ext cx="6923087" cy="15843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lnSpc>
                <a:spcPct val="90000"/>
              </a:lnSpc>
              <a:spcBef>
                <a:spcPct val="20000"/>
              </a:spcBef>
              <a:spcAft>
                <a:spcPts val="0"/>
              </a:spcAft>
              <a:defRPr/>
            </a:pPr>
            <a:r>
              <a:rPr lang="fr-FR" altLang="fr-FR" sz="2000" b="1" u="sng" dirty="0">
                <a:solidFill>
                  <a:srgbClr val="000099"/>
                </a:solidFill>
                <a:latin typeface="+mj-lt"/>
                <a:ea typeface="ＭＳ Ｐゴシック" panose="020B0600070205080204" pitchFamily="34" charset="-128"/>
              </a:rPr>
              <a:t>Objectif :</a:t>
            </a:r>
          </a:p>
          <a:p>
            <a:pPr fontAlgn="auto">
              <a:lnSpc>
                <a:spcPct val="90000"/>
              </a:lnSpc>
              <a:spcBef>
                <a:spcPct val="20000"/>
              </a:spcBef>
              <a:spcAft>
                <a:spcPts val="0"/>
              </a:spcAft>
              <a:defRPr/>
            </a:pPr>
            <a:endParaRPr lang="fr-FR" altLang="fr-FR" sz="1000" b="1" u="sng" dirty="0">
              <a:solidFill>
                <a:srgbClr val="000099"/>
              </a:solidFill>
              <a:latin typeface="+mj-lt"/>
              <a:ea typeface="ＭＳ Ｐゴシック" panose="020B0600070205080204" pitchFamily="34" charset="-128"/>
            </a:endParaRPr>
          </a:p>
          <a:p>
            <a:pPr fontAlgn="auto">
              <a:lnSpc>
                <a:spcPct val="90000"/>
              </a:lnSpc>
              <a:spcBef>
                <a:spcPct val="20000"/>
              </a:spcBef>
              <a:spcAft>
                <a:spcPts val="0"/>
              </a:spcAft>
              <a:buFont typeface="Wingdings" panose="05000000000000000000" pitchFamily="2" charset="2"/>
              <a:buChar char=""/>
              <a:defRPr/>
            </a:pPr>
            <a:r>
              <a:rPr lang="fr-FR" altLang="fr-FR" sz="2000" dirty="0">
                <a:solidFill>
                  <a:srgbClr val="000099"/>
                </a:solidFill>
                <a:ea typeface="ＭＳ Ｐゴシック" panose="020B0600070205080204" pitchFamily="34" charset="-128"/>
              </a:rPr>
              <a:t>Reconnaitre les motivations de prescription de </a:t>
            </a:r>
            <a:r>
              <a:rPr lang="fr-FR" altLang="fr-FR" sz="2000" dirty="0" err="1">
                <a:solidFill>
                  <a:srgbClr val="000099"/>
                </a:solidFill>
                <a:ea typeface="ＭＳ Ｐゴシック" panose="020B0600070205080204" pitchFamily="34" charset="-128"/>
              </a:rPr>
              <a:t>Calcarea</a:t>
            </a:r>
            <a:r>
              <a:rPr lang="fr-FR" altLang="fr-FR" sz="2000" dirty="0">
                <a:solidFill>
                  <a:srgbClr val="000099"/>
                </a:solidFill>
                <a:ea typeface="ＭＳ Ｐゴシック" panose="020B0600070205080204" pitchFamily="34" charset="-128"/>
              </a:rPr>
              <a:t> </a:t>
            </a:r>
            <a:r>
              <a:rPr lang="fr-FR" altLang="fr-FR" sz="2000" dirty="0" err="1">
                <a:solidFill>
                  <a:srgbClr val="000099"/>
                </a:solidFill>
                <a:ea typeface="ＭＳ Ｐゴシック" panose="020B0600070205080204" pitchFamily="34" charset="-128"/>
              </a:rPr>
              <a:t>carbonica</a:t>
            </a:r>
            <a:r>
              <a:rPr lang="fr-FR" altLang="fr-FR" sz="2000" dirty="0">
                <a:solidFill>
                  <a:srgbClr val="000099"/>
                </a:solidFill>
                <a:ea typeface="ＭＳ Ｐゴシック" panose="020B0600070205080204" pitchFamily="34" charset="-128"/>
              </a:rPr>
              <a:t> (médicament du Mode Réactionnel </a:t>
            </a:r>
            <a:r>
              <a:rPr lang="fr-FR" altLang="fr-FR" sz="2000" dirty="0" err="1">
                <a:solidFill>
                  <a:srgbClr val="000099"/>
                </a:solidFill>
                <a:ea typeface="ＭＳ Ｐゴシック" panose="020B0600070205080204" pitchFamily="34" charset="-128"/>
              </a:rPr>
              <a:t>psorique</a:t>
            </a:r>
            <a:r>
              <a:rPr lang="fr-FR" altLang="fr-FR" sz="2000" dirty="0">
                <a:solidFill>
                  <a:srgbClr val="000099"/>
                </a:solidFill>
                <a:ea typeface="ＭＳ Ｐゴシック" panose="020B0600070205080204" pitchFamily="34" charset="-128"/>
              </a:rPr>
              <a:t> fréquemment prescrit en pédiatrie)</a:t>
            </a:r>
          </a:p>
        </p:txBody>
      </p:sp>
      <p:sp>
        <p:nvSpPr>
          <p:cNvPr id="30515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fontAlgn="auto">
              <a:spcBef>
                <a:spcPts val="0"/>
              </a:spcBef>
              <a:spcAft>
                <a:spcPts val="0"/>
              </a:spcAft>
              <a:defRPr/>
            </a:pPr>
            <a:r>
              <a:rPr lang="fr-FR" sz="3200" b="1" dirty="0">
                <a:solidFill>
                  <a:schemeClr val="bg1"/>
                </a:solidFill>
                <a:latin typeface="+mj-lt"/>
              </a:rPr>
              <a:t>Focus matière médicale</a:t>
            </a:r>
          </a:p>
        </p:txBody>
      </p:sp>
      <p:sp>
        <p:nvSpPr>
          <p:cNvPr id="305156"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chemeClr val="bg1"/>
                </a:solidFill>
                <a:latin typeface="Arial Black" panose="020B0A04020102020204" pitchFamily="34" charset="0"/>
              </a:rPr>
              <a:t>7’</a:t>
            </a:r>
          </a:p>
        </p:txBody>
      </p:sp>
      <p:sp>
        <p:nvSpPr>
          <p:cNvPr id="7" name="Rectangle 15"/>
          <p:cNvSpPr>
            <a:spLocks noChangeArrowheads="1"/>
          </p:cNvSpPr>
          <p:nvPr/>
        </p:nvSpPr>
        <p:spPr bwMode="auto">
          <a:xfrm>
            <a:off x="3503613" y="3832225"/>
            <a:ext cx="8207375" cy="23764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auto">
              <a:spcBef>
                <a:spcPct val="20000"/>
              </a:spcBef>
              <a:spcAft>
                <a:spcPts val="0"/>
              </a:spcAft>
              <a:buFont typeface="Wingdings" panose="05000000000000000000" pitchFamily="2" charset="2"/>
              <a:buNone/>
              <a:defRPr/>
            </a:pPr>
            <a:r>
              <a:rPr lang="fr-FR" altLang="fr-FR" b="1" u="sng" dirty="0">
                <a:solidFill>
                  <a:srgbClr val="000099"/>
                </a:solidFill>
                <a:latin typeface="+mj-lt"/>
                <a:ea typeface="ＭＳ Ｐゴシック" panose="020B0600070205080204" pitchFamily="34" charset="-128"/>
              </a:rPr>
              <a:t>Règles du jeu </a:t>
            </a:r>
            <a:r>
              <a:rPr lang="fr-FR" altLang="fr-FR" b="1" dirty="0">
                <a:solidFill>
                  <a:srgbClr val="000090"/>
                </a:solidFill>
                <a:latin typeface="+mj-lt"/>
                <a:ea typeface="ＭＳ Ｐゴシック" panose="020B0600070205080204" pitchFamily="34" charset="-128"/>
              </a:rPr>
              <a:t>: </a:t>
            </a:r>
          </a:p>
          <a:p>
            <a:pPr fontAlgn="auto">
              <a:spcBef>
                <a:spcPct val="50000"/>
              </a:spcBef>
              <a:spcAft>
                <a:spcPts val="0"/>
              </a:spcAft>
              <a:buFontTx/>
              <a:buBlip>
                <a:blip r:embed="rId3"/>
              </a:buBlip>
              <a:defRPr/>
            </a:pPr>
            <a:r>
              <a:rPr lang="fr-FR" altLang="fr-FR" dirty="0">
                <a:solidFill>
                  <a:srgbClr val="000099"/>
                </a:solidFill>
                <a:latin typeface="+mj-lt"/>
                <a:ea typeface="ＭＳ Ｐゴシック" panose="020B0600070205080204" pitchFamily="34" charset="-128"/>
              </a:rPr>
              <a:t>Individuellement,</a:t>
            </a:r>
          </a:p>
          <a:p>
            <a:pPr fontAlgn="auto">
              <a:spcBef>
                <a:spcPct val="30000"/>
              </a:spcBef>
              <a:spcAft>
                <a:spcPts val="0"/>
              </a:spcAft>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A partir de l’extrait de matière médicale, </a:t>
            </a:r>
            <a:r>
              <a:rPr lang="fr-FR" altLang="fr-FR" b="1" dirty="0">
                <a:solidFill>
                  <a:srgbClr val="000099"/>
                </a:solidFill>
                <a:latin typeface="+mj-lt"/>
                <a:ea typeface="ＭＳ Ｐゴシック" panose="020B0600070205080204" pitchFamily="34" charset="-128"/>
              </a:rPr>
              <a:t>citer</a:t>
            </a:r>
            <a:r>
              <a:rPr lang="fr-FR" altLang="fr-FR" dirty="0">
                <a:solidFill>
                  <a:srgbClr val="000099"/>
                </a:solidFill>
                <a:latin typeface="+mj-lt"/>
                <a:ea typeface="ＭＳ Ｐゴシック" panose="020B0600070205080204" pitchFamily="34" charset="-128"/>
              </a:rPr>
              <a:t> :</a:t>
            </a:r>
          </a:p>
          <a:p>
            <a:pPr fontAlgn="auto">
              <a:spcBef>
                <a:spcPct val="30000"/>
              </a:spcBef>
              <a:spcAft>
                <a:spcPts val="0"/>
              </a:spcAft>
              <a:buClr>
                <a:srgbClr val="000099"/>
              </a:buClr>
              <a:defRPr/>
            </a:pPr>
            <a:r>
              <a:rPr lang="fr-FR" altLang="fr-FR" dirty="0">
                <a:solidFill>
                  <a:srgbClr val="000099"/>
                </a:solidFill>
                <a:latin typeface="+mj-lt"/>
                <a:ea typeface="ＭＳ Ｐゴシック" panose="020B0600070205080204" pitchFamily="34" charset="-128"/>
              </a:rPr>
              <a:t>	- </a:t>
            </a:r>
            <a:r>
              <a:rPr lang="fr-FR" altLang="fr-FR" b="1" dirty="0">
                <a:solidFill>
                  <a:srgbClr val="000099"/>
                </a:solidFill>
                <a:latin typeface="+mj-lt"/>
              </a:rPr>
              <a:t>2 cibles / localisations du médicament </a:t>
            </a:r>
            <a:r>
              <a:rPr lang="fr-FR" altLang="fr-FR" sz="1600" dirty="0">
                <a:solidFill>
                  <a:srgbClr val="000099"/>
                </a:solidFill>
                <a:latin typeface="+mj-lt"/>
              </a:rPr>
              <a:t>(cadran I du schéma de </a:t>
            </a:r>
            <a:r>
              <a:rPr lang="fr-FR" altLang="fr-FR" sz="1600" dirty="0" err="1">
                <a:solidFill>
                  <a:srgbClr val="000099"/>
                </a:solidFill>
                <a:latin typeface="+mj-lt"/>
              </a:rPr>
              <a:t>Hering</a:t>
            </a:r>
            <a:r>
              <a:rPr lang="fr-FR" altLang="fr-FR" sz="1600" dirty="0">
                <a:solidFill>
                  <a:srgbClr val="000099"/>
                </a:solidFill>
                <a:latin typeface="+mj-lt"/>
              </a:rPr>
              <a:t>)</a:t>
            </a:r>
          </a:p>
          <a:p>
            <a:pPr fontAlgn="auto">
              <a:spcBef>
                <a:spcPct val="30000"/>
              </a:spcBef>
              <a:spcAft>
                <a:spcPts val="0"/>
              </a:spcAft>
              <a:buClr>
                <a:srgbClr val="000099"/>
              </a:buClr>
              <a:defRPr/>
            </a:pPr>
            <a:r>
              <a:rPr lang="fr-FR" altLang="fr-FR" dirty="0">
                <a:solidFill>
                  <a:srgbClr val="000099"/>
                </a:solidFill>
                <a:latin typeface="+mj-lt"/>
              </a:rPr>
              <a:t>	- </a:t>
            </a:r>
            <a:r>
              <a:rPr lang="fr-FR" altLang="fr-FR" b="1" dirty="0">
                <a:solidFill>
                  <a:srgbClr val="000099"/>
                </a:solidFill>
              </a:rPr>
              <a:t>2 types d’indications de prescription en pédiatrie</a:t>
            </a:r>
            <a:endParaRPr lang="fr-FR" altLang="fr-FR" dirty="0">
              <a:solidFill>
                <a:srgbClr val="000099"/>
              </a:solidFill>
            </a:endParaRPr>
          </a:p>
          <a:p>
            <a:pPr fontAlgn="auto">
              <a:spcBef>
                <a:spcPct val="30000"/>
              </a:spcBef>
              <a:spcAft>
                <a:spcPts val="0"/>
              </a:spcAft>
              <a:buClr>
                <a:srgbClr val="000099"/>
              </a:buClr>
              <a:defRPr/>
            </a:pPr>
            <a:endParaRPr lang="fr-FR" altLang="fr-FR" dirty="0">
              <a:solidFill>
                <a:srgbClr val="000099"/>
              </a:solidFill>
              <a:latin typeface="+mj-lt"/>
              <a:ea typeface="ＭＳ Ｐゴシック" panose="020B0600070205080204" pitchFamily="34" charset="-128"/>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4294967295"/>
            <p:extLst>
              <p:ext uri="{D42A27DB-BD31-4B8C-83A1-F6EECF244321}">
                <p14:modId xmlns:p14="http://schemas.microsoft.com/office/powerpoint/2010/main" val="3663929932"/>
              </p:ext>
            </p:extLst>
          </p:nvPr>
        </p:nvGraphicFramePr>
        <p:xfrm>
          <a:off x="1433513" y="75682"/>
          <a:ext cx="9151937" cy="6884988"/>
        </p:xfrm>
        <a:graphic>
          <a:graphicData uri="http://schemas.openxmlformats.org/drawingml/2006/table">
            <a:tbl>
              <a:tblPr/>
              <a:tblGrid>
                <a:gridCol w="215900">
                  <a:extLst>
                    <a:ext uri="{9D8B030D-6E8A-4147-A177-3AD203B41FA5}">
                      <a16:colId xmlns:a16="http://schemas.microsoft.com/office/drawing/2014/main" val="20000"/>
                    </a:ext>
                  </a:extLst>
                </a:gridCol>
                <a:gridCol w="4148137">
                  <a:extLst>
                    <a:ext uri="{9D8B030D-6E8A-4147-A177-3AD203B41FA5}">
                      <a16:colId xmlns:a16="http://schemas.microsoft.com/office/drawing/2014/main" val="20001"/>
                    </a:ext>
                  </a:extLst>
                </a:gridCol>
                <a:gridCol w="4787900">
                  <a:extLst>
                    <a:ext uri="{9D8B030D-6E8A-4147-A177-3AD203B41FA5}">
                      <a16:colId xmlns:a16="http://schemas.microsoft.com/office/drawing/2014/main" val="20002"/>
                    </a:ext>
                  </a:extLst>
                </a:gridCol>
              </a:tblGrid>
              <a:tr h="679486">
                <a:tc>
                  <a:txBody>
                    <a:bodyPr/>
                    <a:lstStyle>
                      <a:lvl1pPr marL="184150" indent="-17145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184150" marR="0" lvl="0" indent="-171450" algn="l" defTabSz="914400" rtl="0" eaLnBrk="1" fontAlgn="base" latinLnBrk="0" hangingPunct="1">
                        <a:lnSpc>
                          <a:spcPct val="100000"/>
                        </a:lnSpc>
                        <a:spcBef>
                          <a:spcPct val="0"/>
                        </a:spcBef>
                        <a:spcAft>
                          <a:spcPct val="0"/>
                        </a:spcAft>
                        <a:buClr>
                          <a:srgbClr val="000090"/>
                        </a:buClr>
                        <a:buSzTx/>
                        <a:buFontTx/>
                        <a:buChar char="•"/>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2" marB="45722" horzOverflow="overflow">
                    <a:lnL>
                      <a:noFill/>
                    </a:lnL>
                    <a:lnR>
                      <a:noFill/>
                    </a:lnR>
                    <a:lnT>
                      <a:noFill/>
                    </a:lnT>
                    <a:lnB>
                      <a:noFill/>
                    </a:lnB>
                    <a:lnTlToBr>
                      <a:noFill/>
                    </a:lnTlToBr>
                    <a:lnBlToTr>
                      <a:noFill/>
                    </a:lnBlToTr>
                    <a:noFill/>
                  </a:tcPr>
                </a:tc>
                <a:tc gridSpan="2">
                  <a:txBody>
                    <a:bodyPr/>
                    <a:lstStyle>
                      <a:lvl1pPr marL="12700"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12700" marR="0" lvl="0" indent="0" algn="ctr" defTabSz="914400" rtl="0" eaLnBrk="1" fontAlgn="base" latinLnBrk="0" hangingPunct="1">
                        <a:lnSpc>
                          <a:spcPct val="100000"/>
                        </a:lnSpc>
                        <a:spcBef>
                          <a:spcPct val="0"/>
                        </a:spcBef>
                        <a:spcAft>
                          <a:spcPct val="0"/>
                        </a:spcAft>
                        <a:buClr>
                          <a:srgbClr val="000090"/>
                        </a:buClr>
                        <a:buSzTx/>
                        <a:buFontTx/>
                        <a:buNone/>
                        <a:tabLst/>
                      </a:pPr>
                      <a:r>
                        <a:rPr kumimoji="0" lang="fr-FR" altLang="fr-FR" sz="2800" b="1" i="0" u="none" strike="noStrike" cap="none" normalizeH="0" baseline="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Calcarea carbonica ostrearum</a:t>
                      </a:r>
                    </a:p>
                  </a:txBody>
                  <a:tcPr marT="45722" marB="4572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1437670">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LOCALISATIONS</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2" marB="45722"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SENSATIONS</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Froid général ou localisé : au niveau des pieds, ou des jambes ou de la tête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Faiblesse générale : fatigabilité, manque d’endurance</a:t>
                      </a:r>
                    </a:p>
                  </a:txBody>
                  <a:tcPr marT="45722" marB="4572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9101">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SIGNES CONCOMITANTS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Sueurs localisées froides : à la région occipitale, lors du premier sommeil chez le nourrisson, au cuir chevelu</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au moindre exercice</a:t>
                      </a:r>
                      <a:endPar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Désir d’œufs, de sucreries et d’aliments indigestes</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2" marB="4572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MODALITES</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Aggravation </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par le froid</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surtout</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froid humide</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à la pleine lune </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ou la nouvelle,</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par le </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lait</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(symptômes digestifs),</a:t>
                      </a:r>
                    </a:p>
                    <a:p>
                      <a:pPr marL="0" marR="0" lvl="0" indent="0" algn="l" defTabSz="914400" rtl="0" eaLnBrk="1" fontAlgn="base" latinLnBrk="0" hangingPunct="1">
                        <a:lnSpc>
                          <a:spcPct val="100000"/>
                        </a:lnSpc>
                        <a:spcBef>
                          <a:spcPct val="0"/>
                        </a:spcBef>
                        <a:spcAft>
                          <a:spcPct val="0"/>
                        </a:spcAft>
                        <a:buClr>
                          <a:srgbClr val="000090"/>
                        </a:buClr>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par les efforts intellectuels ou physiques</a:t>
                      </a:r>
                    </a:p>
                  </a:txBody>
                  <a:tcPr marT="45722" marB="4572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54562">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MODE REACTIONNEL CHRONIQUE</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MR </a:t>
                      </a:r>
                      <a:r>
                        <a:rPr kumimoji="0" lang="fr-FR" altLang="fr-FR" sz="12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Psorique</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et </a:t>
                      </a:r>
                      <a:r>
                        <a:rPr kumimoji="0" lang="fr-FR" altLang="fr-FR" sz="1200" b="1"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Sycotique</a:t>
                      </a:r>
                      <a:endPar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MRP : </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périodicité et alternance entre manifestations cutanées, ORL/pulmonaires (rhinopharyngites récidivantes, otites, bronchiolites, asthme..) et digestives, antécédents héréditaires (obésité, goutte, lithiases..)</a:t>
                      </a:r>
                    </a:p>
                    <a:p>
                      <a:pPr marL="0" marR="0" lvl="0" indent="0" algn="l" defTabSz="914400" rtl="0" eaLnBrk="1" fontAlgn="base" latinLnBrk="0" hangingPunct="1">
                        <a:lnSpc>
                          <a:spcPct val="100000"/>
                        </a:lnSpc>
                        <a:spcBef>
                          <a:spcPct val="0"/>
                        </a:spcBef>
                        <a:spcAft>
                          <a:spcPct val="0"/>
                        </a:spcAft>
                        <a:buClr>
                          <a:srgbClr val="000090"/>
                        </a:buClr>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MRS : </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tendance aux proliférations cutanées ou muqueuses, arthrose…</a:t>
                      </a:r>
                    </a:p>
                  </a:txBody>
                  <a:tcPr marT="45722" marB="4572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fr-FR"/>
                    </a:p>
                  </a:txBody>
                  <a:tcPr/>
                </a:tc>
                <a:tc rowSpan="2">
                  <a:txBody>
                    <a:bodyPr/>
                    <a:lstStyle>
                      <a:lvl1pPr defTabSz="457200" eaLnBrk="0" hangingPunct="0">
                        <a:spcBef>
                          <a:spcPct val="20000"/>
                        </a:spcBef>
                        <a:defRPr sz="2800">
                          <a:solidFill>
                            <a:schemeClr val="tx1"/>
                          </a:solidFill>
                          <a:latin typeface="Arial" panose="020B0604020202020204" pitchFamily="34" charset="0"/>
                        </a:defRPr>
                      </a:lvl1pPr>
                      <a:lvl2pPr marL="742950" indent="-285750" defTabSz="457200" eaLnBrk="0" hangingPunct="0">
                        <a:spcBef>
                          <a:spcPct val="20000"/>
                        </a:spcBef>
                        <a:defRPr sz="2400">
                          <a:solidFill>
                            <a:schemeClr val="tx1"/>
                          </a:solidFill>
                          <a:latin typeface="Arial" panose="020B0604020202020204" pitchFamily="34" charset="0"/>
                        </a:defRPr>
                      </a:lvl2pPr>
                      <a:lvl3pPr marL="1143000" indent="-228600" defTabSz="457200" eaLnBrk="0" hangingPunct="0">
                        <a:spcBef>
                          <a:spcPct val="20000"/>
                        </a:spcBef>
                        <a:defRPr sz="2000">
                          <a:solidFill>
                            <a:schemeClr val="tx1"/>
                          </a:solidFill>
                          <a:latin typeface="Arial" panose="020B0604020202020204" pitchFamily="34" charset="0"/>
                        </a:defRPr>
                      </a:lvl3pPr>
                      <a:lvl4pPr marL="1600200" indent="-228600" defTabSz="457200" eaLnBrk="0" hangingPunct="0">
                        <a:spcBef>
                          <a:spcPct val="20000"/>
                        </a:spcBef>
                        <a:defRPr>
                          <a:solidFill>
                            <a:schemeClr val="tx1"/>
                          </a:solidFill>
                          <a:latin typeface="Arial" panose="020B0604020202020204" pitchFamily="34" charset="0"/>
                        </a:defRPr>
                      </a:lvl4pPr>
                      <a:lvl5pPr marL="2057400" indent="-228600" defTabSz="457200" eaLnBrk="0" hangingPunct="0">
                        <a:spcBef>
                          <a:spcPct val="20000"/>
                        </a:spcBef>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PRINCIPALES INDICATIONS CLINIQUES</a:t>
                      </a:r>
                    </a:p>
                    <a:p>
                      <a:pPr marL="0" marR="0" lvl="0" indent="0" algn="l" defTabSz="457200" rtl="0" eaLnBrk="1" fontAlgn="base" latinLnBrk="0" hangingPunct="1">
                        <a:lnSpc>
                          <a:spcPct val="100000"/>
                        </a:lnSpc>
                        <a:spcBef>
                          <a:spcPts val="600"/>
                        </a:spcBef>
                        <a:spcAft>
                          <a:spcPct val="0"/>
                        </a:spcAft>
                        <a:buClrTx/>
                        <a:buSzTx/>
                        <a:buFontTx/>
                        <a:buNone/>
                        <a:tabLst/>
                      </a:pP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Souvent utile chez le nourrisson </a:t>
                      </a: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(médicament de fond de première importance en pédiatrie</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457200" rtl="0" eaLnBrk="1" fontAlgn="base" latinLnBrk="0" hangingPunct="1">
                        <a:lnSpc>
                          <a:spcPct val="100000"/>
                        </a:lnSpc>
                        <a:spcBef>
                          <a:spcPts val="300"/>
                        </a:spcBef>
                        <a:spcAft>
                          <a:spcPct val="0"/>
                        </a:spcAft>
                        <a:buClrTx/>
                        <a:buSzTx/>
                        <a:buFontTx/>
                        <a:buNone/>
                        <a:tabLst/>
                      </a:pPr>
                      <a:endParaRPr kumimoji="0" lang="fr-FR" altLang="fr-FR" sz="11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r>
                        <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 </a:t>
                      </a: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rPr>
                        <a:t>-</a:t>
                      </a:r>
                      <a:endParaRPr kumimoji="0" lang="fr-FR" altLang="fr-FR" sz="1200" b="1" i="0" u="none" strike="noStrike" cap="none" normalizeH="0" baseline="0" dirty="0">
                        <a:ln>
                          <a:noFill/>
                        </a:ln>
                        <a:solidFill>
                          <a:srgbClr val="000099"/>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T="45722" marB="45722"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2024169">
                <a:tc gridSpan="2">
                  <a:txBody>
                    <a:bodyPr/>
                    <a:lstStyle>
                      <a:lvl1pPr defTabSz="457200" eaLnBrk="0" hangingPunct="0">
                        <a:spcBef>
                          <a:spcPct val="20000"/>
                        </a:spcBef>
                        <a:defRPr sz="2800">
                          <a:solidFill>
                            <a:schemeClr val="tx1"/>
                          </a:solidFill>
                          <a:latin typeface="Arial" panose="020B0604020202020204" pitchFamily="34" charset="0"/>
                        </a:defRPr>
                      </a:lvl1pPr>
                      <a:lvl2pPr marL="742950" indent="-285750" defTabSz="457200" eaLnBrk="0" hangingPunct="0">
                        <a:spcBef>
                          <a:spcPct val="20000"/>
                        </a:spcBef>
                        <a:defRPr sz="2400">
                          <a:solidFill>
                            <a:schemeClr val="tx1"/>
                          </a:solidFill>
                          <a:latin typeface="Arial" panose="020B0604020202020204" pitchFamily="34" charset="0"/>
                        </a:defRPr>
                      </a:lvl2pPr>
                      <a:lvl3pPr marL="1143000" indent="-228600" defTabSz="457200" eaLnBrk="0" hangingPunct="0">
                        <a:spcBef>
                          <a:spcPct val="20000"/>
                        </a:spcBef>
                        <a:defRPr sz="2000">
                          <a:solidFill>
                            <a:schemeClr val="tx1"/>
                          </a:solidFill>
                          <a:latin typeface="Arial" panose="020B0604020202020204" pitchFamily="34" charset="0"/>
                        </a:defRPr>
                      </a:lvl3pPr>
                      <a:lvl4pPr marL="1600200" indent="-228600" defTabSz="457200" eaLnBrk="0" hangingPunct="0">
                        <a:spcBef>
                          <a:spcPct val="20000"/>
                        </a:spcBef>
                        <a:defRPr>
                          <a:solidFill>
                            <a:schemeClr val="tx1"/>
                          </a:solidFill>
                          <a:latin typeface="Arial" panose="020B0604020202020204" pitchFamily="34" charset="0"/>
                        </a:defRPr>
                      </a:lvl4pPr>
                      <a:lvl5pPr marL="2057400" indent="-228600" defTabSz="457200" eaLnBrk="0" hangingPunct="0">
                        <a:spcBef>
                          <a:spcPct val="20000"/>
                        </a:spcBef>
                        <a:defRPr>
                          <a:solidFill>
                            <a:schemeClr val="tx1"/>
                          </a:solidFill>
                          <a:latin typeface="Arial" panose="020B0604020202020204" pitchFamily="34" charset="0"/>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ts val="20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TYPE SENSIBLE</a:t>
                      </a:r>
                    </a:p>
                    <a:p>
                      <a:pPr marL="0" marR="0" lvl="0" indent="0" algn="l" defTabSz="457200" rtl="0" eaLnBrk="1" fontAlgn="base" latinLnBrk="0" hangingPunct="1">
                        <a:lnSpc>
                          <a:spcPct val="100000"/>
                        </a:lnSpc>
                        <a:spcBef>
                          <a:spcPts val="20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Tendances pathologiques : voir MRC</a:t>
                      </a:r>
                    </a:p>
                    <a:p>
                      <a:pPr marL="0" marR="0" lvl="0" indent="0" algn="l" defTabSz="457200" rtl="0" eaLnBrk="1" fontAlgn="base" latinLnBrk="0" hangingPunct="1">
                        <a:lnSpc>
                          <a:spcPct val="100000"/>
                        </a:lnSpc>
                        <a:spcBef>
                          <a:spcPts val="20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Nourrisson bréviligne, </a:t>
                      </a: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calme, lent, craintif, sujet aux terreurs nocturnes avec </a:t>
                      </a: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tendance à érythème fessier et aux spasmes</a:t>
                      </a:r>
                    </a:p>
                    <a:p>
                      <a:pPr marL="0" marR="0" lvl="0" indent="0" algn="l" defTabSz="457200" rtl="0" eaLnBrk="1" fontAlgn="base" latinLnBrk="0" hangingPunct="1">
                        <a:lnSpc>
                          <a:spcPct val="100000"/>
                        </a:lnSpc>
                        <a:spcBef>
                          <a:spcPts val="20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Constitution bréviligne,</a:t>
                      </a:r>
                    </a:p>
                    <a:p>
                      <a:pPr marL="0" marR="0" lvl="0" indent="0" algn="l" defTabSz="457200" rtl="0" eaLnBrk="1" fontAlgn="base" latinLnBrk="0" hangingPunct="1">
                        <a:lnSpc>
                          <a:spcPct val="100000"/>
                        </a:lnSpc>
                        <a:spcBef>
                          <a:spcPts val="20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Enfants et adolescents timides; très peureux, lents</a:t>
                      </a:r>
                    </a:p>
                    <a:p>
                      <a:pPr marL="0" marR="0" lvl="0" indent="0" algn="l" defTabSz="457200" rtl="0" eaLnBrk="1" fontAlgn="base" latinLnBrk="0" hangingPunct="1">
                        <a:lnSpc>
                          <a:spcPct val="100000"/>
                        </a:lnSpc>
                        <a:spcBef>
                          <a:spcPts val="200"/>
                        </a:spcBef>
                        <a:spcAft>
                          <a:spcPct val="0"/>
                        </a:spcAft>
                        <a:buClrTx/>
                        <a:buSzTx/>
                        <a:buFontTx/>
                        <a:buChar char="-"/>
                        <a:tabLst/>
                      </a:pPr>
                      <a:r>
                        <a:rPr kumimoji="0" lang="fr-FR" altLang="fr-FR"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cs typeface="Arial" panose="020B0604020202020204" pitchFamily="34" charset="0"/>
                        </a:rPr>
                        <a:t> Adulte fatigué, lent, anxieux, tendance dépressive</a:t>
                      </a:r>
                    </a:p>
                  </a:txBody>
                  <a:tcPr marT="45722" marB="45722"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fr-FR"/>
                    </a:p>
                  </a:txBody>
                  <a:tcPr/>
                </a:tc>
                <a:tc vMerge="1">
                  <a:txBody>
                    <a:bodyPr/>
                    <a:lstStyle/>
                    <a:p>
                      <a:endParaRPr lang="fr-FR"/>
                    </a:p>
                  </a:txBody>
                  <a:tcPr/>
                </a:tc>
                <a:extLst>
                  <a:ext uri="{0D108BD9-81ED-4DB2-BD59-A6C34878D82A}">
                    <a16:rowId xmlns:a16="http://schemas.microsoft.com/office/drawing/2014/main" val="10004"/>
                  </a:ext>
                </a:extLst>
              </a:tr>
            </a:tbl>
          </a:graphicData>
        </a:graphic>
      </p:graphicFrame>
      <p:sp>
        <p:nvSpPr>
          <p:cNvPr id="3" name="ZoneTexte 2"/>
          <p:cNvSpPr txBox="1">
            <a:spLocks noChangeArrowheads="1"/>
          </p:cNvSpPr>
          <p:nvPr/>
        </p:nvSpPr>
        <p:spPr bwMode="auto">
          <a:xfrm>
            <a:off x="1625600" y="1132957"/>
            <a:ext cx="3889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1200" b="1">
                <a:solidFill>
                  <a:srgbClr val="000099"/>
                </a:solidFill>
                <a:ea typeface="ＭＳ Ｐゴシック" panose="020B0600070205080204" pitchFamily="34" charset="-128"/>
                <a:cs typeface="Arial" panose="020B0604020202020204" pitchFamily="34" charset="0"/>
              </a:rPr>
              <a:t>Métabolisme général </a:t>
            </a:r>
            <a:r>
              <a:rPr lang="fr-FR" altLang="fr-FR" sz="1200">
                <a:solidFill>
                  <a:srgbClr val="000099"/>
                </a:solidFill>
                <a:ea typeface="ＭＳ Ｐゴシック" panose="020B0600070205080204" pitchFamily="34" charset="-128"/>
                <a:cs typeface="Arial" panose="020B0604020202020204" pitchFamily="34" charset="0"/>
              </a:rPr>
              <a:t>: croissance nourrisson, enfant, adolescent / adulte</a:t>
            </a:r>
          </a:p>
        </p:txBody>
      </p:sp>
      <p:sp>
        <p:nvSpPr>
          <p:cNvPr id="5" name="ZoneTexte 4"/>
          <p:cNvSpPr txBox="1">
            <a:spLocks noChangeArrowheads="1"/>
          </p:cNvSpPr>
          <p:nvPr/>
        </p:nvSpPr>
        <p:spPr bwMode="auto">
          <a:xfrm>
            <a:off x="1625600" y="1493319"/>
            <a:ext cx="388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fr-FR" altLang="fr-FR" sz="1200" b="1">
                <a:solidFill>
                  <a:srgbClr val="000099"/>
                </a:solidFill>
                <a:ea typeface="ＭＳ Ｐゴシック" panose="020B0600070205080204" pitchFamily="34" charset="-128"/>
                <a:cs typeface="Arial" panose="020B0604020202020204" pitchFamily="34" charset="0"/>
              </a:rPr>
              <a:t>Tissu lymphoïde : </a:t>
            </a:r>
            <a:r>
              <a:rPr lang="fr-FR" altLang="fr-FR" sz="1200">
                <a:solidFill>
                  <a:srgbClr val="000099"/>
                </a:solidFill>
                <a:ea typeface="ＭＳ Ｐゴシック" panose="020B0600070205080204" pitchFamily="34" charset="-128"/>
                <a:cs typeface="Arial" panose="020B0604020202020204" pitchFamily="34" charset="0"/>
              </a:rPr>
              <a:t>hypertrophie des ganglions, des amygdales et des végétations adénoïdes</a:t>
            </a:r>
          </a:p>
        </p:txBody>
      </p:sp>
      <p:sp>
        <p:nvSpPr>
          <p:cNvPr id="6" name="ZoneTexte 5"/>
          <p:cNvSpPr txBox="1">
            <a:spLocks noChangeArrowheads="1"/>
          </p:cNvSpPr>
          <p:nvPr/>
        </p:nvSpPr>
        <p:spPr bwMode="auto">
          <a:xfrm>
            <a:off x="1625600" y="1867969"/>
            <a:ext cx="388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ts val="600"/>
              </a:spcBef>
            </a:pPr>
            <a:r>
              <a:rPr lang="fr-FR" altLang="fr-FR" sz="1200" b="1">
                <a:solidFill>
                  <a:srgbClr val="000099"/>
                </a:solidFill>
                <a:ea typeface="ＭＳ Ｐゴシック" panose="020B0600070205080204" pitchFamily="34" charset="-128"/>
                <a:cs typeface="Arial" panose="020B0604020202020204" pitchFamily="34" charset="0"/>
              </a:rPr>
              <a:t>Tissu osseux</a:t>
            </a:r>
            <a:endParaRPr lang="fr-FR" altLang="fr-FR" sz="1200">
              <a:solidFill>
                <a:srgbClr val="000099"/>
              </a:solidFill>
              <a:ea typeface="ＭＳ Ｐゴシック" panose="020B0600070205080204" pitchFamily="34" charset="-128"/>
              <a:cs typeface="Arial" panose="020B0604020202020204" pitchFamily="34" charset="0"/>
            </a:endParaRPr>
          </a:p>
        </p:txBody>
      </p:sp>
      <p:sp>
        <p:nvSpPr>
          <p:cNvPr id="7" name="ZoneTexte 6"/>
          <p:cNvSpPr txBox="1"/>
          <p:nvPr/>
        </p:nvSpPr>
        <p:spPr>
          <a:xfrm>
            <a:off x="6008688" y="4191761"/>
            <a:ext cx="5937250" cy="831850"/>
          </a:xfrm>
          <a:prstGeom prst="rect">
            <a:avLst/>
          </a:prstGeom>
          <a:noFill/>
        </p:spPr>
        <p:txBody>
          <a:bodyPr>
            <a:spAutoFit/>
          </a:bodyPr>
          <a:lstStyle/>
          <a:p>
            <a:pPr defTabSz="457200">
              <a:defRPr/>
            </a:pPr>
            <a:r>
              <a:rPr lang="fr-FR" altLang="fr-FR" sz="1200" b="1" dirty="0">
                <a:solidFill>
                  <a:srgbClr val="000099"/>
                </a:solidFill>
                <a:ea typeface="ＭＳ Ｐゴシック" panose="020B0600070205080204" pitchFamily="34" charset="-128"/>
                <a:cs typeface="Arial" panose="020B0604020202020204" pitchFamily="34" charset="0"/>
              </a:rPr>
              <a:t>ORL/pneumo</a:t>
            </a:r>
          </a:p>
          <a:p>
            <a:pPr marL="180975" indent="-85725" defTabSz="457200">
              <a:buFont typeface="Arial" panose="020B0604020202020204" pitchFamily="34" charset="0"/>
              <a:buChar char="•"/>
              <a:defRPr/>
            </a:pPr>
            <a:r>
              <a:rPr lang="fr-FR" altLang="fr-FR" sz="1200" b="1" dirty="0">
                <a:solidFill>
                  <a:srgbClr val="000099"/>
                </a:solidFill>
                <a:ea typeface="ＭＳ Ｐゴシック" panose="020B0600070205080204" pitchFamily="34" charset="-128"/>
                <a:cs typeface="Arial" panose="020B0604020202020204" pitchFamily="34" charset="0"/>
              </a:rPr>
              <a:t>Enfant/ado : prévention des affections ORL récidivantes (rhinopharyngites, otites, angines, bronchites). Traitement de terrain de l’asthme</a:t>
            </a:r>
          </a:p>
          <a:p>
            <a:pPr marL="180975" indent="-85725" defTabSz="457200">
              <a:buFont typeface="Arial" panose="020B0604020202020204" pitchFamily="34" charset="0"/>
              <a:buChar char="•"/>
              <a:defRPr/>
            </a:pPr>
            <a:r>
              <a:rPr lang="fr-FR" altLang="fr-FR" sz="1200" b="1" dirty="0">
                <a:solidFill>
                  <a:srgbClr val="000099"/>
                </a:solidFill>
                <a:ea typeface="ＭＳ Ｐゴシック" panose="020B0600070205080204" pitchFamily="34" charset="-128"/>
                <a:cs typeface="Arial" panose="020B0604020202020204" pitchFamily="34" charset="0"/>
              </a:rPr>
              <a:t>Adulte : traitement de terrain de l’asthme. </a:t>
            </a:r>
          </a:p>
        </p:txBody>
      </p:sp>
      <p:sp>
        <p:nvSpPr>
          <p:cNvPr id="8" name="ZoneTexte 7"/>
          <p:cNvSpPr txBox="1">
            <a:spLocks noChangeArrowheads="1"/>
          </p:cNvSpPr>
          <p:nvPr/>
        </p:nvSpPr>
        <p:spPr bwMode="auto">
          <a:xfrm>
            <a:off x="6024563" y="5106161"/>
            <a:ext cx="3889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ea typeface="ＭＳ Ｐゴシック" panose="020B0600070205080204" pitchFamily="34" charset="-128"/>
                <a:cs typeface="Arial" panose="020B0604020202020204" pitchFamily="34" charset="0"/>
              </a:rPr>
              <a:t>Dermatoses du nourrisson</a:t>
            </a:r>
          </a:p>
        </p:txBody>
      </p:sp>
      <p:sp>
        <p:nvSpPr>
          <p:cNvPr id="9" name="ZoneTexte 8"/>
          <p:cNvSpPr txBox="1">
            <a:spLocks noChangeArrowheads="1"/>
          </p:cNvSpPr>
          <p:nvPr/>
        </p:nvSpPr>
        <p:spPr bwMode="auto">
          <a:xfrm>
            <a:off x="6024563" y="5485574"/>
            <a:ext cx="5586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fr-FR" altLang="fr-FR" sz="1200" b="1" dirty="0">
                <a:solidFill>
                  <a:srgbClr val="000099"/>
                </a:solidFill>
                <a:ea typeface="ＭＳ Ｐゴシック" panose="020B0600070205080204" pitchFamily="34" charset="-128"/>
                <a:cs typeface="Arial" panose="020B0604020202020204" pitchFamily="34" charset="0"/>
              </a:rPr>
              <a:t>Trouble de la croissance (retard marche et dentition), </a:t>
            </a:r>
          </a:p>
        </p:txBody>
      </p:sp>
      <p:sp>
        <p:nvSpPr>
          <p:cNvPr id="10" name="ZoneTexte 9"/>
          <p:cNvSpPr txBox="1">
            <a:spLocks noChangeArrowheads="1"/>
          </p:cNvSpPr>
          <p:nvPr/>
        </p:nvSpPr>
        <p:spPr bwMode="auto">
          <a:xfrm>
            <a:off x="6008688" y="5855461"/>
            <a:ext cx="5588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fr-FR" altLang="fr-FR" sz="1200" b="1" i="1">
                <a:solidFill>
                  <a:srgbClr val="000099"/>
                </a:solidFill>
                <a:ea typeface="ＭＳ Ｐゴシック" panose="020B0600070205080204" pitchFamily="34" charset="-128"/>
                <a:cs typeface="Arial" panose="020B0604020202020204" pitchFamily="34" charset="0"/>
              </a:rPr>
              <a:t>Pathologies de surcharge pondérale et métabolique </a:t>
            </a:r>
            <a:r>
              <a:rPr lang="fr-FR" altLang="fr-FR" sz="1200" i="1">
                <a:solidFill>
                  <a:srgbClr val="000099"/>
                </a:solidFill>
                <a:ea typeface="ＭＳ Ｐゴシック" panose="020B0600070205080204" pitchFamily="34" charset="-128"/>
                <a:cs typeface="Arial" panose="020B0604020202020204" pitchFamily="34" charset="0"/>
              </a:rPr>
              <a:t>(obésité…)</a:t>
            </a:r>
          </a:p>
        </p:txBody>
      </p:sp>
      <p:sp>
        <p:nvSpPr>
          <p:cNvPr id="11" name="ZoneTexte 10"/>
          <p:cNvSpPr txBox="1">
            <a:spLocks noChangeArrowheads="1"/>
          </p:cNvSpPr>
          <p:nvPr/>
        </p:nvSpPr>
        <p:spPr bwMode="auto">
          <a:xfrm>
            <a:off x="6024563" y="6239636"/>
            <a:ext cx="5586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fr-FR" altLang="fr-FR" sz="1200" b="1" i="1">
                <a:solidFill>
                  <a:srgbClr val="000099"/>
                </a:solidFill>
                <a:ea typeface="ＭＳ Ｐゴシック" panose="020B0600070205080204" pitchFamily="34" charset="-128"/>
                <a:cs typeface="Arial" panose="020B0604020202020204" pitchFamily="34" charset="0"/>
              </a:rPr>
              <a:t>Lithiases biliaires, polyposes vésicales</a:t>
            </a:r>
          </a:p>
        </p:txBody>
      </p:sp>
      <p:pic>
        <p:nvPicPr>
          <p:cNvPr id="12" name="Image 4">
            <a:extLst>
              <a:ext uri="{FF2B5EF4-FFF2-40B4-BE49-F238E27FC236}">
                <a16:creationId xmlns:a16="http://schemas.microsoft.com/office/drawing/2014/main" id="{9A7ACD4C-A92F-4C81-B927-607F9A4F43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26725" y="40126"/>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35" presetClass="emph" presetSubtype="0" repeatCount="indefinite" fill="hold" nodeType="withEffect">
                                  <p:stCondLst>
                                    <p:cond delay="0"/>
                                  </p:stCondLst>
                                  <p:childTnLst>
                                    <p:anim calcmode="discrete" valueType="str">
                                      <p:cBhvr>
                                        <p:cTn id="3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5"/>
          <p:cNvSpPr>
            <a:spLocks noChangeArrowheads="1"/>
          </p:cNvSpPr>
          <p:nvPr/>
        </p:nvSpPr>
        <p:spPr bwMode="auto">
          <a:xfrm>
            <a:off x="4079875" y="3140075"/>
            <a:ext cx="76327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pPr>
            <a:r>
              <a:rPr lang="fr-FR" altLang="fr-FR" b="1">
                <a:solidFill>
                  <a:srgbClr val="000099"/>
                </a:solidFill>
                <a:ea typeface="ＭＳ Ｐゴシック" panose="020B0600070205080204" pitchFamily="34" charset="-128"/>
                <a:cs typeface="Arial" panose="020B0604020202020204" pitchFamily="34" charset="0"/>
              </a:rPr>
              <a:t>1 min</a:t>
            </a:r>
            <a:r>
              <a:rPr lang="fr-FR" altLang="fr-FR">
                <a:solidFill>
                  <a:srgbClr val="000099"/>
                </a:solidFill>
                <a:ea typeface="ＭＳ Ｐゴシック" panose="020B0600070205080204" pitchFamily="34" charset="-128"/>
                <a:cs typeface="Arial" panose="020B0604020202020204" pitchFamily="34" charset="0"/>
              </a:rPr>
              <a:t> par participant </a:t>
            </a:r>
          </a:p>
          <a:p>
            <a:pPr>
              <a:spcBef>
                <a:spcPct val="20000"/>
              </a:spcBef>
              <a:buFontTx/>
              <a:buBlip>
                <a:blip r:embed="rId3"/>
              </a:buBlip>
            </a:pPr>
            <a:r>
              <a:rPr lang="fr-FR" altLang="fr-FR">
                <a:solidFill>
                  <a:srgbClr val="000099"/>
                </a:solidFill>
                <a:ea typeface="ＭＳ Ｐゴシック" panose="020B0600070205080204" pitchFamily="34" charset="-128"/>
                <a:cs typeface="Arial" panose="020B0604020202020204" pitchFamily="34" charset="0"/>
              </a:rPr>
              <a:t>Présentation : </a:t>
            </a:r>
          </a:p>
          <a:p>
            <a:pPr lvl="1">
              <a:spcBef>
                <a:spcPct val="30000"/>
              </a:spcBef>
              <a:buFont typeface="Tahoma" panose="020B0604030504040204" pitchFamily="34" charset="0"/>
              <a:buChar char="-"/>
            </a:pPr>
            <a:r>
              <a:rPr lang="fr-FR" altLang="fr-FR" i="1">
                <a:solidFill>
                  <a:srgbClr val="000099"/>
                </a:solidFill>
                <a:latin typeface="Tahoma" panose="020B0604030504040204" pitchFamily="34" charset="0"/>
                <a:cs typeface="Arial" panose="020B0604020202020204" pitchFamily="34" charset="0"/>
                <a:sym typeface="Wingdings" panose="05000000000000000000" pitchFamily="2" charset="2"/>
              </a:rPr>
              <a:t>Qui je suis</a:t>
            </a:r>
          </a:p>
          <a:p>
            <a:pPr lvl="1">
              <a:spcBef>
                <a:spcPct val="30000"/>
              </a:spcBef>
              <a:buFont typeface="Tahoma" panose="020B0604030504040204" pitchFamily="34" charset="0"/>
              <a:buChar char="-"/>
            </a:pPr>
            <a:r>
              <a:rPr lang="fr-FR" altLang="fr-FR" i="1">
                <a:solidFill>
                  <a:srgbClr val="000099"/>
                </a:solidFill>
                <a:latin typeface="Tahoma" panose="020B0604030504040204" pitchFamily="34" charset="0"/>
                <a:cs typeface="Arial" panose="020B0604020202020204" pitchFamily="34" charset="0"/>
                <a:sym typeface="Wingdings" panose="05000000000000000000" pitchFamily="2" charset="2"/>
              </a:rPr>
              <a:t>Depuis ma 1</a:t>
            </a:r>
            <a:r>
              <a:rPr lang="fr-FR" altLang="fr-FR" i="1" baseline="30000">
                <a:solidFill>
                  <a:srgbClr val="000099"/>
                </a:solidFill>
                <a:latin typeface="Tahoma" panose="020B0604030504040204" pitchFamily="34" charset="0"/>
                <a:cs typeface="Arial" panose="020B0604020202020204" pitchFamily="34" charset="0"/>
                <a:sym typeface="Wingdings" panose="05000000000000000000" pitchFamily="2" charset="2"/>
              </a:rPr>
              <a:t>ère</a:t>
            </a:r>
            <a:r>
              <a:rPr lang="fr-FR" altLang="fr-FR" i="1">
                <a:solidFill>
                  <a:srgbClr val="000099"/>
                </a:solidFill>
                <a:latin typeface="Tahoma" panose="020B0604030504040204" pitchFamily="34" charset="0"/>
                <a:cs typeface="Arial" panose="020B0604020202020204" pitchFamily="34" charset="0"/>
                <a:sym typeface="Wingdings" panose="05000000000000000000" pitchFamily="2" charset="2"/>
              </a:rPr>
              <a:t> formation, quelle place a le médicament homéopathique dans mon conseil </a:t>
            </a:r>
          </a:p>
          <a:p>
            <a:pPr lvl="1">
              <a:spcBef>
                <a:spcPct val="30000"/>
              </a:spcBef>
              <a:buFont typeface="Tahoma" panose="020B0604030504040204" pitchFamily="34" charset="0"/>
              <a:buChar char="-"/>
            </a:pPr>
            <a:r>
              <a:rPr lang="fr-FR" altLang="fr-FR" i="1">
                <a:solidFill>
                  <a:srgbClr val="000099"/>
                </a:solidFill>
                <a:latin typeface="Tahoma" panose="020B0604030504040204" pitchFamily="34" charset="0"/>
                <a:cs typeface="Arial" panose="020B0604020202020204" pitchFamily="34" charset="0"/>
                <a:sym typeface="Wingdings" panose="05000000000000000000" pitchFamily="2" charset="2"/>
              </a:rPr>
              <a:t>Et plus spécifiquement pour les enfants</a:t>
            </a:r>
          </a:p>
          <a:p>
            <a:pPr lvl="1">
              <a:spcBef>
                <a:spcPct val="30000"/>
              </a:spcBef>
              <a:buFont typeface="Tahoma" panose="020B0604030504040204" pitchFamily="34" charset="0"/>
              <a:buChar char="-"/>
            </a:pPr>
            <a:r>
              <a:rPr lang="fr-FR" altLang="fr-FR" i="1">
                <a:solidFill>
                  <a:srgbClr val="000099"/>
                </a:solidFill>
                <a:latin typeface="Tahoma" panose="020B0604030504040204" pitchFamily="34" charset="0"/>
                <a:cs typeface="Arial" panose="020B0604020202020204" pitchFamily="34" charset="0"/>
                <a:sym typeface="Wingdings" panose="05000000000000000000" pitchFamily="2" charset="2"/>
              </a:rPr>
              <a:t>Ce que j’attends de cette formation</a:t>
            </a:r>
          </a:p>
        </p:txBody>
      </p:sp>
      <p:sp>
        <p:nvSpPr>
          <p:cNvPr id="174082" name="Rectangle 19"/>
          <p:cNvSpPr>
            <a:spLocks noChangeArrowheads="1"/>
          </p:cNvSpPr>
          <p:nvPr/>
        </p:nvSpPr>
        <p:spPr bwMode="auto">
          <a:xfrm>
            <a:off x="6096000" y="1644650"/>
            <a:ext cx="55086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 :</a:t>
            </a: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ＭＳ Ｐゴシック" panose="020B0600070205080204" pitchFamily="34" charset="-128"/>
                <a:cs typeface="Arial" panose="020B0604020202020204" pitchFamily="34" charset="0"/>
              </a:rPr>
              <a:t>Découvrir le groupe</a:t>
            </a:r>
            <a:r>
              <a:rPr lang="fr-FR" altLang="fr-FR" sz="2000" b="1">
                <a:solidFill>
                  <a:srgbClr val="000099"/>
                </a:solidFill>
                <a:ea typeface="ＭＳ Ｐゴシック" panose="020B0600070205080204" pitchFamily="34" charset="-128"/>
                <a:cs typeface="Arial" panose="020B0604020202020204" pitchFamily="34" charset="0"/>
              </a:rPr>
              <a:t> </a:t>
            </a:r>
          </a:p>
        </p:txBody>
      </p:sp>
      <p:sp>
        <p:nvSpPr>
          <p:cNvPr id="174083" name="Text Box 4"/>
          <p:cNvSpPr txBox="1">
            <a:spLocks noChangeArrowheads="1"/>
          </p:cNvSpPr>
          <p:nvPr/>
        </p:nvSpPr>
        <p:spPr bwMode="auto">
          <a:xfrm>
            <a:off x="2279650" y="276225"/>
            <a:ext cx="2868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ea typeface="ＭＳ Ｐゴシック" panose="020B0600070205080204" pitchFamily="34" charset="-128"/>
                <a:cs typeface="Arial" panose="020B0604020202020204" pitchFamily="34" charset="0"/>
              </a:rPr>
              <a:t>Présentation</a:t>
            </a:r>
            <a:endParaRPr lang="fr-FR" altLang="fr-FR" sz="2000" b="1">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7408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174085"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15’</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4"/>
          <p:cNvSpPr>
            <a:spLocks noChangeArrowheads="1"/>
          </p:cNvSpPr>
          <p:nvPr/>
        </p:nvSpPr>
        <p:spPr bwMode="auto">
          <a:xfrm>
            <a:off x="2036763" y="2414588"/>
            <a:ext cx="7920037" cy="3216275"/>
          </a:xfrm>
          <a:prstGeom prst="rect">
            <a:avLst/>
          </a:prstGeom>
          <a:noFill/>
          <a:ln>
            <a:noFill/>
          </a:ln>
        </p:spPr>
        <p:txBody>
          <a:bodyPr>
            <a:spAutoFit/>
          </a:bodyPr>
          <a:lstStyle>
            <a:lvl1pPr marL="363538" indent="-3635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lnSpc>
                <a:spcPct val="200000"/>
              </a:lnSpc>
              <a:spcBef>
                <a:spcPts val="0"/>
              </a:spcBef>
              <a:spcAft>
                <a:spcPts val="1800"/>
              </a:spcAft>
              <a:buClr>
                <a:srgbClr val="33CC33"/>
              </a:buClr>
              <a:buFontTx/>
              <a:buBlip>
                <a:blip r:embed="rId3"/>
              </a:buBlip>
              <a:defRPr/>
            </a:pPr>
            <a:r>
              <a:rPr lang="fr-FR" altLang="fr-FR" sz="2000" dirty="0">
                <a:solidFill>
                  <a:srgbClr val="000099"/>
                </a:solidFill>
                <a:latin typeface="+mj-lt"/>
                <a:cs typeface="Arial" panose="020B0604020202020204" pitchFamily="34" charset="0"/>
              </a:rPr>
              <a:t>Dû à une infection virale (</a:t>
            </a:r>
            <a:r>
              <a:rPr lang="fr-FR" altLang="fr-FR" sz="2000" dirty="0" err="1">
                <a:solidFill>
                  <a:srgbClr val="000099"/>
                </a:solidFill>
                <a:latin typeface="+mj-lt"/>
                <a:cs typeface="Arial" panose="020B0604020202020204" pitchFamily="34" charset="0"/>
              </a:rPr>
              <a:t>Poxvirus</a:t>
            </a:r>
            <a:r>
              <a:rPr lang="fr-FR" altLang="fr-FR" sz="2000" dirty="0">
                <a:solidFill>
                  <a:srgbClr val="000099"/>
                </a:solidFill>
                <a:latin typeface="+mj-lt"/>
                <a:cs typeface="Arial" panose="020B0604020202020204" pitchFamily="34" charset="0"/>
              </a:rPr>
              <a:t>) très contagieuse</a:t>
            </a:r>
          </a:p>
          <a:p>
            <a:pPr fontAlgn="auto">
              <a:lnSpc>
                <a:spcPct val="120000"/>
              </a:lnSpc>
              <a:spcBef>
                <a:spcPts val="0"/>
              </a:spcBef>
              <a:spcAft>
                <a:spcPct val="50000"/>
              </a:spcAft>
              <a:buClr>
                <a:srgbClr val="33CC33"/>
              </a:buClr>
              <a:buFontTx/>
              <a:buBlip>
                <a:blip r:embed="rId3"/>
              </a:buBlip>
              <a:defRPr/>
            </a:pPr>
            <a:r>
              <a:rPr lang="fr-FR" altLang="fr-FR" sz="2000" b="1" dirty="0">
                <a:solidFill>
                  <a:srgbClr val="000099"/>
                </a:solidFill>
                <a:latin typeface="+mj-lt"/>
                <a:cs typeface="Arial" panose="020B0604020202020204" pitchFamily="34" charset="0"/>
              </a:rPr>
              <a:t>Papules hémisphériques et translucides</a:t>
            </a:r>
            <a:r>
              <a:rPr lang="fr-FR" altLang="fr-FR" sz="2000" dirty="0">
                <a:solidFill>
                  <a:srgbClr val="000099"/>
                </a:solidFill>
                <a:latin typeface="+mj-lt"/>
                <a:cs typeface="Arial" panose="020B0604020202020204" pitchFamily="34" charset="0"/>
              </a:rPr>
              <a:t> de 1 à 5 mm, avec ombilication centrale, éparpillées ou groupées sur le corps</a:t>
            </a:r>
          </a:p>
          <a:p>
            <a:pPr fontAlgn="auto">
              <a:lnSpc>
                <a:spcPct val="200000"/>
              </a:lnSpc>
              <a:spcBef>
                <a:spcPts val="0"/>
              </a:spcBef>
              <a:spcAft>
                <a:spcPct val="50000"/>
              </a:spcAft>
              <a:buClr>
                <a:srgbClr val="33CC33"/>
              </a:buClr>
              <a:buFontTx/>
              <a:buBlip>
                <a:blip r:embed="rId3"/>
              </a:buBlip>
              <a:defRPr/>
            </a:pPr>
            <a:r>
              <a:rPr lang="fr-FR" altLang="fr-FR" sz="2000" b="1" dirty="0">
                <a:solidFill>
                  <a:srgbClr val="000099"/>
                </a:solidFill>
                <a:latin typeface="+mj-lt"/>
                <a:cs typeface="Arial" panose="020B0604020202020204" pitchFamily="34" charset="0"/>
              </a:rPr>
              <a:t>Démangeaisons importantes</a:t>
            </a:r>
          </a:p>
          <a:p>
            <a:pPr fontAlgn="auto">
              <a:lnSpc>
                <a:spcPct val="200000"/>
              </a:lnSpc>
              <a:spcBef>
                <a:spcPts val="0"/>
              </a:spcBef>
              <a:spcAft>
                <a:spcPct val="50000"/>
              </a:spcAft>
              <a:buClr>
                <a:srgbClr val="33CC33"/>
              </a:buClr>
              <a:buFontTx/>
              <a:buBlip>
                <a:blip r:embed="rId3"/>
              </a:buBlip>
              <a:defRPr/>
            </a:pPr>
            <a:r>
              <a:rPr lang="fr-FR" altLang="fr-FR" sz="2000" dirty="0">
                <a:solidFill>
                  <a:srgbClr val="000099"/>
                </a:solidFill>
                <a:latin typeface="+mj-lt"/>
                <a:cs typeface="Arial" panose="020B0604020202020204" pitchFamily="34" charset="0"/>
              </a:rPr>
              <a:t>Guérison le plus souvent spontanée</a:t>
            </a:r>
          </a:p>
        </p:txBody>
      </p:sp>
      <p:sp>
        <p:nvSpPr>
          <p:cNvPr id="30925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Molluscum </a:t>
            </a:r>
            <a:r>
              <a:rPr lang="fr-FR" altLang="fr-FR" sz="2000" b="1" dirty="0" err="1">
                <a:solidFill>
                  <a:srgbClr val="95C41D"/>
                </a:solidFill>
                <a:latin typeface="+mj-lt"/>
                <a:ea typeface="ＭＳ Ｐゴシック" panose="020B0600070205080204" pitchFamily="34" charset="-128"/>
                <a:sym typeface="Wingdings" panose="05000000000000000000" pitchFamily="2" charset="2"/>
              </a:rPr>
              <a:t>contagiosum</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9" name="Espace réservé du contenu 2"/>
          <p:cNvSpPr txBox="1">
            <a:spLocks/>
          </p:cNvSpPr>
          <p:nvPr/>
        </p:nvSpPr>
        <p:spPr>
          <a:xfrm>
            <a:off x="268288" y="1639888"/>
            <a:ext cx="3811587" cy="627062"/>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Quelques rappels</a:t>
            </a:r>
          </a:p>
          <a:p>
            <a:pPr marL="0" indent="0" defTabSz="914377" fontAlgn="auto">
              <a:spcBef>
                <a:spcPts val="0"/>
              </a:spcBef>
              <a:spcAft>
                <a:spcPts val="0"/>
              </a:spcAft>
              <a:buFontTx/>
              <a:buNone/>
              <a:defRPr/>
            </a:pPr>
            <a:endParaRPr lang="fr-FR"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 Box 5"/>
          <p:cNvSpPr txBox="1">
            <a:spLocks noChangeArrowheads="1"/>
          </p:cNvSpPr>
          <p:nvPr/>
        </p:nvSpPr>
        <p:spPr bwMode="auto">
          <a:xfrm>
            <a:off x="4656138" y="3427413"/>
            <a:ext cx="4032250" cy="339725"/>
          </a:xfrm>
          <a:prstGeom prst="rect">
            <a:avLst/>
          </a:prstGeom>
          <a:noFill/>
          <a:ln>
            <a:noFill/>
          </a:ln>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Clr>
                <a:srgbClr val="33CC33"/>
              </a:buClr>
              <a:defRPr/>
            </a:pPr>
            <a:r>
              <a:rPr lang="fr-FR" altLang="fr-FR" sz="1600" b="1" u="sng" dirty="0">
                <a:solidFill>
                  <a:srgbClr val="000099"/>
                </a:solidFill>
                <a:latin typeface="+mj-lt"/>
                <a:cs typeface="Arial" panose="020B0604020202020204" pitchFamily="34" charset="0"/>
              </a:rPr>
              <a:t>Médicaments symptomatiques</a:t>
            </a:r>
          </a:p>
        </p:txBody>
      </p:sp>
      <p:sp>
        <p:nvSpPr>
          <p:cNvPr id="271367" name="Text Box 18"/>
          <p:cNvSpPr txBox="1">
            <a:spLocks noChangeArrowheads="1"/>
          </p:cNvSpPr>
          <p:nvPr/>
        </p:nvSpPr>
        <p:spPr bwMode="auto">
          <a:xfrm>
            <a:off x="966788" y="5175250"/>
            <a:ext cx="4032250" cy="584200"/>
          </a:xfrm>
          <a:prstGeom prst="rect">
            <a:avLst/>
          </a:prstGeom>
          <a:noFill/>
          <a:ln>
            <a:noFill/>
          </a:ln>
        </p:spPr>
        <p:txBody>
          <a:bodyPr>
            <a:spAutoFit/>
          </a:bodyPr>
          <a:lstStyle>
            <a:lvl1pPr marL="173038" indent="-173038">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indent="-285750" fontAlgn="auto">
              <a:spcBef>
                <a:spcPts val="0"/>
              </a:spcBef>
              <a:spcAft>
                <a:spcPts val="0"/>
              </a:spcAft>
              <a:buClr>
                <a:srgbClr val="33CC33"/>
              </a:buClr>
              <a:buFontTx/>
              <a:buBlip>
                <a:blip r:embed="rId3"/>
              </a:buBlip>
              <a:defRPr/>
            </a:pPr>
            <a:r>
              <a:rPr lang="fr-FR" altLang="fr-FR" sz="1600" dirty="0">
                <a:solidFill>
                  <a:srgbClr val="000099"/>
                </a:solidFill>
                <a:latin typeface="+mj-lt"/>
                <a:cs typeface="Arial" panose="020B0604020202020204" pitchFamily="34" charset="0"/>
              </a:rPr>
              <a:t>Lésions </a:t>
            </a:r>
            <a:r>
              <a:rPr lang="fr-FR" altLang="fr-FR" sz="1600" b="1" dirty="0">
                <a:solidFill>
                  <a:srgbClr val="000099"/>
                </a:solidFill>
                <a:latin typeface="+mj-lt"/>
                <a:cs typeface="Arial" panose="020B0604020202020204" pitchFamily="34" charset="0"/>
              </a:rPr>
              <a:t>rougeâtres</a:t>
            </a:r>
            <a:r>
              <a:rPr lang="fr-FR" altLang="fr-FR" sz="1600" dirty="0">
                <a:solidFill>
                  <a:srgbClr val="000099"/>
                </a:solidFill>
                <a:latin typeface="+mj-lt"/>
                <a:cs typeface="Arial" panose="020B0604020202020204" pitchFamily="34" charset="0"/>
              </a:rPr>
              <a:t>, </a:t>
            </a:r>
            <a:r>
              <a:rPr lang="fr-FR" altLang="fr-FR" sz="1600" b="1" dirty="0">
                <a:solidFill>
                  <a:srgbClr val="000099"/>
                </a:solidFill>
                <a:latin typeface="+mj-lt"/>
                <a:cs typeface="Arial" panose="020B0604020202020204" pitchFamily="34" charset="0"/>
              </a:rPr>
              <a:t>prurigineuses</a:t>
            </a:r>
            <a:r>
              <a:rPr lang="fr-FR" altLang="fr-FR" sz="1600" dirty="0">
                <a:solidFill>
                  <a:srgbClr val="000099"/>
                </a:solidFill>
                <a:latin typeface="+mj-lt"/>
                <a:cs typeface="Arial" panose="020B0604020202020204" pitchFamily="34" charset="0"/>
              </a:rPr>
              <a:t>, saignent facilement au moindre contact</a:t>
            </a:r>
          </a:p>
        </p:txBody>
      </p:sp>
      <p:sp>
        <p:nvSpPr>
          <p:cNvPr id="271368" name="Text Box 19"/>
          <p:cNvSpPr txBox="1">
            <a:spLocks noChangeArrowheads="1"/>
          </p:cNvSpPr>
          <p:nvPr/>
        </p:nvSpPr>
        <p:spPr bwMode="auto">
          <a:xfrm>
            <a:off x="996950" y="4057650"/>
            <a:ext cx="4475163" cy="338138"/>
          </a:xfrm>
          <a:prstGeom prst="rect">
            <a:avLst/>
          </a:prstGeom>
          <a:noFill/>
          <a:ln>
            <a:noFill/>
          </a:ln>
        </p:spPr>
        <p:txBody>
          <a:bodyPr>
            <a:spAutoFit/>
          </a:bodyPr>
          <a:lstStyle>
            <a:lvl1pPr marL="187325" indent="-187325">
              <a:tabLst>
                <a:tab pos="200025" algn="l"/>
                <a:tab pos="523875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 pos="523875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 pos="523875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 pos="523875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33CC33"/>
              </a:buClr>
              <a:buFontTx/>
              <a:buBlip>
                <a:blip r:embed="rId3"/>
              </a:buBlip>
              <a:defRPr/>
            </a:pPr>
            <a:r>
              <a:rPr lang="fr-FR" altLang="fr-FR" sz="1600" dirty="0">
                <a:solidFill>
                  <a:srgbClr val="000099"/>
                </a:solidFill>
                <a:latin typeface="+mj-lt"/>
              </a:rPr>
              <a:t>Lésions</a:t>
            </a:r>
            <a:r>
              <a:rPr lang="fr-FR" altLang="fr-FR" sz="1600" b="1" dirty="0">
                <a:solidFill>
                  <a:srgbClr val="000099"/>
                </a:solidFill>
                <a:latin typeface="+mj-lt"/>
              </a:rPr>
              <a:t> translucides et molles</a:t>
            </a:r>
            <a:endParaRPr lang="fr-FR" altLang="fr-FR" sz="1600" dirty="0">
              <a:solidFill>
                <a:srgbClr val="000099"/>
              </a:solidFill>
              <a:latin typeface="+mj-lt"/>
            </a:endParaRPr>
          </a:p>
        </p:txBody>
      </p:sp>
      <p:sp>
        <p:nvSpPr>
          <p:cNvPr id="173079" name="Text Box 23"/>
          <p:cNvSpPr txBox="1">
            <a:spLocks noChangeArrowheads="1"/>
          </p:cNvSpPr>
          <p:nvPr/>
        </p:nvSpPr>
        <p:spPr bwMode="auto">
          <a:xfrm>
            <a:off x="996950" y="1725613"/>
            <a:ext cx="5486400" cy="338137"/>
          </a:xfrm>
          <a:prstGeom prst="rect">
            <a:avLst/>
          </a:prstGeom>
          <a:noFill/>
          <a:ln>
            <a:noFill/>
          </a:ln>
        </p:spPr>
        <p:txBody>
          <a:bodyPr>
            <a:spAutoFit/>
          </a:bodyPr>
          <a:lstStyle>
            <a:lvl1pPr>
              <a:tabLst>
                <a:tab pos="200025" algn="l"/>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200025" algn="l"/>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200025" algn="l"/>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200025" algn="l"/>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200025" algn="l"/>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ea typeface="ＭＳ Ｐゴシック" panose="020B0600070205080204" pitchFamily="34" charset="-128"/>
              </a:defRPr>
            </a:lvl9pPr>
          </a:lstStyle>
          <a:p>
            <a:pPr eaLnBrk="0" fontAlgn="auto" hangingPunct="0">
              <a:spcBef>
                <a:spcPts val="0"/>
              </a:spcBef>
              <a:spcAft>
                <a:spcPts val="0"/>
              </a:spcAft>
              <a:defRPr/>
            </a:pPr>
            <a:r>
              <a:rPr lang="fr-FR" altLang="fr-FR" sz="1600" b="1" u="sng" dirty="0">
                <a:solidFill>
                  <a:srgbClr val="000099"/>
                </a:solidFill>
                <a:latin typeface="+mj-lt"/>
              </a:rPr>
              <a:t>Systématiquement</a:t>
            </a:r>
            <a:endParaRPr lang="fr-FR" altLang="fr-FR" sz="1600" b="1" dirty="0">
              <a:solidFill>
                <a:srgbClr val="000099"/>
              </a:solidFill>
              <a:latin typeface="+mj-lt"/>
            </a:endParaRPr>
          </a:p>
        </p:txBody>
      </p:sp>
      <p:sp>
        <p:nvSpPr>
          <p:cNvPr id="173080" name="Text Box 24"/>
          <p:cNvSpPr txBox="1">
            <a:spLocks noChangeArrowheads="1"/>
          </p:cNvSpPr>
          <p:nvPr/>
        </p:nvSpPr>
        <p:spPr bwMode="auto">
          <a:xfrm>
            <a:off x="996950" y="2276475"/>
            <a:ext cx="4002088" cy="585788"/>
          </a:xfrm>
          <a:prstGeom prst="rect">
            <a:avLst/>
          </a:prstGeom>
          <a:noFill/>
          <a:ln>
            <a:noFill/>
          </a:ln>
        </p:spPr>
        <p:txBody>
          <a:bodyPr>
            <a:spAutoFit/>
          </a:bodyPr>
          <a:lstStyle>
            <a:lvl1pPr marL="187325" indent="-187325">
              <a:tabLst>
                <a:tab pos="187325" algn="l"/>
                <a:tab pos="5295900" algn="r"/>
              </a:tabLst>
              <a:defRPr>
                <a:solidFill>
                  <a:schemeClr val="tx1"/>
                </a:solidFill>
                <a:latin typeface="Arial" panose="020B0604020202020204" pitchFamily="34" charset="0"/>
                <a:ea typeface="ＭＳ Ｐゴシック" panose="020B0600070205080204" pitchFamily="34" charset="-128"/>
              </a:defRPr>
            </a:lvl1pPr>
            <a:lvl2pPr marL="742950" indent="-285750">
              <a:tabLst>
                <a:tab pos="187325" algn="l"/>
                <a:tab pos="5295900" algn="r"/>
              </a:tabLst>
              <a:defRPr>
                <a:solidFill>
                  <a:schemeClr val="tx1"/>
                </a:solidFill>
                <a:latin typeface="Arial" panose="020B0604020202020204" pitchFamily="34" charset="0"/>
                <a:ea typeface="ＭＳ Ｐゴシック" panose="020B0600070205080204" pitchFamily="34" charset="-128"/>
              </a:defRPr>
            </a:lvl2pPr>
            <a:lvl3pPr marL="11430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3pPr>
            <a:lvl4pPr marL="16002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4pPr>
            <a:lvl5pPr marL="2057400" indent="-228600">
              <a:tabLst>
                <a:tab pos="187325" algn="l"/>
                <a:tab pos="5295900" algn="r"/>
              </a:tabLst>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tabLst>
                <a:tab pos="187325" algn="l"/>
                <a:tab pos="5295900" algn="r"/>
              </a:tabLst>
              <a:defRPr>
                <a:solidFill>
                  <a:schemeClr val="tx1"/>
                </a:solidFill>
                <a:latin typeface="Arial" panose="020B0604020202020204" pitchFamily="34" charset="0"/>
                <a:ea typeface="ＭＳ Ｐゴシック" panose="020B0600070205080204" pitchFamily="34" charset="-128"/>
              </a:defRPr>
            </a:lvl9pPr>
          </a:lstStyle>
          <a:p>
            <a:pPr marL="285750" indent="-285750" eaLnBrk="0" fontAlgn="auto" hangingPunct="0">
              <a:spcBef>
                <a:spcPts val="0"/>
              </a:spcBef>
              <a:spcAft>
                <a:spcPts val="0"/>
              </a:spcAft>
              <a:buClr>
                <a:srgbClr val="62C400"/>
              </a:buClr>
              <a:buFontTx/>
              <a:buBlip>
                <a:blip r:embed="rId3"/>
              </a:buBlip>
              <a:defRPr/>
            </a:pPr>
            <a:r>
              <a:rPr lang="fr-FR" altLang="fr-FR" sz="1600" dirty="0">
                <a:solidFill>
                  <a:srgbClr val="000099"/>
                </a:solidFill>
                <a:latin typeface="+mj-lt"/>
              </a:rPr>
              <a:t>Biothérapique préparé à partir du vaccin antivariolique</a:t>
            </a:r>
          </a:p>
        </p:txBody>
      </p:sp>
      <p:grpSp>
        <p:nvGrpSpPr>
          <p:cNvPr id="173083" name="Group 27"/>
          <p:cNvGrpSpPr>
            <a:grpSpLocks/>
          </p:cNvGrpSpPr>
          <p:nvPr/>
        </p:nvGrpSpPr>
        <p:grpSpPr bwMode="auto">
          <a:xfrm>
            <a:off x="4087813" y="3355975"/>
            <a:ext cx="352425" cy="360363"/>
            <a:chOff x="2562" y="2432"/>
            <a:chExt cx="283" cy="288"/>
          </a:xfrm>
        </p:grpSpPr>
        <p:sp>
          <p:nvSpPr>
            <p:cNvPr id="271378" name="Freeform 28"/>
            <p:cNvSpPr>
              <a:spLocks/>
            </p:cNvSpPr>
            <p:nvPr/>
          </p:nvSpPr>
          <p:spPr bwMode="auto">
            <a:xfrm>
              <a:off x="2562" y="2526"/>
              <a:ext cx="283" cy="100"/>
            </a:xfrm>
            <a:custGeom>
              <a:avLst/>
              <a:gdLst>
                <a:gd name="T0" fmla="*/ 467 w 1161"/>
                <a:gd name="T1" fmla="*/ 6 h 349"/>
                <a:gd name="T2" fmla="*/ 544 w 1161"/>
                <a:gd name="T3" fmla="*/ 6 h 349"/>
                <a:gd name="T4" fmla="*/ 614 w 1161"/>
                <a:gd name="T5" fmla="*/ 7 h 349"/>
                <a:gd name="T6" fmla="*/ 668 w 1161"/>
                <a:gd name="T7" fmla="*/ 11 h 349"/>
                <a:gd name="T8" fmla="*/ 733 w 1161"/>
                <a:gd name="T9" fmla="*/ 12 h 349"/>
                <a:gd name="T10" fmla="*/ 775 w 1161"/>
                <a:gd name="T11" fmla="*/ 19 h 349"/>
                <a:gd name="T12" fmla="*/ 903 w 1161"/>
                <a:gd name="T13" fmla="*/ 29 h 349"/>
                <a:gd name="T14" fmla="*/ 968 w 1161"/>
                <a:gd name="T15" fmla="*/ 57 h 349"/>
                <a:gd name="T16" fmla="*/ 1000 w 1161"/>
                <a:gd name="T17" fmla="*/ 86 h 349"/>
                <a:gd name="T18" fmla="*/ 990 w 1161"/>
                <a:gd name="T19" fmla="*/ 104 h 349"/>
                <a:gd name="T20" fmla="*/ 1020 w 1161"/>
                <a:gd name="T21" fmla="*/ 128 h 349"/>
                <a:gd name="T22" fmla="*/ 1030 w 1161"/>
                <a:gd name="T23" fmla="*/ 153 h 349"/>
                <a:gd name="T24" fmla="*/ 982 w 1161"/>
                <a:gd name="T25" fmla="*/ 166 h 349"/>
                <a:gd name="T26" fmla="*/ 1012 w 1161"/>
                <a:gd name="T27" fmla="*/ 177 h 349"/>
                <a:gd name="T28" fmla="*/ 1033 w 1161"/>
                <a:gd name="T29" fmla="*/ 186 h 349"/>
                <a:gd name="T30" fmla="*/ 1067 w 1161"/>
                <a:gd name="T31" fmla="*/ 197 h 349"/>
                <a:gd name="T32" fmla="*/ 1082 w 1161"/>
                <a:gd name="T33" fmla="*/ 215 h 349"/>
                <a:gd name="T34" fmla="*/ 1073 w 1161"/>
                <a:gd name="T35" fmla="*/ 228 h 349"/>
                <a:gd name="T36" fmla="*/ 1072 w 1161"/>
                <a:gd name="T37" fmla="*/ 237 h 349"/>
                <a:gd name="T38" fmla="*/ 1106 w 1161"/>
                <a:gd name="T39" fmla="*/ 248 h 349"/>
                <a:gd name="T40" fmla="*/ 1118 w 1161"/>
                <a:gd name="T41" fmla="*/ 262 h 349"/>
                <a:gd name="T42" fmla="*/ 1147 w 1161"/>
                <a:gd name="T43" fmla="*/ 266 h 349"/>
                <a:gd name="T44" fmla="*/ 1145 w 1161"/>
                <a:gd name="T45" fmla="*/ 282 h 349"/>
                <a:gd name="T46" fmla="*/ 1105 w 1161"/>
                <a:gd name="T47" fmla="*/ 273 h 349"/>
                <a:gd name="T48" fmla="*/ 1070 w 1161"/>
                <a:gd name="T49" fmla="*/ 278 h 349"/>
                <a:gd name="T50" fmla="*/ 995 w 1161"/>
                <a:gd name="T51" fmla="*/ 271 h 349"/>
                <a:gd name="T52" fmla="*/ 923 w 1161"/>
                <a:gd name="T53" fmla="*/ 270 h 349"/>
                <a:gd name="T54" fmla="*/ 852 w 1161"/>
                <a:gd name="T55" fmla="*/ 265 h 349"/>
                <a:gd name="T56" fmla="*/ 777 w 1161"/>
                <a:gd name="T57" fmla="*/ 259 h 349"/>
                <a:gd name="T58" fmla="*/ 689 w 1161"/>
                <a:gd name="T59" fmla="*/ 258 h 349"/>
                <a:gd name="T60" fmla="*/ 636 w 1161"/>
                <a:gd name="T61" fmla="*/ 257 h 349"/>
                <a:gd name="T62" fmla="*/ 579 w 1161"/>
                <a:gd name="T63" fmla="*/ 257 h 349"/>
                <a:gd name="T64" fmla="*/ 513 w 1161"/>
                <a:gd name="T65" fmla="*/ 261 h 349"/>
                <a:gd name="T66" fmla="*/ 447 w 1161"/>
                <a:gd name="T67" fmla="*/ 271 h 349"/>
                <a:gd name="T68" fmla="*/ 391 w 1161"/>
                <a:gd name="T69" fmla="*/ 281 h 349"/>
                <a:gd name="T70" fmla="*/ 342 w 1161"/>
                <a:gd name="T71" fmla="*/ 275 h 349"/>
                <a:gd name="T72" fmla="*/ 277 w 1161"/>
                <a:gd name="T73" fmla="*/ 280 h 349"/>
                <a:gd name="T74" fmla="*/ 209 w 1161"/>
                <a:gd name="T75" fmla="*/ 291 h 349"/>
                <a:gd name="T76" fmla="*/ 140 w 1161"/>
                <a:gd name="T77" fmla="*/ 304 h 349"/>
                <a:gd name="T78" fmla="*/ 79 w 1161"/>
                <a:gd name="T79" fmla="*/ 318 h 349"/>
                <a:gd name="T80" fmla="*/ 34 w 1161"/>
                <a:gd name="T81" fmla="*/ 349 h 349"/>
                <a:gd name="T82" fmla="*/ 7 w 1161"/>
                <a:gd name="T83" fmla="*/ 145 h 349"/>
                <a:gd name="T84" fmla="*/ 14 w 1161"/>
                <a:gd name="T85" fmla="*/ 58 h 349"/>
                <a:gd name="T86" fmla="*/ 43 w 1161"/>
                <a:gd name="T87" fmla="*/ 37 h 349"/>
                <a:gd name="T88" fmla="*/ 82 w 1161"/>
                <a:gd name="T89" fmla="*/ 24 h 349"/>
                <a:gd name="T90" fmla="*/ 150 w 1161"/>
                <a:gd name="T91" fmla="*/ 13 h 349"/>
                <a:gd name="T92" fmla="*/ 219 w 1161"/>
                <a:gd name="T93" fmla="*/ 8 h 349"/>
                <a:gd name="T94" fmla="*/ 286 w 1161"/>
                <a:gd name="T95" fmla="*/ 7 h 349"/>
                <a:gd name="T96" fmla="*/ 334 w 1161"/>
                <a:gd name="T97" fmla="*/ 4 h 349"/>
                <a:gd name="T98" fmla="*/ 377 w 1161"/>
                <a:gd name="T99" fmla="*/ 5 h 349"/>
                <a:gd name="T100" fmla="*/ 407 w 1161"/>
                <a:gd name="T101" fmla="*/ 2 h 349"/>
                <a:gd name="T102" fmla="*/ 426 w 1161"/>
                <a:gd name="T103" fmla="*/ 6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33CC33"/>
            </a:solidFill>
            <a:ln>
              <a:noFill/>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271379" name="Freeform 29"/>
            <p:cNvSpPr>
              <a:spLocks/>
            </p:cNvSpPr>
            <p:nvPr/>
          </p:nvSpPr>
          <p:spPr bwMode="auto">
            <a:xfrm>
              <a:off x="2647" y="2432"/>
              <a:ext cx="88" cy="288"/>
            </a:xfrm>
            <a:custGeom>
              <a:avLst/>
              <a:gdLst>
                <a:gd name="T0" fmla="*/ 47 w 361"/>
                <a:gd name="T1" fmla="*/ 1385 h 1391"/>
                <a:gd name="T2" fmla="*/ 59 w 361"/>
                <a:gd name="T3" fmla="*/ 1391 h 1391"/>
                <a:gd name="T4" fmla="*/ 76 w 361"/>
                <a:gd name="T5" fmla="*/ 1388 h 1391"/>
                <a:gd name="T6" fmla="*/ 100 w 361"/>
                <a:gd name="T7" fmla="*/ 1371 h 1391"/>
                <a:gd name="T8" fmla="*/ 126 w 361"/>
                <a:gd name="T9" fmla="*/ 1361 h 1391"/>
                <a:gd name="T10" fmla="*/ 148 w 361"/>
                <a:gd name="T11" fmla="*/ 1364 h 1391"/>
                <a:gd name="T12" fmla="*/ 169 w 361"/>
                <a:gd name="T13" fmla="*/ 1362 h 1391"/>
                <a:gd name="T14" fmla="*/ 184 w 361"/>
                <a:gd name="T15" fmla="*/ 1354 h 1391"/>
                <a:gd name="T16" fmla="*/ 193 w 361"/>
                <a:gd name="T17" fmla="*/ 1344 h 1391"/>
                <a:gd name="T18" fmla="*/ 205 w 361"/>
                <a:gd name="T19" fmla="*/ 1337 h 1391"/>
                <a:gd name="T20" fmla="*/ 219 w 361"/>
                <a:gd name="T21" fmla="*/ 1334 h 1391"/>
                <a:gd name="T22" fmla="*/ 232 w 361"/>
                <a:gd name="T23" fmla="*/ 1328 h 1391"/>
                <a:gd name="T24" fmla="*/ 247 w 361"/>
                <a:gd name="T25" fmla="*/ 1319 h 1391"/>
                <a:gd name="T26" fmla="*/ 271 w 361"/>
                <a:gd name="T27" fmla="*/ 1306 h 1391"/>
                <a:gd name="T28" fmla="*/ 295 w 361"/>
                <a:gd name="T29" fmla="*/ 1284 h 1391"/>
                <a:gd name="T30" fmla="*/ 314 w 361"/>
                <a:gd name="T31" fmla="*/ 1261 h 1391"/>
                <a:gd name="T32" fmla="*/ 333 w 361"/>
                <a:gd name="T33" fmla="*/ 1256 h 1391"/>
                <a:gd name="T34" fmla="*/ 350 w 361"/>
                <a:gd name="T35" fmla="*/ 1252 h 1391"/>
                <a:gd name="T36" fmla="*/ 361 w 361"/>
                <a:gd name="T37" fmla="*/ 1202 h 1391"/>
                <a:gd name="T38" fmla="*/ 353 w 361"/>
                <a:gd name="T39" fmla="*/ 970 h 1391"/>
                <a:gd name="T40" fmla="*/ 329 w 361"/>
                <a:gd name="T41" fmla="*/ 652 h 1391"/>
                <a:gd name="T42" fmla="*/ 303 w 361"/>
                <a:gd name="T43" fmla="*/ 370 h 1391"/>
                <a:gd name="T44" fmla="*/ 305 w 361"/>
                <a:gd name="T45" fmla="*/ 250 h 1391"/>
                <a:gd name="T46" fmla="*/ 303 w 361"/>
                <a:gd name="T47" fmla="*/ 183 h 1391"/>
                <a:gd name="T48" fmla="*/ 286 w 361"/>
                <a:gd name="T49" fmla="*/ 140 h 1391"/>
                <a:gd name="T50" fmla="*/ 269 w 361"/>
                <a:gd name="T51" fmla="*/ 120 h 1391"/>
                <a:gd name="T52" fmla="*/ 255 w 361"/>
                <a:gd name="T53" fmla="*/ 104 h 1391"/>
                <a:gd name="T54" fmla="*/ 232 w 361"/>
                <a:gd name="T55" fmla="*/ 95 h 1391"/>
                <a:gd name="T56" fmla="*/ 197 w 361"/>
                <a:gd name="T57" fmla="*/ 93 h 1391"/>
                <a:gd name="T58" fmla="*/ 171 w 361"/>
                <a:gd name="T59" fmla="*/ 87 h 1391"/>
                <a:gd name="T60" fmla="*/ 150 w 361"/>
                <a:gd name="T61" fmla="*/ 74 h 1391"/>
                <a:gd name="T62" fmla="*/ 123 w 361"/>
                <a:gd name="T63" fmla="*/ 57 h 1391"/>
                <a:gd name="T64" fmla="*/ 85 w 361"/>
                <a:gd name="T65" fmla="*/ 36 h 1391"/>
                <a:gd name="T66" fmla="*/ 58 w 361"/>
                <a:gd name="T67" fmla="*/ 18 h 1391"/>
                <a:gd name="T68" fmla="*/ 38 w 361"/>
                <a:gd name="T69" fmla="*/ 6 h 1391"/>
                <a:gd name="T70" fmla="*/ 17 w 361"/>
                <a:gd name="T71" fmla="*/ 0 h 1391"/>
                <a:gd name="T72" fmla="*/ 8 w 361"/>
                <a:gd name="T73" fmla="*/ 63 h 1391"/>
                <a:gd name="T74" fmla="*/ 25 w 361"/>
                <a:gd name="T75" fmla="*/ 188 h 1391"/>
                <a:gd name="T76" fmla="*/ 26 w 361"/>
                <a:gd name="T77" fmla="*/ 253 h 1391"/>
                <a:gd name="T78" fmla="*/ 22 w 361"/>
                <a:gd name="T79" fmla="*/ 259 h 1391"/>
                <a:gd name="T80" fmla="*/ 20 w 361"/>
                <a:gd name="T81" fmla="*/ 270 h 1391"/>
                <a:gd name="T82" fmla="*/ 23 w 361"/>
                <a:gd name="T83" fmla="*/ 300 h 1391"/>
                <a:gd name="T84" fmla="*/ 28 w 361"/>
                <a:gd name="T85" fmla="*/ 339 h 1391"/>
                <a:gd name="T86" fmla="*/ 30 w 361"/>
                <a:gd name="T87" fmla="*/ 389 h 1391"/>
                <a:gd name="T88" fmla="*/ 40 w 361"/>
                <a:gd name="T89" fmla="*/ 420 h 1391"/>
                <a:gd name="T90" fmla="*/ 33 w 361"/>
                <a:gd name="T91" fmla="*/ 436 h 1391"/>
                <a:gd name="T92" fmla="*/ 31 w 361"/>
                <a:gd name="T93" fmla="*/ 452 h 1391"/>
                <a:gd name="T94" fmla="*/ 39 w 361"/>
                <a:gd name="T95" fmla="*/ 468 h 1391"/>
                <a:gd name="T96" fmla="*/ 34 w 361"/>
                <a:gd name="T97" fmla="*/ 497 h 1391"/>
                <a:gd name="T98" fmla="*/ 28 w 361"/>
                <a:gd name="T99" fmla="*/ 535 h 1391"/>
                <a:gd name="T100" fmla="*/ 27 w 361"/>
                <a:gd name="T101" fmla="*/ 594 h 1391"/>
                <a:gd name="T102" fmla="*/ 28 w 361"/>
                <a:gd name="T103" fmla="*/ 711 h 1391"/>
                <a:gd name="T104" fmla="*/ 37 w 361"/>
                <a:gd name="T105" fmla="*/ 767 h 1391"/>
                <a:gd name="T106" fmla="*/ 46 w 361"/>
                <a:gd name="T107" fmla="*/ 770 h 1391"/>
                <a:gd name="T108" fmla="*/ 43 w 361"/>
                <a:gd name="T109" fmla="*/ 840 h 1391"/>
                <a:gd name="T110" fmla="*/ 44 w 361"/>
                <a:gd name="T111" fmla="*/ 1051 h 1391"/>
                <a:gd name="T112" fmla="*/ 59 w 361"/>
                <a:gd name="T113" fmla="*/ 1127 h 1391"/>
                <a:gd name="T114" fmla="*/ 57 w 361"/>
                <a:gd name="T115" fmla="*/ 1178 h 1391"/>
                <a:gd name="T116" fmla="*/ 47 w 361"/>
                <a:gd name="T117" fmla="*/ 1250 h 1391"/>
                <a:gd name="T118" fmla="*/ 49 w 361"/>
                <a:gd name="T119" fmla="*/ 1336 h 1391"/>
                <a:gd name="T120" fmla="*/ 43 w 361"/>
                <a:gd name="T121" fmla="*/ 138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33CC33"/>
            </a:solidFill>
            <a:ln w="9525">
              <a:solidFill>
                <a:srgbClr val="33CC33"/>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grpSp>
      <p:sp>
        <p:nvSpPr>
          <p:cNvPr id="14" name="ZoneTexte 13"/>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mj-lt"/>
                <a:cs typeface="Arial" panose="020B0604020202020204" pitchFamily="34" charset="0"/>
              </a:rPr>
              <a:t>3.3. Dermatologie</a:t>
            </a:r>
          </a:p>
        </p:txBody>
      </p:sp>
      <p:sp>
        <p:nvSpPr>
          <p:cNvPr id="16"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Molluscum </a:t>
            </a:r>
            <a:r>
              <a:rPr lang="fr-FR" altLang="fr-FR" sz="2000" b="1" dirty="0" err="1">
                <a:solidFill>
                  <a:srgbClr val="95C41D"/>
                </a:solidFill>
                <a:latin typeface="+mj-lt"/>
                <a:ea typeface="ＭＳ Ｐゴシック" panose="020B0600070205080204" pitchFamily="34" charset="-128"/>
                <a:sym typeface="Wingdings" panose="05000000000000000000" pitchFamily="2" charset="2"/>
              </a:rPr>
              <a:t>contagiosum</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5" name="Text Box 6"/>
          <p:cNvSpPr>
            <a:spLocks noChangeArrowheads="1"/>
          </p:cNvSpPr>
          <p:nvPr/>
        </p:nvSpPr>
        <p:spPr bwMode="auto">
          <a:xfrm>
            <a:off x="6643688" y="2159000"/>
            <a:ext cx="3778250"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Vaccinotoxinum 15 CH</a:t>
            </a:r>
          </a:p>
          <a:p>
            <a:pPr algn="r"/>
            <a:r>
              <a:rPr lang="fr-FR" altLang="fr-FR" sz="1600">
                <a:solidFill>
                  <a:srgbClr val="000099"/>
                </a:solidFill>
                <a:cs typeface="Arial" panose="020B0604020202020204" pitchFamily="34" charset="0"/>
              </a:rPr>
              <a:t>1 dose par semaine pendant 2 mois</a:t>
            </a:r>
          </a:p>
        </p:txBody>
      </p:sp>
      <p:sp>
        <p:nvSpPr>
          <p:cNvPr id="17" name="Text Box 6"/>
          <p:cNvSpPr>
            <a:spLocks noChangeArrowheads="1"/>
          </p:cNvSpPr>
          <p:nvPr/>
        </p:nvSpPr>
        <p:spPr bwMode="auto">
          <a:xfrm>
            <a:off x="6564313" y="4048125"/>
            <a:ext cx="3859212"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Dulcamara 9 CH</a:t>
            </a:r>
          </a:p>
          <a:p>
            <a:pPr algn="r" eaLnBrk="0" hangingPunct="0"/>
            <a:r>
              <a:rPr lang="fr-FR" altLang="fr-FR" sz="1600">
                <a:solidFill>
                  <a:srgbClr val="000099"/>
                </a:solidFill>
                <a:cs typeface="Arial" panose="020B0604020202020204" pitchFamily="34" charset="0"/>
              </a:rPr>
              <a:t>5 granules matin et soir pendant 2 mois</a:t>
            </a:r>
          </a:p>
        </p:txBody>
      </p:sp>
      <p:sp>
        <p:nvSpPr>
          <p:cNvPr id="18" name="Text Box 6"/>
          <p:cNvSpPr>
            <a:spLocks noChangeArrowheads="1"/>
          </p:cNvSpPr>
          <p:nvPr/>
        </p:nvSpPr>
        <p:spPr bwMode="auto">
          <a:xfrm>
            <a:off x="6572250" y="5146675"/>
            <a:ext cx="385127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Cinnabaris 9 CH</a:t>
            </a:r>
          </a:p>
          <a:p>
            <a:pPr algn="r" eaLnBrk="0" hangingPunct="0"/>
            <a:r>
              <a:rPr lang="fr-FR" altLang="fr-FR" sz="1600">
                <a:solidFill>
                  <a:srgbClr val="000099"/>
                </a:solidFill>
                <a:cs typeface="Arial" panose="020B0604020202020204" pitchFamily="34" charset="0"/>
              </a:rPr>
              <a:t>5 granules matin et soir pendant 2 mois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308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730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13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13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13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1" grpId="0"/>
      <p:bldP spid="271367" grpId="0"/>
      <p:bldP spid="271368" grpId="0"/>
      <p:bldP spid="173079" grpId="0"/>
      <p:bldP spid="173080" grpId="0"/>
      <p:bldP spid="15" grpId="0" animBg="1"/>
      <p:bldP spid="17" grpId="0" animBg="1"/>
      <p:bldP spid="1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Verrues</a:t>
            </a:r>
          </a:p>
        </p:txBody>
      </p:sp>
      <p:sp>
        <p:nvSpPr>
          <p:cNvPr id="8" name="Text Box 6"/>
          <p:cNvSpPr>
            <a:spLocks noChangeArrowheads="1"/>
          </p:cNvSpPr>
          <p:nvPr/>
        </p:nvSpPr>
        <p:spPr bwMode="auto">
          <a:xfrm>
            <a:off x="8267700" y="1584325"/>
            <a:ext cx="2160588" cy="952500"/>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Thuya 15 CH</a:t>
            </a:r>
          </a:p>
          <a:p>
            <a:pPr algn="r" eaLnBrk="0" hangingPunct="0"/>
            <a:r>
              <a:rPr lang="fr-FR" altLang="fr-FR" sz="1600">
                <a:solidFill>
                  <a:srgbClr val="000099"/>
                </a:solidFill>
                <a:cs typeface="Arial" panose="020B0604020202020204" pitchFamily="34" charset="0"/>
              </a:rPr>
              <a:t>1 dose par semaine </a:t>
            </a:r>
          </a:p>
          <a:p>
            <a:pPr algn="r" eaLnBrk="0" hangingPunct="0"/>
            <a:r>
              <a:rPr lang="fr-FR" altLang="fr-FR" sz="1600">
                <a:solidFill>
                  <a:srgbClr val="000099"/>
                </a:solidFill>
                <a:cs typeface="Arial" panose="020B0604020202020204" pitchFamily="34" charset="0"/>
              </a:rPr>
              <a:t>pendant 3 mois</a:t>
            </a:r>
          </a:p>
        </p:txBody>
      </p:sp>
      <p:sp>
        <p:nvSpPr>
          <p:cNvPr id="9" name="Rectangle 8"/>
          <p:cNvSpPr>
            <a:spLocks noChangeArrowheads="1"/>
          </p:cNvSpPr>
          <p:nvPr/>
        </p:nvSpPr>
        <p:spPr bwMode="auto">
          <a:xfrm>
            <a:off x="963613" y="1733550"/>
            <a:ext cx="609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pPr>
            <a:r>
              <a:rPr lang="fr-FR" altLang="fr-FR" sz="1600" b="1">
                <a:solidFill>
                  <a:srgbClr val="000099"/>
                </a:solidFill>
              </a:rPr>
              <a:t>Dans tous les cas : </a:t>
            </a:r>
          </a:p>
        </p:txBody>
      </p:sp>
      <p:sp>
        <p:nvSpPr>
          <p:cNvPr id="10" name="Rectangle 9"/>
          <p:cNvSpPr>
            <a:spLocks noChangeArrowheads="1"/>
          </p:cNvSpPr>
          <p:nvPr/>
        </p:nvSpPr>
        <p:spPr bwMode="auto">
          <a:xfrm>
            <a:off x="963613" y="2574925"/>
            <a:ext cx="609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pPr>
            <a:r>
              <a:rPr lang="fr-FR" altLang="fr-FR" sz="1600" b="1">
                <a:solidFill>
                  <a:srgbClr val="000099"/>
                </a:solidFill>
              </a:rPr>
              <a:t>Si </a:t>
            </a:r>
            <a:r>
              <a:rPr lang="fr-FR" altLang="fr-FR" sz="1600">
                <a:solidFill>
                  <a:srgbClr val="000099"/>
                </a:solidFill>
                <a:latin typeface="Tahoma" panose="020B0604030504040204" pitchFamily="34" charset="0"/>
              </a:rPr>
              <a:t>Verrue cornée, dure, </a:t>
            </a:r>
            <a:r>
              <a:rPr lang="fr-FR" altLang="fr-FR" sz="1600" b="1">
                <a:solidFill>
                  <a:srgbClr val="000099"/>
                </a:solidFill>
                <a:latin typeface="Tahoma" panose="020B0604030504040204" pitchFamily="34" charset="0"/>
              </a:rPr>
              <a:t>kératosique, </a:t>
            </a:r>
            <a:r>
              <a:rPr lang="fr-FR" altLang="fr-FR" sz="1600">
                <a:solidFill>
                  <a:srgbClr val="000099"/>
                </a:solidFill>
                <a:latin typeface="Tahoma" panose="020B0604030504040204" pitchFamily="34" charset="0"/>
              </a:rPr>
              <a:t>souvent localisée à la paume des mains ou plante des pieds</a:t>
            </a:r>
            <a:endParaRPr lang="fr-FR" altLang="fr-FR" sz="1600">
              <a:solidFill>
                <a:srgbClr val="FF0000"/>
              </a:solidFill>
              <a:latin typeface="Tahoma" panose="020B0604030504040204" pitchFamily="34" charset="0"/>
            </a:endParaRPr>
          </a:p>
          <a:p>
            <a:pPr>
              <a:spcAft>
                <a:spcPct val="50000"/>
              </a:spcAft>
              <a:buClr>
                <a:srgbClr val="33CC33"/>
              </a:buClr>
              <a:buFontTx/>
              <a:buBlip>
                <a:blip r:embed="rId3"/>
              </a:buBlip>
            </a:pPr>
            <a:endParaRPr lang="fr-FR" altLang="fr-FR" sz="1600" b="1">
              <a:solidFill>
                <a:srgbClr val="000099"/>
              </a:solidFill>
            </a:endParaRPr>
          </a:p>
        </p:txBody>
      </p:sp>
      <p:sp>
        <p:nvSpPr>
          <p:cNvPr id="11" name="Text Box 6"/>
          <p:cNvSpPr>
            <a:spLocks noChangeArrowheads="1"/>
          </p:cNvSpPr>
          <p:nvPr/>
        </p:nvSpPr>
        <p:spPr bwMode="auto">
          <a:xfrm>
            <a:off x="7283450" y="3381375"/>
            <a:ext cx="3144838"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Antimonium crudum 9 CH </a:t>
            </a:r>
          </a:p>
          <a:p>
            <a:pPr algn="r" eaLnBrk="0" hangingPunct="0"/>
            <a:r>
              <a:rPr lang="fr-FR" altLang="fr-FR" sz="1600">
                <a:solidFill>
                  <a:srgbClr val="000099"/>
                </a:solidFill>
                <a:cs typeface="Arial" panose="020B0604020202020204" pitchFamily="34" charset="0"/>
              </a:rPr>
              <a:t>5 granules matin et soir</a:t>
            </a:r>
          </a:p>
        </p:txBody>
      </p:sp>
      <p:sp>
        <p:nvSpPr>
          <p:cNvPr id="12" name="Text Box 6"/>
          <p:cNvSpPr>
            <a:spLocks noChangeArrowheads="1"/>
          </p:cNvSpPr>
          <p:nvPr/>
        </p:nvSpPr>
        <p:spPr bwMode="auto">
          <a:xfrm>
            <a:off x="7658100" y="5265738"/>
            <a:ext cx="2770188"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Nitricum acidum 9 CH </a:t>
            </a:r>
          </a:p>
          <a:p>
            <a:pPr algn="r" eaLnBrk="0" hangingPunct="0"/>
            <a:r>
              <a:rPr lang="fr-FR" altLang="fr-FR" sz="1600">
                <a:solidFill>
                  <a:srgbClr val="000099"/>
                </a:solidFill>
                <a:cs typeface="Arial" panose="020B0604020202020204" pitchFamily="34" charset="0"/>
              </a:rPr>
              <a:t>5 granules matin et soir</a:t>
            </a:r>
          </a:p>
        </p:txBody>
      </p:sp>
      <p:sp>
        <p:nvSpPr>
          <p:cNvPr id="13" name="Rectangle 12"/>
          <p:cNvSpPr>
            <a:spLocks noChangeArrowheads="1"/>
          </p:cNvSpPr>
          <p:nvPr/>
        </p:nvSpPr>
        <p:spPr bwMode="auto">
          <a:xfrm>
            <a:off x="963613" y="4833938"/>
            <a:ext cx="6096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8288" indent="-2682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Aft>
                <a:spcPct val="50000"/>
              </a:spcAft>
              <a:buClr>
                <a:srgbClr val="33CC33"/>
              </a:buClr>
              <a:buFontTx/>
              <a:buBlip>
                <a:blip r:embed="rId3"/>
              </a:buBlip>
            </a:pPr>
            <a:r>
              <a:rPr lang="fr-FR" altLang="fr-FR" sz="1600" b="1">
                <a:solidFill>
                  <a:srgbClr val="000099"/>
                </a:solidFill>
              </a:rPr>
              <a:t>Si verrue jaune en périphérie, dentelée, douloureuse </a:t>
            </a:r>
          </a:p>
        </p:txBody>
      </p:sp>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l="19727" t="39171" r="20476" b="41425"/>
          <a:stretch>
            <a:fillRect/>
          </a:stretch>
        </p:blipFill>
        <p:spPr bwMode="auto">
          <a:xfrm>
            <a:off x="1187450" y="3232150"/>
            <a:ext cx="56229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5">
            <a:extLst>
              <a:ext uri="{28A0092B-C50C-407E-A947-70E740481C1C}">
                <a14:useLocalDpi xmlns:a14="http://schemas.microsoft.com/office/drawing/2010/main" val="0"/>
              </a:ext>
            </a:extLst>
          </a:blip>
          <a:srcRect l="22688" t="45074" r="18994" b="34244"/>
          <a:stretch>
            <a:fillRect/>
          </a:stretch>
        </p:blipFill>
        <p:spPr bwMode="auto">
          <a:xfrm>
            <a:off x="1187450" y="5128513"/>
            <a:ext cx="568801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animBg="1"/>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Espace réservé du contenu 1"/>
          <p:cNvSpPr>
            <a:spLocks noGrp="1"/>
          </p:cNvSpPr>
          <p:nvPr>
            <p:ph idx="4294967295"/>
          </p:nvPr>
        </p:nvSpPr>
        <p:spPr bwMode="auto">
          <a:xfrm>
            <a:off x="1295400" y="2593975"/>
            <a:ext cx="10515600" cy="5811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a:cs typeface="Arial" panose="020B0604020202020204" pitchFamily="34" charset="0"/>
              </a:rPr>
              <a:t>                                         </a:t>
            </a:r>
          </a:p>
        </p:txBody>
      </p:sp>
      <p:sp>
        <p:nvSpPr>
          <p:cNvPr id="315394" name="Text Box 9"/>
          <p:cNvSpPr txBox="1">
            <a:spLocks noChangeArrowheads="1"/>
          </p:cNvSpPr>
          <p:nvPr/>
        </p:nvSpPr>
        <p:spPr bwMode="auto">
          <a:xfrm>
            <a:off x="3895725" y="3052763"/>
            <a:ext cx="811212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 Productions tumorales</a:t>
            </a: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bénignes</a:t>
            </a: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Catarrhe chronique</a:t>
            </a:r>
            <a:r>
              <a:rPr lang="fr-FR" altLang="fr-FR" sz="2000">
                <a:solidFill>
                  <a:srgbClr val="000099"/>
                </a:solidFill>
                <a:cs typeface="Arial" panose="020B0604020202020204" pitchFamily="34" charset="0"/>
              </a:rPr>
              <a:t>» des muqueuses d’installation progressive</a:t>
            </a:r>
          </a:p>
          <a:p>
            <a:pPr>
              <a:lnSpc>
                <a:spcPct val="200000"/>
              </a:lnSpc>
              <a:buClr>
                <a:srgbClr val="62C400"/>
              </a:buClr>
            </a:pPr>
            <a:r>
              <a:rPr lang="fr-FR" altLang="fr-FR" sz="2000">
                <a:solidFill>
                  <a:srgbClr val="000099"/>
                </a:solidFill>
                <a:cs typeface="Arial" panose="020B0604020202020204" pitchFamily="34" charset="0"/>
              </a:rPr>
              <a:t>-</a:t>
            </a:r>
            <a:r>
              <a:rPr lang="fr-FR" altLang="fr-FR" sz="2000" b="1">
                <a:solidFill>
                  <a:srgbClr val="000099"/>
                </a:solidFill>
                <a:cs typeface="Arial" panose="020B0604020202020204" pitchFamily="34" charset="0"/>
              </a:rPr>
              <a:t>  Infiltration</a:t>
            </a:r>
            <a:r>
              <a:rPr lang="fr-FR" altLang="fr-FR" sz="2000">
                <a:solidFill>
                  <a:srgbClr val="000099"/>
                </a:solidFill>
                <a:cs typeface="Arial" panose="020B0604020202020204" pitchFamily="34" charset="0"/>
              </a:rPr>
              <a:t> générale</a:t>
            </a:r>
            <a:r>
              <a:rPr lang="fr-FR" altLang="fr-FR" sz="2000" b="1">
                <a:solidFill>
                  <a:srgbClr val="000099"/>
                </a:solidFill>
                <a:cs typeface="Arial" panose="020B0604020202020204" pitchFamily="34" charset="0"/>
              </a:rPr>
              <a:t> </a:t>
            </a:r>
            <a:r>
              <a:rPr lang="fr-FR" altLang="fr-FR" sz="2000">
                <a:solidFill>
                  <a:srgbClr val="000099"/>
                </a:solidFill>
                <a:cs typeface="Arial" panose="020B0604020202020204" pitchFamily="34" charset="0"/>
              </a:rPr>
              <a:t>des tissus</a:t>
            </a: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Développement lent</a:t>
            </a:r>
            <a:r>
              <a:rPr lang="fr-FR" altLang="fr-FR" sz="2000">
                <a:solidFill>
                  <a:srgbClr val="000099"/>
                </a:solidFill>
                <a:cs typeface="Arial" panose="020B0604020202020204" pitchFamily="34" charset="0"/>
              </a:rPr>
              <a:t> et insidieux</a:t>
            </a:r>
            <a:endParaRPr lang="fr-FR" altLang="fr-FR" sz="2000" b="1">
              <a:solidFill>
                <a:srgbClr val="000099"/>
              </a:solidFill>
              <a:cs typeface="Arial" panose="020B0604020202020204" pitchFamily="34" charset="0"/>
            </a:endParaRPr>
          </a:p>
          <a:p>
            <a:pPr>
              <a:lnSpc>
                <a:spcPct val="200000"/>
              </a:lnSpc>
              <a:buClr>
                <a:srgbClr val="62C400"/>
              </a:buClr>
            </a:pPr>
            <a:r>
              <a:rPr lang="fr-FR" altLang="fr-FR" sz="2000">
                <a:solidFill>
                  <a:srgbClr val="000099"/>
                </a:solidFill>
                <a:cs typeface="Arial" panose="020B0604020202020204" pitchFamily="34" charset="0"/>
              </a:rPr>
              <a:t>- </a:t>
            </a:r>
            <a:r>
              <a:rPr lang="fr-FR" altLang="fr-FR" sz="2000" b="1">
                <a:solidFill>
                  <a:srgbClr val="000099"/>
                </a:solidFill>
                <a:cs typeface="Arial" panose="020B0604020202020204" pitchFamily="34" charset="0"/>
              </a:rPr>
              <a:t>Tendance générale « dépressive » </a:t>
            </a:r>
          </a:p>
        </p:txBody>
      </p:sp>
      <p:sp>
        <p:nvSpPr>
          <p:cNvPr id="315395"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315397" name="Rectangle 7"/>
          <p:cNvSpPr>
            <a:spLocks noChangeArrowheads="1"/>
          </p:cNvSpPr>
          <p:nvPr/>
        </p:nvSpPr>
        <p:spPr bwMode="auto">
          <a:xfrm>
            <a:off x="271463" y="1651000"/>
            <a:ext cx="58515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a:solidFill>
                  <a:srgbClr val="000099"/>
                </a:solidFill>
                <a:cs typeface="Arial" panose="020B0604020202020204" pitchFamily="34" charset="0"/>
              </a:rPr>
              <a:t> </a:t>
            </a:r>
            <a:r>
              <a:rPr lang="fr-FR" altLang="fr-FR" sz="2000" b="1" u="sng">
                <a:solidFill>
                  <a:srgbClr val="000099"/>
                </a:solidFill>
                <a:cs typeface="Arial" panose="020B0604020202020204" pitchFamily="34" charset="0"/>
              </a:rPr>
              <a:t>Traitement de terrain dans les verrues</a:t>
            </a:r>
          </a:p>
          <a:p>
            <a:pPr>
              <a:buFont typeface="Wingdings" panose="05000000000000000000" pitchFamily="2" charset="2"/>
              <a:buChar char="v"/>
            </a:pPr>
            <a:endParaRPr lang="fr-FR" altLang="fr-FR" sz="2000"/>
          </a:p>
        </p:txBody>
      </p:sp>
      <p:sp>
        <p:nvSpPr>
          <p:cNvPr id="315398" name="Rectangle 8"/>
          <p:cNvSpPr>
            <a:spLocks noChangeArrowheads="1"/>
          </p:cNvSpPr>
          <p:nvPr/>
        </p:nvSpPr>
        <p:spPr bwMode="auto">
          <a:xfrm>
            <a:off x="1058863" y="2368550"/>
            <a:ext cx="5653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à"/>
            </a:pPr>
            <a:r>
              <a:rPr lang="fr-FR" altLang="fr-FR" sz="2000">
                <a:solidFill>
                  <a:srgbClr val="000099"/>
                </a:solidFill>
                <a:sym typeface="Wingdings" panose="05000000000000000000" pitchFamily="2" charset="2"/>
              </a:rPr>
              <a:t> Une évidence:  Mode Réactionnel </a:t>
            </a:r>
            <a:r>
              <a:rPr lang="fr-FR" altLang="fr-FR" sz="2000" b="1">
                <a:solidFill>
                  <a:srgbClr val="000099"/>
                </a:solidFill>
                <a:sym typeface="Wingdings" panose="05000000000000000000" pitchFamily="2" charset="2"/>
              </a:rPr>
              <a:t>Sycotique</a:t>
            </a:r>
          </a:p>
          <a:p>
            <a:pPr>
              <a:buFont typeface="Wingdings" panose="05000000000000000000" pitchFamily="2" charset="2"/>
              <a:buChar char="à"/>
            </a:pPr>
            <a:endParaRPr lang="fr-FR" altLang="fr-FR" sz="2000">
              <a:solidFill>
                <a:srgbClr val="000099"/>
              </a:solidFill>
              <a:cs typeface="Arial" panose="020B0604020202020204" pitchFamily="34" charset="0"/>
              <a:sym typeface="Wingdings" panose="05000000000000000000" pitchFamily="2" charset="2"/>
            </a:endParaRPr>
          </a:p>
        </p:txBody>
      </p:sp>
      <p:pic>
        <p:nvPicPr>
          <p:cNvPr id="315399"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3109913"/>
            <a:ext cx="29956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Espace réservé du contenu 1"/>
          <p:cNvSpPr>
            <a:spLocks noGrp="1"/>
          </p:cNvSpPr>
          <p:nvPr>
            <p:ph idx="4294967295"/>
          </p:nvPr>
        </p:nvSpPr>
        <p:spPr bwMode="auto">
          <a:xfrm>
            <a:off x="1676400" y="2224088"/>
            <a:ext cx="10515600" cy="4867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2000">
                <a:solidFill>
                  <a:srgbClr val="000099"/>
                </a:solidFill>
                <a:cs typeface="Arial" panose="020B0604020202020204" pitchFamily="34" charset="0"/>
              </a:rPr>
              <a:t>                                       </a:t>
            </a:r>
          </a:p>
        </p:txBody>
      </p:sp>
      <p:sp>
        <p:nvSpPr>
          <p:cNvPr id="317442" name="Text Box 9"/>
          <p:cNvSpPr txBox="1">
            <a:spLocks noChangeArrowheads="1"/>
          </p:cNvSpPr>
          <p:nvPr/>
        </p:nvSpPr>
        <p:spPr bwMode="auto">
          <a:xfrm>
            <a:off x="4475163" y="2632075"/>
            <a:ext cx="444023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a:tabLst>
                <a:tab pos="180975" algn="l"/>
              </a:tabLst>
              <a:defRPr>
                <a:solidFill>
                  <a:schemeClr val="tx1"/>
                </a:solidFill>
                <a:latin typeface="Arial" panose="020B0604020202020204" pitchFamily="34" charset="0"/>
              </a:defRPr>
            </a:lvl1pPr>
            <a:lvl2pPr marL="742950" indent="-285750">
              <a:tabLst>
                <a:tab pos="180975" algn="l"/>
              </a:tabLst>
              <a:defRPr>
                <a:solidFill>
                  <a:schemeClr val="tx1"/>
                </a:solidFill>
                <a:latin typeface="Arial" panose="020B0604020202020204" pitchFamily="34" charset="0"/>
              </a:defRPr>
            </a:lvl2pPr>
            <a:lvl3pPr marL="1143000" indent="-228600">
              <a:tabLst>
                <a:tab pos="180975" algn="l"/>
              </a:tabLst>
              <a:defRPr>
                <a:solidFill>
                  <a:schemeClr val="tx1"/>
                </a:solidFill>
                <a:latin typeface="Arial" panose="020B0604020202020204" pitchFamily="34" charset="0"/>
              </a:defRPr>
            </a:lvl3pPr>
            <a:lvl4pPr marL="1600200" indent="-228600">
              <a:tabLst>
                <a:tab pos="180975" algn="l"/>
              </a:tabLst>
              <a:defRPr>
                <a:solidFill>
                  <a:schemeClr val="tx1"/>
                </a:solidFill>
                <a:latin typeface="Arial" panose="020B0604020202020204" pitchFamily="34" charset="0"/>
              </a:defRPr>
            </a:lvl4pPr>
            <a:lvl5pPr marL="2057400" indent="-228600">
              <a:tabLst>
                <a:tab pos="180975" algn="l"/>
              </a:tabLst>
              <a:defRPr>
                <a:solidFill>
                  <a:schemeClr val="tx1"/>
                </a:solidFill>
                <a:latin typeface="Arial" panose="020B0604020202020204" pitchFamily="34" charset="0"/>
              </a:defRPr>
            </a:lvl5pPr>
            <a:lvl6pPr marL="2514600" indent="-228600" fontAlgn="base">
              <a:spcBef>
                <a:spcPct val="0"/>
              </a:spcBef>
              <a:spcAft>
                <a:spcPct val="0"/>
              </a:spcAft>
              <a:tabLst>
                <a:tab pos="180975" algn="l"/>
              </a:tabLst>
              <a:defRPr>
                <a:solidFill>
                  <a:schemeClr val="tx1"/>
                </a:solidFill>
                <a:latin typeface="Arial" panose="020B0604020202020204" pitchFamily="34" charset="0"/>
              </a:defRPr>
            </a:lvl6pPr>
            <a:lvl7pPr marL="2971800" indent="-228600" fontAlgn="base">
              <a:spcBef>
                <a:spcPct val="0"/>
              </a:spcBef>
              <a:spcAft>
                <a:spcPct val="0"/>
              </a:spcAft>
              <a:tabLst>
                <a:tab pos="180975" algn="l"/>
              </a:tabLst>
              <a:defRPr>
                <a:solidFill>
                  <a:schemeClr val="tx1"/>
                </a:solidFill>
                <a:latin typeface="Arial" panose="020B0604020202020204" pitchFamily="34" charset="0"/>
              </a:defRPr>
            </a:lvl7pPr>
            <a:lvl8pPr marL="3429000" indent="-228600" fontAlgn="base">
              <a:spcBef>
                <a:spcPct val="0"/>
              </a:spcBef>
              <a:spcAft>
                <a:spcPct val="0"/>
              </a:spcAft>
              <a:tabLst>
                <a:tab pos="180975" algn="l"/>
              </a:tabLst>
              <a:defRPr>
                <a:solidFill>
                  <a:schemeClr val="tx1"/>
                </a:solidFill>
                <a:latin typeface="Arial" panose="020B0604020202020204" pitchFamily="34" charset="0"/>
              </a:defRPr>
            </a:lvl8pPr>
            <a:lvl9pPr marL="3886200" indent="-228600" fontAlgn="base">
              <a:spcBef>
                <a:spcPct val="0"/>
              </a:spcBef>
              <a:spcAft>
                <a:spcPct val="0"/>
              </a:spcAft>
              <a:tabLst>
                <a:tab pos="180975" algn="l"/>
              </a:tabLst>
              <a:defRPr>
                <a:solidFill>
                  <a:schemeClr val="tx1"/>
                </a:solidFill>
                <a:latin typeface="Arial" panose="020B0604020202020204" pitchFamily="34" charset="0"/>
              </a:defRPr>
            </a:lvl9pPr>
          </a:lstStyle>
          <a:p>
            <a:pPr>
              <a:spcBef>
                <a:spcPct val="50000"/>
              </a:spcBef>
              <a:buClr>
                <a:srgbClr val="FF0000"/>
              </a:buClr>
              <a:buFontTx/>
              <a:buChar char="-"/>
            </a:pPr>
            <a:r>
              <a:rPr lang="fr-FR" altLang="fr-FR" sz="2000" b="1">
                <a:solidFill>
                  <a:srgbClr val="FF0000"/>
                </a:solidFill>
                <a:cs typeface="Arial" panose="020B0604020202020204" pitchFamily="34" charset="0"/>
              </a:rPr>
              <a:t>THUYA</a:t>
            </a:r>
          </a:p>
          <a:p>
            <a:pPr>
              <a:spcBef>
                <a:spcPct val="50000"/>
              </a:spcBef>
              <a:buClr>
                <a:srgbClr val="000099"/>
              </a:buClr>
              <a:buFontTx/>
              <a:buChar char="-"/>
            </a:pPr>
            <a:r>
              <a:rPr lang="fr-FR" altLang="fr-FR" sz="2000" b="1">
                <a:solidFill>
                  <a:srgbClr val="000099"/>
                </a:solidFill>
                <a:cs typeface="Arial" panose="020B0604020202020204" pitchFamily="34" charset="0"/>
              </a:rPr>
              <a:t>MEDORRHINUM</a:t>
            </a:r>
          </a:p>
          <a:p>
            <a:pPr>
              <a:spcBef>
                <a:spcPct val="50000"/>
              </a:spcBef>
              <a:buClr>
                <a:srgbClr val="000099"/>
              </a:buClr>
              <a:buFontTx/>
              <a:buChar char="-"/>
            </a:pPr>
            <a:r>
              <a:rPr lang="fr-FR" altLang="fr-FR" sz="2000" b="1">
                <a:solidFill>
                  <a:srgbClr val="000099"/>
                </a:solidFill>
                <a:cs typeface="Arial" panose="020B0604020202020204" pitchFamily="34" charset="0"/>
              </a:rPr>
              <a:t>NITRICUM ACIDUM</a:t>
            </a:r>
          </a:p>
          <a:p>
            <a:pPr>
              <a:spcBef>
                <a:spcPct val="50000"/>
              </a:spcBef>
              <a:buClr>
                <a:srgbClr val="000099"/>
              </a:buClr>
              <a:buFontTx/>
              <a:buChar char="-"/>
            </a:pPr>
            <a:r>
              <a:rPr lang="fr-FR" altLang="fr-FR" sz="2000" b="1">
                <a:solidFill>
                  <a:srgbClr val="000099"/>
                </a:solidFill>
                <a:cs typeface="Arial" panose="020B0604020202020204" pitchFamily="34" charset="0"/>
              </a:rPr>
              <a:t>NATRUM SULFURICUM</a:t>
            </a:r>
          </a:p>
          <a:p>
            <a:pPr>
              <a:spcBef>
                <a:spcPct val="50000"/>
              </a:spcBef>
              <a:buClr>
                <a:srgbClr val="000099"/>
              </a:buClr>
              <a:buFontTx/>
              <a:buChar char="-"/>
            </a:pPr>
            <a:r>
              <a:rPr lang="fr-FR" altLang="fr-FR" sz="2000" b="1">
                <a:solidFill>
                  <a:srgbClr val="000099"/>
                </a:solidFill>
                <a:cs typeface="Arial" panose="020B0604020202020204" pitchFamily="34" charset="0"/>
              </a:rPr>
              <a:t>CAUSTICUM</a:t>
            </a:r>
          </a:p>
          <a:p>
            <a:pPr>
              <a:spcBef>
                <a:spcPct val="50000"/>
              </a:spcBef>
              <a:buClr>
                <a:srgbClr val="000099"/>
              </a:buClr>
              <a:buFontTx/>
              <a:buChar char="-"/>
            </a:pPr>
            <a:r>
              <a:rPr lang="fr-FR" altLang="fr-FR" sz="2000" b="1">
                <a:solidFill>
                  <a:srgbClr val="000099"/>
                </a:solidFill>
                <a:cs typeface="Arial" panose="020B0604020202020204" pitchFamily="34" charset="0"/>
              </a:rPr>
              <a:t>SILICEA: entre MRPT et MRS</a:t>
            </a:r>
          </a:p>
        </p:txBody>
      </p:sp>
      <p:sp>
        <p:nvSpPr>
          <p:cNvPr id="317443"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3.3. Dermatologie</a:t>
            </a:r>
          </a:p>
        </p:txBody>
      </p:sp>
      <p:sp>
        <p:nvSpPr>
          <p:cNvPr id="7"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317445" name="Rectangle 8"/>
          <p:cNvSpPr>
            <a:spLocks noChangeArrowheads="1"/>
          </p:cNvSpPr>
          <p:nvPr/>
        </p:nvSpPr>
        <p:spPr bwMode="auto">
          <a:xfrm>
            <a:off x="276225" y="1639888"/>
            <a:ext cx="976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u="sng">
                <a:solidFill>
                  <a:srgbClr val="000099"/>
                </a:solidFill>
                <a:cs typeface="Arial" panose="020B0604020202020204" pitchFamily="34" charset="0"/>
              </a:rPr>
              <a:t>Les médicaments du </a:t>
            </a:r>
            <a:r>
              <a:rPr lang="fr-FR" altLang="fr-FR" sz="2000" b="1" u="sng">
                <a:solidFill>
                  <a:srgbClr val="000099"/>
                </a:solidFill>
                <a:cs typeface="Arial" panose="020B0604020202020204" pitchFamily="34" charset="0"/>
                <a:sym typeface="Wingdings" panose="05000000000000000000" pitchFamily="2" charset="2"/>
              </a:rPr>
              <a:t>Mode Réactionnel Sycotique</a:t>
            </a:r>
            <a:endParaRPr lang="fr-FR" altLang="fr-FR" sz="2000" b="1" u="sng">
              <a:solidFill>
                <a:srgbClr val="000099"/>
              </a:solidFill>
              <a:cs typeface="Arial" panose="020B0604020202020204" pitchFamily="34" charset="0"/>
            </a:endParaRPr>
          </a:p>
        </p:txBody>
      </p:sp>
      <p:pic>
        <p:nvPicPr>
          <p:cNvPr id="317446"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050" y="3109913"/>
            <a:ext cx="29956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
          <p:cNvSpPr txBox="1">
            <a:spLocks/>
          </p:cNvSpPr>
          <p:nvPr/>
        </p:nvSpPr>
        <p:spPr>
          <a:xfrm>
            <a:off x="1481138" y="2446338"/>
            <a:ext cx="8810625" cy="2686050"/>
          </a:xfrm>
          <a:prstGeom prst="rect">
            <a:avLst/>
          </a:prstGeom>
        </p:spPr>
        <p:txBody>
          <a:bodyPr>
            <a:normAutofit/>
          </a:bodyPr>
          <a:lst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189" algn="ctr" rtl="0" fontAlgn="base">
              <a:spcBef>
                <a:spcPct val="0"/>
              </a:spcBef>
              <a:spcAft>
                <a:spcPct val="0"/>
              </a:spcAft>
              <a:defRPr sz="3200" b="1">
                <a:solidFill>
                  <a:schemeClr val="tx2"/>
                </a:solidFill>
                <a:latin typeface="Arial" panose="020B0604020202020204" pitchFamily="34" charset="0"/>
              </a:defRPr>
            </a:lvl6pPr>
            <a:lvl7pPr marL="914377" algn="ctr" rtl="0" fontAlgn="base">
              <a:spcBef>
                <a:spcPct val="0"/>
              </a:spcBef>
              <a:spcAft>
                <a:spcPct val="0"/>
              </a:spcAft>
              <a:defRPr sz="3200" b="1">
                <a:solidFill>
                  <a:schemeClr val="tx2"/>
                </a:solidFill>
                <a:latin typeface="Arial" panose="020B0604020202020204" pitchFamily="34" charset="0"/>
              </a:defRPr>
            </a:lvl7pPr>
            <a:lvl8pPr marL="1371566" algn="ctr" rtl="0" fontAlgn="base">
              <a:spcBef>
                <a:spcPct val="0"/>
              </a:spcBef>
              <a:spcAft>
                <a:spcPct val="0"/>
              </a:spcAft>
              <a:defRPr sz="3200" b="1">
                <a:solidFill>
                  <a:schemeClr val="tx2"/>
                </a:solidFill>
                <a:latin typeface="Arial" panose="020B0604020202020204" pitchFamily="34" charset="0"/>
              </a:defRPr>
            </a:lvl8pPr>
            <a:lvl9pPr marL="1828754" algn="ctr" rtl="0" fontAlgn="base">
              <a:spcBef>
                <a:spcPct val="0"/>
              </a:spcBef>
              <a:spcAft>
                <a:spcPct val="0"/>
              </a:spcAft>
              <a:defRPr sz="3200" b="1">
                <a:solidFill>
                  <a:schemeClr val="tx2"/>
                </a:solidFill>
                <a:latin typeface="Arial" panose="020B0604020202020204" pitchFamily="34" charset="0"/>
              </a:defRPr>
            </a:lvl9pPr>
          </a:lstStyle>
          <a:p>
            <a:pPr>
              <a:defRPr/>
            </a:pPr>
            <a:r>
              <a:rPr lang="fr-FR" sz="2000" dirty="0">
                <a:solidFill>
                  <a:srgbClr val="000099"/>
                </a:solidFill>
              </a:rPr>
              <a:t>Médicaments homéopathiques ≠ vaccin</a:t>
            </a:r>
          </a:p>
          <a:p>
            <a:pPr>
              <a:defRPr/>
            </a:pPr>
            <a:endParaRPr lang="fr-FR" sz="2000" dirty="0">
              <a:solidFill>
                <a:srgbClr val="000099"/>
              </a:solidFill>
            </a:endParaRPr>
          </a:p>
          <a:p>
            <a:pPr>
              <a:defRPr/>
            </a:pPr>
            <a:r>
              <a:rPr lang="fr-FR" sz="2000" dirty="0">
                <a:solidFill>
                  <a:srgbClr val="000099"/>
                </a:solidFill>
              </a:rPr>
              <a:t>                 </a:t>
            </a:r>
          </a:p>
          <a:p>
            <a:pPr>
              <a:defRPr/>
            </a:pPr>
            <a:endParaRPr lang="fr-FR" sz="2000" dirty="0">
              <a:solidFill>
                <a:srgbClr val="000099"/>
              </a:solidFill>
            </a:endParaRPr>
          </a:p>
          <a:p>
            <a:pPr marL="457200" indent="-457200" algn="l">
              <a:spcBef>
                <a:spcPts val="600"/>
              </a:spcBef>
              <a:buFontTx/>
              <a:buBlip>
                <a:blip r:embed="rId3"/>
              </a:buBlip>
              <a:defRPr/>
            </a:pPr>
            <a:r>
              <a:rPr lang="fr-FR" sz="2000" dirty="0">
                <a:solidFill>
                  <a:srgbClr val="000099"/>
                </a:solidFill>
              </a:rPr>
              <a:t>Calendrier vaccinal et recommandations auxquels doit se référer</a:t>
            </a:r>
          </a:p>
          <a:p>
            <a:pPr algn="l">
              <a:spcBef>
                <a:spcPts val="600"/>
              </a:spcBef>
              <a:defRPr/>
            </a:pPr>
            <a:r>
              <a:rPr lang="fr-FR" sz="2000" dirty="0">
                <a:solidFill>
                  <a:srgbClr val="000099"/>
                </a:solidFill>
              </a:rPr>
              <a:t> 			</a:t>
            </a:r>
            <a:r>
              <a:rPr lang="fr-FR" sz="2000" u="sng" dirty="0">
                <a:solidFill>
                  <a:srgbClr val="000099"/>
                </a:solidFill>
              </a:rPr>
              <a:t>tout professionnel de santé</a:t>
            </a:r>
          </a:p>
          <a:p>
            <a:pPr algn="l">
              <a:defRPr/>
            </a:pPr>
            <a:endParaRPr lang="fr-FR" sz="2000" dirty="0">
              <a:solidFill>
                <a:srgbClr val="000099"/>
              </a:solidFill>
            </a:endParaRPr>
          </a:p>
          <a:p>
            <a:pPr algn="l">
              <a:defRPr/>
            </a:pPr>
            <a:endParaRPr lang="fr-FR" sz="2000" dirty="0">
              <a:solidFill>
                <a:srgbClr val="000099"/>
              </a:solidFill>
            </a:endParaRPr>
          </a:p>
        </p:txBody>
      </p:sp>
      <p:sp>
        <p:nvSpPr>
          <p:cNvPr id="319490" name="ZoneTexte 6"/>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3.4. Focus vaccination</a:t>
            </a:r>
          </a:p>
        </p:txBody>
      </p:sp>
      <p:sp>
        <p:nvSpPr>
          <p:cNvPr id="8"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pic>
        <p:nvPicPr>
          <p:cNvPr id="31949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4763" y="1898650"/>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1"/>
          <p:cNvSpPr txBox="1">
            <a:spLocks/>
          </p:cNvSpPr>
          <p:nvPr/>
        </p:nvSpPr>
        <p:spPr bwMode="auto">
          <a:xfrm>
            <a:off x="925513" y="2347913"/>
            <a:ext cx="11534775"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2000" b="1">
              <a:solidFill>
                <a:srgbClr val="000099"/>
              </a:solidFill>
            </a:endParaRPr>
          </a:p>
          <a:p>
            <a:pPr>
              <a:buFontTx/>
              <a:buBlip>
                <a:blip r:embed="rId3"/>
              </a:buBlip>
            </a:pPr>
            <a:r>
              <a:rPr lang="fr-FR" altLang="fr-FR" sz="2000" b="1">
                <a:solidFill>
                  <a:srgbClr val="000099"/>
                </a:solidFill>
              </a:rPr>
              <a:t> Pas de prescription systématique</a:t>
            </a:r>
          </a:p>
          <a:p>
            <a:endParaRPr lang="fr-FR" altLang="fr-FR" sz="2000" b="1">
              <a:solidFill>
                <a:srgbClr val="000099"/>
              </a:solidFill>
            </a:endParaRPr>
          </a:p>
          <a:p>
            <a:pPr>
              <a:buFontTx/>
              <a:buBlip>
                <a:blip r:embed="rId3"/>
              </a:buBlip>
            </a:pPr>
            <a:r>
              <a:rPr lang="fr-FR" altLang="fr-FR" sz="2000" b="1">
                <a:solidFill>
                  <a:srgbClr val="000099"/>
                </a:solidFill>
              </a:rPr>
              <a:t> Si après un premier vaccin</a:t>
            </a:r>
            <a:r>
              <a:rPr lang="fr-FR" altLang="fr-FR" sz="2000">
                <a:solidFill>
                  <a:srgbClr val="000099"/>
                </a:solidFill>
              </a:rPr>
              <a:t>, l’enfant a </a:t>
            </a:r>
            <a:r>
              <a:rPr lang="fr-FR" altLang="fr-FR" sz="2000" b="1">
                <a:solidFill>
                  <a:srgbClr val="000099"/>
                </a:solidFill>
              </a:rPr>
              <a:t>très peu d’effets indésirables</a:t>
            </a:r>
          </a:p>
          <a:p>
            <a:pPr>
              <a:spcBef>
                <a:spcPts val="600"/>
              </a:spcBef>
            </a:pPr>
            <a:r>
              <a:rPr lang="fr-FR" altLang="fr-FR" sz="2000" b="1">
                <a:solidFill>
                  <a:srgbClr val="000099"/>
                </a:solidFill>
                <a:sym typeface="Wingdings" panose="05000000000000000000" pitchFamily="2" charset="2"/>
              </a:rPr>
              <a:t>	</a:t>
            </a:r>
            <a:r>
              <a:rPr lang="fr-FR" altLang="fr-FR" sz="2000" b="1">
                <a:solidFill>
                  <a:srgbClr val="000099"/>
                </a:solidFill>
              </a:rPr>
              <a:t> prescription inutile</a:t>
            </a:r>
          </a:p>
          <a:p>
            <a:endParaRPr lang="fr-FR" altLang="fr-FR" sz="2000" b="1">
              <a:solidFill>
                <a:srgbClr val="000099"/>
              </a:solidFill>
            </a:endParaRPr>
          </a:p>
          <a:p>
            <a:pPr>
              <a:buFontTx/>
              <a:buBlip>
                <a:blip r:embed="rId3"/>
              </a:buBlip>
            </a:pPr>
            <a:r>
              <a:rPr lang="fr-FR" altLang="fr-FR" sz="2000" b="1">
                <a:solidFill>
                  <a:srgbClr val="000099"/>
                </a:solidFill>
              </a:rPr>
              <a:t> Si après un vaccin, </a:t>
            </a:r>
            <a:r>
              <a:rPr lang="fr-FR" altLang="fr-FR" sz="2000">
                <a:solidFill>
                  <a:srgbClr val="000099"/>
                </a:solidFill>
              </a:rPr>
              <a:t>l’enfant présente </a:t>
            </a:r>
            <a:r>
              <a:rPr lang="fr-FR" altLang="fr-FR" sz="2000" b="1">
                <a:solidFill>
                  <a:srgbClr val="000099"/>
                </a:solidFill>
              </a:rPr>
              <a:t>beaucoup de réactions </a:t>
            </a:r>
            <a:r>
              <a:rPr lang="fr-FR" altLang="fr-FR" sz="2000">
                <a:solidFill>
                  <a:srgbClr val="000099"/>
                </a:solidFill>
              </a:rPr>
              <a:t>( fièvre, asthénie, toux….),</a:t>
            </a:r>
          </a:p>
          <a:p>
            <a:r>
              <a:rPr lang="fr-FR" altLang="fr-FR" sz="2000" b="1">
                <a:solidFill>
                  <a:srgbClr val="000099"/>
                </a:solidFill>
              </a:rPr>
              <a:t>      </a:t>
            </a:r>
            <a:r>
              <a:rPr lang="fr-FR" altLang="fr-FR" sz="2000">
                <a:solidFill>
                  <a:srgbClr val="000099"/>
                </a:solidFill>
              </a:rPr>
              <a:t>prévoir de conseiller lors d’une prochaine vaccination :</a:t>
            </a:r>
          </a:p>
          <a:p>
            <a:endParaRPr lang="fr-FR" altLang="fr-FR" sz="2000">
              <a:solidFill>
                <a:srgbClr val="000099"/>
              </a:solidFill>
            </a:endParaRPr>
          </a:p>
          <a:p>
            <a:r>
              <a:rPr lang="fr-FR" altLang="fr-FR" sz="2000" b="1">
                <a:solidFill>
                  <a:srgbClr val="000099"/>
                </a:solidFill>
              </a:rPr>
              <a:t>           </a:t>
            </a:r>
          </a:p>
          <a:p>
            <a:r>
              <a:rPr lang="fr-FR" altLang="fr-FR" sz="2000" b="1">
                <a:solidFill>
                  <a:srgbClr val="000099"/>
                </a:solidFill>
              </a:rPr>
              <a:t>		</a:t>
            </a:r>
          </a:p>
        </p:txBody>
      </p:sp>
      <p:sp>
        <p:nvSpPr>
          <p:cNvPr id="321538" name="ZoneTexte 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3.4. Focus vaccination</a:t>
            </a:r>
          </a:p>
        </p:txBody>
      </p:sp>
      <p:sp>
        <p:nvSpPr>
          <p:cNvPr id="5"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321540" name="Rectangle 6"/>
          <p:cNvSpPr>
            <a:spLocks noChangeArrowheads="1"/>
          </p:cNvSpPr>
          <p:nvPr/>
        </p:nvSpPr>
        <p:spPr bwMode="auto">
          <a:xfrm>
            <a:off x="276225" y="1639888"/>
            <a:ext cx="9763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rPr>
              <a:t>Prescription homéopathique autour d’un vaccin </a:t>
            </a:r>
            <a:r>
              <a:rPr lang="fr-FR" altLang="fr-FR" sz="2000">
                <a:solidFill>
                  <a:srgbClr val="000099"/>
                </a:solidFill>
              </a:rPr>
              <a:t>:</a:t>
            </a:r>
          </a:p>
          <a:p>
            <a:pPr>
              <a:buFont typeface="Wingdings" panose="05000000000000000000" pitchFamily="2" charset="2"/>
              <a:buChar char="v"/>
            </a:pPr>
            <a:endParaRPr lang="fr-FR" altLang="fr-FR" sz="2000" b="1" u="sng">
              <a:solidFill>
                <a:srgbClr val="000099"/>
              </a:solidFill>
              <a:cs typeface="Arial" panose="020B0604020202020204" pitchFamily="34" charset="0"/>
            </a:endParaRPr>
          </a:p>
        </p:txBody>
      </p:sp>
      <p:sp>
        <p:nvSpPr>
          <p:cNvPr id="8" name="Text Box 6"/>
          <p:cNvSpPr>
            <a:spLocks noChangeArrowheads="1"/>
          </p:cNvSpPr>
          <p:nvPr/>
        </p:nvSpPr>
        <p:spPr bwMode="auto">
          <a:xfrm>
            <a:off x="4025900" y="5081588"/>
            <a:ext cx="2667000"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0" hangingPunct="0"/>
            <a:r>
              <a:rPr lang="fr-FR" altLang="fr-FR" b="1">
                <a:solidFill>
                  <a:srgbClr val="000099"/>
                </a:solidFill>
                <a:cs typeface="Arial" panose="020B0604020202020204" pitchFamily="34" charset="0"/>
              </a:rPr>
              <a:t>Thuya 15 CH</a:t>
            </a:r>
          </a:p>
          <a:p>
            <a:pPr algn="r" eaLnBrk="0" hangingPunct="0"/>
            <a:r>
              <a:rPr lang="fr-FR" altLang="fr-FR" sz="1600">
                <a:solidFill>
                  <a:srgbClr val="000099"/>
                </a:solidFill>
                <a:cs typeface="Arial" panose="020B0604020202020204" pitchFamily="34" charset="0"/>
              </a:rPr>
              <a:t>1 dose le jour du vaccin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4294967295"/>
          </p:nvPr>
        </p:nvSpPr>
        <p:spPr bwMode="auto">
          <a:xfrm>
            <a:off x="8310563" y="3502025"/>
            <a:ext cx="3067050" cy="452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fr-FR" altLang="fr-FR" sz="1600" b="1">
                <a:solidFill>
                  <a:srgbClr val="000099"/>
                </a:solidFill>
                <a:sym typeface="Wingdings" panose="05000000000000000000" pitchFamily="2" charset="2"/>
              </a:rPr>
              <a:t> </a:t>
            </a:r>
            <a:r>
              <a:rPr lang="fr-FR" altLang="fr-FR" sz="1600" b="1">
                <a:solidFill>
                  <a:srgbClr val="000099"/>
                </a:solidFill>
              </a:rPr>
              <a:t>préférer Silicea à Thuya</a:t>
            </a:r>
          </a:p>
        </p:txBody>
      </p:sp>
      <p:sp>
        <p:nvSpPr>
          <p:cNvPr id="323586" name="ZoneTexte 3"/>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3.4. Focus vaccination</a:t>
            </a:r>
          </a:p>
        </p:txBody>
      </p:sp>
      <p:sp>
        <p:nvSpPr>
          <p:cNvPr id="5" name="Text Box 8"/>
          <p:cNvSpPr txBox="1">
            <a:spLocks noChangeArrowheads="1"/>
          </p:cNvSpPr>
          <p:nvPr/>
        </p:nvSpPr>
        <p:spPr bwMode="auto">
          <a:xfrm>
            <a:off x="2397125" y="947738"/>
            <a:ext cx="4156075" cy="400050"/>
          </a:xfrm>
          <a:prstGeom prst="rect">
            <a:avLst/>
          </a:prstGeom>
          <a:noFill/>
          <a:ln>
            <a:noFill/>
          </a:ln>
          <a:effectLst/>
        </p:spPr>
        <p:txBody>
          <a:bodyPr>
            <a:spAutoFit/>
          </a:bodyPr>
          <a:lstStyle/>
          <a:p>
            <a:pPr fontAlgn="auto">
              <a:spcBef>
                <a:spcPts val="0"/>
              </a:spcBef>
              <a:spcAft>
                <a:spcPts val="0"/>
              </a:spcAft>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Prescription médicale</a:t>
            </a:r>
          </a:p>
        </p:txBody>
      </p:sp>
      <p:sp>
        <p:nvSpPr>
          <p:cNvPr id="6" name="Text Box 6"/>
          <p:cNvSpPr>
            <a:spLocks noChangeArrowheads="1"/>
          </p:cNvSpPr>
          <p:nvPr/>
        </p:nvSpPr>
        <p:spPr bwMode="auto">
          <a:xfrm>
            <a:off x="8310563" y="2187575"/>
            <a:ext cx="2111375" cy="681038"/>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Silicea 15 CH </a:t>
            </a:r>
          </a:p>
          <a:p>
            <a:pPr algn="r"/>
            <a:r>
              <a:rPr lang="fr-FR" altLang="fr-FR" sz="1600">
                <a:solidFill>
                  <a:srgbClr val="000099"/>
                </a:solidFill>
                <a:cs typeface="Arial" panose="020B0604020202020204" pitchFamily="34" charset="0"/>
              </a:rPr>
              <a:t>1 dose</a:t>
            </a:r>
          </a:p>
        </p:txBody>
      </p:sp>
      <p:sp>
        <p:nvSpPr>
          <p:cNvPr id="3" name="Rectangle 2"/>
          <p:cNvSpPr>
            <a:spLocks noChangeArrowheads="1"/>
          </p:cNvSpPr>
          <p:nvPr/>
        </p:nvSpPr>
        <p:spPr bwMode="auto">
          <a:xfrm>
            <a:off x="1001713" y="2286000"/>
            <a:ext cx="432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Si </a:t>
            </a:r>
            <a:r>
              <a:rPr lang="fr-FR" altLang="fr-FR" sz="1600" b="1">
                <a:solidFill>
                  <a:srgbClr val="000099"/>
                </a:solidFill>
              </a:rPr>
              <a:t>BCG</a:t>
            </a:r>
            <a:r>
              <a:rPr lang="fr-FR" altLang="fr-FR" sz="1600">
                <a:solidFill>
                  <a:srgbClr val="000099"/>
                </a:solidFill>
              </a:rPr>
              <a:t>, préconiser plutôt le jour du vaccin</a:t>
            </a:r>
          </a:p>
        </p:txBody>
      </p:sp>
      <p:sp>
        <p:nvSpPr>
          <p:cNvPr id="8" name="Text Box 6"/>
          <p:cNvSpPr>
            <a:spLocks noChangeArrowheads="1"/>
          </p:cNvSpPr>
          <p:nvPr/>
        </p:nvSpPr>
        <p:spPr bwMode="auto">
          <a:xfrm>
            <a:off x="7623175" y="4624388"/>
            <a:ext cx="2798763" cy="681037"/>
          </a:xfrm>
          <a:prstGeom prst="roundRect">
            <a:avLst>
              <a:gd name="adj" fmla="val 16667"/>
            </a:avLst>
          </a:prstGeom>
          <a:noFill/>
          <a:ln w="12700">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r>
              <a:rPr lang="fr-FR" altLang="fr-FR" b="1">
                <a:solidFill>
                  <a:srgbClr val="000099"/>
                </a:solidFill>
                <a:cs typeface="Arial" panose="020B0604020202020204" pitchFamily="34" charset="0"/>
              </a:rPr>
              <a:t>Phosphorus 15 CH </a:t>
            </a:r>
          </a:p>
          <a:p>
            <a:pPr algn="r"/>
            <a:r>
              <a:rPr lang="fr-FR" altLang="fr-FR" sz="1600">
                <a:solidFill>
                  <a:srgbClr val="000099"/>
                </a:solidFill>
                <a:cs typeface="Arial" panose="020B0604020202020204" pitchFamily="34" charset="0"/>
              </a:rPr>
              <a:t>5 granules de matin et soir</a:t>
            </a:r>
          </a:p>
        </p:txBody>
      </p:sp>
      <p:sp>
        <p:nvSpPr>
          <p:cNvPr id="9" name="Rectangle 8"/>
          <p:cNvSpPr>
            <a:spLocks noChangeArrowheads="1"/>
          </p:cNvSpPr>
          <p:nvPr/>
        </p:nvSpPr>
        <p:spPr bwMode="auto">
          <a:xfrm>
            <a:off x="1001713" y="4719638"/>
            <a:ext cx="6096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Si </a:t>
            </a:r>
            <a:r>
              <a:rPr lang="fr-FR" altLang="fr-FR" sz="1600" b="1">
                <a:solidFill>
                  <a:srgbClr val="000099"/>
                </a:solidFill>
              </a:rPr>
              <a:t>vaccination contre l’hépatite B</a:t>
            </a:r>
            <a:r>
              <a:rPr lang="fr-FR" altLang="fr-FR" sz="1600">
                <a:solidFill>
                  <a:srgbClr val="000099"/>
                </a:solidFill>
              </a:rPr>
              <a:t>, possibilité de conseiller dans les 8 jours qui précèdent la vaccination :</a:t>
            </a:r>
            <a:endParaRPr lang="fr-FR" altLang="fr-FR" sz="1600"/>
          </a:p>
        </p:txBody>
      </p:sp>
      <p:sp>
        <p:nvSpPr>
          <p:cNvPr id="323592" name="Rectangle 9"/>
          <p:cNvSpPr>
            <a:spLocks noChangeArrowheads="1"/>
          </p:cNvSpPr>
          <p:nvPr/>
        </p:nvSpPr>
        <p:spPr bwMode="auto">
          <a:xfrm>
            <a:off x="276225" y="1639888"/>
            <a:ext cx="9763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fr-FR" altLang="fr-FR" sz="2000" b="1" u="sng">
                <a:solidFill>
                  <a:srgbClr val="000099"/>
                </a:solidFill>
              </a:rPr>
              <a:t>Cas particuliers</a:t>
            </a:r>
            <a:r>
              <a:rPr lang="fr-FR" altLang="fr-FR" sz="2000" b="1">
                <a:solidFill>
                  <a:srgbClr val="000099"/>
                </a:solidFill>
              </a:rPr>
              <a:t> </a:t>
            </a:r>
            <a:r>
              <a:rPr lang="fr-FR" altLang="fr-FR" sz="2000">
                <a:solidFill>
                  <a:srgbClr val="000099"/>
                </a:solidFill>
              </a:rPr>
              <a:t>:</a:t>
            </a:r>
          </a:p>
          <a:p>
            <a:pPr>
              <a:buFont typeface="Wingdings" panose="05000000000000000000" pitchFamily="2" charset="2"/>
              <a:buChar char="v"/>
            </a:pPr>
            <a:endParaRPr lang="fr-FR" altLang="fr-FR" sz="2000" b="1" u="sng">
              <a:solidFill>
                <a:srgbClr val="000099"/>
              </a:solidFill>
              <a:cs typeface="Arial" panose="020B0604020202020204" pitchFamily="34" charset="0"/>
            </a:endParaRPr>
          </a:p>
        </p:txBody>
      </p:sp>
      <p:sp>
        <p:nvSpPr>
          <p:cNvPr id="10" name="Rectangle 9"/>
          <p:cNvSpPr>
            <a:spLocks noChangeArrowheads="1"/>
          </p:cNvSpPr>
          <p:nvPr/>
        </p:nvSpPr>
        <p:spPr bwMode="auto">
          <a:xfrm>
            <a:off x="1001713" y="3502025"/>
            <a:ext cx="689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Tx/>
              <a:buBlip>
                <a:blip r:embed="rId3"/>
              </a:buBlip>
            </a:pPr>
            <a:r>
              <a:rPr lang="fr-FR" altLang="fr-FR" sz="1600">
                <a:solidFill>
                  <a:srgbClr val="000099"/>
                </a:solidFill>
              </a:rPr>
              <a:t>Si enfant à </a:t>
            </a:r>
            <a:r>
              <a:rPr lang="fr-FR" altLang="fr-FR" sz="1600" b="1">
                <a:solidFill>
                  <a:srgbClr val="000099"/>
                </a:solidFill>
              </a:rPr>
              <a:t>fragilité +++ sur le plan immunitaire et sur le plan ORL </a:t>
            </a:r>
            <a:endParaRPr lang="fr-FR" altLang="fr-FR" sz="160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8" grpId="0" animBg="1"/>
      <p:bldP spid="9"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19"/>
          <p:cNvSpPr>
            <a:spLocks noChangeArrowheads="1"/>
          </p:cNvSpPr>
          <p:nvPr/>
        </p:nvSpPr>
        <p:spPr bwMode="auto">
          <a:xfrm>
            <a:off x="5735638" y="1930400"/>
            <a:ext cx="65166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 :</a:t>
            </a:r>
            <a:endParaRPr lang="fr-FR" altLang="fr-FR" sz="1000" u="sng">
              <a:solidFill>
                <a:srgbClr val="000099"/>
              </a:solidFill>
              <a:ea typeface="ＭＳ Ｐゴシック" panose="020B0600070205080204" pitchFamily="34" charset="-128"/>
              <a:cs typeface="Arial" panose="020B0604020202020204" pitchFamily="34" charset="0"/>
            </a:endParaRPr>
          </a:p>
          <a:p>
            <a:pPr eaLnBrk="0" hangingPunct="0">
              <a:spcBef>
                <a:spcPct val="50000"/>
              </a:spcBef>
              <a:buClr>
                <a:srgbClr val="000099"/>
              </a:buClr>
              <a:buFont typeface="Wingdings" panose="05000000000000000000" pitchFamily="2" charset="2"/>
              <a:buChar char="Ø"/>
            </a:pPr>
            <a:r>
              <a:rPr lang="fr-FR" altLang="fr-FR" sz="2000">
                <a:solidFill>
                  <a:srgbClr val="000099"/>
                </a:solidFill>
                <a:ea typeface="ＭＳ Ｐゴシック" panose="020B0600070205080204" pitchFamily="34" charset="-128"/>
                <a:cs typeface="Arial" panose="020B0604020202020204" pitchFamily="34" charset="0"/>
              </a:rPr>
              <a:t>Restituer les différents médicaments</a:t>
            </a:r>
          </a:p>
        </p:txBody>
      </p:sp>
      <p:sp>
        <p:nvSpPr>
          <p:cNvPr id="2237455"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0"/>
                </a:solidFill>
                <a:latin typeface="Arial"/>
                <a:ea typeface="ＭＳ Ｐゴシック" panose="020B0600070205080204" pitchFamily="34" charset="-128"/>
              </a:rPr>
              <a:t>Règles du jeu</a:t>
            </a:r>
            <a:r>
              <a:rPr lang="fr-FR" altLang="fr-FR" b="1" dirty="0">
                <a:solidFill>
                  <a:srgbClr val="000090"/>
                </a:solidFill>
                <a:effectLst>
                  <a:outerShdw blurRad="38100" dist="38100" dir="2700000" algn="tl">
                    <a:srgbClr val="C0C0C0"/>
                  </a:outerShdw>
                </a:effectLst>
                <a:latin typeface="Arial"/>
                <a:ea typeface="ＭＳ Ｐゴシック" panose="020B0600070205080204" pitchFamily="34" charset="-128"/>
              </a:rPr>
              <a:t> :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Individuellement</a:t>
            </a:r>
          </a:p>
          <a:p>
            <a:pPr eaLnBrk="0" hangingPunct="0">
              <a:spcBef>
                <a:spcPct val="20000"/>
              </a:spcBef>
              <a:buClr>
                <a:srgbClr val="000099"/>
              </a:buClr>
              <a:defRPr/>
            </a:pPr>
            <a:endParaRPr lang="fr-FR" altLang="fr-FR" sz="800" dirty="0">
              <a:solidFill>
                <a:srgbClr val="000090"/>
              </a:solidFill>
              <a:latin typeface="Arial"/>
              <a:ea typeface="ＭＳ Ｐゴシック" panose="020B0600070205080204" pitchFamily="34" charset="-128"/>
            </a:endParaRPr>
          </a:p>
          <a:p>
            <a:pPr eaLnBrk="0" hangingPunct="0">
              <a:spcBef>
                <a:spcPct val="2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Compléter les mots croisés</a:t>
            </a:r>
            <a:endParaRPr lang="fr-FR" altLang="fr-FR" dirty="0">
              <a:solidFill>
                <a:srgbClr val="000090"/>
              </a:solidFill>
              <a:latin typeface="Arial"/>
              <a:ea typeface="ＭＳ Ｐゴシック" panose="020B0600070205080204" pitchFamily="34" charset="-128"/>
            </a:endParaRPr>
          </a:p>
        </p:txBody>
      </p:sp>
      <p:sp>
        <p:nvSpPr>
          <p:cNvPr id="32563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25636" name="ZoneTexte 8"/>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7’</a:t>
            </a:r>
          </a:p>
        </p:txBody>
      </p:sp>
      <p:sp>
        <p:nvSpPr>
          <p:cNvPr id="325637"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Homéocroisés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4302125"/>
            <a:ext cx="3582987"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2"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nSpc>
                <a:spcPct val="90000"/>
              </a:lnSpc>
            </a:pPr>
            <a:r>
              <a:rPr lang="fr-FR" altLang="fr-FR" sz="3200" b="1">
                <a:solidFill>
                  <a:srgbClr val="FFFFFF"/>
                </a:solidFill>
                <a:ea typeface="Tahoma" panose="020B0604030504040204" pitchFamily="34" charset="0"/>
                <a:cs typeface="Arial" panose="020B0604020202020204" pitchFamily="34" charset="0"/>
              </a:rPr>
              <a:t>Homéocroisés</a:t>
            </a:r>
          </a:p>
        </p:txBody>
      </p:sp>
      <p:pic>
        <p:nvPicPr>
          <p:cNvPr id="327683" name="Image 2"/>
          <p:cNvPicPr>
            <a:picLocks noChangeAspect="1"/>
          </p:cNvPicPr>
          <p:nvPr/>
        </p:nvPicPr>
        <p:blipFill rotWithShape="1">
          <a:blip r:embed="rId4">
            <a:extLst>
              <a:ext uri="{28A0092B-C50C-407E-A947-70E740481C1C}">
                <a14:useLocalDpi xmlns:a14="http://schemas.microsoft.com/office/drawing/2010/main" val="0"/>
              </a:ext>
            </a:extLst>
          </a:blip>
          <a:srcRect l="9247" r="4028" b="4221"/>
          <a:stretch/>
        </p:blipFill>
        <p:spPr bwMode="auto">
          <a:xfrm>
            <a:off x="3527425" y="960438"/>
            <a:ext cx="6842125" cy="567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4"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 y="1819275"/>
            <a:ext cx="33528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a:spLocks noChangeArrowheads="1"/>
          </p:cNvSpPr>
          <p:nvPr/>
        </p:nvSpPr>
        <p:spPr bwMode="auto">
          <a:xfrm>
            <a:off x="5540375" y="1273175"/>
            <a:ext cx="2506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M E  Z  E  R  E  U M</a:t>
            </a:r>
          </a:p>
        </p:txBody>
      </p:sp>
      <p:sp>
        <p:nvSpPr>
          <p:cNvPr id="7" name="ZoneTexte 6"/>
          <p:cNvSpPr txBox="1">
            <a:spLocks noChangeArrowheads="1"/>
          </p:cNvSpPr>
          <p:nvPr/>
        </p:nvSpPr>
        <p:spPr bwMode="auto">
          <a:xfrm>
            <a:off x="4441825" y="2378075"/>
            <a:ext cx="409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C R  O  T  O  N      T   I  G  L   I   U  M</a:t>
            </a:r>
          </a:p>
        </p:txBody>
      </p:sp>
      <p:sp>
        <p:nvSpPr>
          <p:cNvPr id="8" name="ZoneTexte 7"/>
          <p:cNvSpPr txBox="1">
            <a:spLocks noChangeArrowheads="1"/>
          </p:cNvSpPr>
          <p:nvPr/>
        </p:nvSpPr>
        <p:spPr bwMode="auto">
          <a:xfrm>
            <a:off x="4441825" y="3781425"/>
            <a:ext cx="5927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F  E  R R  U  M      P  H  O S  P  H  O  R  I  C   U M</a:t>
            </a:r>
          </a:p>
        </p:txBody>
      </p:sp>
      <p:sp>
        <p:nvSpPr>
          <p:cNvPr id="9" name="ZoneTexte 8"/>
          <p:cNvSpPr txBox="1">
            <a:spLocks noChangeArrowheads="1"/>
          </p:cNvSpPr>
          <p:nvPr/>
        </p:nvSpPr>
        <p:spPr bwMode="auto">
          <a:xfrm>
            <a:off x="3527425" y="2935288"/>
            <a:ext cx="409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 N U  X       V  O M  I   C  A </a:t>
            </a:r>
          </a:p>
        </p:txBody>
      </p:sp>
      <p:sp>
        <p:nvSpPr>
          <p:cNvPr id="6" name="Rectangle 5"/>
          <p:cNvSpPr/>
          <p:nvPr/>
        </p:nvSpPr>
        <p:spPr>
          <a:xfrm>
            <a:off x="4448175" y="2979738"/>
            <a:ext cx="260350" cy="2444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fr-FR"/>
          </a:p>
        </p:txBody>
      </p:sp>
      <p:sp>
        <p:nvSpPr>
          <p:cNvPr id="11" name="Rectangle 10"/>
          <p:cNvSpPr/>
          <p:nvPr/>
        </p:nvSpPr>
        <p:spPr>
          <a:xfrm>
            <a:off x="4448175" y="2999077"/>
            <a:ext cx="260350" cy="2444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fr-FR"/>
          </a:p>
        </p:txBody>
      </p:sp>
      <p:sp>
        <p:nvSpPr>
          <p:cNvPr id="12" name="ZoneTexte 11"/>
          <p:cNvSpPr txBox="1">
            <a:spLocks noChangeArrowheads="1"/>
          </p:cNvSpPr>
          <p:nvPr/>
        </p:nvSpPr>
        <p:spPr bwMode="auto">
          <a:xfrm>
            <a:off x="3527425" y="4613275"/>
            <a:ext cx="4832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 N  I   T  R   I   C U  M      A  C   I   D U  M</a:t>
            </a:r>
          </a:p>
        </p:txBody>
      </p:sp>
      <p:sp>
        <p:nvSpPr>
          <p:cNvPr id="13" name="ZoneTexte 12"/>
          <p:cNvSpPr txBox="1">
            <a:spLocks noChangeArrowheads="1"/>
          </p:cNvSpPr>
          <p:nvPr/>
        </p:nvSpPr>
        <p:spPr bwMode="auto">
          <a:xfrm>
            <a:off x="3865563" y="5176838"/>
            <a:ext cx="483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D  U  L  C  A  M  A  R  A</a:t>
            </a:r>
          </a:p>
        </p:txBody>
      </p:sp>
      <p:sp>
        <p:nvSpPr>
          <p:cNvPr id="14" name="ZoneTexte 13"/>
          <p:cNvSpPr txBox="1">
            <a:spLocks noChangeArrowheads="1"/>
          </p:cNvSpPr>
          <p:nvPr/>
        </p:nvSpPr>
        <p:spPr bwMode="auto">
          <a:xfrm>
            <a:off x="5275263" y="6008688"/>
            <a:ext cx="5414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K  A  L   I   U M      B   I   C  H R  O M   I  C  U  M</a:t>
            </a:r>
          </a:p>
        </p:txBody>
      </p:sp>
      <p:sp>
        <p:nvSpPr>
          <p:cNvPr id="15" name="ZoneTexte 14"/>
          <p:cNvSpPr txBox="1">
            <a:spLocks noChangeArrowheads="1"/>
          </p:cNvSpPr>
          <p:nvPr/>
        </p:nvSpPr>
        <p:spPr bwMode="auto">
          <a:xfrm>
            <a:off x="3851275" y="2674938"/>
            <a:ext cx="35560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S</a:t>
            </a:r>
          </a:p>
          <a:p>
            <a:endParaRPr lang="fr-FR" altLang="fr-FR"/>
          </a:p>
          <a:p>
            <a:r>
              <a:rPr lang="fr-FR" altLang="fr-FR"/>
              <a:t>LFUR </a:t>
            </a:r>
          </a:p>
          <a:p>
            <a:endParaRPr lang="fr-FR" altLang="fr-FR"/>
          </a:p>
          <a:p>
            <a:endParaRPr lang="fr-FR" altLang="fr-FR"/>
          </a:p>
          <a:p>
            <a:r>
              <a:rPr lang="fr-FR" altLang="fr-FR"/>
              <a:t>O</a:t>
            </a:r>
          </a:p>
          <a:p>
            <a:endParaRPr lang="fr-FR" altLang="fr-FR"/>
          </a:p>
          <a:p>
            <a:r>
              <a:rPr lang="fr-FR" altLang="fr-FR"/>
              <a:t>ATUM</a:t>
            </a:r>
          </a:p>
          <a:p>
            <a:endParaRPr lang="fr-FR" altLang="fr-FR"/>
          </a:p>
        </p:txBody>
      </p:sp>
      <p:sp>
        <p:nvSpPr>
          <p:cNvPr id="16" name="ZoneTexte 15"/>
          <p:cNvSpPr txBox="1">
            <a:spLocks noChangeArrowheads="1"/>
          </p:cNvSpPr>
          <p:nvPr/>
        </p:nvSpPr>
        <p:spPr bwMode="auto">
          <a:xfrm>
            <a:off x="6638925" y="976313"/>
            <a:ext cx="3238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B</a:t>
            </a:r>
          </a:p>
          <a:p>
            <a:endParaRPr lang="fr-FR" altLang="fr-FR"/>
          </a:p>
          <a:p>
            <a:r>
              <a:rPr lang="fr-FR" altLang="fr-FR"/>
              <a:t>YON</a:t>
            </a:r>
          </a:p>
          <a:p>
            <a:endParaRPr lang="fr-FR" altLang="fr-FR"/>
          </a:p>
          <a:p>
            <a:r>
              <a:rPr lang="fr-FR" altLang="fr-FR"/>
              <a:t>A</a:t>
            </a:r>
          </a:p>
          <a:p>
            <a:endParaRPr lang="fr-FR" altLang="fr-FR"/>
          </a:p>
        </p:txBody>
      </p:sp>
      <p:sp>
        <p:nvSpPr>
          <p:cNvPr id="17" name="ZoneTexte 16"/>
          <p:cNvSpPr txBox="1">
            <a:spLocks noChangeArrowheads="1"/>
          </p:cNvSpPr>
          <p:nvPr/>
        </p:nvSpPr>
        <p:spPr bwMode="auto">
          <a:xfrm>
            <a:off x="8050213" y="1001713"/>
            <a:ext cx="3238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GELSE</a:t>
            </a:r>
          </a:p>
          <a:p>
            <a:endParaRPr lang="fr-FR" altLang="fr-FR"/>
          </a:p>
          <a:p>
            <a:r>
              <a:rPr lang="fr-FR" altLang="fr-FR"/>
              <a:t>IUM</a:t>
            </a:r>
          </a:p>
          <a:p>
            <a:endParaRPr lang="fr-FR" altLang="fr-FR"/>
          </a:p>
        </p:txBody>
      </p:sp>
      <p:sp>
        <p:nvSpPr>
          <p:cNvPr id="18" name="ZoneTexte 17"/>
          <p:cNvSpPr txBox="1">
            <a:spLocks noChangeArrowheads="1"/>
          </p:cNvSpPr>
          <p:nvPr/>
        </p:nvSpPr>
        <p:spPr bwMode="auto">
          <a:xfrm>
            <a:off x="8575675" y="1565275"/>
            <a:ext cx="32385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dirty="0"/>
              <a:t>RHUS</a:t>
            </a:r>
          </a:p>
          <a:p>
            <a:endParaRPr lang="fr-FR" altLang="fr-FR" dirty="0"/>
          </a:p>
          <a:p>
            <a:r>
              <a:rPr lang="fr-FR" altLang="fr-FR" dirty="0"/>
              <a:t>TOX</a:t>
            </a:r>
          </a:p>
          <a:p>
            <a:endParaRPr lang="fr-FR" altLang="fr-FR" dirty="0"/>
          </a:p>
          <a:p>
            <a:r>
              <a:rPr lang="fr-FR" altLang="fr-FR" dirty="0"/>
              <a:t>CODENDR</a:t>
            </a:r>
          </a:p>
          <a:p>
            <a:endParaRPr lang="fr-FR" altLang="fr-FR" dirty="0"/>
          </a:p>
          <a:p>
            <a:r>
              <a:rPr lang="fr-FR" altLang="fr-FR" dirty="0"/>
              <a:t>N</a:t>
            </a:r>
          </a:p>
          <a:p>
            <a:endParaRPr lang="fr-FR" altLang="fr-FR" dirty="0"/>
          </a:p>
        </p:txBody>
      </p:sp>
      <p:sp>
        <p:nvSpPr>
          <p:cNvPr id="19" name="ZoneTexte 18"/>
          <p:cNvSpPr txBox="1">
            <a:spLocks noChangeArrowheads="1"/>
          </p:cNvSpPr>
          <p:nvPr/>
        </p:nvSpPr>
        <p:spPr bwMode="auto">
          <a:xfrm>
            <a:off x="9417050" y="1562100"/>
            <a:ext cx="323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ARSENICU</a:t>
            </a:r>
          </a:p>
          <a:p>
            <a:r>
              <a:rPr lang="fr-FR" altLang="fr-FR"/>
              <a:t> </a:t>
            </a:r>
          </a:p>
          <a:p>
            <a:endParaRPr lang="fr-FR" altLang="fr-FR"/>
          </a:p>
          <a:p>
            <a:r>
              <a:rPr lang="fr-FR" altLang="fr-FR"/>
              <a:t>ALBUM</a:t>
            </a:r>
          </a:p>
          <a:p>
            <a:endParaRPr lang="fr-FR" altLang="fr-FR"/>
          </a:p>
        </p:txBody>
      </p:sp>
      <p:sp>
        <p:nvSpPr>
          <p:cNvPr id="20" name="ZoneTexte 19"/>
          <p:cNvSpPr txBox="1">
            <a:spLocks noChangeArrowheads="1"/>
          </p:cNvSpPr>
          <p:nvPr/>
        </p:nvSpPr>
        <p:spPr bwMode="auto">
          <a:xfrm>
            <a:off x="9972675" y="1562100"/>
            <a:ext cx="325438"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dirty="0"/>
              <a:t>ANTIMONIUM</a:t>
            </a:r>
          </a:p>
          <a:p>
            <a:r>
              <a:rPr lang="fr-FR" altLang="fr-FR" dirty="0"/>
              <a:t> CRUDU</a:t>
            </a:r>
          </a:p>
          <a:p>
            <a:endParaRPr lang="fr-FR" altLang="fr-FR" dirty="0"/>
          </a:p>
        </p:txBody>
      </p:sp>
      <p:sp>
        <p:nvSpPr>
          <p:cNvPr id="21" name="ZoneTexte 20"/>
          <p:cNvSpPr txBox="1">
            <a:spLocks noChangeArrowheads="1"/>
          </p:cNvSpPr>
          <p:nvPr/>
        </p:nvSpPr>
        <p:spPr bwMode="auto">
          <a:xfrm>
            <a:off x="7488238" y="1863725"/>
            <a:ext cx="32543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t>ST</a:t>
            </a:r>
          </a:p>
          <a:p>
            <a:endParaRPr lang="fr-FR" altLang="fr-FR"/>
          </a:p>
          <a:p>
            <a:r>
              <a:rPr lang="fr-FR" altLang="fr-FR"/>
              <a:t>CTA</a:t>
            </a:r>
          </a:p>
          <a:p>
            <a:endParaRPr lang="fr-FR" altLang="fr-FR"/>
          </a:p>
          <a:p>
            <a:endParaRPr lang="fr-FR" altLang="fr-FR"/>
          </a:p>
          <a:p>
            <a:r>
              <a:rPr lang="fr-FR" altLang="fr-FR"/>
              <a:t>U</a:t>
            </a:r>
          </a:p>
          <a:p>
            <a:r>
              <a:rPr lang="fr-FR" altLang="fr-FR"/>
              <a:t>L</a:t>
            </a:r>
          </a:p>
          <a:p>
            <a:endParaRPr lang="fr-FR" altLang="fr-FR"/>
          </a:p>
          <a:p>
            <a:r>
              <a:rPr lang="fr-FR" altLang="fr-FR"/>
              <a:t>O</a:t>
            </a:r>
          </a:p>
          <a:p>
            <a:r>
              <a:rPr lang="fr-FR" altLang="fr-FR"/>
              <a:t>N</a:t>
            </a:r>
          </a:p>
          <a:p>
            <a:r>
              <a:rPr lang="fr-FR" altLang="fr-FR"/>
              <a:t>A</a:t>
            </a:r>
          </a:p>
          <a:p>
            <a:r>
              <a:rPr lang="fr-FR" altLang="fr-FR"/>
              <a:t>R</a:t>
            </a:r>
          </a:p>
          <a:p>
            <a:endParaRPr lang="fr-FR" altLang="fr-FR"/>
          </a:p>
          <a:p>
            <a:r>
              <a:rPr lang="fr-FR" altLang="fr-FR"/>
              <a:t>A</a:t>
            </a:r>
          </a:p>
          <a:p>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up)">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3" grpId="0"/>
      <p:bldP spid="14" grpId="0"/>
      <p:bldP spid="15" grpId="0"/>
      <p:bldP spid="16" grpId="0"/>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CE00AA1-E540-4D63-A28F-418A2C4690E4}" type="slidenum">
              <a:rPr lang="fr-FR" smtClean="0">
                <a:solidFill>
                  <a:srgbClr val="4472C4">
                    <a:lumMod val="75000"/>
                  </a:srgbClr>
                </a:solidFill>
              </a:rPr>
              <a:pPr/>
              <a:t>9</a:t>
            </a:fld>
            <a:endParaRPr lang="fr-FR">
              <a:solidFill>
                <a:srgbClr val="4472C4">
                  <a:lumMod val="75000"/>
                </a:srgbClr>
              </a:solidFill>
            </a:endParaRPr>
          </a:p>
        </p:txBody>
      </p:sp>
    </p:spTree>
    <p:extLst>
      <p:ext uri="{BB962C8B-B14F-4D97-AF65-F5344CB8AC3E}">
        <p14:creationId xmlns:p14="http://schemas.microsoft.com/office/powerpoint/2010/main" val="24576172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19"/>
          <p:cNvSpPr>
            <a:spLocks noChangeArrowheads="1"/>
          </p:cNvSpPr>
          <p:nvPr/>
        </p:nvSpPr>
        <p:spPr bwMode="auto">
          <a:xfrm>
            <a:off x="5735638" y="1692275"/>
            <a:ext cx="48498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sz="2000" b="1" u="sng">
                <a:solidFill>
                  <a:srgbClr val="000099"/>
                </a:solidFill>
                <a:ea typeface="ＭＳ Ｐゴシック" panose="020B0600070205080204" pitchFamily="34" charset="-128"/>
                <a:cs typeface="Arial" panose="020B0604020202020204" pitchFamily="34" charset="0"/>
              </a:rPr>
              <a:t>Objectif :</a:t>
            </a:r>
            <a:endParaRPr lang="fr-FR" altLang="fr-FR" sz="1000" b="1" u="sng">
              <a:solidFill>
                <a:srgbClr val="000099"/>
              </a:solidFill>
              <a:ea typeface="ＭＳ Ｐゴシック" panose="020B0600070205080204" pitchFamily="34" charset="-128"/>
              <a:cs typeface="Arial" panose="020B0604020202020204" pitchFamily="34" charset="0"/>
            </a:endParaRPr>
          </a:p>
          <a:p>
            <a:pPr eaLnBrk="0" hangingPunct="0">
              <a:spcBef>
                <a:spcPct val="50000"/>
              </a:spcBef>
              <a:buFont typeface="Wingdings" panose="05000000000000000000" pitchFamily="2" charset="2"/>
              <a:buChar char=""/>
            </a:pPr>
            <a:r>
              <a:rPr lang="fr-FR" altLang="fr-FR" sz="2000">
                <a:solidFill>
                  <a:srgbClr val="000099"/>
                </a:solidFill>
                <a:ea typeface="ＭＳ Ｐゴシック" panose="020B0600070205080204" pitchFamily="34" charset="-128"/>
                <a:cs typeface="Arial" panose="020B0604020202020204" pitchFamily="34" charset="0"/>
              </a:rPr>
              <a:t>S’entrainer et mettre en application pour pratiquer dès demain</a:t>
            </a:r>
          </a:p>
          <a:p>
            <a:pPr eaLnBrk="0" hangingPunct="0">
              <a:spcBef>
                <a:spcPct val="30000"/>
              </a:spcBef>
              <a:buClr>
                <a:srgbClr val="000099"/>
              </a:buClr>
              <a:buFont typeface="Wingdings" panose="05000000000000000000" pitchFamily="2" charset="2"/>
              <a:buNone/>
            </a:pPr>
            <a:endParaRPr lang="fr-FR" altLang="fr-FR" sz="2000">
              <a:solidFill>
                <a:srgbClr val="000099"/>
              </a:solidFill>
              <a:ea typeface="ＭＳ Ｐゴシック" panose="020B0600070205080204" pitchFamily="34" charset="-128"/>
              <a:cs typeface="Arial" panose="020B0604020202020204" pitchFamily="34" charset="0"/>
            </a:endParaRPr>
          </a:p>
        </p:txBody>
      </p:sp>
      <p:sp>
        <p:nvSpPr>
          <p:cNvPr id="32973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a:solidFill>
                  <a:srgbClr val="FF0000"/>
                </a:solidFill>
                <a:latin typeface="Lucida Calligraphy" panose="03010101010101010101" pitchFamily="66" charset="0"/>
                <a:cs typeface="Arial" panose="020B0604020202020204" pitchFamily="34" charset="0"/>
              </a:rPr>
              <a:t>C’est à vous…</a:t>
            </a:r>
            <a:endParaRPr lang="fr-FR" altLang="fr-FR" sz="3200" b="1" i="1">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329731"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a:solidFill>
                  <a:srgbClr val="FFFFFF"/>
                </a:solidFill>
                <a:latin typeface="Arial Black" panose="020B0A04020102020204" pitchFamily="34" charset="0"/>
                <a:cs typeface="Arial" panose="020B0604020202020204" pitchFamily="34" charset="0"/>
              </a:rPr>
              <a:t>30’</a:t>
            </a:r>
          </a:p>
        </p:txBody>
      </p:sp>
      <p:sp>
        <p:nvSpPr>
          <p:cNvPr id="329732" name="ZoneTexte 9"/>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cas de comptoir</a:t>
            </a:r>
          </a:p>
        </p:txBody>
      </p:sp>
      <p:sp>
        <p:nvSpPr>
          <p:cNvPr id="7" name="Rectangle 15">
            <a:extLst>
              <a:ext uri="{FF2B5EF4-FFF2-40B4-BE49-F238E27FC236}">
                <a16:creationId xmlns:a16="http://schemas.microsoft.com/office/drawing/2014/main" id="{220D8B09-FB6B-46C2-A481-118B5A61784B}"/>
              </a:ext>
            </a:extLst>
          </p:cNvPr>
          <p:cNvSpPr>
            <a:spLocks noChangeArrowheads="1"/>
          </p:cNvSpPr>
          <p:nvPr/>
        </p:nvSpPr>
        <p:spPr bwMode="auto">
          <a:xfrm>
            <a:off x="2988944" y="2865167"/>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(méthode et conseil)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91</a:t>
            </a:fld>
            <a:endParaRPr lang="fr-FR" dirty="0">
              <a:solidFill>
                <a:srgbClr val="4472C4">
                  <a:lumMod val="75000"/>
                </a:srgbClr>
              </a:solidFill>
            </a:endParaRPr>
          </a:p>
        </p:txBody>
      </p:sp>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patient</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140 à 142</a:t>
            </a:r>
          </a:p>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1 Fiche cas de comptoir par personne</a:t>
            </a:r>
          </a:p>
          <a:p>
            <a:pPr marL="342900" indent="-342900" eaLnBrk="0" hangingPunct="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p:txBody>
      </p:sp>
      <p:pic>
        <p:nvPicPr>
          <p:cNvPr id="3" name="Image 2"/>
          <p:cNvPicPr>
            <a:picLocks noChangeAspect="1"/>
          </p:cNvPicPr>
          <p:nvPr/>
        </p:nvPicPr>
        <p:blipFill>
          <a:blip r:embed="rId4"/>
          <a:stretch>
            <a:fillRect/>
          </a:stretch>
        </p:blipFill>
        <p:spPr>
          <a:xfrm>
            <a:off x="5430105" y="1464492"/>
            <a:ext cx="3619500" cy="5086350"/>
          </a:xfrm>
          <a:prstGeom prst="rect">
            <a:avLst/>
          </a:prstGeom>
          <a:ln>
            <a:solidFill>
              <a:schemeClr val="bg1">
                <a:lumMod val="65000"/>
              </a:schemeClr>
            </a:solidFill>
          </a:ln>
        </p:spPr>
      </p:pic>
    </p:spTree>
    <p:extLst>
      <p:ext uri="{BB962C8B-B14F-4D97-AF65-F5344CB8AC3E}">
        <p14:creationId xmlns:p14="http://schemas.microsoft.com/office/powerpoint/2010/main" val="19676885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92</a:t>
            </a:fld>
            <a:endParaRPr lang="fr-FR" dirty="0">
              <a:solidFill>
                <a:srgbClr val="4472C4">
                  <a:lumMod val="75000"/>
                </a:srgbClr>
              </a:solidFill>
            </a:endParaRPr>
          </a:p>
        </p:txBody>
      </p:sp>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pharmacien/préparateur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65 à 67</a:t>
            </a:r>
          </a:p>
        </p:txBody>
      </p:sp>
      <p:pic>
        <p:nvPicPr>
          <p:cNvPr id="4" name="Image 3"/>
          <p:cNvPicPr>
            <a:picLocks noChangeAspect="1"/>
          </p:cNvPicPr>
          <p:nvPr/>
        </p:nvPicPr>
        <p:blipFill>
          <a:blip r:embed="rId4"/>
          <a:stretch>
            <a:fillRect/>
          </a:stretch>
        </p:blipFill>
        <p:spPr>
          <a:xfrm>
            <a:off x="5950417" y="1597162"/>
            <a:ext cx="3609975" cy="5105400"/>
          </a:xfrm>
          <a:prstGeom prst="rect">
            <a:avLst/>
          </a:prstGeom>
          <a:ln>
            <a:solidFill>
              <a:schemeClr val="bg1">
                <a:lumMod val="65000"/>
              </a:schemeClr>
            </a:solidFill>
          </a:ln>
        </p:spPr>
      </p:pic>
    </p:spTree>
    <p:extLst>
      <p:ext uri="{BB962C8B-B14F-4D97-AF65-F5344CB8AC3E}">
        <p14:creationId xmlns:p14="http://schemas.microsoft.com/office/powerpoint/2010/main" val="897427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93</a:t>
            </a:fld>
            <a:endParaRPr lang="fr-FR" dirty="0">
              <a:solidFill>
                <a:srgbClr val="4472C4">
                  <a:lumMod val="75000"/>
                </a:srgbClr>
              </a:solidFill>
            </a:endParaRPr>
          </a:p>
        </p:txBody>
      </p:sp>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l’observateur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64</a:t>
            </a:r>
          </a:p>
        </p:txBody>
      </p:sp>
      <p:pic>
        <p:nvPicPr>
          <p:cNvPr id="3" name="Image 2"/>
          <p:cNvPicPr>
            <a:picLocks noChangeAspect="1"/>
          </p:cNvPicPr>
          <p:nvPr/>
        </p:nvPicPr>
        <p:blipFill>
          <a:blip r:embed="rId4"/>
          <a:stretch>
            <a:fillRect/>
          </a:stretch>
        </p:blipFill>
        <p:spPr>
          <a:xfrm>
            <a:off x="4995862" y="1596229"/>
            <a:ext cx="3590925" cy="5067300"/>
          </a:xfrm>
          <a:prstGeom prst="rect">
            <a:avLst/>
          </a:prstGeom>
          <a:ln>
            <a:solidFill>
              <a:schemeClr val="bg1">
                <a:lumMod val="65000"/>
              </a:schemeClr>
            </a:solidFill>
          </a:ln>
        </p:spPr>
      </p:pic>
    </p:spTree>
    <p:extLst>
      <p:ext uri="{BB962C8B-B14F-4D97-AF65-F5344CB8AC3E}">
        <p14:creationId xmlns:p14="http://schemas.microsoft.com/office/powerpoint/2010/main" val="25013861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641986" y="1736961"/>
            <a:ext cx="4438780" cy="4817836"/>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n°1</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ressent-il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lui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916003" y="5637393"/>
            <a:ext cx="34632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Il ne veut pas qu’on y touche car ça fait mal et ça saigne</a:t>
            </a:r>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20733" y="2921579"/>
            <a:ext cx="3821253"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lang="fr-FR" i="1" dirty="0">
                <a:solidFill>
                  <a:srgbClr val="000099"/>
                </a:solidFill>
              </a:rPr>
              <a:t>Ça le gratte beaucoup.</a:t>
            </a:r>
            <a:endParaRPr lang="fr-FR" dirty="0">
              <a:solidFill>
                <a:srgbClr val="000099"/>
              </a:solidFill>
            </a:endParaRPr>
          </a:p>
        </p:txBody>
      </p:sp>
      <p:sp>
        <p:nvSpPr>
          <p:cNvPr id="29" name="Text Box 11"/>
          <p:cNvSpPr txBox="1">
            <a:spLocks noChangeArrowheads="1"/>
          </p:cNvSpPr>
          <p:nvPr/>
        </p:nvSpPr>
        <p:spPr bwMode="auto">
          <a:xfrm>
            <a:off x="194349" y="2911764"/>
            <a:ext cx="35335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Il a plein de petits boutons.</a:t>
            </a:r>
            <a:endParaRPr lang="fr-FR" dirty="0">
              <a:solidFill>
                <a:srgbClr val="000099"/>
              </a:solidFill>
            </a:endParaRPr>
          </a:p>
        </p:txBody>
      </p:sp>
      <p:cxnSp>
        <p:nvCxnSpPr>
          <p:cNvPr id="31" name="Connecteur droit 30"/>
          <p:cNvCxnSpPr/>
          <p:nvPr/>
        </p:nvCxnSpPr>
        <p:spPr>
          <a:xfrm>
            <a:off x="458721" y="5855996"/>
            <a:ext cx="2459797" cy="4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l’améliore ?</a:t>
            </a:r>
          </a:p>
          <a:p>
            <a:r>
              <a:rPr lang="fr-FR" sz="1200" dirty="0"/>
              <a:t>Qu'est-ce qui l’aggrave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J’arrive de chez le médecin : mon fils de 6 ans a des molluscum </a:t>
            </a:r>
            <a:r>
              <a:rPr lang="fr-FR" i="1" dirty="0" err="1">
                <a:solidFill>
                  <a:srgbClr val="000099"/>
                </a:solidFill>
                <a:ea typeface="Times New Roman" panose="02020603050405020304" pitchFamily="18" charset="0"/>
              </a:rPr>
              <a:t>contagiosum</a:t>
            </a:r>
            <a:r>
              <a:rPr lang="fr-FR" i="1" dirty="0">
                <a:solidFill>
                  <a:srgbClr val="000099"/>
                </a:solidFill>
                <a:ea typeface="Times New Roman" panose="02020603050405020304" pitchFamily="18" charset="0"/>
              </a:rPr>
              <a:t>. </a:t>
            </a:r>
            <a:r>
              <a:rPr lang="fr-FR" altLang="fr-FR" i="1" dirty="0">
                <a:solidFill>
                  <a:srgbClr val="000099"/>
                </a:solidFill>
              </a:rPr>
              <a:t>»</a:t>
            </a:r>
          </a:p>
        </p:txBody>
      </p:sp>
      <p:sp>
        <p:nvSpPr>
          <p:cNvPr id="32" name="Text Box 11"/>
          <p:cNvSpPr txBox="1">
            <a:spLocks noChangeArrowheads="1"/>
          </p:cNvSpPr>
          <p:nvPr/>
        </p:nvSpPr>
        <p:spPr bwMode="auto">
          <a:xfrm>
            <a:off x="1953690" y="1765012"/>
            <a:ext cx="35335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l’ai remarqué il y a 15 jours.</a:t>
            </a:r>
            <a:endParaRPr lang="fr-FR" dirty="0">
              <a:solidFill>
                <a:srgbClr val="000099"/>
              </a:solidFill>
            </a:endParaRPr>
          </a:p>
        </p:txBody>
      </p:sp>
    </p:spTree>
    <p:extLst>
      <p:ext uri="{BB962C8B-B14F-4D97-AF65-F5344CB8AC3E}">
        <p14:creationId xmlns:p14="http://schemas.microsoft.com/office/powerpoint/2010/main" val="187804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5"/>
            <a:ext cx="4458031" cy="4731215"/>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n°2</a:t>
            </a:r>
          </a:p>
        </p:txBody>
      </p:sp>
      <p:grpSp>
        <p:nvGrpSpPr>
          <p:cNvPr id="39" name="Groupe 38"/>
          <p:cNvGrpSpPr/>
          <p:nvPr/>
        </p:nvGrpSpPr>
        <p:grpSpPr>
          <a:xfrm>
            <a:off x="55812" y="950444"/>
            <a:ext cx="7449887"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48413"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ressent-il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lui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762578" y="5467503"/>
            <a:ext cx="3860561"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Le jour, le nez se débouche.</a:t>
            </a:r>
          </a:p>
          <a:p>
            <a:pPr>
              <a:spcBef>
                <a:spcPts val="600"/>
              </a:spcBef>
            </a:pPr>
            <a:r>
              <a:rPr lang="fr-FR" i="1" dirty="0">
                <a:solidFill>
                  <a:srgbClr val="000099"/>
                </a:solidFill>
              </a:rPr>
              <a:t>Le paracétamol fait tomber la fièvre</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20733" y="2921579"/>
            <a:ext cx="3821253" cy="66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lang="fr-FR" i="1" dirty="0">
                <a:solidFill>
                  <a:srgbClr val="000099"/>
                </a:solidFill>
              </a:rPr>
              <a:t>Le nez est bouché la nuit.</a:t>
            </a:r>
          </a:p>
          <a:p>
            <a:pPr>
              <a:lnSpc>
                <a:spcPct val="90000"/>
              </a:lnSpc>
              <a:spcBef>
                <a:spcPts val="600"/>
              </a:spcBef>
            </a:pPr>
            <a:r>
              <a:rPr lang="fr-FR" i="1" dirty="0">
                <a:solidFill>
                  <a:srgbClr val="000099"/>
                </a:solidFill>
              </a:rPr>
              <a:t>Il est fatigué.</a:t>
            </a:r>
          </a:p>
        </p:txBody>
      </p:sp>
      <p:sp>
        <p:nvSpPr>
          <p:cNvPr id="29" name="Text Box 11"/>
          <p:cNvSpPr txBox="1">
            <a:spLocks noChangeArrowheads="1"/>
          </p:cNvSpPr>
          <p:nvPr/>
        </p:nvSpPr>
        <p:spPr bwMode="auto">
          <a:xfrm>
            <a:off x="194349" y="2911764"/>
            <a:ext cx="3533526"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Il a le nez qui coule un peu mais sans plus.</a:t>
            </a:r>
          </a:p>
          <a:p>
            <a:pPr>
              <a:spcBef>
                <a:spcPts val="600"/>
              </a:spcBef>
            </a:pPr>
            <a:r>
              <a:rPr lang="fr-FR" i="1" dirty="0">
                <a:solidFill>
                  <a:srgbClr val="000099"/>
                </a:solidFill>
              </a:rPr>
              <a:t>Il a un peu de fièvre.</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l’améliore ?</a:t>
            </a:r>
          </a:p>
          <a:p>
            <a:r>
              <a:rPr lang="fr-FR" sz="1200" dirty="0"/>
              <a:t>Qu'est-ce qui l’aggrave ?</a:t>
            </a:r>
          </a:p>
        </p:txBody>
      </p:sp>
      <p:sp>
        <p:nvSpPr>
          <p:cNvPr id="36" name="AutoShape 9"/>
          <p:cNvSpPr>
            <a:spLocks noChangeArrowheads="1"/>
          </p:cNvSpPr>
          <p:nvPr/>
        </p:nvSpPr>
        <p:spPr bwMode="auto">
          <a:xfrm>
            <a:off x="6252267" y="344266"/>
            <a:ext cx="5653983"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Antoine (5 ans) est enrhumé. Je ne suis pas trop médicament, avez-vous quelque chose de naturel ?</a:t>
            </a:r>
            <a:r>
              <a:rPr lang="fr-FR" altLang="fr-FR" i="1" dirty="0">
                <a:solidFill>
                  <a:srgbClr val="000099"/>
                </a:solidFill>
              </a:rPr>
              <a:t>»</a:t>
            </a:r>
          </a:p>
        </p:txBody>
      </p:sp>
      <p:sp>
        <p:nvSpPr>
          <p:cNvPr id="32" name="Text Box 11"/>
          <p:cNvSpPr txBox="1">
            <a:spLocks noChangeArrowheads="1"/>
          </p:cNvSpPr>
          <p:nvPr/>
        </p:nvSpPr>
        <p:spPr bwMode="auto">
          <a:xfrm>
            <a:off x="873001" y="1803738"/>
            <a:ext cx="65369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600" i="1" dirty="0">
                <a:solidFill>
                  <a:srgbClr val="000099"/>
                </a:solidFill>
              </a:rPr>
              <a:t>Sa sœur a été malade. Elle lui a sûrement donné son rhume.</a:t>
            </a:r>
            <a:endParaRPr lang="fr-FR" sz="1600" dirty="0">
              <a:solidFill>
                <a:srgbClr val="000099"/>
              </a:solidFill>
            </a:endParaRPr>
          </a:p>
        </p:txBody>
      </p:sp>
      <p:sp>
        <p:nvSpPr>
          <p:cNvPr id="33" name="Text Box 11"/>
          <p:cNvSpPr txBox="1">
            <a:spLocks noChangeArrowheads="1"/>
          </p:cNvSpPr>
          <p:nvPr/>
        </p:nvSpPr>
        <p:spPr bwMode="auto">
          <a:xfrm>
            <a:off x="251571" y="5331241"/>
            <a:ext cx="3821253"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spcBef>
                <a:spcPts val="600"/>
              </a:spcBef>
            </a:pPr>
            <a:r>
              <a:rPr lang="fr-FR" i="1" dirty="0">
                <a:solidFill>
                  <a:srgbClr val="000099"/>
                </a:solidFill>
              </a:rPr>
              <a:t>Il tousse sec.</a:t>
            </a:r>
          </a:p>
        </p:txBody>
      </p:sp>
    </p:spTree>
    <p:extLst>
      <p:ext uri="{BB962C8B-B14F-4D97-AF65-F5344CB8AC3E}">
        <p14:creationId xmlns:p14="http://schemas.microsoft.com/office/powerpoint/2010/main" val="289731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9" y="1708085"/>
            <a:ext cx="4438780" cy="4846711"/>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n°3</a:t>
            </a:r>
          </a:p>
        </p:txBody>
      </p:sp>
      <p:grpSp>
        <p:nvGrpSpPr>
          <p:cNvPr id="39" name="Groupe 38"/>
          <p:cNvGrpSpPr/>
          <p:nvPr/>
        </p:nvGrpSpPr>
        <p:grpSpPr>
          <a:xfrm>
            <a:off x="55813" y="950444"/>
            <a:ext cx="7354638"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48413"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Comme cela se présente-t-il ?</a:t>
              </a:r>
            </a:p>
            <a:p>
              <a:pPr algn="ctr"/>
              <a:r>
                <a:rPr lang="fr-FR" altLang="fr-FR" sz="1200" dirty="0">
                  <a:solidFill>
                    <a:srgbClr val="000000"/>
                  </a:solidFill>
                  <a:ea typeface="ＭＳ Ｐゴシック" panose="020B0600070205080204" pitchFamily="34" charset="-128"/>
                </a:rPr>
                <a:t>(Que lui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ressent-elle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lui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896681" y="5577584"/>
            <a:ext cx="38605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Ça l’empêche de manger.</a:t>
            </a:r>
            <a:endParaRPr lang="fr-FR" dirty="0">
              <a:solidFill>
                <a:srgbClr val="000099"/>
              </a:solidFill>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20733" y="2921579"/>
            <a:ext cx="3821253" cy="66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lang="fr-FR" i="1" dirty="0">
                <a:solidFill>
                  <a:srgbClr val="000099"/>
                </a:solidFill>
              </a:rPr>
              <a:t>Ça lui fait très mal.</a:t>
            </a:r>
          </a:p>
          <a:p>
            <a:pPr>
              <a:lnSpc>
                <a:spcPct val="90000"/>
              </a:lnSpc>
              <a:spcBef>
                <a:spcPts val="600"/>
              </a:spcBef>
            </a:pPr>
            <a:r>
              <a:rPr lang="fr-FR" i="1" dirty="0">
                <a:solidFill>
                  <a:srgbClr val="000099"/>
                </a:solidFill>
              </a:rPr>
              <a:t>Ça la brûle.</a:t>
            </a:r>
          </a:p>
        </p:txBody>
      </p:sp>
      <p:sp>
        <p:nvSpPr>
          <p:cNvPr id="29" name="Text Box 11"/>
          <p:cNvSpPr txBox="1">
            <a:spLocks noChangeArrowheads="1"/>
          </p:cNvSpPr>
          <p:nvPr/>
        </p:nvSpPr>
        <p:spPr bwMode="auto">
          <a:xfrm>
            <a:off x="194349" y="2911764"/>
            <a:ext cx="3533526"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Elle en a plein la bouche, ils sont gros.</a:t>
            </a:r>
          </a:p>
          <a:p>
            <a:pPr>
              <a:spcBef>
                <a:spcPts val="600"/>
              </a:spcBef>
            </a:pPr>
            <a:r>
              <a:rPr lang="fr-FR" i="1" dirty="0">
                <a:solidFill>
                  <a:srgbClr val="000099"/>
                </a:solidFill>
              </a:rPr>
              <a:t>Elle a mauvaise haleine.</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l’améliore ?</a:t>
            </a:r>
          </a:p>
          <a:p>
            <a:r>
              <a:rPr lang="fr-FR" sz="1200" dirty="0"/>
              <a:t>Qu'est-ce qui l’aggrave ?</a:t>
            </a:r>
          </a:p>
        </p:txBody>
      </p:sp>
      <p:sp>
        <p:nvSpPr>
          <p:cNvPr id="36" name="AutoShape 9"/>
          <p:cNvSpPr>
            <a:spLocks noChangeArrowheads="1"/>
          </p:cNvSpPr>
          <p:nvPr/>
        </p:nvSpPr>
        <p:spPr bwMode="auto">
          <a:xfrm>
            <a:off x="6252268" y="344266"/>
            <a:ext cx="5434908"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Ma fille Elsa (4 ans) a des aphtes qui la gênent beaucoup. Auriez-vous quelque chose à me conseiller ?</a:t>
            </a:r>
            <a:r>
              <a:rPr lang="fr-FR" altLang="fr-FR" i="1" dirty="0">
                <a:solidFill>
                  <a:srgbClr val="000099"/>
                </a:solidFill>
              </a:rPr>
              <a:t>»</a:t>
            </a:r>
          </a:p>
        </p:txBody>
      </p:sp>
      <p:sp>
        <p:nvSpPr>
          <p:cNvPr id="33" name="Text Box 11"/>
          <p:cNvSpPr txBox="1">
            <a:spLocks noChangeArrowheads="1"/>
          </p:cNvSpPr>
          <p:nvPr/>
        </p:nvSpPr>
        <p:spPr bwMode="auto">
          <a:xfrm>
            <a:off x="49466" y="5441252"/>
            <a:ext cx="382125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fr-FR" i="1" dirty="0">
                <a:solidFill>
                  <a:srgbClr val="000099"/>
                </a:solidFill>
              </a:rPr>
              <a:t>Elle a aussi des boutons aux pieds et aux mains qui sont plus petits et démangent beaucoup.</a:t>
            </a:r>
          </a:p>
        </p:txBody>
      </p:sp>
      <p:cxnSp>
        <p:nvCxnSpPr>
          <p:cNvPr id="31" name="Connecteur droit 30"/>
          <p:cNvCxnSpPr/>
          <p:nvPr/>
        </p:nvCxnSpPr>
        <p:spPr>
          <a:xfrm>
            <a:off x="2532476" y="1917976"/>
            <a:ext cx="2459797" cy="42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40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4185ABE-5773-4C6A-9F21-822FD629D9E2}"/>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Synthèse et conclusion du J1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03499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2"/>
          <p:cNvSpPr txBox="1">
            <a:spLocks noChangeArrowheads="1"/>
          </p:cNvSpPr>
          <p:nvPr/>
        </p:nvSpPr>
        <p:spPr bwMode="auto">
          <a:xfrm>
            <a:off x="1919288" y="1773238"/>
            <a:ext cx="5233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400" b="1">
                <a:solidFill>
                  <a:srgbClr val="000099"/>
                </a:solidFill>
                <a:ea typeface="ＭＳ Ｐゴシック" panose="020B0600070205080204" pitchFamily="34" charset="-128"/>
                <a:cs typeface="Arial" panose="020B0604020202020204" pitchFamily="34" charset="0"/>
              </a:rPr>
              <a:t>Et demain …</a:t>
            </a:r>
          </a:p>
          <a:p>
            <a:pPr>
              <a:spcBef>
                <a:spcPct val="50000"/>
              </a:spcBef>
            </a:pPr>
            <a:r>
              <a:rPr lang="fr-FR" altLang="fr-FR" sz="2400" b="1" i="1">
                <a:solidFill>
                  <a:srgbClr val="000099"/>
                </a:solidFill>
                <a:ea typeface="ＭＳ Ｐゴシック" panose="020B0600070205080204" pitchFamily="34" charset="-128"/>
                <a:cs typeface="Arial" panose="020B0604020202020204" pitchFamily="34" charset="0"/>
              </a:rPr>
              <a:t>Qu’allez-vous expérimenter ?</a:t>
            </a:r>
          </a:p>
        </p:txBody>
      </p:sp>
      <p:pic>
        <p:nvPicPr>
          <p:cNvPr id="331778"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950" y="2241550"/>
            <a:ext cx="20367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9" name="Text Box 5"/>
          <p:cNvSpPr txBox="1">
            <a:spLocks noChangeArrowheads="1"/>
          </p:cNvSpPr>
          <p:nvPr/>
        </p:nvSpPr>
        <p:spPr bwMode="auto">
          <a:xfrm>
            <a:off x="839788" y="3429000"/>
            <a:ext cx="69119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311275" indent="-3429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sz="2000" b="1">
                <a:solidFill>
                  <a:srgbClr val="000099"/>
                </a:solidFill>
                <a:ea typeface="ＭＳ Ｐゴシック" panose="020B0600070205080204" pitchFamily="34" charset="-128"/>
                <a:cs typeface="Arial" panose="020B0604020202020204" pitchFamily="34" charset="0"/>
              </a:rPr>
              <a:t> </a:t>
            </a:r>
            <a:r>
              <a:rPr lang="fr-FR" altLang="fr-FR" sz="2000" b="1" u="sng">
                <a:solidFill>
                  <a:srgbClr val="000099"/>
                </a:solidFill>
                <a:ea typeface="ＭＳ Ｐゴシック" panose="020B0600070205080204" pitchFamily="34" charset="-128"/>
                <a:cs typeface="Arial" panose="020B0604020202020204" pitchFamily="34" charset="0"/>
              </a:rPr>
              <a:t>Pour J2 :</a:t>
            </a:r>
            <a:r>
              <a:rPr lang="fr-FR" altLang="fr-FR" sz="2000" b="1">
                <a:solidFill>
                  <a:srgbClr val="000099"/>
                </a:solidFill>
                <a:ea typeface="ＭＳ Ｐゴシック" panose="020B0600070205080204" pitchFamily="34" charset="-128"/>
                <a:cs typeface="Arial" panose="020B0604020202020204" pitchFamily="34" charset="0"/>
              </a:rPr>
              <a:t> </a:t>
            </a:r>
          </a:p>
          <a:p>
            <a:pPr>
              <a:spcBef>
                <a:spcPct val="50000"/>
              </a:spcBef>
            </a:pPr>
            <a:r>
              <a:rPr lang="fr-FR" altLang="fr-FR" sz="2000" b="1">
                <a:solidFill>
                  <a:srgbClr val="000099"/>
                </a:solidFill>
                <a:ea typeface="ＭＳ Ｐゴシック" panose="020B0600070205080204" pitchFamily="34" charset="-128"/>
                <a:cs typeface="Arial" panose="020B0604020202020204" pitchFamily="34" charset="0"/>
              </a:rPr>
              <a:t>Compléter les arbres décisionnels</a:t>
            </a:r>
          </a:p>
          <a:p>
            <a:pPr>
              <a:spcBef>
                <a:spcPct val="50000"/>
              </a:spcBef>
            </a:pPr>
            <a:r>
              <a:rPr lang="fr-FR" altLang="fr-FR" sz="2000" b="1">
                <a:solidFill>
                  <a:srgbClr val="000099"/>
                </a:solidFill>
                <a:ea typeface="ＭＳ Ｐゴシック" panose="020B0600070205080204" pitchFamily="34" charset="-128"/>
                <a:cs typeface="Arial" panose="020B0604020202020204" pitchFamily="34" charset="0"/>
              </a:rPr>
              <a:t>Apporter 1 cas de comptoir vécu</a:t>
            </a:r>
          </a:p>
          <a:p>
            <a:pPr lvl="2">
              <a:spcBef>
                <a:spcPct val="50000"/>
              </a:spcBef>
              <a:buFontTx/>
              <a:buBlip>
                <a:blip r:embed="rId4"/>
              </a:buBlip>
            </a:pPr>
            <a:r>
              <a:rPr lang="fr-FR" altLang="fr-FR" sz="2000" b="1">
                <a:solidFill>
                  <a:srgbClr val="000099"/>
                </a:solidFill>
                <a:ea typeface="ＭＳ Ｐゴシック" panose="020B0600070205080204" pitchFamily="34" charset="-128"/>
                <a:cs typeface="Arial" panose="020B0604020202020204" pitchFamily="34" charset="0"/>
              </a:rPr>
              <a:t>Description du cas</a:t>
            </a:r>
          </a:p>
          <a:p>
            <a:pPr lvl="2">
              <a:spcBef>
                <a:spcPct val="50000"/>
              </a:spcBef>
              <a:buFontTx/>
              <a:buBlip>
                <a:blip r:embed="rId4"/>
              </a:buBlip>
            </a:pPr>
            <a:r>
              <a:rPr lang="fr-FR" altLang="fr-FR" sz="2000" b="1">
                <a:solidFill>
                  <a:srgbClr val="000099"/>
                </a:solidFill>
                <a:ea typeface="ＭＳ Ｐゴシック" panose="020B0600070205080204" pitchFamily="34" charset="-128"/>
                <a:cs typeface="Arial" panose="020B0604020202020204" pitchFamily="34" charset="0"/>
              </a:rPr>
              <a:t>Démarche de conseil</a:t>
            </a:r>
          </a:p>
          <a:p>
            <a:pPr lvl="2">
              <a:spcBef>
                <a:spcPct val="50000"/>
              </a:spcBef>
              <a:buFontTx/>
              <a:buBlip>
                <a:blip r:embed="rId4"/>
              </a:buBlip>
            </a:pPr>
            <a:r>
              <a:rPr lang="fr-FR" altLang="fr-FR" sz="2000" b="1">
                <a:solidFill>
                  <a:srgbClr val="000099"/>
                </a:solidFill>
                <a:ea typeface="ＭＳ Ｐゴシック" panose="020B0600070205080204" pitchFamily="34" charset="-128"/>
                <a:cs typeface="Arial" panose="020B0604020202020204" pitchFamily="34" charset="0"/>
              </a:rPr>
              <a:t>Choix des médicaments </a:t>
            </a:r>
            <a:r>
              <a:rPr lang="fr-FR" altLang="fr-FR" sz="2000">
                <a:solidFill>
                  <a:srgbClr val="000099"/>
                </a:solidFill>
                <a:ea typeface="ＭＳ Ｐゴシック" panose="020B0600070205080204" pitchFamily="34" charset="-128"/>
                <a:cs typeface="Arial" panose="020B0604020202020204" pitchFamily="34" charset="0"/>
              </a:rPr>
              <a:t>(justification, dilution, posologie, durée de traitement et suivi)</a:t>
            </a:r>
          </a:p>
        </p:txBody>
      </p:sp>
      <p:sp>
        <p:nvSpPr>
          <p:cNvPr id="331780" name="ZoneTexte 5"/>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a:solidFill>
                  <a:srgbClr val="FFFFFF"/>
                </a:solidFill>
                <a:cs typeface="Arial" panose="020B0604020202020204" pitchFamily="34" charset="0"/>
              </a:rPr>
              <a:t>Synthèse et conclusion du J1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779" name="Text Box 11"/>
          <p:cNvSpPr txBox="1">
            <a:spLocks noChangeArrowheads="1"/>
          </p:cNvSpPr>
          <p:nvPr/>
        </p:nvSpPr>
        <p:spPr bwMode="auto">
          <a:xfrm>
            <a:off x="1560513" y="3617913"/>
            <a:ext cx="9144000" cy="2012950"/>
          </a:xfrm>
          <a:prstGeom prst="rect">
            <a:avLst/>
          </a:prstGeom>
          <a:noFill/>
          <a:ln>
            <a:noFill/>
          </a:ln>
          <a:effectLst/>
        </p:spPr>
        <p:txBody>
          <a:bodyPr>
            <a:spAutoFit/>
          </a:bodyPr>
          <a:lstStyle/>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Journée</a:t>
            </a:r>
            <a: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t> </a:t>
            </a:r>
            <a:r>
              <a:rPr lang="fr-FR" altLang="fr-FR" sz="7200" b="1" dirty="0">
                <a:solidFill>
                  <a:srgbClr val="0053A1"/>
                </a:solidFill>
                <a:effectLst>
                  <a:outerShdw blurRad="38100" dist="38100" dir="2700000" algn="tl">
                    <a:srgbClr val="C0C0C0"/>
                  </a:outerShdw>
                </a:effectLst>
                <a:latin typeface="+mn-lt"/>
                <a:cs typeface="Arial" panose="020B0604020202020204" pitchFamily="34" charset="0"/>
              </a:rPr>
              <a:t>2</a:t>
            </a:r>
            <a:br>
              <a:rPr lang="fr-FR" altLang="fr-FR" sz="7200" b="1" dirty="0">
                <a:solidFill>
                  <a:srgbClr val="000099"/>
                </a:solidFill>
                <a:effectLst>
                  <a:outerShdw blurRad="38100" dist="38100" dir="2700000" algn="tl">
                    <a:srgbClr val="C0C0C0"/>
                  </a:outerShdw>
                </a:effectLst>
                <a:latin typeface="+mn-lt"/>
                <a:cs typeface="Arial" panose="020B0604020202020204" pitchFamily="34" charset="0"/>
              </a:rPr>
            </a:b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a:p>
            <a:pPr algn="ctr">
              <a:spcBef>
                <a:spcPct val="20000"/>
              </a:spcBef>
              <a:defRPr/>
            </a:pPr>
            <a:endParaRPr lang="fr-FR" altLang="fr-FR" sz="1200" b="1" dirty="0">
              <a:solidFill>
                <a:srgbClr val="000099"/>
              </a:solidFill>
              <a:effectLst>
                <a:outerShdw blurRad="38100" dist="38100" dir="2700000" algn="tl">
                  <a:srgbClr val="C0C0C0"/>
                </a:outerShdw>
              </a:effectLst>
              <a:latin typeface="+mn-lt"/>
              <a:cs typeface="Arial" panose="020B0604020202020204" pitchFamily="34" charset="0"/>
            </a:endParaRPr>
          </a:p>
        </p:txBody>
      </p:sp>
      <p:sp>
        <p:nvSpPr>
          <p:cNvPr id="9" name="Rectangle 8"/>
          <p:cNvSpPr/>
          <p:nvPr/>
        </p:nvSpPr>
        <p:spPr>
          <a:xfrm>
            <a:off x="2105025" y="2076450"/>
            <a:ext cx="8213725" cy="838200"/>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10" name="ZoneTexte 12"/>
          <p:cNvSpPr txBox="1">
            <a:spLocks noChangeArrowheads="1"/>
          </p:cNvSpPr>
          <p:nvPr/>
        </p:nvSpPr>
        <p:spPr bwMode="auto">
          <a:xfrm>
            <a:off x="276225" y="2159000"/>
            <a:ext cx="1164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600" dirty="0">
                <a:solidFill>
                  <a:schemeClr val="bg1"/>
                </a:solidFill>
                <a:cs typeface="Arial" panose="020B0604020202020204" pitchFamily="34" charset="0"/>
              </a:rPr>
              <a:t>L’homéopathie au comptoir</a:t>
            </a:r>
          </a:p>
        </p:txBody>
      </p:sp>
      <p:sp>
        <p:nvSpPr>
          <p:cNvPr id="6" name="ZoneTexte 4"/>
          <p:cNvSpPr txBox="1">
            <a:spLocks noChangeArrowheads="1"/>
          </p:cNvSpPr>
          <p:nvPr/>
        </p:nvSpPr>
        <p:spPr bwMode="auto">
          <a:xfrm>
            <a:off x="3518220" y="3268663"/>
            <a:ext cx="7997019" cy="708025"/>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4000" b="1" i="1" dirty="0">
                <a:solidFill>
                  <a:srgbClr val="FFFFFF"/>
                </a:solidFill>
                <a:cs typeface="Arial" panose="020B0604020202020204" pitchFamily="34" charset="0"/>
              </a:rPr>
              <a:t>Expertise P</a:t>
            </a:r>
            <a:r>
              <a:rPr lang="fr-FR" altLang="fr-FR" sz="4000" b="1" i="1" dirty="0">
                <a:solidFill>
                  <a:srgbClr val="FFFFFF"/>
                </a:solidFill>
                <a:latin typeface="Trebuchet MS" panose="020B0603020202020204" pitchFamily="34" charset="0"/>
                <a:cs typeface="Arial" panose="020B0604020202020204" pitchFamily="34" charset="0"/>
              </a:rPr>
              <a:t>É</a:t>
            </a:r>
            <a:r>
              <a:rPr lang="fr-FR" altLang="fr-FR" sz="4000" b="1" i="1" dirty="0">
                <a:solidFill>
                  <a:srgbClr val="FFFFFF"/>
                </a:solidFill>
                <a:cs typeface="Arial" panose="020B0604020202020204" pitchFamily="34" charset="0"/>
              </a:rPr>
              <a:t>DIATRIE</a:t>
            </a:r>
          </a:p>
        </p:txBody>
      </p:sp>
    </p:spTree>
  </p:cSld>
  <p:clrMapOvr>
    <a:masterClrMapping/>
  </p:clrMapOvr>
</p:sld>
</file>

<file path=ppt/theme/theme1.xml><?xml version="1.0" encoding="utf-8"?>
<a:theme xmlns:a="http://schemas.openxmlformats.org/drawingml/2006/main" name="1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3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8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6" ma:contentTypeDescription="Crée un document." ma:contentTypeScope="" ma:versionID="f1527fa51ca3d633fa3114822f8e38ec">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24ae1f7c0311352bf40bf2b69036de37"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2C5A6F-888F-4348-AE88-677F8B351B60}">
  <ds:schemaRefs>
    <ds:schemaRef ds:uri="http://schemas.microsoft.com/sharepoint/v3/contenttype/forms"/>
  </ds:schemaRefs>
</ds:datastoreItem>
</file>

<file path=customXml/itemProps2.xml><?xml version="1.0" encoding="utf-8"?>
<ds:datastoreItem xmlns:ds="http://schemas.openxmlformats.org/officeDocument/2006/customXml" ds:itemID="{A3206D94-EAAB-45F4-957A-10223ABC09E9}">
  <ds:schemaRefs>
    <ds:schemaRef ds:uri="http://schemas.microsoft.com/office/2006/metadata/properties"/>
    <ds:schemaRef ds:uri="http://schemas.microsoft.com/office/infopath/2007/PartnerControls"/>
    <ds:schemaRef ds:uri="4313bba6-f8aa-4ffd-9d05-2a550b8f46d5"/>
  </ds:schemaRefs>
</ds:datastoreItem>
</file>

<file path=customXml/itemProps3.xml><?xml version="1.0" encoding="utf-8"?>
<ds:datastoreItem xmlns:ds="http://schemas.openxmlformats.org/officeDocument/2006/customXml" ds:itemID="{D77F2753-CC8D-49B1-8831-C6E27DD65B8E}"/>
</file>

<file path=docProps/app.xml><?xml version="1.0" encoding="utf-8"?>
<Properties xmlns="http://schemas.openxmlformats.org/officeDocument/2006/extended-properties" xmlns:vt="http://schemas.openxmlformats.org/officeDocument/2006/docPropsVTypes">
  <TotalTime>11740</TotalTime>
  <Words>11772</Words>
  <Application>Microsoft Office PowerPoint</Application>
  <PresentationFormat>Grand écran</PresentationFormat>
  <Paragraphs>2285</Paragraphs>
  <Slides>183</Slides>
  <Notes>173</Notes>
  <HiddenSlides>0</HiddenSlides>
  <MMClips>0</MMClips>
  <ScaleCrop>false</ScaleCrop>
  <HeadingPairs>
    <vt:vector size="6" baseType="variant">
      <vt:variant>
        <vt:lpstr>Polices utilisées</vt:lpstr>
      </vt:variant>
      <vt:variant>
        <vt:i4>12</vt:i4>
      </vt:variant>
      <vt:variant>
        <vt:lpstr>Thème</vt:lpstr>
      </vt:variant>
      <vt:variant>
        <vt:i4>16</vt:i4>
      </vt:variant>
      <vt:variant>
        <vt:lpstr>Titres des diapositives</vt:lpstr>
      </vt:variant>
      <vt:variant>
        <vt:i4>183</vt:i4>
      </vt:variant>
    </vt:vector>
  </HeadingPairs>
  <TitlesOfParts>
    <vt:vector size="211" baseType="lpstr">
      <vt:lpstr>Arial</vt:lpstr>
      <vt:lpstr>Arial Black</vt:lpstr>
      <vt:lpstr>Calibri</vt:lpstr>
      <vt:lpstr>Comic Sans MS</vt:lpstr>
      <vt:lpstr>Courier</vt:lpstr>
      <vt:lpstr>Lucida Calligraphy</vt:lpstr>
      <vt:lpstr>MS Outlook</vt:lpstr>
      <vt:lpstr>Symbol</vt:lpstr>
      <vt:lpstr>Tahoma</vt:lpstr>
      <vt:lpstr>Times New Roman</vt:lpstr>
      <vt:lpstr>Trebuchet MS</vt:lpstr>
      <vt:lpstr>Wingdings</vt:lpstr>
      <vt:lpstr>16_Modèle par défaut</vt:lpstr>
      <vt:lpstr>17_Modèle par défaut</vt:lpstr>
      <vt:lpstr>18_Modèle par défaut</vt:lpstr>
      <vt:lpstr>19_Modèle par défaut</vt:lpstr>
      <vt:lpstr>20_Modèle par défaut</vt:lpstr>
      <vt:lpstr>5_Thème Office</vt:lpstr>
      <vt:lpstr>21_Modèle par défaut</vt:lpstr>
      <vt:lpstr>6_Thème Office</vt:lpstr>
      <vt:lpstr>7_Thème Office</vt:lpstr>
      <vt:lpstr>8_Thème Office</vt:lpstr>
      <vt:lpstr>9_Thème Office</vt:lpstr>
      <vt:lpstr>10_Thème Office</vt:lpstr>
      <vt:lpstr>22_Modèle par défaut</vt:lpstr>
      <vt:lpstr>11_Thème Office</vt:lpstr>
      <vt:lpstr>23_Modèle par défaut</vt:lpstr>
      <vt:lpstr>24_Modèle par défaut</vt:lpstr>
      <vt:lpstr>Présentation PowerPoint</vt:lpstr>
      <vt:lpstr>Quelques consignes</vt:lpstr>
      <vt:lpstr>Personnes en situation de handicap</vt:lpstr>
      <vt:lpstr>Présentation PowerPoint</vt:lpstr>
      <vt:lpstr>Présentation PowerPoint</vt:lpstr>
      <vt:lpstr>Présentation PowerPoint</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Questions à poser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consignes</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Laboratoire BOIRON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RAGEYS Elodie</dc:creator>
  <cp:lastModifiedBy>SALVETAT Christine</cp:lastModifiedBy>
  <cp:revision>675</cp:revision>
  <cp:lastPrinted>2017-01-25T13:50:54Z</cp:lastPrinted>
  <dcterms:created xsi:type="dcterms:W3CDTF">2016-08-22T13:36:22Z</dcterms:created>
  <dcterms:modified xsi:type="dcterms:W3CDTF">2023-09-26T15:22:49Z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