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 id="2147483912" r:id="rId5"/>
    <p:sldMasterId id="2147484048" r:id="rId6"/>
    <p:sldMasterId id="2147484076" r:id="rId7"/>
    <p:sldMasterId id="2147483942" r:id="rId8"/>
    <p:sldMasterId id="2147484164" r:id="rId9"/>
    <p:sldMasterId id="2147484179" r:id="rId10"/>
    <p:sldMasterId id="2147484218" r:id="rId11"/>
    <p:sldMasterId id="2147484236" r:id="rId12"/>
    <p:sldMasterId id="2147484260" r:id="rId13"/>
    <p:sldMasterId id="2147484271" r:id="rId14"/>
    <p:sldMasterId id="2147484318" r:id="rId15"/>
    <p:sldMasterId id="2147484327" r:id="rId16"/>
    <p:sldMasterId id="2147484336" r:id="rId17"/>
    <p:sldMasterId id="2147484345" r:id="rId18"/>
    <p:sldMasterId id="2147484386" r:id="rId19"/>
    <p:sldMasterId id="2147484390" r:id="rId20"/>
    <p:sldMasterId id="2147484402" r:id="rId21"/>
    <p:sldMasterId id="2147484416" r:id="rId22"/>
  </p:sldMasterIdLst>
  <p:notesMasterIdLst>
    <p:notesMasterId r:id="rId205"/>
  </p:notesMasterIdLst>
  <p:handoutMasterIdLst>
    <p:handoutMasterId r:id="rId206"/>
  </p:handoutMasterIdLst>
  <p:sldIdLst>
    <p:sldId id="259" r:id="rId23"/>
    <p:sldId id="915" r:id="rId24"/>
    <p:sldId id="944" r:id="rId25"/>
    <p:sldId id="260" r:id="rId26"/>
    <p:sldId id="261" r:id="rId27"/>
    <p:sldId id="893" r:id="rId28"/>
    <p:sldId id="916" r:id="rId29"/>
    <p:sldId id="263" r:id="rId30"/>
    <p:sldId id="917" r:id="rId31"/>
    <p:sldId id="264" r:id="rId32"/>
    <p:sldId id="543" r:id="rId33"/>
    <p:sldId id="754" r:id="rId34"/>
    <p:sldId id="894" r:id="rId35"/>
    <p:sldId id="773" r:id="rId36"/>
    <p:sldId id="775" r:id="rId37"/>
    <p:sldId id="776" r:id="rId38"/>
    <p:sldId id="765" r:id="rId39"/>
    <p:sldId id="757" r:id="rId40"/>
    <p:sldId id="764" r:id="rId41"/>
    <p:sldId id="761" r:id="rId42"/>
    <p:sldId id="766" r:id="rId43"/>
    <p:sldId id="540" r:id="rId44"/>
    <p:sldId id="265" r:id="rId45"/>
    <p:sldId id="266" r:id="rId46"/>
    <p:sldId id="918" r:id="rId47"/>
    <p:sldId id="782" r:id="rId48"/>
    <p:sldId id="769" r:id="rId49"/>
    <p:sldId id="269" r:id="rId50"/>
    <p:sldId id="541" r:id="rId51"/>
    <p:sldId id="542" r:id="rId52"/>
    <p:sldId id="621" r:id="rId53"/>
    <p:sldId id="785" r:id="rId54"/>
    <p:sldId id="271" r:id="rId55"/>
    <p:sldId id="272" r:id="rId56"/>
    <p:sldId id="920" r:id="rId57"/>
    <p:sldId id="921" r:id="rId58"/>
    <p:sldId id="274" r:id="rId59"/>
    <p:sldId id="671" r:id="rId60"/>
    <p:sldId id="789" r:id="rId61"/>
    <p:sldId id="790" r:id="rId62"/>
    <p:sldId id="672" r:id="rId63"/>
    <p:sldId id="673" r:id="rId64"/>
    <p:sldId id="674" r:id="rId65"/>
    <p:sldId id="675" r:id="rId66"/>
    <p:sldId id="676" r:id="rId67"/>
    <p:sldId id="679" r:id="rId68"/>
    <p:sldId id="792" r:id="rId69"/>
    <p:sldId id="793" r:id="rId70"/>
    <p:sldId id="924" r:id="rId71"/>
    <p:sldId id="794" r:id="rId72"/>
    <p:sldId id="795" r:id="rId73"/>
    <p:sldId id="797" r:id="rId74"/>
    <p:sldId id="682" r:id="rId75"/>
    <p:sldId id="683" r:id="rId76"/>
    <p:sldId id="798" r:id="rId77"/>
    <p:sldId id="799" r:id="rId78"/>
    <p:sldId id="928" r:id="rId79"/>
    <p:sldId id="728" r:id="rId80"/>
    <p:sldId id="820" r:id="rId81"/>
    <p:sldId id="819" r:id="rId82"/>
    <p:sldId id="895" r:id="rId83"/>
    <p:sldId id="896" r:id="rId84"/>
    <p:sldId id="897" r:id="rId85"/>
    <p:sldId id="898" r:id="rId86"/>
    <p:sldId id="553" r:id="rId87"/>
    <p:sldId id="803" r:id="rId88"/>
    <p:sldId id="804" r:id="rId89"/>
    <p:sldId id="801" r:id="rId90"/>
    <p:sldId id="805" r:id="rId91"/>
    <p:sldId id="690" r:id="rId92"/>
    <p:sldId id="692" r:id="rId93"/>
    <p:sldId id="931" r:id="rId94"/>
    <p:sldId id="694" r:id="rId95"/>
    <p:sldId id="695" r:id="rId96"/>
    <p:sldId id="696" r:id="rId97"/>
    <p:sldId id="698" r:id="rId98"/>
    <p:sldId id="806" r:id="rId99"/>
    <p:sldId id="821" r:id="rId100"/>
    <p:sldId id="807" r:id="rId101"/>
    <p:sldId id="700" r:id="rId102"/>
    <p:sldId id="701" r:id="rId103"/>
    <p:sldId id="702" r:id="rId104"/>
    <p:sldId id="703" r:id="rId105"/>
    <p:sldId id="705" r:id="rId106"/>
    <p:sldId id="810" r:id="rId107"/>
    <p:sldId id="933" r:id="rId108"/>
    <p:sldId id="822" r:id="rId109"/>
    <p:sldId id="934" r:id="rId110"/>
    <p:sldId id="935" r:id="rId111"/>
    <p:sldId id="936" r:id="rId112"/>
    <p:sldId id="937" r:id="rId113"/>
    <p:sldId id="938" r:id="rId114"/>
    <p:sldId id="939" r:id="rId115"/>
    <p:sldId id="947" r:id="rId116"/>
    <p:sldId id="737" r:id="rId117"/>
    <p:sldId id="823" r:id="rId118"/>
    <p:sldId id="899" r:id="rId119"/>
    <p:sldId id="900" r:id="rId120"/>
    <p:sldId id="942" r:id="rId121"/>
    <p:sldId id="943" r:id="rId122"/>
    <p:sldId id="826" r:id="rId123"/>
    <p:sldId id="914" r:id="rId124"/>
    <p:sldId id="901" r:id="rId125"/>
    <p:sldId id="902" r:id="rId126"/>
    <p:sldId id="941" r:id="rId127"/>
    <p:sldId id="828" r:id="rId128"/>
    <p:sldId id="829" r:id="rId129"/>
    <p:sldId id="830" r:id="rId130"/>
    <p:sldId id="904" r:id="rId131"/>
    <p:sldId id="831" r:id="rId132"/>
    <p:sldId id="832" r:id="rId133"/>
    <p:sldId id="833" r:id="rId134"/>
    <p:sldId id="834" r:id="rId135"/>
    <p:sldId id="835" r:id="rId136"/>
    <p:sldId id="836" r:id="rId137"/>
    <p:sldId id="837" r:id="rId138"/>
    <p:sldId id="906" r:id="rId139"/>
    <p:sldId id="907" r:id="rId140"/>
    <p:sldId id="839" r:id="rId141"/>
    <p:sldId id="840" r:id="rId142"/>
    <p:sldId id="841" r:id="rId143"/>
    <p:sldId id="842" r:id="rId144"/>
    <p:sldId id="843" r:id="rId145"/>
    <p:sldId id="844" r:id="rId146"/>
    <p:sldId id="845" r:id="rId147"/>
    <p:sldId id="846" r:id="rId148"/>
    <p:sldId id="847" r:id="rId149"/>
    <p:sldId id="848" r:id="rId150"/>
    <p:sldId id="849" r:id="rId151"/>
    <p:sldId id="850" r:id="rId152"/>
    <p:sldId id="851" r:id="rId153"/>
    <p:sldId id="852" r:id="rId154"/>
    <p:sldId id="853" r:id="rId155"/>
    <p:sldId id="854" r:id="rId156"/>
    <p:sldId id="855" r:id="rId157"/>
    <p:sldId id="856" r:id="rId158"/>
    <p:sldId id="857" r:id="rId159"/>
    <p:sldId id="858" r:id="rId160"/>
    <p:sldId id="859" r:id="rId161"/>
    <p:sldId id="860" r:id="rId162"/>
    <p:sldId id="861" r:id="rId163"/>
    <p:sldId id="940" r:id="rId164"/>
    <p:sldId id="863" r:id="rId165"/>
    <p:sldId id="864" r:id="rId166"/>
    <p:sldId id="865" r:id="rId167"/>
    <p:sldId id="866" r:id="rId168"/>
    <p:sldId id="867" r:id="rId169"/>
    <p:sldId id="868" r:id="rId170"/>
    <p:sldId id="869" r:id="rId171"/>
    <p:sldId id="870" r:id="rId172"/>
    <p:sldId id="871" r:id="rId173"/>
    <p:sldId id="872" r:id="rId174"/>
    <p:sldId id="873" r:id="rId175"/>
    <p:sldId id="874" r:id="rId176"/>
    <p:sldId id="875" r:id="rId177"/>
    <p:sldId id="876" r:id="rId178"/>
    <p:sldId id="877" r:id="rId179"/>
    <p:sldId id="878" r:id="rId180"/>
    <p:sldId id="879" r:id="rId181"/>
    <p:sldId id="880" r:id="rId182"/>
    <p:sldId id="881" r:id="rId183"/>
    <p:sldId id="882" r:id="rId184"/>
    <p:sldId id="883" r:id="rId185"/>
    <p:sldId id="884" r:id="rId186"/>
    <p:sldId id="946" r:id="rId187"/>
    <p:sldId id="886" r:id="rId188"/>
    <p:sldId id="908" r:id="rId189"/>
    <p:sldId id="909" r:id="rId190"/>
    <p:sldId id="910" r:id="rId191"/>
    <p:sldId id="912" r:id="rId192"/>
    <p:sldId id="911" r:id="rId193"/>
    <p:sldId id="913" r:id="rId194"/>
    <p:sldId id="887" r:id="rId195"/>
    <p:sldId id="888" r:id="rId196"/>
    <p:sldId id="889" r:id="rId197"/>
    <p:sldId id="945" r:id="rId198"/>
    <p:sldId id="948" r:id="rId199"/>
    <p:sldId id="890" r:id="rId200"/>
    <p:sldId id="892" r:id="rId201"/>
    <p:sldId id="891" r:id="rId202"/>
    <p:sldId id="949" r:id="rId203"/>
    <p:sldId id="950" r:id="rId204"/>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E9"/>
    <a:srgbClr val="000099"/>
    <a:srgbClr val="95C41D"/>
    <a:srgbClr val="1DC4FF"/>
    <a:srgbClr val="62C400"/>
    <a:srgbClr val="339933"/>
    <a:srgbClr val="00B050"/>
    <a:srgbClr val="0000CC"/>
    <a:srgbClr val="00009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7" autoAdjust="0"/>
    <p:restoredTop sz="94960" autoAdjust="0"/>
  </p:normalViewPr>
  <p:slideViewPr>
    <p:cSldViewPr snapToGrid="0">
      <p:cViewPr varScale="1">
        <p:scale>
          <a:sx n="74" d="100"/>
          <a:sy n="74" d="100"/>
        </p:scale>
        <p:origin x="557" y="62"/>
      </p:cViewPr>
      <p:guideLst>
        <p:guide orient="horz" pos="2160"/>
        <p:guide pos="3840"/>
      </p:guideLst>
    </p:cSldViewPr>
  </p:slideViewPr>
  <p:outlineViewPr>
    <p:cViewPr>
      <p:scale>
        <a:sx n="33" d="100"/>
        <a:sy n="33" d="100"/>
      </p:scale>
      <p:origin x="0" y="-20443"/>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25" d="100"/>
          <a:sy n="125" d="100"/>
        </p:scale>
        <p:origin x="1690" y="-50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openxmlformats.org/officeDocument/2006/relationships/notesMaster" Target="notesMasters/notesMaster1.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2.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2" Type="http://schemas.openxmlformats.org/officeDocument/2006/relationships/slideMaster" Target="slideMasters/slideMaster19.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slide" Target="slides/slide170.xml"/><Relationship Id="rId206" Type="http://schemas.openxmlformats.org/officeDocument/2006/relationships/handoutMaster" Target="handoutMasters/handoutMaster1.xml"/><Relationship Id="rId12" Type="http://schemas.openxmlformats.org/officeDocument/2006/relationships/slideMaster" Target="slideMasters/slideMaster9.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6" Type="http://schemas.openxmlformats.org/officeDocument/2006/relationships/slideMaster" Target="slideMasters/slideMaster3.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93" Type="http://schemas.openxmlformats.org/officeDocument/2006/relationships/slide" Target="slides/slide171.xml"/><Relationship Id="rId207" Type="http://schemas.openxmlformats.org/officeDocument/2006/relationships/presProps" Target="presProps.xml"/><Relationship Id="rId13" Type="http://schemas.openxmlformats.org/officeDocument/2006/relationships/slideMaster" Target="slideMasters/slideMaster10.xml"/><Relationship Id="rId109" Type="http://schemas.openxmlformats.org/officeDocument/2006/relationships/slide" Target="slides/slide87.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4.xml"/><Relationship Id="rId162" Type="http://schemas.openxmlformats.org/officeDocument/2006/relationships/slide" Target="slides/slide140.xml"/><Relationship Id="rId183" Type="http://schemas.openxmlformats.org/officeDocument/2006/relationships/slide" Target="slides/slide161.xml"/><Relationship Id="rId24" Type="http://schemas.openxmlformats.org/officeDocument/2006/relationships/slide" Target="slides/slide2.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31" Type="http://schemas.openxmlformats.org/officeDocument/2006/relationships/slide" Target="slides/slide109.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199" Type="http://schemas.openxmlformats.org/officeDocument/2006/relationships/slide" Target="slides/slide177.xml"/><Relationship Id="rId203" Type="http://schemas.openxmlformats.org/officeDocument/2006/relationships/slide" Target="slides/slide181.xml"/><Relationship Id="rId208" Type="http://schemas.openxmlformats.org/officeDocument/2006/relationships/viewProps" Target="view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slide" Target="slides/slide167.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17.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5" Type="http://schemas.openxmlformats.org/officeDocument/2006/relationships/slide" Target="slides/slide173.xml"/><Relationship Id="rId209" Type="http://schemas.openxmlformats.org/officeDocument/2006/relationships/theme" Target="theme/theme1.xml"/><Relationship Id="rId190" Type="http://schemas.openxmlformats.org/officeDocument/2006/relationships/slide" Target="slides/slide168.xml"/><Relationship Id="rId204" Type="http://schemas.openxmlformats.org/officeDocument/2006/relationships/slide" Target="slides/slide182.xml"/><Relationship Id="rId15" Type="http://schemas.openxmlformats.org/officeDocument/2006/relationships/slideMaster" Target="slideMasters/slideMaster12.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7.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8.xml"/><Relationship Id="rId210" Type="http://schemas.openxmlformats.org/officeDocument/2006/relationships/tableStyles" Target="tableStyles.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3.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slide" Target="slides/slide179.xml"/><Relationship Id="rId17" Type="http://schemas.openxmlformats.org/officeDocument/2006/relationships/slideMaster" Target="slideMasters/slideMaster14.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customXml" Target="../customXml/item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slide" Target="slides/slide180.xml"/><Relationship Id="rId18" Type="http://schemas.openxmlformats.org/officeDocument/2006/relationships/slideMaster" Target="slideMasters/slideMaster15.xml"/><Relationship Id="rId39" Type="http://schemas.openxmlformats.org/officeDocument/2006/relationships/slide" Target="slides/slide17.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40" Type="http://schemas.openxmlformats.org/officeDocument/2006/relationships/slide" Target="slides/slide18.xml"/><Relationship Id="rId115" Type="http://schemas.openxmlformats.org/officeDocument/2006/relationships/slide" Target="slides/slide93.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1"/>
            <a:ext cx="2945659" cy="498056"/>
          </a:xfrm>
          <a:prstGeom prst="rect">
            <a:avLst/>
          </a:prstGeom>
        </p:spPr>
        <p:txBody>
          <a:bodyPr vert="horz" lIns="91404" tIns="45702" rIns="91404" bIns="45702" rtlCol="0"/>
          <a:lstStyle>
            <a:lvl1pPr algn="l">
              <a:defRPr sz="1200"/>
            </a:lvl1pPr>
          </a:lstStyle>
          <a:p>
            <a:endParaRPr lang="fr-FR"/>
          </a:p>
        </p:txBody>
      </p:sp>
      <p:sp>
        <p:nvSpPr>
          <p:cNvPr id="3" name="Espace réservé de la date 2"/>
          <p:cNvSpPr>
            <a:spLocks noGrp="1"/>
          </p:cNvSpPr>
          <p:nvPr>
            <p:ph type="dt" sz="quarter" idx="1"/>
          </p:nvPr>
        </p:nvSpPr>
        <p:spPr>
          <a:xfrm>
            <a:off x="3850450" y="1"/>
            <a:ext cx="2945659" cy="498056"/>
          </a:xfrm>
          <a:prstGeom prst="rect">
            <a:avLst/>
          </a:prstGeom>
        </p:spPr>
        <p:txBody>
          <a:bodyPr vert="horz" lIns="91404" tIns="45702" rIns="91404" bIns="45702" rtlCol="0"/>
          <a:lstStyle>
            <a:lvl1pPr algn="r">
              <a:defRPr sz="1200"/>
            </a:lvl1pPr>
          </a:lstStyle>
          <a:p>
            <a:fld id="{356A17EF-E05D-430C-9C1A-A375439644BB}" type="datetimeFigureOut">
              <a:rPr lang="fr-FR" smtClean="0"/>
              <a:t>29/09/2022</a:t>
            </a:fld>
            <a:endParaRPr lang="fr-FR"/>
          </a:p>
        </p:txBody>
      </p:sp>
      <p:sp>
        <p:nvSpPr>
          <p:cNvPr id="4" name="Espace réservé du pied de page 3"/>
          <p:cNvSpPr>
            <a:spLocks noGrp="1"/>
          </p:cNvSpPr>
          <p:nvPr>
            <p:ph type="ftr" sz="quarter" idx="2"/>
          </p:nvPr>
        </p:nvSpPr>
        <p:spPr>
          <a:xfrm>
            <a:off x="7" y="9428587"/>
            <a:ext cx="2945659" cy="498055"/>
          </a:xfrm>
          <a:prstGeom prst="rect">
            <a:avLst/>
          </a:prstGeom>
        </p:spPr>
        <p:txBody>
          <a:bodyPr vert="horz" lIns="91404" tIns="45702" rIns="91404" bIns="4570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50" y="9428587"/>
            <a:ext cx="2945659" cy="498055"/>
          </a:xfrm>
          <a:prstGeom prst="rect">
            <a:avLst/>
          </a:prstGeom>
        </p:spPr>
        <p:txBody>
          <a:bodyPr vert="horz" lIns="91404" tIns="45702" rIns="91404" bIns="45702" rtlCol="0" anchor="b"/>
          <a:lstStyle>
            <a:lvl1pPr algn="r">
              <a:defRPr sz="1200"/>
            </a:lvl1pPr>
          </a:lstStyle>
          <a:p>
            <a:fld id="{193FE67C-72F7-41C5-9954-B84035B82165}" type="slidenum">
              <a:rPr lang="fr-FR" smtClean="0"/>
              <a:t>‹N°›</a:t>
            </a:fld>
            <a:endParaRPr lang="fr-FR"/>
          </a:p>
        </p:txBody>
      </p:sp>
    </p:spTree>
    <p:extLst>
      <p:ext uri="{BB962C8B-B14F-4D97-AF65-F5344CB8AC3E}">
        <p14:creationId xmlns:p14="http://schemas.microsoft.com/office/powerpoint/2010/main" val="273226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1"/>
            <a:ext cx="2945659" cy="498056"/>
          </a:xfrm>
          <a:prstGeom prst="rect">
            <a:avLst/>
          </a:prstGeom>
        </p:spPr>
        <p:txBody>
          <a:bodyPr vert="horz" lIns="91404" tIns="45702" rIns="91404" bIns="45702" rtlCol="0"/>
          <a:lstStyle>
            <a:lvl1pPr algn="l">
              <a:defRPr sz="1200"/>
            </a:lvl1pPr>
          </a:lstStyle>
          <a:p>
            <a:endParaRPr lang="fr-FR"/>
          </a:p>
        </p:txBody>
      </p:sp>
      <p:sp>
        <p:nvSpPr>
          <p:cNvPr id="3" name="Espace réservé de la date 2"/>
          <p:cNvSpPr>
            <a:spLocks noGrp="1"/>
          </p:cNvSpPr>
          <p:nvPr>
            <p:ph type="dt" idx="1"/>
          </p:nvPr>
        </p:nvSpPr>
        <p:spPr>
          <a:xfrm>
            <a:off x="3850450" y="1"/>
            <a:ext cx="2945659" cy="498056"/>
          </a:xfrm>
          <a:prstGeom prst="rect">
            <a:avLst/>
          </a:prstGeom>
        </p:spPr>
        <p:txBody>
          <a:bodyPr vert="horz" lIns="91404" tIns="45702" rIns="91404" bIns="45702" rtlCol="0"/>
          <a:lstStyle>
            <a:lvl1pPr algn="r">
              <a:defRPr sz="1200"/>
            </a:lvl1pPr>
          </a:lstStyle>
          <a:p>
            <a:fld id="{0E2744CC-7CD6-4B4E-9F8C-1CBDB612CF01}" type="datetimeFigureOut">
              <a:rPr lang="fr-FR" smtClean="0"/>
              <a:t>29/09/2022</a:t>
            </a:fld>
            <a:endParaRPr lang="fr-FR"/>
          </a:p>
        </p:txBody>
      </p:sp>
      <p:sp>
        <p:nvSpPr>
          <p:cNvPr id="4" name="Espace réservé de l'image des diapositives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04" tIns="45702" rIns="91404" bIns="45702" rtlCol="0" anchor="ctr"/>
          <a:lstStyle/>
          <a:p>
            <a:endParaRPr lang="fr-FR"/>
          </a:p>
        </p:txBody>
      </p:sp>
      <p:sp>
        <p:nvSpPr>
          <p:cNvPr id="5" name="Espace réservé des commentaires 4"/>
          <p:cNvSpPr>
            <a:spLocks noGrp="1"/>
          </p:cNvSpPr>
          <p:nvPr>
            <p:ph type="body" sz="quarter" idx="3"/>
          </p:nvPr>
        </p:nvSpPr>
        <p:spPr>
          <a:xfrm>
            <a:off x="679768" y="4777198"/>
            <a:ext cx="5438140" cy="3908614"/>
          </a:xfrm>
          <a:prstGeom prst="rect">
            <a:avLst/>
          </a:prstGeom>
        </p:spPr>
        <p:txBody>
          <a:bodyPr vert="horz" lIns="91404" tIns="45702" rIns="91404" bIns="45702"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7" y="9428587"/>
            <a:ext cx="2945659" cy="498055"/>
          </a:xfrm>
          <a:prstGeom prst="rect">
            <a:avLst/>
          </a:prstGeom>
        </p:spPr>
        <p:txBody>
          <a:bodyPr vert="horz" lIns="91404" tIns="45702" rIns="91404" bIns="4570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50" y="9428587"/>
            <a:ext cx="2945659" cy="498055"/>
          </a:xfrm>
          <a:prstGeom prst="rect">
            <a:avLst/>
          </a:prstGeom>
        </p:spPr>
        <p:txBody>
          <a:bodyPr vert="horz" lIns="91404" tIns="45702" rIns="91404" bIns="45702" rtlCol="0" anchor="b"/>
          <a:lstStyle>
            <a:lvl1pPr algn="r">
              <a:defRPr sz="1200"/>
            </a:lvl1pPr>
          </a:lstStyle>
          <a:p>
            <a:fld id="{1BD8A23F-B556-474A-96F1-9FEA5FD7CCF8}" type="slidenum">
              <a:rPr lang="fr-FR" smtClean="0"/>
              <a:t>‹N°›</a:t>
            </a:fld>
            <a:endParaRPr lang="fr-FR"/>
          </a:p>
        </p:txBody>
      </p:sp>
    </p:spTree>
    <p:extLst>
      <p:ext uri="{BB962C8B-B14F-4D97-AF65-F5344CB8AC3E}">
        <p14:creationId xmlns:p14="http://schemas.microsoft.com/office/powerpoint/2010/main" val="71538020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68621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bwMode="auto">
          <a:xfrm>
            <a:off x="390525" y="1268413"/>
            <a:ext cx="5946775" cy="3344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045473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74650" y="1090613"/>
            <a:ext cx="6051550"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188306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103</a:t>
            </a:fld>
            <a:endParaRPr lang="fr-FR" altLang="fr-FR">
              <a:solidFill>
                <a:srgbClr val="000000"/>
              </a:solidFill>
            </a:endParaRPr>
          </a:p>
        </p:txBody>
      </p:sp>
    </p:spTree>
    <p:extLst>
      <p:ext uri="{BB962C8B-B14F-4D97-AF65-F5344CB8AC3E}">
        <p14:creationId xmlns:p14="http://schemas.microsoft.com/office/powerpoint/2010/main" val="20722755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104</a:t>
            </a:fld>
            <a:endParaRPr lang="fr-FR" altLang="fr-FR">
              <a:solidFill>
                <a:srgbClr val="000000"/>
              </a:solidFill>
            </a:endParaRPr>
          </a:p>
        </p:txBody>
      </p:sp>
    </p:spTree>
    <p:extLst>
      <p:ext uri="{BB962C8B-B14F-4D97-AF65-F5344CB8AC3E}">
        <p14:creationId xmlns:p14="http://schemas.microsoft.com/office/powerpoint/2010/main" val="9004504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105</a:t>
            </a:fld>
            <a:endParaRPr lang="fr-FR" altLang="fr-FR">
              <a:solidFill>
                <a:srgbClr val="000000"/>
              </a:solidFill>
            </a:endParaRPr>
          </a:p>
        </p:txBody>
      </p:sp>
    </p:spTree>
    <p:extLst>
      <p:ext uri="{BB962C8B-B14F-4D97-AF65-F5344CB8AC3E}">
        <p14:creationId xmlns:p14="http://schemas.microsoft.com/office/powerpoint/2010/main" val="21707863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096745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66426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2075" y="654050"/>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149678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109</a:t>
            </a:fld>
            <a:endParaRPr lang="fr-FR" altLang="fr-FR">
              <a:solidFill>
                <a:srgbClr val="000000"/>
              </a:solidFill>
            </a:endParaRPr>
          </a:p>
        </p:txBody>
      </p:sp>
    </p:spTree>
    <p:extLst>
      <p:ext uri="{BB962C8B-B14F-4D97-AF65-F5344CB8AC3E}">
        <p14:creationId xmlns:p14="http://schemas.microsoft.com/office/powerpoint/2010/main" val="24220693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93663" y="744538"/>
            <a:ext cx="6618287" cy="3724275"/>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961903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2075" y="744538"/>
            <a:ext cx="6619875" cy="3724275"/>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4130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897287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990125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775394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267730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809589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433388" y="1116013"/>
            <a:ext cx="5967412" cy="3355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235919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D8A23F-B556-474A-96F1-9FEA5FD7CCF8}" type="slidenum">
              <a:rPr lang="fr-FR" smtClean="0"/>
              <a:t>117</a:t>
            </a:fld>
            <a:endParaRPr lang="fr-FR"/>
          </a:p>
        </p:txBody>
      </p:sp>
    </p:spTree>
    <p:extLst>
      <p:ext uri="{BB962C8B-B14F-4D97-AF65-F5344CB8AC3E}">
        <p14:creationId xmlns:p14="http://schemas.microsoft.com/office/powerpoint/2010/main" val="18794202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00459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056188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400833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9086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5475" y="941388"/>
            <a:ext cx="5691188" cy="3200400"/>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552536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821928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272389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541725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95855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339518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6575" y="942975"/>
            <a:ext cx="5688013" cy="3198813"/>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488174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111785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896236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689336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03116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654315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623864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171953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588538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920189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33413" y="668338"/>
            <a:ext cx="5634037" cy="3168650"/>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139678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981595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467356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6"/>
            <a:ext cx="6117907" cy="3908614"/>
          </a:xfrm>
        </p:spPr>
        <p:txBody>
          <a:bodyPr/>
          <a:lstStyle/>
          <a:p>
            <a:endParaRPr lang="fr-FR" i="1" dirty="0">
              <a:solidFill>
                <a:srgbClr val="FF0000"/>
              </a:solidFill>
            </a:endParaRPr>
          </a:p>
          <a:p>
            <a:r>
              <a:rPr lang="fr-FR" i="1" dirty="0">
                <a:solidFill>
                  <a:srgbClr val="FF0000"/>
                </a:solidFill>
              </a:rPr>
              <a:t> </a:t>
            </a:r>
          </a:p>
        </p:txBody>
      </p:sp>
    </p:spTree>
    <p:extLst>
      <p:ext uri="{BB962C8B-B14F-4D97-AF65-F5344CB8AC3E}">
        <p14:creationId xmlns:p14="http://schemas.microsoft.com/office/powerpoint/2010/main" val="4718049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6"/>
            <a:ext cx="6117907" cy="3908614"/>
          </a:xfrm>
        </p:spPr>
        <p:txBody>
          <a:bodyPr/>
          <a:lstStyle/>
          <a:p>
            <a:endParaRPr lang="fr-FR" i="1" dirty="0">
              <a:solidFill>
                <a:srgbClr val="FF0000"/>
              </a:solidFill>
            </a:endParaRPr>
          </a:p>
          <a:p>
            <a:r>
              <a:rPr lang="fr-FR" i="1" dirty="0">
                <a:solidFill>
                  <a:srgbClr val="FF0000"/>
                </a:solidFill>
              </a:rPr>
              <a:t> </a:t>
            </a:r>
          </a:p>
        </p:txBody>
      </p:sp>
    </p:spTree>
    <p:extLst>
      <p:ext uri="{BB962C8B-B14F-4D97-AF65-F5344CB8AC3E}">
        <p14:creationId xmlns:p14="http://schemas.microsoft.com/office/powerpoint/2010/main" val="19235485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293688" y="1101725"/>
            <a:ext cx="6208712" cy="3492500"/>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238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669374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6086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655333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72214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200570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094696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087182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lvl="1" fontAlgn="auto">
              <a:spcBef>
                <a:spcPts val="0"/>
              </a:spcBef>
              <a:spcAft>
                <a:spcPts val="0"/>
              </a:spcAft>
              <a:buFont typeface="Wingdings" charset="2"/>
              <a:buNone/>
              <a:defRPr/>
            </a:pPr>
            <a:endParaRPr lang="fr-FR" dirty="0">
              <a:ea typeface="ＭＳ Ｐゴシック" pitchFamily="34" charset="-128"/>
            </a:endParaRPr>
          </a:p>
          <a:p>
            <a:pPr lvl="1" fontAlgn="auto">
              <a:spcBef>
                <a:spcPts val="0"/>
              </a:spcBef>
              <a:spcAft>
                <a:spcPts val="0"/>
              </a:spcAft>
              <a:buFont typeface="Wingdings" charset="2"/>
              <a:buNone/>
              <a:defRPr/>
            </a:pPr>
            <a:endParaRPr lang="fr-FR" dirty="0">
              <a:ea typeface="ＭＳ Ｐゴシック" pitchFamily="34" charset="-128"/>
            </a:endParaRPr>
          </a:p>
          <a:p>
            <a:pPr fontAlgn="auto">
              <a:spcBef>
                <a:spcPts val="0"/>
              </a:spcBef>
              <a:spcAft>
                <a:spcPts val="0"/>
              </a:spcAft>
              <a:buFont typeface="Wingdings" charset="2"/>
              <a:buChar char="u"/>
              <a:defRPr/>
            </a:pPr>
            <a:endParaRPr lang="fr-FR" dirty="0">
              <a:ea typeface="ＭＳ Ｐゴシック" pitchFamily="34" charset="-128"/>
            </a:endParaRPr>
          </a:p>
          <a:p>
            <a:pPr fontAlgn="auto">
              <a:spcBef>
                <a:spcPts val="0"/>
              </a:spcBef>
              <a:spcAft>
                <a:spcPts val="0"/>
              </a:spcAft>
              <a:defRPr/>
            </a:pPr>
            <a:endParaRPr lang="fr-FR" dirty="0"/>
          </a:p>
        </p:txBody>
      </p:sp>
    </p:spTree>
    <p:extLst>
      <p:ext uri="{BB962C8B-B14F-4D97-AF65-F5344CB8AC3E}">
        <p14:creationId xmlns:p14="http://schemas.microsoft.com/office/powerpoint/2010/main" val="23191214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a:xfrm>
            <a:off x="679451" y="4777612"/>
            <a:ext cx="6118225" cy="3907800"/>
          </a:xfrm>
        </p:spPr>
        <p:txBody>
          <a:bodyPr/>
          <a:lstStyle/>
          <a:p>
            <a:pPr fontAlgn="auto">
              <a:spcBef>
                <a:spcPts val="0"/>
              </a:spcBef>
              <a:spcAft>
                <a:spcPts val="0"/>
              </a:spcAft>
              <a:defRPr/>
            </a:pPr>
            <a:endParaRPr lang="fr-FR" dirty="0"/>
          </a:p>
        </p:txBody>
      </p:sp>
    </p:spTree>
    <p:extLst>
      <p:ext uri="{BB962C8B-B14F-4D97-AF65-F5344CB8AC3E}">
        <p14:creationId xmlns:p14="http://schemas.microsoft.com/office/powerpoint/2010/main" val="24416638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439738" y="1260475"/>
            <a:ext cx="5997575" cy="3375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36268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xfrm>
            <a:off x="673100" y="1052513"/>
            <a:ext cx="5562600" cy="312896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1519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948381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4130071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xfrm>
            <a:off x="785813" y="771525"/>
            <a:ext cx="5303837" cy="2982913"/>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002354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833438"/>
            <a:ext cx="5629275" cy="3167062"/>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561393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Espace réservé de l'image des diapositives 1"/>
          <p:cNvSpPr>
            <a:spLocks noGrp="1" noRot="1" noChangeAspect="1" noTextEdit="1"/>
          </p:cNvSpPr>
          <p:nvPr>
            <p:ph type="sldImg"/>
          </p:nvPr>
        </p:nvSpPr>
        <p:spPr>
          <a:xfrm>
            <a:off x="47625" y="723900"/>
            <a:ext cx="6415088" cy="360997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786140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415925" y="723900"/>
            <a:ext cx="5773738" cy="3248025"/>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503663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750800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bwMode="auto">
          <a:xfrm>
            <a:off x="455613" y="1236663"/>
            <a:ext cx="5957887"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Espace réservé des commentaires 1"/>
          <p:cNvSpPr>
            <a:spLocks noGrp="1"/>
          </p:cNvSpPr>
          <p:nvPr/>
        </p:nvSpPr>
        <p:spPr bwMode="auto">
          <a:xfrm>
            <a:off x="679451" y="4777612"/>
            <a:ext cx="5440363" cy="390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spcBef>
                <a:spcPct val="30000"/>
              </a:spcBef>
              <a:defRPr sz="1100">
                <a:solidFill>
                  <a:schemeClr val="tx1"/>
                </a:solidFill>
                <a:latin typeface="Arial" panose="020B0604020202020204" pitchFamily="34" charset="0"/>
                <a:cs typeface="Arial" panose="020B0604020202020204" pitchFamily="34" charset="0"/>
              </a:defRPr>
            </a:lvl1pPr>
            <a:lvl2pPr marL="742950" indent="-285750">
              <a:spcBef>
                <a:spcPct val="30000"/>
              </a:spcBef>
              <a:defRPr sz="1100">
                <a:solidFill>
                  <a:schemeClr val="tx1"/>
                </a:solidFill>
                <a:latin typeface="Arial" panose="020B0604020202020204" pitchFamily="34" charset="0"/>
                <a:cs typeface="Arial" panose="020B0604020202020204" pitchFamily="34" charset="0"/>
              </a:defRPr>
            </a:lvl2pPr>
            <a:lvl3pPr marL="1143000" indent="-228600">
              <a:spcBef>
                <a:spcPct val="30000"/>
              </a:spcBef>
              <a:defRPr sz="1100">
                <a:solidFill>
                  <a:schemeClr val="tx1"/>
                </a:solidFill>
                <a:latin typeface="Arial" panose="020B0604020202020204" pitchFamily="34" charset="0"/>
                <a:cs typeface="Arial" panose="020B0604020202020204" pitchFamily="34" charset="0"/>
              </a:defRPr>
            </a:lvl3pPr>
            <a:lvl4pPr marL="1600200" indent="-228600">
              <a:spcBef>
                <a:spcPct val="30000"/>
              </a:spcBef>
              <a:defRPr sz="1100">
                <a:solidFill>
                  <a:schemeClr val="tx1"/>
                </a:solidFill>
                <a:latin typeface="Arial" panose="020B0604020202020204" pitchFamily="34" charset="0"/>
                <a:cs typeface="Arial" panose="020B0604020202020204" pitchFamily="34" charset="0"/>
              </a:defRPr>
            </a:lvl4pPr>
            <a:lvl5pPr marL="2057400" indent="-228600">
              <a:spcBef>
                <a:spcPct val="30000"/>
              </a:spcBef>
              <a:defRPr sz="1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endParaRPr lang="fr-FR" altLang="fr-FR">
              <a:solidFill>
                <a:prstClr val="black"/>
              </a:solidFill>
            </a:endParaRPr>
          </a:p>
        </p:txBody>
      </p:sp>
      <p:sp>
        <p:nvSpPr>
          <p:cNvPr id="2" name="Espace réservé des commentaires 1"/>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606289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2"/>
          <p:cNvSpPr>
            <a:spLocks noGrp="1" noRot="1" noChangeAspect="1" noChangeArrowheads="1" noTextEdit="1"/>
          </p:cNvSpPr>
          <p:nvPr>
            <p:ph type="sldImg"/>
          </p:nvPr>
        </p:nvSpPr>
        <p:spPr>
          <a:xfrm>
            <a:off x="473075" y="746125"/>
            <a:ext cx="5949950" cy="3348038"/>
          </a:xfrm>
          <a:ln/>
        </p:spPr>
      </p:sp>
      <p:sp>
        <p:nvSpPr>
          <p:cNvPr id="207876" name="Rectangle 3"/>
          <p:cNvSpPr>
            <a:spLocks noGrp="1" noChangeArrowheads="1"/>
          </p:cNvSpPr>
          <p:nvPr>
            <p:ph type="body" idx="1"/>
          </p:nvPr>
        </p:nvSpPr>
        <p:spPr>
          <a:xfrm>
            <a:off x="908051" y="4715711"/>
            <a:ext cx="5889624" cy="4464923"/>
          </a:xfrm>
          <a:noFill/>
        </p:spPr>
        <p:txBody>
          <a:bodyPr/>
          <a:lstStyle/>
          <a:p>
            <a:pPr eaLnBrk="1" hangingPunct="1"/>
            <a:endParaRPr lang="fr-FR" altLang="fr-FR" i="1" dirty="0">
              <a:latin typeface="Courier" pitchFamily="49" charset="0"/>
            </a:endParaRPr>
          </a:p>
        </p:txBody>
      </p:sp>
    </p:spTree>
    <p:extLst>
      <p:ext uri="{BB962C8B-B14F-4D97-AF65-F5344CB8AC3E}">
        <p14:creationId xmlns:p14="http://schemas.microsoft.com/office/powerpoint/2010/main" val="2066095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47688" y="657225"/>
            <a:ext cx="5746750" cy="323373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705922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0713" y="809625"/>
            <a:ext cx="5600700" cy="315118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96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613500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9600122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92075" y="654050"/>
            <a:ext cx="6613525"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486503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8209496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4611658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167</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1629388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168</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9901185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169</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995175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170</a:t>
            </a:fld>
            <a:endParaRPr lang="fr-FR" altLang="fr-FR"/>
          </a:p>
        </p:txBody>
      </p:sp>
    </p:spTree>
    <p:extLst>
      <p:ext uri="{BB962C8B-B14F-4D97-AF65-F5344CB8AC3E}">
        <p14:creationId xmlns:p14="http://schemas.microsoft.com/office/powerpoint/2010/main" val="38398038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171</a:t>
            </a:fld>
            <a:endParaRPr lang="fr-FR" altLang="fr-FR"/>
          </a:p>
        </p:txBody>
      </p:sp>
    </p:spTree>
    <p:extLst>
      <p:ext uri="{BB962C8B-B14F-4D97-AF65-F5344CB8AC3E}">
        <p14:creationId xmlns:p14="http://schemas.microsoft.com/office/powerpoint/2010/main" val="25886390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solidFill>
                  <a:prstClr val="black"/>
                </a:solidFill>
              </a:rPr>
              <a:pPr>
                <a:defRPr/>
              </a:pPr>
              <a:t>172</a:t>
            </a:fld>
            <a:endParaRPr lang="fr-FR" altLang="fr-FR">
              <a:solidFill>
                <a:prstClr val="black"/>
              </a:solidFill>
            </a:endParaRPr>
          </a:p>
        </p:txBody>
      </p:sp>
    </p:spTree>
    <p:extLst>
      <p:ext uri="{BB962C8B-B14F-4D97-AF65-F5344CB8AC3E}">
        <p14:creationId xmlns:p14="http://schemas.microsoft.com/office/powerpoint/2010/main" val="9838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0965560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ChangeArrowheads="1" noTextEdit="1"/>
          </p:cNvSpPr>
          <p:nvPr>
            <p:ph type="sldImg"/>
          </p:nvPr>
        </p:nvSpPr>
        <p:spPr bwMode="auto">
          <a:xfrm>
            <a:off x="373063" y="1066800"/>
            <a:ext cx="6013450" cy="3382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025348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Espace réservé de l'image des diapositives 1"/>
          <p:cNvSpPr>
            <a:spLocks noGrp="1" noRot="1" noChangeAspect="1" noTextEdit="1"/>
          </p:cNvSpPr>
          <p:nvPr>
            <p:ph type="sldImg"/>
          </p:nvPr>
        </p:nvSpPr>
        <p:spPr bwMode="auto">
          <a:xfrm>
            <a:off x="330200" y="1000125"/>
            <a:ext cx="6103938"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09190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92075" y="746125"/>
            <a:ext cx="6613525" cy="3721100"/>
          </a:xfrm>
          <a:ln/>
        </p:spPr>
      </p:sp>
      <p:sp>
        <p:nvSpPr>
          <p:cNvPr id="2" name="Espace réservé des commentaires 1"/>
          <p:cNvSpPr>
            <a:spLocks noGrp="1"/>
          </p:cNvSpPr>
          <p:nvPr>
            <p:ph type="body" sz="quarter" idx="10"/>
          </p:nvPr>
        </p:nvSpPr>
        <p:spPr>
          <a:xfrm>
            <a:off x="679768" y="4777198"/>
            <a:ext cx="6025832" cy="3908614"/>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la prise en charge de vos patients âgés ?</a:t>
            </a:r>
          </a:p>
          <a:p>
            <a:pPr>
              <a:spcBef>
                <a:spcPts val="311"/>
              </a:spcBef>
            </a:pPr>
            <a:r>
              <a:rPr lang="fr-FR" altLang="fr-FR" i="1" dirty="0">
                <a:sym typeface="Wingdings" panose="05000000000000000000" pitchFamily="2" charset="2"/>
              </a:rPr>
              <a:t>Pensez également à vérifier le stock des médicaments que vous allez conseiller…</a:t>
            </a:r>
          </a:p>
          <a:p>
            <a:endParaRPr lang="fr-FR" dirty="0"/>
          </a:p>
        </p:txBody>
      </p:sp>
    </p:spTree>
    <p:extLst>
      <p:ext uri="{BB962C8B-B14F-4D97-AF65-F5344CB8AC3E}">
        <p14:creationId xmlns:p14="http://schemas.microsoft.com/office/powerpoint/2010/main" val="95315868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endParaRPr lang="fr-FR" dirty="0"/>
          </a:p>
        </p:txBody>
      </p:sp>
    </p:spTree>
    <p:extLst>
      <p:ext uri="{BB962C8B-B14F-4D97-AF65-F5344CB8AC3E}">
        <p14:creationId xmlns:p14="http://schemas.microsoft.com/office/powerpoint/2010/main" val="33080818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Espace réservé de l'image des diapositives 1"/>
          <p:cNvSpPr>
            <a:spLocks noGrp="1" noRot="1" noChangeAspect="1"/>
          </p:cNvSpPr>
          <p:nvPr>
            <p:ph type="sldImg"/>
          </p:nvPr>
        </p:nvSpPr>
        <p:spPr bwMode="auto">
          <a:xfrm>
            <a:off x="420688" y="858838"/>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423450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50419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5969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2</a:t>
            </a:fld>
            <a:endParaRPr lang="fr-FR" altLang="fr-FR">
              <a:solidFill>
                <a:srgbClr val="000000"/>
              </a:solidFill>
            </a:endParaRPr>
          </a:p>
        </p:txBody>
      </p:sp>
    </p:spTree>
    <p:extLst>
      <p:ext uri="{BB962C8B-B14F-4D97-AF65-F5344CB8AC3E}">
        <p14:creationId xmlns:p14="http://schemas.microsoft.com/office/powerpoint/2010/main" val="1123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02657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40705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449263" y="808038"/>
            <a:ext cx="6116637" cy="3440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20466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bwMode="auto">
          <a:xfrm>
            <a:off x="300038" y="123507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6268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330200" y="1206500"/>
            <a:ext cx="6130925"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12827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25</a:t>
            </a:fld>
            <a:endParaRPr lang="fr-FR" altLang="fr-FR">
              <a:solidFill>
                <a:srgbClr val="000000"/>
              </a:solidFill>
            </a:endParaRPr>
          </a:p>
        </p:txBody>
      </p:sp>
    </p:spTree>
    <p:extLst>
      <p:ext uri="{BB962C8B-B14F-4D97-AF65-F5344CB8AC3E}">
        <p14:creationId xmlns:p14="http://schemas.microsoft.com/office/powerpoint/2010/main" val="675292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63575" y="525463"/>
            <a:ext cx="5637213" cy="3170237"/>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25420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e l'image des diapositives 1"/>
          <p:cNvSpPr>
            <a:spLocks noGrp="1" noRot="1" noChangeAspect="1"/>
          </p:cNvSpPr>
          <p:nvPr>
            <p:ph type="sldImg"/>
          </p:nvPr>
        </p:nvSpPr>
        <p:spPr bwMode="auto">
          <a:xfrm>
            <a:off x="446088" y="6492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73382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bwMode="auto">
          <a:xfrm>
            <a:off x="452438" y="1231900"/>
            <a:ext cx="5935662" cy="3338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Rectangle 3"/>
          <p:cNvSpPr txBox="1">
            <a:spLocks/>
          </p:cNvSpPr>
          <p:nvPr/>
        </p:nvSpPr>
        <p:spPr bwMode="auto">
          <a:xfrm>
            <a:off x="874887" y="5700927"/>
            <a:ext cx="5862994" cy="571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4" tIns="45682" rIns="91364" bIns="45682"/>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30000"/>
              </a:spcBef>
              <a:spcAft>
                <a:spcPct val="0"/>
              </a:spcAft>
            </a:pPr>
            <a:endParaRPr lang="fr-FR" altLang="fr-FR" sz="1100" b="1">
              <a:solidFill>
                <a:srgbClr val="000000"/>
              </a:solidFill>
              <a:cs typeface="Arial" panose="020B0604020202020204" pitchFamily="34" charset="0"/>
            </a:endParaRPr>
          </a:p>
        </p:txBody>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95709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9519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a:latin typeface="Arial" panose="020B0604020202020204" pitchFamily="34" charset="0"/>
                <a:cs typeface="Arial" panose="020B0604020202020204" pitchFamily="34" charset="0"/>
              </a:rPr>
              <a:t>Le CDFH met en œuvre des actions à destination des personnes en situation de handicap </a:t>
            </a:r>
            <a:endParaRPr lang="fr-FR" dirty="0">
              <a:latin typeface="Arial" panose="020B0604020202020204" pitchFamily="34" charset="0"/>
              <a:cs typeface="Arial" panose="020B0604020202020204" pitchFamily="34" charset="0"/>
            </a:endParaRPr>
          </a:p>
        </p:txBody>
      </p:sp>
      <p:sp>
        <p:nvSpPr>
          <p:cNvPr id="31748" name="Espace réservé du numéro de diapositive 3"/>
          <p:cNvSpPr>
            <a:spLocks noGrp="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7B18DEB9-3AEC-4C50-9BA9-42AB8DDE873F}" type="slidenum">
              <a:rPr lang="fr-FR" altLang="fr-FR" sz="1100">
                <a:solidFill>
                  <a:srgbClr val="000000"/>
                </a:solidFill>
                <a:latin typeface="Times New Roman" panose="02020603050405020304" pitchFamily="18" charset="0"/>
              </a:rPr>
              <a:pPr defTabSz="914308"/>
              <a:t>3</a:t>
            </a:fld>
            <a:endParaRPr lang="fr-FR" altLang="fr-FR"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2587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0042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4837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557590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e l'image des diapositives 1"/>
          <p:cNvSpPr>
            <a:spLocks noGrp="1" noRot="1" noChangeAspect="1"/>
          </p:cNvSpPr>
          <p:nvPr>
            <p:ph type="sldImg"/>
          </p:nvPr>
        </p:nvSpPr>
        <p:spPr bwMode="auto">
          <a:xfrm>
            <a:off x="450850" y="1277938"/>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05788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70711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e l'image des diapositives 1"/>
          <p:cNvSpPr>
            <a:spLocks noGrp="1" noRot="1" noChangeAspect="1"/>
          </p:cNvSpPr>
          <p:nvPr>
            <p:ph type="sldImg"/>
          </p:nvPr>
        </p:nvSpPr>
        <p:spPr bwMode="auto">
          <a:xfrm>
            <a:off x="450850" y="1277938"/>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00498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Espace réservé de l'image des diapositives 1"/>
          <p:cNvSpPr>
            <a:spLocks noGrp="1" noRot="1" noChangeAspect="1"/>
          </p:cNvSpPr>
          <p:nvPr>
            <p:ph type="sldImg"/>
          </p:nvPr>
        </p:nvSpPr>
        <p:spPr bwMode="auto">
          <a:xfrm>
            <a:off x="450850" y="1277938"/>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40797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67513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7483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4640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Espace réservé de l'image des diapositives 1"/>
          <p:cNvSpPr>
            <a:spLocks noGrp="1" noRot="1" noChangeAspect="1" noTextEdit="1"/>
          </p:cNvSpPr>
          <p:nvPr>
            <p:ph type="sldImg"/>
          </p:nvPr>
        </p:nvSpPr>
        <p:spPr bwMode="auto">
          <a:xfrm>
            <a:off x="387350" y="11953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Espace réservé du numéro de diapositive 3"/>
          <p:cNvSpPr>
            <a:spLocks noGrp="1"/>
          </p:cNvSpPr>
          <p:nvPr>
            <p:ph type="sldNum" sz="quarter" idx="5"/>
          </p:nvPr>
        </p:nvSpPr>
        <p:spPr bwMode="auto">
          <a:xfrm>
            <a:off x="5438140" y="10786603"/>
            <a:ext cx="958284" cy="5669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86" tIns="44092" rIns="88186" bIns="44092"/>
          <a:lstStyle>
            <a:lvl1pPr defTabSz="880711">
              <a:defRPr>
                <a:solidFill>
                  <a:schemeClr val="tx1"/>
                </a:solidFill>
                <a:latin typeface="Arial" panose="020B0604020202020204" pitchFamily="34" charset="0"/>
              </a:defRPr>
            </a:lvl1pPr>
            <a:lvl2pPr marL="742652" indent="-285636" defTabSz="880711">
              <a:defRPr>
                <a:solidFill>
                  <a:schemeClr val="tx1"/>
                </a:solidFill>
                <a:latin typeface="Arial" panose="020B0604020202020204" pitchFamily="34" charset="0"/>
              </a:defRPr>
            </a:lvl2pPr>
            <a:lvl3pPr marL="1142542" indent="-228508" defTabSz="880711">
              <a:defRPr>
                <a:solidFill>
                  <a:schemeClr val="tx1"/>
                </a:solidFill>
                <a:latin typeface="Arial" panose="020B0604020202020204" pitchFamily="34" charset="0"/>
              </a:defRPr>
            </a:lvl3pPr>
            <a:lvl4pPr marL="1599560" indent="-228508" defTabSz="880711">
              <a:defRPr>
                <a:solidFill>
                  <a:schemeClr val="tx1"/>
                </a:solidFill>
                <a:latin typeface="Arial" panose="020B0604020202020204" pitchFamily="34" charset="0"/>
              </a:defRPr>
            </a:lvl4pPr>
            <a:lvl5pPr marL="2056578" indent="-228508" defTabSz="880711">
              <a:defRPr>
                <a:solidFill>
                  <a:schemeClr val="tx1"/>
                </a:solidFill>
                <a:latin typeface="Arial" panose="020B0604020202020204" pitchFamily="34" charset="0"/>
              </a:defRPr>
            </a:lvl5pPr>
            <a:lvl6pPr marL="2513594" indent="-228508" defTabSz="880711" fontAlgn="base">
              <a:spcBef>
                <a:spcPct val="0"/>
              </a:spcBef>
              <a:spcAft>
                <a:spcPct val="0"/>
              </a:spcAft>
              <a:defRPr>
                <a:solidFill>
                  <a:schemeClr val="tx1"/>
                </a:solidFill>
                <a:latin typeface="Arial" panose="020B0604020202020204" pitchFamily="34" charset="0"/>
              </a:defRPr>
            </a:lvl6pPr>
            <a:lvl7pPr marL="2970612" indent="-228508" defTabSz="880711" fontAlgn="base">
              <a:spcBef>
                <a:spcPct val="0"/>
              </a:spcBef>
              <a:spcAft>
                <a:spcPct val="0"/>
              </a:spcAft>
              <a:defRPr>
                <a:solidFill>
                  <a:schemeClr val="tx1"/>
                </a:solidFill>
                <a:latin typeface="Arial" panose="020B0604020202020204" pitchFamily="34" charset="0"/>
              </a:defRPr>
            </a:lvl7pPr>
            <a:lvl8pPr marL="3427628" indent="-228508" defTabSz="880711" fontAlgn="base">
              <a:spcBef>
                <a:spcPct val="0"/>
              </a:spcBef>
              <a:spcAft>
                <a:spcPct val="0"/>
              </a:spcAft>
              <a:defRPr>
                <a:solidFill>
                  <a:schemeClr val="tx1"/>
                </a:solidFill>
                <a:latin typeface="Arial" panose="020B0604020202020204" pitchFamily="34" charset="0"/>
              </a:defRPr>
            </a:lvl8pPr>
            <a:lvl9pPr marL="3884646" indent="-228508" defTabSz="880711" fontAlgn="base">
              <a:spcBef>
                <a:spcPct val="0"/>
              </a:spcBef>
              <a:spcAft>
                <a:spcPct val="0"/>
              </a:spcAft>
              <a:defRPr>
                <a:solidFill>
                  <a:schemeClr val="tx1"/>
                </a:solidFill>
                <a:latin typeface="Arial" panose="020B0604020202020204" pitchFamily="34" charset="0"/>
              </a:defRPr>
            </a:lvl9pPr>
          </a:lstStyle>
          <a:p>
            <a:fld id="{743E1093-9139-46D3-A19C-9B04A1AEC34A}" type="slidenum">
              <a:rPr lang="fr-FR" altLang="fr-FR" sz="1100">
                <a:solidFill>
                  <a:srgbClr val="000000"/>
                </a:solidFill>
                <a:latin typeface="Times New Roman" panose="02020603050405020304" pitchFamily="18" charset="0"/>
                <a:cs typeface="Arial" panose="020B0604020202020204" pitchFamily="34" charset="0"/>
              </a:rPr>
              <a:pPr/>
              <a:t>4</a:t>
            </a:fld>
            <a:endParaRPr lang="fr-FR" altLang="fr-FR" sz="1100">
              <a:solidFill>
                <a:srgbClr val="000000"/>
              </a:solidFill>
              <a:latin typeface="Times New Roman" panose="02020603050405020304" pitchFamily="18" charset="0"/>
              <a:cs typeface="Arial" panose="020B0604020202020204" pitchFamily="34" charset="0"/>
            </a:endParaRPr>
          </a:p>
        </p:txBody>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93454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1160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697861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21149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8870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87035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52081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82016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1129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08025" y="558800"/>
            <a:ext cx="5551488" cy="3122613"/>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2907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1785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217786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99787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53422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79597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32577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486033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45093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62208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626634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1149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11250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ln/>
        </p:spPr>
      </p:sp>
      <p:sp>
        <p:nvSpPr>
          <p:cNvPr id="3" name="Espace réservé des commentaires 2"/>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29491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7" y="4777198"/>
            <a:ext cx="6117907" cy="4258680"/>
          </a:xfrm>
        </p:spPr>
        <p:txBody>
          <a:bodyPr/>
          <a:lstStyle/>
          <a:p>
            <a:endParaRPr lang="fr-FR" dirty="0"/>
          </a:p>
          <a:p>
            <a:endParaRPr lang="fr-FR" dirty="0"/>
          </a:p>
          <a:p>
            <a:endParaRPr lang="fr-FR" dirty="0"/>
          </a:p>
        </p:txBody>
      </p:sp>
    </p:spTree>
    <p:extLst>
      <p:ext uri="{BB962C8B-B14F-4D97-AF65-F5344CB8AC3E}">
        <p14:creationId xmlns:p14="http://schemas.microsoft.com/office/powerpoint/2010/main" val="564888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70140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66589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494617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68061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09582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440700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03250" y="765175"/>
            <a:ext cx="5781675" cy="3252788"/>
          </a:xfrm>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061640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110867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9312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7</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672877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52924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1635703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53026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8822026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638838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86253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Espace réservé de l'image des diapositives 1"/>
          <p:cNvSpPr>
            <a:spLocks noGrp="1" noRot="1" noChangeAspect="1" noTextEdit="1"/>
          </p:cNvSpPr>
          <p:nvPr>
            <p:ph type="sldImg"/>
          </p:nvPr>
        </p:nvSpPr>
        <p:spPr bwMode="auto">
          <a:xfrm>
            <a:off x="363538" y="1227138"/>
            <a:ext cx="6119812"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2816826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612909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9623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43203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330200" y="1182688"/>
            <a:ext cx="6081713"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34832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3914341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6493931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86746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es commentaires 3"/>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46212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Espace réservé de l'image des diapositives 1"/>
          <p:cNvSpPr>
            <a:spLocks noGrp="1" noRot="1" noChangeAspect="1" noTextEdit="1"/>
          </p:cNvSpPr>
          <p:nvPr>
            <p:ph type="sldImg"/>
          </p:nvPr>
        </p:nvSpPr>
        <p:spPr bwMode="auto">
          <a:xfrm>
            <a:off x="414338" y="1184275"/>
            <a:ext cx="5984875" cy="3367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98311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9637363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88</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5786219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89</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4967975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90</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899112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solidFill>
                  <a:prstClr val="black"/>
                </a:solidFill>
              </a:rPr>
              <a:pPr>
                <a:defRPr/>
              </a:pPr>
              <a:t>91</a:t>
            </a:fld>
            <a:endParaRPr lang="fr-FR" altLang="fr-FR">
              <a:solidFill>
                <a:prstClr val="black"/>
              </a:solidFill>
            </a:endParaRPr>
          </a:p>
        </p:txBody>
      </p:sp>
    </p:spTree>
    <p:extLst>
      <p:ext uri="{BB962C8B-B14F-4D97-AF65-F5344CB8AC3E}">
        <p14:creationId xmlns:p14="http://schemas.microsoft.com/office/powerpoint/2010/main" val="3287173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a:t>
            </a:fld>
            <a:endParaRPr lang="fr-FR" altLang="fr-FR">
              <a:solidFill>
                <a:srgbClr val="000000"/>
              </a:solidFill>
            </a:endParaRPr>
          </a:p>
        </p:txBody>
      </p:sp>
    </p:spTree>
    <p:extLst>
      <p:ext uri="{BB962C8B-B14F-4D97-AF65-F5344CB8AC3E}">
        <p14:creationId xmlns:p14="http://schemas.microsoft.com/office/powerpoint/2010/main" val="29381711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solidFill>
                  <a:prstClr val="black"/>
                </a:solidFill>
              </a:rPr>
              <a:pPr>
                <a:defRPr/>
              </a:pPr>
              <a:t>92</a:t>
            </a:fld>
            <a:endParaRPr lang="fr-FR" altLang="fr-FR">
              <a:solidFill>
                <a:prstClr val="black"/>
              </a:solidFill>
            </a:endParaRPr>
          </a:p>
        </p:txBody>
      </p:sp>
    </p:spTree>
    <p:extLst>
      <p:ext uri="{BB962C8B-B14F-4D97-AF65-F5344CB8AC3E}">
        <p14:creationId xmlns:p14="http://schemas.microsoft.com/office/powerpoint/2010/main" val="1166218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solidFill>
                  <a:prstClr val="black"/>
                </a:solidFill>
              </a:rPr>
              <a:pPr>
                <a:defRPr/>
              </a:pPr>
              <a:t>93</a:t>
            </a:fld>
            <a:endParaRPr lang="fr-FR" altLang="fr-FR">
              <a:solidFill>
                <a:prstClr val="black"/>
              </a:solidFill>
            </a:endParaRPr>
          </a:p>
        </p:txBody>
      </p:sp>
    </p:spTree>
    <p:extLst>
      <p:ext uri="{BB962C8B-B14F-4D97-AF65-F5344CB8AC3E}">
        <p14:creationId xmlns:p14="http://schemas.microsoft.com/office/powerpoint/2010/main" val="27377822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a:xfrm>
            <a:off x="93663" y="747713"/>
            <a:ext cx="6613525" cy="3719512"/>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694130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xfrm>
            <a:off x="47625" y="723900"/>
            <a:ext cx="6415088" cy="3608388"/>
          </a:xfrm>
          <a:ln/>
        </p:spPr>
      </p:sp>
      <p:sp>
        <p:nvSpPr>
          <p:cNvPr id="187396" name="Rectangle 3"/>
          <p:cNvSpPr>
            <a:spLocks noGrp="1" noChangeArrowheads="1"/>
          </p:cNvSpPr>
          <p:nvPr>
            <p:ph type="body" idx="1"/>
          </p:nvPr>
        </p:nvSpPr>
        <p:spPr>
          <a:xfrm>
            <a:off x="869470" y="4572998"/>
            <a:ext cx="5470670" cy="4332800"/>
          </a:xfrm>
          <a:noFill/>
        </p:spPr>
        <p:txBody>
          <a:bodyPr/>
          <a:lstStyle/>
          <a:p>
            <a:pPr eaLnBrk="1" hangingPunct="1"/>
            <a:endParaRPr lang="fr-FR" altLang="fr-FR">
              <a:latin typeface="Arial" panose="020B0604020202020204" pitchFamily="34" charset="0"/>
            </a:endParaRPr>
          </a:p>
        </p:txBody>
      </p:sp>
      <p:sp>
        <p:nvSpPr>
          <p:cNvPr id="3" name="Espace réservé du pied de page 2"/>
          <p:cNvSpPr>
            <a:spLocks noGrp="1"/>
          </p:cNvSpPr>
          <p:nvPr>
            <p:ph type="ftr" sz="quarter" idx="10"/>
          </p:nvPr>
        </p:nvSpPr>
        <p:spPr/>
        <p:txBody>
          <a:bodyPr/>
          <a:lstStyle/>
          <a:p>
            <a:pPr>
              <a:defRPr/>
            </a:pPr>
            <a:endParaRPr lang="fr-FR" altLang="fr-FR">
              <a:solidFill>
                <a:srgbClr val="000000"/>
              </a:solidFill>
            </a:endParaRPr>
          </a:p>
        </p:txBody>
      </p:sp>
    </p:spTree>
    <p:extLst>
      <p:ext uri="{BB962C8B-B14F-4D97-AF65-F5344CB8AC3E}">
        <p14:creationId xmlns:p14="http://schemas.microsoft.com/office/powerpoint/2010/main" val="1678294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97</a:t>
            </a:fld>
            <a:endParaRPr lang="fr-FR" altLang="fr-FR">
              <a:solidFill>
                <a:srgbClr val="000000"/>
              </a:solidFill>
            </a:endParaRPr>
          </a:p>
        </p:txBody>
      </p:sp>
    </p:spTree>
    <p:extLst>
      <p:ext uri="{BB962C8B-B14F-4D97-AF65-F5344CB8AC3E}">
        <p14:creationId xmlns:p14="http://schemas.microsoft.com/office/powerpoint/2010/main" val="33437580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98</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4554643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xfrm>
            <a:off x="296863" y="1263650"/>
            <a:ext cx="6137275" cy="3452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738612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184348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xfrm>
            <a:off x="293688" y="1101725"/>
            <a:ext cx="6208712" cy="3492500"/>
          </a:xfrm>
          <a:ln/>
          <a:extLst>
            <a:ext uri="{909E8E84-426E-40DD-AFC4-6F175D3DCCD1}">
              <a14:hiddenFill xmlns:a14="http://schemas.microsoft.com/office/drawing/2010/main">
                <a:noFill/>
              </a14:hiddenFill>
            </a:ext>
          </a:extLst>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44092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68045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505207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82215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202280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19560280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886306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306175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4700027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0424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068874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632858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442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2079306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2295120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722064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860975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9718762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5367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927293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7941967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83572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1334557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20686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6185979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643637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377804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1031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391264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718133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118874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3672754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151718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9023439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4218155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5550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28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005717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7016425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8652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32643075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9809693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5742891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841458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197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83901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7535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37996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136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800276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831457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42792815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2028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91340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7639969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2307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7030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576755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3392085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25152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95719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fontAlgn="base" hangingPunct="0">
              <a:spcBef>
                <a:spcPct val="0"/>
              </a:spcBef>
              <a:spcAft>
                <a:spcPct val="0"/>
              </a:spcAft>
            </a:pPr>
            <a:r>
              <a:rPr lang="fr-FR" sz="1600">
                <a:solidFill>
                  <a:prstClr val="black"/>
                </a:solidFill>
                <a:latin typeface="Arial" panose="020B0604020202020204" pitchFamily="34" charset="0"/>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2082399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494109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8107698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30748101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8263694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Tree>
    <p:extLst>
      <p:ext uri="{BB962C8B-B14F-4D97-AF65-F5344CB8AC3E}">
        <p14:creationId xmlns:p14="http://schemas.microsoft.com/office/powerpoint/2010/main" val="2857522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01934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370097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20510514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a:solidFill>
                <a:prstClr val="black"/>
              </a:solidFill>
              <a:latin typeface="Arial" panose="020B0604020202020204" pitchFamily="34" charset="0"/>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spTree>
    <p:extLst>
      <p:ext uri="{BB962C8B-B14F-4D97-AF65-F5344CB8AC3E}">
        <p14:creationId xmlns:p14="http://schemas.microsoft.com/office/powerpoint/2010/main" val="35542255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9740855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691449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3751416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fontAlgn="base" hangingPunct="0">
              <a:spcBef>
                <a:spcPct val="0"/>
              </a:spcBef>
              <a:spcAft>
                <a:spcPct val="0"/>
              </a:spcAft>
            </a:pPr>
            <a:fld id="{2CE00AA1-E540-4D63-A28F-418A2C4690E4}" type="slidenum">
              <a:rPr lang="fr-FR" sz="1600">
                <a:solidFill>
                  <a:prstClr val="black"/>
                </a:solidFill>
                <a:latin typeface="Arial" panose="020B0604020202020204" pitchFamily="34" charset="0"/>
              </a:rPr>
              <a:pPr eaLnBrk="0" fontAlgn="base" hangingPunct="0">
                <a:spcBef>
                  <a:spcPct val="0"/>
                </a:spcBef>
                <a:spcAft>
                  <a:spcPct val="0"/>
                </a:spcAft>
              </a:pPr>
              <a:t>‹N°›</a:t>
            </a:fld>
            <a:endParaRPr lang="fr-FR" sz="1600" dirty="0">
              <a:solidFill>
                <a:prstClr val="black"/>
              </a:solidFill>
              <a:latin typeface="Arial" panose="020B0604020202020204" pitchFamily="34" charset="0"/>
            </a:endParaRPr>
          </a:p>
        </p:txBody>
      </p:sp>
    </p:spTree>
    <p:extLst>
      <p:ext uri="{BB962C8B-B14F-4D97-AF65-F5344CB8AC3E}">
        <p14:creationId xmlns:p14="http://schemas.microsoft.com/office/powerpoint/2010/main" val="705801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57678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484619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677005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8507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829235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540365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465192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488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638014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020890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343425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722000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065820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41302419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662481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9291638" y="6438900"/>
            <a:ext cx="2743200" cy="365125"/>
          </a:xfrm>
          <a:prstGeom prst="rect">
            <a:avLst/>
          </a:prstGeom>
        </p:spPr>
        <p:txBody>
          <a:bodyPr/>
          <a:lstStyle>
            <a:lvl1pPr>
              <a:defRPr/>
            </a:lvl1pPr>
          </a:lstStyle>
          <a:p>
            <a:fld id="{78CC3CD2-9477-4723-B384-8FDF4351E82F}" type="slidenum">
              <a:rPr lang="fr-FR" altLang="fr-FR"/>
              <a:pPr/>
              <a:t>‹N°›</a:t>
            </a:fld>
            <a:endParaRPr lang="fr-FR" altLang="fr-FR"/>
          </a:p>
        </p:txBody>
      </p:sp>
    </p:spTree>
    <p:extLst>
      <p:ext uri="{BB962C8B-B14F-4D97-AF65-F5344CB8AC3E}">
        <p14:creationId xmlns:p14="http://schemas.microsoft.com/office/powerpoint/2010/main" val="3457243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pic>
        <p:nvPicPr>
          <p:cNvPr id="8"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95586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967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9" name="Espace réservé du texte 2"/>
          <p:cNvSpPr>
            <a:spLocks noGrp="1"/>
          </p:cNvSpPr>
          <p:nvPr>
            <p:ph type="body" idx="1"/>
          </p:nvPr>
        </p:nvSpPr>
        <p:spPr>
          <a:xfrm>
            <a:off x="831851" y="1828801"/>
            <a:ext cx="10515600" cy="4260852"/>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735625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8" name="Espace réservé du texte 2"/>
          <p:cNvSpPr>
            <a:spLocks noGrp="1"/>
          </p:cNvSpPr>
          <p:nvPr>
            <p:ph type="body" idx="1"/>
          </p:nvPr>
        </p:nvSpPr>
        <p:spPr>
          <a:xfrm>
            <a:off x="831851" y="1828801"/>
            <a:ext cx="10515600" cy="4260852"/>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150565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1"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605211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214165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9981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9223375" y="6464300"/>
            <a:ext cx="2743200" cy="365125"/>
          </a:xfrm>
          <a:prstGeom prst="rect">
            <a:avLst/>
          </a:prstGeom>
        </p:spPr>
        <p:txBody>
          <a:bodyPr/>
          <a:lstStyle>
            <a:lvl1pPr>
              <a:defRPr/>
            </a:lvl1pPr>
          </a:lstStyle>
          <a:p>
            <a:fld id="{A8C2B4D3-2650-4A51-BA54-EAA7C2D605A2}" type="slidenum">
              <a:rPr lang="fr-FR" altLang="fr-FR"/>
              <a:pPr/>
              <a:t>‹N°›</a:t>
            </a:fld>
            <a:endParaRPr lang="fr-FR" altLang="fr-FR"/>
          </a:p>
        </p:txBody>
      </p:sp>
    </p:spTree>
    <p:extLst>
      <p:ext uri="{BB962C8B-B14F-4D97-AF65-F5344CB8AC3E}">
        <p14:creationId xmlns:p14="http://schemas.microsoft.com/office/powerpoint/2010/main" val="1521902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8" name="Imag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879389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496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9" name="Espace réservé du texte 2"/>
          <p:cNvSpPr>
            <a:spLocks noGrp="1"/>
          </p:cNvSpPr>
          <p:nvPr>
            <p:ph type="body" idx="1"/>
          </p:nvPr>
        </p:nvSpPr>
        <p:spPr>
          <a:xfrm>
            <a:off x="831851" y="1875693"/>
            <a:ext cx="10515600" cy="4213960"/>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92131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2"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54579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67613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4028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662066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texte 2"/>
          <p:cNvSpPr>
            <a:spLocks noGrp="1"/>
          </p:cNvSpPr>
          <p:nvPr>
            <p:ph type="body" idx="1"/>
          </p:nvPr>
        </p:nvSpPr>
        <p:spPr>
          <a:xfrm>
            <a:off x="831851" y="2212975"/>
            <a:ext cx="10515600" cy="3876677"/>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672800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879734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pic>
        <p:nvPicPr>
          <p:cNvPr id="17"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3879" y="2339962"/>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615321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96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46186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58652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644311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6215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2995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19701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06993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27621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0762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476736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7794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146690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90379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38636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65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3D290D7B-234F-414B-A026-6109B33C8292}" type="datetime1">
              <a:rPr lang="fr-FR" smtClean="0">
                <a:solidFill>
                  <a:srgbClr val="4472C4">
                    <a:lumMod val="75000"/>
                  </a:srgbClr>
                </a:solidFill>
              </a:rPr>
              <a:pPr/>
              <a:t>29/09/2022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07739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96526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64309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964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51049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82415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25534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05733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9848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219705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151890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98" y="-173038"/>
            <a:ext cx="12386598" cy="7016716"/>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617204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2462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723852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42179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531322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61055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5983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99193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35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42561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00250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31630" y="1825625"/>
            <a:ext cx="10322169" cy="4351338"/>
          </a:xfrm>
        </p:spPr>
        <p:txBody>
          <a:bodyPr>
            <a:normAutofit/>
          </a:bodyPr>
          <a:lstStyle>
            <a:lvl1pPr marL="342900" indent="-342900">
              <a:buFontTx/>
              <a:buBlip>
                <a:blip r:embed="rId2"/>
              </a:buBlip>
              <a:defRPr sz="2000">
                <a:solidFill>
                  <a:srgbClr val="000099"/>
                </a:solidFill>
              </a:defRPr>
            </a:lvl1pPr>
            <a:lvl2pPr>
              <a:defRPr lang="fr-FR" sz="20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8"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2125183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09248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64053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17921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2441454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591361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2EF941F7-F71D-46EA-8329-B2643C839FC1}" type="datetime1">
              <a:rPr lang="fr-FR" smtClean="0">
                <a:solidFill>
                  <a:srgbClr val="4472C4">
                    <a:lumMod val="75000"/>
                  </a:srgbClr>
                </a:solidFill>
              </a:rPr>
              <a:pPr/>
              <a:t>29/09/2022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334500" y="6319046"/>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3529697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786467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eaLnBrk="0" fontAlgn="base" hangingPunct="0">
              <a:spcBef>
                <a:spcPct val="0"/>
              </a:spcBef>
              <a:spcAft>
                <a:spcPct val="0"/>
              </a:spcAft>
            </a:pPr>
            <a:r>
              <a:rPr lang="fr-FR" sz="2700" b="1" dirty="0">
                <a:solidFill>
                  <a:prstClr val="white"/>
                </a:solidFill>
                <a:latin typeface="Arial" panose="020B0604020202020204" pitchFamily="34" charset="0"/>
                <a:cs typeface="Arial" panose="020B0604020202020204" pitchFamily="34" charset="0"/>
              </a:rPr>
              <a:t>Partie 1 </a:t>
            </a:r>
          </a:p>
          <a:p>
            <a:pPr algn="ctr" eaLnBrk="0" fontAlgn="base" hangingPunct="0">
              <a:spcBef>
                <a:spcPct val="0"/>
              </a:spcBef>
              <a:spcAft>
                <a:spcPct val="0"/>
              </a:spcAft>
            </a:pPr>
            <a:r>
              <a:rPr lang="fr-FR" sz="2700" dirty="0">
                <a:solidFill>
                  <a:prstClr val="white"/>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1.1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1.2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1.3 Liste des sous-sections (sous-titre 1)</a:t>
            </a:r>
          </a:p>
          <a:p>
            <a:pPr eaLnBrk="0" fontAlgn="base" hangingPunct="0">
              <a:spcBef>
                <a:spcPct val="0"/>
              </a:spcBef>
              <a:spcAft>
                <a:spcPct val="0"/>
              </a:spcAft>
            </a:pPr>
            <a:endParaRPr lang="fr-FR" sz="1200" dirty="0">
              <a:solidFill>
                <a:prstClr val="black"/>
              </a:solidFill>
              <a:latin typeface="Arial" panose="020B0604020202020204" pitchFamily="34" charset="0"/>
            </a:endParaRPr>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3178555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433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3691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1851" y="1535723"/>
            <a:ext cx="10515600" cy="4553929"/>
          </a:xfr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12"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1388772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982565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26904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527674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03298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383758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51399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651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71435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0265755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6607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8687679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82855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90174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12772333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2229627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2487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6277516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565649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9040357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9127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277843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5.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5.png"/><Relationship Id="rId4" Type="http://schemas.openxmlformats.org/officeDocument/2006/relationships/slideLayout" Target="../slideLayouts/slideLayout10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10" Type="http://schemas.openxmlformats.org/officeDocument/2006/relationships/image" Target="../media/image5.png"/><Relationship Id="rId4" Type="http://schemas.openxmlformats.org/officeDocument/2006/relationships/slideLayout" Target="../slideLayouts/slideLayout110.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10" Type="http://schemas.openxmlformats.org/officeDocument/2006/relationships/image" Target="../media/image5.png"/><Relationship Id="rId4" Type="http://schemas.openxmlformats.org/officeDocument/2006/relationships/slideLayout" Target="../slideLayouts/slideLayout118.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image" Target="../media/image5.png"/><Relationship Id="rId4" Type="http://schemas.openxmlformats.org/officeDocument/2006/relationships/slideLayout" Target="../slideLayouts/slideLayout126.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10" Type="http://schemas.openxmlformats.org/officeDocument/2006/relationships/image" Target="../media/image5.png"/><Relationship Id="rId4" Type="http://schemas.openxmlformats.org/officeDocument/2006/relationships/slideLayout" Target="../slideLayouts/slideLayout134.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5.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9.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4.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5.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1.png"/><Relationship Id="rId2" Type="http://schemas.openxmlformats.org/officeDocument/2006/relationships/slideLayout" Target="../slideLayouts/slideLayout32.xml"/><Relationship Id="rId16"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1.png"/><Relationship Id="rId2" Type="http://schemas.openxmlformats.org/officeDocument/2006/relationships/slideLayout" Target="../slideLayouts/slideLayout47.xml"/><Relationship Id="rId16" Type="http://schemas.openxmlformats.org/officeDocument/2006/relationships/theme" Target="../theme/theme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7.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7.xml"/><Relationship Id="rId7" Type="http://schemas.openxmlformats.org/officeDocument/2006/relationships/image" Target="../media/image11.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8.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1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9.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5.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6658463"/>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9116921" y="665846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3079834535"/>
      </p:ext>
    </p:extLst>
  </p:cSld>
  <p:clrMap bg1="lt1" tx1="dk1" bg2="lt2" tx2="dk2" accent1="accent1" accent2="accent2" accent3="accent3" accent4="accent4" accent5="accent5" accent6="accent6" hlink="hlink" folHlink="folHlink"/>
  <p:sldLayoutIdLst>
    <p:sldLayoutId id="2147484149" r:id="rId1"/>
    <p:sldLayoutId id="2147484155" r:id="rId2"/>
    <p:sldLayoutId id="2147484161" r:id="rId3"/>
    <p:sldLayoutId id="2147484162" r:id="rId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691259" y="6580467"/>
            <a:ext cx="499382"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321024436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745687" y="6531482"/>
            <a:ext cx="428625"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342093276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9390289" y="652892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4242533427"/>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642273" y="6490662"/>
            <a:ext cx="515711"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2984357778"/>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640911" y="6513320"/>
            <a:ext cx="50754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2325892353"/>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640911" y="6513320"/>
            <a:ext cx="50754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610771093"/>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8" name="Rectangle 7"/>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0" name="Espace réservé du numéro de diapositive 5"/>
          <p:cNvSpPr txBox="1">
            <a:spLocks/>
          </p:cNvSpPr>
          <p:nvPr userDrawn="1"/>
        </p:nvSpPr>
        <p:spPr>
          <a:xfrm>
            <a:off x="11640911" y="6513320"/>
            <a:ext cx="50754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71801905"/>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6829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7" name="Rectangle 6"/>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9" name="Espace réservé du numéro de diapositive 5"/>
          <p:cNvSpPr txBox="1">
            <a:spLocks/>
          </p:cNvSpPr>
          <p:nvPr userDrawn="1"/>
        </p:nvSpPr>
        <p:spPr>
          <a:xfrm>
            <a:off x="11640911" y="6513320"/>
            <a:ext cx="50754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024759919"/>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1040504376"/>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3" name="Rectangle 2"/>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4" name="Rectangle 3"/>
          <p:cNvSpPr/>
          <p:nvPr userDrawn="1"/>
        </p:nvSpPr>
        <p:spPr>
          <a:xfrm>
            <a:off x="9166624" y="6649819"/>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1743445889"/>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 id="2147484429" r:id="rId13"/>
    <p:sldLayoutId id="2147484430" r:id="rId14"/>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4598" y="-173038"/>
            <a:ext cx="12386598" cy="7016716"/>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11658602" y="6472237"/>
            <a:ext cx="44903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878817044"/>
      </p:ext>
    </p:extLst>
  </p:cSld>
  <p:clrMap bg1="lt1" tx1="dk1" bg2="lt2" tx2="dk2" accent1="accent1" accent2="accent2" accent3="accent3" accent4="accent4" accent5="accent5" accent6="accent6" hlink="hlink" folHlink="folHlink"/>
  <p:sldLayoutIdLst>
    <p:sldLayoutId id="2147483913" r:id="rId1"/>
    <p:sldLayoutId id="2147484003" r:id="rId2"/>
    <p:sldLayoutId id="2147483914" r:id="rId3"/>
    <p:sldLayoutId id="2147483915" r:id="rId4"/>
    <p:sldLayoutId id="2147483926" r:id="rId5"/>
    <p:sldLayoutId id="2147484127" r:id="rId6"/>
    <p:sldLayoutId id="2147484128" r:id="rId7"/>
    <p:sldLayoutId id="2147484129" r:id="rId8"/>
    <p:sldLayoutId id="2147484130" r:id="rId9"/>
    <p:sldLayoutId id="2147484132" r:id="rId10"/>
    <p:sldLayoutId id="2147484133" r:id="rId11"/>
    <p:sldLayoutId id="2147484136" r:id="rId12"/>
    <p:sldLayoutId id="2147484137" r:id="rId13"/>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Imag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15369" name="Imag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0" name="Rectangle 9"/>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1" name="Rectangle 10"/>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11585122" y="6525988"/>
            <a:ext cx="553131"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FF007-BE02-47F9-95CF-16E0FF91A66D}" type="slidenum">
              <a:rPr lang="fr-FR" altLang="fr-FR" smtClean="0"/>
              <a:pPr/>
              <a:t>‹N°›</a:t>
            </a:fld>
            <a:endParaRPr lang="fr-FR" altLang="fr-FR" dirty="0"/>
          </a:p>
        </p:txBody>
      </p:sp>
    </p:spTree>
    <p:extLst>
      <p:ext uri="{BB962C8B-B14F-4D97-AF65-F5344CB8AC3E}">
        <p14:creationId xmlns:p14="http://schemas.microsoft.com/office/powerpoint/2010/main" val="134016137"/>
      </p:ext>
    </p:extLst>
  </p:cSld>
  <p:clrMap bg1="lt1" tx1="dk1" bg2="lt2" tx2="dk2" accent1="accent1" accent2="accent2" accent3="accent3" accent4="accent4" accent5="accent5" accent6="accent6" hlink="hlink" folHlink="folHlink"/>
  <p:sldLayoutIdLst>
    <p:sldLayoutId id="2147484049" r:id="rId1"/>
    <p:sldLayoutId id="2147484062" r:id="rId2"/>
    <p:sldLayoutId id="2147484054" r:id="rId3"/>
    <p:sldLayoutId id="2147484055" r:id="rId4"/>
    <p:sldLayoutId id="2147484059" r:id="rId5"/>
    <p:sldLayoutId id="2147484061" r:id="rId6"/>
    <p:sldLayoutId id="2147484195" r:id="rId7"/>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8" name="Image 10"/>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350" y="7674"/>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29706" name="Image 9"/>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0" name="Rectangle 9"/>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1" name="Rectangle 10"/>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11642271" y="6526896"/>
            <a:ext cx="476704"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EE21B9-45BD-42E0-9845-4B11F9CB3DB1}" type="slidenum">
              <a:rPr lang="fr-FR" altLang="fr-FR" smtClean="0"/>
              <a:pPr/>
              <a:t>‹N°›</a:t>
            </a:fld>
            <a:endParaRPr lang="fr-FR" altLang="fr-FR" dirty="0"/>
          </a:p>
        </p:txBody>
      </p:sp>
    </p:spTree>
    <p:extLst>
      <p:ext uri="{BB962C8B-B14F-4D97-AF65-F5344CB8AC3E}">
        <p14:creationId xmlns:p14="http://schemas.microsoft.com/office/powerpoint/2010/main" val="2613445161"/>
      </p:ext>
    </p:extLst>
  </p:cSld>
  <p:clrMap bg1="lt1" tx1="dk1" bg2="lt2" tx2="dk2" accent1="accent1" accent2="accent2" accent3="accent3" accent4="accent4" accent5="accent5" accent6="accent6" hlink="hlink" folHlink="folHlink"/>
  <p:sldLayoutIdLst>
    <p:sldLayoutId id="2147484077" r:id="rId1"/>
    <p:sldLayoutId id="2147484001" r:id="rId2"/>
    <p:sldLayoutId id="2147484079" r:id="rId3"/>
    <p:sldLayoutId id="2147484082" r:id="rId4"/>
    <p:sldLayoutId id="2147484087" r:id="rId5"/>
    <p:sldLayoutId id="2147484089" r:id="rId6"/>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7" name="Rectangle 6"/>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1218604390"/>
      </p:ext>
    </p:extLst>
  </p:cSld>
  <p:clrMap bg1="lt1" tx1="dk1" bg2="lt2" tx2="dk2" accent1="accent1" accent2="accent2" accent3="accent3" accent4="accent4" accent5="accent5" accent6="accent6" hlink="hlink" folHlink="folHlink"/>
  <p:sldLayoutIdLst>
    <p:sldLayoutId id="2147483943" r:id="rId1"/>
    <p:sldLayoutId id="2147483949" r:id="rId2"/>
    <p:sldLayoutId id="2147484063" r:id="rId3"/>
    <p:sldLayoutId id="2147484111" r:id="rId4"/>
    <p:sldLayoutId id="2147484163" r:id="rId5"/>
    <p:sldLayoutId id="2147484233" r:id="rId6"/>
    <p:sldLayoutId id="2147484234" r:id="rId7"/>
    <p:sldLayoutId id="2147484253" r:id="rId8"/>
    <p:sldLayoutId id="2147484254" r:id="rId9"/>
    <p:sldLayoutId id="2147484255" r:id="rId10"/>
    <p:sldLayoutId id="2147484256" r:id="rId11"/>
    <p:sldLayoutId id="2147484257" r:id="rId12"/>
    <p:sldLayoutId id="2147484258" r:id="rId13"/>
    <p:sldLayoutId id="2147484259" r:id="rId14"/>
    <p:sldLayoutId id="2147484280" r:id="rId15"/>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3" name="Rectangle 12"/>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4" name="Rectangle 13"/>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242019360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235" r:id="rId15"/>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3" name="Rectangle 2"/>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4" name="Rectangle 3"/>
          <p:cNvSpPr/>
          <p:nvPr userDrawn="1"/>
        </p:nvSpPr>
        <p:spPr>
          <a:xfrm>
            <a:off x="9213870" y="6619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3147710570"/>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11617782" y="6471446"/>
            <a:ext cx="489857"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1145455883"/>
      </p:ext>
    </p:extLst>
  </p:cSld>
  <p:clrMap bg1="lt1" tx1="dk1" bg2="lt2" tx2="dk2" accent1="accent1" accent2="accent2" accent3="accent3" accent4="accent4" accent5="accent5" accent6="accent6" hlink="hlink" folHlink="folHlink"/>
  <p:sldLayoutIdLst>
    <p:sldLayoutId id="2147484219" r:id="rId1"/>
    <p:sldLayoutId id="2147484229" r:id="rId2"/>
    <p:sldLayoutId id="2147484230" r:id="rId3"/>
    <p:sldLayoutId id="2147484231" r:id="rId4"/>
    <p:sldLayoutId id="2147484232" r:id="rId5"/>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4" name="Rectangle 13"/>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5" name="Rectangle 14"/>
          <p:cNvSpPr/>
          <p:nvPr userDrawn="1"/>
        </p:nvSpPr>
        <p:spPr>
          <a:xfrm>
            <a:off x="7842270" y="6630875"/>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592367889"/>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69" r:id="rId16"/>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8.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94.xml"/><Relationship Id="rId4" Type="http://schemas.openxmlformats.org/officeDocument/2006/relationships/image" Target="../media/image19.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4.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5.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0.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1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37.png"/></Relationships>
</file>

<file path=ppt/slides/_rels/slide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2.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3.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4.xml"/><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10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0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6.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87.png"/><Relationship Id="rId2" Type="http://schemas.openxmlformats.org/officeDocument/2006/relationships/notesSlide" Target="../notesSlides/notesSlide117.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37.png"/></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8.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0.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6.png"/></Relationships>
</file>

<file path=ppt/slides/_rels/slide1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2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42.png"/></Relationships>
</file>

<file path=ppt/slides/_rels/slide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2.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3.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4.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6.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7.xml"/><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8.xml"/><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0.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1.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2.xml"/><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5.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7.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8.xml"/><Relationship Id="rId1" Type="http://schemas.openxmlformats.org/officeDocument/2006/relationships/slideLayout" Target="../slideLayouts/slideLayout32.xml"/><Relationship Id="rId5" Type="http://schemas.openxmlformats.org/officeDocument/2006/relationships/image" Target="../media/image14.png"/><Relationship Id="rId4" Type="http://schemas.openxmlformats.org/officeDocument/2006/relationships/image" Target="../media/image25.png"/></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9.xml"/><Relationship Id="rId1" Type="http://schemas.openxmlformats.org/officeDocument/2006/relationships/slideLayout" Target="../slideLayouts/slideLayout94.xml"/><Relationship Id="rId4" Type="http://schemas.openxmlformats.org/officeDocument/2006/relationships/image" Target="../media/image19.png"/></Relationships>
</file>

<file path=ppt/slides/_rels/slide1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0.xml"/><Relationship Id="rId1" Type="http://schemas.openxmlformats.org/officeDocument/2006/relationships/slideLayout" Target="../slideLayouts/slideLayout42.xml"/></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1.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2.xml"/><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4.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5.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6.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7.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8.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9.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5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50.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7.png"/></Relationships>
</file>

<file path=ppt/slides/_rels/slide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1.xml"/><Relationship Id="rId1" Type="http://schemas.openxmlformats.org/officeDocument/2006/relationships/slideLayout" Target="../slideLayouts/slideLayout3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41.png"/></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2.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94.png"/></Relationships>
</file>

<file path=ppt/slides/_rels/slide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3.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4.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1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39.png"/></Relationships>
</file>

<file path=ppt/slides/_rels/slide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6.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7.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8.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41.png"/></Relationships>
</file>

<file path=ppt/slides/_rels/slide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0.xml"/><Relationship Id="rId1" Type="http://schemas.openxmlformats.org/officeDocument/2006/relationships/slideLayout" Target="../slideLayouts/slideLayout32.xml"/><Relationship Id="rId5" Type="http://schemas.openxmlformats.org/officeDocument/2006/relationships/image" Target="../media/image39.png"/><Relationship Id="rId4" Type="http://schemas.openxmlformats.org/officeDocument/2006/relationships/image" Target="../media/image41.png"/></Relationships>
</file>

<file path=ppt/slides/_rels/slide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1.xml"/><Relationship Id="rId1" Type="http://schemas.openxmlformats.org/officeDocument/2006/relationships/slideLayout" Target="../slideLayouts/slideLayout44.xml"/></Relationships>
</file>

<file path=ppt/slides/_rels/slide1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2.xml"/><Relationship Id="rId1" Type="http://schemas.openxmlformats.org/officeDocument/2006/relationships/slideLayout" Target="../slideLayouts/slideLayout172.xml"/></Relationships>
</file>

<file path=ppt/slides/_rels/slide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3.xml"/><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4.xml"/><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75.xml"/><Relationship Id="rId1" Type="http://schemas.openxmlformats.org/officeDocument/2006/relationships/slideLayout" Target="../slideLayouts/slideLayout106.xml"/><Relationship Id="rId6" Type="http://schemas.openxmlformats.org/officeDocument/2006/relationships/hyperlink" Target="http://www.homeoandcare.com/"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1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8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79.xml"/><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76.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4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32.xml"/><Relationship Id="rId5" Type="http://schemas.openxmlformats.org/officeDocument/2006/relationships/image" Target="../media/image41.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7.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35.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71.emf"/><Relationship Id="rId4" Type="http://schemas.openxmlformats.org/officeDocument/2006/relationships/image" Target="../media/image70.emf"/></Relationships>
</file>

<file path=ppt/slides/_rels/slide8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1.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2.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52.xml"/><Relationship Id="rId4" Type="http://schemas.openxmlformats.org/officeDocument/2006/relationships/image" Target="../media/image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9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96.xml"/><Relationship Id="rId1" Type="http://schemas.openxmlformats.org/officeDocument/2006/relationships/slideLayout" Target="../slideLayouts/slideLayout9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654424" y="3399946"/>
            <a:ext cx="8860816"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spcAft>
                <a:spcPts val="300"/>
              </a:spcAft>
            </a:pPr>
            <a:r>
              <a:rPr lang="fr-FR" altLang="fr-FR" sz="3600" b="1" i="1" dirty="0">
                <a:solidFill>
                  <a:srgbClr val="FFFFFF"/>
                </a:solidFill>
                <a:latin typeface="Arial" panose="020B0604020202020204" pitchFamily="34" charset="0"/>
                <a:cs typeface="Arial" panose="020B0604020202020204" pitchFamily="34" charset="0"/>
              </a:rPr>
              <a:t>Prise en charge de la PERSONNE </a:t>
            </a:r>
            <a:r>
              <a:rPr lang="fr-FR" altLang="fr-FR" sz="3600" b="1" i="1" dirty="0">
                <a:solidFill>
                  <a:srgbClr val="FFFFFF"/>
                </a:solidFill>
                <a:latin typeface="Trebuchet MS" panose="020B0603020202020204" pitchFamily="34" charset="0"/>
                <a:cs typeface="Arial" panose="020B0604020202020204" pitchFamily="34" charset="0"/>
              </a:rPr>
              <a:t>Â</a:t>
            </a:r>
            <a:r>
              <a:rPr lang="fr-FR" altLang="fr-FR" sz="3600" b="1" i="1" dirty="0">
                <a:solidFill>
                  <a:srgbClr val="FFFFFF"/>
                </a:solidFill>
                <a:latin typeface="Arial" panose="020B0604020202020204" pitchFamily="34" charset="0"/>
                <a:cs typeface="Arial" panose="020B0604020202020204" pitchFamily="34" charset="0"/>
              </a:rPr>
              <a:t>G</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latin typeface="Arial" panose="020B0604020202020204" pitchFamily="34" charset="0"/>
                <a:cs typeface="Arial" panose="020B0604020202020204" pitchFamily="34" charset="0"/>
              </a:rPr>
              <a:t>E</a:t>
            </a:r>
          </a:p>
        </p:txBody>
      </p:sp>
      <p:sp>
        <p:nvSpPr>
          <p:cNvPr id="13" name="Rectangle 12"/>
          <p:cNvSpPr/>
          <p:nvPr/>
        </p:nvSpPr>
        <p:spPr>
          <a:xfrm>
            <a:off x="2216258" y="2389432"/>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88654" y="2472218"/>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
        <p:nvSpPr>
          <p:cNvPr id="5" name="ZoneTexte 4"/>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a:t>
            </a:r>
            <a:r>
              <a:rPr lang="fr-FR" sz="1100" b="1">
                <a:solidFill>
                  <a:schemeClr val="bg1"/>
                </a:solidFill>
                <a:effectLst>
                  <a:outerShdw blurRad="38100" dist="38100" dir="2700000" algn="tl">
                    <a:srgbClr val="000000">
                      <a:alpha val="43137"/>
                    </a:srgbClr>
                  </a:outerShdw>
                </a:effectLst>
              </a:rPr>
              <a:t>jour 19/09/2022</a:t>
            </a:r>
            <a:endParaRPr lang="fr-FR" sz="1100" b="1" dirty="0">
              <a:solidFill>
                <a:schemeClr val="bg1"/>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03BDB240-AE23-42C7-8139-447EC88E6512}"/>
              </a:ext>
            </a:extLst>
          </p:cNvPr>
          <p:cNvSpPr txBox="1"/>
          <p:nvPr/>
        </p:nvSpPr>
        <p:spPr>
          <a:xfrm>
            <a:off x="269557" y="6480810"/>
            <a:ext cx="2752725" cy="261610"/>
          </a:xfrm>
          <a:prstGeom prst="rect">
            <a:avLst/>
          </a:prstGeom>
          <a:noFill/>
        </p:spPr>
        <p:txBody>
          <a:bodyPr wrap="square" rtlCol="0">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fr-FR" sz="1100" b="1" dirty="0">
                <a:solidFill>
                  <a:srgbClr val="000099"/>
                </a:solidFill>
                <a:effectLst>
                  <a:outerShdw blurRad="38100" dist="38100" dir="2700000" algn="tl">
                    <a:srgbClr val="000000">
                      <a:alpha val="43137"/>
                    </a:srgbClr>
                  </a:outerShdw>
                </a:effectLst>
              </a:rPr>
              <a:t>Classe virtuelle</a:t>
            </a:r>
          </a:p>
        </p:txBody>
      </p:sp>
    </p:spTree>
    <p:extLst>
      <p:ext uri="{BB962C8B-B14F-4D97-AF65-F5344CB8AC3E}">
        <p14:creationId xmlns:p14="http://schemas.microsoft.com/office/powerpoint/2010/main" val="259390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ZoneTexte 7"/>
          <p:cNvSpPr txBox="1">
            <a:spLocks noChangeArrowheads="1"/>
          </p:cNvSpPr>
          <p:nvPr/>
        </p:nvSpPr>
        <p:spPr bwMode="auto">
          <a:xfrm>
            <a:off x="2522092" y="1782763"/>
            <a:ext cx="72843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1</a:t>
            </a:r>
          </a:p>
          <a:p>
            <a:pPr algn="ctr" fontAlgn="base">
              <a:spcBef>
                <a:spcPct val="0"/>
              </a:spcBef>
              <a:spcAft>
                <a:spcPct val="0"/>
              </a:spcAft>
            </a:pPr>
            <a:r>
              <a:rPr lang="fr-FR" altLang="fr-FR" sz="3200" b="1" dirty="0">
                <a:solidFill>
                  <a:srgbClr val="FFFFFF"/>
                </a:solidFill>
                <a:cs typeface="Arial" panose="020B0604020202020204" pitchFamily="34" charset="0"/>
              </a:rPr>
              <a:t>Les spécificités de la personne âgée</a:t>
            </a:r>
            <a:endParaRPr lang="fr-FR" altLang="fr-FR" sz="3200" dirty="0">
              <a:solidFill>
                <a:srgbClr val="FFFFFF"/>
              </a:solidFill>
              <a:cs typeface="Arial" panose="020B0604020202020204" pitchFamily="34" charset="0"/>
            </a:endParaRPr>
          </a:p>
        </p:txBody>
      </p:sp>
      <p:sp>
        <p:nvSpPr>
          <p:cNvPr id="178178" name="Text Box 2"/>
          <p:cNvSpPr txBox="1">
            <a:spLocks noChangeArrowheads="1"/>
          </p:cNvSpPr>
          <p:nvPr/>
        </p:nvSpPr>
        <p:spPr bwMode="auto">
          <a:xfrm>
            <a:off x="4060825" y="4300538"/>
            <a:ext cx="61642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1.1. Vieillissement</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1.2. Notion de fragilité</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1.3. Population à risque</a:t>
            </a:r>
          </a:p>
        </p:txBody>
      </p:sp>
    </p:spTree>
    <p:extLst>
      <p:ext uri="{BB962C8B-B14F-4D97-AF65-F5344CB8AC3E}">
        <p14:creationId xmlns:p14="http://schemas.microsoft.com/office/powerpoint/2010/main" val="3893423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ZoneTexte 7"/>
          <p:cNvSpPr txBox="1">
            <a:spLocks noChangeArrowheads="1"/>
          </p:cNvSpPr>
          <p:nvPr/>
        </p:nvSpPr>
        <p:spPr bwMode="auto">
          <a:xfrm>
            <a:off x="3589393" y="1782763"/>
            <a:ext cx="4940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4</a:t>
            </a:r>
          </a:p>
          <a:p>
            <a:pPr algn="ctr" fontAlgn="base">
              <a:spcBef>
                <a:spcPct val="0"/>
              </a:spcBef>
              <a:spcAft>
                <a:spcPct val="0"/>
              </a:spcAft>
            </a:pPr>
            <a:r>
              <a:rPr lang="fr-FR" altLang="fr-FR" sz="3200" b="1" dirty="0">
                <a:solidFill>
                  <a:srgbClr val="FFFFFF"/>
                </a:solidFill>
                <a:cs typeface="Arial" panose="020B0604020202020204" pitchFamily="34" charset="0"/>
              </a:rPr>
              <a:t>Les principales plaintes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rgbClr val="FFFFFF"/>
              </a:solidFill>
              <a:cs typeface="Arial" panose="020B0604020202020204" pitchFamily="34" charset="0"/>
            </a:endParaRPr>
          </a:p>
        </p:txBody>
      </p:sp>
      <p:sp>
        <p:nvSpPr>
          <p:cNvPr id="7" name="Text Box 2"/>
          <p:cNvSpPr txBox="1">
            <a:spLocks noChangeArrowheads="1"/>
          </p:cNvSpPr>
          <p:nvPr/>
        </p:nvSpPr>
        <p:spPr bwMode="auto">
          <a:xfrm>
            <a:off x="609600" y="3801179"/>
            <a:ext cx="5350617"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4.1. Asthénie </a:t>
            </a:r>
            <a:r>
              <a:rPr lang="fr-FR" altLang="fr-FR" i="1" dirty="0">
                <a:solidFill>
                  <a:srgbClr val="A5A5E9"/>
                </a:solidFill>
                <a:cs typeface="Arial" panose="020B0604020202020204" pitchFamily="34" charset="0"/>
              </a:rPr>
              <a:t>« Je suis fatigué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4.2. Troubles anxieux </a:t>
            </a:r>
            <a:r>
              <a:rPr lang="fr-FR" altLang="fr-FR" i="1" dirty="0">
                <a:solidFill>
                  <a:srgbClr val="A5A5E9"/>
                </a:solidFill>
                <a:cs typeface="Arial" panose="020B0604020202020204" pitchFamily="34" charset="0"/>
              </a:rPr>
              <a:t>« Je suis angoissé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4.3. Troubles du sommeil </a:t>
            </a:r>
            <a:r>
              <a:rPr lang="fr-FR" altLang="fr-FR" i="1" dirty="0">
                <a:solidFill>
                  <a:srgbClr val="A5A5E9"/>
                </a:solidFill>
                <a:cs typeface="Arial" panose="020B0604020202020204" pitchFamily="34" charset="0"/>
              </a:rPr>
              <a:t>« Je dors mal »</a:t>
            </a:r>
          </a:p>
          <a:p>
            <a:pPr fontAlgn="base">
              <a:spcBef>
                <a:spcPct val="50000"/>
              </a:spcBef>
              <a:spcAft>
                <a:spcPct val="0"/>
              </a:spcAft>
              <a:buClr>
                <a:srgbClr val="62C400"/>
              </a:buClr>
              <a:buFontTx/>
              <a:buBlip>
                <a:blip r:embed="rId3"/>
              </a:buBlip>
            </a:pPr>
            <a:r>
              <a:rPr lang="fr-FR" altLang="fr-FR" sz="2000" dirty="0">
                <a:solidFill>
                  <a:srgbClr val="A5A5E9"/>
                </a:solidFill>
                <a:cs typeface="Arial" panose="020B0604020202020204" pitchFamily="34" charset="0"/>
              </a:rPr>
              <a:t>4.4. Troubles urinaires </a:t>
            </a:r>
          </a:p>
          <a:p>
            <a:pPr marL="981075" indent="0" fontAlgn="base">
              <a:spcBef>
                <a:spcPts val="300"/>
              </a:spcBef>
              <a:spcAft>
                <a:spcPct val="0"/>
              </a:spcAft>
              <a:buClr>
                <a:srgbClr val="62C400"/>
              </a:buClr>
            </a:pPr>
            <a:r>
              <a:rPr lang="fr-FR" altLang="fr-FR" i="1" dirty="0">
                <a:solidFill>
                  <a:srgbClr val="A5A5E9"/>
                </a:solidFill>
                <a:cs typeface="Arial" panose="020B0604020202020204" pitchFamily="34" charset="0"/>
              </a:rPr>
              <a:t>« J’ai des problèmes urinaires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4.5. Douleurs </a:t>
            </a:r>
            <a:r>
              <a:rPr lang="fr-FR" altLang="fr-FR" i="1" dirty="0">
                <a:solidFill>
                  <a:srgbClr val="000099"/>
                </a:solidFill>
                <a:cs typeface="Arial" panose="020B0604020202020204" pitchFamily="34" charset="0"/>
              </a:rPr>
              <a:t>« J’ai mal »</a:t>
            </a:r>
          </a:p>
          <a:p>
            <a:pPr fontAlgn="base">
              <a:spcBef>
                <a:spcPct val="50000"/>
              </a:spcBef>
              <a:spcAft>
                <a:spcPct val="0"/>
              </a:spcAft>
              <a:buClr>
                <a:srgbClr val="62C400"/>
              </a:buClr>
              <a:buFontTx/>
              <a:buBlip>
                <a:blip r:embed="rId3"/>
              </a:buBlip>
            </a:pPr>
            <a:endParaRPr lang="fr-FR" altLang="fr-FR" i="1" dirty="0">
              <a:solidFill>
                <a:srgbClr val="000099"/>
              </a:solidFill>
              <a:cs typeface="Arial" panose="020B0604020202020204" pitchFamily="34" charset="0"/>
            </a:endParaRPr>
          </a:p>
        </p:txBody>
      </p:sp>
      <p:cxnSp>
        <p:nvCxnSpPr>
          <p:cNvPr id="9" name="Connecteur droit 8"/>
          <p:cNvCxnSpPr/>
          <p:nvPr/>
        </p:nvCxnSpPr>
        <p:spPr>
          <a:xfrm flipH="1">
            <a:off x="5960217" y="3598256"/>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6059780" y="3801179"/>
            <a:ext cx="763519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4.6. Troubles digestifs </a:t>
            </a:r>
            <a:r>
              <a:rPr lang="fr-FR" altLang="fr-FR" i="1" dirty="0">
                <a:solidFill>
                  <a:srgbClr val="000099"/>
                </a:solidFill>
                <a:cs typeface="Arial" panose="020B0604020202020204" pitchFamily="34" charset="0"/>
              </a:rPr>
              <a:t>« Je suis constipé », </a:t>
            </a:r>
          </a:p>
          <a:p>
            <a:pPr marL="0" indent="0" fontAlgn="base">
              <a:spcBef>
                <a:spcPts val="300"/>
              </a:spcBef>
              <a:spcAft>
                <a:spcPct val="0"/>
              </a:spcAft>
              <a:buClr>
                <a:srgbClr val="62C400"/>
              </a:buClr>
              <a:tabLst>
                <a:tab pos="981075" algn="l"/>
              </a:tabLst>
            </a:pPr>
            <a:r>
              <a:rPr lang="fr-FR" altLang="fr-FR" i="1" dirty="0">
                <a:solidFill>
                  <a:srgbClr val="000099"/>
                </a:solidFill>
                <a:cs typeface="Arial" panose="020B0604020202020204" pitchFamily="34" charset="0"/>
              </a:rPr>
              <a:t>	« J’ai de la diarrhée »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4.7. Dermatologie </a:t>
            </a:r>
            <a:r>
              <a:rPr lang="fr-FR" altLang="fr-FR" i="1" dirty="0">
                <a:solidFill>
                  <a:srgbClr val="000099"/>
                </a:solidFill>
                <a:cs typeface="Arial" panose="020B0604020202020204" pitchFamily="34" charset="0"/>
              </a:rPr>
              <a:t>« j’ai des démangeaisons »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eu un zona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4.8. Troubles oculaires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des problèmes aux yeux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4.9. Troubles ORL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Je suis fragile ORL/Pneumo »</a:t>
            </a:r>
          </a:p>
        </p:txBody>
      </p:sp>
    </p:spTree>
    <p:extLst>
      <p:ext uri="{BB962C8B-B14F-4D97-AF65-F5344CB8AC3E}">
        <p14:creationId xmlns:p14="http://schemas.microsoft.com/office/powerpoint/2010/main" val="17999391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a:solidFill>
                  <a:srgbClr val="FFFFFF"/>
                </a:solidFill>
                <a:latin typeface="Arial Black" panose="020B0A04020102020204" pitchFamily="34" charset="0"/>
                <a:cs typeface="Arial" panose="020B0604020202020204" pitchFamily="34" charset="0"/>
              </a:rPr>
              <a:t>20</a:t>
            </a:r>
            <a:r>
              <a:rPr lang="fr-FR" dirty="0">
                <a:solidFill>
                  <a:srgbClr val="FFFFFF"/>
                </a:solidFill>
                <a:latin typeface="Arial Black" panose="020B0A04020102020204" pitchFamily="34" charset="0"/>
                <a:cs typeface="Arial" panose="020B0604020202020204" pitchFamily="34" charset="0"/>
              </a:rPr>
              <a:t>’</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Rectangle 19"/>
          <p:cNvSpPr>
            <a:spLocks noChangeArrowheads="1"/>
          </p:cNvSpPr>
          <p:nvPr/>
        </p:nvSpPr>
        <p:spPr bwMode="auto">
          <a:xfrm>
            <a:off x="5391150" y="1785938"/>
            <a:ext cx="656113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
        <p:nvSpPr>
          <p:cNvPr id="12"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Racontez-moi</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8"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eaLnBrk="1" hangingPunct="1">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grpSp>
        <p:nvGrpSpPr>
          <p:cNvPr id="10" name="Groupe 9"/>
          <p:cNvGrpSpPr/>
          <p:nvPr/>
        </p:nvGrpSpPr>
        <p:grpSpPr>
          <a:xfrm>
            <a:off x="5138738" y="3821897"/>
            <a:ext cx="1587401" cy="1179532"/>
            <a:chOff x="1496843" y="3571273"/>
            <a:chExt cx="1587401" cy="1179532"/>
          </a:xfrm>
        </p:grpSpPr>
        <p:pic>
          <p:nvPicPr>
            <p:cNvPr id="13" name="Image 12"/>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4" name="ZoneTexte 13"/>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extLst>
      <p:ext uri="{BB962C8B-B14F-4D97-AF65-F5344CB8AC3E}">
        <p14:creationId xmlns:p14="http://schemas.microsoft.com/office/powerpoint/2010/main" val="15999374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fontAlgn="base" hangingPunct="0">
              <a:spcBef>
                <a:spcPct val="30000"/>
              </a:spcBef>
              <a:spcAft>
                <a:spcPct val="0"/>
              </a:spcAft>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3420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420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cs typeface="Arial" panose="020B0604020202020204" pitchFamily="34" charset="0"/>
              </a:rPr>
              <a:t>Cas de comptoir vécu</a:t>
            </a:r>
          </a:p>
        </p:txBody>
      </p:sp>
      <p:sp>
        <p:nvSpPr>
          <p:cNvPr id="342021"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dirty="0">
                <a:solidFill>
                  <a:srgbClr val="FFFFFF"/>
                </a:solidFill>
                <a:latin typeface="Arial Black" panose="020B0A04020102020204" pitchFamily="34" charset="0"/>
                <a:cs typeface="Arial" panose="020B0604020202020204" pitchFamily="34" charset="0"/>
              </a:rPr>
              <a:t>45’</a:t>
            </a:r>
          </a:p>
        </p:txBody>
      </p:sp>
      <p:sp>
        <p:nvSpPr>
          <p:cNvPr id="7" name="Rectangle 15"/>
          <p:cNvSpPr>
            <a:spLocks noChangeArrowheads="1"/>
          </p:cNvSpPr>
          <p:nvPr/>
        </p:nvSpPr>
        <p:spPr bwMode="auto">
          <a:xfrm>
            <a:off x="3714750" y="4014152"/>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20000"/>
              </a:spcBef>
              <a:spcAft>
                <a:spcPct val="0"/>
              </a:spcAft>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fontAlgn="base">
              <a:spcBef>
                <a:spcPct val="20000"/>
              </a:spcBef>
              <a:spcAft>
                <a:spcPct val="0"/>
              </a:spcAft>
              <a:buFontTx/>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Tree>
    <p:extLst>
      <p:ext uri="{BB962C8B-B14F-4D97-AF65-F5344CB8AC3E}">
        <p14:creationId xmlns:p14="http://schemas.microsoft.com/office/powerpoint/2010/main" val="37631575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91935" y="2282500"/>
              <a:ext cx="3207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56572" y="4995434"/>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22206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17920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3069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20820" y="4367925"/>
            <a:ext cx="4916566" cy="338554"/>
          </a:xfrm>
          <a:prstGeom prst="rect">
            <a:avLst/>
          </a:prstGeom>
          <a:noFill/>
        </p:spPr>
        <p:txBody>
          <a:bodyPr wrap="square" rtlCol="0">
            <a:spAutoFit/>
          </a:bodyPr>
          <a:lstStyle/>
          <a:p>
            <a:r>
              <a:rPr lang="fr-FR" sz="1600" dirty="0">
                <a:solidFill>
                  <a:srgbClr val="000099"/>
                </a:solidFill>
              </a:rPr>
              <a:t>5 granules de chaque par jour à 1 dose par semaine</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Déminéralisation et risque </a:t>
            </a:r>
            <a:r>
              <a:rPr lang="fr-FR" altLang="fr-FR" sz="2000" b="1" dirty="0" err="1">
                <a:solidFill>
                  <a:srgbClr val="95C41D"/>
                </a:solidFill>
                <a:cs typeface="Arial" panose="020B0604020202020204" pitchFamily="34" charset="0"/>
                <a:sym typeface="Wingdings" panose="05000000000000000000" pitchFamily="2" charset="2"/>
              </a:rPr>
              <a:t>fracturaire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9112667" y="2889325"/>
            <a:ext cx="200820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5725" lvl="2" indent="0" algn="r" defTabSz="179388" fontAlgn="base">
              <a:spcBef>
                <a:spcPct val="20000"/>
              </a:spcBef>
              <a:spcAft>
                <a:spcPct val="0"/>
              </a:spcAft>
            </a:pPr>
            <a:r>
              <a:rPr lang="fr-FR" sz="1800" b="1" dirty="0" err="1">
                <a:solidFill>
                  <a:srgbClr val="000099"/>
                </a:solidFill>
                <a:latin typeface="Arial"/>
              </a:rPr>
              <a:t>Silicea</a:t>
            </a:r>
            <a:r>
              <a:rPr lang="fr-FR" sz="1800" b="1" dirty="0">
                <a:solidFill>
                  <a:srgbClr val="000099"/>
                </a:solidFill>
                <a:latin typeface="Arial"/>
              </a:rPr>
              <a:t> 15 CH</a:t>
            </a:r>
          </a:p>
        </p:txBody>
      </p:sp>
      <p:sp>
        <p:nvSpPr>
          <p:cNvPr id="11" name="Text Box 26"/>
          <p:cNvSpPr txBox="1">
            <a:spLocks noChangeArrowheads="1"/>
          </p:cNvSpPr>
          <p:nvPr/>
        </p:nvSpPr>
        <p:spPr bwMode="auto">
          <a:xfrm>
            <a:off x="694842" y="2928802"/>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Ostéopénie, déminéralisation</a:t>
            </a:r>
          </a:p>
        </p:txBody>
      </p:sp>
      <p:sp>
        <p:nvSpPr>
          <p:cNvPr id="12" name="Text Box 27"/>
          <p:cNvSpPr txBox="1">
            <a:spLocks noChangeArrowheads="1"/>
          </p:cNvSpPr>
          <p:nvPr/>
        </p:nvSpPr>
        <p:spPr bwMode="auto">
          <a:xfrm>
            <a:off x="8173883" y="3829898"/>
            <a:ext cx="2946990"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5725" lvl="2" indent="0" algn="r" fontAlgn="base">
              <a:spcBef>
                <a:spcPct val="20000"/>
              </a:spcBef>
              <a:spcAft>
                <a:spcPct val="0"/>
              </a:spcAft>
            </a:pPr>
            <a:r>
              <a:rPr lang="fr-FR" sz="1800" b="1" dirty="0" err="1">
                <a:solidFill>
                  <a:srgbClr val="000099"/>
                </a:solidFill>
                <a:latin typeface="Arial"/>
              </a:rPr>
              <a:t>Calcarea</a:t>
            </a:r>
            <a:r>
              <a:rPr lang="fr-FR" sz="1800" b="1" dirty="0">
                <a:solidFill>
                  <a:srgbClr val="000099"/>
                </a:solidFill>
                <a:latin typeface="Arial"/>
              </a:rPr>
              <a:t> </a:t>
            </a:r>
            <a:r>
              <a:rPr lang="fr-FR" sz="1800" b="1" dirty="0" err="1">
                <a:solidFill>
                  <a:srgbClr val="000099"/>
                </a:solidFill>
                <a:latin typeface="Arial"/>
              </a:rPr>
              <a:t>fluorica</a:t>
            </a:r>
            <a:r>
              <a:rPr lang="fr-FR" sz="1800" b="1" dirty="0">
                <a:solidFill>
                  <a:srgbClr val="000099"/>
                </a:solidFill>
                <a:latin typeface="Arial"/>
              </a:rPr>
              <a:t> 15 CH</a:t>
            </a:r>
          </a:p>
        </p:txBody>
      </p:sp>
      <p:sp>
        <p:nvSpPr>
          <p:cNvPr id="13" name="Text Box 26"/>
          <p:cNvSpPr txBox="1">
            <a:spLocks noChangeArrowheads="1"/>
          </p:cNvSpPr>
          <p:nvPr/>
        </p:nvSpPr>
        <p:spPr bwMode="auto">
          <a:xfrm>
            <a:off x="709931" y="3853187"/>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Ostéopénie, ostéoporose, remaniement anarchique </a:t>
            </a:r>
          </a:p>
          <a:p>
            <a:pPr marL="268288">
              <a:buClr>
                <a:srgbClr val="62C400"/>
              </a:buClr>
            </a:pPr>
            <a:r>
              <a:rPr lang="fr-FR" altLang="fr-FR" dirty="0">
                <a:solidFill>
                  <a:srgbClr val="000099"/>
                </a:solidFill>
                <a:cs typeface="Arial" panose="020B0604020202020204" pitchFamily="34" charset="0"/>
              </a:rPr>
              <a:t>du tissu osseux</a:t>
            </a:r>
          </a:p>
        </p:txBody>
      </p:sp>
      <p:sp>
        <p:nvSpPr>
          <p:cNvPr id="14"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Dans un contexte de risque </a:t>
            </a:r>
            <a:r>
              <a:rPr lang="fr-FR" sz="2000" b="1" u="sng" dirty="0" err="1">
                <a:solidFill>
                  <a:srgbClr val="000099"/>
                </a:solidFill>
                <a:cs typeface="Arial" panose="020B0604020202020204" pitchFamily="34" charset="0"/>
              </a:rPr>
              <a:t>fracturaire</a:t>
            </a:r>
            <a:endParaRPr lang="fr-FR" sz="2000" b="1" u="sng" dirty="0">
              <a:solidFill>
                <a:srgbClr val="000099"/>
              </a:solidFill>
              <a:cs typeface="Arial" panose="020B0604020202020204" pitchFamily="34" charset="0"/>
            </a:endParaRP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8" name="Rectangle 17"/>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502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Déminéralisation et risque </a:t>
            </a:r>
            <a:r>
              <a:rPr lang="fr-FR" altLang="fr-FR" sz="2000" b="1" dirty="0" err="1">
                <a:solidFill>
                  <a:srgbClr val="95C41D"/>
                </a:solidFill>
                <a:cs typeface="Arial" panose="020B0604020202020204" pitchFamily="34" charset="0"/>
                <a:sym typeface="Wingdings" panose="05000000000000000000" pitchFamily="2" charset="2"/>
              </a:rPr>
              <a:t>fracturaire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417724" y="2638878"/>
            <a:ext cx="2709203" cy="100793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8288" lvl="2" indent="0" algn="r" fontAlgn="base">
              <a:spcBef>
                <a:spcPct val="20000"/>
              </a:spcBef>
              <a:spcAft>
                <a:spcPct val="0"/>
              </a:spcAft>
            </a:pPr>
            <a:r>
              <a:rPr lang="fr-FR" sz="1800" b="1" dirty="0" err="1">
                <a:solidFill>
                  <a:srgbClr val="000099"/>
                </a:solidFill>
                <a:latin typeface="Arial"/>
              </a:rPr>
              <a:t>Symphytum</a:t>
            </a:r>
            <a:r>
              <a:rPr lang="fr-FR" sz="1800" b="1" dirty="0">
                <a:solidFill>
                  <a:srgbClr val="000099"/>
                </a:solidFill>
                <a:latin typeface="Arial"/>
              </a:rPr>
              <a:t> 5 CH</a:t>
            </a:r>
          </a:p>
          <a:p>
            <a:pPr marL="0" lvl="2" indent="0" algn="r" fontAlgn="base">
              <a:spcBef>
                <a:spcPts val="300"/>
              </a:spcBef>
              <a:spcAft>
                <a:spcPct val="0"/>
              </a:spcAft>
            </a:pPr>
            <a:r>
              <a:rPr lang="fr-FR" dirty="0">
                <a:solidFill>
                  <a:srgbClr val="000099"/>
                </a:solidFill>
              </a:rPr>
              <a:t>5 granules matin et soir, pendant 3 à 6 semaines</a:t>
            </a:r>
          </a:p>
        </p:txBody>
      </p:sp>
      <p:sp>
        <p:nvSpPr>
          <p:cNvPr id="11" name="Text Box 26"/>
          <p:cNvSpPr txBox="1">
            <a:spLocks noChangeArrowheads="1"/>
          </p:cNvSpPr>
          <p:nvPr/>
        </p:nvSpPr>
        <p:spPr bwMode="auto">
          <a:xfrm>
            <a:off x="722123" y="2752750"/>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Fractures et retards de consolidation des fractures</a:t>
            </a:r>
          </a:p>
        </p:txBody>
      </p:sp>
      <p:sp>
        <p:nvSpPr>
          <p:cNvPr id="12" name="Text Box 27"/>
          <p:cNvSpPr txBox="1">
            <a:spLocks noChangeArrowheads="1"/>
          </p:cNvSpPr>
          <p:nvPr/>
        </p:nvSpPr>
        <p:spPr bwMode="auto">
          <a:xfrm>
            <a:off x="7808125" y="4542762"/>
            <a:ext cx="3318803" cy="100793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lvl="2" indent="0" algn="r" fontAlgn="base">
              <a:spcBef>
                <a:spcPct val="20000"/>
              </a:spcBef>
              <a:spcAft>
                <a:spcPct val="0"/>
              </a:spcAft>
            </a:pPr>
            <a:r>
              <a:rPr lang="fr-FR" sz="1800" b="1" dirty="0" err="1">
                <a:solidFill>
                  <a:srgbClr val="000099"/>
                </a:solidFill>
                <a:latin typeface="Arial"/>
              </a:rPr>
              <a:t>Calcarea</a:t>
            </a:r>
            <a:r>
              <a:rPr lang="fr-FR" sz="1800" b="1" dirty="0">
                <a:solidFill>
                  <a:srgbClr val="000099"/>
                </a:solidFill>
                <a:latin typeface="Arial"/>
              </a:rPr>
              <a:t> </a:t>
            </a:r>
            <a:r>
              <a:rPr lang="fr-FR" sz="1800" b="1" dirty="0" err="1">
                <a:solidFill>
                  <a:srgbClr val="000099"/>
                </a:solidFill>
                <a:latin typeface="Arial"/>
              </a:rPr>
              <a:t>phosphorica</a:t>
            </a:r>
            <a:r>
              <a:rPr lang="fr-FR" sz="1800" b="1" dirty="0">
                <a:solidFill>
                  <a:srgbClr val="000099"/>
                </a:solidFill>
                <a:latin typeface="Arial"/>
              </a:rPr>
              <a:t> 9 CH</a:t>
            </a:r>
          </a:p>
          <a:p>
            <a:pPr marL="685800" lvl="2" indent="0" algn="r" fontAlgn="base">
              <a:spcBef>
                <a:spcPts val="300"/>
              </a:spcBef>
              <a:spcAft>
                <a:spcPct val="0"/>
              </a:spcAft>
            </a:pPr>
            <a:r>
              <a:rPr lang="fr-FR" dirty="0">
                <a:solidFill>
                  <a:srgbClr val="000099"/>
                </a:solidFill>
              </a:rPr>
              <a:t>5 granules matin et soir, pendant 3 à 6 semaines</a:t>
            </a:r>
          </a:p>
        </p:txBody>
      </p:sp>
      <p:sp>
        <p:nvSpPr>
          <p:cNvPr id="13" name="Text Box 26"/>
          <p:cNvSpPr txBox="1">
            <a:spLocks noChangeArrowheads="1"/>
          </p:cNvSpPr>
          <p:nvPr/>
        </p:nvSpPr>
        <p:spPr bwMode="auto">
          <a:xfrm>
            <a:off x="722123" y="4591909"/>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Prévention du cal fibreux et </a:t>
            </a:r>
          </a:p>
          <a:p>
            <a:pPr indent="268288">
              <a:buClr>
                <a:srgbClr val="62C400"/>
              </a:buClr>
            </a:pPr>
            <a:r>
              <a:rPr lang="fr-FR" altLang="fr-FR" dirty="0">
                <a:solidFill>
                  <a:srgbClr val="000099"/>
                </a:solidFill>
                <a:cs typeface="Arial" panose="020B0604020202020204" pitchFamily="34" charset="0"/>
              </a:rPr>
              <a:t>retard de consolidation osseuse</a:t>
            </a:r>
          </a:p>
        </p:txBody>
      </p:sp>
      <p:sp>
        <p:nvSpPr>
          <p:cNvPr id="15"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en cas de fracture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7" name="Rectangle 16"/>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12909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1904" y="2093515"/>
            <a:ext cx="6108700"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Réactiver les médicaments du péri-opératoire</a:t>
            </a:r>
          </a:p>
          <a:p>
            <a:pPr eaLnBrk="0" hangingPunct="0">
              <a:spcBef>
                <a:spcPct val="30000"/>
              </a:spcBef>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Construire une trousse conseil</a:t>
            </a:r>
          </a:p>
        </p:txBody>
      </p:sp>
      <p:sp>
        <p:nvSpPr>
          <p:cNvPr id="2237455" name="Rectangle 15"/>
          <p:cNvSpPr>
            <a:spLocks noChangeArrowheads="1"/>
          </p:cNvSpPr>
          <p:nvPr/>
        </p:nvSpPr>
        <p:spPr bwMode="auto">
          <a:xfrm>
            <a:off x="3503712" y="3940620"/>
            <a:ext cx="7545388" cy="277915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a:t>
            </a:r>
            <a:endParaRPr lang="fr-FR" altLang="fr-FR" dirty="0">
              <a:solidFill>
                <a:srgbClr val="000099"/>
              </a:solidFill>
              <a:latin typeface="Arial"/>
              <a:ea typeface="ＭＳ Ｐゴシック" panose="020B0600070205080204" pitchFamily="34" charset="-128"/>
            </a:endParaRPr>
          </a:p>
          <a:p>
            <a:pPr eaLnBrk="0" hangingPunct="0">
              <a:spcBef>
                <a:spcPct val="50000"/>
              </a:spcBef>
              <a:buClr>
                <a:srgbClr val="000099"/>
              </a:buClr>
              <a:buFontTx/>
              <a:buBlip>
                <a:blip r:embed="rId3"/>
              </a:buBlip>
            </a:pPr>
            <a:r>
              <a:rPr lang="fr-FR" altLang="fr-FR"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a typeface="ＭＳ Ｐゴシック" panose="020B0600070205080204" pitchFamily="34" charset="-128"/>
            </a:endParaRPr>
          </a:p>
          <a:p>
            <a:pPr eaLnBrk="0" hangingPunct="0">
              <a:spcBef>
                <a:spcPct val="50000"/>
              </a:spcBef>
              <a:buClr>
                <a:srgbClr val="000099"/>
              </a:buClr>
              <a:buFontTx/>
              <a:buBlip>
                <a:blip r:embed="rId3"/>
              </a:buBlip>
            </a:pPr>
            <a:r>
              <a:rPr lang="fr-FR" i="1" dirty="0">
                <a:solidFill>
                  <a:srgbClr val="000099"/>
                </a:solidFill>
              </a:rPr>
              <a:t>« Suite à son arthrose, Madame X., 73 ans, va subir dans une semaine, une intervention chirurgicale pour lui poser une prothèse de hanche »</a:t>
            </a:r>
            <a:r>
              <a:rPr lang="fr-FR" dirty="0">
                <a:solidFill>
                  <a:srgbClr val="000099"/>
                </a:solidFill>
              </a:rPr>
              <a:t> </a:t>
            </a:r>
          </a:p>
          <a:p>
            <a:pPr eaLnBrk="0" hangingPunct="0">
              <a:spcBef>
                <a:spcPct val="50000"/>
              </a:spcBef>
              <a:buClr>
                <a:srgbClr val="000099"/>
              </a:buClr>
              <a:buFontTx/>
              <a:buBlip>
                <a:blip r:embed="rId3"/>
              </a:buBlip>
            </a:pPr>
            <a:r>
              <a:rPr lang="fr-FR" altLang="fr-FR" b="1" dirty="0">
                <a:solidFill>
                  <a:srgbClr val="000099"/>
                </a:solidFill>
                <a:latin typeface="Arial"/>
                <a:ea typeface="ＭＳ Ｐゴシック" panose="020B0600070205080204" pitchFamily="34" charset="-128"/>
              </a:rPr>
              <a:t>Constituer le contenu d’une trousse conseil péri-opératoire</a:t>
            </a:r>
          </a:p>
          <a:p>
            <a:pPr lvl="1" eaLnBrk="0" hangingPunct="0">
              <a:lnSpc>
                <a:spcPct val="110000"/>
              </a:lnSpc>
              <a:spcBef>
                <a:spcPct val="20000"/>
              </a:spcBef>
              <a:buClr>
                <a:srgbClr val="000099"/>
              </a:buClr>
            </a:pPr>
            <a:r>
              <a:rPr lang="fr-FR" altLang="fr-FR" dirty="0">
                <a:solidFill>
                  <a:srgbClr val="000099"/>
                </a:solidFill>
                <a:latin typeface="Arial"/>
                <a:ea typeface="ＭＳ Ｐゴシック" panose="020B0600070205080204" pitchFamily="34" charset="-128"/>
              </a:rPr>
              <a:t>Pour chaque médicament : justification, posologie et durée</a:t>
            </a:r>
          </a:p>
        </p:txBody>
      </p:sp>
      <p:sp>
        <p:nvSpPr>
          <p:cNvPr id="7" name="Text Box 4"/>
          <p:cNvSpPr txBox="1">
            <a:spLocks noChangeArrowheads="1"/>
          </p:cNvSpPr>
          <p:nvPr/>
        </p:nvSpPr>
        <p:spPr bwMode="auto">
          <a:xfrm>
            <a:off x="2037714" y="155768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ZoneTexte 8"/>
          <p:cNvSpPr txBox="1"/>
          <p:nvPr/>
        </p:nvSpPr>
        <p:spPr>
          <a:xfrm rot="21560331">
            <a:off x="1396420" y="3028433"/>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rPr>
              <a:t>7’</a:t>
            </a:r>
          </a:p>
        </p:txBody>
      </p:sp>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Tree>
    <p:extLst>
      <p:ext uri="{BB962C8B-B14F-4D97-AF65-F5344CB8AC3E}">
        <p14:creationId xmlns:p14="http://schemas.microsoft.com/office/powerpoint/2010/main" val="10776901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105735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1.1. Vieillissement</a:t>
            </a:r>
          </a:p>
        </p:txBody>
      </p:sp>
      <p:sp>
        <p:nvSpPr>
          <p:cNvPr id="7" name="Text Box 2"/>
          <p:cNvSpPr txBox="1">
            <a:spLocks noChangeArrowheads="1"/>
          </p:cNvSpPr>
          <p:nvPr/>
        </p:nvSpPr>
        <p:spPr bwMode="auto">
          <a:xfrm>
            <a:off x="457176" y="1753489"/>
            <a:ext cx="9889091" cy="426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b="1" dirty="0">
                <a:solidFill>
                  <a:srgbClr val="000099"/>
                </a:solidFill>
                <a:cs typeface="Arial" panose="020B0604020202020204" pitchFamily="34" charset="0"/>
              </a:rPr>
              <a:t> Vieillissement </a:t>
            </a:r>
            <a:r>
              <a:rPr lang="fr-FR" altLang="fr-FR" sz="2000" dirty="0">
                <a:solidFill>
                  <a:srgbClr val="000099"/>
                </a:solidFill>
                <a:cs typeface="Arial" panose="020B0604020202020204" pitchFamily="34" charset="0"/>
              </a:rPr>
              <a:t>de la population</a:t>
            </a:r>
          </a:p>
          <a:p>
            <a:pPr eaLnBrk="0" fontAlgn="base" hangingPunct="0">
              <a:spcBef>
                <a:spcPts val="1800"/>
              </a:spcBef>
              <a:spcAft>
                <a:spcPct val="0"/>
              </a:spcAft>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Population française - INSEE 2020 </a:t>
            </a:r>
            <a:r>
              <a:rPr lang="fr-FR" altLang="fr-FR" sz="2000" baseline="30000" dirty="0">
                <a:solidFill>
                  <a:srgbClr val="000099"/>
                </a:solidFill>
                <a:cs typeface="Arial" panose="020B0604020202020204" pitchFamily="34" charset="0"/>
              </a:rPr>
              <a:t>(1)</a:t>
            </a:r>
            <a:endParaRPr lang="fr-FR" altLang="fr-FR" sz="2000" dirty="0">
              <a:solidFill>
                <a:srgbClr val="000099"/>
              </a:solidFill>
              <a:cs typeface="Arial" panose="020B0604020202020204" pitchFamily="34" charset="0"/>
            </a:endParaRPr>
          </a:p>
          <a:p>
            <a:pPr marL="108585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2000" dirty="0">
                <a:solidFill>
                  <a:srgbClr val="000099"/>
                </a:solidFill>
                <a:cs typeface="Arial" panose="020B0604020202020204" pitchFamily="34" charset="0"/>
              </a:rPr>
              <a:t>personnes</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2000"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1/5</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de la population</a:t>
            </a:r>
          </a:p>
          <a:p>
            <a:pPr marL="342900" indent="-342900" eaLnBrk="0" fontAlgn="base" hangingPunct="0">
              <a:spcBef>
                <a:spcPct val="50000"/>
              </a:spcBef>
              <a:spcAft>
                <a:spcPct val="0"/>
              </a:spcAft>
              <a:buClr>
                <a:srgbClr val="62C400"/>
              </a:buClr>
              <a:buFontTx/>
              <a:buChar cha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b="1" dirty="0">
              <a:solidFill>
                <a:srgbClr val="000099"/>
              </a:solidFill>
              <a:cs typeface="Arial" panose="020B0604020202020204" pitchFamily="34" charset="0"/>
            </a:endParaRPr>
          </a:p>
          <a:p>
            <a:pPr marL="108585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2000" dirty="0">
                <a:solidFill>
                  <a:srgbClr val="000099"/>
                </a:solidFill>
                <a:cs typeface="Arial" panose="020B0604020202020204" pitchFamily="34" charset="0"/>
              </a:rPr>
              <a:t>personnes</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altLang="fr-FR" sz="2000"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r>
              <a:rPr lang="fr-FR" altLang="fr-FR" sz="3200" b="1" dirty="0">
                <a:solidFill>
                  <a:srgbClr val="000099"/>
                </a:solidFill>
                <a:effectLst>
                  <a:outerShdw blurRad="38100" dist="38100" dir="2700000" algn="tl">
                    <a:srgbClr val="000000">
                      <a:alpha val="43137"/>
                    </a:srgbClr>
                  </a:outerShdw>
                </a:effectLst>
                <a:cs typeface="Arial" panose="020B0604020202020204" pitchFamily="34" charset="0"/>
              </a:rPr>
              <a:t>1/10</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de la population</a:t>
            </a:r>
          </a:p>
        </p:txBody>
      </p:sp>
      <p:sp>
        <p:nvSpPr>
          <p:cNvPr id="10" name="Text Box 2"/>
          <p:cNvSpPr txBox="1">
            <a:spLocks noChangeArrowheads="1"/>
          </p:cNvSpPr>
          <p:nvPr/>
        </p:nvSpPr>
        <p:spPr bwMode="auto">
          <a:xfrm>
            <a:off x="6650914" y="3499507"/>
            <a:ext cx="45123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2400" b="1" dirty="0">
                <a:solidFill>
                  <a:srgbClr val="95C41D"/>
                </a:solidFill>
                <a:effectLst>
                  <a:outerShdw blurRad="38100" dist="38100" dir="2700000" algn="tl">
                    <a:srgbClr val="000000">
                      <a:alpha val="43137"/>
                    </a:srgbClr>
                  </a:outerShdw>
                </a:effectLst>
                <a:cs typeface="Arial" panose="020B0604020202020204" pitchFamily="34" charset="0"/>
              </a:rPr>
              <a:t>20%</a:t>
            </a:r>
            <a:r>
              <a:rPr lang="fr-FR" altLang="fr-FR" sz="2000" dirty="0">
                <a:solidFill>
                  <a:srgbClr val="000099"/>
                </a:solidFill>
                <a:cs typeface="Arial" panose="020B0604020202020204" pitchFamily="34" charset="0"/>
              </a:rPr>
              <a:t> de la population</a:t>
            </a:r>
          </a:p>
        </p:txBody>
      </p:sp>
      <p:sp>
        <p:nvSpPr>
          <p:cNvPr id="6" name="Rectangle 5"/>
          <p:cNvSpPr/>
          <p:nvPr/>
        </p:nvSpPr>
        <p:spPr>
          <a:xfrm>
            <a:off x="2024447" y="3901495"/>
            <a:ext cx="2940228" cy="461665"/>
          </a:xfrm>
          <a:prstGeom prst="rect">
            <a:avLst/>
          </a:prstGeom>
        </p:spPr>
        <p:txBody>
          <a:bodyPr wrap="none">
            <a:spAutoFit/>
          </a:bodyPr>
          <a:lstStyle/>
          <a:p>
            <a:r>
              <a:rPr lang="fr-FR" altLang="fr-FR" sz="2400" b="1" dirty="0">
                <a:solidFill>
                  <a:srgbClr val="95C41D"/>
                </a:solidFill>
                <a:effectLst>
                  <a:outerShdw blurRad="38100" dist="38100" dir="2700000" algn="tl">
                    <a:srgbClr val="000000">
                      <a:alpha val="43137"/>
                    </a:srgbClr>
                  </a:outerShdw>
                </a:effectLst>
                <a:cs typeface="Arial" panose="020B0604020202020204" pitchFamily="34" charset="0"/>
              </a:rPr>
              <a:t>15,7%</a:t>
            </a:r>
            <a:r>
              <a:rPr lang="fr-FR" altLang="fr-FR" sz="2000" dirty="0">
                <a:solidFill>
                  <a:srgbClr val="000099"/>
                </a:solidFill>
                <a:cs typeface="Arial" panose="020B0604020202020204" pitchFamily="34" charset="0"/>
              </a:rPr>
              <a:t> de la population</a:t>
            </a:r>
            <a:endParaRPr lang="fr-FR" dirty="0"/>
          </a:p>
        </p:txBody>
      </p:sp>
      <p:sp>
        <p:nvSpPr>
          <p:cNvPr id="12" name="Freeform 17"/>
          <p:cNvSpPr>
            <a:spLocks/>
          </p:cNvSpPr>
          <p:nvPr/>
        </p:nvSpPr>
        <p:spPr bwMode="auto">
          <a:xfrm rot="2998637" flipV="1">
            <a:off x="5603688" y="3490130"/>
            <a:ext cx="518140" cy="1164281"/>
          </a:xfrm>
          <a:custGeom>
            <a:avLst/>
            <a:gdLst>
              <a:gd name="T0" fmla="*/ 0 w 1645"/>
              <a:gd name="T1" fmla="*/ 0 h 823"/>
              <a:gd name="T2" fmla="*/ 0 w 1645"/>
              <a:gd name="T3" fmla="*/ 0 h 823"/>
              <a:gd name="T4" fmla="*/ 0 w 1645"/>
              <a:gd name="T5" fmla="*/ 1 h 823"/>
              <a:gd name="T6" fmla="*/ 0 w 1645"/>
              <a:gd name="T7" fmla="*/ 1 h 823"/>
              <a:gd name="T8" fmla="*/ 0 w 1645"/>
              <a:gd name="T9" fmla="*/ 1 h 823"/>
              <a:gd name="T10" fmla="*/ 0 w 1645"/>
              <a:gd name="T11" fmla="*/ 1 h 823"/>
              <a:gd name="T12" fmla="*/ 0 w 1645"/>
              <a:gd name="T13" fmla="*/ 1 h 823"/>
              <a:gd name="T14" fmla="*/ 0 w 1645"/>
              <a:gd name="T15" fmla="*/ 1 h 823"/>
              <a:gd name="T16" fmla="*/ 0 w 1645"/>
              <a:gd name="T17" fmla="*/ 1 h 823"/>
              <a:gd name="T18" fmla="*/ 0 w 1645"/>
              <a:gd name="T19" fmla="*/ 1 h 823"/>
              <a:gd name="T20" fmla="*/ 0 w 1645"/>
              <a:gd name="T21" fmla="*/ 1 h 823"/>
              <a:gd name="T22" fmla="*/ 0 w 1645"/>
              <a:gd name="T23" fmla="*/ 1 h 823"/>
              <a:gd name="T24" fmla="*/ 0 w 1645"/>
              <a:gd name="T25" fmla="*/ 1 h 823"/>
              <a:gd name="T26" fmla="*/ 0 w 1645"/>
              <a:gd name="T27" fmla="*/ 1 h 823"/>
              <a:gd name="T28" fmla="*/ 0 w 1645"/>
              <a:gd name="T29" fmla="*/ 1 h 823"/>
              <a:gd name="T30" fmla="*/ 0 w 1645"/>
              <a:gd name="T31" fmla="*/ 1 h 823"/>
              <a:gd name="T32" fmla="*/ 0 w 1645"/>
              <a:gd name="T33" fmla="*/ 1 h 823"/>
              <a:gd name="T34" fmla="*/ 0 w 1645"/>
              <a:gd name="T35" fmla="*/ 1 h 823"/>
              <a:gd name="T36" fmla="*/ 0 w 1645"/>
              <a:gd name="T37" fmla="*/ 1 h 823"/>
              <a:gd name="T38" fmla="*/ 0 w 1645"/>
              <a:gd name="T39" fmla="*/ 1 h 823"/>
              <a:gd name="T40" fmla="*/ 0 w 1645"/>
              <a:gd name="T41" fmla="*/ 1 h 823"/>
              <a:gd name="T42" fmla="*/ 0 w 1645"/>
              <a:gd name="T43" fmla="*/ 1 h 823"/>
              <a:gd name="T44" fmla="*/ 0 w 1645"/>
              <a:gd name="T45" fmla="*/ 1 h 823"/>
              <a:gd name="T46" fmla="*/ 0 w 1645"/>
              <a:gd name="T47" fmla="*/ 1 h 823"/>
              <a:gd name="T48" fmla="*/ 0 w 1645"/>
              <a:gd name="T49" fmla="*/ 1 h 823"/>
              <a:gd name="T50" fmla="*/ 0 w 1645"/>
              <a:gd name="T51" fmla="*/ 1 h 823"/>
              <a:gd name="T52" fmla="*/ 0 w 1645"/>
              <a:gd name="T53" fmla="*/ 1 h 823"/>
              <a:gd name="T54" fmla="*/ 0 w 1645"/>
              <a:gd name="T55" fmla="*/ 1 h 823"/>
              <a:gd name="T56" fmla="*/ 0 w 1645"/>
              <a:gd name="T57" fmla="*/ 1 h 823"/>
              <a:gd name="T58" fmla="*/ 0 w 1645"/>
              <a:gd name="T59" fmla="*/ 1 h 823"/>
              <a:gd name="T60" fmla="*/ 0 w 1645"/>
              <a:gd name="T61" fmla="*/ 1 h 823"/>
              <a:gd name="T62" fmla="*/ 0 w 1645"/>
              <a:gd name="T63" fmla="*/ 1 h 823"/>
              <a:gd name="T64" fmla="*/ 0 w 1645"/>
              <a:gd name="T65" fmla="*/ 1 h 823"/>
              <a:gd name="T66" fmla="*/ 0 w 1645"/>
              <a:gd name="T67" fmla="*/ 1 h 823"/>
              <a:gd name="T68" fmla="*/ 0 w 1645"/>
              <a:gd name="T69" fmla="*/ 1 h 823"/>
              <a:gd name="T70" fmla="*/ 0 w 1645"/>
              <a:gd name="T71" fmla="*/ 1 h 823"/>
              <a:gd name="T72" fmla="*/ 0 w 1645"/>
              <a:gd name="T73" fmla="*/ 1 h 823"/>
              <a:gd name="T74" fmla="*/ 0 w 1645"/>
              <a:gd name="T75" fmla="*/ 1 h 823"/>
              <a:gd name="T76" fmla="*/ 0 w 1645"/>
              <a:gd name="T77" fmla="*/ 1 h 823"/>
              <a:gd name="T78" fmla="*/ 0 w 1645"/>
              <a:gd name="T79" fmla="*/ 1 h 823"/>
              <a:gd name="T80" fmla="*/ 0 w 1645"/>
              <a:gd name="T81" fmla="*/ 1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a:noFill/>
          </a:ln>
        </p:spPr>
        <p:txBody>
          <a:bodyPr/>
          <a:lstStyle/>
          <a:p>
            <a:endParaRPr lang="fr-FR">
              <a:cs typeface="Arial" panose="020B0604020202020204" pitchFamily="34" charset="0"/>
            </a:endParaRPr>
          </a:p>
        </p:txBody>
      </p:sp>
      <p:sp>
        <p:nvSpPr>
          <p:cNvPr id="13" name="Text Box 50"/>
          <p:cNvSpPr txBox="1">
            <a:spLocks noChangeArrowheads="1"/>
          </p:cNvSpPr>
          <p:nvPr/>
        </p:nvSpPr>
        <p:spPr bwMode="auto">
          <a:xfrm>
            <a:off x="2390654" y="983700"/>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Quelques chiffres</a:t>
            </a:r>
          </a:p>
        </p:txBody>
      </p:sp>
      <p:sp>
        <p:nvSpPr>
          <p:cNvPr id="15" name="ZoneTexte 14"/>
          <p:cNvSpPr txBox="1"/>
          <p:nvPr/>
        </p:nvSpPr>
        <p:spPr>
          <a:xfrm>
            <a:off x="139675" y="6440427"/>
            <a:ext cx="6335486" cy="246221"/>
          </a:xfrm>
          <a:prstGeom prst="rect">
            <a:avLst/>
          </a:prstGeom>
          <a:noFill/>
        </p:spPr>
        <p:txBody>
          <a:bodyPr wrap="square" rtlCol="0">
            <a:spAutoFit/>
          </a:bodyPr>
          <a:lstStyle/>
          <a:p>
            <a:r>
              <a:rPr lang="fr-FR" sz="1000" i="1" dirty="0"/>
              <a:t>(1) Insee Première n°1789, janvier 2020</a:t>
            </a:r>
          </a:p>
        </p:txBody>
      </p:sp>
      <p:grpSp>
        <p:nvGrpSpPr>
          <p:cNvPr id="5" name="Groupe 4"/>
          <p:cNvGrpSpPr/>
          <p:nvPr/>
        </p:nvGrpSpPr>
        <p:grpSpPr>
          <a:xfrm>
            <a:off x="2892479" y="4527090"/>
            <a:ext cx="1261641" cy="451084"/>
            <a:chOff x="1273215" y="4502881"/>
            <a:chExt cx="1261641" cy="451084"/>
          </a:xfrm>
        </p:grpSpPr>
        <p:sp>
          <p:nvSpPr>
            <p:cNvPr id="3" name="Rogner un rectangle avec un coin diagonal 2"/>
            <p:cNvSpPr/>
            <p:nvPr/>
          </p:nvSpPr>
          <p:spPr>
            <a:xfrm>
              <a:off x="1273215" y="4502881"/>
              <a:ext cx="1261641" cy="451084"/>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525252" y="4563595"/>
              <a:ext cx="757566" cy="369332"/>
            </a:xfrm>
            <a:prstGeom prst="rect">
              <a:avLst/>
            </a:prstGeom>
            <a:noFill/>
            <a:ln>
              <a:noFill/>
            </a:ln>
          </p:spPr>
          <p:txBody>
            <a:bodyPr wrap="square" rtlCol="0">
              <a:spAutoFit/>
            </a:bodyPr>
            <a:lstStyle/>
            <a:p>
              <a:r>
                <a:rPr lang="fr-FR" b="1" dirty="0">
                  <a:solidFill>
                    <a:srgbClr val="000099"/>
                  </a:solidFill>
                </a:rPr>
                <a:t>1999</a:t>
              </a:r>
            </a:p>
          </p:txBody>
        </p:sp>
      </p:grpSp>
      <p:grpSp>
        <p:nvGrpSpPr>
          <p:cNvPr id="19" name="Groupe 18"/>
          <p:cNvGrpSpPr/>
          <p:nvPr/>
        </p:nvGrpSpPr>
        <p:grpSpPr>
          <a:xfrm>
            <a:off x="7237472" y="4527090"/>
            <a:ext cx="1261641" cy="451084"/>
            <a:chOff x="1273215" y="4502881"/>
            <a:chExt cx="1261641" cy="451084"/>
          </a:xfrm>
        </p:grpSpPr>
        <p:sp>
          <p:nvSpPr>
            <p:cNvPr id="20" name="Rogner un rectangle avec un coin diagonal 19"/>
            <p:cNvSpPr/>
            <p:nvPr/>
          </p:nvSpPr>
          <p:spPr>
            <a:xfrm>
              <a:off x="1273215" y="4502881"/>
              <a:ext cx="1261641" cy="451084"/>
            </a:xfrm>
            <a:prstGeom prst="snip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1525252" y="4563595"/>
              <a:ext cx="757566" cy="369332"/>
            </a:xfrm>
            <a:prstGeom prst="rect">
              <a:avLst/>
            </a:prstGeom>
            <a:noFill/>
            <a:ln>
              <a:noFill/>
            </a:ln>
          </p:spPr>
          <p:txBody>
            <a:bodyPr wrap="square" rtlCol="0">
              <a:spAutoFit/>
            </a:bodyPr>
            <a:lstStyle/>
            <a:p>
              <a:r>
                <a:rPr lang="fr-FR" b="1" dirty="0">
                  <a:solidFill>
                    <a:srgbClr val="000099"/>
                  </a:solidFill>
                </a:rPr>
                <a:t>2019</a:t>
              </a:r>
            </a:p>
          </p:txBody>
        </p:sp>
      </p:grpSp>
      <p:pic>
        <p:nvPicPr>
          <p:cNvPr id="8" name="Image 7"/>
          <p:cNvPicPr>
            <a:picLocks noChangeAspect="1"/>
          </p:cNvPicPr>
          <p:nvPr/>
        </p:nvPicPr>
        <p:blipFill>
          <a:blip r:embed="rId4"/>
          <a:stretch>
            <a:fillRect/>
          </a:stretch>
        </p:blipFill>
        <p:spPr>
          <a:xfrm>
            <a:off x="8335613" y="1143032"/>
            <a:ext cx="3421629" cy="2277522"/>
          </a:xfrm>
          <a:prstGeom prst="rect">
            <a:avLst/>
          </a:prstGeom>
          <a:ln>
            <a:noFill/>
          </a:ln>
          <a:effectLst>
            <a:softEdge rad="112500"/>
          </a:effectLst>
        </p:spPr>
      </p:pic>
    </p:spTree>
    <p:extLst>
      <p:ext uri="{BB962C8B-B14F-4D97-AF65-F5344CB8AC3E}">
        <p14:creationId xmlns:p14="http://schemas.microsoft.com/office/powerpoint/2010/main" val="12034886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909771" y="5738851"/>
            <a:ext cx="3508916" cy="723602"/>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ea typeface="ＭＳ Ｐゴシック" panose="020B0600070205080204" pitchFamily="34" charset="-128"/>
              </a:rPr>
              <a:t>Phosphorus</a:t>
            </a:r>
            <a:r>
              <a:rPr lang="fr-FR" altLang="fr-FR" b="1" dirty="0">
                <a:solidFill>
                  <a:srgbClr val="000099"/>
                </a:solidFill>
                <a:latin typeface="Arial"/>
                <a:ea typeface="ＭＳ Ｐゴシック" panose="020B0600070205080204" pitchFamily="34" charset="-128"/>
              </a:rPr>
              <a:t> 15 CH</a:t>
            </a:r>
          </a:p>
          <a:p>
            <a:pPr algn="ctr" eaLnBrk="0" hangingPunct="0">
              <a:spcBef>
                <a:spcPts val="300"/>
              </a:spcBef>
            </a:pPr>
            <a:r>
              <a:rPr lang="fr-FR" altLang="fr-FR" sz="1600" dirty="0">
                <a:solidFill>
                  <a:srgbClr val="000099"/>
                </a:solidFill>
                <a:latin typeface="Arial"/>
                <a:ea typeface="ＭＳ Ｐゴシック" panose="020B0600070205080204" pitchFamily="34" charset="-128"/>
              </a:rPr>
              <a:t>1 dose 1 heure avant l’intervention</a:t>
            </a:r>
          </a:p>
        </p:txBody>
      </p:sp>
      <p:grpSp>
        <p:nvGrpSpPr>
          <p:cNvPr id="340996" name="Group 40"/>
          <p:cNvGrpSpPr>
            <a:grpSpLocks/>
          </p:cNvGrpSpPr>
          <p:nvPr/>
        </p:nvGrpSpPr>
        <p:grpSpPr bwMode="auto">
          <a:xfrm>
            <a:off x="6456265" y="4748185"/>
            <a:ext cx="415925" cy="431800"/>
            <a:chOff x="1584" y="2688"/>
            <a:chExt cx="166" cy="144"/>
          </a:xfrm>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340999" name="Text Box 38"/>
          <p:cNvSpPr txBox="1">
            <a:spLocks noChangeArrowheads="1"/>
          </p:cNvSpPr>
          <p:nvPr/>
        </p:nvSpPr>
        <p:spPr bwMode="auto">
          <a:xfrm>
            <a:off x="4063110" y="5292404"/>
            <a:ext cx="5202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eaLnBrk="0" hangingPunct="0">
              <a:buClr>
                <a:srgbClr val="007A00"/>
              </a:buClr>
            </a:pPr>
            <a:r>
              <a:rPr lang="fr-FR" altLang="fr-FR" sz="1600" b="1" dirty="0">
                <a:solidFill>
                  <a:srgbClr val="000099"/>
                </a:solidFill>
                <a:latin typeface="Arial"/>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4909771" y="3468521"/>
            <a:ext cx="3517113" cy="1115199"/>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rPr>
              <a:t>Gelsemium</a:t>
            </a:r>
            <a:r>
              <a:rPr lang="fr-FR" altLang="fr-FR" b="1" dirty="0">
                <a:solidFill>
                  <a:srgbClr val="000099"/>
                </a:solidFill>
                <a:latin typeface="Arial"/>
              </a:rPr>
              <a:t> 30 CH</a:t>
            </a:r>
            <a:r>
              <a:rPr lang="fr-FR" altLang="fr-FR" dirty="0">
                <a:solidFill>
                  <a:srgbClr val="000000"/>
                </a:solidFill>
                <a:latin typeface="Arial"/>
              </a:rPr>
              <a:t> </a:t>
            </a:r>
          </a:p>
          <a:p>
            <a:pPr algn="ctr" eaLnBrk="0" hangingPunct="0">
              <a:spcBef>
                <a:spcPts val="600"/>
              </a:spcBef>
            </a:pPr>
            <a:r>
              <a:rPr lang="fr-FR" altLang="fr-FR" b="1" dirty="0">
                <a:solidFill>
                  <a:srgbClr val="000099"/>
                </a:solidFill>
                <a:latin typeface="Arial"/>
              </a:rPr>
              <a:t>Arnica </a:t>
            </a:r>
            <a:r>
              <a:rPr lang="fr-FR" altLang="fr-FR" b="1" dirty="0" err="1">
                <a:solidFill>
                  <a:srgbClr val="000099"/>
                </a:solidFill>
                <a:latin typeface="Arial"/>
              </a:rPr>
              <a:t>montana</a:t>
            </a:r>
            <a:r>
              <a:rPr lang="fr-FR" altLang="fr-FR" b="1" dirty="0">
                <a:solidFill>
                  <a:srgbClr val="000099"/>
                </a:solidFill>
                <a:latin typeface="Arial"/>
              </a:rPr>
              <a:t> 15 CH</a:t>
            </a:r>
            <a:r>
              <a:rPr lang="fr-FR" altLang="fr-FR" dirty="0">
                <a:solidFill>
                  <a:srgbClr val="000000"/>
                </a:solidFill>
                <a:latin typeface="Arial"/>
              </a:rPr>
              <a:t> </a:t>
            </a:r>
          </a:p>
          <a:p>
            <a:pPr algn="ctr" eaLnBrk="0" hangingPunct="0">
              <a:spcBef>
                <a:spcPts val="300"/>
              </a:spcBef>
            </a:pPr>
            <a:r>
              <a:rPr lang="fr-FR" altLang="fr-FR" sz="1600" dirty="0">
                <a:solidFill>
                  <a:srgbClr val="000099"/>
                </a:solidFill>
                <a:latin typeface="Arial"/>
              </a:rPr>
              <a:t>1 dose de chaque</a:t>
            </a:r>
            <a:endParaRPr lang="fr-FR" altLang="fr-FR" sz="1600" dirty="0">
              <a:solidFill>
                <a:srgbClr val="000099"/>
              </a:solidFill>
              <a:latin typeface="Arial"/>
              <a:ea typeface="ＭＳ Ｐゴシック" panose="020B0600070205080204" pitchFamily="34" charset="-128"/>
            </a:endParaRPr>
          </a:p>
        </p:txBody>
      </p:sp>
      <p:grpSp>
        <p:nvGrpSpPr>
          <p:cNvPr id="341001" name="Group 40"/>
          <p:cNvGrpSpPr>
            <a:grpSpLocks/>
          </p:cNvGrpSpPr>
          <p:nvPr/>
        </p:nvGrpSpPr>
        <p:grpSpPr bwMode="auto">
          <a:xfrm>
            <a:off x="6438726" y="2880680"/>
            <a:ext cx="415925" cy="431800"/>
            <a:chOff x="1584" y="2688"/>
            <a:chExt cx="166" cy="144"/>
          </a:xfrm>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18" name="ZoneTexte 1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9" name="Text Box 50"/>
          <p:cNvSpPr txBox="1">
            <a:spLocks noChangeArrowheads="1"/>
          </p:cNvSpPr>
          <p:nvPr/>
        </p:nvSpPr>
        <p:spPr bwMode="auto">
          <a:xfrm>
            <a:off x="2390654" y="972941"/>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
        <p:nvSpPr>
          <p:cNvPr id="20" name="Espace réservé du contenu 2"/>
          <p:cNvSpPr txBox="1">
            <a:spLocks/>
          </p:cNvSpPr>
          <p:nvPr/>
        </p:nvSpPr>
        <p:spPr>
          <a:xfrm>
            <a:off x="268288" y="1084849"/>
            <a:ext cx="2566352"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err="1">
                <a:solidFill>
                  <a:srgbClr val="000099"/>
                </a:solidFill>
                <a:cs typeface="Arial" panose="020B0604020202020204" pitchFamily="34" charset="0"/>
              </a:rPr>
              <a:t>Pré-opératoire</a:t>
            </a:r>
            <a:endParaRPr lang="fr-FR" sz="2000" b="1" u="sng" dirty="0">
              <a:solidFill>
                <a:srgbClr val="000099"/>
              </a:solidFill>
              <a:cs typeface="Arial" panose="020B0604020202020204" pitchFamily="34" charset="0"/>
            </a:endParaRP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1" name="Rectangle 20"/>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
        <p:nvSpPr>
          <p:cNvPr id="22" name="Rectangle 4"/>
          <p:cNvSpPr>
            <a:spLocks noChangeArrowheads="1"/>
          </p:cNvSpPr>
          <p:nvPr/>
        </p:nvSpPr>
        <p:spPr bwMode="auto">
          <a:xfrm>
            <a:off x="4909771" y="2136430"/>
            <a:ext cx="3508916" cy="723602"/>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Arial"/>
              </a:rPr>
              <a:t>Gelsemium</a:t>
            </a:r>
            <a:r>
              <a:rPr lang="fr-FR" altLang="fr-FR" b="1" dirty="0">
                <a:solidFill>
                  <a:srgbClr val="000099"/>
                </a:solidFill>
                <a:latin typeface="Arial"/>
              </a:rPr>
              <a:t> 15 CH</a:t>
            </a:r>
            <a:r>
              <a:rPr lang="fr-FR" altLang="fr-FR" dirty="0">
                <a:solidFill>
                  <a:srgbClr val="000000"/>
                </a:solidFill>
                <a:latin typeface="Arial"/>
              </a:rPr>
              <a:t> </a:t>
            </a:r>
          </a:p>
          <a:p>
            <a:pPr algn="ctr" eaLnBrk="0" hangingPunct="0">
              <a:spcBef>
                <a:spcPts val="300"/>
              </a:spcBef>
            </a:pPr>
            <a:r>
              <a:rPr lang="fr-FR" altLang="fr-FR" sz="1600" dirty="0">
                <a:solidFill>
                  <a:srgbClr val="000099"/>
                </a:solidFill>
                <a:latin typeface="Arial"/>
              </a:rPr>
              <a:t>5 granules au coucher</a:t>
            </a:r>
          </a:p>
        </p:txBody>
      </p:sp>
      <p:sp>
        <p:nvSpPr>
          <p:cNvPr id="23" name="Espace réservé du texte 3"/>
          <p:cNvSpPr txBox="1">
            <a:spLocks/>
          </p:cNvSpPr>
          <p:nvPr/>
        </p:nvSpPr>
        <p:spPr>
          <a:xfrm>
            <a:off x="-677149" y="1799023"/>
            <a:ext cx="4641916" cy="880991"/>
          </a:xfrm>
          <a:prstGeom prst="rect">
            <a:avLst/>
          </a:prstGeom>
        </p:spPr>
        <p:txBody>
          <a:bodyPr>
            <a:normAutofit fontScale="92500"/>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8 à 15 jours avant l’intervention</a:t>
            </a:r>
            <a:endParaRPr lang="fr-FR" sz="2000" b="1" dirty="0">
              <a:solidFill>
                <a:srgbClr val="000099"/>
              </a:solidFill>
            </a:endParaRP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
        <p:nvSpPr>
          <p:cNvPr id="24" name="Espace réservé du texte 3"/>
          <p:cNvSpPr txBox="1">
            <a:spLocks/>
          </p:cNvSpPr>
          <p:nvPr/>
        </p:nvSpPr>
        <p:spPr>
          <a:xfrm>
            <a:off x="-659449" y="3000273"/>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La veille de l’intervention</a:t>
            </a:r>
          </a:p>
        </p:txBody>
      </p:sp>
      <p:sp>
        <p:nvSpPr>
          <p:cNvPr id="25" name="Espace réservé du texte 3"/>
          <p:cNvSpPr txBox="1">
            <a:spLocks/>
          </p:cNvSpPr>
          <p:nvPr/>
        </p:nvSpPr>
        <p:spPr>
          <a:xfrm>
            <a:off x="-655128" y="4834657"/>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None/>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Le jour J</a:t>
            </a:r>
          </a:p>
          <a:p>
            <a:pPr marL="1028700" lvl="2" indent="-342900">
              <a:buFontTx/>
              <a:buChar char="-"/>
            </a:pPr>
            <a:endParaRPr lang="fr-FR" sz="2000" b="1" dirty="0">
              <a:solidFill>
                <a:srgbClr val="000099"/>
              </a:solidFill>
            </a:endParaRPr>
          </a:p>
          <a:p>
            <a:pPr marL="685800" lvl="2" indent="0">
              <a:buNone/>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Tree>
    <p:extLst>
      <p:ext uri="{BB962C8B-B14F-4D97-AF65-F5344CB8AC3E}">
        <p14:creationId xmlns:p14="http://schemas.microsoft.com/office/powerpoint/2010/main" val="8525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10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09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09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22" grpId="0" animBg="1"/>
      <p:bldP spid="23" grpId="0"/>
      <p:bldP spid="24" grpId="0"/>
      <p:bldP spid="2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8" name="Rectangle 18"/>
          <p:cNvSpPr>
            <a:spLocks noChangeArrowheads="1"/>
          </p:cNvSpPr>
          <p:nvPr/>
        </p:nvSpPr>
        <p:spPr bwMode="auto">
          <a:xfrm>
            <a:off x="3576046" y="1552859"/>
            <a:ext cx="4815856" cy="1038582"/>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a:p>
            <a:pPr algn="ctr">
              <a:spcBef>
                <a:spcPts val="300"/>
              </a:spcBef>
            </a:pPr>
            <a:r>
              <a:rPr lang="fr-FR" altLang="fr-FR" sz="1600" dirty="0">
                <a:solidFill>
                  <a:srgbClr val="000099"/>
                </a:solidFill>
                <a:cs typeface="Arial" panose="020B0604020202020204" pitchFamily="34" charset="0"/>
              </a:rPr>
              <a:t>1 dose dès que possible au réveil, </a:t>
            </a:r>
          </a:p>
          <a:p>
            <a:pPr algn="ctr">
              <a:spcBef>
                <a:spcPts val="300"/>
              </a:spcBef>
            </a:pPr>
            <a:r>
              <a:rPr lang="fr-FR" altLang="fr-FR" sz="1600" dirty="0">
                <a:solidFill>
                  <a:srgbClr val="000099"/>
                </a:solidFill>
                <a:cs typeface="Arial" panose="020B0604020202020204" pitchFamily="34" charset="0"/>
              </a:rPr>
              <a:t>à renouveler ½ h après</a:t>
            </a:r>
          </a:p>
        </p:txBody>
      </p:sp>
      <p:sp>
        <p:nvSpPr>
          <p:cNvPr id="9" name="Rectangle 24"/>
          <p:cNvSpPr>
            <a:spLocks noChangeArrowheads="1"/>
          </p:cNvSpPr>
          <p:nvPr/>
        </p:nvSpPr>
        <p:spPr bwMode="auto">
          <a:xfrm>
            <a:off x="700471" y="3298431"/>
            <a:ext cx="3596760"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99"/>
                </a:solidFill>
                <a:cs typeface="Arial" panose="020B0604020202020204" pitchFamily="34" charset="0"/>
              </a:rPr>
              <a:t>Apis </a:t>
            </a:r>
            <a:r>
              <a:rPr lang="fr-FR" altLang="fr-FR" b="1" dirty="0" err="1">
                <a:solidFill>
                  <a:srgbClr val="000099"/>
                </a:solidFill>
                <a:cs typeface="Arial" panose="020B0604020202020204" pitchFamily="34" charset="0"/>
              </a:rPr>
              <a:t>mellifica</a:t>
            </a:r>
            <a:r>
              <a:rPr lang="fr-FR" altLang="fr-FR" b="1" dirty="0">
                <a:solidFill>
                  <a:srgbClr val="000099"/>
                </a:solidFill>
                <a:cs typeface="Arial" panose="020B0604020202020204" pitchFamily="34" charset="0"/>
              </a:rPr>
              <a:t> 15 CH</a:t>
            </a:r>
          </a:p>
        </p:txBody>
      </p:sp>
      <p:grpSp>
        <p:nvGrpSpPr>
          <p:cNvPr id="12" name="Group 40"/>
          <p:cNvGrpSpPr>
            <a:grpSpLocks/>
          </p:cNvGrpSpPr>
          <p:nvPr/>
        </p:nvGrpSpPr>
        <p:grpSpPr bwMode="auto">
          <a:xfrm>
            <a:off x="2074127" y="4297395"/>
            <a:ext cx="412595" cy="389259"/>
            <a:chOff x="1584" y="2688"/>
            <a:chExt cx="166" cy="144"/>
          </a:xfrm>
        </p:grpSpPr>
        <p:sp>
          <p:nvSpPr>
            <p:cNvPr id="13"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14"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solidFill>
                <a:prstClr val="white"/>
              </a:solidFill>
            </a:endParaRPr>
          </a:p>
        </p:txBody>
      </p:sp>
      <p:sp>
        <p:nvSpPr>
          <p:cNvPr id="26"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2" name="Image 3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oneTexte 3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38" name="Text Box 50"/>
          <p:cNvSpPr txBox="1">
            <a:spLocks noChangeArrowheads="1"/>
          </p:cNvSpPr>
          <p:nvPr/>
        </p:nvSpPr>
        <p:spPr bwMode="auto">
          <a:xfrm>
            <a:off x="2390654" y="93375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Chirurgie osseuse (prothèses)</a:t>
            </a:r>
            <a:endParaRPr lang="fr-FR" altLang="fr-FR" sz="2000" b="1" dirty="0">
              <a:solidFill>
                <a:srgbClr val="95C41D"/>
              </a:solidFill>
              <a:cs typeface="Arial" panose="020B0604020202020204" pitchFamily="34" charset="0"/>
            </a:endParaRPr>
          </a:p>
        </p:txBody>
      </p:sp>
      <p:sp>
        <p:nvSpPr>
          <p:cNvPr id="39" name="Espace réservé du contenu 2"/>
          <p:cNvSpPr txBox="1">
            <a:spLocks/>
          </p:cNvSpPr>
          <p:nvPr/>
        </p:nvSpPr>
        <p:spPr>
          <a:xfrm>
            <a:off x="268288" y="1084844"/>
            <a:ext cx="2566352"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Post-opératoire</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0" name="Espace réservé du texte 3"/>
          <p:cNvSpPr txBox="1">
            <a:spLocks/>
          </p:cNvSpPr>
          <p:nvPr/>
        </p:nvSpPr>
        <p:spPr>
          <a:xfrm>
            <a:off x="-633546" y="2399513"/>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Sur 3 jours</a:t>
            </a:r>
            <a:endParaRPr lang="fr-FR" sz="2000" b="1" dirty="0">
              <a:solidFill>
                <a:srgbClr val="002060"/>
              </a:solidFill>
            </a:endParaRPr>
          </a:p>
        </p:txBody>
      </p:sp>
      <p:sp>
        <p:nvSpPr>
          <p:cNvPr id="41" name="Rectangle 4"/>
          <p:cNvSpPr>
            <a:spLocks noChangeArrowheads="1"/>
          </p:cNvSpPr>
          <p:nvPr/>
        </p:nvSpPr>
        <p:spPr bwMode="auto">
          <a:xfrm>
            <a:off x="700471" y="5137578"/>
            <a:ext cx="3596760" cy="40862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err="1">
                <a:solidFill>
                  <a:srgbClr val="000099"/>
                </a:solidFill>
                <a:latin typeface="Arial"/>
              </a:rPr>
              <a:t>Hypericum</a:t>
            </a:r>
            <a:r>
              <a:rPr lang="fr-FR" altLang="fr-FR" b="1" dirty="0">
                <a:solidFill>
                  <a:srgbClr val="000099"/>
                </a:solidFill>
                <a:latin typeface="Arial"/>
              </a:rPr>
              <a:t> </a:t>
            </a:r>
            <a:r>
              <a:rPr lang="fr-FR" altLang="fr-FR" b="1" dirty="0" err="1">
                <a:solidFill>
                  <a:srgbClr val="000099"/>
                </a:solidFill>
                <a:latin typeface="Arial"/>
              </a:rPr>
              <a:t>perforatum</a:t>
            </a:r>
            <a:r>
              <a:rPr lang="fr-FR" altLang="fr-FR" b="1" dirty="0">
                <a:solidFill>
                  <a:srgbClr val="000099"/>
                </a:solidFill>
                <a:latin typeface="Arial"/>
              </a:rPr>
              <a:t> 15 CH </a:t>
            </a:r>
          </a:p>
        </p:txBody>
      </p:sp>
      <p:sp>
        <p:nvSpPr>
          <p:cNvPr id="42" name="Rectangle 30"/>
          <p:cNvSpPr>
            <a:spLocks noChangeArrowheads="1"/>
          </p:cNvSpPr>
          <p:nvPr/>
        </p:nvSpPr>
        <p:spPr bwMode="auto">
          <a:xfrm>
            <a:off x="205515" y="4749752"/>
            <a:ext cx="4895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rgbClr val="000099"/>
                </a:solidFill>
                <a:latin typeface="Arial"/>
              </a:rPr>
              <a:t>Douleurs sur le territoire d’un </a:t>
            </a:r>
            <a:r>
              <a:rPr lang="fr-FR" altLang="fr-FR" b="1" dirty="0">
                <a:solidFill>
                  <a:srgbClr val="000099"/>
                </a:solidFill>
                <a:latin typeface="Arial"/>
              </a:rPr>
              <a:t>trajet nerveux</a:t>
            </a:r>
            <a:endParaRPr lang="fr-FR" altLang="fr-FR" dirty="0">
              <a:solidFill>
                <a:srgbClr val="000099"/>
              </a:solidFill>
              <a:latin typeface="Arial"/>
            </a:endParaRPr>
          </a:p>
        </p:txBody>
      </p:sp>
      <p:sp>
        <p:nvSpPr>
          <p:cNvPr id="2" name="Rectangle 1"/>
          <p:cNvSpPr/>
          <p:nvPr/>
        </p:nvSpPr>
        <p:spPr>
          <a:xfrm>
            <a:off x="384332" y="5711907"/>
            <a:ext cx="4538294" cy="369332"/>
          </a:xfrm>
          <a:prstGeom prst="rect">
            <a:avLst/>
          </a:prstGeom>
        </p:spPr>
        <p:txBody>
          <a:bodyPr wrap="none">
            <a:spAutoFit/>
          </a:bodyPr>
          <a:lstStyle/>
          <a:p>
            <a:pPr algn="ctr">
              <a:spcBef>
                <a:spcPts val="300"/>
              </a:spcBef>
            </a:pPr>
            <a:r>
              <a:rPr lang="fr-FR" altLang="fr-FR" dirty="0">
                <a:solidFill>
                  <a:srgbClr val="000099"/>
                </a:solidFill>
              </a:rPr>
              <a:t> </a:t>
            </a:r>
            <a:r>
              <a:rPr lang="fr-FR" altLang="fr-FR" sz="1600" dirty="0">
                <a:solidFill>
                  <a:srgbClr val="000099"/>
                </a:solidFill>
              </a:rPr>
              <a:t>5 granules de chaque toutes les heures - ESA</a:t>
            </a:r>
            <a:r>
              <a:rPr lang="fr-FR" altLang="fr-FR" sz="1600" dirty="0">
                <a:solidFill>
                  <a:srgbClr val="3333CC"/>
                </a:solidFill>
              </a:rPr>
              <a:t> </a:t>
            </a:r>
            <a:r>
              <a:rPr lang="fr-FR" altLang="fr-FR" sz="1600" b="1" dirty="0">
                <a:solidFill>
                  <a:srgbClr val="000099"/>
                </a:solidFill>
                <a:cs typeface="Arial" panose="020B0604020202020204" pitchFamily="34" charset="0"/>
              </a:rPr>
              <a:t> </a:t>
            </a:r>
          </a:p>
        </p:txBody>
      </p:sp>
      <p:sp>
        <p:nvSpPr>
          <p:cNvPr id="43" name="Rectangle 24"/>
          <p:cNvSpPr>
            <a:spLocks noChangeArrowheads="1"/>
          </p:cNvSpPr>
          <p:nvPr/>
        </p:nvSpPr>
        <p:spPr bwMode="auto">
          <a:xfrm>
            <a:off x="700471" y="3832453"/>
            <a:ext cx="3596760"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fr-FR" altLang="fr-FR" b="1" dirty="0">
                <a:solidFill>
                  <a:srgbClr val="000099"/>
                </a:solidFill>
                <a:cs typeface="Arial" panose="020B0604020202020204" pitchFamily="34" charset="0"/>
              </a:rPr>
              <a:t>Arnica montana 9 CH</a:t>
            </a:r>
          </a:p>
        </p:txBody>
      </p:sp>
      <p:sp>
        <p:nvSpPr>
          <p:cNvPr id="44" name="Espace réservé du texte 3"/>
          <p:cNvSpPr txBox="1">
            <a:spLocks/>
          </p:cNvSpPr>
          <p:nvPr/>
        </p:nvSpPr>
        <p:spPr>
          <a:xfrm>
            <a:off x="6070450" y="2454455"/>
            <a:ext cx="4641916" cy="880991"/>
          </a:xfrm>
          <a:prstGeom prst="rect">
            <a:avLst/>
          </a:prstGeom>
        </p:spPr>
        <p:txBody>
          <a:bodyPr>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Sur 2 à 3 semaines</a:t>
            </a:r>
            <a:endParaRPr lang="fr-FR" sz="2000" b="1" dirty="0">
              <a:solidFill>
                <a:srgbClr val="002060"/>
              </a:solidFill>
            </a:endParaRPr>
          </a:p>
        </p:txBody>
      </p:sp>
      <p:sp>
        <p:nvSpPr>
          <p:cNvPr id="45" name="Rectangle 24"/>
          <p:cNvSpPr>
            <a:spLocks noChangeArrowheads="1"/>
          </p:cNvSpPr>
          <p:nvPr/>
        </p:nvSpPr>
        <p:spPr bwMode="auto">
          <a:xfrm>
            <a:off x="7114576" y="3302806"/>
            <a:ext cx="3011334" cy="408623"/>
          </a:xfrm>
          <a:prstGeom prst="round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fr-FR" altLang="fr-FR" b="1" dirty="0">
                <a:solidFill>
                  <a:srgbClr val="000099"/>
                </a:solidFill>
                <a:cs typeface="Arial" panose="020B0604020202020204" pitchFamily="34" charset="0"/>
              </a:rPr>
              <a:t>Arnica montana 9 CH</a:t>
            </a:r>
          </a:p>
        </p:txBody>
      </p:sp>
      <p:sp>
        <p:nvSpPr>
          <p:cNvPr id="46" name="Text Box 38"/>
          <p:cNvSpPr txBox="1">
            <a:spLocks noChangeArrowheads="1"/>
          </p:cNvSpPr>
          <p:nvPr/>
        </p:nvSpPr>
        <p:spPr bwMode="auto">
          <a:xfrm>
            <a:off x="7114315" y="5852161"/>
            <a:ext cx="3011596" cy="408623"/>
          </a:xfrm>
          <a:prstGeom prst="round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a:spcBef>
                <a:spcPct val="20000"/>
              </a:spcBef>
              <a:buClr>
                <a:srgbClr val="007A00"/>
              </a:buClr>
            </a:pPr>
            <a:r>
              <a:rPr lang="fr-FR" altLang="fr-FR" b="1" dirty="0" err="1">
                <a:solidFill>
                  <a:srgbClr val="000099"/>
                </a:solidFill>
              </a:rPr>
              <a:t>Staphysagria</a:t>
            </a:r>
            <a:r>
              <a:rPr lang="fr-FR" altLang="fr-FR" b="1" dirty="0">
                <a:solidFill>
                  <a:srgbClr val="000099"/>
                </a:solidFill>
              </a:rPr>
              <a:t> 9 CH</a:t>
            </a:r>
          </a:p>
        </p:txBody>
      </p:sp>
      <p:sp>
        <p:nvSpPr>
          <p:cNvPr id="47" name="Rectangle 29"/>
          <p:cNvSpPr>
            <a:spLocks noChangeArrowheads="1"/>
          </p:cNvSpPr>
          <p:nvPr/>
        </p:nvSpPr>
        <p:spPr bwMode="auto">
          <a:xfrm>
            <a:off x="6070944" y="5460527"/>
            <a:ext cx="51892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dirty="0">
                <a:solidFill>
                  <a:srgbClr val="000099"/>
                </a:solidFill>
                <a:latin typeface="Tahoma" panose="020B0604030504040204" pitchFamily="34" charset="0"/>
                <a:cs typeface="Arial" panose="020B0604020202020204" pitchFamily="34" charset="0"/>
              </a:rPr>
              <a:t> Douleurs des plaies par </a:t>
            </a:r>
            <a:r>
              <a:rPr lang="fr-FR" altLang="fr-FR" b="1" dirty="0">
                <a:solidFill>
                  <a:srgbClr val="000099"/>
                </a:solidFill>
                <a:latin typeface="Tahoma" panose="020B0604030504040204" pitchFamily="34" charset="0"/>
                <a:cs typeface="Arial" panose="020B0604020202020204" pitchFamily="34" charset="0"/>
              </a:rPr>
              <a:t>instrument tranchant</a:t>
            </a:r>
          </a:p>
        </p:txBody>
      </p:sp>
      <p:sp>
        <p:nvSpPr>
          <p:cNvPr id="48" name="Rectangle 29"/>
          <p:cNvSpPr>
            <a:spLocks noChangeArrowheads="1"/>
          </p:cNvSpPr>
          <p:nvPr/>
        </p:nvSpPr>
        <p:spPr bwMode="auto">
          <a:xfrm>
            <a:off x="6070944" y="4175832"/>
            <a:ext cx="54692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dirty="0">
                <a:solidFill>
                  <a:srgbClr val="000099"/>
                </a:solidFill>
                <a:cs typeface="Arial" panose="020B0604020202020204" pitchFamily="34" charset="0"/>
              </a:rPr>
              <a:t> Douleur consécutive aux </a:t>
            </a:r>
            <a:r>
              <a:rPr lang="fr-FR" altLang="fr-FR" b="1" dirty="0">
                <a:solidFill>
                  <a:srgbClr val="000099"/>
                </a:solidFill>
                <a:cs typeface="Arial" panose="020B0604020202020204" pitchFamily="34" charset="0"/>
              </a:rPr>
              <a:t>traumatismes de l’os</a:t>
            </a:r>
            <a:endParaRPr lang="fr-FR" altLang="fr-FR" b="1" dirty="0">
              <a:solidFill>
                <a:srgbClr val="FF0000"/>
              </a:solidFill>
              <a:cs typeface="Arial" panose="020B0604020202020204" pitchFamily="34" charset="0"/>
            </a:endParaRPr>
          </a:p>
        </p:txBody>
      </p:sp>
      <p:sp>
        <p:nvSpPr>
          <p:cNvPr id="49" name="Text Box 27"/>
          <p:cNvSpPr txBox="1">
            <a:spLocks noChangeArrowheads="1"/>
          </p:cNvSpPr>
          <p:nvPr/>
        </p:nvSpPr>
        <p:spPr bwMode="auto">
          <a:xfrm>
            <a:off x="7102402" y="4594237"/>
            <a:ext cx="301159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92075" lvl="2" indent="0" algn="ctr" fontAlgn="base">
              <a:spcBef>
                <a:spcPct val="20000"/>
              </a:spcBef>
              <a:spcAft>
                <a:spcPct val="0"/>
              </a:spcAft>
              <a:tabLst>
                <a:tab pos="0" algn="l"/>
              </a:tabLst>
            </a:pPr>
            <a:r>
              <a:rPr lang="fr-FR" sz="1800" b="1" dirty="0" err="1">
                <a:solidFill>
                  <a:srgbClr val="000099"/>
                </a:solidFill>
                <a:latin typeface="Arial"/>
              </a:rPr>
              <a:t>Symphytum</a:t>
            </a:r>
            <a:r>
              <a:rPr lang="fr-FR" sz="1800" b="1" dirty="0">
                <a:solidFill>
                  <a:srgbClr val="000099"/>
                </a:solidFill>
                <a:latin typeface="Arial"/>
              </a:rPr>
              <a:t> 5 CH</a:t>
            </a:r>
          </a:p>
        </p:txBody>
      </p:sp>
      <p:grpSp>
        <p:nvGrpSpPr>
          <p:cNvPr id="53" name="Group 40"/>
          <p:cNvGrpSpPr>
            <a:grpSpLocks/>
          </p:cNvGrpSpPr>
          <p:nvPr/>
        </p:nvGrpSpPr>
        <p:grpSpPr bwMode="auto">
          <a:xfrm>
            <a:off x="8391408" y="3758007"/>
            <a:ext cx="412595" cy="389259"/>
            <a:chOff x="1584" y="2688"/>
            <a:chExt cx="166" cy="144"/>
          </a:xfrm>
        </p:grpSpPr>
        <p:sp>
          <p:nvSpPr>
            <p:cNvPr id="54"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55"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grpSp>
        <p:nvGrpSpPr>
          <p:cNvPr id="56" name="Group 40"/>
          <p:cNvGrpSpPr>
            <a:grpSpLocks/>
          </p:cNvGrpSpPr>
          <p:nvPr/>
        </p:nvGrpSpPr>
        <p:grpSpPr bwMode="auto">
          <a:xfrm>
            <a:off x="8413815" y="5074206"/>
            <a:ext cx="412595" cy="389259"/>
            <a:chOff x="1584" y="2688"/>
            <a:chExt cx="166" cy="144"/>
          </a:xfrm>
        </p:grpSpPr>
        <p:sp>
          <p:nvSpPr>
            <p:cNvPr id="5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sp>
          <p:nvSpPr>
            <p:cNvPr id="5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panose="020B0604020202020204" pitchFamily="34" charset="0"/>
              </a:endParaRPr>
            </a:p>
          </p:txBody>
        </p:sp>
      </p:grpSp>
      <p:sp>
        <p:nvSpPr>
          <p:cNvPr id="59" name="Rectangle 58"/>
          <p:cNvSpPr/>
          <p:nvPr/>
        </p:nvSpPr>
        <p:spPr>
          <a:xfrm>
            <a:off x="6745131" y="6378828"/>
            <a:ext cx="3397084" cy="369332"/>
          </a:xfrm>
          <a:prstGeom prst="rect">
            <a:avLst/>
          </a:prstGeom>
        </p:spPr>
        <p:txBody>
          <a:bodyPr wrap="none">
            <a:spAutoFit/>
          </a:bodyPr>
          <a:lstStyle/>
          <a:p>
            <a:pPr algn="ctr">
              <a:spcBef>
                <a:spcPts val="300"/>
              </a:spcBef>
            </a:pPr>
            <a:r>
              <a:rPr lang="fr-FR" altLang="fr-FR" dirty="0">
                <a:solidFill>
                  <a:srgbClr val="000099"/>
                </a:solidFill>
              </a:rPr>
              <a:t> </a:t>
            </a:r>
            <a:r>
              <a:rPr lang="fr-FR" altLang="fr-FR" sz="1600" dirty="0">
                <a:solidFill>
                  <a:srgbClr val="000099"/>
                </a:solidFill>
              </a:rPr>
              <a:t>5 granules de chaque matin et soir</a:t>
            </a:r>
            <a:endParaRPr lang="fr-FR" altLang="fr-FR" sz="1600" b="1" dirty="0">
              <a:solidFill>
                <a:srgbClr val="000099"/>
              </a:solidFill>
              <a:cs typeface="Arial" panose="020B0604020202020204" pitchFamily="34" charset="0"/>
            </a:endParaRPr>
          </a:p>
        </p:txBody>
      </p:sp>
    </p:spTree>
    <p:extLst>
      <p:ext uri="{BB962C8B-B14F-4D97-AF65-F5344CB8AC3E}">
        <p14:creationId xmlns:p14="http://schemas.microsoft.com/office/powerpoint/2010/main" val="255038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500"/>
                                        <p:tgtEl>
                                          <p:spTgt spid="26"/>
                                        </p:tgtEl>
                                      </p:cBhvr>
                                    </p:animEffect>
                                  </p:childTnLst>
                                </p:cTn>
                              </p:par>
                              <p:par>
                                <p:cTn id="57" presetID="22" presetClass="entr" presetSubtype="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8" grpId="0" animBg="1"/>
      <p:bldP spid="9" grpId="0" animBg="1"/>
      <p:bldP spid="22" grpId="0" animBg="1"/>
      <p:bldP spid="26" grpId="0"/>
      <p:bldP spid="40" grpId="0"/>
      <p:bldP spid="41" grpId="0" animBg="1"/>
      <p:bldP spid="42" grpId="0"/>
      <p:bldP spid="2" grpId="0"/>
      <p:bldP spid="43" grpId="0" animBg="1"/>
      <p:bldP spid="44" grpId="0"/>
      <p:bldP spid="45" grpId="0" animBg="1"/>
      <p:bldP spid="46" grpId="0" animBg="1"/>
      <p:bldP spid="47" grpId="0"/>
      <p:bldP spid="48" grpId="0"/>
      <p:bldP spid="49" grpId="0" animBg="1"/>
      <p:bldP spid="5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10"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Douleur aigüe pendant la quelle le muscle devient dur.</a:t>
            </a:r>
          </a:p>
          <a:p>
            <a:endParaRPr lang="fr-FR" dirty="0">
              <a:cs typeface="Arial"/>
            </a:endParaRPr>
          </a:p>
          <a:p>
            <a:pPr marL="355600" indent="-355600">
              <a:buFontTx/>
              <a:buBlip>
                <a:blip r:embed="rId3"/>
              </a:buBlip>
            </a:pPr>
            <a:r>
              <a:rPr lang="fr-FR" b="1" dirty="0">
                <a:cs typeface="Arial"/>
                <a:sym typeface="Wingdings" panose="05000000000000000000" pitchFamily="2" charset="2"/>
              </a:rPr>
              <a:t>Étiologies </a:t>
            </a:r>
            <a:r>
              <a:rPr lang="fr-FR" dirty="0">
                <a:cs typeface="Arial"/>
                <a:sym typeface="Wingdings" panose="05000000000000000000" pitchFamily="2" charset="2"/>
              </a:rPr>
              <a:t>: manifestation plurifactorielle</a:t>
            </a:r>
            <a:endParaRPr lang="fr-FR" b="1" dirty="0">
              <a:cs typeface="Arial"/>
            </a:endParaRPr>
          </a:p>
          <a:p>
            <a:pPr marL="685800" lvl="1" indent="-342900">
              <a:spcBef>
                <a:spcPts val="1200"/>
              </a:spcBef>
              <a:buClr>
                <a:srgbClr val="62C400"/>
              </a:buClr>
              <a:buFont typeface="Arial" panose="020B0604020202020204" pitchFamily="34" charset="0"/>
              <a:buChar char="•"/>
            </a:pPr>
            <a:r>
              <a:rPr lang="fr-FR" sz="2000" dirty="0">
                <a:solidFill>
                  <a:srgbClr val="000099"/>
                </a:solidFill>
              </a:rPr>
              <a:t>vasculaire</a:t>
            </a:r>
          </a:p>
          <a:p>
            <a:pPr marL="685800" lvl="1" indent="-342900">
              <a:spcBef>
                <a:spcPts val="1200"/>
              </a:spcBef>
              <a:buClr>
                <a:srgbClr val="62C400"/>
              </a:buClr>
              <a:buFont typeface="Arial" panose="020B0604020202020204" pitchFamily="34" charset="0"/>
              <a:buChar char="•"/>
            </a:pPr>
            <a:r>
              <a:rPr lang="fr-FR" sz="2000" dirty="0">
                <a:solidFill>
                  <a:srgbClr val="000099"/>
                </a:solidFill>
              </a:rPr>
              <a:t>métabolique</a:t>
            </a:r>
          </a:p>
          <a:p>
            <a:pPr marL="685800" lvl="1" indent="-342900">
              <a:spcBef>
                <a:spcPts val="1200"/>
              </a:spcBef>
              <a:buClr>
                <a:srgbClr val="62C400"/>
              </a:buClr>
              <a:buFont typeface="Arial" panose="020B0604020202020204" pitchFamily="34" charset="0"/>
              <a:buChar char="•"/>
            </a:pPr>
            <a:r>
              <a:rPr lang="fr-FR" sz="2000" dirty="0">
                <a:solidFill>
                  <a:srgbClr val="000099"/>
                </a:solidFill>
              </a:rPr>
              <a:t>neurologique</a:t>
            </a:r>
          </a:p>
          <a:p>
            <a:pPr marL="355600" indent="-355600"/>
            <a:endParaRPr lang="fr-FR" dirty="0">
              <a:cs typeface="Arial"/>
            </a:endParaRPr>
          </a:p>
        </p:txBody>
      </p:sp>
      <p:pic>
        <p:nvPicPr>
          <p:cNvPr id="1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809" y="5172580"/>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5255609"/>
            <a:ext cx="10515600" cy="66658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Possible origine iatrogénique </a:t>
            </a:r>
            <a:r>
              <a:rPr lang="fr-FR" dirty="0">
                <a:cs typeface="Arial"/>
              </a:rPr>
              <a:t>: déficit en K </a:t>
            </a:r>
            <a:r>
              <a:rPr lang="fr-FR" sz="1800" dirty="0">
                <a:cs typeface="Arial"/>
              </a:rPr>
              <a:t>(diurétiques, médicaments </a:t>
            </a:r>
            <a:r>
              <a:rPr lang="fr-FR" sz="1800" dirty="0" err="1">
                <a:cs typeface="Arial"/>
              </a:rPr>
              <a:t>hypokaliémiants</a:t>
            </a:r>
            <a:r>
              <a:rPr lang="fr-FR" sz="1800" dirty="0">
                <a:cs typeface="Arial"/>
              </a:rPr>
              <a:t>)</a:t>
            </a:r>
          </a:p>
          <a:p>
            <a:pPr marL="355600" indent="-355600"/>
            <a:endParaRPr lang="fr-FR" dirty="0">
              <a:cs typeface="Arial"/>
            </a:endParaRP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4" name="Rectangle 13"/>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3541658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pic>
        <p:nvPicPr>
          <p:cNvPr id="1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63525" y="1675718"/>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3"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0" y="4466280"/>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258172" y="4476406"/>
            <a:ext cx="4485527" cy="904863"/>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r>
              <a:rPr lang="fr-FR" sz="2400" b="1"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sym typeface="Wingdings" panose="05000000000000000000" pitchFamily="2" charset="2"/>
              </a:rPr>
              <a:t>+ analyses biologiques</a:t>
            </a:r>
            <a:endParaRPr lang="fr-FR" sz="2000" dirty="0">
              <a:solidFill>
                <a:srgbClr val="000099"/>
              </a:solidFill>
              <a:cs typeface="Arial" panose="020B0604020202020204" pitchFamily="34" charset="0"/>
            </a:endParaRPr>
          </a:p>
        </p:txBody>
      </p:sp>
      <p:sp>
        <p:nvSpPr>
          <p:cNvPr id="15" name="Shape 84"/>
          <p:cNvSpPr txBox="1">
            <a:spLocks/>
          </p:cNvSpPr>
          <p:nvPr/>
        </p:nvSpPr>
        <p:spPr bwMode="auto">
          <a:xfrm>
            <a:off x="1676400" y="2666022"/>
            <a:ext cx="10515600" cy="1702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5"/>
              </a:buBlip>
            </a:pPr>
            <a:r>
              <a:rPr lang="fr-FR" altLang="fr-FR" sz="2000" dirty="0">
                <a:solidFill>
                  <a:srgbClr val="000099"/>
                </a:solidFill>
              </a:rPr>
              <a:t>Conseil </a:t>
            </a:r>
            <a:r>
              <a:rPr lang="fr-FR" altLang="fr-FR" sz="2000" b="1" dirty="0">
                <a:solidFill>
                  <a:srgbClr val="000099"/>
                </a:solidFill>
              </a:rPr>
              <a:t>limité dans le temps</a:t>
            </a:r>
          </a:p>
          <a:p>
            <a:pPr fontAlgn="base">
              <a:lnSpc>
                <a:spcPct val="150000"/>
              </a:lnSpc>
              <a:spcBef>
                <a:spcPts val="1200"/>
              </a:spcBef>
              <a:spcAft>
                <a:spcPct val="0"/>
              </a:spcAft>
              <a:buClr>
                <a:srgbClr val="62C400"/>
              </a:buClr>
              <a:buSzPct val="100000"/>
              <a:buFontTx/>
              <a:buBlip>
                <a:blip r:embed="rId5"/>
              </a:buBlip>
            </a:pPr>
            <a:r>
              <a:rPr lang="fr-FR" altLang="fr-FR" sz="2000" b="1" dirty="0">
                <a:solidFill>
                  <a:srgbClr val="000099"/>
                </a:solidFill>
              </a:rPr>
              <a:t>Si pas d’amélioration notable au bout de 8 jours</a:t>
            </a: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6227" y="2811996"/>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9" name="Rectangle 18"/>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27761248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210243" y="1803977"/>
            <a:ext cx="3913178"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Cuprum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9 CH</a:t>
            </a:r>
          </a:p>
          <a:p>
            <a:pPr algn="r">
              <a:spcBef>
                <a:spcPts val="300"/>
              </a:spcBef>
            </a:pPr>
            <a:r>
              <a:rPr lang="fr-FR" dirty="0">
                <a:solidFill>
                  <a:srgbClr val="000090"/>
                </a:solidFill>
              </a:rPr>
              <a:t>5 granules au rythme des crampes ou en prévention 1 fois par jour</a:t>
            </a:r>
          </a:p>
        </p:txBody>
      </p:sp>
      <p:sp>
        <p:nvSpPr>
          <p:cNvPr id="11" name="Text Box 26"/>
          <p:cNvSpPr txBox="1">
            <a:spLocks noChangeArrowheads="1"/>
          </p:cNvSpPr>
          <p:nvPr/>
        </p:nvSpPr>
        <p:spPr bwMode="auto">
          <a:xfrm>
            <a:off x="739227" y="1835931"/>
            <a:ext cx="52635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Crampes violentes </a:t>
            </a:r>
            <a:r>
              <a:rPr lang="fr-FR" altLang="fr-FR" b="1" dirty="0">
                <a:solidFill>
                  <a:srgbClr val="000099"/>
                </a:solidFill>
                <a:cs typeface="Arial" panose="020B0604020202020204" pitchFamily="34" charset="0"/>
              </a:rPr>
              <a:t>des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mollets</a:t>
            </a:r>
            <a:r>
              <a:rPr lang="fr-FR" altLang="fr-FR" dirty="0">
                <a:solidFill>
                  <a:srgbClr val="000099"/>
                </a:solidFill>
                <a:cs typeface="Arial" panose="020B0604020202020204" pitchFamily="34" charset="0"/>
              </a:rPr>
              <a:t> et des pieds, volontiers </a:t>
            </a:r>
            <a:r>
              <a:rPr lang="fr-FR" altLang="fr-FR" b="1" dirty="0">
                <a:solidFill>
                  <a:srgbClr val="000099"/>
                </a:solidFill>
                <a:cs typeface="Arial" panose="020B0604020202020204" pitchFamily="34" charset="0"/>
              </a:rPr>
              <a:t>nocturnes</a:t>
            </a:r>
            <a:endParaRPr lang="fr-FR" altLang="fr-FR" dirty="0">
              <a:solidFill>
                <a:srgbClr val="FF0000"/>
              </a:solidFill>
              <a:cs typeface="Arial" panose="020B0604020202020204" pitchFamily="34" charset="0"/>
            </a:endParaRPr>
          </a:p>
        </p:txBody>
      </p:sp>
      <p:sp>
        <p:nvSpPr>
          <p:cNvPr id="12" name="Text Box 27"/>
          <p:cNvSpPr txBox="1">
            <a:spLocks noChangeArrowheads="1"/>
          </p:cNvSpPr>
          <p:nvPr/>
        </p:nvSpPr>
        <p:spPr bwMode="auto">
          <a:xfrm>
            <a:off x="7549111" y="3384474"/>
            <a:ext cx="3574310"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Arnica </a:t>
            </a:r>
            <a:r>
              <a:rPr lang="fr-FR" sz="1800" b="1" dirty="0" err="1">
                <a:solidFill>
                  <a:srgbClr val="000090"/>
                </a:solidFill>
              </a:rPr>
              <a:t>montana</a:t>
            </a:r>
            <a:r>
              <a:rPr lang="fr-FR" sz="1800" b="1" dirty="0">
                <a:solidFill>
                  <a:srgbClr val="000090"/>
                </a:solidFill>
              </a:rPr>
              <a:t> 9 CH</a:t>
            </a:r>
          </a:p>
          <a:p>
            <a:pPr algn="r">
              <a:spcBef>
                <a:spcPts val="300"/>
              </a:spcBef>
            </a:pPr>
            <a:r>
              <a:rPr lang="fr-FR" dirty="0">
                <a:solidFill>
                  <a:srgbClr val="000090"/>
                </a:solidFill>
              </a:rPr>
              <a:t>5 granules au rythme des crampes ou en prévention 1 fois par jour</a:t>
            </a:r>
          </a:p>
        </p:txBody>
      </p:sp>
      <p:sp>
        <p:nvSpPr>
          <p:cNvPr id="13" name="Text Box 26"/>
          <p:cNvSpPr txBox="1">
            <a:spLocks noChangeArrowheads="1"/>
          </p:cNvSpPr>
          <p:nvPr/>
        </p:nvSpPr>
        <p:spPr bwMode="auto">
          <a:xfrm>
            <a:off x="739227" y="3459288"/>
            <a:ext cx="55977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contusion</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fatigue musculaire</a:t>
            </a:r>
            <a:r>
              <a:rPr lang="fr-FR" altLang="fr-FR" dirty="0">
                <a:solidFill>
                  <a:srgbClr val="000099"/>
                </a:solidFill>
                <a:cs typeface="Arial" panose="020B0604020202020204" pitchFamily="34" charset="0"/>
              </a:rPr>
              <a:t>, protecteur vasculaire</a:t>
            </a:r>
          </a:p>
        </p:txBody>
      </p:sp>
      <p:sp>
        <p:nvSpPr>
          <p:cNvPr id="14" name="ZoneTexte 13"/>
          <p:cNvSpPr txBox="1"/>
          <p:nvPr/>
        </p:nvSpPr>
        <p:spPr>
          <a:xfrm>
            <a:off x="942651" y="4261628"/>
            <a:ext cx="7432158" cy="369332"/>
          </a:xfrm>
          <a:prstGeom prst="rect">
            <a:avLst/>
          </a:prstGeom>
          <a:noFill/>
        </p:spPr>
        <p:txBody>
          <a:bodyPr wrap="square" rtlCol="0">
            <a:spAutoFit/>
          </a:bodyPr>
          <a:lstStyle/>
          <a:p>
            <a:r>
              <a:rPr lang="fr-FR" u="sng" dirty="0">
                <a:solidFill>
                  <a:srgbClr val="000099"/>
                </a:solidFill>
              </a:rPr>
              <a:t>En complément d’une prescription</a:t>
            </a:r>
          </a:p>
        </p:txBody>
      </p:sp>
      <p:pic>
        <p:nvPicPr>
          <p:cNvPr id="15"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854" y="4261628"/>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7"/>
          <p:cNvSpPr txBox="1">
            <a:spLocks noChangeArrowheads="1"/>
          </p:cNvSpPr>
          <p:nvPr/>
        </p:nvSpPr>
        <p:spPr bwMode="auto">
          <a:xfrm>
            <a:off x="8157970" y="5355507"/>
            <a:ext cx="296545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Secale</a:t>
            </a:r>
            <a:r>
              <a:rPr lang="fr-FR" sz="1800" b="1" dirty="0">
                <a:solidFill>
                  <a:srgbClr val="000090"/>
                </a:solidFill>
              </a:rPr>
              <a:t> </a:t>
            </a:r>
            <a:r>
              <a:rPr lang="fr-FR" sz="1800" b="1" dirty="0" err="1">
                <a:solidFill>
                  <a:srgbClr val="000090"/>
                </a:solidFill>
              </a:rPr>
              <a:t>cornutum</a:t>
            </a:r>
            <a:r>
              <a:rPr lang="fr-FR" sz="1800" b="1" dirty="0">
                <a:solidFill>
                  <a:srgbClr val="000090"/>
                </a:solidFill>
              </a:rPr>
              <a:t> 15 CH</a:t>
            </a:r>
          </a:p>
          <a:p>
            <a:pPr algn="r">
              <a:spcBef>
                <a:spcPts val="300"/>
              </a:spcBef>
            </a:pPr>
            <a:r>
              <a:rPr lang="fr-FR" dirty="0">
                <a:solidFill>
                  <a:srgbClr val="000090"/>
                </a:solidFill>
              </a:rPr>
              <a:t>5 granules par jour</a:t>
            </a:r>
          </a:p>
        </p:txBody>
      </p:sp>
      <p:sp>
        <p:nvSpPr>
          <p:cNvPr id="17" name="Text Box 26"/>
          <p:cNvSpPr txBox="1">
            <a:spLocks noChangeArrowheads="1"/>
          </p:cNvSpPr>
          <p:nvPr/>
        </p:nvSpPr>
        <p:spPr bwMode="auto">
          <a:xfrm>
            <a:off x="654659" y="5356061"/>
            <a:ext cx="49168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Crampes des membres inférieurs</a:t>
            </a:r>
          </a:p>
          <a:p>
            <a:pPr marL="265113">
              <a:buClr>
                <a:srgbClr val="62C400"/>
              </a:buClr>
            </a:pPr>
            <a:r>
              <a:rPr lang="fr-FR" altLang="fr-FR" b="1" dirty="0">
                <a:solidFill>
                  <a:srgbClr val="000099"/>
                </a:solidFill>
                <a:cs typeface="Arial" panose="020B0604020202020204" pitchFamily="34" charset="0"/>
              </a:rPr>
              <a:t>Sensation de brûlure intense </a:t>
            </a:r>
            <a:r>
              <a:rPr lang="fr-FR" altLang="fr-FR" dirty="0">
                <a:solidFill>
                  <a:srgbClr val="000099"/>
                </a:solidFill>
                <a:cs typeface="Arial" panose="020B0604020202020204" pitchFamily="34" charset="0"/>
              </a:rPr>
              <a:t>« comme par des charbons ardents », contrastant avec le refroidissement objectif des zones concernées</a:t>
            </a:r>
          </a:p>
        </p:txBody>
      </p:sp>
      <p:sp>
        <p:nvSpPr>
          <p:cNvPr id="18" name="Rectangle 17"/>
          <p:cNvSpPr/>
          <p:nvPr/>
        </p:nvSpPr>
        <p:spPr>
          <a:xfrm>
            <a:off x="922841" y="4721244"/>
            <a:ext cx="6301370" cy="646331"/>
          </a:xfrm>
          <a:prstGeom prst="rect">
            <a:avLst/>
          </a:prstGeom>
        </p:spPr>
        <p:txBody>
          <a:bodyPr wrap="square">
            <a:spAutoFit/>
          </a:bodyPr>
          <a:lstStyle/>
          <a:p>
            <a:pPr fontAlgn="base">
              <a:spcBef>
                <a:spcPct val="20000"/>
              </a:spcBef>
              <a:spcAft>
                <a:spcPct val="0"/>
              </a:spcAft>
            </a:pPr>
            <a:r>
              <a:rPr lang="fr-FR" b="1" u="sng" dirty="0">
                <a:solidFill>
                  <a:srgbClr val="000099"/>
                </a:solidFill>
              </a:rPr>
              <a:t>Médicament de similitude </a:t>
            </a:r>
            <a:r>
              <a:rPr lang="fr-FR" b="1" u="sng" dirty="0" err="1">
                <a:solidFill>
                  <a:srgbClr val="000099"/>
                </a:solidFill>
              </a:rPr>
              <a:t>anatomo</a:t>
            </a:r>
            <a:r>
              <a:rPr lang="fr-FR" b="1" u="sng" dirty="0">
                <a:solidFill>
                  <a:srgbClr val="000099"/>
                </a:solidFill>
              </a:rPr>
              <a:t>-physiopathologique</a:t>
            </a:r>
            <a:r>
              <a:rPr lang="fr-FR" b="1" dirty="0">
                <a:solidFill>
                  <a:srgbClr val="000099"/>
                </a:solidFill>
              </a:rPr>
              <a:t> </a:t>
            </a:r>
            <a:r>
              <a:rPr lang="fr-FR" dirty="0">
                <a:solidFill>
                  <a:srgbClr val="000099"/>
                </a:solidFill>
              </a:rPr>
              <a:t>	 </a:t>
            </a:r>
          </a:p>
        </p:txBody>
      </p:sp>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1" name="Rectangle 20"/>
          <p:cNvSpPr/>
          <p:nvPr/>
        </p:nvSpPr>
        <p:spPr>
          <a:xfrm>
            <a:off x="9905367" y="355821"/>
            <a:ext cx="2287793" cy="369332"/>
          </a:xfrm>
          <a:prstGeom prst="rect">
            <a:avLst/>
          </a:prstGeom>
          <a:noFill/>
        </p:spPr>
        <p:txBody>
          <a:bodyPr wrap="square">
            <a:spAutoFit/>
          </a:bodyPr>
          <a:lstStyle/>
          <a:p>
            <a:pPr algn="ctr"/>
            <a:r>
              <a:rPr lang="fr-FR" i="1" dirty="0">
                <a:solidFill>
                  <a:srgbClr val="000099"/>
                </a:solidFill>
              </a:rPr>
              <a:t>« J’ai mal »</a:t>
            </a:r>
          </a:p>
        </p:txBody>
      </p:sp>
    </p:spTree>
    <p:extLst>
      <p:ext uri="{BB962C8B-B14F-4D97-AF65-F5344CB8AC3E}">
        <p14:creationId xmlns:p14="http://schemas.microsoft.com/office/powerpoint/2010/main" val="39385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p:bldP spid="16" grpId="0" animBg="1"/>
      <p:bldP spid="17" grpId="0"/>
      <p:bldP spid="1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Crampes</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949296" y="2683301"/>
            <a:ext cx="317291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Zincum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15 CH</a:t>
            </a:r>
          </a:p>
          <a:p>
            <a:pPr algn="r">
              <a:spcBef>
                <a:spcPts val="300"/>
              </a:spcBef>
            </a:pPr>
            <a:r>
              <a:rPr lang="fr-FR" dirty="0">
                <a:solidFill>
                  <a:srgbClr val="000090"/>
                </a:solidFill>
              </a:rPr>
              <a:t>5 granules le soir</a:t>
            </a:r>
          </a:p>
        </p:txBody>
      </p:sp>
      <p:sp>
        <p:nvSpPr>
          <p:cNvPr id="10" name="Text Box 26"/>
          <p:cNvSpPr txBox="1">
            <a:spLocks noChangeArrowheads="1"/>
          </p:cNvSpPr>
          <p:nvPr/>
        </p:nvSpPr>
        <p:spPr bwMode="auto">
          <a:xfrm>
            <a:off x="694670" y="2688221"/>
            <a:ext cx="5482846"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Impatiences</a:t>
            </a:r>
            <a:r>
              <a:rPr lang="fr-FR" altLang="fr-FR" dirty="0">
                <a:solidFill>
                  <a:srgbClr val="000099"/>
                </a:solidFill>
                <a:cs typeface="Arial" panose="020B0604020202020204" pitchFamily="34" charset="0"/>
              </a:rPr>
              <a:t> des membres inférieurs entraînant une agitation continuelle des jambes et des pieds</a:t>
            </a:r>
          </a:p>
          <a:p>
            <a:pPr marL="271463">
              <a:buClr>
                <a:srgbClr val="62C400"/>
              </a:buClr>
            </a:pPr>
            <a:r>
              <a:rPr lang="fr-FR" altLang="fr-FR" sz="1500" i="1" dirty="0">
                <a:solidFill>
                  <a:srgbClr val="000099"/>
                </a:solidFill>
                <a:cs typeface="Arial" panose="020B0604020202020204" pitchFamily="34" charset="0"/>
              </a:rPr>
              <a:t>Aggravation par le vin et les stimulants </a:t>
            </a:r>
          </a:p>
        </p:txBody>
      </p:sp>
      <p:sp>
        <p:nvSpPr>
          <p:cNvPr id="11" name="Espace réservé du contenu 2"/>
          <p:cNvSpPr txBox="1">
            <a:spLocks/>
          </p:cNvSpPr>
          <p:nvPr/>
        </p:nvSpPr>
        <p:spPr>
          <a:xfrm>
            <a:off x="268288" y="1374775"/>
            <a:ext cx="6311144"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des jambes sans repos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35" presetClass="emph" presetSubtype="0" repeatCount="indefinite" fill="hold" nodeType="withEffect">
                                  <p:stCondLst>
                                    <p:cond delay="0"/>
                                  </p:stCondLst>
                                  <p:childTnLst>
                                    <p:anim calcmode="discrete" valueType="str">
                                      <p:cBhvr>
                                        <p:cTn id="12"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63471" y="1712890"/>
            <a:ext cx="6108700" cy="776288"/>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pPr>
            <a:r>
              <a:rPr lang="fr-FR" altLang="fr-FR" sz="2000" dirty="0">
                <a:solidFill>
                  <a:srgbClr val="000099"/>
                </a:solidFill>
                <a:latin typeface="Arial"/>
                <a:ea typeface="ＭＳ Ｐゴシック" panose="020B0600070205080204" pitchFamily="34" charset="-128"/>
              </a:rPr>
              <a:t>Réactiver les médicaments des troubles digestifs</a:t>
            </a:r>
          </a:p>
        </p:txBody>
      </p:sp>
      <p:sp>
        <p:nvSpPr>
          <p:cNvPr id="9" name="ZoneTexte 8"/>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dirty="0">
                <a:solidFill>
                  <a:srgbClr val="FFFFFF"/>
                </a:solidFill>
                <a:latin typeface="Arial Black" panose="020B0A04020102020204" pitchFamily="34" charset="0"/>
                <a:cs typeface="Arial" panose="020B0604020202020204" pitchFamily="34" charset="0"/>
              </a:rPr>
              <a:t>15’</a:t>
            </a:r>
          </a:p>
        </p:txBody>
      </p:sp>
      <p:sp>
        <p:nvSpPr>
          <p:cNvPr id="10" name="Text Box 4"/>
          <p:cNvSpPr txBox="1">
            <a:spLocks noChangeArrowheads="1"/>
          </p:cNvSpPr>
          <p:nvPr/>
        </p:nvSpPr>
        <p:spPr bwMode="auto">
          <a:xfrm>
            <a:off x="2037714" y="1562161"/>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7" name="Rectangle 15"/>
          <p:cNvSpPr>
            <a:spLocks noChangeArrowheads="1"/>
          </p:cNvSpPr>
          <p:nvPr/>
        </p:nvSpPr>
        <p:spPr bwMode="auto">
          <a:xfrm>
            <a:off x="3254375" y="3414713"/>
            <a:ext cx="6594475"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a:t>
            </a:r>
            <a:endParaRPr lang="fr-FR" altLang="fr-FR" b="1" dirty="0">
              <a:solidFill>
                <a:srgbClr val="000099"/>
              </a:solidFill>
              <a:latin typeface="Arial"/>
              <a:ea typeface="ＭＳ Ｐゴシック" panose="020B0600070205080204" pitchFamily="34" charset="-128"/>
            </a:endParaRPr>
          </a:p>
          <a:p>
            <a:pPr eaLnBrk="1" hangingPunct="1">
              <a:spcBef>
                <a:spcPts val="600"/>
              </a:spcBef>
              <a:buBlip>
                <a:blip r:embed="rId3"/>
              </a:buBlip>
            </a:pPr>
            <a:r>
              <a:rPr lang="fr-FR" altLang="fr-FR" b="1" dirty="0">
                <a:solidFill>
                  <a:srgbClr val="000099"/>
                </a:solidFill>
              </a:rPr>
              <a:t>A tour de rôle</a:t>
            </a:r>
            <a:endParaRPr lang="fr-FR" altLang="fr-FR" dirty="0">
              <a:solidFill>
                <a:srgbClr val="000099"/>
              </a:solidFill>
            </a:endParaRPr>
          </a:p>
          <a:p>
            <a:pPr eaLnBrk="1" hangingPunct="1">
              <a:spcBef>
                <a:spcPts val="600"/>
              </a:spcBef>
              <a:buBlip>
                <a:blip r:embed="rId3"/>
              </a:buBlip>
            </a:pPr>
            <a:r>
              <a:rPr lang="fr-FR" altLang="fr-FR" dirty="0">
                <a:solidFill>
                  <a:srgbClr val="000099"/>
                </a:solidFill>
              </a:rPr>
              <a:t>Positionner d’un côté ou de l’autre la carte correspondant soit au médicament, soit au symptômes</a:t>
            </a:r>
            <a:endParaRPr lang="fr-FR" altLang="fr-FR" dirty="0">
              <a:solidFill>
                <a:srgbClr val="000099"/>
              </a:solidFill>
              <a:latin typeface="Arial"/>
              <a:ea typeface="ＭＳ Ｐゴシック" panose="020B0600070205080204" pitchFamily="34" charset="-128"/>
            </a:endParaRPr>
          </a:p>
        </p:txBody>
      </p:sp>
    </p:spTree>
    <p:extLst>
      <p:ext uri="{BB962C8B-B14F-4D97-AF65-F5344CB8AC3E}">
        <p14:creationId xmlns:p14="http://schemas.microsoft.com/office/powerpoint/2010/main" val="186933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pic>
        <p:nvPicPr>
          <p:cNvPr id="6" name="Image 5"/>
          <p:cNvPicPr>
            <a:picLocks noChangeAspect="1"/>
          </p:cNvPicPr>
          <p:nvPr/>
        </p:nvPicPr>
        <p:blipFill>
          <a:blip r:embed="rId3"/>
          <a:stretch>
            <a:fillRect/>
          </a:stretch>
        </p:blipFill>
        <p:spPr>
          <a:xfrm>
            <a:off x="6095999" y="5757788"/>
            <a:ext cx="2800564" cy="896857"/>
          </a:xfrm>
          <a:prstGeom prst="rect">
            <a:avLst/>
          </a:prstGeom>
          <a:ln>
            <a:solidFill>
              <a:schemeClr val="bg1">
                <a:lumMod val="65000"/>
              </a:schemeClr>
            </a:solidFill>
          </a:ln>
        </p:spPr>
      </p:pic>
      <p:pic>
        <p:nvPicPr>
          <p:cNvPr id="7" name="Image 6"/>
          <p:cNvPicPr>
            <a:picLocks noChangeAspect="1"/>
          </p:cNvPicPr>
          <p:nvPr/>
        </p:nvPicPr>
        <p:blipFill>
          <a:blip r:embed="rId4"/>
          <a:stretch>
            <a:fillRect/>
          </a:stretch>
        </p:blipFill>
        <p:spPr>
          <a:xfrm>
            <a:off x="6190186" y="3633451"/>
            <a:ext cx="2800564" cy="922137"/>
          </a:xfrm>
          <a:prstGeom prst="rect">
            <a:avLst/>
          </a:prstGeom>
          <a:ln>
            <a:solidFill>
              <a:schemeClr val="bg1">
                <a:lumMod val="65000"/>
              </a:schemeClr>
            </a:solidFill>
          </a:ln>
        </p:spPr>
      </p:pic>
      <p:pic>
        <p:nvPicPr>
          <p:cNvPr id="8" name="Image 7"/>
          <p:cNvPicPr>
            <a:picLocks noChangeAspect="1"/>
          </p:cNvPicPr>
          <p:nvPr/>
        </p:nvPicPr>
        <p:blipFill>
          <a:blip r:embed="rId5"/>
          <a:stretch>
            <a:fillRect/>
          </a:stretch>
        </p:blipFill>
        <p:spPr>
          <a:xfrm>
            <a:off x="3223375" y="4715730"/>
            <a:ext cx="2800564" cy="906442"/>
          </a:xfrm>
          <a:prstGeom prst="rect">
            <a:avLst/>
          </a:prstGeom>
          <a:ln>
            <a:solidFill>
              <a:schemeClr val="bg1">
                <a:lumMod val="65000"/>
              </a:schemeClr>
            </a:solidFill>
          </a:ln>
        </p:spPr>
      </p:pic>
      <p:pic>
        <p:nvPicPr>
          <p:cNvPr id="9" name="Image 8"/>
          <p:cNvPicPr>
            <a:picLocks noChangeAspect="1"/>
          </p:cNvPicPr>
          <p:nvPr/>
        </p:nvPicPr>
        <p:blipFill>
          <a:blip r:embed="rId6"/>
          <a:stretch>
            <a:fillRect/>
          </a:stretch>
        </p:blipFill>
        <p:spPr>
          <a:xfrm>
            <a:off x="233890" y="5741230"/>
            <a:ext cx="2800564" cy="913415"/>
          </a:xfrm>
          <a:prstGeom prst="rect">
            <a:avLst/>
          </a:prstGeom>
          <a:ln>
            <a:solidFill>
              <a:schemeClr val="bg1">
                <a:lumMod val="65000"/>
              </a:schemeClr>
            </a:solidFill>
          </a:ln>
        </p:spPr>
      </p:pic>
      <p:pic>
        <p:nvPicPr>
          <p:cNvPr id="10" name="Image 9"/>
          <p:cNvPicPr>
            <a:picLocks noChangeAspect="1"/>
          </p:cNvPicPr>
          <p:nvPr/>
        </p:nvPicPr>
        <p:blipFill>
          <a:blip r:embed="rId7"/>
          <a:stretch>
            <a:fillRect/>
          </a:stretch>
        </p:blipFill>
        <p:spPr>
          <a:xfrm>
            <a:off x="6190186" y="4725898"/>
            <a:ext cx="2800564" cy="912012"/>
          </a:xfrm>
          <a:prstGeom prst="rect">
            <a:avLst/>
          </a:prstGeom>
          <a:ln>
            <a:solidFill>
              <a:schemeClr val="bg1">
                <a:lumMod val="65000"/>
              </a:schemeClr>
            </a:solidFill>
          </a:ln>
        </p:spPr>
      </p:pic>
      <p:pic>
        <p:nvPicPr>
          <p:cNvPr id="11" name="Image 10"/>
          <p:cNvPicPr>
            <a:picLocks noChangeAspect="1"/>
          </p:cNvPicPr>
          <p:nvPr/>
        </p:nvPicPr>
        <p:blipFill>
          <a:blip r:embed="rId8"/>
          <a:stretch>
            <a:fillRect/>
          </a:stretch>
        </p:blipFill>
        <p:spPr>
          <a:xfrm>
            <a:off x="3199293" y="3633451"/>
            <a:ext cx="2800564" cy="885284"/>
          </a:xfrm>
          <a:prstGeom prst="rect">
            <a:avLst/>
          </a:prstGeom>
          <a:ln>
            <a:solidFill>
              <a:schemeClr val="bg1">
                <a:lumMod val="65000"/>
              </a:schemeClr>
            </a:solidFill>
          </a:ln>
        </p:spPr>
      </p:pic>
      <p:pic>
        <p:nvPicPr>
          <p:cNvPr id="13" name="Image 12"/>
          <p:cNvPicPr>
            <a:picLocks noChangeAspect="1"/>
          </p:cNvPicPr>
          <p:nvPr/>
        </p:nvPicPr>
        <p:blipFill>
          <a:blip r:embed="rId9"/>
          <a:stretch>
            <a:fillRect/>
          </a:stretch>
        </p:blipFill>
        <p:spPr>
          <a:xfrm>
            <a:off x="233890" y="4712823"/>
            <a:ext cx="2800564" cy="883941"/>
          </a:xfrm>
          <a:prstGeom prst="rect">
            <a:avLst/>
          </a:prstGeom>
          <a:ln>
            <a:solidFill>
              <a:schemeClr val="bg1">
                <a:lumMod val="65000"/>
              </a:schemeClr>
            </a:solidFill>
          </a:ln>
        </p:spPr>
      </p:pic>
      <p:pic>
        <p:nvPicPr>
          <p:cNvPr id="14" name="Image 13"/>
          <p:cNvPicPr>
            <a:picLocks noChangeAspect="1"/>
          </p:cNvPicPr>
          <p:nvPr/>
        </p:nvPicPr>
        <p:blipFill>
          <a:blip r:embed="rId10"/>
          <a:stretch>
            <a:fillRect/>
          </a:stretch>
        </p:blipFill>
        <p:spPr>
          <a:xfrm>
            <a:off x="3199293" y="5758757"/>
            <a:ext cx="2800564" cy="878359"/>
          </a:xfrm>
          <a:prstGeom prst="rect">
            <a:avLst/>
          </a:prstGeom>
          <a:ln>
            <a:solidFill>
              <a:schemeClr val="bg1">
                <a:lumMod val="65000"/>
              </a:schemeClr>
            </a:solidFill>
          </a:ln>
        </p:spPr>
      </p:pic>
      <p:pic>
        <p:nvPicPr>
          <p:cNvPr id="15" name="Image 14"/>
          <p:cNvPicPr>
            <a:picLocks noChangeAspect="1"/>
          </p:cNvPicPr>
          <p:nvPr/>
        </p:nvPicPr>
        <p:blipFill>
          <a:blip r:embed="rId11"/>
          <a:stretch>
            <a:fillRect/>
          </a:stretch>
        </p:blipFill>
        <p:spPr>
          <a:xfrm>
            <a:off x="245953" y="3677979"/>
            <a:ext cx="2800564" cy="898053"/>
          </a:xfrm>
          <a:prstGeom prst="rect">
            <a:avLst/>
          </a:prstGeom>
          <a:ln>
            <a:solidFill>
              <a:schemeClr val="bg1">
                <a:lumMod val="65000"/>
              </a:schemeClr>
            </a:solidFill>
          </a:ln>
        </p:spPr>
      </p:pic>
      <p:pic>
        <p:nvPicPr>
          <p:cNvPr id="16" name="Image 15"/>
          <p:cNvPicPr>
            <a:picLocks noChangeAspect="1"/>
          </p:cNvPicPr>
          <p:nvPr/>
        </p:nvPicPr>
        <p:blipFill>
          <a:blip r:embed="rId12"/>
          <a:stretch>
            <a:fillRect/>
          </a:stretch>
        </p:blipFill>
        <p:spPr>
          <a:xfrm>
            <a:off x="4322445" y="2209627"/>
            <a:ext cx="2800564" cy="898606"/>
          </a:xfrm>
          <a:prstGeom prst="rect">
            <a:avLst/>
          </a:prstGeom>
          <a:ln>
            <a:solidFill>
              <a:schemeClr val="bg1">
                <a:lumMod val="65000"/>
              </a:schemeClr>
            </a:solidFill>
          </a:ln>
        </p:spPr>
      </p:pic>
    </p:spTree>
    <p:extLst>
      <p:ext uri="{BB962C8B-B14F-4D97-AF65-F5344CB8AC3E}">
        <p14:creationId xmlns:p14="http://schemas.microsoft.com/office/powerpoint/2010/main" val="32313371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118</a:t>
            </a:fld>
            <a:endParaRPr lang="fr-FR">
              <a:solidFill>
                <a:srgbClr val="4472C4">
                  <a:lumMod val="75000"/>
                </a:srgbClr>
              </a:solidFill>
            </a:endParaRPr>
          </a:p>
        </p:txBody>
      </p:sp>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pic>
        <p:nvPicPr>
          <p:cNvPr id="6" name="Image 5"/>
          <p:cNvPicPr>
            <a:picLocks noChangeAspect="1"/>
          </p:cNvPicPr>
          <p:nvPr/>
        </p:nvPicPr>
        <p:blipFill>
          <a:blip r:embed="rId2"/>
          <a:stretch>
            <a:fillRect/>
          </a:stretch>
        </p:blipFill>
        <p:spPr>
          <a:xfrm>
            <a:off x="1521881" y="1204867"/>
            <a:ext cx="2800564" cy="896857"/>
          </a:xfrm>
          <a:prstGeom prst="rect">
            <a:avLst/>
          </a:prstGeom>
          <a:ln>
            <a:solidFill>
              <a:schemeClr val="bg1">
                <a:lumMod val="65000"/>
              </a:schemeClr>
            </a:solidFill>
          </a:ln>
        </p:spPr>
      </p:pic>
      <p:pic>
        <p:nvPicPr>
          <p:cNvPr id="7" name="Image 6"/>
          <p:cNvPicPr>
            <a:picLocks noChangeAspect="1"/>
          </p:cNvPicPr>
          <p:nvPr/>
        </p:nvPicPr>
        <p:blipFill>
          <a:blip r:embed="rId3"/>
          <a:stretch>
            <a:fillRect/>
          </a:stretch>
        </p:blipFill>
        <p:spPr>
          <a:xfrm rot="10800000">
            <a:off x="4305259" y="5797724"/>
            <a:ext cx="2800564" cy="922137"/>
          </a:xfrm>
          <a:prstGeom prst="rect">
            <a:avLst/>
          </a:prstGeom>
          <a:ln>
            <a:solidFill>
              <a:schemeClr val="bg1">
                <a:lumMod val="65000"/>
              </a:schemeClr>
            </a:solidFill>
          </a:ln>
        </p:spPr>
      </p:pic>
      <p:pic>
        <p:nvPicPr>
          <p:cNvPr id="8" name="Image 7"/>
          <p:cNvPicPr>
            <a:picLocks noChangeAspect="1"/>
          </p:cNvPicPr>
          <p:nvPr/>
        </p:nvPicPr>
        <p:blipFill>
          <a:blip r:embed="rId4"/>
          <a:stretch>
            <a:fillRect/>
          </a:stretch>
        </p:blipFill>
        <p:spPr>
          <a:xfrm rot="16200000">
            <a:off x="-344163" y="4852712"/>
            <a:ext cx="2800564" cy="906442"/>
          </a:xfrm>
          <a:prstGeom prst="rect">
            <a:avLst/>
          </a:prstGeom>
          <a:ln>
            <a:solidFill>
              <a:schemeClr val="bg1">
                <a:lumMod val="65000"/>
              </a:schemeClr>
            </a:solidFill>
          </a:ln>
        </p:spPr>
      </p:pic>
      <p:pic>
        <p:nvPicPr>
          <p:cNvPr id="9" name="Image 8"/>
          <p:cNvPicPr>
            <a:picLocks noChangeAspect="1"/>
          </p:cNvPicPr>
          <p:nvPr/>
        </p:nvPicPr>
        <p:blipFill>
          <a:blip r:embed="rId5"/>
          <a:stretch>
            <a:fillRect/>
          </a:stretch>
        </p:blipFill>
        <p:spPr>
          <a:xfrm rot="10800000">
            <a:off x="1507791" y="5803409"/>
            <a:ext cx="2800564" cy="913415"/>
          </a:xfrm>
          <a:prstGeom prst="rect">
            <a:avLst/>
          </a:prstGeom>
          <a:ln>
            <a:solidFill>
              <a:schemeClr val="bg1">
                <a:lumMod val="65000"/>
              </a:schemeClr>
            </a:solidFill>
          </a:ln>
        </p:spPr>
      </p:pic>
      <p:pic>
        <p:nvPicPr>
          <p:cNvPr id="10" name="Image 9"/>
          <p:cNvPicPr>
            <a:picLocks noChangeAspect="1"/>
          </p:cNvPicPr>
          <p:nvPr/>
        </p:nvPicPr>
        <p:blipFill>
          <a:blip r:embed="rId6"/>
          <a:stretch>
            <a:fillRect/>
          </a:stretch>
        </p:blipFill>
        <p:spPr>
          <a:xfrm rot="16200000">
            <a:off x="-321344" y="2140409"/>
            <a:ext cx="2800564" cy="912012"/>
          </a:xfrm>
          <a:prstGeom prst="rect">
            <a:avLst/>
          </a:prstGeom>
          <a:ln>
            <a:solidFill>
              <a:schemeClr val="bg1">
                <a:lumMod val="65000"/>
              </a:schemeClr>
            </a:solidFill>
          </a:ln>
        </p:spPr>
      </p:pic>
      <p:pic>
        <p:nvPicPr>
          <p:cNvPr id="11" name="Image 10"/>
          <p:cNvPicPr>
            <a:picLocks noChangeAspect="1"/>
          </p:cNvPicPr>
          <p:nvPr/>
        </p:nvPicPr>
        <p:blipFill>
          <a:blip r:embed="rId7"/>
          <a:stretch>
            <a:fillRect/>
          </a:stretch>
        </p:blipFill>
        <p:spPr>
          <a:xfrm rot="10800000">
            <a:off x="7123008" y="5820930"/>
            <a:ext cx="2800564" cy="885284"/>
          </a:xfrm>
          <a:prstGeom prst="rect">
            <a:avLst/>
          </a:prstGeom>
          <a:ln>
            <a:solidFill>
              <a:schemeClr val="bg1">
                <a:lumMod val="65000"/>
              </a:schemeClr>
            </a:solidFill>
          </a:ln>
        </p:spPr>
      </p:pic>
      <p:pic>
        <p:nvPicPr>
          <p:cNvPr id="13" name="Image 12"/>
          <p:cNvPicPr>
            <a:picLocks noChangeAspect="1"/>
          </p:cNvPicPr>
          <p:nvPr/>
        </p:nvPicPr>
        <p:blipFill>
          <a:blip r:embed="rId8"/>
          <a:stretch>
            <a:fillRect/>
          </a:stretch>
        </p:blipFill>
        <p:spPr>
          <a:xfrm rot="5400000">
            <a:off x="8965261" y="4877609"/>
            <a:ext cx="2800564" cy="883941"/>
          </a:xfrm>
          <a:prstGeom prst="rect">
            <a:avLst/>
          </a:prstGeom>
          <a:ln>
            <a:solidFill>
              <a:schemeClr val="bg1">
                <a:lumMod val="65000"/>
              </a:schemeClr>
            </a:solidFill>
          </a:ln>
        </p:spPr>
      </p:pic>
      <p:pic>
        <p:nvPicPr>
          <p:cNvPr id="14" name="Image 13"/>
          <p:cNvPicPr>
            <a:picLocks noChangeAspect="1"/>
          </p:cNvPicPr>
          <p:nvPr/>
        </p:nvPicPr>
        <p:blipFill>
          <a:blip r:embed="rId9"/>
          <a:stretch>
            <a:fillRect/>
          </a:stretch>
        </p:blipFill>
        <p:spPr>
          <a:xfrm>
            <a:off x="7123009" y="1214115"/>
            <a:ext cx="2800564" cy="878359"/>
          </a:xfrm>
          <a:prstGeom prst="rect">
            <a:avLst/>
          </a:prstGeom>
          <a:ln>
            <a:solidFill>
              <a:schemeClr val="bg1">
                <a:lumMod val="65000"/>
              </a:schemeClr>
            </a:solidFill>
          </a:ln>
        </p:spPr>
      </p:pic>
      <p:pic>
        <p:nvPicPr>
          <p:cNvPr id="15" name="Image 14"/>
          <p:cNvPicPr>
            <a:picLocks noChangeAspect="1"/>
          </p:cNvPicPr>
          <p:nvPr/>
        </p:nvPicPr>
        <p:blipFill>
          <a:blip r:embed="rId10"/>
          <a:stretch>
            <a:fillRect/>
          </a:stretch>
        </p:blipFill>
        <p:spPr>
          <a:xfrm rot="5400000">
            <a:off x="8990750" y="2186480"/>
            <a:ext cx="2800564" cy="898053"/>
          </a:xfrm>
          <a:prstGeom prst="rect">
            <a:avLst/>
          </a:prstGeom>
          <a:ln>
            <a:solidFill>
              <a:schemeClr val="bg1">
                <a:lumMod val="65000"/>
              </a:schemeClr>
            </a:solidFill>
          </a:ln>
        </p:spPr>
      </p:pic>
      <p:pic>
        <p:nvPicPr>
          <p:cNvPr id="16" name="Image 15"/>
          <p:cNvPicPr>
            <a:picLocks noChangeAspect="1"/>
          </p:cNvPicPr>
          <p:nvPr/>
        </p:nvPicPr>
        <p:blipFill>
          <a:blip r:embed="rId11"/>
          <a:stretch>
            <a:fillRect/>
          </a:stretch>
        </p:blipFill>
        <p:spPr>
          <a:xfrm>
            <a:off x="4331661" y="1214115"/>
            <a:ext cx="2800564" cy="898606"/>
          </a:xfrm>
          <a:prstGeom prst="rect">
            <a:avLst/>
          </a:prstGeom>
          <a:ln>
            <a:solidFill>
              <a:schemeClr val="bg1">
                <a:lumMod val="65000"/>
              </a:schemeClr>
            </a:solidFill>
          </a:ln>
        </p:spPr>
      </p:pic>
    </p:spTree>
    <p:extLst>
      <p:ext uri="{BB962C8B-B14F-4D97-AF65-F5344CB8AC3E}">
        <p14:creationId xmlns:p14="http://schemas.microsoft.com/office/powerpoint/2010/main" val="2979194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sp>
        <p:nvSpPr>
          <p:cNvPr id="9"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10"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344852"/>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Constipation = nombre de selles </a:t>
            </a:r>
            <a:r>
              <a:rPr lang="fr-FR" dirty="0">
                <a:cs typeface="Arial" panose="020B0604020202020204" pitchFamily="34" charset="0"/>
              </a:rPr>
              <a:t>&lt; 3 par semaine</a:t>
            </a:r>
          </a:p>
          <a:p>
            <a:endParaRPr lang="fr-FR" dirty="0">
              <a:cs typeface="Arial" panose="020B0604020202020204" pitchFamily="34" charset="0"/>
            </a:endParaRPr>
          </a:p>
          <a:p>
            <a:pPr marL="355600" indent="-355600">
              <a:buFontTx/>
              <a:buBlip>
                <a:blip r:embed="rId3"/>
              </a:buBlip>
            </a:pPr>
            <a:r>
              <a:rPr lang="fr-FR" b="1" dirty="0">
                <a:cs typeface="Arial"/>
                <a:sym typeface="Wingdings" panose="05000000000000000000" pitchFamily="2" charset="2"/>
              </a:rPr>
              <a:t>Fréquente </a:t>
            </a:r>
            <a:r>
              <a:rPr lang="fr-FR" dirty="0">
                <a:cs typeface="Arial"/>
                <a:sym typeface="Wingdings" panose="05000000000000000000" pitchFamily="2" charset="2"/>
              </a:rPr>
              <a:t>chez la personne âgée</a:t>
            </a:r>
            <a:endParaRPr lang="fr-FR" dirty="0">
              <a:cs typeface="Arial"/>
            </a:endParaRPr>
          </a:p>
          <a:p>
            <a:pPr marL="685800" lvl="1" indent="-342900">
              <a:spcBef>
                <a:spcPts val="6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a:t>
            </a:r>
            <a:r>
              <a:rPr lang="fr-FR" sz="2000" dirty="0">
                <a:solidFill>
                  <a:srgbClr val="000099"/>
                </a:solidFill>
              </a:rPr>
              <a:t>musculature abdominale</a:t>
            </a:r>
          </a:p>
          <a:p>
            <a:pPr marL="685800" lvl="1" indent="-342900">
              <a:spcBef>
                <a:spcPts val="600"/>
              </a:spcBef>
              <a:buClr>
                <a:srgbClr val="62C400"/>
              </a:buClr>
              <a:buFont typeface="Arial" panose="020B0604020202020204" pitchFamily="34" charset="0"/>
              <a:buChar char="•"/>
            </a:pPr>
            <a:r>
              <a:rPr lang="fr-FR" sz="2000" dirty="0">
                <a:solidFill>
                  <a:srgbClr val="000099"/>
                </a:solidFill>
              </a:rPr>
              <a:t>Régime pauvre en fibres</a:t>
            </a:r>
          </a:p>
          <a:p>
            <a:pPr marL="685800" lvl="1" indent="-342900">
              <a:spcBef>
                <a:spcPts val="600"/>
              </a:spcBef>
              <a:buClr>
                <a:srgbClr val="62C400"/>
              </a:buClr>
              <a:buFont typeface="Arial" panose="020B0604020202020204" pitchFamily="34" charset="0"/>
              <a:buChar char="•"/>
            </a:pPr>
            <a:r>
              <a:rPr lang="fr-FR" sz="2000" dirty="0">
                <a:solidFill>
                  <a:srgbClr val="000099"/>
                </a:solidFill>
              </a:rPr>
              <a:t>Apport hydrique insuffisant</a:t>
            </a:r>
          </a:p>
          <a:p>
            <a:pPr marL="685800" lvl="1" indent="-342900">
              <a:spcBef>
                <a:spcPts val="6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mobilité</a:t>
            </a:r>
          </a:p>
          <a:p>
            <a:pPr marL="355600" indent="-355600">
              <a:lnSpc>
                <a:spcPct val="150000"/>
              </a:lnSpc>
              <a:spcBef>
                <a:spcPts val="1200"/>
              </a:spcBef>
              <a:buFontTx/>
              <a:buBlip>
                <a:blip r:embed="rId3"/>
              </a:buBlip>
            </a:pPr>
            <a:r>
              <a:rPr lang="fr-FR" dirty="0">
                <a:cs typeface="Arial"/>
              </a:rPr>
              <a:t>Peut être liée à iatrogénie médicamenteuse</a:t>
            </a:r>
          </a:p>
          <a:p>
            <a:endParaRPr lang="fr-FR" dirty="0">
              <a:cs typeface="Arial"/>
            </a:endParaRPr>
          </a:p>
          <a:p>
            <a:pPr marL="355600" indent="-355600">
              <a:buFontTx/>
              <a:buBlip>
                <a:blip r:embed="rId3"/>
              </a:buBlip>
            </a:pPr>
            <a:r>
              <a:rPr lang="fr-FR" b="1" dirty="0">
                <a:cs typeface="Arial"/>
                <a:sym typeface="Wingdings" panose="05000000000000000000" pitchFamily="2" charset="2"/>
              </a:rPr>
              <a:t>Automédication au long cours : dépendance aux laxatifs</a:t>
            </a:r>
            <a:endParaRPr lang="fr-FR" dirty="0">
              <a:sym typeface="Wingdings" panose="05000000000000000000" pitchFamily="2" charset="2"/>
            </a:endParaRPr>
          </a:p>
          <a:p>
            <a:pPr marL="342900" indent="-342900">
              <a:spcBef>
                <a:spcPts val="1200"/>
              </a:spcBef>
              <a:buClr>
                <a:srgbClr val="62C400"/>
              </a:buClr>
              <a:buFont typeface="Arial" panose="020B0604020202020204" pitchFamily="34" charset="0"/>
              <a:buChar char="•"/>
            </a:pPr>
            <a:endParaRPr lang="fr-FR" dirty="0">
              <a:cs typeface="Arial"/>
            </a:endParaRPr>
          </a:p>
        </p:txBody>
      </p:sp>
      <p:pic>
        <p:nvPicPr>
          <p:cNvPr id="11"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574242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63" y="492962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5" name="Rectangle 14"/>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29651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Définition p</a:t>
            </a:r>
            <a:r>
              <a:rPr lang="fr-FR" altLang="fr-FR" sz="2000" b="1" dirty="0">
                <a:solidFill>
                  <a:srgbClr val="95C41D"/>
                </a:solidFill>
                <a:cs typeface="Arial" panose="020B0604020202020204" pitchFamily="34" charset="0"/>
              </a:rPr>
              <a:t>ersonne âgée</a:t>
            </a:r>
          </a:p>
        </p:txBody>
      </p:sp>
      <p:sp>
        <p:nvSpPr>
          <p:cNvPr id="6" name="Text Box 2"/>
          <p:cNvSpPr txBox="1">
            <a:spLocks noChangeArrowheads="1"/>
          </p:cNvSpPr>
          <p:nvPr/>
        </p:nvSpPr>
        <p:spPr bwMode="auto">
          <a:xfrm>
            <a:off x="612231" y="1661718"/>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Selon OMS  </a:t>
            </a: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Vieillesse : ≥ 65 ans</a:t>
            </a:r>
          </a:p>
        </p:txBody>
      </p:sp>
      <p:sp>
        <p:nvSpPr>
          <p:cNvPr id="7" name="Rectangle 6"/>
          <p:cNvSpPr/>
          <p:nvPr/>
        </p:nvSpPr>
        <p:spPr>
          <a:xfrm>
            <a:off x="61972" y="6452971"/>
            <a:ext cx="10498667" cy="246221"/>
          </a:xfrm>
          <a:prstGeom prst="rect">
            <a:avLst/>
          </a:prstGeom>
        </p:spPr>
        <p:txBody>
          <a:bodyPr wrap="square">
            <a:spAutoFit/>
          </a:bodyPr>
          <a:lstStyle/>
          <a:p>
            <a:r>
              <a:rPr lang="fr-FR" sz="1000" i="1" dirty="0"/>
              <a:t>(1) HAS - Note méthodologique et de synthèse documentaire Prendre en charge une personne âgée </a:t>
            </a:r>
            <a:r>
              <a:rPr lang="fr-FR" sz="1000" i="1" dirty="0" err="1"/>
              <a:t>polypathologique</a:t>
            </a:r>
            <a:r>
              <a:rPr lang="fr-FR" sz="1000" i="1" dirty="0"/>
              <a:t> en soins primaires; mars 2015</a:t>
            </a:r>
          </a:p>
        </p:txBody>
      </p:sp>
      <p:sp>
        <p:nvSpPr>
          <p:cNvPr id="8" name="Text Box 2"/>
          <p:cNvSpPr txBox="1">
            <a:spLocks noChangeArrowheads="1"/>
          </p:cNvSpPr>
          <p:nvPr/>
        </p:nvSpPr>
        <p:spPr bwMode="auto">
          <a:xfrm>
            <a:off x="612231" y="3385869"/>
            <a:ext cx="115797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Age </a:t>
            </a: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indicateur partiel </a:t>
            </a:r>
          </a:p>
        </p:txBody>
      </p:sp>
      <p:sp>
        <p:nvSpPr>
          <p:cNvPr id="20"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1.1. Vieillissement</a:t>
            </a:r>
          </a:p>
        </p:txBody>
      </p:sp>
      <p:sp>
        <p:nvSpPr>
          <p:cNvPr id="9" name="Text Box 9"/>
          <p:cNvSpPr txBox="1">
            <a:spLocks noChangeArrowheads="1"/>
          </p:cNvSpPr>
          <p:nvPr/>
        </p:nvSpPr>
        <p:spPr bwMode="auto">
          <a:xfrm>
            <a:off x="1400166" y="3792355"/>
            <a:ext cx="10593971" cy="23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spcBef>
                <a:spcPct val="50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réussi »</a:t>
            </a:r>
            <a:r>
              <a:rPr lang="fr-FR" altLang="fr-FR"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à haut niveau de fonction »)</a:t>
            </a:r>
          </a:p>
          <a:p>
            <a:pPr lvl="1">
              <a:spcBef>
                <a:spcPts val="600"/>
              </a:spcBef>
            </a:pP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Absence ou atteinte minime des fonctions physiologiques + absence de pathologie</a:t>
            </a:r>
          </a:p>
          <a:p>
            <a:pPr>
              <a:spcBef>
                <a:spcPts val="1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usuel»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(habituel)</a:t>
            </a:r>
          </a:p>
          <a:p>
            <a:pPr lvl="1">
              <a:spcBef>
                <a:spcPts val="600"/>
              </a:spcBef>
            </a:pP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Atteintes considérées comme physiologiques de certaines fonctions, liées à l’âge, mais pas de pathologies définies.   Certaines personnes peuvent être </a:t>
            </a:r>
            <a:r>
              <a:rPr lang="fr-FR" altLang="fr-FR" sz="1400" b="1"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fragiles »</a:t>
            </a:r>
            <a:r>
              <a:rPr lang="fr-FR" altLang="fr-FR" sz="2000"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t>
            </a:r>
          </a:p>
          <a:p>
            <a:pPr>
              <a:spcBef>
                <a:spcPts val="1000"/>
              </a:spcBef>
              <a:buClr>
                <a:srgbClr val="62C400"/>
              </a:buClr>
            </a:pPr>
            <a:r>
              <a:rPr lang="fr-FR" altLang="fr-FR"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a:t>
            </a:r>
            <a:r>
              <a:rPr lang="fr-FR" altLang="fr-FR"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Vieillissement </a:t>
            </a:r>
            <a:r>
              <a:rPr lang="fr-FR" altLang="fr-FR" b="1" dirty="0">
                <a:solidFill>
                  <a:srgbClr val="95C41D"/>
                </a:solidFill>
                <a:latin typeface="Arial" panose="020B0604020202020204" pitchFamily="34" charset="0"/>
                <a:ea typeface="ＭＳ Ｐゴシック" panose="020B0600070205080204" pitchFamily="34" charset="-128"/>
                <a:cs typeface="Arial" panose="020B0604020202020204" pitchFamily="34" charset="0"/>
              </a:rPr>
              <a:t>« pathologique » </a:t>
            </a:r>
            <a:r>
              <a:rPr lang="fr-FR" altLang="fr-FR" sz="1600"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avec morbidités »)</a:t>
            </a:r>
          </a:p>
          <a:p>
            <a:pPr lvl="1">
              <a:spcBef>
                <a:spcPts val="600"/>
              </a:spcBef>
            </a:pPr>
            <a:r>
              <a:rPr lang="fr-FR" altLang="fr-FR" sz="1400" i="1" u="sng"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Pathologies</a:t>
            </a: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 sévères évolutives ou compliquées et/ou handicap -&gt; état de </a:t>
            </a:r>
            <a:r>
              <a:rPr lang="fr-FR" altLang="fr-FR" sz="1400" b="1"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dépendance </a:t>
            </a:r>
            <a:r>
              <a:rPr lang="fr-FR" altLang="fr-FR" sz="1400" i="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majeur dans beaucoup de cas</a:t>
            </a:r>
          </a:p>
        </p:txBody>
      </p:sp>
      <p:sp>
        <p:nvSpPr>
          <p:cNvPr id="11" name="Text Box 2"/>
          <p:cNvSpPr txBox="1">
            <a:spLocks noChangeArrowheads="1"/>
          </p:cNvSpPr>
          <p:nvPr/>
        </p:nvSpPr>
        <p:spPr bwMode="auto">
          <a:xfrm>
            <a:off x="3562330" y="3385869"/>
            <a:ext cx="4021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tab pos="630238" algn="l"/>
              </a:tabLst>
            </a:pPr>
            <a:r>
              <a:rPr lang="fr-FR" altLang="fr-FR" sz="1800" b="1" dirty="0">
                <a:solidFill>
                  <a:srgbClr val="000099"/>
                </a:solidFill>
                <a:cs typeface="Arial" panose="020B0604020202020204" pitchFamily="34" charset="0"/>
                <a:sym typeface="Wingdings" panose="05000000000000000000" pitchFamily="2" charset="2"/>
              </a:rPr>
              <a:t> 3 modes de </a:t>
            </a:r>
            <a:r>
              <a:rPr lang="fr-FR" altLang="fr-FR" sz="1800" b="1" dirty="0">
                <a:solidFill>
                  <a:srgbClr val="000099"/>
                </a:solidFill>
                <a:cs typeface="Arial" panose="020B0604020202020204" pitchFamily="34" charset="0"/>
              </a:rPr>
              <a:t>vieillissement</a:t>
            </a:r>
          </a:p>
        </p:txBody>
      </p:sp>
      <p:grpSp>
        <p:nvGrpSpPr>
          <p:cNvPr id="2" name="Groupe 1"/>
          <p:cNvGrpSpPr/>
          <p:nvPr/>
        </p:nvGrpSpPr>
        <p:grpSpPr>
          <a:xfrm>
            <a:off x="612231" y="2090501"/>
            <a:ext cx="10603458" cy="1077218"/>
            <a:chOff x="612231" y="2090501"/>
            <a:chExt cx="10603458" cy="1077218"/>
          </a:xfrm>
        </p:grpSpPr>
        <p:sp>
          <p:nvSpPr>
            <p:cNvPr id="10" name="Text Box 2"/>
            <p:cNvSpPr txBox="1">
              <a:spLocks noChangeArrowheads="1"/>
            </p:cNvSpPr>
            <p:nvPr/>
          </p:nvSpPr>
          <p:spPr bwMode="auto">
            <a:xfrm>
              <a:off x="1817540" y="2090501"/>
              <a:ext cx="93981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800100" lvl="1" indent="-342900" eaLnBrk="0" fontAlgn="base" hangingPunct="0">
                <a:spcBef>
                  <a:spcPct val="50000"/>
                </a:spcBef>
                <a:spcAft>
                  <a:spcPct val="0"/>
                </a:spcAft>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rPr>
                <a:t>dégradation de la santé</a:t>
              </a:r>
            </a:p>
            <a:p>
              <a:pPr marL="800100" lvl="1" indent="-342900" eaLnBrk="0" fontAlgn="base" hangingPunct="0">
                <a:spcBef>
                  <a:spcPts val="600"/>
                </a:spcBef>
                <a:spcAft>
                  <a:spcPct val="0"/>
                </a:spcAft>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rPr>
                <a:t>vulnérabilités ± importantes</a:t>
              </a:r>
            </a:p>
            <a:p>
              <a:pPr marL="800100" lvl="1" indent="-342900" eaLnBrk="0" fontAlgn="base" hangingPunct="0">
                <a:spcBef>
                  <a:spcPts val="600"/>
                </a:spcBef>
                <a:spcAft>
                  <a:spcPct val="0"/>
                </a:spcAft>
                <a:buClr>
                  <a:srgbClr val="62C400"/>
                </a:buClr>
                <a:buFont typeface="Arial" panose="020B0604020202020204" pitchFamily="34" charset="0"/>
                <a:buChar char="•"/>
                <a:tabLst/>
              </a:pPr>
              <a:r>
                <a:rPr lang="fr-FR" altLang="fr-FR" sz="1800" dirty="0" err="1">
                  <a:solidFill>
                    <a:srgbClr val="000099"/>
                  </a:solidFill>
                  <a:cs typeface="Arial" panose="020B0604020202020204" pitchFamily="34" charset="0"/>
                </a:rPr>
                <a:t>polypathologies</a:t>
              </a:r>
              <a:r>
                <a:rPr lang="fr-FR" altLang="fr-FR" sz="1800" dirty="0">
                  <a:solidFill>
                    <a:srgbClr val="000099"/>
                  </a:solidFill>
                  <a:cs typeface="Arial" panose="020B0604020202020204" pitchFamily="34" charset="0"/>
                </a:rPr>
                <a:t> fréquentes </a:t>
              </a:r>
            </a:p>
          </p:txBody>
        </p:sp>
        <p:sp>
          <p:nvSpPr>
            <p:cNvPr id="12" name="Text Box 2"/>
            <p:cNvSpPr txBox="1">
              <a:spLocks noChangeArrowheads="1"/>
            </p:cNvSpPr>
            <p:nvPr/>
          </p:nvSpPr>
          <p:spPr bwMode="auto">
            <a:xfrm>
              <a:off x="612231" y="2090501"/>
              <a:ext cx="20567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 75 ans </a:t>
              </a:r>
              <a:r>
                <a:rPr lang="fr-FR" altLang="fr-FR" sz="1800" baseline="30000" dirty="0">
                  <a:solidFill>
                    <a:srgbClr val="000099"/>
                  </a:solidFill>
                  <a:cs typeface="Arial" panose="020B0604020202020204" pitchFamily="34" charset="0"/>
                </a:rPr>
                <a:t>(1)</a:t>
              </a:r>
              <a:r>
                <a:rPr lang="fr-FR" altLang="fr-FR" sz="1800" dirty="0">
                  <a:solidFill>
                    <a:srgbClr val="000099"/>
                  </a:solidFill>
                  <a:cs typeface="Arial" panose="020B0604020202020204" pitchFamily="34" charset="0"/>
                </a:rPr>
                <a:t> : </a:t>
              </a:r>
            </a:p>
          </p:txBody>
        </p:sp>
      </p:grpSp>
    </p:spTree>
    <p:extLst>
      <p:ext uri="{BB962C8B-B14F-4D97-AF65-F5344CB8AC3E}">
        <p14:creationId xmlns:p14="http://schemas.microsoft.com/office/powerpoint/2010/main" val="350479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292100" y="4672046"/>
            <a:ext cx="1873393" cy="423605"/>
          </a:xfrm>
        </p:spPr>
        <p:txBody>
          <a:bodyPr>
            <a:normAutofit fontScale="92500"/>
          </a:bodyPr>
          <a:lstStyle/>
          <a:p>
            <a:pPr lvl="1"/>
            <a:r>
              <a:rPr lang="fr-FR" altLang="fr-FR" sz="2200" dirty="0">
                <a:solidFill>
                  <a:srgbClr val="000099"/>
                </a:solidFill>
              </a:rPr>
              <a:t>En cas de :</a:t>
            </a:r>
          </a:p>
          <a:p>
            <a:pPr lvl="1"/>
            <a:endParaRPr lang="fr-FR" dirty="0"/>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530" y="1185404"/>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00025" y="1675915"/>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72" y="5423863"/>
            <a:ext cx="792003" cy="113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059022" y="6096326"/>
            <a:ext cx="4485527" cy="83099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sp>
        <p:nvSpPr>
          <p:cNvPr id="13" name="Shape 84"/>
          <p:cNvSpPr txBox="1">
            <a:spLocks/>
          </p:cNvSpPr>
          <p:nvPr/>
        </p:nvSpPr>
        <p:spPr bwMode="auto">
          <a:xfrm>
            <a:off x="1676399" y="2490880"/>
            <a:ext cx="10515600" cy="779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5"/>
              </a:buBlip>
            </a:pPr>
            <a:r>
              <a:rPr lang="fr-FR" altLang="fr-FR" sz="2000" dirty="0">
                <a:solidFill>
                  <a:srgbClr val="000099"/>
                </a:solidFill>
              </a:rPr>
              <a:t>Conseil </a:t>
            </a:r>
            <a:r>
              <a:rPr lang="fr-FR" altLang="fr-FR" sz="2000" b="1" dirty="0">
                <a:solidFill>
                  <a:srgbClr val="000099"/>
                </a:solidFill>
              </a:rPr>
              <a:t>hygiéno-diététiques en 1</a:t>
            </a:r>
            <a:r>
              <a:rPr lang="fr-FR" altLang="fr-FR" sz="2000" b="1" baseline="30000" dirty="0">
                <a:solidFill>
                  <a:srgbClr val="000099"/>
                </a:solidFill>
              </a:rPr>
              <a:t>ère</a:t>
            </a:r>
            <a:r>
              <a:rPr lang="fr-FR" altLang="fr-FR" sz="2000" b="1" dirty="0">
                <a:solidFill>
                  <a:srgbClr val="000099"/>
                </a:solidFill>
              </a:rPr>
              <a:t> intention</a:t>
            </a: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7276" y="2344185"/>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84"/>
          <p:cNvSpPr txBox="1">
            <a:spLocks/>
          </p:cNvSpPr>
          <p:nvPr/>
        </p:nvSpPr>
        <p:spPr bwMode="auto">
          <a:xfrm>
            <a:off x="1676399" y="4608351"/>
            <a:ext cx="10515600" cy="179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Aft>
                <a:spcPct val="0"/>
              </a:spcAft>
              <a:buClr>
                <a:srgbClr val="62C400"/>
              </a:buClr>
              <a:buSzPct val="100000"/>
              <a:buFontTx/>
              <a:buBlip>
                <a:blip r:embed="rId5"/>
              </a:buBlip>
            </a:pPr>
            <a:r>
              <a:rPr lang="fr-FR" altLang="fr-FR" sz="2000" dirty="0">
                <a:solidFill>
                  <a:srgbClr val="000099"/>
                </a:solidFill>
              </a:rPr>
              <a:t>Sang dans les selles</a:t>
            </a:r>
          </a:p>
          <a:p>
            <a:pPr fontAlgn="base">
              <a:lnSpc>
                <a:spcPct val="150000"/>
              </a:lnSpc>
              <a:spcAft>
                <a:spcPct val="0"/>
              </a:spcAft>
              <a:buClr>
                <a:srgbClr val="62C400"/>
              </a:buClr>
              <a:buSzPct val="100000"/>
              <a:buFontTx/>
              <a:buBlip>
                <a:blip r:embed="rId5"/>
              </a:buBlip>
            </a:pPr>
            <a:r>
              <a:rPr lang="fr-FR" altLang="fr-FR" sz="2000" dirty="0">
                <a:solidFill>
                  <a:srgbClr val="000099"/>
                </a:solidFill>
              </a:rPr>
              <a:t>Atteinte de l’état général </a:t>
            </a:r>
            <a:r>
              <a:rPr lang="fr-FR" altLang="fr-FR" dirty="0">
                <a:solidFill>
                  <a:srgbClr val="000099"/>
                </a:solidFill>
              </a:rPr>
              <a:t>(fièvre, douleurs abdominales, perte de poids…)</a:t>
            </a:r>
          </a:p>
          <a:p>
            <a:pPr fontAlgn="base">
              <a:lnSpc>
                <a:spcPct val="150000"/>
              </a:lnSpc>
              <a:spcAft>
                <a:spcPct val="0"/>
              </a:spcAft>
              <a:buClr>
                <a:srgbClr val="62C400"/>
              </a:buClr>
              <a:buSzPct val="100000"/>
              <a:buFontTx/>
              <a:buBlip>
                <a:blip r:embed="rId5"/>
              </a:buBlip>
            </a:pPr>
            <a:r>
              <a:rPr lang="fr-FR" altLang="fr-FR" sz="2000" dirty="0">
                <a:solidFill>
                  <a:srgbClr val="000099"/>
                </a:solidFill>
              </a:rPr>
              <a:t>Constipation chronique</a:t>
            </a:r>
          </a:p>
        </p:txBody>
      </p:sp>
      <p:sp>
        <p:nvSpPr>
          <p:cNvPr id="17" name="Rectangle 8"/>
          <p:cNvSpPr>
            <a:spLocks noChangeArrowheads="1"/>
          </p:cNvSpPr>
          <p:nvPr/>
        </p:nvSpPr>
        <p:spPr bwMode="auto">
          <a:xfrm>
            <a:off x="2390654" y="3825174"/>
            <a:ext cx="8011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Attention au risque d’occlusion : </a:t>
            </a:r>
            <a:r>
              <a:rPr lang="fr-FR" altLang="fr-FR" sz="2400" b="1" dirty="0">
                <a:solidFill>
                  <a:srgbClr val="000099"/>
                </a:solidFill>
                <a:cs typeface="Arial" panose="020B0604020202020204" pitchFamily="34" charset="0"/>
                <a:sym typeface="Wingdings" panose="05000000000000000000" pitchFamily="2" charset="2"/>
              </a:rPr>
              <a:t>URGENCE médicale</a:t>
            </a:r>
            <a:endParaRPr lang="fr-FR" altLang="fr-FR" sz="2400" b="1" dirty="0">
              <a:solidFill>
                <a:srgbClr val="000099"/>
              </a:solidFill>
              <a:cs typeface="Arial" panose="020B0604020202020204" pitchFamily="34" charset="0"/>
            </a:endParaRPr>
          </a:p>
        </p:txBody>
      </p:sp>
      <p:pic>
        <p:nvPicPr>
          <p:cNvPr id="18" name="Imag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42398" y="3646431"/>
            <a:ext cx="754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2216293" y="3239958"/>
            <a:ext cx="6509795" cy="553998"/>
          </a:xfrm>
          <a:prstGeom prst="rect">
            <a:avLst/>
          </a:prstGeom>
        </p:spPr>
        <p:txBody>
          <a:bodyPr wrap="none">
            <a:spAutoFit/>
          </a:bodyPr>
          <a:lstStyle/>
          <a:p>
            <a:pPr fontAlgn="base">
              <a:lnSpc>
                <a:spcPct val="150000"/>
              </a:lnSpc>
              <a:spcAft>
                <a:spcPct val="0"/>
              </a:spcAft>
              <a:buClr>
                <a:srgbClr val="62C400"/>
              </a:buClr>
              <a:buSzPct val="100000"/>
              <a:buFontTx/>
              <a:buBlip>
                <a:blip r:embed="rId5"/>
              </a:buBlip>
            </a:pPr>
            <a:r>
              <a:rPr lang="fr-FR" altLang="fr-FR" sz="2000" dirty="0">
                <a:solidFill>
                  <a:srgbClr val="000099"/>
                </a:solidFill>
              </a:rPr>
              <a:t> Si ballonnement avec impossibilité d’émettre des gaz </a:t>
            </a:r>
          </a:p>
        </p:txBody>
      </p:sp>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2" name="Rectangle 21"/>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18563488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4" name="Rectangle 13"/>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
        <p:nvSpPr>
          <p:cNvPr id="15" name="Text Box 27"/>
          <p:cNvSpPr txBox="1">
            <a:spLocks noChangeArrowheads="1"/>
          </p:cNvSpPr>
          <p:nvPr/>
        </p:nvSpPr>
        <p:spPr bwMode="auto">
          <a:xfrm>
            <a:off x="8596699" y="1865824"/>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Nux</a:t>
            </a:r>
            <a:r>
              <a:rPr lang="fr-FR" sz="1800" b="1" dirty="0">
                <a:solidFill>
                  <a:srgbClr val="000090"/>
                </a:solidFill>
              </a:rPr>
              <a:t> </a:t>
            </a:r>
            <a:r>
              <a:rPr lang="fr-FR" sz="1800" b="1" dirty="0" err="1">
                <a:solidFill>
                  <a:srgbClr val="000090"/>
                </a:solidFill>
              </a:rPr>
              <a:t>vomica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6" name="Text Box 26"/>
          <p:cNvSpPr txBox="1">
            <a:spLocks noChangeArrowheads="1"/>
          </p:cNvSpPr>
          <p:nvPr/>
        </p:nvSpPr>
        <p:spPr bwMode="auto">
          <a:xfrm>
            <a:off x="683350" y="1891022"/>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Faux besoins</a:t>
            </a:r>
          </a:p>
          <a:p>
            <a:pPr indent="265113">
              <a:buClr>
                <a:srgbClr val="62C400"/>
              </a:buClr>
            </a:pPr>
            <a:r>
              <a:rPr lang="fr-FR" altLang="fr-FR" b="1" dirty="0">
                <a:solidFill>
                  <a:srgbClr val="000099"/>
                </a:solidFill>
                <a:cs typeface="Arial" panose="020B0604020202020204" pitchFamily="34" charset="0"/>
              </a:rPr>
              <a:t>Impression de selles incomplètes </a:t>
            </a:r>
          </a:p>
          <a:p>
            <a:pPr indent="265113">
              <a:buClr>
                <a:srgbClr val="62C400"/>
              </a:buClr>
            </a:pPr>
            <a:r>
              <a:rPr lang="fr-FR" altLang="fr-FR" b="1" dirty="0">
                <a:solidFill>
                  <a:srgbClr val="000099"/>
                </a:solidFill>
                <a:cs typeface="Arial" panose="020B0604020202020204" pitchFamily="34" charset="0"/>
              </a:rPr>
              <a:t>ou diarrhée de constipation</a:t>
            </a:r>
          </a:p>
          <a:p>
            <a:pPr indent="265113">
              <a:buClr>
                <a:srgbClr val="62C400"/>
              </a:buClr>
            </a:pPr>
            <a:r>
              <a:rPr lang="fr-FR" altLang="fr-FR" dirty="0">
                <a:solidFill>
                  <a:srgbClr val="000099"/>
                </a:solidFill>
                <a:cs typeface="Arial" panose="020B0604020202020204" pitchFamily="34" charset="0"/>
              </a:rPr>
              <a:t>Hémorroïdes internes</a:t>
            </a:r>
          </a:p>
        </p:txBody>
      </p:sp>
      <p:sp>
        <p:nvSpPr>
          <p:cNvPr id="17" name="Text Box 27"/>
          <p:cNvSpPr txBox="1">
            <a:spLocks noChangeArrowheads="1"/>
          </p:cNvSpPr>
          <p:nvPr/>
        </p:nvSpPr>
        <p:spPr bwMode="auto">
          <a:xfrm>
            <a:off x="8596699" y="3355125"/>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8" name="Text Box 27"/>
          <p:cNvSpPr txBox="1">
            <a:spLocks noChangeArrowheads="1"/>
          </p:cNvSpPr>
          <p:nvPr/>
        </p:nvSpPr>
        <p:spPr bwMode="auto">
          <a:xfrm>
            <a:off x="8588652" y="4862107"/>
            <a:ext cx="2539234"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Bryonia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9" name="Text Box 26"/>
          <p:cNvSpPr txBox="1">
            <a:spLocks noChangeArrowheads="1"/>
          </p:cNvSpPr>
          <p:nvPr/>
        </p:nvSpPr>
        <p:spPr bwMode="auto">
          <a:xfrm>
            <a:off x="690097" y="3423965"/>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Inertie rectale</a:t>
            </a:r>
          </a:p>
          <a:p>
            <a:pPr indent="265113">
              <a:buClr>
                <a:srgbClr val="62C400"/>
              </a:buClr>
            </a:pPr>
            <a:r>
              <a:rPr lang="fr-FR" altLang="fr-FR" b="1" dirty="0">
                <a:solidFill>
                  <a:srgbClr val="000099"/>
                </a:solidFill>
                <a:cs typeface="Arial" panose="020B0604020202020204" pitchFamily="34" charset="0"/>
              </a:rPr>
              <a:t>Selles collantes, </a:t>
            </a:r>
            <a:r>
              <a:rPr lang="fr-FR" altLang="fr-FR" dirty="0">
                <a:solidFill>
                  <a:srgbClr val="000099"/>
                </a:solidFill>
                <a:cs typeface="Arial" panose="020B0604020202020204" pitchFamily="34" charset="0"/>
              </a:rPr>
              <a:t>expulsées après de </a:t>
            </a:r>
            <a:r>
              <a:rPr lang="fr-FR" altLang="fr-FR" b="1" dirty="0">
                <a:solidFill>
                  <a:srgbClr val="000099"/>
                </a:solidFill>
                <a:cs typeface="Arial" panose="020B0604020202020204" pitchFamily="34" charset="0"/>
              </a:rPr>
              <a:t>gros efforts</a:t>
            </a:r>
          </a:p>
          <a:p>
            <a:pPr indent="265113">
              <a:buClr>
                <a:srgbClr val="62C400"/>
              </a:buClr>
            </a:pPr>
            <a:r>
              <a:rPr lang="fr-FR" altLang="fr-FR" dirty="0">
                <a:solidFill>
                  <a:srgbClr val="000099"/>
                </a:solidFill>
                <a:cs typeface="Arial" panose="020B0604020202020204" pitchFamily="34" charset="0"/>
              </a:rPr>
              <a:t>Sécheresse buccale, sécheresse des muqueuses</a:t>
            </a:r>
          </a:p>
        </p:txBody>
      </p:sp>
      <p:sp>
        <p:nvSpPr>
          <p:cNvPr id="20" name="Text Box 26"/>
          <p:cNvSpPr txBox="1">
            <a:spLocks noChangeArrowheads="1"/>
          </p:cNvSpPr>
          <p:nvPr/>
        </p:nvSpPr>
        <p:spPr bwMode="auto">
          <a:xfrm>
            <a:off x="690097" y="4787127"/>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4"/>
              </a:buBlip>
            </a:pPr>
            <a:r>
              <a:rPr lang="fr-FR" altLang="fr-FR" b="1" dirty="0">
                <a:solidFill>
                  <a:srgbClr val="000099"/>
                </a:solidFill>
                <a:cs typeface="Arial" panose="020B0604020202020204" pitchFamily="34" charset="0"/>
              </a:rPr>
              <a:t>Selles dures, sèches et volumineuses</a:t>
            </a:r>
          </a:p>
          <a:p>
            <a:pPr indent="265113">
              <a:buClr>
                <a:srgbClr val="62C400"/>
              </a:buClr>
            </a:pPr>
            <a:r>
              <a:rPr lang="fr-FR" altLang="fr-FR" dirty="0">
                <a:solidFill>
                  <a:srgbClr val="000099"/>
                </a:solidFill>
                <a:cs typeface="Arial" panose="020B0604020202020204" pitchFamily="34" charset="0"/>
              </a:rPr>
              <a:t>Grande sécheresse buccale, </a:t>
            </a:r>
            <a:r>
              <a:rPr lang="fr-FR" altLang="fr-FR" b="1" dirty="0">
                <a:solidFill>
                  <a:srgbClr val="000099"/>
                </a:solidFill>
                <a:cs typeface="Arial" panose="020B0604020202020204" pitchFamily="34" charset="0"/>
              </a:rPr>
              <a:t>soif</a:t>
            </a:r>
            <a:r>
              <a:rPr lang="fr-FR" altLang="fr-FR" dirty="0">
                <a:solidFill>
                  <a:srgbClr val="000099"/>
                </a:solidFill>
                <a:cs typeface="Arial" panose="020B0604020202020204" pitchFamily="34" charset="0"/>
              </a:rPr>
              <a:t> vive</a:t>
            </a:r>
          </a:p>
        </p:txBody>
      </p:sp>
    </p:spTree>
    <p:extLst>
      <p:ext uri="{BB962C8B-B14F-4D97-AF65-F5344CB8AC3E}">
        <p14:creationId xmlns:p14="http://schemas.microsoft.com/office/powerpoint/2010/main" val="33614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Constipation</a:t>
            </a:r>
            <a:endParaRPr lang="fr-FR" altLang="fr-FR" sz="2000" b="1" dirty="0">
              <a:solidFill>
                <a:srgbClr val="95C41D"/>
              </a:solidFill>
              <a:cs typeface="Arial" panose="020B0604020202020204" pitchFamily="34" charset="0"/>
            </a:endParaRPr>
          </a:p>
        </p:txBody>
      </p:sp>
      <p:sp>
        <p:nvSpPr>
          <p:cNvPr id="12" name="Text Box 27"/>
          <p:cNvSpPr txBox="1">
            <a:spLocks noChangeArrowheads="1"/>
          </p:cNvSpPr>
          <p:nvPr/>
        </p:nvSpPr>
        <p:spPr bwMode="auto">
          <a:xfrm>
            <a:off x="8580471" y="1933775"/>
            <a:ext cx="253802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Opium 5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3" name="Text Box 26"/>
          <p:cNvSpPr txBox="1">
            <a:spLocks noChangeArrowheads="1"/>
          </p:cNvSpPr>
          <p:nvPr/>
        </p:nvSpPr>
        <p:spPr bwMode="auto">
          <a:xfrm>
            <a:off x="709933" y="200245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Constipation sans besoin </a:t>
            </a:r>
            <a:r>
              <a:rPr lang="fr-FR" altLang="fr-FR" dirty="0">
                <a:solidFill>
                  <a:srgbClr val="000099"/>
                </a:solidFill>
                <a:cs typeface="Arial" panose="020B0604020202020204" pitchFamily="34" charset="0"/>
              </a:rPr>
              <a:t>par inertie rectale</a:t>
            </a:r>
          </a:p>
          <a:p>
            <a:pPr indent="265113">
              <a:buClr>
                <a:srgbClr val="62C400"/>
              </a:buClr>
            </a:pPr>
            <a:r>
              <a:rPr lang="fr-FR" altLang="fr-FR" dirty="0">
                <a:solidFill>
                  <a:srgbClr val="000099"/>
                </a:solidFill>
                <a:cs typeface="Arial" panose="020B0604020202020204" pitchFamily="34" charset="0"/>
              </a:rPr>
              <a:t>Petites selles sèches noires dures difficiles à expulser </a:t>
            </a:r>
          </a:p>
        </p:txBody>
      </p:sp>
      <p:sp>
        <p:nvSpPr>
          <p:cNvPr id="14" name="Text Box 27"/>
          <p:cNvSpPr txBox="1">
            <a:spLocks noChangeArrowheads="1"/>
          </p:cNvSpPr>
          <p:nvPr/>
        </p:nvSpPr>
        <p:spPr bwMode="auto">
          <a:xfrm>
            <a:off x="7836192" y="3179793"/>
            <a:ext cx="328229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Hydrastis </a:t>
            </a:r>
            <a:r>
              <a:rPr lang="fr-FR" sz="1800" b="1" dirty="0" err="1">
                <a:solidFill>
                  <a:srgbClr val="000090"/>
                </a:solidFill>
              </a:rPr>
              <a:t>canadensis</a:t>
            </a:r>
            <a:r>
              <a:rPr lang="fr-FR" sz="1800" b="1" dirty="0">
                <a:solidFill>
                  <a:srgbClr val="000090"/>
                </a:solidFill>
              </a:rPr>
              <a:t> 5 CH</a:t>
            </a:r>
          </a:p>
          <a:p>
            <a:pPr algn="r">
              <a:spcBef>
                <a:spcPts val="300"/>
              </a:spcBef>
            </a:pPr>
            <a:r>
              <a:rPr lang="fr-FR" sz="2000" b="1" dirty="0">
                <a:solidFill>
                  <a:srgbClr val="000090"/>
                </a:solidFill>
              </a:rPr>
              <a:t>  </a:t>
            </a:r>
            <a:r>
              <a:rPr lang="fr-FR" dirty="0">
                <a:solidFill>
                  <a:srgbClr val="000090"/>
                </a:solidFill>
              </a:rPr>
              <a:t>5 granules matin et soir</a:t>
            </a:r>
          </a:p>
        </p:txBody>
      </p:sp>
      <p:sp>
        <p:nvSpPr>
          <p:cNvPr id="15" name="Text Box 26"/>
          <p:cNvSpPr txBox="1">
            <a:spLocks noChangeArrowheads="1"/>
          </p:cNvSpPr>
          <p:nvPr/>
        </p:nvSpPr>
        <p:spPr bwMode="auto">
          <a:xfrm>
            <a:off x="727985" y="3237073"/>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Constipation chronique sans besoin, après </a:t>
            </a:r>
            <a:r>
              <a:rPr lang="fr-FR" altLang="fr-FR" b="1" dirty="0">
                <a:solidFill>
                  <a:srgbClr val="000099"/>
                </a:solidFill>
                <a:cs typeface="Arial" panose="020B0604020202020204" pitchFamily="34" charset="0"/>
              </a:rPr>
              <a:t>abus de laxatifs</a:t>
            </a:r>
          </a:p>
          <a:p>
            <a:pPr indent="265113">
              <a:buClr>
                <a:srgbClr val="62C400"/>
              </a:buClr>
            </a:pPr>
            <a:r>
              <a:rPr lang="fr-FR" altLang="fr-FR" dirty="0">
                <a:solidFill>
                  <a:srgbClr val="000099"/>
                </a:solidFill>
                <a:cs typeface="Arial" panose="020B0604020202020204" pitchFamily="34" charset="0"/>
              </a:rPr>
              <a:t>Selles dures, en morceaux recouverts de mucus</a:t>
            </a:r>
          </a:p>
          <a:p>
            <a:pPr indent="265113">
              <a:buClr>
                <a:srgbClr val="62C400"/>
              </a:buClr>
            </a:pPr>
            <a:r>
              <a:rPr lang="fr-FR" altLang="fr-FR" dirty="0">
                <a:solidFill>
                  <a:srgbClr val="000099"/>
                </a:solidFill>
                <a:cs typeface="Arial" panose="020B0604020202020204" pitchFamily="34" charset="0"/>
              </a:rPr>
              <a:t>Faiblesse générale, amaigrissement</a:t>
            </a:r>
          </a:p>
        </p:txBody>
      </p:sp>
      <p:sp>
        <p:nvSpPr>
          <p:cNvPr id="16" name="Text Box 27"/>
          <p:cNvSpPr txBox="1">
            <a:spLocks noChangeArrowheads="1"/>
          </p:cNvSpPr>
          <p:nvPr/>
        </p:nvSpPr>
        <p:spPr bwMode="auto">
          <a:xfrm>
            <a:off x="8580471" y="4661563"/>
            <a:ext cx="253802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matin et soir</a:t>
            </a:r>
          </a:p>
        </p:txBody>
      </p:sp>
      <p:sp>
        <p:nvSpPr>
          <p:cNvPr id="17" name="Text Box 26"/>
          <p:cNvSpPr txBox="1">
            <a:spLocks noChangeArrowheads="1"/>
          </p:cNvSpPr>
          <p:nvPr/>
        </p:nvSpPr>
        <p:spPr bwMode="auto">
          <a:xfrm>
            <a:off x="685453" y="4715439"/>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Constipation </a:t>
            </a:r>
            <a:r>
              <a:rPr lang="fr-FR" altLang="fr-FR" b="1" dirty="0">
                <a:solidFill>
                  <a:srgbClr val="000099"/>
                </a:solidFill>
                <a:cs typeface="Arial" panose="020B0604020202020204" pitchFamily="34" charset="0"/>
              </a:rPr>
              <a:t>avec besoins </a:t>
            </a:r>
            <a:r>
              <a:rPr lang="fr-FR" altLang="fr-FR" dirty="0">
                <a:solidFill>
                  <a:srgbClr val="000099"/>
                </a:solidFill>
                <a:cs typeface="Arial" panose="020B0604020202020204" pitchFamily="34" charset="0"/>
              </a:rPr>
              <a:t>et parésie intestinale </a:t>
            </a: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9" name="Rectangle 1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0" name="Rectangle 19"/>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Je suis constipé »</a:t>
            </a:r>
          </a:p>
        </p:txBody>
      </p:sp>
    </p:spTree>
    <p:extLst>
      <p:ext uri="{BB962C8B-B14F-4D97-AF65-F5344CB8AC3E}">
        <p14:creationId xmlns:p14="http://schemas.microsoft.com/office/powerpoint/2010/main" val="42495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a:p>
            <a:pPr marL="0" indent="0" defTabSz="914377" fontAlgn="auto">
              <a:spcBef>
                <a:spcPts val="0"/>
              </a:spcBef>
              <a:spcAft>
                <a:spcPts val="0"/>
              </a:spcAft>
              <a:buFontTx/>
              <a:buNone/>
              <a:defRPr/>
            </a:pPr>
            <a:endParaRPr lang="fr-FR" dirty="0">
              <a:solidFill>
                <a:srgbClr val="000000"/>
              </a:solidFill>
            </a:endParaRP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862025" y="2140937"/>
            <a:ext cx="10515600" cy="2482320"/>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sym typeface="Wingdings" panose="05000000000000000000" pitchFamily="2" charset="2"/>
              </a:rPr>
              <a:t>Diarrhée = selles plus abondantes, liquides ou pâteuses, et  </a:t>
            </a:r>
            <a:r>
              <a:rPr lang="fr-FR" b="1" dirty="0">
                <a:cs typeface="Arial"/>
                <a:sym typeface="Wingdings" panose="05000000000000000000" pitchFamily="2" charset="2"/>
              </a:rPr>
              <a:t>&gt; 3 selles/jour</a:t>
            </a:r>
          </a:p>
          <a:p>
            <a:pPr marL="355600" indent="-355600">
              <a:lnSpc>
                <a:spcPct val="150000"/>
              </a:lnSpc>
              <a:spcBef>
                <a:spcPts val="1200"/>
              </a:spcBef>
              <a:buFontTx/>
              <a:buBlip>
                <a:blip r:embed="rId3"/>
              </a:buBlip>
            </a:pPr>
            <a:r>
              <a:rPr lang="fr-FR" dirty="0">
                <a:cs typeface="Arial"/>
                <a:sym typeface="Wingdings" panose="05000000000000000000" pitchFamily="2" charset="2"/>
              </a:rPr>
              <a:t>Face à une diarrhée chez la personne âgée</a:t>
            </a:r>
            <a:r>
              <a:rPr lang="fr-FR" b="1" dirty="0">
                <a:cs typeface="Arial"/>
                <a:sym typeface="Wingdings" panose="05000000000000000000" pitchFamily="2" charset="2"/>
              </a:rPr>
              <a:t>, rechercher l’étiologie</a:t>
            </a:r>
            <a:endParaRPr lang="fr-FR" dirty="0">
              <a:cs typeface="Arial"/>
            </a:endParaRPr>
          </a:p>
          <a:p>
            <a:pPr marL="685800" lvl="1" indent="-342900">
              <a:spcBef>
                <a:spcPts val="600"/>
              </a:spcBef>
              <a:buClr>
                <a:srgbClr val="62C400"/>
              </a:buClr>
              <a:buFont typeface="Arial" panose="020B0604020202020204" pitchFamily="34" charset="0"/>
              <a:buChar char="•"/>
            </a:pPr>
            <a:r>
              <a:rPr lang="fr-FR" sz="2000" b="1" dirty="0">
                <a:solidFill>
                  <a:srgbClr val="000099"/>
                </a:solidFill>
                <a:sym typeface="Wingdings" panose="05000000000000000000" pitchFamily="2" charset="2"/>
              </a:rPr>
              <a:t>Fausse diarrhée</a:t>
            </a:r>
            <a:r>
              <a:rPr lang="fr-FR" sz="2000" dirty="0">
                <a:solidFill>
                  <a:srgbClr val="000099"/>
                </a:solidFill>
                <a:sym typeface="Wingdings" panose="05000000000000000000" pitchFamily="2" charset="2"/>
              </a:rPr>
              <a:t>, associée au fécalome</a:t>
            </a:r>
            <a:endParaRPr lang="fr-FR" sz="2000" dirty="0">
              <a:solidFill>
                <a:srgbClr val="000099"/>
              </a:solidFill>
            </a:endParaRPr>
          </a:p>
          <a:p>
            <a:pPr marL="685800" lvl="1" indent="-342900">
              <a:spcBef>
                <a:spcPts val="600"/>
              </a:spcBef>
              <a:buClr>
                <a:srgbClr val="62C400"/>
              </a:buClr>
              <a:buFont typeface="Arial" panose="020B0604020202020204" pitchFamily="34" charset="0"/>
              <a:buChar char="•"/>
            </a:pPr>
            <a:r>
              <a:rPr lang="fr-FR" sz="2000" b="1" dirty="0">
                <a:solidFill>
                  <a:srgbClr val="000099"/>
                </a:solidFill>
              </a:rPr>
              <a:t>Abus de laxatifs</a:t>
            </a:r>
          </a:p>
          <a:p>
            <a:pPr marL="685800" lvl="1" indent="-342900">
              <a:spcBef>
                <a:spcPts val="600"/>
              </a:spcBef>
              <a:buClr>
                <a:srgbClr val="62C400"/>
              </a:buClr>
              <a:buFont typeface="Arial" panose="020B0604020202020204" pitchFamily="34" charset="0"/>
              <a:buChar char="•"/>
            </a:pPr>
            <a:r>
              <a:rPr lang="fr-FR" sz="2000" b="1" dirty="0">
                <a:solidFill>
                  <a:srgbClr val="000099"/>
                </a:solidFill>
              </a:rPr>
              <a:t>Iatrogénie</a:t>
            </a:r>
            <a:r>
              <a:rPr lang="fr-FR" sz="2000" dirty="0">
                <a:solidFill>
                  <a:srgbClr val="000099"/>
                </a:solidFill>
              </a:rPr>
              <a:t> médicamenteuse </a:t>
            </a:r>
            <a:r>
              <a:rPr lang="fr-FR" sz="1800" dirty="0">
                <a:solidFill>
                  <a:srgbClr val="000099"/>
                </a:solidFill>
              </a:rPr>
              <a:t>(colchicine, antibiotiques, digitaliques, IPP…)</a:t>
            </a:r>
          </a:p>
          <a:p>
            <a:pPr marL="685800" lvl="1" indent="-342900">
              <a:spcBef>
                <a:spcPts val="600"/>
              </a:spcBef>
              <a:buClr>
                <a:srgbClr val="62C400"/>
              </a:buClr>
              <a:buFont typeface="Arial" panose="020B0604020202020204" pitchFamily="34" charset="0"/>
              <a:buChar char="•"/>
            </a:pPr>
            <a:r>
              <a:rPr lang="fr-FR" sz="2000" dirty="0">
                <a:solidFill>
                  <a:srgbClr val="000099"/>
                </a:solidFill>
              </a:rPr>
              <a:t>Autres </a:t>
            </a:r>
            <a:r>
              <a:rPr lang="fr-FR" sz="1800" dirty="0">
                <a:solidFill>
                  <a:srgbClr val="000099"/>
                </a:solidFill>
              </a:rPr>
              <a:t>(gastroentérite virale, toxi-infection…)</a:t>
            </a: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p:txBody>
      </p:sp>
      <p:sp>
        <p:nvSpPr>
          <p:cNvPr id="11" name="Rectangle 10"/>
          <p:cNvSpPr/>
          <p:nvPr/>
        </p:nvSpPr>
        <p:spPr>
          <a:xfrm>
            <a:off x="1990762" y="5488255"/>
            <a:ext cx="4485527" cy="135421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Interroger</a:t>
            </a:r>
          </a:p>
          <a:p>
            <a:pPr marL="342900" indent="-342900" fontAlgn="base">
              <a:spcBef>
                <a:spcPts val="12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Consulter le DP</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371" y="552414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84"/>
          <p:cNvSpPr txBox="1">
            <a:spLocks/>
          </p:cNvSpPr>
          <p:nvPr/>
        </p:nvSpPr>
        <p:spPr bwMode="auto">
          <a:xfrm>
            <a:off x="431798" y="4656783"/>
            <a:ext cx="10515600" cy="713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Rechercher les signes de </a:t>
            </a:r>
            <a:r>
              <a:rPr lang="fr-FR" altLang="fr-FR" sz="2000" b="1" dirty="0">
                <a:solidFill>
                  <a:srgbClr val="000099"/>
                </a:solidFill>
              </a:rPr>
              <a:t>déshydratation</a:t>
            </a: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5" name="Rectangle 14"/>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2051367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84"/>
          <p:cNvSpPr txBox="1">
            <a:spLocks/>
          </p:cNvSpPr>
          <p:nvPr/>
        </p:nvSpPr>
        <p:spPr bwMode="auto">
          <a:xfrm>
            <a:off x="1676400" y="2432897"/>
            <a:ext cx="10515600" cy="713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r>
              <a:rPr lang="fr-FR" altLang="fr-FR" sz="2000" dirty="0">
                <a:solidFill>
                  <a:srgbClr val="000099"/>
                </a:solidFill>
              </a:rPr>
              <a:t>, </a:t>
            </a:r>
            <a:r>
              <a:rPr lang="fr-FR" altLang="fr-FR" sz="2000" b="1" dirty="0">
                <a:solidFill>
                  <a:srgbClr val="000099"/>
                </a:solidFill>
              </a:rPr>
              <a:t>limité dans le temps</a:t>
            </a:r>
          </a:p>
          <a:p>
            <a:pPr fontAlgn="base">
              <a:lnSpc>
                <a:spcPct val="150000"/>
              </a:lnSpc>
              <a:spcBef>
                <a:spcPct val="0"/>
              </a:spcBef>
              <a:spcAft>
                <a:spcPct val="0"/>
              </a:spcAft>
              <a:buClr>
                <a:srgbClr val="62C400"/>
              </a:buClr>
              <a:buSzPct val="100000"/>
              <a:buFontTx/>
              <a:buBlip>
                <a:blip r:embed="rId3"/>
              </a:buBlip>
            </a:pPr>
            <a:r>
              <a:rPr lang="fr-FR" altLang="fr-FR" sz="2000" b="1" dirty="0">
                <a:solidFill>
                  <a:srgbClr val="000099"/>
                </a:solidFill>
              </a:rPr>
              <a:t>Amélioration notable dans les 24h </a:t>
            </a:r>
            <a:endParaRPr lang="fr-FR" altLang="fr-FR" sz="2000" b="1" dirty="0">
              <a:solidFill>
                <a:srgbClr val="FF0000"/>
              </a:solidFill>
            </a:endParaRPr>
          </a:p>
          <a:p>
            <a:pPr fontAlgn="base">
              <a:lnSpc>
                <a:spcPct val="150000"/>
              </a:lnSpc>
              <a:spcBef>
                <a:spcPct val="0"/>
              </a:spcBef>
              <a:spcAft>
                <a:spcPct val="0"/>
              </a:spcAft>
              <a:buClr>
                <a:srgbClr val="62C400"/>
              </a:buClr>
              <a:buSzPct val="100000"/>
              <a:buFontTx/>
              <a:buBlip>
                <a:blip r:embed="rId3"/>
              </a:buBlip>
            </a:pPr>
            <a:endParaRPr lang="fr-FR" altLang="fr-FR" sz="2000" b="1" dirty="0">
              <a:solidFill>
                <a:srgbClr val="000099"/>
              </a:solidFill>
            </a:endParaRPr>
          </a:p>
        </p:txBody>
      </p:sp>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538828" y="1800225"/>
            <a:ext cx="10808623" cy="4289427"/>
          </a:xfrm>
        </p:spPr>
        <p:txBody>
          <a:bodyPr/>
          <a:lstStyle/>
          <a:p>
            <a:pPr lvl="1"/>
            <a:endParaRPr lang="fr-FR" dirty="0"/>
          </a:p>
          <a:p>
            <a:pPr lvl="1"/>
            <a:endParaRPr lang="fr-FR" dirty="0"/>
          </a:p>
          <a:p>
            <a:pPr lvl="1"/>
            <a:endParaRPr lang="fr-FR" dirty="0"/>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5718"/>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910" y="5436927"/>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81262" y="6148655"/>
            <a:ext cx="4485527" cy="830997"/>
          </a:xfrm>
          <a:prstGeom prst="rect">
            <a:avLst/>
          </a:prstGeom>
        </p:spPr>
        <p:txBody>
          <a:bodyPr wrap="square">
            <a:spAutoFit/>
          </a:bodyPr>
          <a:lstStyle/>
          <a:p>
            <a:pPr marL="342900" indent="-342900" fontAlgn="base">
              <a:spcBef>
                <a:spcPct val="20000"/>
              </a:spcBef>
              <a:spcAft>
                <a:spcPct val="0"/>
              </a:spcAft>
              <a:buFont typeface="Wingdings" panose="05000000000000000000" pitchFamily="2" charset="2"/>
              <a:buChar char="è"/>
              <a:defRPr/>
            </a:pPr>
            <a:r>
              <a:rPr lang="fr-FR" sz="2400" b="1" dirty="0">
                <a:solidFill>
                  <a:srgbClr val="000099"/>
                </a:solidFill>
                <a:cs typeface="Arial" panose="020B0604020202020204" pitchFamily="34" charset="0"/>
                <a:sym typeface="Wingdings" panose="05000000000000000000" pitchFamily="2" charset="2"/>
              </a:rPr>
              <a:t> consultation médicale </a:t>
            </a:r>
          </a:p>
          <a:p>
            <a:pPr marL="355600" indent="-355600" fontAlgn="base">
              <a:spcBef>
                <a:spcPct val="20000"/>
              </a:spcBef>
              <a:spcAft>
                <a:spcPct val="0"/>
              </a:spcAft>
              <a:defRPr/>
            </a:pPr>
            <a:endParaRPr lang="fr-FR" sz="2000" dirty="0">
              <a:solidFill>
                <a:srgbClr val="000099"/>
              </a:solidFill>
              <a:cs typeface="Arial" panose="020B0604020202020204" pitchFamily="34" charset="0"/>
            </a:endParaRP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3776" y="2309171"/>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84"/>
          <p:cNvSpPr txBox="1">
            <a:spLocks/>
          </p:cNvSpPr>
          <p:nvPr/>
        </p:nvSpPr>
        <p:spPr bwMode="auto">
          <a:xfrm>
            <a:off x="1107612" y="4037942"/>
            <a:ext cx="11653171" cy="2043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Signes de </a:t>
            </a:r>
            <a:r>
              <a:rPr lang="fr-FR" altLang="fr-FR" sz="2000" b="1" dirty="0">
                <a:solidFill>
                  <a:srgbClr val="000099"/>
                </a:solidFill>
              </a:rPr>
              <a:t>déshydratation</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Atteinte de l’état général </a:t>
            </a:r>
            <a:r>
              <a:rPr lang="fr-FR" altLang="fr-FR" dirty="0">
                <a:solidFill>
                  <a:srgbClr val="000099"/>
                </a:solidFill>
              </a:rPr>
              <a:t>(fièvre, douleurs abdominales, perte de poids…)</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Sang dans les selles</a:t>
            </a:r>
          </a:p>
          <a:p>
            <a:pPr marL="1435100" defTabSz="1257300" fontAlgn="base">
              <a:lnSpc>
                <a:spcPct val="150000"/>
              </a:lnSpc>
              <a:spcAft>
                <a:spcPct val="0"/>
              </a:spcAft>
              <a:buClr>
                <a:srgbClr val="62C400"/>
              </a:buClr>
              <a:buSzPct val="100000"/>
              <a:buFontTx/>
              <a:buBlip>
                <a:blip r:embed="rId3"/>
              </a:buBlip>
            </a:pPr>
            <a:r>
              <a:rPr lang="fr-FR" altLang="fr-FR" sz="2000" dirty="0">
                <a:solidFill>
                  <a:srgbClr val="000099"/>
                </a:solidFill>
              </a:rPr>
              <a:t>Patients sous </a:t>
            </a:r>
            <a:r>
              <a:rPr lang="fr-FR" altLang="fr-FR" sz="2000" b="1" dirty="0">
                <a:solidFill>
                  <a:srgbClr val="000099"/>
                </a:solidFill>
              </a:rPr>
              <a:t>diurétiques </a:t>
            </a:r>
            <a:r>
              <a:rPr lang="fr-FR" altLang="fr-FR" dirty="0">
                <a:solidFill>
                  <a:srgbClr val="000099"/>
                </a:solidFill>
              </a:rPr>
              <a:t>(faire bilan électrolytique)</a:t>
            </a:r>
          </a:p>
        </p:txBody>
      </p:sp>
      <p:sp>
        <p:nvSpPr>
          <p:cNvPr id="1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20" name="Espace réservé du texte 1">
            <a:extLst>
              <a:ext uri="{FF2B5EF4-FFF2-40B4-BE49-F238E27FC236}">
                <a16:creationId xmlns:a16="http://schemas.microsoft.com/office/drawing/2014/main" id="{B719D6A3-4CB4-354F-8DCB-E8529527F22A}"/>
              </a:ext>
            </a:extLst>
          </p:cNvPr>
          <p:cNvSpPr txBox="1">
            <a:spLocks/>
          </p:cNvSpPr>
          <p:nvPr/>
        </p:nvSpPr>
        <p:spPr>
          <a:xfrm>
            <a:off x="307869" y="4016612"/>
            <a:ext cx="1873393" cy="453788"/>
          </a:xfrm>
          <a:prstGeom prst="rect">
            <a:avLst/>
          </a:prstGeom>
        </p:spPr>
        <p:txBody>
          <a:bodyPr>
            <a:normAutofit fontScale="925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lvl="1"/>
            <a:r>
              <a:rPr lang="fr-FR" altLang="fr-FR" sz="2200" dirty="0">
                <a:solidFill>
                  <a:srgbClr val="000099"/>
                </a:solidFill>
              </a:rPr>
              <a:t>En cas de :</a:t>
            </a:r>
          </a:p>
          <a:p>
            <a:pPr lvl="1"/>
            <a:endParaRPr lang="fr-FR" dirty="0">
              <a:solidFill>
                <a:srgbClr val="000000">
                  <a:tint val="75000"/>
                </a:srgbClr>
              </a:solidFill>
            </a:endParaRP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22" name="Rectangle 21"/>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24729942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19D6A3-4CB4-354F-8DCB-E8529527F22A}"/>
              </a:ext>
            </a:extLst>
          </p:cNvPr>
          <p:cNvSpPr>
            <a:spLocks noGrp="1"/>
          </p:cNvSpPr>
          <p:nvPr>
            <p:ph type="body" idx="1"/>
          </p:nvPr>
        </p:nvSpPr>
        <p:spPr>
          <a:xfrm>
            <a:off x="395287" y="1314450"/>
            <a:ext cx="10958513" cy="5543550"/>
          </a:xfrm>
        </p:spPr>
        <p:txBody>
          <a:bodyPr/>
          <a:lstStyle/>
          <a:p>
            <a:pPr lvl="1"/>
            <a:endParaRPr lang="fr-FR" dirty="0"/>
          </a:p>
          <a:p>
            <a:pPr lvl="1"/>
            <a:endParaRPr lang="fr-FR" dirty="0"/>
          </a:p>
          <a:p>
            <a:pPr lvl="1"/>
            <a:endParaRPr lang="fr-FR" dirty="0"/>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4.6. Troubles digestifs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Diarrhée</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676601" y="1931718"/>
            <a:ext cx="3451825"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Podophyllum</a:t>
            </a:r>
            <a:r>
              <a:rPr lang="fr-FR" sz="1800" b="1" dirty="0">
                <a:solidFill>
                  <a:srgbClr val="000090"/>
                </a:solidFill>
              </a:rPr>
              <a:t> </a:t>
            </a:r>
            <a:r>
              <a:rPr lang="fr-FR" sz="1800" b="1" dirty="0" err="1">
                <a:solidFill>
                  <a:srgbClr val="000090"/>
                </a:solidFill>
              </a:rPr>
              <a:t>peltatum</a:t>
            </a:r>
            <a:r>
              <a:rPr lang="fr-FR" sz="1800" b="1" dirty="0">
                <a:solidFill>
                  <a:srgbClr val="000090"/>
                </a:solidFill>
              </a:rPr>
              <a:t> 9 CH</a:t>
            </a:r>
          </a:p>
          <a:p>
            <a:pPr algn="r">
              <a:spcBef>
                <a:spcPts val="300"/>
              </a:spcBef>
            </a:pPr>
            <a:r>
              <a:rPr lang="fr-FR" dirty="0">
                <a:solidFill>
                  <a:srgbClr val="000090"/>
                </a:solidFill>
              </a:rPr>
              <a:t>5 granules au rythme des selles</a:t>
            </a:r>
          </a:p>
        </p:txBody>
      </p:sp>
      <p:sp>
        <p:nvSpPr>
          <p:cNvPr id="9" name="Text Box 26"/>
          <p:cNvSpPr txBox="1">
            <a:spLocks noChangeArrowheads="1"/>
          </p:cNvSpPr>
          <p:nvPr/>
        </p:nvSpPr>
        <p:spPr bwMode="auto">
          <a:xfrm>
            <a:off x="688059" y="1921995"/>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Diarrhée </a:t>
            </a:r>
            <a:r>
              <a:rPr lang="fr-FR" altLang="fr-FR" b="1" dirty="0">
                <a:solidFill>
                  <a:srgbClr val="000099"/>
                </a:solidFill>
                <a:cs typeface="Arial" panose="020B0604020202020204" pitchFamily="34" charset="0"/>
              </a:rPr>
              <a:t>douloureuse</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liquide, abondante</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explosive</a:t>
            </a:r>
          </a:p>
          <a:p>
            <a:pPr indent="265113">
              <a:buClr>
                <a:srgbClr val="62C400"/>
              </a:buClr>
            </a:pPr>
            <a:r>
              <a:rPr lang="fr-FR" altLang="fr-FR" dirty="0">
                <a:solidFill>
                  <a:srgbClr val="000099"/>
                </a:solidFill>
                <a:cs typeface="Arial" panose="020B0604020202020204" pitchFamily="34" charset="0"/>
              </a:rPr>
              <a:t>selles jaunâtres, fétides suivies de ténesme et faiblesse</a:t>
            </a:r>
          </a:p>
          <a:p>
            <a:pPr indent="265113">
              <a:buClr>
                <a:srgbClr val="62C400"/>
              </a:buClr>
            </a:pPr>
            <a:r>
              <a:rPr lang="fr-FR" altLang="fr-FR" b="1" i="1" dirty="0">
                <a:solidFill>
                  <a:srgbClr val="000099"/>
                </a:solidFill>
                <a:cs typeface="Arial" panose="020B0604020202020204" pitchFamily="34" charset="0"/>
              </a:rPr>
              <a:t>aggravation le matin</a:t>
            </a:r>
          </a:p>
        </p:txBody>
      </p:sp>
      <p:sp>
        <p:nvSpPr>
          <p:cNvPr id="10" name="Text Box 27"/>
          <p:cNvSpPr txBox="1">
            <a:spLocks noChangeArrowheads="1"/>
          </p:cNvSpPr>
          <p:nvPr/>
        </p:nvSpPr>
        <p:spPr bwMode="auto">
          <a:xfrm>
            <a:off x="7885424" y="3057421"/>
            <a:ext cx="324300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China </a:t>
            </a:r>
            <a:r>
              <a:rPr lang="fr-FR" sz="1800" b="1" dirty="0" err="1">
                <a:solidFill>
                  <a:srgbClr val="000090"/>
                </a:solidFill>
              </a:rPr>
              <a:t>rubra</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1" name="Text Box 26"/>
          <p:cNvSpPr txBox="1">
            <a:spLocks noChangeArrowheads="1"/>
          </p:cNvSpPr>
          <p:nvPr/>
        </p:nvSpPr>
        <p:spPr bwMode="auto">
          <a:xfrm>
            <a:off x="688059" y="3091327"/>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Diarrhée </a:t>
            </a:r>
            <a:r>
              <a:rPr lang="fr-FR" altLang="fr-FR" b="1" dirty="0">
                <a:solidFill>
                  <a:srgbClr val="000099"/>
                </a:solidFill>
                <a:cs typeface="Arial" panose="020B0604020202020204" pitchFamily="34" charset="0"/>
              </a:rPr>
              <a:t>indolore</a:t>
            </a:r>
            <a:r>
              <a:rPr lang="fr-FR" altLang="fr-FR" dirty="0">
                <a:solidFill>
                  <a:srgbClr val="000099"/>
                </a:solidFill>
                <a:cs typeface="Arial" panose="020B0604020202020204" pitchFamily="34" charset="0"/>
              </a:rPr>
              <a:t> et </a:t>
            </a:r>
            <a:r>
              <a:rPr lang="fr-FR" altLang="fr-FR" b="1" dirty="0">
                <a:solidFill>
                  <a:srgbClr val="000099"/>
                </a:solidFill>
                <a:cs typeface="Arial" panose="020B0604020202020204" pitchFamily="34" charset="0"/>
              </a:rPr>
              <a:t>épuisante</a:t>
            </a:r>
            <a:r>
              <a:rPr lang="fr-FR" altLang="fr-FR" dirty="0">
                <a:solidFill>
                  <a:srgbClr val="000099"/>
                </a:solidFill>
                <a:cs typeface="Arial" panose="020B0604020202020204" pitchFamily="34" charset="0"/>
              </a:rPr>
              <a:t> avec gaz, </a:t>
            </a:r>
          </a:p>
          <a:p>
            <a:pPr indent="265113">
              <a:buClr>
                <a:srgbClr val="62C400"/>
              </a:buClr>
            </a:pPr>
            <a:r>
              <a:rPr lang="fr-FR" altLang="fr-FR" b="1" dirty="0">
                <a:solidFill>
                  <a:srgbClr val="000099"/>
                </a:solidFill>
                <a:cs typeface="Arial" panose="020B0604020202020204" pitchFamily="34" charset="0"/>
              </a:rPr>
              <a:t>ballonnement</a:t>
            </a:r>
            <a:r>
              <a:rPr lang="fr-FR" altLang="fr-FR" dirty="0">
                <a:solidFill>
                  <a:srgbClr val="000099"/>
                </a:solidFill>
                <a:cs typeface="Arial" panose="020B0604020202020204" pitchFamily="34" charset="0"/>
              </a:rPr>
              <a:t> dans tout l’abdomen, flatulences, </a:t>
            </a:r>
          </a:p>
          <a:p>
            <a:pPr indent="265113">
              <a:buClr>
                <a:srgbClr val="62C400"/>
              </a:buClr>
            </a:pPr>
            <a:r>
              <a:rPr lang="fr-FR" altLang="fr-FR" dirty="0">
                <a:solidFill>
                  <a:srgbClr val="000099"/>
                </a:solidFill>
                <a:cs typeface="Arial" panose="020B0604020202020204" pitchFamily="34" charset="0"/>
              </a:rPr>
              <a:t>chute tensionnelle</a:t>
            </a:r>
          </a:p>
        </p:txBody>
      </p:sp>
      <p:sp>
        <p:nvSpPr>
          <p:cNvPr id="12" name="Text Box 27"/>
          <p:cNvSpPr txBox="1">
            <a:spLocks noChangeArrowheads="1"/>
          </p:cNvSpPr>
          <p:nvPr/>
        </p:nvSpPr>
        <p:spPr bwMode="auto">
          <a:xfrm>
            <a:off x="7864158" y="4216318"/>
            <a:ext cx="326718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Arsenicum</a:t>
            </a:r>
            <a:r>
              <a:rPr lang="fr-FR" sz="1800" b="1" dirty="0">
                <a:solidFill>
                  <a:srgbClr val="000090"/>
                </a:solidFill>
              </a:rPr>
              <a:t> album 15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3" name="Text Box 26"/>
          <p:cNvSpPr txBox="1">
            <a:spLocks noChangeArrowheads="1"/>
          </p:cNvSpPr>
          <p:nvPr/>
        </p:nvSpPr>
        <p:spPr bwMode="auto">
          <a:xfrm>
            <a:off x="688059" y="4238020"/>
            <a:ext cx="56052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Diarrhée brûlante nauséabonde </a:t>
            </a:r>
          </a:p>
          <a:p>
            <a:pPr indent="265113">
              <a:buClr>
                <a:srgbClr val="62C400"/>
              </a:buClr>
            </a:pPr>
            <a:r>
              <a:rPr lang="fr-FR" altLang="fr-FR" i="1" dirty="0">
                <a:solidFill>
                  <a:srgbClr val="000099"/>
                </a:solidFill>
                <a:cs typeface="Arial" panose="020B0604020202020204" pitchFamily="34" charset="0"/>
              </a:rPr>
              <a:t>améliorée par la chaleur, en buvant chaud</a:t>
            </a:r>
            <a:r>
              <a:rPr lang="fr-FR" altLang="fr-FR" dirty="0">
                <a:solidFill>
                  <a:srgbClr val="000099"/>
                </a:solidFill>
                <a:cs typeface="Arial" panose="020B0604020202020204" pitchFamily="34" charset="0"/>
              </a:rPr>
              <a:t>, </a:t>
            </a:r>
          </a:p>
          <a:p>
            <a:pPr indent="265113">
              <a:buClr>
                <a:srgbClr val="62C400"/>
              </a:buClr>
            </a:pPr>
            <a:r>
              <a:rPr lang="fr-FR" altLang="fr-FR" dirty="0">
                <a:solidFill>
                  <a:srgbClr val="000099"/>
                </a:solidFill>
                <a:cs typeface="Arial" panose="020B0604020202020204" pitchFamily="34" charset="0"/>
              </a:rPr>
              <a:t>atteinte de l’état général, anxiété</a:t>
            </a:r>
          </a:p>
        </p:txBody>
      </p:sp>
      <p:sp>
        <p:nvSpPr>
          <p:cNvPr id="14" name="Text Box 27"/>
          <p:cNvSpPr txBox="1">
            <a:spLocks noChangeArrowheads="1"/>
          </p:cNvSpPr>
          <p:nvPr/>
        </p:nvSpPr>
        <p:spPr bwMode="auto">
          <a:xfrm>
            <a:off x="7754857" y="5390105"/>
            <a:ext cx="3380375"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Aloe</a:t>
            </a:r>
            <a:r>
              <a:rPr lang="fr-FR" sz="1800" b="1" dirty="0">
                <a:solidFill>
                  <a:srgbClr val="000090"/>
                </a:solidFill>
              </a:rPr>
              <a:t> 9 CH</a:t>
            </a:r>
          </a:p>
          <a:p>
            <a:pPr algn="r">
              <a:spcBef>
                <a:spcPts val="300"/>
              </a:spcBef>
            </a:pPr>
            <a:r>
              <a:rPr lang="fr-FR" b="1" dirty="0">
                <a:solidFill>
                  <a:srgbClr val="000090"/>
                </a:solidFill>
              </a:rPr>
              <a:t>   </a:t>
            </a:r>
            <a:r>
              <a:rPr lang="fr-FR" dirty="0">
                <a:solidFill>
                  <a:srgbClr val="000090"/>
                </a:solidFill>
              </a:rPr>
              <a:t>5 granules au rythme des selles</a:t>
            </a:r>
          </a:p>
        </p:txBody>
      </p:sp>
      <p:sp>
        <p:nvSpPr>
          <p:cNvPr id="15" name="Text Box 26"/>
          <p:cNvSpPr txBox="1">
            <a:spLocks noChangeArrowheads="1"/>
          </p:cNvSpPr>
          <p:nvPr/>
        </p:nvSpPr>
        <p:spPr bwMode="auto">
          <a:xfrm>
            <a:off x="688059" y="5384713"/>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Insécurité sphinctérienne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endParaRPr>
          </a:p>
        </p:txBody>
      </p:sp>
      <p:sp>
        <p:nvSpPr>
          <p:cNvPr id="18" name="Rectangle 17"/>
          <p:cNvSpPr/>
          <p:nvPr/>
        </p:nvSpPr>
        <p:spPr>
          <a:xfrm>
            <a:off x="9951349" y="227969"/>
            <a:ext cx="2287793" cy="369332"/>
          </a:xfrm>
          <a:prstGeom prst="rect">
            <a:avLst/>
          </a:prstGeom>
          <a:noFill/>
        </p:spPr>
        <p:txBody>
          <a:bodyPr wrap="square">
            <a:spAutoFit/>
          </a:bodyPr>
          <a:lstStyle/>
          <a:p>
            <a:pPr algn="ctr"/>
            <a:r>
              <a:rPr lang="fr-FR" i="1" dirty="0">
                <a:solidFill>
                  <a:srgbClr val="000099"/>
                </a:solidFill>
              </a:rPr>
              <a:t>« J’ai la diarrhée »</a:t>
            </a:r>
          </a:p>
        </p:txBody>
      </p:sp>
    </p:spTree>
    <p:extLst>
      <p:ext uri="{BB962C8B-B14F-4D97-AF65-F5344CB8AC3E}">
        <p14:creationId xmlns:p14="http://schemas.microsoft.com/office/powerpoint/2010/main" val="13381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Prurit sénile</a:t>
            </a:r>
            <a:endParaRPr lang="fr-FR" altLang="fr-FR" sz="2000" b="1" dirty="0">
              <a:solidFill>
                <a:srgbClr val="95C41D"/>
              </a:solidFill>
              <a:cs typeface="Arial" panose="020B0604020202020204" pitchFamily="34" charset="0"/>
            </a:endParaRPr>
          </a:p>
        </p:txBody>
      </p:sp>
      <p:sp>
        <p:nvSpPr>
          <p:cNvPr id="12"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624252"/>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Prurit = plainte </a:t>
            </a:r>
            <a:r>
              <a:rPr lang="fr-FR" b="1" dirty="0">
                <a:cs typeface="Arial"/>
              </a:rPr>
              <a:t>fréquente</a:t>
            </a:r>
            <a:r>
              <a:rPr lang="fr-FR" dirty="0">
                <a:cs typeface="Arial"/>
              </a:rPr>
              <a:t> chez la personne âgée</a:t>
            </a:r>
          </a:p>
          <a:p>
            <a:pPr marL="355600" indent="-355600">
              <a:lnSpc>
                <a:spcPct val="200000"/>
              </a:lnSpc>
              <a:spcBef>
                <a:spcPts val="600"/>
              </a:spcBef>
              <a:buFontTx/>
              <a:buBlip>
                <a:blip r:embed="rId3"/>
              </a:buBlip>
            </a:pPr>
            <a:r>
              <a:rPr lang="fr-FR" dirty="0">
                <a:cs typeface="Arial"/>
              </a:rPr>
              <a:t>Vieillissement physiologique cutané </a:t>
            </a:r>
            <a:r>
              <a:rPr lang="fr-FR" dirty="0">
                <a:cs typeface="Arial"/>
                <a:sym typeface="Wingdings" panose="05000000000000000000" pitchFamily="2" charset="2"/>
              </a:rPr>
              <a:t> </a:t>
            </a:r>
            <a:r>
              <a:rPr lang="fr-FR" b="1" dirty="0" err="1">
                <a:cs typeface="Arial"/>
              </a:rPr>
              <a:t>Xérose</a:t>
            </a:r>
            <a:r>
              <a:rPr lang="fr-FR" dirty="0">
                <a:cs typeface="Arial"/>
              </a:rPr>
              <a:t> = cause la plus fréquente</a:t>
            </a:r>
            <a:endParaRPr lang="fr-FR" dirty="0">
              <a:cs typeface="Arial" panose="020B0604020202020204" pitchFamily="34" charset="0"/>
            </a:endParaRPr>
          </a:p>
          <a:p>
            <a:pPr marL="355600" indent="-355600">
              <a:lnSpc>
                <a:spcPct val="200000"/>
              </a:lnSpc>
              <a:spcBef>
                <a:spcPts val="600"/>
              </a:spcBef>
              <a:buFontTx/>
              <a:buBlip>
                <a:blip r:embed="rId3"/>
              </a:buBlip>
            </a:pPr>
            <a:r>
              <a:rPr lang="fr-FR" b="1" dirty="0">
                <a:cs typeface="Arial"/>
                <a:sym typeface="Wingdings" panose="05000000000000000000" pitchFamily="2" charset="2"/>
              </a:rPr>
              <a:t>Recherche d’étiologie du prurit</a:t>
            </a:r>
            <a:endParaRPr lang="fr-FR" dirty="0">
              <a:cs typeface="Arial"/>
            </a:endParaRPr>
          </a:p>
          <a:p>
            <a:pPr marL="685800" lvl="1" indent="-342900">
              <a:spcBef>
                <a:spcPts val="600"/>
              </a:spcBef>
              <a:buClr>
                <a:srgbClr val="62C400"/>
              </a:buClr>
              <a:buFont typeface="Arial" panose="020B0604020202020204" pitchFamily="34" charset="0"/>
              <a:buChar char="•"/>
            </a:pPr>
            <a:r>
              <a:rPr lang="fr-FR" sz="1800" dirty="0">
                <a:solidFill>
                  <a:srgbClr val="000099"/>
                </a:solidFill>
                <a:sym typeface="Wingdings" panose="05000000000000000000" pitchFamily="2" charset="2"/>
              </a:rPr>
              <a:t>Dermatose spécifique</a:t>
            </a:r>
            <a:endParaRPr lang="fr-FR" sz="1800" dirty="0">
              <a:solidFill>
                <a:srgbClr val="000099"/>
              </a:solidFill>
            </a:endParaRPr>
          </a:p>
          <a:p>
            <a:pPr marL="685800" lvl="1" indent="-342900">
              <a:spcBef>
                <a:spcPts val="600"/>
              </a:spcBef>
              <a:buClr>
                <a:srgbClr val="62C400"/>
              </a:buClr>
              <a:buFont typeface="Arial" panose="020B0604020202020204" pitchFamily="34" charset="0"/>
              <a:buChar char="•"/>
            </a:pPr>
            <a:r>
              <a:rPr lang="fr-FR" sz="1800" dirty="0">
                <a:solidFill>
                  <a:srgbClr val="000099"/>
                </a:solidFill>
              </a:rPr>
              <a:t>Cause générale</a:t>
            </a:r>
          </a:p>
          <a:p>
            <a:pPr marL="685800" lvl="1" indent="-342900">
              <a:spcBef>
                <a:spcPts val="600"/>
              </a:spcBef>
              <a:buClr>
                <a:srgbClr val="62C400"/>
              </a:buClr>
              <a:buFont typeface="Arial" panose="020B0604020202020204" pitchFamily="34" charset="0"/>
              <a:buChar char="•"/>
            </a:pPr>
            <a:r>
              <a:rPr lang="fr-FR" sz="1800" dirty="0">
                <a:solidFill>
                  <a:srgbClr val="000099"/>
                </a:solidFill>
              </a:rPr>
              <a:t>Etiologie médicamenteuse</a:t>
            </a:r>
          </a:p>
          <a:p>
            <a:pPr marL="685800" lvl="1" indent="-342900">
              <a:spcBef>
                <a:spcPts val="600"/>
              </a:spcBef>
              <a:buClr>
                <a:srgbClr val="62C400"/>
              </a:buClr>
              <a:buFont typeface="Arial" panose="020B0604020202020204" pitchFamily="34" charset="0"/>
              <a:buChar char="•"/>
            </a:pPr>
            <a:r>
              <a:rPr lang="fr-FR" sz="1800" dirty="0">
                <a:solidFill>
                  <a:srgbClr val="000099"/>
                </a:solidFill>
                <a:sym typeface="Wingdings" panose="05000000000000000000" pitchFamily="2" charset="2"/>
              </a:rPr>
              <a:t>Facteurs psychologique</a:t>
            </a:r>
          </a:p>
          <a:p>
            <a:pPr marL="355600" indent="-355600">
              <a:lnSpc>
                <a:spcPct val="200000"/>
              </a:lnSpc>
              <a:spcBef>
                <a:spcPts val="600"/>
              </a:spcBef>
              <a:buFontTx/>
              <a:buBlip>
                <a:blip r:embed="rId3"/>
              </a:buBlip>
            </a:pPr>
            <a:r>
              <a:rPr lang="fr-FR" dirty="0">
                <a:cs typeface="Arial"/>
              </a:rPr>
              <a:t>Prurit </a:t>
            </a:r>
            <a:r>
              <a:rPr lang="fr-FR" b="1" dirty="0">
                <a:cs typeface="Arial"/>
              </a:rPr>
              <a:t>sénile</a:t>
            </a:r>
            <a:r>
              <a:rPr lang="fr-FR" dirty="0">
                <a:cs typeface="Arial"/>
              </a:rPr>
              <a:t> = </a:t>
            </a:r>
            <a:r>
              <a:rPr lang="fr-FR" b="1" dirty="0">
                <a:cs typeface="Arial"/>
              </a:rPr>
              <a:t>diagnostic d’élimination</a:t>
            </a:r>
          </a:p>
          <a:p>
            <a:pPr marL="1790700">
              <a:spcBef>
                <a:spcPts val="600"/>
              </a:spcBef>
            </a:pPr>
            <a:r>
              <a:rPr lang="fr-FR" dirty="0">
                <a:cs typeface="Arial"/>
              </a:rPr>
              <a:t>= </a:t>
            </a:r>
            <a:r>
              <a:rPr lang="fr-FR" b="1" dirty="0">
                <a:cs typeface="Arial"/>
              </a:rPr>
              <a:t>sans lésion </a:t>
            </a:r>
            <a:r>
              <a:rPr lang="fr-FR" dirty="0">
                <a:cs typeface="Arial"/>
              </a:rPr>
              <a:t>cutanée spécifique et </a:t>
            </a:r>
            <a:r>
              <a:rPr lang="fr-FR" b="1" dirty="0">
                <a:cs typeface="Arial"/>
              </a:rPr>
              <a:t>sans étiologie identifiée</a:t>
            </a:r>
          </a:p>
          <a:p>
            <a:pPr>
              <a:spcBef>
                <a:spcPts val="1200"/>
              </a:spcBef>
              <a:buClr>
                <a:srgbClr val="62C400"/>
              </a:buClr>
            </a:pPr>
            <a:endParaRPr lang="fr-FR" dirty="0">
              <a:cs typeface="Arial"/>
            </a:endParaRPr>
          </a:p>
        </p:txBody>
      </p:sp>
      <p:pic>
        <p:nvPicPr>
          <p:cNvPr id="14"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8945" y="3991040"/>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5289357" y="4276940"/>
            <a:ext cx="3879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2400" dirty="0">
                <a:solidFill>
                  <a:srgbClr val="000099"/>
                </a:solidFill>
                <a:sym typeface="Wingdings" panose="05000000000000000000" pitchFamily="2" charset="2"/>
              </a:rPr>
              <a:t> </a:t>
            </a:r>
            <a:r>
              <a:rPr lang="fr-FR" altLang="fr-FR" sz="2400" b="1" dirty="0">
                <a:solidFill>
                  <a:srgbClr val="000099"/>
                </a:solidFill>
                <a:sym typeface="Wingdings" panose="05000000000000000000" pitchFamily="2" charset="2"/>
              </a:rPr>
              <a:t>consultation médicale</a:t>
            </a:r>
            <a:endParaRPr lang="fr-FR" altLang="fr-FR" sz="2400" b="1" dirty="0">
              <a:solidFill>
                <a:srgbClr val="000099"/>
              </a:solidFill>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7" name="Rectangle 16"/>
          <p:cNvSpPr/>
          <p:nvPr/>
        </p:nvSpPr>
        <p:spPr>
          <a:xfrm>
            <a:off x="9951349" y="227969"/>
            <a:ext cx="2287793" cy="646331"/>
          </a:xfrm>
          <a:prstGeom prst="rect">
            <a:avLst/>
          </a:prstGeom>
          <a:noFill/>
        </p:spPr>
        <p:txBody>
          <a:bodyPr wrap="square">
            <a:spAutoFit/>
          </a:bodyPr>
          <a:lstStyle/>
          <a:p>
            <a:pPr algn="ctr"/>
            <a:r>
              <a:rPr lang="fr-FR" i="1" dirty="0">
                <a:solidFill>
                  <a:srgbClr val="000099"/>
                </a:solidFill>
              </a:rPr>
              <a:t>« J’ai des démangeaisons »</a:t>
            </a:r>
          </a:p>
        </p:txBody>
      </p:sp>
    </p:spTree>
    <p:extLst>
      <p:ext uri="{BB962C8B-B14F-4D97-AF65-F5344CB8AC3E}">
        <p14:creationId xmlns:p14="http://schemas.microsoft.com/office/powerpoint/2010/main" val="30913287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Prurit sénile</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8616039" y="1950482"/>
            <a:ext cx="2500657"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9 CH</a:t>
            </a:r>
          </a:p>
          <a:p>
            <a:pPr algn="r">
              <a:spcBef>
                <a:spcPts val="300"/>
              </a:spcBef>
            </a:pPr>
            <a:r>
              <a:rPr lang="fr-FR" dirty="0">
                <a:solidFill>
                  <a:srgbClr val="000099"/>
                </a:solidFill>
              </a:rPr>
              <a:t>5 granules matin et soir</a:t>
            </a:r>
          </a:p>
        </p:txBody>
      </p:sp>
      <p:sp>
        <p:nvSpPr>
          <p:cNvPr id="12" name="Text Box 26"/>
          <p:cNvSpPr txBox="1">
            <a:spLocks noChangeArrowheads="1"/>
          </p:cNvSpPr>
          <p:nvPr/>
        </p:nvSpPr>
        <p:spPr bwMode="auto">
          <a:xfrm>
            <a:off x="657680" y="1963760"/>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Peau et muqueuses sèches </a:t>
            </a:r>
          </a:p>
          <a:p>
            <a:pPr indent="265113">
              <a:buClr>
                <a:srgbClr val="62C400"/>
              </a:buClr>
            </a:pPr>
            <a:r>
              <a:rPr lang="fr-FR" altLang="fr-FR" dirty="0">
                <a:solidFill>
                  <a:srgbClr val="000099"/>
                </a:solidFill>
                <a:cs typeface="Arial" panose="020B0604020202020204" pitchFamily="34" charset="0"/>
              </a:rPr>
              <a:t>Prurit </a:t>
            </a:r>
            <a:r>
              <a:rPr lang="fr-FR" altLang="fr-FR" i="1" dirty="0">
                <a:solidFill>
                  <a:srgbClr val="000099"/>
                </a:solidFill>
                <a:cs typeface="Arial" panose="020B0604020202020204" pitchFamily="34" charset="0"/>
              </a:rPr>
              <a:t>aggravé à la chaleur du lit</a:t>
            </a:r>
          </a:p>
          <a:p>
            <a:pPr indent="265113">
              <a:buClr>
                <a:srgbClr val="62C400"/>
              </a:buClr>
            </a:pPr>
            <a:r>
              <a:rPr lang="fr-FR" altLang="fr-FR" dirty="0">
                <a:solidFill>
                  <a:srgbClr val="000099"/>
                </a:solidFill>
                <a:cs typeface="Arial" panose="020B0604020202020204" pitchFamily="34" charset="0"/>
              </a:rPr>
              <a:t>Constipation par inertie rectale</a:t>
            </a:r>
          </a:p>
        </p:txBody>
      </p:sp>
      <p:sp>
        <p:nvSpPr>
          <p:cNvPr id="13" name="Text Box 27"/>
          <p:cNvSpPr txBox="1">
            <a:spLocks noChangeArrowheads="1"/>
          </p:cNvSpPr>
          <p:nvPr/>
        </p:nvSpPr>
        <p:spPr bwMode="auto">
          <a:xfrm>
            <a:off x="8020616" y="3195031"/>
            <a:ext cx="310671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Radium </a:t>
            </a:r>
            <a:r>
              <a:rPr lang="fr-FR" sz="1800" b="1" dirty="0" err="1">
                <a:solidFill>
                  <a:srgbClr val="000090"/>
                </a:solidFill>
              </a:rPr>
              <a:t>bromatum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4" name="Text Box 26"/>
          <p:cNvSpPr txBox="1">
            <a:spLocks noChangeArrowheads="1"/>
          </p:cNvSpPr>
          <p:nvPr/>
        </p:nvSpPr>
        <p:spPr bwMode="auto">
          <a:xfrm>
            <a:off x="657680" y="3262863"/>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Prurit </a:t>
            </a:r>
            <a:r>
              <a:rPr lang="fr-FR" b="1" dirty="0">
                <a:solidFill>
                  <a:srgbClr val="000099"/>
                </a:solidFill>
                <a:cs typeface="Arial"/>
              </a:rPr>
              <a:t>brûlant</a:t>
            </a:r>
            <a:r>
              <a:rPr lang="fr-FR" dirty="0">
                <a:solidFill>
                  <a:srgbClr val="000099"/>
                </a:solidFill>
                <a:cs typeface="Arial"/>
              </a:rPr>
              <a:t> sur </a:t>
            </a:r>
            <a:r>
              <a:rPr lang="fr-FR" altLang="fr-FR" dirty="0">
                <a:solidFill>
                  <a:srgbClr val="000099"/>
                </a:solidFill>
                <a:cs typeface="Arial" panose="020B0604020202020204" pitchFamily="34" charset="0"/>
              </a:rPr>
              <a:t>tout le corps</a:t>
            </a:r>
          </a:p>
          <a:p>
            <a:pPr indent="265113">
              <a:buClr>
                <a:srgbClr val="62C400"/>
              </a:buClr>
            </a:pPr>
            <a:r>
              <a:rPr lang="fr-FR" altLang="fr-FR" i="1" dirty="0">
                <a:solidFill>
                  <a:srgbClr val="000099"/>
                </a:solidFill>
                <a:cs typeface="Arial" panose="020B0604020202020204" pitchFamily="34" charset="0"/>
              </a:rPr>
              <a:t>aggravé le soir en se déshabillant et par les bains chauds</a:t>
            </a:r>
          </a:p>
          <a:p>
            <a:pPr indent="265113">
              <a:buClr>
                <a:srgbClr val="62C400"/>
              </a:buClr>
            </a:pPr>
            <a:r>
              <a:rPr lang="fr-FR" altLang="fr-FR" i="1" dirty="0">
                <a:solidFill>
                  <a:srgbClr val="000099"/>
                </a:solidFill>
                <a:cs typeface="Arial" panose="020B0604020202020204" pitchFamily="34" charset="0"/>
              </a:rPr>
              <a:t>amélioré par le grattage</a:t>
            </a:r>
          </a:p>
          <a:p>
            <a:pPr indent="265113">
              <a:buClr>
                <a:srgbClr val="62C400"/>
              </a:buClr>
            </a:pPr>
            <a:r>
              <a:rPr lang="fr-FR" altLang="fr-FR" dirty="0">
                <a:solidFill>
                  <a:srgbClr val="000099"/>
                </a:solidFill>
                <a:cs typeface="Arial" panose="020B0604020202020204" pitchFamily="34" charset="0"/>
              </a:rPr>
              <a:t>asthénie </a:t>
            </a:r>
          </a:p>
        </p:txBody>
      </p:sp>
      <p:sp>
        <p:nvSpPr>
          <p:cNvPr id="15" name="Text Box 27"/>
          <p:cNvSpPr txBox="1">
            <a:spLocks noChangeArrowheads="1"/>
          </p:cNvSpPr>
          <p:nvPr/>
        </p:nvSpPr>
        <p:spPr bwMode="auto">
          <a:xfrm>
            <a:off x="8645711" y="4575331"/>
            <a:ext cx="2481618"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9" name="Rectangle 18"/>
          <p:cNvSpPr/>
          <p:nvPr/>
        </p:nvSpPr>
        <p:spPr>
          <a:xfrm>
            <a:off x="678946" y="4617885"/>
            <a:ext cx="6096000" cy="861774"/>
          </a:xfrm>
          <a:prstGeom prst="rect">
            <a:avLst/>
          </a:prstGeom>
        </p:spPr>
        <p:txBody>
          <a:bodyPr>
            <a:spAutoFit/>
          </a:bodyPr>
          <a:lstStyle/>
          <a:p>
            <a:pPr marL="271463" indent="-271463">
              <a:buFontTx/>
              <a:buBlip>
                <a:blip r:embed="rId3"/>
              </a:buBlip>
              <a:tabLst>
                <a:tab pos="271463" algn="l"/>
              </a:tabLst>
            </a:pPr>
            <a:r>
              <a:rPr lang="fr-FR" sz="1600" dirty="0">
                <a:solidFill>
                  <a:srgbClr val="000099"/>
                </a:solidFill>
              </a:rPr>
              <a:t>Prurit </a:t>
            </a:r>
            <a:r>
              <a:rPr lang="fr-FR" altLang="fr-FR" sz="1600" dirty="0">
                <a:solidFill>
                  <a:srgbClr val="000099"/>
                </a:solidFill>
                <a:cs typeface="Arial" panose="020B0604020202020204" pitchFamily="34" charset="0"/>
              </a:rPr>
              <a:t>généralisé ou localisé,</a:t>
            </a:r>
          </a:p>
          <a:p>
            <a:pPr marL="271463"/>
            <a:r>
              <a:rPr lang="fr-FR" sz="1600" b="1" i="1" dirty="0">
                <a:solidFill>
                  <a:srgbClr val="000099"/>
                </a:solidFill>
              </a:rPr>
              <a:t>amélioré par le grattage</a:t>
            </a:r>
          </a:p>
          <a:p>
            <a:pPr marL="271463"/>
            <a:r>
              <a:rPr lang="fr-FR" altLang="fr-FR" sz="1600" dirty="0">
                <a:solidFill>
                  <a:srgbClr val="000099"/>
                </a:solidFill>
                <a:cs typeface="Arial" panose="020B0604020202020204" pitchFamily="34" charset="0"/>
              </a:rPr>
              <a:t>Douleurs brûlantes associées</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Rectangle 17"/>
          <p:cNvSpPr/>
          <p:nvPr/>
        </p:nvSpPr>
        <p:spPr>
          <a:xfrm>
            <a:off x="9951349" y="227969"/>
            <a:ext cx="2287793" cy="646331"/>
          </a:xfrm>
          <a:prstGeom prst="rect">
            <a:avLst/>
          </a:prstGeom>
          <a:noFill/>
        </p:spPr>
        <p:txBody>
          <a:bodyPr wrap="square">
            <a:spAutoFit/>
          </a:bodyPr>
          <a:lstStyle/>
          <a:p>
            <a:pPr algn="ctr"/>
            <a:r>
              <a:rPr lang="fr-FR" i="1" dirty="0">
                <a:solidFill>
                  <a:srgbClr val="000099"/>
                </a:solidFill>
              </a:rPr>
              <a:t>« J’ai des démangeaisons »</a:t>
            </a:r>
          </a:p>
        </p:txBody>
      </p:sp>
    </p:spTree>
    <p:extLst>
      <p:ext uri="{BB962C8B-B14F-4D97-AF65-F5344CB8AC3E}">
        <p14:creationId xmlns:p14="http://schemas.microsoft.com/office/powerpoint/2010/main" val="42263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A1520BC-9B3C-46E9-BE42-A0590A0C6050}"/>
              </a:ext>
            </a:extLst>
          </p:cNvPr>
          <p:cNvSpPr>
            <a:spLocks noGrp="1"/>
          </p:cNvSpPr>
          <p:nvPr>
            <p:ph idx="1"/>
          </p:nvPr>
        </p:nvSpPr>
        <p:spPr>
          <a:xfrm>
            <a:off x="838200" y="1816925"/>
            <a:ext cx="9671613" cy="2894775"/>
          </a:xfrm>
        </p:spPr>
        <p:txBody>
          <a:bodyPr anchor="t"/>
          <a:lstStyle/>
          <a:p>
            <a:pPr marL="0" indent="0" algn="ctr">
              <a:buNone/>
            </a:pPr>
            <a:endParaRPr lang="fr-FR" sz="2000" b="1" dirty="0">
              <a:solidFill>
                <a:srgbClr val="000099"/>
              </a:solidFill>
            </a:endParaRPr>
          </a:p>
          <a:p>
            <a:pPr>
              <a:buBlip>
                <a:blip r:embed="rId3"/>
              </a:buBlip>
            </a:pPr>
            <a:r>
              <a:rPr lang="fr-FR" sz="2000" b="1" dirty="0">
                <a:solidFill>
                  <a:srgbClr val="000099"/>
                </a:solidFill>
              </a:rPr>
              <a:t>Réactivation du virus de la varicelle et du</a:t>
            </a:r>
            <a:r>
              <a:rPr lang="fr-FR" sz="2000" dirty="0">
                <a:solidFill>
                  <a:srgbClr val="000099"/>
                </a:solidFill>
              </a:rPr>
              <a:t> </a:t>
            </a:r>
            <a:r>
              <a:rPr lang="fr-FR" sz="2000" b="1" dirty="0">
                <a:solidFill>
                  <a:srgbClr val="000099"/>
                </a:solidFill>
              </a:rPr>
              <a:t>zona </a:t>
            </a:r>
            <a:r>
              <a:rPr lang="fr-FR" sz="2000" dirty="0">
                <a:solidFill>
                  <a:srgbClr val="000099"/>
                </a:solidFill>
              </a:rPr>
              <a:t>de la famille </a:t>
            </a:r>
          </a:p>
          <a:p>
            <a:pPr marL="358775" indent="-358775">
              <a:buNone/>
            </a:pPr>
            <a:r>
              <a:rPr lang="fr-FR" sz="2000" dirty="0">
                <a:solidFill>
                  <a:srgbClr val="000099"/>
                </a:solidFill>
              </a:rPr>
              <a:t>	des </a:t>
            </a:r>
            <a:r>
              <a:rPr lang="fr-FR" sz="2000" dirty="0" err="1">
                <a:solidFill>
                  <a:srgbClr val="000099"/>
                </a:solidFill>
              </a:rPr>
              <a:t>HerpesViridae</a:t>
            </a:r>
            <a:endParaRPr lang="fr-FR" sz="2000" dirty="0">
              <a:solidFill>
                <a:srgbClr val="000099"/>
              </a:solidFill>
            </a:endParaRPr>
          </a:p>
          <a:p>
            <a:pPr marL="0" indent="0">
              <a:buNone/>
            </a:pPr>
            <a:endParaRPr lang="fr-FR" sz="2000" dirty="0">
              <a:solidFill>
                <a:srgbClr val="000099"/>
              </a:solidFill>
              <a:cs typeface="Arial"/>
            </a:endParaRPr>
          </a:p>
          <a:p>
            <a:pPr>
              <a:buBlip>
                <a:blip r:embed="rId3"/>
              </a:buBlip>
            </a:pPr>
            <a:r>
              <a:rPr lang="fr-FR" sz="2000" dirty="0">
                <a:solidFill>
                  <a:srgbClr val="000099"/>
                </a:solidFill>
              </a:rPr>
              <a:t>Fréquence </a:t>
            </a:r>
            <a:r>
              <a:rPr lang="fr-FR" sz="2000" dirty="0">
                <a:solidFill>
                  <a:srgbClr val="000099"/>
                </a:solidFill>
                <a:sym typeface="Wingdings" panose="05000000000000000000" pitchFamily="2" charset="2"/>
              </a:rPr>
              <a:t> avec l’âge : + de </a:t>
            </a:r>
            <a:r>
              <a:rPr lang="fr-FR" sz="2800" b="1" dirty="0">
                <a:solidFill>
                  <a:srgbClr val="000099"/>
                </a:solidFill>
                <a:sym typeface="Wingdings" panose="05000000000000000000" pitchFamily="2" charset="2"/>
              </a:rPr>
              <a:t>50%</a:t>
            </a:r>
            <a:r>
              <a:rPr lang="fr-FR" sz="2000" dirty="0">
                <a:solidFill>
                  <a:srgbClr val="000099"/>
                </a:solidFill>
                <a:sym typeface="Wingdings" panose="05000000000000000000" pitchFamily="2" charset="2"/>
              </a:rPr>
              <a:t> des </a:t>
            </a:r>
            <a:r>
              <a:rPr lang="fr-FR" sz="2800" b="1" dirty="0">
                <a:solidFill>
                  <a:srgbClr val="000099"/>
                </a:solidFill>
                <a:sym typeface="Wingdings" panose="05000000000000000000" pitchFamily="2" charset="2"/>
              </a:rPr>
              <a:t>&gt; 80 ans</a:t>
            </a:r>
            <a:endParaRPr lang="fr-FR" sz="2800" b="1" dirty="0">
              <a:solidFill>
                <a:srgbClr val="000099"/>
              </a:solidFill>
            </a:endParaRPr>
          </a:p>
          <a:p>
            <a:pPr marL="642938" indent="0">
              <a:buNone/>
            </a:pPr>
            <a:endParaRPr lang="fr-FR" sz="2000" b="1" dirty="0">
              <a:solidFill>
                <a:srgbClr val="000099"/>
              </a:solidFill>
              <a:cs typeface="Arial"/>
            </a:endParaRPr>
          </a:p>
          <a:p>
            <a:pPr lvl="0">
              <a:buBlip>
                <a:blip r:embed="rId3"/>
              </a:buBlip>
            </a:pPr>
            <a:r>
              <a:rPr lang="fr-FR" sz="2000" b="1" dirty="0">
                <a:solidFill>
                  <a:srgbClr val="000099"/>
                </a:solidFill>
              </a:rPr>
              <a:t>Douleurs post-zostériennes</a:t>
            </a:r>
            <a:r>
              <a:rPr lang="fr-FR" sz="2000" dirty="0">
                <a:solidFill>
                  <a:srgbClr val="000099"/>
                </a:solidFill>
              </a:rPr>
              <a:t> (douleur &gt; 6 mois) = complication la plus fréquente</a:t>
            </a:r>
            <a:endParaRPr lang="fr-FR" sz="2000" dirty="0">
              <a:solidFill>
                <a:srgbClr val="000099"/>
              </a:solidFill>
              <a:cs typeface="Arial"/>
            </a:endParaRPr>
          </a:p>
        </p:txBody>
      </p:sp>
      <p:sp>
        <p:nvSpPr>
          <p:cNvPr id="5"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Douleurs post-zostériennes</a:t>
            </a:r>
            <a:endParaRPr lang="fr-FR" altLang="fr-FR" sz="2000" b="1" dirty="0">
              <a:solidFill>
                <a:srgbClr val="95C41D"/>
              </a:solidFill>
              <a:cs typeface="Arial" panose="020B0604020202020204" pitchFamily="34" charset="0"/>
            </a:endParaRPr>
          </a:p>
        </p:txBody>
      </p:sp>
      <p:sp>
        <p:nvSpPr>
          <p:cNvPr id="10" name="ZoneTexte 9"/>
          <p:cNvSpPr txBox="1"/>
          <p:nvPr/>
        </p:nvSpPr>
        <p:spPr>
          <a:xfrm>
            <a:off x="0" y="6435596"/>
            <a:ext cx="9177337" cy="246221"/>
          </a:xfrm>
          <a:prstGeom prst="rect">
            <a:avLst/>
          </a:prstGeom>
          <a:noFill/>
        </p:spPr>
        <p:txBody>
          <a:bodyPr wrap="square" rtlCol="0">
            <a:spAutoFit/>
          </a:bodyPr>
          <a:lstStyle/>
          <a:p>
            <a:r>
              <a:rPr lang="fr-FR" sz="1000" i="1" dirty="0">
                <a:solidFill>
                  <a:srgbClr val="000099"/>
                </a:solidFill>
              </a:rPr>
              <a:t>(1) Calendrier des vaccinations et recommandations vaccinales 2019 – Ministère des affaires sociales et de la santé – mars 2019</a:t>
            </a:r>
          </a:p>
        </p:txBody>
      </p:sp>
      <p:sp>
        <p:nvSpPr>
          <p:cNvPr id="11" name="Text Box 5"/>
          <p:cNvSpPr txBox="1">
            <a:spLocks noChangeArrowheads="1"/>
          </p:cNvSpPr>
          <p:nvPr/>
        </p:nvSpPr>
        <p:spPr bwMode="auto">
          <a:xfrm>
            <a:off x="246063" y="4823818"/>
            <a:ext cx="117252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a:t>
            </a: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12" name="Espace réservé du contenu 1">
            <a:extLst>
              <a:ext uri="{FF2B5EF4-FFF2-40B4-BE49-F238E27FC236}">
                <a16:creationId xmlns:a16="http://schemas.microsoft.com/office/drawing/2014/main" id="{EA1520BC-9B3C-46E9-BE42-A0590A0C6050}"/>
              </a:ext>
            </a:extLst>
          </p:cNvPr>
          <p:cNvSpPr txBox="1">
            <a:spLocks/>
          </p:cNvSpPr>
          <p:nvPr/>
        </p:nvSpPr>
        <p:spPr>
          <a:xfrm>
            <a:off x="838200" y="4997666"/>
            <a:ext cx="9671613" cy="920534"/>
          </a:xfrm>
          <a:prstGeom prst="rect">
            <a:avLst/>
          </a:prstGeom>
        </p:spPr>
        <p:txBody>
          <a:bodyPr anchor="t"/>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endParaRPr lang="fr-FR" sz="2000" b="1" dirty="0">
              <a:solidFill>
                <a:srgbClr val="000099"/>
              </a:solidFill>
            </a:endParaRPr>
          </a:p>
          <a:p>
            <a:pPr>
              <a:buFontTx/>
              <a:buBlip>
                <a:blip r:embed="rId3"/>
              </a:buBlip>
            </a:pPr>
            <a:r>
              <a:rPr lang="fr-FR" sz="2000" b="1" dirty="0">
                <a:solidFill>
                  <a:srgbClr val="000099"/>
                </a:solidFill>
              </a:rPr>
              <a:t>Vaccination recommandée chez les adultes âgés de 65 à 74 ans révolus </a:t>
            </a:r>
            <a:r>
              <a:rPr lang="fr-FR" sz="2000" baseline="30000" dirty="0">
                <a:solidFill>
                  <a:srgbClr val="000099"/>
                </a:solidFill>
              </a:rPr>
              <a:t>(1)</a:t>
            </a:r>
            <a:r>
              <a:rPr lang="fr-FR" sz="2000" b="1" dirty="0">
                <a:solidFill>
                  <a:srgbClr val="000099"/>
                </a:solidFill>
              </a:rPr>
              <a:t> </a:t>
            </a:r>
            <a:endParaRPr lang="fr-FR" sz="2000" dirty="0">
              <a:solidFill>
                <a:srgbClr val="000099"/>
              </a:solidFill>
            </a:endParaRPr>
          </a:p>
          <a:p>
            <a:pPr marL="0" indent="0">
              <a:buFontTx/>
              <a:buNone/>
            </a:pPr>
            <a:endParaRPr lang="fr-FR" sz="2000" dirty="0">
              <a:solidFill>
                <a:srgbClr val="000099"/>
              </a:solidFill>
              <a:cs typeface="Arial"/>
            </a:endParaRPr>
          </a:p>
          <a:p>
            <a:pPr marL="642938" indent="0">
              <a:buFontTx/>
              <a:buNone/>
            </a:pPr>
            <a:endParaRPr lang="fr-FR" sz="2000" b="1" dirty="0">
              <a:solidFill>
                <a:srgbClr val="000099"/>
              </a:solidFill>
              <a:cs typeface="Arial"/>
            </a:endParaRP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51278" y="314395"/>
            <a:ext cx="2287793" cy="369332"/>
          </a:xfrm>
          <a:prstGeom prst="rect">
            <a:avLst/>
          </a:prstGeom>
          <a:noFill/>
        </p:spPr>
        <p:txBody>
          <a:bodyPr wrap="square">
            <a:spAutoFit/>
          </a:bodyPr>
          <a:lstStyle/>
          <a:p>
            <a:pPr algn="ctr"/>
            <a:r>
              <a:rPr lang="fr-FR" i="1" dirty="0">
                <a:solidFill>
                  <a:srgbClr val="000099"/>
                </a:solidFill>
              </a:rPr>
              <a:t>« J’ai eu un zona »</a:t>
            </a:r>
          </a:p>
        </p:txBody>
      </p:sp>
    </p:spTree>
    <p:extLst>
      <p:ext uri="{BB962C8B-B14F-4D97-AF65-F5344CB8AC3E}">
        <p14:creationId xmlns:p14="http://schemas.microsoft.com/office/powerpoint/2010/main" val="16325291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4.7. Dermatologie</a:t>
            </a:r>
            <a:endParaRPr lang="fr-FR" sz="3200" b="1" dirty="0">
              <a:solidFill>
                <a:srgbClr val="0000CC"/>
              </a:solidFill>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Douleurs post-zostériennes</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8304038" y="2195236"/>
            <a:ext cx="2819761"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Vaccinotoxinum</a:t>
            </a:r>
            <a:r>
              <a:rPr lang="fr-FR" sz="1800" b="1" dirty="0">
                <a:solidFill>
                  <a:srgbClr val="000090"/>
                </a:solidFill>
              </a:rPr>
              <a:t> 15 CH</a:t>
            </a:r>
          </a:p>
          <a:p>
            <a:pPr algn="r">
              <a:spcBef>
                <a:spcPts val="300"/>
              </a:spcBef>
            </a:pPr>
            <a:r>
              <a:rPr lang="fr-FR" dirty="0">
                <a:solidFill>
                  <a:srgbClr val="000099"/>
                </a:solidFill>
              </a:rPr>
              <a:t>5 granules par jour</a:t>
            </a:r>
          </a:p>
        </p:txBody>
      </p:sp>
      <p:sp>
        <p:nvSpPr>
          <p:cNvPr id="15" name="Text Box 26"/>
          <p:cNvSpPr txBox="1">
            <a:spLocks noChangeArrowheads="1"/>
          </p:cNvSpPr>
          <p:nvPr/>
        </p:nvSpPr>
        <p:spPr bwMode="auto">
          <a:xfrm>
            <a:off x="668441" y="2282055"/>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Intérêt pour </a:t>
            </a:r>
            <a:r>
              <a:rPr lang="fr-FR" altLang="fr-FR" b="1" dirty="0">
                <a:solidFill>
                  <a:srgbClr val="000099"/>
                </a:solidFill>
                <a:cs typeface="Arial" panose="020B0604020202020204" pitchFamily="34" charset="0"/>
              </a:rPr>
              <a:t>limiter les douleurs </a:t>
            </a:r>
            <a:r>
              <a:rPr lang="fr-FR" altLang="fr-FR" dirty="0">
                <a:solidFill>
                  <a:srgbClr val="000099"/>
                </a:solidFill>
                <a:cs typeface="Arial" panose="020B0604020202020204" pitchFamily="34" charset="0"/>
              </a:rPr>
              <a:t>post-zostériennes </a:t>
            </a:r>
          </a:p>
        </p:txBody>
      </p:sp>
      <p:sp>
        <p:nvSpPr>
          <p:cNvPr id="16" name="Text Box 27"/>
          <p:cNvSpPr txBox="1">
            <a:spLocks noChangeArrowheads="1"/>
          </p:cNvSpPr>
          <p:nvPr/>
        </p:nvSpPr>
        <p:spPr bwMode="auto">
          <a:xfrm>
            <a:off x="8582843" y="3396068"/>
            <a:ext cx="254095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 CH</a:t>
            </a:r>
          </a:p>
          <a:p>
            <a:pPr algn="r">
              <a:spcBef>
                <a:spcPts val="300"/>
              </a:spcBef>
            </a:pPr>
            <a:r>
              <a:rPr lang="fr-FR" dirty="0">
                <a:solidFill>
                  <a:srgbClr val="000099"/>
                </a:solidFill>
              </a:rPr>
              <a:t>5 granules matin et soir</a:t>
            </a:r>
          </a:p>
        </p:txBody>
      </p:sp>
      <p:sp>
        <p:nvSpPr>
          <p:cNvPr id="17" name="Text Box 26"/>
          <p:cNvSpPr txBox="1">
            <a:spLocks noChangeArrowheads="1"/>
          </p:cNvSpPr>
          <p:nvPr/>
        </p:nvSpPr>
        <p:spPr bwMode="auto">
          <a:xfrm>
            <a:off x="679074" y="342853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Douleurs névralgiques </a:t>
            </a:r>
            <a:r>
              <a:rPr lang="fr-FR" altLang="fr-FR" b="1" dirty="0">
                <a:solidFill>
                  <a:srgbClr val="000099"/>
                </a:solidFill>
                <a:cs typeface="Arial" panose="020B0604020202020204" pitchFamily="34" charset="0"/>
              </a:rPr>
              <a:t>brûlantes et </a:t>
            </a:r>
            <a:r>
              <a:rPr lang="fr-FR" altLang="fr-FR" b="1" dirty="0" err="1">
                <a:solidFill>
                  <a:srgbClr val="000099"/>
                </a:solidFill>
                <a:cs typeface="Arial" panose="020B0604020202020204" pitchFamily="34" charset="0"/>
              </a:rPr>
              <a:t>engourdissantes</a:t>
            </a:r>
            <a:endParaRPr lang="fr-FR" altLang="fr-FR" b="1" dirty="0">
              <a:solidFill>
                <a:srgbClr val="000099"/>
              </a:solidFill>
              <a:cs typeface="Arial" panose="020B0604020202020204" pitchFamily="34" charset="0"/>
            </a:endParaRPr>
          </a:p>
          <a:p>
            <a:pPr indent="265113">
              <a:buClr>
                <a:srgbClr val="62C400"/>
              </a:buClr>
            </a:pPr>
            <a:r>
              <a:rPr lang="fr-FR" altLang="fr-FR" i="1" dirty="0">
                <a:solidFill>
                  <a:srgbClr val="000099"/>
                </a:solidFill>
                <a:cs typeface="Arial" panose="020B0604020202020204" pitchFamily="34" charset="0"/>
              </a:rPr>
              <a:t>Amélioration par la chaleur</a:t>
            </a:r>
          </a:p>
        </p:txBody>
      </p:sp>
      <p:sp>
        <p:nvSpPr>
          <p:cNvPr id="18" name="Text Box 27"/>
          <p:cNvSpPr txBox="1">
            <a:spLocks noChangeArrowheads="1"/>
          </p:cNvSpPr>
          <p:nvPr/>
        </p:nvSpPr>
        <p:spPr bwMode="auto">
          <a:xfrm>
            <a:off x="8984519" y="4565872"/>
            <a:ext cx="213927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Thuya 15 CH</a:t>
            </a:r>
          </a:p>
          <a:p>
            <a:pPr algn="r">
              <a:spcBef>
                <a:spcPts val="300"/>
              </a:spcBef>
            </a:pPr>
            <a:r>
              <a:rPr lang="fr-FR" dirty="0">
                <a:solidFill>
                  <a:srgbClr val="000099"/>
                </a:solidFill>
              </a:rPr>
              <a:t>1 dose par semaine</a:t>
            </a:r>
          </a:p>
        </p:txBody>
      </p:sp>
      <p:sp>
        <p:nvSpPr>
          <p:cNvPr id="19" name="Text Box 26"/>
          <p:cNvSpPr txBox="1">
            <a:spLocks noChangeArrowheads="1"/>
          </p:cNvSpPr>
          <p:nvPr/>
        </p:nvSpPr>
        <p:spPr bwMode="auto">
          <a:xfrm>
            <a:off x="657808" y="4618705"/>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Douleurs </a:t>
            </a:r>
            <a:r>
              <a:rPr lang="fr-FR" altLang="fr-FR" b="1" dirty="0">
                <a:solidFill>
                  <a:srgbClr val="000099"/>
                </a:solidFill>
                <a:cs typeface="Arial" panose="020B0604020202020204" pitchFamily="34" charset="0"/>
              </a:rPr>
              <a:t>névralgiques intolérables </a:t>
            </a:r>
            <a:r>
              <a:rPr lang="fr-FR" altLang="fr-FR" dirty="0">
                <a:solidFill>
                  <a:srgbClr val="000099"/>
                </a:solidFill>
                <a:cs typeface="Arial" panose="020B0604020202020204" pitchFamily="34" charset="0"/>
              </a:rPr>
              <a:t>et persistantes</a:t>
            </a:r>
          </a:p>
          <a:p>
            <a:pPr indent="265113">
              <a:buClr>
                <a:srgbClr val="62C400"/>
              </a:buClr>
            </a:pPr>
            <a:r>
              <a:rPr lang="fr-FR" altLang="fr-FR" dirty="0">
                <a:solidFill>
                  <a:srgbClr val="000099"/>
                </a:solidFill>
                <a:cs typeface="Arial" panose="020B0604020202020204" pitchFamily="34" charset="0"/>
              </a:rPr>
              <a:t>Tendance dépressive réactionnelle</a:t>
            </a:r>
          </a:p>
        </p:txBody>
      </p:sp>
      <p:sp>
        <p:nvSpPr>
          <p:cNvPr id="20" name="ZoneTexte 19"/>
          <p:cNvSpPr txBox="1"/>
          <p:nvPr/>
        </p:nvSpPr>
        <p:spPr>
          <a:xfrm>
            <a:off x="228854" y="1672300"/>
            <a:ext cx="7432158" cy="369332"/>
          </a:xfrm>
          <a:prstGeom prst="rect">
            <a:avLst/>
          </a:prstGeom>
          <a:noFill/>
        </p:spPr>
        <p:txBody>
          <a:bodyPr wrap="square" rtlCol="0">
            <a:spAutoFit/>
          </a:bodyPr>
          <a:lstStyle/>
          <a:p>
            <a:r>
              <a:rPr lang="fr-FR" u="sng" dirty="0">
                <a:solidFill>
                  <a:srgbClr val="000099"/>
                </a:solidFill>
              </a:rPr>
              <a:t>En complément d’une prescription médicale</a:t>
            </a:r>
          </a:p>
        </p:txBody>
      </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2" name="Rectangle 21"/>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3" name="Rectangle 22"/>
          <p:cNvSpPr/>
          <p:nvPr/>
        </p:nvSpPr>
        <p:spPr>
          <a:xfrm>
            <a:off x="9951278" y="314395"/>
            <a:ext cx="2287793" cy="369332"/>
          </a:xfrm>
          <a:prstGeom prst="rect">
            <a:avLst/>
          </a:prstGeom>
          <a:noFill/>
        </p:spPr>
        <p:txBody>
          <a:bodyPr wrap="square">
            <a:spAutoFit/>
          </a:bodyPr>
          <a:lstStyle/>
          <a:p>
            <a:pPr algn="ctr"/>
            <a:r>
              <a:rPr lang="fr-FR" i="1" dirty="0">
                <a:solidFill>
                  <a:srgbClr val="000099"/>
                </a:solidFill>
              </a:rPr>
              <a:t>« J’ai eu un zona »</a:t>
            </a:r>
          </a:p>
        </p:txBody>
      </p:sp>
    </p:spTree>
    <p:extLst>
      <p:ext uri="{BB962C8B-B14F-4D97-AF65-F5344CB8AC3E}">
        <p14:creationId xmlns:p14="http://schemas.microsoft.com/office/powerpoint/2010/main" val="5741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animBg="1"/>
      <p:bldP spid="17"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Connecteur droit 5"/>
          <p:cNvCxnSpPr/>
          <p:nvPr/>
        </p:nvCxnSpPr>
        <p:spPr>
          <a:xfrm>
            <a:off x="3183165" y="1213364"/>
            <a:ext cx="26760" cy="5124885"/>
          </a:xfrm>
          <a:prstGeom prst="line">
            <a:avLst/>
          </a:prstGeom>
          <a:ln>
            <a:solidFill>
              <a:schemeClr val="accent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73315" y="1426226"/>
            <a:ext cx="961866" cy="492443"/>
          </a:xfrm>
          <a:prstGeom prst="rect">
            <a:avLst/>
          </a:prstGeom>
          <a:noFill/>
        </p:spPr>
        <p:txBody>
          <a:bodyPr wrap="none" rtlCol="0">
            <a:spAutoFit/>
          </a:bodyPr>
          <a:lstStyle/>
          <a:p>
            <a:r>
              <a:rPr lang="fr-FR" sz="1400" dirty="0">
                <a:solidFill>
                  <a:srgbClr val="C00000"/>
                </a:solidFill>
              </a:rPr>
              <a:t>Equilibre</a:t>
            </a:r>
          </a:p>
          <a:p>
            <a:r>
              <a:rPr lang="fr-FR" sz="1200" i="1" dirty="0">
                <a:solidFill>
                  <a:srgbClr val="C00000"/>
                </a:solidFill>
              </a:rPr>
              <a:t>(Autonomie)</a:t>
            </a:r>
            <a:endParaRPr lang="fr-FR" sz="1600" i="1" dirty="0">
              <a:solidFill>
                <a:srgbClr val="C00000"/>
              </a:solidFill>
            </a:endParaRPr>
          </a:p>
        </p:txBody>
      </p:sp>
      <p:sp>
        <p:nvSpPr>
          <p:cNvPr id="9" name="ZoneTexte 8"/>
          <p:cNvSpPr txBox="1"/>
          <p:nvPr/>
        </p:nvSpPr>
        <p:spPr>
          <a:xfrm>
            <a:off x="402295" y="2662727"/>
            <a:ext cx="810671" cy="307777"/>
          </a:xfrm>
          <a:prstGeom prst="rect">
            <a:avLst/>
          </a:prstGeom>
          <a:noFill/>
        </p:spPr>
        <p:txBody>
          <a:bodyPr wrap="none" rtlCol="0">
            <a:spAutoFit/>
          </a:bodyPr>
          <a:lstStyle/>
          <a:p>
            <a:r>
              <a:rPr lang="fr-FR" sz="1400" dirty="0">
                <a:solidFill>
                  <a:srgbClr val="C00000"/>
                </a:solidFill>
              </a:rPr>
              <a:t>Fragilité </a:t>
            </a:r>
            <a:endParaRPr lang="fr-FR" dirty="0">
              <a:solidFill>
                <a:srgbClr val="C00000"/>
              </a:solidFill>
            </a:endParaRPr>
          </a:p>
        </p:txBody>
      </p:sp>
      <p:sp>
        <p:nvSpPr>
          <p:cNvPr id="10" name="ZoneTexte 9"/>
          <p:cNvSpPr txBox="1"/>
          <p:nvPr/>
        </p:nvSpPr>
        <p:spPr>
          <a:xfrm>
            <a:off x="382840" y="5311771"/>
            <a:ext cx="1104020" cy="492443"/>
          </a:xfrm>
          <a:prstGeom prst="rect">
            <a:avLst/>
          </a:prstGeom>
          <a:noFill/>
        </p:spPr>
        <p:txBody>
          <a:bodyPr wrap="none" rtlCol="0">
            <a:spAutoFit/>
          </a:bodyPr>
          <a:lstStyle/>
          <a:p>
            <a:r>
              <a:rPr lang="fr-FR" sz="1400" dirty="0">
                <a:solidFill>
                  <a:srgbClr val="C00000"/>
                </a:solidFill>
              </a:rPr>
              <a:t>Déséquilibre</a:t>
            </a:r>
          </a:p>
          <a:p>
            <a:r>
              <a:rPr lang="fr-FR" sz="1200" i="1" dirty="0">
                <a:solidFill>
                  <a:srgbClr val="C00000"/>
                </a:solidFill>
              </a:rPr>
              <a:t>(Dépendance)</a:t>
            </a:r>
            <a:endParaRPr lang="fr-FR" sz="1600" i="1" dirty="0">
              <a:solidFill>
                <a:srgbClr val="C00000"/>
              </a:solidFill>
            </a:endParaRPr>
          </a:p>
        </p:txBody>
      </p:sp>
      <p:sp>
        <p:nvSpPr>
          <p:cNvPr id="11" name="ZoneTexte 10"/>
          <p:cNvSpPr txBox="1"/>
          <p:nvPr/>
        </p:nvSpPr>
        <p:spPr>
          <a:xfrm rot="16200000">
            <a:off x="-555811" y="2951480"/>
            <a:ext cx="1516762" cy="261610"/>
          </a:xfrm>
          <a:prstGeom prst="rect">
            <a:avLst/>
          </a:prstGeom>
          <a:noFill/>
        </p:spPr>
        <p:txBody>
          <a:bodyPr wrap="none" rtlCol="0">
            <a:spAutoFit/>
          </a:bodyPr>
          <a:lstStyle/>
          <a:p>
            <a:r>
              <a:rPr lang="fr-FR" sz="1100" b="1" dirty="0">
                <a:solidFill>
                  <a:srgbClr val="5B9BD5">
                    <a:lumMod val="50000"/>
                  </a:srgbClr>
                </a:solidFill>
              </a:rPr>
              <a:t>Capacité Fonctionnelle</a:t>
            </a:r>
            <a:endParaRPr lang="fr-FR" sz="1400" b="1" dirty="0">
              <a:solidFill>
                <a:srgbClr val="5B9BD5">
                  <a:lumMod val="50000"/>
                </a:srgbClr>
              </a:solidFill>
            </a:endParaRPr>
          </a:p>
        </p:txBody>
      </p:sp>
      <p:cxnSp>
        <p:nvCxnSpPr>
          <p:cNvPr id="12" name="Connecteur droit avec flèche 11"/>
          <p:cNvCxnSpPr/>
          <p:nvPr/>
        </p:nvCxnSpPr>
        <p:spPr>
          <a:xfrm>
            <a:off x="373315" y="1230416"/>
            <a:ext cx="28107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3209925" y="1230428"/>
            <a:ext cx="88931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1291984" y="962270"/>
            <a:ext cx="673582" cy="253916"/>
          </a:xfrm>
          <a:prstGeom prst="rect">
            <a:avLst/>
          </a:prstGeom>
          <a:noFill/>
        </p:spPr>
        <p:txBody>
          <a:bodyPr wrap="none" rtlCol="0">
            <a:spAutoFit/>
          </a:bodyPr>
          <a:lstStyle/>
          <a:p>
            <a:r>
              <a:rPr lang="fr-FR" sz="1050" i="1" dirty="0" err="1">
                <a:solidFill>
                  <a:srgbClr val="5B9BD5">
                    <a:lumMod val="50000"/>
                  </a:srgbClr>
                </a:solidFill>
              </a:rPr>
              <a:t>Adult</a:t>
            </a:r>
            <a:r>
              <a:rPr lang="fr-FR" sz="1050" i="1" dirty="0">
                <a:solidFill>
                  <a:srgbClr val="5B9BD5">
                    <a:lumMod val="50000"/>
                  </a:srgbClr>
                </a:solidFill>
              </a:rPr>
              <a:t> life</a:t>
            </a:r>
            <a:endParaRPr lang="fr-FR" sz="1200" i="1" dirty="0">
              <a:solidFill>
                <a:srgbClr val="5B9BD5">
                  <a:lumMod val="50000"/>
                </a:srgbClr>
              </a:solidFill>
            </a:endParaRPr>
          </a:p>
        </p:txBody>
      </p:sp>
      <p:sp>
        <p:nvSpPr>
          <p:cNvPr id="15" name="ZoneTexte 14"/>
          <p:cNvSpPr txBox="1"/>
          <p:nvPr/>
        </p:nvSpPr>
        <p:spPr>
          <a:xfrm>
            <a:off x="7319721" y="941631"/>
            <a:ext cx="715260" cy="253916"/>
          </a:xfrm>
          <a:prstGeom prst="rect">
            <a:avLst/>
          </a:prstGeom>
          <a:noFill/>
        </p:spPr>
        <p:txBody>
          <a:bodyPr wrap="none" rtlCol="0">
            <a:spAutoFit/>
          </a:bodyPr>
          <a:lstStyle/>
          <a:p>
            <a:r>
              <a:rPr lang="fr-FR" sz="1050" i="1" dirty="0" err="1">
                <a:solidFill>
                  <a:srgbClr val="5B9BD5">
                    <a:lumMod val="50000"/>
                  </a:srgbClr>
                </a:solidFill>
              </a:rPr>
              <a:t>Older</a:t>
            </a:r>
            <a:r>
              <a:rPr lang="fr-FR" sz="1050" i="1" dirty="0">
                <a:solidFill>
                  <a:srgbClr val="5B9BD5">
                    <a:lumMod val="50000"/>
                  </a:srgbClr>
                </a:solidFill>
              </a:rPr>
              <a:t> </a:t>
            </a:r>
            <a:r>
              <a:rPr lang="fr-FR" sz="1050" i="1" dirty="0" err="1">
                <a:solidFill>
                  <a:srgbClr val="5B9BD5">
                    <a:lumMod val="50000"/>
                  </a:srgbClr>
                </a:solidFill>
              </a:rPr>
              <a:t>age</a:t>
            </a:r>
            <a:endParaRPr lang="fr-FR" sz="1200" i="1" dirty="0">
              <a:solidFill>
                <a:srgbClr val="5B9BD5">
                  <a:lumMod val="50000"/>
                </a:srgbClr>
              </a:solidFill>
            </a:endParaRPr>
          </a:p>
        </p:txBody>
      </p:sp>
      <p:sp>
        <p:nvSpPr>
          <p:cNvPr id="17" name="Forme libre 16"/>
          <p:cNvSpPr/>
          <p:nvPr/>
        </p:nvSpPr>
        <p:spPr>
          <a:xfrm>
            <a:off x="3175000" y="1679669"/>
            <a:ext cx="8686800" cy="531080"/>
          </a:xfrm>
          <a:custGeom>
            <a:avLst/>
            <a:gdLst>
              <a:gd name="connsiteX0" fmla="*/ 0 w 8686800"/>
              <a:gd name="connsiteY0" fmla="*/ 44623 h 705023"/>
              <a:gd name="connsiteX1" fmla="*/ 4699000 w 8686800"/>
              <a:gd name="connsiteY1" fmla="*/ 70023 h 705023"/>
              <a:gd name="connsiteX2" fmla="*/ 8686800 w 8686800"/>
              <a:gd name="connsiteY2" fmla="*/ 705023 h 705023"/>
            </a:gdLst>
            <a:ahLst/>
            <a:cxnLst>
              <a:cxn ang="0">
                <a:pos x="connsiteX0" y="connsiteY0"/>
              </a:cxn>
              <a:cxn ang="0">
                <a:pos x="connsiteX1" y="connsiteY1"/>
              </a:cxn>
              <a:cxn ang="0">
                <a:pos x="connsiteX2" y="connsiteY2"/>
              </a:cxn>
            </a:cxnLst>
            <a:rect l="l" t="t" r="r" b="b"/>
            <a:pathLst>
              <a:path w="8686800" h="705023">
                <a:moveTo>
                  <a:pt x="0" y="44623"/>
                </a:moveTo>
                <a:cubicBezTo>
                  <a:pt x="1625600" y="2289"/>
                  <a:pt x="3251200" y="-40044"/>
                  <a:pt x="4699000" y="70023"/>
                </a:cubicBezTo>
                <a:cubicBezTo>
                  <a:pt x="6146800" y="180090"/>
                  <a:pt x="7416800" y="442556"/>
                  <a:pt x="8686800" y="70502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22" name="ZoneTexte 21"/>
          <p:cNvSpPr txBox="1"/>
          <p:nvPr/>
        </p:nvSpPr>
        <p:spPr>
          <a:xfrm>
            <a:off x="11707334" y="955909"/>
            <a:ext cx="656188" cy="253916"/>
          </a:xfrm>
          <a:prstGeom prst="rect">
            <a:avLst/>
          </a:prstGeom>
          <a:noFill/>
        </p:spPr>
        <p:txBody>
          <a:bodyPr wrap="square" rtlCol="0">
            <a:spAutoFit/>
          </a:bodyPr>
          <a:lstStyle/>
          <a:p>
            <a:r>
              <a:rPr lang="fr-FR" sz="1050" b="1" i="1" dirty="0">
                <a:solidFill>
                  <a:srgbClr val="5B9BD5">
                    <a:lumMod val="50000"/>
                  </a:srgbClr>
                </a:solidFill>
              </a:rPr>
              <a:t>Mort</a:t>
            </a:r>
            <a:endParaRPr lang="fr-FR" sz="1200" b="1" i="1" dirty="0">
              <a:solidFill>
                <a:srgbClr val="5B9BD5">
                  <a:lumMod val="50000"/>
                </a:srgbClr>
              </a:solidFill>
            </a:endParaRPr>
          </a:p>
        </p:txBody>
      </p:sp>
      <p:sp>
        <p:nvSpPr>
          <p:cNvPr id="24" name="ZoneTexte 23"/>
          <p:cNvSpPr txBox="1"/>
          <p:nvPr/>
        </p:nvSpPr>
        <p:spPr>
          <a:xfrm>
            <a:off x="11157" y="1019832"/>
            <a:ext cx="656188" cy="369332"/>
          </a:xfrm>
          <a:prstGeom prst="rect">
            <a:avLst/>
          </a:prstGeom>
          <a:noFill/>
        </p:spPr>
        <p:txBody>
          <a:bodyPr wrap="square" rtlCol="0">
            <a:spAutoFit/>
          </a:bodyPr>
          <a:lstStyle/>
          <a:p>
            <a:r>
              <a:rPr lang="fr-FR" b="1" dirty="0">
                <a:solidFill>
                  <a:srgbClr val="5B9BD5">
                    <a:lumMod val="50000"/>
                  </a:srgbClr>
                </a:solidFill>
              </a:rPr>
              <a:t>+</a:t>
            </a:r>
            <a:endParaRPr lang="fr-FR" sz="1200" b="1" dirty="0">
              <a:solidFill>
                <a:srgbClr val="5B9BD5">
                  <a:lumMod val="50000"/>
                </a:srgbClr>
              </a:solidFill>
            </a:endParaRPr>
          </a:p>
        </p:txBody>
      </p:sp>
      <p:sp>
        <p:nvSpPr>
          <p:cNvPr id="25" name="ZoneTexte 24"/>
          <p:cNvSpPr txBox="1"/>
          <p:nvPr/>
        </p:nvSpPr>
        <p:spPr>
          <a:xfrm>
            <a:off x="7859408" y="1913860"/>
            <a:ext cx="1415772" cy="261610"/>
          </a:xfrm>
          <a:prstGeom prst="rect">
            <a:avLst/>
          </a:prstGeom>
          <a:noFill/>
        </p:spPr>
        <p:txBody>
          <a:bodyPr wrap="none" rtlCol="0">
            <a:spAutoFit/>
          </a:bodyPr>
          <a:lstStyle/>
          <a:p>
            <a:r>
              <a:rPr lang="fr-FR" sz="1100" b="1" dirty="0">
                <a:solidFill>
                  <a:srgbClr val="00B050"/>
                </a:solidFill>
              </a:rPr>
              <a:t>Vieillissement réussi </a:t>
            </a:r>
          </a:p>
        </p:txBody>
      </p:sp>
      <p:grpSp>
        <p:nvGrpSpPr>
          <p:cNvPr id="29" name="Groupe 28"/>
          <p:cNvGrpSpPr/>
          <p:nvPr/>
        </p:nvGrpSpPr>
        <p:grpSpPr>
          <a:xfrm>
            <a:off x="3178609" y="1724624"/>
            <a:ext cx="8674613" cy="2565044"/>
            <a:chOff x="3178609" y="1724624"/>
            <a:chExt cx="8674613" cy="2565044"/>
          </a:xfrm>
        </p:grpSpPr>
        <p:sp>
          <p:nvSpPr>
            <p:cNvPr id="27" name="ZoneTexte 26"/>
            <p:cNvSpPr txBox="1"/>
            <p:nvPr/>
          </p:nvSpPr>
          <p:spPr>
            <a:xfrm>
              <a:off x="5441903" y="2178420"/>
              <a:ext cx="1353256" cy="261610"/>
            </a:xfrm>
            <a:prstGeom prst="rect">
              <a:avLst/>
            </a:prstGeom>
            <a:noFill/>
          </p:spPr>
          <p:txBody>
            <a:bodyPr wrap="none" rtlCol="0">
              <a:spAutoFit/>
            </a:bodyPr>
            <a:lstStyle>
              <a:defPPr>
                <a:defRPr lang="fr-FR"/>
              </a:defPPr>
              <a:lvl1pPr>
                <a:defRPr sz="1100" b="1">
                  <a:solidFill>
                    <a:srgbClr val="00B050"/>
                  </a:solidFill>
                </a:defRPr>
              </a:lvl1pPr>
            </a:lstStyle>
            <a:p>
              <a:r>
                <a:rPr lang="fr-FR" dirty="0">
                  <a:solidFill>
                    <a:srgbClr val="FFC000"/>
                  </a:solidFill>
                </a:rPr>
                <a:t>Vieillissement usuel</a:t>
              </a:r>
            </a:p>
          </p:txBody>
        </p:sp>
        <p:sp>
          <p:nvSpPr>
            <p:cNvPr id="16" name="Forme libre 15"/>
            <p:cNvSpPr/>
            <p:nvPr/>
          </p:nvSpPr>
          <p:spPr>
            <a:xfrm>
              <a:off x="7494069" y="2428624"/>
              <a:ext cx="4359153" cy="1861044"/>
            </a:xfrm>
            <a:custGeom>
              <a:avLst/>
              <a:gdLst>
                <a:gd name="connsiteX0" fmla="*/ 0 w 4445000"/>
                <a:gd name="connsiteY0" fmla="*/ 0 h 3314700"/>
                <a:gd name="connsiteX1" fmla="*/ 3365500 w 4445000"/>
                <a:gd name="connsiteY1" fmla="*/ 1955800 h 3314700"/>
                <a:gd name="connsiteX2" fmla="*/ 4445000 w 4445000"/>
                <a:gd name="connsiteY2" fmla="*/ 3314700 h 3314700"/>
              </a:gdLst>
              <a:ahLst/>
              <a:cxnLst>
                <a:cxn ang="0">
                  <a:pos x="connsiteX0" y="connsiteY0"/>
                </a:cxn>
                <a:cxn ang="0">
                  <a:pos x="connsiteX1" y="connsiteY1"/>
                </a:cxn>
                <a:cxn ang="0">
                  <a:pos x="connsiteX2" y="connsiteY2"/>
                </a:cxn>
              </a:cxnLst>
              <a:rect l="l" t="t" r="r" b="b"/>
              <a:pathLst>
                <a:path w="4445000" h="3314700">
                  <a:moveTo>
                    <a:pt x="0" y="0"/>
                  </a:moveTo>
                  <a:cubicBezTo>
                    <a:pt x="1312333" y="701675"/>
                    <a:pt x="2624667" y="1403350"/>
                    <a:pt x="3365500" y="1955800"/>
                  </a:cubicBezTo>
                  <a:cubicBezTo>
                    <a:pt x="4106333" y="2508250"/>
                    <a:pt x="4269317" y="3079750"/>
                    <a:pt x="4445000" y="33147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4" name="Forme libre 33"/>
            <p:cNvSpPr/>
            <p:nvPr/>
          </p:nvSpPr>
          <p:spPr>
            <a:xfrm>
              <a:off x="3178609" y="1724624"/>
              <a:ext cx="4330700" cy="712033"/>
            </a:xfrm>
            <a:custGeom>
              <a:avLst/>
              <a:gdLst>
                <a:gd name="connsiteX0" fmla="*/ 0 w 4318000"/>
                <a:gd name="connsiteY0" fmla="*/ 12366 h 672766"/>
                <a:gd name="connsiteX1" fmla="*/ 2857500 w 4318000"/>
                <a:gd name="connsiteY1" fmla="*/ 88566 h 672766"/>
                <a:gd name="connsiteX2" fmla="*/ 4318000 w 4318000"/>
                <a:gd name="connsiteY2" fmla="*/ 672766 h 672766"/>
              </a:gdLst>
              <a:ahLst/>
              <a:cxnLst>
                <a:cxn ang="0">
                  <a:pos x="connsiteX0" y="connsiteY0"/>
                </a:cxn>
                <a:cxn ang="0">
                  <a:pos x="connsiteX1" y="connsiteY1"/>
                </a:cxn>
                <a:cxn ang="0">
                  <a:pos x="connsiteX2" y="connsiteY2"/>
                </a:cxn>
              </a:cxnLst>
              <a:rect l="l" t="t" r="r" b="b"/>
              <a:pathLst>
                <a:path w="4318000" h="672766">
                  <a:moveTo>
                    <a:pt x="0" y="12366"/>
                  </a:moveTo>
                  <a:cubicBezTo>
                    <a:pt x="1068916" y="-4568"/>
                    <a:pt x="2137833" y="-21501"/>
                    <a:pt x="2857500" y="88566"/>
                  </a:cubicBezTo>
                  <a:cubicBezTo>
                    <a:pt x="3577167" y="198633"/>
                    <a:pt x="4318000" y="672766"/>
                    <a:pt x="4318000" y="67276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cxnSp>
        <p:nvCxnSpPr>
          <p:cNvPr id="44" name="Connecteur droit 43"/>
          <p:cNvCxnSpPr/>
          <p:nvPr/>
        </p:nvCxnSpPr>
        <p:spPr>
          <a:xfrm flipH="1">
            <a:off x="323849" y="2487994"/>
            <a:ext cx="11612995" cy="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924921" y="973748"/>
            <a:ext cx="516488" cy="253916"/>
          </a:xfrm>
          <a:prstGeom prst="rect">
            <a:avLst/>
          </a:prstGeom>
          <a:noFill/>
        </p:spPr>
        <p:txBody>
          <a:bodyPr wrap="none" rtlCol="0">
            <a:spAutoFit/>
          </a:bodyPr>
          <a:lstStyle/>
          <a:p>
            <a:r>
              <a:rPr lang="fr-FR" sz="1050" b="1" i="1" dirty="0">
                <a:solidFill>
                  <a:srgbClr val="5B9BD5">
                    <a:lumMod val="50000"/>
                  </a:srgbClr>
                </a:solidFill>
              </a:rPr>
              <a:t>65ans</a:t>
            </a:r>
            <a:endParaRPr lang="fr-FR" sz="1200" b="1" i="1" dirty="0">
              <a:solidFill>
                <a:srgbClr val="5B9BD5">
                  <a:lumMod val="50000"/>
                </a:srgbClr>
              </a:solidFill>
            </a:endParaRPr>
          </a:p>
        </p:txBody>
      </p:sp>
      <p:sp>
        <p:nvSpPr>
          <p:cNvPr id="48" name="ZoneTexte 47"/>
          <p:cNvSpPr txBox="1"/>
          <p:nvPr/>
        </p:nvSpPr>
        <p:spPr>
          <a:xfrm>
            <a:off x="3049722" y="1520192"/>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cxnSp>
        <p:nvCxnSpPr>
          <p:cNvPr id="49" name="Connecteur droit 48"/>
          <p:cNvCxnSpPr/>
          <p:nvPr/>
        </p:nvCxnSpPr>
        <p:spPr>
          <a:xfrm>
            <a:off x="11936844" y="1138395"/>
            <a:ext cx="9527" cy="5274477"/>
          </a:xfrm>
          <a:prstGeom prst="line">
            <a:avLst/>
          </a:prstGeom>
          <a:ln>
            <a:solidFill>
              <a:schemeClr val="accent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37" name="Groupe 36"/>
          <p:cNvGrpSpPr/>
          <p:nvPr/>
        </p:nvGrpSpPr>
        <p:grpSpPr>
          <a:xfrm>
            <a:off x="6756784" y="2571227"/>
            <a:ext cx="4762909" cy="1429540"/>
            <a:chOff x="6756784" y="2571227"/>
            <a:chExt cx="4762909" cy="1429540"/>
          </a:xfrm>
        </p:grpSpPr>
        <p:sp>
          <p:nvSpPr>
            <p:cNvPr id="28" name="ZoneTexte 27"/>
            <p:cNvSpPr txBox="1"/>
            <p:nvPr/>
          </p:nvSpPr>
          <p:spPr>
            <a:xfrm>
              <a:off x="6756784" y="2757554"/>
              <a:ext cx="1595309" cy="246221"/>
            </a:xfrm>
            <a:prstGeom prst="rect">
              <a:avLst/>
            </a:prstGeom>
            <a:noFill/>
          </p:spPr>
          <p:txBody>
            <a:bodyPr wrap="none" rtlCol="0">
              <a:spAutoFit/>
            </a:bodyPr>
            <a:lstStyle/>
            <a:p>
              <a:r>
                <a:rPr lang="fr-FR" sz="1000" dirty="0">
                  <a:solidFill>
                    <a:srgbClr val="5B9BD5">
                      <a:lumMod val="50000"/>
                    </a:srgbClr>
                  </a:solidFill>
                </a:rPr>
                <a:t>Pathologies intercurrentes</a:t>
              </a:r>
            </a:p>
          </p:txBody>
        </p:sp>
        <p:sp>
          <p:nvSpPr>
            <p:cNvPr id="36" name="Forme libre 35"/>
            <p:cNvSpPr/>
            <p:nvPr/>
          </p:nvSpPr>
          <p:spPr>
            <a:xfrm>
              <a:off x="8463667" y="2749941"/>
              <a:ext cx="3056026" cy="125082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ZoneTexte 20"/>
            <p:cNvSpPr txBox="1"/>
            <p:nvPr/>
          </p:nvSpPr>
          <p:spPr>
            <a:xfrm>
              <a:off x="8330597" y="2571227"/>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grpSp>
      <p:grpSp>
        <p:nvGrpSpPr>
          <p:cNvPr id="38" name="Groupe 37"/>
          <p:cNvGrpSpPr/>
          <p:nvPr/>
        </p:nvGrpSpPr>
        <p:grpSpPr>
          <a:xfrm>
            <a:off x="7795311" y="3050246"/>
            <a:ext cx="4101594" cy="1760216"/>
            <a:chOff x="7795311" y="3050246"/>
            <a:chExt cx="4101594" cy="1760216"/>
          </a:xfrm>
        </p:grpSpPr>
        <p:sp>
          <p:nvSpPr>
            <p:cNvPr id="35" name="Forme libre 34"/>
            <p:cNvSpPr/>
            <p:nvPr/>
          </p:nvSpPr>
          <p:spPr>
            <a:xfrm>
              <a:off x="8813360" y="3229776"/>
              <a:ext cx="3083545" cy="158068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0" name="ZoneTexte 29"/>
            <p:cNvSpPr txBox="1"/>
            <p:nvPr/>
          </p:nvSpPr>
          <p:spPr>
            <a:xfrm>
              <a:off x="8673137" y="3050246"/>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sp>
          <p:nvSpPr>
            <p:cNvPr id="32" name="ZoneTexte 31"/>
            <p:cNvSpPr txBox="1"/>
            <p:nvPr/>
          </p:nvSpPr>
          <p:spPr>
            <a:xfrm>
              <a:off x="7795311" y="3210281"/>
              <a:ext cx="957313" cy="246221"/>
            </a:xfrm>
            <a:prstGeom prst="rect">
              <a:avLst/>
            </a:prstGeom>
            <a:noFill/>
          </p:spPr>
          <p:txBody>
            <a:bodyPr wrap="none" rtlCol="0">
              <a:spAutoFit/>
            </a:bodyPr>
            <a:lstStyle/>
            <a:p>
              <a:r>
                <a:rPr lang="fr-FR" sz="1000" dirty="0">
                  <a:solidFill>
                    <a:srgbClr val="5B9BD5">
                      <a:lumMod val="50000"/>
                    </a:srgbClr>
                  </a:solidFill>
                </a:rPr>
                <a:t>Hospitalisation</a:t>
              </a:r>
            </a:p>
          </p:txBody>
        </p:sp>
      </p:grpSp>
      <p:cxnSp>
        <p:nvCxnSpPr>
          <p:cNvPr id="5" name="Connecteur en angle 4"/>
          <p:cNvCxnSpPr/>
          <p:nvPr/>
        </p:nvCxnSpPr>
        <p:spPr>
          <a:xfrm>
            <a:off x="333375" y="1048429"/>
            <a:ext cx="11514232" cy="5253942"/>
          </a:xfrm>
          <a:prstGeom prst="bentConnector3">
            <a:avLst>
              <a:gd name="adj1" fmla="val 15"/>
            </a:avLst>
          </a:prstGeom>
          <a:ln w="190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373315" y="4951068"/>
            <a:ext cx="11612995" cy="21547"/>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nvGrpSpPr>
          <p:cNvPr id="4" name="Groupe 3"/>
          <p:cNvGrpSpPr/>
          <p:nvPr/>
        </p:nvGrpSpPr>
        <p:grpSpPr>
          <a:xfrm>
            <a:off x="3200400" y="1742718"/>
            <a:ext cx="8736444" cy="4545980"/>
            <a:chOff x="3200400" y="1742718"/>
            <a:chExt cx="8736444" cy="4545980"/>
          </a:xfrm>
        </p:grpSpPr>
        <p:sp>
          <p:nvSpPr>
            <p:cNvPr id="19" name="Forme libre 18"/>
            <p:cNvSpPr/>
            <p:nvPr/>
          </p:nvSpPr>
          <p:spPr>
            <a:xfrm>
              <a:off x="3200400" y="1742718"/>
              <a:ext cx="1676400" cy="647700"/>
            </a:xfrm>
            <a:custGeom>
              <a:avLst/>
              <a:gdLst>
                <a:gd name="connsiteX0" fmla="*/ 0 w 1676400"/>
                <a:gd name="connsiteY0" fmla="*/ 0 h 647700"/>
                <a:gd name="connsiteX1" fmla="*/ 1117600 w 1676400"/>
                <a:gd name="connsiteY1" fmla="*/ 177800 h 647700"/>
                <a:gd name="connsiteX2" fmla="*/ 1676400 w 1676400"/>
                <a:gd name="connsiteY2" fmla="*/ 647700 h 647700"/>
              </a:gdLst>
              <a:ahLst/>
              <a:cxnLst>
                <a:cxn ang="0">
                  <a:pos x="connsiteX0" y="connsiteY0"/>
                </a:cxn>
                <a:cxn ang="0">
                  <a:pos x="connsiteX1" y="connsiteY1"/>
                </a:cxn>
                <a:cxn ang="0">
                  <a:pos x="connsiteX2" y="connsiteY2"/>
                </a:cxn>
              </a:cxnLst>
              <a:rect l="l" t="t" r="r" b="b"/>
              <a:pathLst>
                <a:path w="1676400" h="647700">
                  <a:moveTo>
                    <a:pt x="0" y="0"/>
                  </a:moveTo>
                  <a:cubicBezTo>
                    <a:pt x="419100" y="34925"/>
                    <a:pt x="838200" y="69850"/>
                    <a:pt x="1117600" y="177800"/>
                  </a:cubicBezTo>
                  <a:cubicBezTo>
                    <a:pt x="1397000" y="285750"/>
                    <a:pt x="1536700" y="466725"/>
                    <a:pt x="1676400" y="6477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0" name="Forme libre 19"/>
            <p:cNvSpPr/>
            <p:nvPr/>
          </p:nvSpPr>
          <p:spPr>
            <a:xfrm>
              <a:off x="4876800" y="2390418"/>
              <a:ext cx="2408181" cy="2560665"/>
            </a:xfrm>
            <a:custGeom>
              <a:avLst/>
              <a:gdLst>
                <a:gd name="connsiteX0" fmla="*/ 0 w 2400300"/>
                <a:gd name="connsiteY0" fmla="*/ 0 h 3378200"/>
                <a:gd name="connsiteX1" fmla="*/ 1663700 w 2400300"/>
                <a:gd name="connsiteY1" fmla="*/ 1955800 h 3378200"/>
                <a:gd name="connsiteX2" fmla="*/ 2400300 w 2400300"/>
                <a:gd name="connsiteY2" fmla="*/ 3378200 h 3378200"/>
              </a:gdLst>
              <a:ahLst/>
              <a:cxnLst>
                <a:cxn ang="0">
                  <a:pos x="connsiteX0" y="connsiteY0"/>
                </a:cxn>
                <a:cxn ang="0">
                  <a:pos x="connsiteX1" y="connsiteY1"/>
                </a:cxn>
                <a:cxn ang="0">
                  <a:pos x="connsiteX2" y="connsiteY2"/>
                </a:cxn>
              </a:cxnLst>
              <a:rect l="l" t="t" r="r" b="b"/>
              <a:pathLst>
                <a:path w="2400300" h="3378200">
                  <a:moveTo>
                    <a:pt x="0" y="0"/>
                  </a:moveTo>
                  <a:cubicBezTo>
                    <a:pt x="631825" y="696383"/>
                    <a:pt x="1263650" y="1392767"/>
                    <a:pt x="1663700" y="1955800"/>
                  </a:cubicBezTo>
                  <a:cubicBezTo>
                    <a:pt x="2063750" y="2518833"/>
                    <a:pt x="2232025" y="2948516"/>
                    <a:pt x="2400300" y="3378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6" name="ZoneTexte 25"/>
            <p:cNvSpPr txBox="1"/>
            <p:nvPr/>
          </p:nvSpPr>
          <p:spPr>
            <a:xfrm>
              <a:off x="3500676" y="3004418"/>
              <a:ext cx="2314265" cy="271884"/>
            </a:xfrm>
            <a:prstGeom prst="rect">
              <a:avLst/>
            </a:prstGeom>
            <a:noFill/>
          </p:spPr>
          <p:txBody>
            <a:bodyPr wrap="square" rtlCol="0">
              <a:spAutoFit/>
            </a:bodyPr>
            <a:lstStyle/>
            <a:p>
              <a:r>
                <a:rPr lang="fr-FR" sz="1100" b="1" dirty="0">
                  <a:solidFill>
                    <a:srgbClr val="FF0000"/>
                  </a:solidFill>
                </a:rPr>
                <a:t>Vieillissement pathologique  </a:t>
              </a:r>
            </a:p>
          </p:txBody>
        </p:sp>
        <p:sp>
          <p:nvSpPr>
            <p:cNvPr id="18" name="Forme libre 17"/>
            <p:cNvSpPr/>
            <p:nvPr/>
          </p:nvSpPr>
          <p:spPr>
            <a:xfrm>
              <a:off x="7264399" y="4934905"/>
              <a:ext cx="4672445" cy="1353793"/>
            </a:xfrm>
            <a:custGeom>
              <a:avLst/>
              <a:gdLst>
                <a:gd name="connsiteX0" fmla="*/ 0 w 3556000"/>
                <a:gd name="connsiteY0" fmla="*/ 0 h 1651000"/>
                <a:gd name="connsiteX1" fmla="*/ 914400 w 3556000"/>
                <a:gd name="connsiteY1" fmla="*/ 762000 h 1651000"/>
                <a:gd name="connsiteX2" fmla="*/ 3556000 w 3556000"/>
                <a:gd name="connsiteY2" fmla="*/ 1651000 h 1651000"/>
              </a:gdLst>
              <a:ahLst/>
              <a:cxnLst>
                <a:cxn ang="0">
                  <a:pos x="connsiteX0" y="connsiteY0"/>
                </a:cxn>
                <a:cxn ang="0">
                  <a:pos x="connsiteX1" y="connsiteY1"/>
                </a:cxn>
                <a:cxn ang="0">
                  <a:pos x="connsiteX2" y="connsiteY2"/>
                </a:cxn>
              </a:cxnLst>
              <a:rect l="l" t="t" r="r" b="b"/>
              <a:pathLst>
                <a:path w="3556000" h="1651000">
                  <a:moveTo>
                    <a:pt x="0" y="0"/>
                  </a:moveTo>
                  <a:cubicBezTo>
                    <a:pt x="160866" y="243416"/>
                    <a:pt x="321733" y="486833"/>
                    <a:pt x="914400" y="762000"/>
                  </a:cubicBezTo>
                  <a:cubicBezTo>
                    <a:pt x="1507067" y="1037167"/>
                    <a:pt x="2531533" y="1344083"/>
                    <a:pt x="3556000" y="16510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23" name="ZoneTexte 22"/>
          <p:cNvSpPr txBox="1"/>
          <p:nvPr/>
        </p:nvSpPr>
        <p:spPr>
          <a:xfrm>
            <a:off x="34893" y="6152947"/>
            <a:ext cx="656188" cy="369332"/>
          </a:xfrm>
          <a:prstGeom prst="rect">
            <a:avLst/>
          </a:prstGeom>
          <a:noFill/>
        </p:spPr>
        <p:txBody>
          <a:bodyPr wrap="square" rtlCol="0">
            <a:spAutoFit/>
          </a:bodyPr>
          <a:lstStyle/>
          <a:p>
            <a:r>
              <a:rPr lang="fr-FR" b="1" i="1" dirty="0">
                <a:solidFill>
                  <a:srgbClr val="5B9BD5">
                    <a:lumMod val="50000"/>
                  </a:srgbClr>
                </a:solidFill>
              </a:rPr>
              <a:t>-</a:t>
            </a:r>
            <a:endParaRPr lang="fr-FR" sz="1200" b="1" i="1" dirty="0">
              <a:solidFill>
                <a:srgbClr val="5B9BD5">
                  <a:lumMod val="50000"/>
                </a:srgbClr>
              </a:solidFill>
            </a:endParaRPr>
          </a:p>
        </p:txBody>
      </p:sp>
      <p:sp>
        <p:nvSpPr>
          <p:cNvPr id="57" name="ZoneTexte 56"/>
          <p:cNvSpPr txBox="1"/>
          <p:nvPr/>
        </p:nvSpPr>
        <p:spPr>
          <a:xfrm>
            <a:off x="11557447" y="6274774"/>
            <a:ext cx="656188" cy="253916"/>
          </a:xfrm>
          <a:prstGeom prst="rect">
            <a:avLst/>
          </a:prstGeom>
          <a:noFill/>
        </p:spPr>
        <p:txBody>
          <a:bodyPr wrap="square" rtlCol="0">
            <a:spAutoFit/>
          </a:bodyPr>
          <a:lstStyle/>
          <a:p>
            <a:r>
              <a:rPr lang="fr-FR" sz="1050" b="1" i="1" dirty="0">
                <a:solidFill>
                  <a:srgbClr val="5B9BD5">
                    <a:lumMod val="50000"/>
                  </a:srgbClr>
                </a:solidFill>
              </a:rPr>
              <a:t>âge</a:t>
            </a:r>
            <a:endParaRPr lang="fr-FR" sz="1200" b="1" i="1" dirty="0">
              <a:solidFill>
                <a:srgbClr val="5B9BD5">
                  <a:lumMod val="50000"/>
                </a:srgbClr>
              </a:solidFill>
            </a:endParaRPr>
          </a:p>
        </p:txBody>
      </p:sp>
      <p:grpSp>
        <p:nvGrpSpPr>
          <p:cNvPr id="39" name="Groupe 38"/>
          <p:cNvGrpSpPr/>
          <p:nvPr/>
        </p:nvGrpSpPr>
        <p:grpSpPr>
          <a:xfrm>
            <a:off x="8210664" y="3781794"/>
            <a:ext cx="2191047" cy="2010441"/>
            <a:chOff x="8210664" y="3781794"/>
            <a:chExt cx="2191047" cy="2010441"/>
          </a:xfrm>
        </p:grpSpPr>
        <p:sp>
          <p:nvSpPr>
            <p:cNvPr id="61" name="Forme libre 60"/>
            <p:cNvSpPr/>
            <p:nvPr/>
          </p:nvSpPr>
          <p:spPr>
            <a:xfrm>
              <a:off x="9301737" y="3974079"/>
              <a:ext cx="1099974" cy="1818156"/>
            </a:xfrm>
            <a:custGeom>
              <a:avLst/>
              <a:gdLst>
                <a:gd name="connsiteX0" fmla="*/ 0 w 3314700"/>
                <a:gd name="connsiteY0" fmla="*/ 0 h 4216400"/>
                <a:gd name="connsiteX1" fmla="*/ 952500 w 3314700"/>
                <a:gd name="connsiteY1" fmla="*/ 2603500 h 4216400"/>
                <a:gd name="connsiteX2" fmla="*/ 3314700 w 3314700"/>
                <a:gd name="connsiteY2" fmla="*/ 4216400 h 4216400"/>
              </a:gdLst>
              <a:ahLst/>
              <a:cxnLst>
                <a:cxn ang="0">
                  <a:pos x="connsiteX0" y="connsiteY0"/>
                </a:cxn>
                <a:cxn ang="0">
                  <a:pos x="connsiteX1" y="connsiteY1"/>
                </a:cxn>
                <a:cxn ang="0">
                  <a:pos x="connsiteX2" y="connsiteY2"/>
                </a:cxn>
              </a:cxnLst>
              <a:rect l="l" t="t" r="r" b="b"/>
              <a:pathLst>
                <a:path w="3314700" h="4216400">
                  <a:moveTo>
                    <a:pt x="0" y="0"/>
                  </a:moveTo>
                  <a:cubicBezTo>
                    <a:pt x="200025" y="950383"/>
                    <a:pt x="400050" y="1900767"/>
                    <a:pt x="952500" y="2603500"/>
                  </a:cubicBezTo>
                  <a:cubicBezTo>
                    <a:pt x="1504950" y="3306233"/>
                    <a:pt x="2929467" y="3947583"/>
                    <a:pt x="3314700" y="4216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3" name="ZoneTexte 32"/>
            <p:cNvSpPr txBox="1"/>
            <p:nvPr/>
          </p:nvSpPr>
          <p:spPr>
            <a:xfrm>
              <a:off x="8210664" y="3912052"/>
              <a:ext cx="989373" cy="246221"/>
            </a:xfrm>
            <a:prstGeom prst="rect">
              <a:avLst/>
            </a:prstGeom>
            <a:noFill/>
          </p:spPr>
          <p:txBody>
            <a:bodyPr wrap="none" rtlCol="0">
              <a:spAutoFit/>
            </a:bodyPr>
            <a:lstStyle/>
            <a:p>
              <a:r>
                <a:rPr lang="fr-FR" sz="1000" dirty="0" err="1">
                  <a:solidFill>
                    <a:srgbClr val="5B9BD5">
                      <a:lumMod val="50000"/>
                    </a:srgbClr>
                  </a:solidFill>
                </a:rPr>
                <a:t>Polymédication</a:t>
              </a:r>
              <a:endParaRPr lang="fr-FR" sz="1000" dirty="0">
                <a:solidFill>
                  <a:srgbClr val="5B9BD5">
                    <a:lumMod val="50000"/>
                  </a:srgbClr>
                </a:solidFill>
              </a:endParaRPr>
            </a:p>
          </p:txBody>
        </p:sp>
        <p:sp>
          <p:nvSpPr>
            <p:cNvPr id="31" name="ZoneTexte 30"/>
            <p:cNvSpPr txBox="1"/>
            <p:nvPr/>
          </p:nvSpPr>
          <p:spPr>
            <a:xfrm>
              <a:off x="9150869" y="3781794"/>
              <a:ext cx="312906" cy="400110"/>
            </a:xfrm>
            <a:prstGeom prst="rect">
              <a:avLst/>
            </a:prstGeom>
            <a:noFill/>
          </p:spPr>
          <p:txBody>
            <a:bodyPr wrap="none" rtlCol="0">
              <a:spAutoFit/>
            </a:bodyPr>
            <a:lstStyle/>
            <a:p>
              <a:r>
                <a:rPr lang="fr-FR" sz="2000" b="1" dirty="0">
                  <a:solidFill>
                    <a:srgbClr val="5B9BD5">
                      <a:lumMod val="50000"/>
                    </a:srgbClr>
                  </a:solidFill>
                </a:rPr>
                <a:t>×</a:t>
              </a:r>
              <a:endParaRPr lang="fr-FR" b="1" dirty="0">
                <a:solidFill>
                  <a:srgbClr val="5B9BD5">
                    <a:lumMod val="50000"/>
                  </a:srgbClr>
                </a:solidFill>
              </a:endParaRPr>
            </a:p>
          </p:txBody>
        </p:sp>
      </p:grpSp>
      <p:grpSp>
        <p:nvGrpSpPr>
          <p:cNvPr id="40" name="Groupe 39"/>
          <p:cNvGrpSpPr/>
          <p:nvPr/>
        </p:nvGrpSpPr>
        <p:grpSpPr>
          <a:xfrm>
            <a:off x="10246870" y="5501537"/>
            <a:ext cx="1758792" cy="788989"/>
            <a:chOff x="10246870" y="5501537"/>
            <a:chExt cx="1758792" cy="788989"/>
          </a:xfrm>
        </p:grpSpPr>
        <p:sp>
          <p:nvSpPr>
            <p:cNvPr id="58" name="Rectangle 57"/>
            <p:cNvSpPr/>
            <p:nvPr/>
          </p:nvSpPr>
          <p:spPr>
            <a:xfrm>
              <a:off x="10246870" y="5501537"/>
              <a:ext cx="1689976" cy="788989"/>
            </a:xfrm>
            <a:prstGeom prst="rect">
              <a:avLst/>
            </a:prstGeom>
            <a:pattFill prst="wdUpDiag">
              <a:fgClr>
                <a:srgbClr val="C0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9" name="Rectangle 58"/>
            <p:cNvSpPr/>
            <p:nvPr/>
          </p:nvSpPr>
          <p:spPr>
            <a:xfrm>
              <a:off x="10586860" y="5763076"/>
              <a:ext cx="1089563" cy="29537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60" name="ZoneTexte 59"/>
            <p:cNvSpPr txBox="1"/>
            <p:nvPr/>
          </p:nvSpPr>
          <p:spPr>
            <a:xfrm>
              <a:off x="10812973" y="5784818"/>
              <a:ext cx="1192689" cy="246221"/>
            </a:xfrm>
            <a:prstGeom prst="rect">
              <a:avLst/>
            </a:prstGeom>
            <a:noFill/>
          </p:spPr>
          <p:txBody>
            <a:bodyPr wrap="square" rtlCol="0">
              <a:spAutoFit/>
            </a:bodyPr>
            <a:lstStyle/>
            <a:p>
              <a:r>
                <a:rPr lang="fr-FR" sz="1000" dirty="0">
                  <a:solidFill>
                    <a:srgbClr val="5B9BD5">
                      <a:lumMod val="50000"/>
                    </a:srgbClr>
                  </a:solidFill>
                </a:rPr>
                <a:t>Fin de vie  </a:t>
              </a:r>
            </a:p>
          </p:txBody>
        </p:sp>
      </p:grpSp>
    </p:spTree>
    <p:extLst>
      <p:ext uri="{BB962C8B-B14F-4D97-AF65-F5344CB8AC3E}">
        <p14:creationId xmlns:p14="http://schemas.microsoft.com/office/powerpoint/2010/main" val="1876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6" name="Rectangle 3"/>
          <p:cNvSpPr txBox="1">
            <a:spLocks/>
          </p:cNvSpPr>
          <p:nvPr/>
        </p:nvSpPr>
        <p:spPr bwMode="auto">
          <a:xfrm>
            <a:off x="1382354" y="2324766"/>
            <a:ext cx="8013700" cy="3720434"/>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Œil sec</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Troubles de l’</a:t>
            </a:r>
            <a:r>
              <a:rPr lang="fr-FR" altLang="fr-FR" sz="2000" b="1" dirty="0" err="1">
                <a:solidFill>
                  <a:srgbClr val="000099"/>
                </a:solidFill>
                <a:ea typeface="ＭＳ Ｐゴシック" panose="020B0600070205080204" pitchFamily="34" charset="-128"/>
                <a:cs typeface="Arial" panose="020B0604020202020204" pitchFamily="34" charset="0"/>
              </a:rPr>
              <a:t>accomodation</a:t>
            </a: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Cataracte</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DMLA</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p:txBody>
      </p:sp>
      <p:sp>
        <p:nvSpPr>
          <p:cNvPr id="3" name="ZoneTexte 2"/>
          <p:cNvSpPr txBox="1"/>
          <p:nvPr/>
        </p:nvSpPr>
        <p:spPr>
          <a:xfrm>
            <a:off x="342900" y="1727200"/>
            <a:ext cx="4787900" cy="400110"/>
          </a:xfrm>
          <a:prstGeom prst="rect">
            <a:avLst/>
          </a:prstGeom>
          <a:noFill/>
        </p:spPr>
        <p:txBody>
          <a:bodyPr wrap="square" rtlCol="0">
            <a:spAutoFit/>
          </a:bodyPr>
          <a:lstStyle/>
          <a:p>
            <a:r>
              <a:rPr lang="fr-FR" sz="2000" dirty="0">
                <a:solidFill>
                  <a:srgbClr val="000099"/>
                </a:solidFill>
              </a:rPr>
              <a:t>Accompagnement dans les cas de :</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9" name="Rectangle 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Rectangle 9"/>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16568437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normAutofit/>
          </a:bodyPr>
          <a:lstStyle/>
          <a:p>
            <a:r>
              <a:rPr lang="fr-FR" dirty="0"/>
              <a:t>   - </a:t>
            </a:r>
            <a:r>
              <a:rPr lang="fr-FR" b="1" dirty="0"/>
              <a:t>L’</a:t>
            </a:r>
            <a:r>
              <a:rPr lang="fr-FR" b="1" dirty="0" err="1"/>
              <a:t>oeil</a:t>
            </a:r>
            <a:r>
              <a:rPr lang="fr-FR" dirty="0"/>
              <a:t> n’est plus suffisamment humidifié et devient sec. </a:t>
            </a:r>
          </a:p>
          <a:p>
            <a:r>
              <a:rPr lang="fr-FR" dirty="0"/>
              <a:t>     </a:t>
            </a:r>
          </a:p>
          <a:p>
            <a:r>
              <a:rPr lang="fr-FR" dirty="0"/>
              <a:t>    - </a:t>
            </a:r>
            <a:r>
              <a:rPr lang="fr-FR" b="1" dirty="0"/>
              <a:t>Symptomatologie ressentie :</a:t>
            </a:r>
          </a:p>
          <a:p>
            <a:r>
              <a:rPr lang="fr-FR" dirty="0"/>
              <a:t>               - Irritation, rougeur, démangeaison, douleur. </a:t>
            </a:r>
          </a:p>
          <a:p>
            <a:r>
              <a:rPr lang="fr-FR" dirty="0"/>
              <a:t>               - Sensation de brûlure, de sable ou de corps étranger dans l’œil. </a:t>
            </a:r>
          </a:p>
          <a:p>
            <a:r>
              <a:rPr lang="fr-FR" dirty="0"/>
              <a:t>               - Larmoiement, sécrétions (œil «sale»)</a:t>
            </a:r>
          </a:p>
          <a:p>
            <a:r>
              <a:rPr lang="fr-FR" dirty="0"/>
              <a:t>               - Photophobie……</a:t>
            </a:r>
          </a:p>
          <a:p>
            <a:endParaRPr lang="fr-FR" dirty="0"/>
          </a:p>
          <a:p>
            <a:endParaRPr lang="fr-FR" sz="2000" dirty="0">
              <a:solidFill>
                <a:srgbClr val="0000CC"/>
              </a:solidFill>
              <a:latin typeface="Arial" panose="020B0604020202020204" pitchFamily="34" charset="0"/>
              <a:cs typeface="Arial" panose="020B0604020202020204" pitchFamily="34" charset="0"/>
            </a:endParaRPr>
          </a:p>
          <a:p>
            <a:pPr lvl="1"/>
            <a:endParaRPr lang="fr-FR" sz="3200" dirty="0"/>
          </a:p>
        </p:txBody>
      </p:sp>
      <p:sp>
        <p:nvSpPr>
          <p:cNvPr id="4"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Œil sec</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Rectangle 10"/>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3302514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915540" y="4336558"/>
            <a:ext cx="3738880" cy="338554"/>
          </a:xfrm>
          <a:prstGeom prst="rect">
            <a:avLst/>
          </a:prstGeom>
          <a:noFill/>
        </p:spPr>
        <p:txBody>
          <a:bodyPr wrap="square" rtlCol="0">
            <a:spAutoFit/>
          </a:bodyPr>
          <a:lstStyle/>
          <a:p>
            <a:r>
              <a:rPr lang="fr-FR" sz="1600" dirty="0">
                <a:solidFill>
                  <a:srgbClr val="000099"/>
                </a:solidFill>
              </a:rPr>
              <a:t>5 granules de chaque matin et soir</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Œil sec</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9266453" y="2485339"/>
            <a:ext cx="185396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9 CH</a:t>
            </a:r>
          </a:p>
        </p:txBody>
      </p:sp>
      <p:sp>
        <p:nvSpPr>
          <p:cNvPr id="10" name="Text Box 26"/>
          <p:cNvSpPr txBox="1">
            <a:spLocks noChangeArrowheads="1"/>
          </p:cNvSpPr>
          <p:nvPr/>
        </p:nvSpPr>
        <p:spPr bwMode="auto">
          <a:xfrm>
            <a:off x="686279" y="2466930"/>
            <a:ext cx="68148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Absence de sécrétion lacrymale</a:t>
            </a:r>
          </a:p>
          <a:p>
            <a:pPr indent="265113">
              <a:buClr>
                <a:srgbClr val="62C400"/>
              </a:buClr>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sécheresse générale des muqueuses et de la peau</a:t>
            </a:r>
          </a:p>
        </p:txBody>
      </p:sp>
      <p:sp>
        <p:nvSpPr>
          <p:cNvPr id="11" name="Text Box 27"/>
          <p:cNvSpPr txBox="1">
            <a:spLocks noChangeArrowheads="1"/>
          </p:cNvSpPr>
          <p:nvPr/>
        </p:nvSpPr>
        <p:spPr bwMode="auto">
          <a:xfrm>
            <a:off x="9266453" y="3814797"/>
            <a:ext cx="185396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Bryonia</a:t>
            </a:r>
            <a:r>
              <a:rPr lang="fr-FR" sz="1800" b="1" dirty="0">
                <a:solidFill>
                  <a:srgbClr val="000090"/>
                </a:solidFill>
              </a:rPr>
              <a:t> 9 CH </a:t>
            </a:r>
          </a:p>
        </p:txBody>
      </p:sp>
      <p:sp>
        <p:nvSpPr>
          <p:cNvPr id="12" name="Text Box 26"/>
          <p:cNvSpPr txBox="1">
            <a:spLocks noChangeArrowheads="1"/>
          </p:cNvSpPr>
          <p:nvPr/>
        </p:nvSpPr>
        <p:spPr bwMode="auto">
          <a:xfrm>
            <a:off x="686279" y="388486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Syndrome de l’œil sec quelle qu’en soit l’origine</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8810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1" grpId="0" animBg="1"/>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831851" y="2212975"/>
            <a:ext cx="10515600" cy="3298825"/>
          </a:xfrm>
        </p:spPr>
        <p:txBody>
          <a:bodyPr>
            <a:normAutofit/>
          </a:bodyPr>
          <a:lstStyle/>
          <a:p>
            <a:r>
              <a:rPr lang="fr-FR" b="1" dirty="0">
                <a:latin typeface="+mj-lt"/>
              </a:rPr>
              <a:t> </a:t>
            </a:r>
            <a:r>
              <a:rPr lang="fr-FR" dirty="0">
                <a:latin typeface="+mj-lt"/>
              </a:rPr>
              <a:t>- </a:t>
            </a:r>
            <a:r>
              <a:rPr lang="fr-FR" sz="1200" dirty="0">
                <a:solidFill>
                  <a:schemeClr val="tx1"/>
                </a:solidFill>
                <a:latin typeface="Arial" panose="020B0604020202020204" pitchFamily="34" charset="0"/>
                <a:cs typeface="Arial" panose="020B0604020202020204" pitchFamily="34" charset="0"/>
              </a:rPr>
              <a:t> </a:t>
            </a:r>
            <a:r>
              <a:rPr lang="fr-FR" b="1" dirty="0"/>
              <a:t>Accommodation</a:t>
            </a:r>
            <a:r>
              <a:rPr lang="fr-FR" dirty="0"/>
              <a:t>  = ensemble des modifications oculaires qui permettent à l’</a:t>
            </a:r>
            <a:r>
              <a:rPr lang="fr-FR" dirty="0" err="1"/>
              <a:t>oeil</a:t>
            </a:r>
            <a:r>
              <a:rPr lang="fr-FR" dirty="0"/>
              <a:t> de s'adapter pour avoir une vision nette.</a:t>
            </a:r>
          </a:p>
          <a:p>
            <a:endParaRPr lang="fr-FR" dirty="0"/>
          </a:p>
          <a:p>
            <a:r>
              <a:rPr lang="fr-FR" dirty="0">
                <a:latin typeface="+mj-lt"/>
              </a:rPr>
              <a:t> - </a:t>
            </a:r>
            <a:r>
              <a:rPr lang="fr-FR" b="1" dirty="0">
                <a:latin typeface="+mj-lt"/>
              </a:rPr>
              <a:t>Symptomatologie</a:t>
            </a:r>
            <a:r>
              <a:rPr lang="fr-FR" dirty="0">
                <a:latin typeface="+mj-lt"/>
              </a:rPr>
              <a:t>:</a:t>
            </a:r>
          </a:p>
          <a:p>
            <a:r>
              <a:rPr lang="fr-FR" dirty="0">
                <a:latin typeface="+mj-lt"/>
              </a:rPr>
              <a:t>            - difficultés à lire longtemps par fatigue oculaire</a:t>
            </a:r>
          </a:p>
          <a:p>
            <a:r>
              <a:rPr lang="fr-FR" dirty="0">
                <a:latin typeface="+mj-lt"/>
              </a:rPr>
              <a:t>            - vision floue</a:t>
            </a:r>
          </a:p>
          <a:p>
            <a:r>
              <a:rPr lang="fr-FR" dirty="0">
                <a:latin typeface="+mj-lt"/>
              </a:rPr>
              <a:t>            - douleurs oculaires et péri-oculaires</a:t>
            </a:r>
          </a:p>
          <a:p>
            <a:r>
              <a:rPr lang="fr-FR" dirty="0">
                <a:latin typeface="+mj-lt"/>
              </a:rPr>
              <a:t>            - irritation conjonctivale</a:t>
            </a:r>
          </a:p>
          <a:p>
            <a:r>
              <a:rPr lang="fr-FR" dirty="0">
                <a:latin typeface="+mj-lt"/>
              </a:rPr>
              <a:t>            - possibles céphalées</a:t>
            </a:r>
          </a:p>
        </p:txBody>
      </p:sp>
      <p:sp>
        <p:nvSpPr>
          <p:cNvPr id="4"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Troubles de l’accommodation</a:t>
            </a:r>
            <a:endParaRPr lang="fr-FR" altLang="fr-FR" sz="2000" b="1" dirty="0">
              <a:solidFill>
                <a:srgbClr val="95C41D"/>
              </a:solidFill>
              <a:cs typeface="Arial" panose="020B0604020202020204" pitchFamily="34" charset="0"/>
            </a:endParaRPr>
          </a:p>
        </p:txBody>
      </p:sp>
      <p:sp>
        <p:nvSpPr>
          <p:cNvPr id="11" name="Rectangle 10"/>
          <p:cNvSpPr/>
          <p:nvPr/>
        </p:nvSpPr>
        <p:spPr>
          <a:xfrm>
            <a:off x="1597773" y="5881002"/>
            <a:ext cx="5966698" cy="461665"/>
          </a:xfrm>
          <a:prstGeom prst="rect">
            <a:avLst/>
          </a:prstGeom>
        </p:spPr>
        <p:txBody>
          <a:bodyPr wrap="none">
            <a:spAutoFit/>
          </a:bodyPr>
          <a:lstStyle/>
          <a:p>
            <a:pPr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 et spécialisée</a:t>
            </a:r>
            <a:endParaRPr lang="fr-FR" sz="2400" b="1" dirty="0">
              <a:solidFill>
                <a:srgbClr val="000099"/>
              </a:solidFill>
              <a:cs typeface="Arial" panose="020B0604020202020204" pitchFamily="34" charset="0"/>
            </a:endParaRPr>
          </a:p>
        </p:txBody>
      </p:sp>
      <p:pic>
        <p:nvPicPr>
          <p:cNvPr id="12"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090" y="5464134"/>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16" y="5833228"/>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16599726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9607" y="2253287"/>
            <a:ext cx="4927600" cy="369332"/>
          </a:xfrm>
          <a:prstGeom prst="rect">
            <a:avLst/>
          </a:prstGeom>
          <a:noFill/>
        </p:spPr>
        <p:txBody>
          <a:bodyPr wrap="square" rtlCol="0">
            <a:spAutoFit/>
          </a:bodyPr>
          <a:lstStyle/>
          <a:p>
            <a:r>
              <a:rPr lang="fr-FR" b="1" dirty="0">
                <a:solidFill>
                  <a:srgbClr val="000099"/>
                </a:solidFill>
              </a:rPr>
              <a:t>En complément de l’</a:t>
            </a:r>
            <a:r>
              <a:rPr lang="fr-FR" b="1" dirty="0" err="1">
                <a:solidFill>
                  <a:srgbClr val="000099"/>
                </a:solidFill>
              </a:rPr>
              <a:t>orthopsie</a:t>
            </a:r>
            <a:endParaRPr lang="fr-FR" b="1" dirty="0">
              <a:solidFill>
                <a:srgbClr val="000099"/>
              </a:solidFill>
            </a:endParaRPr>
          </a:p>
        </p:txBody>
      </p:sp>
      <p:sp>
        <p:nvSpPr>
          <p:cNvPr id="6" name="ZoneTexte 5"/>
          <p:cNvSpPr txBox="1"/>
          <p:nvPr/>
        </p:nvSpPr>
        <p:spPr>
          <a:xfrm>
            <a:off x="7479531" y="4875665"/>
            <a:ext cx="3738880" cy="584775"/>
          </a:xfrm>
          <a:prstGeom prst="rect">
            <a:avLst/>
          </a:prstGeom>
          <a:noFill/>
        </p:spPr>
        <p:txBody>
          <a:bodyPr wrap="square" rtlCol="0">
            <a:spAutoFit/>
          </a:bodyPr>
          <a:lstStyle/>
          <a:p>
            <a:pPr algn="r"/>
            <a:r>
              <a:rPr lang="fr-FR" sz="1600" dirty="0">
                <a:solidFill>
                  <a:srgbClr val="000099"/>
                </a:solidFill>
              </a:rPr>
              <a:t>5 granules de chaque matin et soir, plus fréquemment si nécessaire</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Troubles de l’accommodation</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458200" y="3101543"/>
            <a:ext cx="2665628"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Ruta</a:t>
            </a:r>
            <a:r>
              <a:rPr lang="fr-FR" sz="1800" b="1" dirty="0">
                <a:solidFill>
                  <a:srgbClr val="000090"/>
                </a:solidFill>
              </a:rPr>
              <a:t> </a:t>
            </a:r>
            <a:r>
              <a:rPr lang="fr-FR" sz="1800" b="1" dirty="0" err="1">
                <a:solidFill>
                  <a:srgbClr val="000090"/>
                </a:solidFill>
              </a:rPr>
              <a:t>graveolens</a:t>
            </a:r>
            <a:r>
              <a:rPr lang="fr-FR" sz="1800" b="1" dirty="0">
                <a:solidFill>
                  <a:srgbClr val="000090"/>
                </a:solidFill>
              </a:rPr>
              <a:t> 9 CH</a:t>
            </a:r>
          </a:p>
        </p:txBody>
      </p:sp>
      <p:sp>
        <p:nvSpPr>
          <p:cNvPr id="11" name="Text Box 26"/>
          <p:cNvSpPr txBox="1">
            <a:spLocks noChangeArrowheads="1"/>
          </p:cNvSpPr>
          <p:nvPr/>
        </p:nvSpPr>
        <p:spPr bwMode="auto">
          <a:xfrm>
            <a:off x="660502" y="3155095"/>
            <a:ext cx="55914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Tropisme sur les muscles et </a:t>
            </a:r>
            <a:r>
              <a:rPr lang="fr-FR" altLang="fr-FR" b="1" dirty="0">
                <a:solidFill>
                  <a:srgbClr val="000099"/>
                </a:solidFill>
                <a:cs typeface="Arial" panose="020B0604020202020204" pitchFamily="34" charset="0"/>
              </a:rPr>
              <a:t>tendons de l’appareil oculomoteur</a:t>
            </a:r>
          </a:p>
          <a:p>
            <a:pPr indent="265113">
              <a:buClr>
                <a:srgbClr val="62C400"/>
              </a:buClr>
            </a:pPr>
            <a:r>
              <a:rPr lang="fr-FR" altLang="fr-FR" b="1" dirty="0">
                <a:solidFill>
                  <a:srgbClr val="000099"/>
                </a:solidFill>
                <a:cs typeface="Arial" panose="020B0604020202020204" pitchFamily="34" charset="0"/>
              </a:rPr>
              <a:t>Fatigue oculaire douloureuse </a:t>
            </a:r>
            <a:r>
              <a:rPr lang="fr-FR" altLang="fr-FR" dirty="0">
                <a:solidFill>
                  <a:srgbClr val="000099"/>
                </a:solidFill>
                <a:cs typeface="Arial" panose="020B0604020202020204" pitchFamily="34" charset="0"/>
              </a:rPr>
              <a:t>lors d’efforts visuels </a:t>
            </a:r>
          </a:p>
        </p:txBody>
      </p:sp>
      <p:sp>
        <p:nvSpPr>
          <p:cNvPr id="12" name="Text Box 27"/>
          <p:cNvSpPr txBox="1">
            <a:spLocks noChangeArrowheads="1"/>
          </p:cNvSpPr>
          <p:nvPr/>
        </p:nvSpPr>
        <p:spPr bwMode="auto">
          <a:xfrm>
            <a:off x="7405577" y="4365105"/>
            <a:ext cx="3718251"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Physostigma </a:t>
            </a:r>
            <a:r>
              <a:rPr lang="fr-FR" sz="1800" b="1" dirty="0" err="1">
                <a:solidFill>
                  <a:srgbClr val="000090"/>
                </a:solidFill>
              </a:rPr>
              <a:t>venenosum</a:t>
            </a:r>
            <a:r>
              <a:rPr lang="fr-FR" sz="1800" b="1" dirty="0">
                <a:solidFill>
                  <a:srgbClr val="000090"/>
                </a:solidFill>
              </a:rPr>
              <a:t> 9 CH</a:t>
            </a:r>
          </a:p>
        </p:txBody>
      </p:sp>
      <p:sp>
        <p:nvSpPr>
          <p:cNvPr id="13" name="Text Box 26"/>
          <p:cNvSpPr txBox="1">
            <a:spLocks noChangeArrowheads="1"/>
          </p:cNvSpPr>
          <p:nvPr/>
        </p:nvSpPr>
        <p:spPr bwMode="auto">
          <a:xfrm>
            <a:off x="671132" y="4337056"/>
            <a:ext cx="5102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b="1" dirty="0">
                <a:solidFill>
                  <a:srgbClr val="000099"/>
                </a:solidFill>
                <a:cs typeface="Arial" panose="020B0604020202020204" pitchFamily="34" charset="0"/>
              </a:rPr>
              <a:t>Spasmes</a:t>
            </a:r>
            <a:r>
              <a:rPr lang="fr-FR" altLang="fr-FR" dirty="0">
                <a:solidFill>
                  <a:srgbClr val="000099"/>
                </a:solidFill>
                <a:cs typeface="Arial" panose="020B0604020202020204" pitchFamily="34" charset="0"/>
              </a:rPr>
              <a:t> des muscles extrinsèques des yeux et des paupières  </a:t>
            </a:r>
          </a:p>
          <a:p>
            <a:pPr indent="265113">
              <a:buClr>
                <a:srgbClr val="62C400"/>
              </a:buClr>
            </a:pPr>
            <a:r>
              <a:rPr lang="fr-FR" altLang="fr-FR" dirty="0">
                <a:solidFill>
                  <a:srgbClr val="000099"/>
                </a:solidFill>
                <a:cs typeface="Arial" panose="020B0604020202020204" pitchFamily="34" charset="0"/>
              </a:rPr>
              <a:t>Fatigue visuelle et </a:t>
            </a:r>
            <a:r>
              <a:rPr lang="fr-FR" altLang="fr-FR" dirty="0" err="1">
                <a:solidFill>
                  <a:srgbClr val="000099"/>
                </a:solidFill>
                <a:cs typeface="Arial" panose="020B0604020202020204" pitchFamily="34" charset="0"/>
              </a:rPr>
              <a:t>blépharospasme</a:t>
            </a:r>
            <a:endParaRPr lang="fr-FR" altLang="fr-FR" dirty="0">
              <a:solidFill>
                <a:srgbClr val="000099"/>
              </a:solidFill>
              <a:cs typeface="Arial" panose="020B0604020202020204" pitchFamily="34" charset="0"/>
            </a:endParaRP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69" y="2126944"/>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63525" y="1663018"/>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Accompagnement dans les troubles de l’</a:t>
            </a:r>
            <a:r>
              <a:rPr lang="fr-FR" altLang="fr-FR" sz="2000" b="1" u="sng" dirty="0" err="1">
                <a:solidFill>
                  <a:srgbClr val="000099"/>
                </a:solidFill>
                <a:ea typeface="ＭＳ Ｐゴシック" panose="020B0600070205080204" pitchFamily="34" charset="-128"/>
              </a:rPr>
              <a:t>accomodation</a:t>
            </a:r>
            <a:endParaRPr lang="fr-FR" altLang="fr-FR" sz="2000" b="1" u="sng" dirty="0">
              <a:solidFill>
                <a:srgbClr val="000099"/>
              </a:solidFill>
              <a:ea typeface="ＭＳ Ｐゴシック" panose="020B0600070205080204" pitchFamily="34" charset="-128"/>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Rectangle 17"/>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21768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2" grpId="0" animBg="1"/>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normAutofit/>
          </a:bodyPr>
          <a:lstStyle/>
          <a:p>
            <a:endParaRPr lang="fr-FR" sz="1800" b="1" u="sng" dirty="0">
              <a:latin typeface="+mj-lt"/>
            </a:endParaRPr>
          </a:p>
          <a:p>
            <a:pPr marL="685800" lvl="1" indent="-342900">
              <a:buFontTx/>
              <a:buChar char="-"/>
            </a:pPr>
            <a:r>
              <a:rPr lang="fr-FR" sz="1800" dirty="0">
                <a:solidFill>
                  <a:srgbClr val="000099"/>
                </a:solidFill>
                <a:latin typeface="Arial" panose="020B0604020202020204" pitchFamily="34" charset="0"/>
                <a:cs typeface="Arial" panose="020B0604020202020204" pitchFamily="34" charset="0"/>
              </a:rPr>
              <a:t>Cataracte = opacification du cristallin </a:t>
            </a:r>
          </a:p>
          <a:p>
            <a:pPr marL="1879600" lvl="1"/>
            <a:r>
              <a:rPr lang="fr-FR" sz="18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dirty="0">
                <a:solidFill>
                  <a:srgbClr val="000099"/>
                </a:solidFill>
                <a:latin typeface="Arial" panose="020B0604020202020204" pitchFamily="34" charset="0"/>
                <a:cs typeface="Arial" panose="020B0604020202020204" pitchFamily="34" charset="0"/>
              </a:rPr>
              <a:t>troubles de la vision voire cécité (cas les plus graves)</a:t>
            </a:r>
          </a:p>
          <a:p>
            <a:pPr marL="685800" lvl="1" indent="-342900">
              <a:buFontTx/>
              <a:buChar char="-"/>
            </a:pPr>
            <a:endParaRPr lang="fr-FR" sz="1800" dirty="0">
              <a:solidFill>
                <a:srgbClr val="000099"/>
              </a:solidFill>
              <a:latin typeface="Arial" panose="020B0604020202020204" pitchFamily="34" charset="0"/>
              <a:cs typeface="Arial" panose="020B0604020202020204" pitchFamily="34" charset="0"/>
            </a:endParaRPr>
          </a:p>
          <a:p>
            <a:pPr marL="685800" lvl="1" indent="-342900">
              <a:buFontTx/>
              <a:buChar char="-"/>
            </a:pPr>
            <a:r>
              <a:rPr lang="fr-FR" sz="1800" dirty="0">
                <a:solidFill>
                  <a:srgbClr val="000099"/>
                </a:solidFill>
                <a:latin typeface="Arial" panose="020B0604020202020204" pitchFamily="34" charset="0"/>
                <a:cs typeface="Arial" panose="020B0604020202020204" pitchFamily="34" charset="0"/>
              </a:rPr>
              <a:t>Symptomatologie:</a:t>
            </a:r>
          </a:p>
          <a:p>
            <a:pPr lvl="1"/>
            <a:r>
              <a:rPr lang="fr-FR" sz="1800" dirty="0">
                <a:solidFill>
                  <a:srgbClr val="000099"/>
                </a:solidFill>
                <a:latin typeface="Arial" panose="020B0604020202020204" pitchFamily="34" charset="0"/>
                <a:cs typeface="Arial" panose="020B0604020202020204" pitchFamily="34" charset="0"/>
              </a:rPr>
              <a:t>                - baisse de l’acuité visuelle</a:t>
            </a:r>
          </a:p>
          <a:p>
            <a:pPr lvl="1"/>
            <a:r>
              <a:rPr lang="fr-FR" sz="1800" dirty="0">
                <a:solidFill>
                  <a:srgbClr val="000099"/>
                </a:solidFill>
                <a:latin typeface="Arial" panose="020B0604020202020204" pitchFamily="34" charset="0"/>
                <a:cs typeface="Arial" panose="020B0604020202020204" pitchFamily="34" charset="0"/>
              </a:rPr>
              <a:t>                - vision floue ou présence de tâches dans le champ visuel</a:t>
            </a:r>
          </a:p>
          <a:p>
            <a:pPr lvl="1"/>
            <a:r>
              <a:rPr lang="fr-FR" sz="1800" dirty="0">
                <a:solidFill>
                  <a:srgbClr val="000099"/>
                </a:solidFill>
                <a:latin typeface="Arial" panose="020B0604020202020204" pitchFamily="34" charset="0"/>
                <a:cs typeface="Arial" panose="020B0604020202020204" pitchFamily="34" charset="0"/>
              </a:rPr>
              <a:t>                - éblouissement et photophobie</a:t>
            </a:r>
          </a:p>
        </p:txBody>
      </p:sp>
      <p:sp>
        <p:nvSpPr>
          <p:cNvPr id="4" name="Espace réservé du contenu 2"/>
          <p:cNvSpPr txBox="1">
            <a:spLocks/>
          </p:cNvSpPr>
          <p:nvPr/>
        </p:nvSpPr>
        <p:spPr>
          <a:xfrm>
            <a:off x="246063" y="11588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Cataracte</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Rectangle 10"/>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42629720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Cataracte</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8841271" y="3138015"/>
            <a:ext cx="2270810"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Naphtalinum</a:t>
            </a:r>
            <a:r>
              <a:rPr lang="fr-FR" sz="1800" b="1" dirty="0">
                <a:solidFill>
                  <a:srgbClr val="000090"/>
                </a:solidFill>
              </a:rPr>
              <a:t> 5 CH</a:t>
            </a:r>
          </a:p>
        </p:txBody>
      </p:sp>
      <p:sp>
        <p:nvSpPr>
          <p:cNvPr id="10" name="Text Box 26"/>
          <p:cNvSpPr txBox="1">
            <a:spLocks noChangeArrowheads="1"/>
          </p:cNvSpPr>
          <p:nvPr/>
        </p:nvSpPr>
        <p:spPr bwMode="auto">
          <a:xfrm>
            <a:off x="692130" y="3222017"/>
            <a:ext cx="51132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Inflammation de la cornée avec possible ulcération</a:t>
            </a:r>
          </a:p>
          <a:p>
            <a:pPr indent="265113">
              <a:buClr>
                <a:srgbClr val="62C400"/>
              </a:buClr>
            </a:pPr>
            <a:r>
              <a:rPr lang="fr-FR" altLang="fr-FR" dirty="0">
                <a:solidFill>
                  <a:srgbClr val="000099"/>
                </a:solidFill>
                <a:cs typeface="Arial" panose="020B0604020202020204" pitchFamily="34" charset="0"/>
              </a:rPr>
              <a:t>Brûlure, photophobie</a:t>
            </a:r>
          </a:p>
        </p:txBody>
      </p:sp>
      <p:sp>
        <p:nvSpPr>
          <p:cNvPr id="11" name="Text Box 27"/>
          <p:cNvSpPr txBox="1">
            <a:spLocks noChangeArrowheads="1"/>
          </p:cNvSpPr>
          <p:nvPr/>
        </p:nvSpPr>
        <p:spPr bwMode="auto">
          <a:xfrm>
            <a:off x="9069567" y="4542693"/>
            <a:ext cx="2042514"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r>
              <a:rPr lang="fr-FR" sz="1800" b="1" dirty="0">
                <a:solidFill>
                  <a:srgbClr val="0000CC"/>
                </a:solidFill>
                <a:cs typeface="Arial" panose="020B0604020202020204" pitchFamily="34" charset="0"/>
              </a:rPr>
              <a:t> </a:t>
            </a:r>
            <a:endParaRPr lang="fr-FR" sz="1800" dirty="0">
              <a:solidFill>
                <a:srgbClr val="000090"/>
              </a:solidFill>
            </a:endParaRPr>
          </a:p>
        </p:txBody>
      </p:sp>
      <p:sp>
        <p:nvSpPr>
          <p:cNvPr id="12" name="Text Box 26"/>
          <p:cNvSpPr txBox="1">
            <a:spLocks noChangeArrowheads="1"/>
          </p:cNvSpPr>
          <p:nvPr/>
        </p:nvSpPr>
        <p:spPr bwMode="auto">
          <a:xfrm>
            <a:off x="692130" y="4612762"/>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Diminution de la vision - sensation de brouillard visuel</a:t>
            </a:r>
          </a:p>
        </p:txBody>
      </p:sp>
      <p:sp>
        <p:nvSpPr>
          <p:cNvPr id="13" name="Espace réservé du contenu 2"/>
          <p:cNvSpPr txBox="1">
            <a:spLocks/>
          </p:cNvSpPr>
          <p:nvPr/>
        </p:nvSpPr>
        <p:spPr>
          <a:xfrm>
            <a:off x="246063" y="1196974"/>
            <a:ext cx="10515600" cy="148462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dans la stabilisation de la cataracte </a:t>
            </a:r>
          </a:p>
          <a:p>
            <a:pPr marL="355600" indent="0" defTabSz="914377" fontAlgn="auto">
              <a:spcBef>
                <a:spcPts val="600"/>
              </a:spcBef>
              <a:spcAft>
                <a:spcPts val="0"/>
              </a:spcAft>
              <a:buFontTx/>
              <a:buNone/>
              <a:defRPr/>
            </a:pPr>
            <a:r>
              <a:rPr lang="fr-FR" sz="1800" u="sng" dirty="0">
                <a:solidFill>
                  <a:srgbClr val="000099"/>
                </a:solidFill>
                <a:cs typeface="Arial" panose="020B0604020202020204" pitchFamily="34" charset="0"/>
              </a:rPr>
              <a:t>(intervention chirurgicale retardée ou en l’attendant)</a:t>
            </a:r>
          </a:p>
          <a:p>
            <a:pPr marL="0" indent="0" defTabSz="914377" fontAlgn="auto">
              <a:spcBef>
                <a:spcPts val="0"/>
              </a:spcBef>
              <a:spcAft>
                <a:spcPts val="0"/>
              </a:spcAft>
              <a:buFontTx/>
              <a:buNone/>
              <a:defRPr/>
            </a:pPr>
            <a:endParaRPr lang="fr-FR" dirty="0">
              <a:solidFill>
                <a:srgbClr val="000000"/>
              </a:solidFill>
            </a:endParaRPr>
          </a:p>
        </p:txBody>
      </p:sp>
      <p:sp>
        <p:nvSpPr>
          <p:cNvPr id="2" name="Rectangle 1"/>
          <p:cNvSpPr/>
          <p:nvPr/>
        </p:nvSpPr>
        <p:spPr>
          <a:xfrm>
            <a:off x="7864181" y="4993848"/>
            <a:ext cx="3332964" cy="338554"/>
          </a:xfrm>
          <a:prstGeom prst="rect">
            <a:avLst/>
          </a:prstGeom>
        </p:spPr>
        <p:txBody>
          <a:bodyPr wrap="none">
            <a:spAutoFit/>
          </a:bodyPr>
          <a:lstStyle/>
          <a:p>
            <a:pPr algn="r"/>
            <a:r>
              <a:rPr lang="fr-FR" sz="1600" dirty="0">
                <a:solidFill>
                  <a:srgbClr val="000090"/>
                </a:solidFill>
              </a:rPr>
              <a:t>5 granules de chaque matin et soir</a:t>
            </a: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5" name="Rectangle 14"/>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spTree>
    <p:extLst>
      <p:ext uri="{BB962C8B-B14F-4D97-AF65-F5344CB8AC3E}">
        <p14:creationId xmlns:p14="http://schemas.microsoft.com/office/powerpoint/2010/main" val="33583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246063" y="10191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DMLA</a:t>
            </a:r>
            <a:endParaRPr lang="fr-FR" altLang="fr-FR" sz="2000" b="1" dirty="0">
              <a:solidFill>
                <a:srgbClr val="95C41D"/>
              </a:solidFill>
              <a:cs typeface="Arial" panose="020B0604020202020204" pitchFamily="34" charset="0"/>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862025" y="2035176"/>
            <a:ext cx="8993176" cy="304881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tabLst>
                <a:tab pos="5651500" algn="l"/>
              </a:tabLst>
            </a:pPr>
            <a:r>
              <a:rPr lang="fr-FR" dirty="0">
                <a:cs typeface="Arial"/>
                <a:sym typeface="Wingdings" panose="05000000000000000000" pitchFamily="2" charset="2"/>
              </a:rPr>
              <a:t>DMLA </a:t>
            </a:r>
            <a:r>
              <a:rPr lang="fr-FR" sz="1800" dirty="0">
                <a:cs typeface="Arial"/>
                <a:sym typeface="Wingdings" panose="05000000000000000000" pitchFamily="2" charset="2"/>
              </a:rPr>
              <a:t>(Dégénérescence Maculaire Liée à l’Age)</a:t>
            </a:r>
            <a:r>
              <a:rPr lang="fr-FR" dirty="0">
                <a:cs typeface="Arial"/>
                <a:sym typeface="Wingdings" panose="05000000000000000000" pitchFamily="2" charset="2"/>
              </a:rPr>
              <a:t>  = maladie de l’œil, qui atteint 	la zone centrale de la rétine</a:t>
            </a:r>
            <a:endParaRPr lang="fr-FR" b="1" dirty="0">
              <a:cs typeface="Arial"/>
              <a:sym typeface="Wingdings" panose="05000000000000000000" pitchFamily="2" charset="2"/>
            </a:endParaRPr>
          </a:p>
          <a:p>
            <a:pPr marL="355600" indent="-355600">
              <a:spcBef>
                <a:spcPts val="1200"/>
              </a:spcBef>
              <a:buFontTx/>
              <a:buBlip>
                <a:blip r:embed="rId3"/>
              </a:buBlip>
            </a:pPr>
            <a:r>
              <a:rPr lang="fr-FR" b="1" dirty="0">
                <a:cs typeface="Arial"/>
                <a:sym typeface="Wingdings" panose="05000000000000000000" pitchFamily="2" charset="2"/>
              </a:rPr>
              <a:t>Symptomatologie</a:t>
            </a:r>
            <a:r>
              <a:rPr lang="fr-FR" dirty="0">
                <a:cs typeface="Arial"/>
                <a:sym typeface="Wingdings" panose="05000000000000000000" pitchFamily="2" charset="2"/>
              </a:rPr>
              <a:t> :</a:t>
            </a:r>
            <a:endParaRPr lang="fr-FR" dirty="0">
              <a:cs typeface="Aria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sym typeface="Wingdings" panose="05000000000000000000" pitchFamily="2" charset="2"/>
              </a:rPr>
              <a:t> de l’acuité visuelle dans la partie centrale du champ de vision</a:t>
            </a:r>
            <a:endParaRPr lang="fr-FR" sz="2000" dirty="0">
              <a:solidFill>
                <a:srgbClr val="000099"/>
              </a:solidFil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rPr>
              <a:t>Déformations des lignes qui apparaissent « ondulées »</a:t>
            </a:r>
            <a:endParaRPr lang="fr-FR" sz="2000" b="1" dirty="0">
              <a:solidFill>
                <a:srgbClr val="000099"/>
              </a:solidFill>
            </a:endParaRPr>
          </a:p>
          <a:p>
            <a:pPr marL="685800" lvl="1" indent="-342900">
              <a:spcBef>
                <a:spcPts val="300"/>
              </a:spcBef>
              <a:buClr>
                <a:srgbClr val="62C400"/>
              </a:buClr>
              <a:buFont typeface="Arial" panose="020B0604020202020204" pitchFamily="34" charset="0"/>
              <a:buChar char="•"/>
            </a:pPr>
            <a:r>
              <a:rPr lang="fr-FR" sz="2000" dirty="0">
                <a:solidFill>
                  <a:srgbClr val="000099"/>
                </a:solidFill>
              </a:rPr>
              <a:t>Taches sombres ou noires (scotomes) au centre du champ de vision</a:t>
            </a:r>
          </a:p>
          <a:p>
            <a:pPr marL="685800" lvl="1" indent="-342900">
              <a:spcBef>
                <a:spcPts val="300"/>
              </a:spcBef>
              <a:buClr>
                <a:srgbClr val="62C400"/>
              </a:buClr>
              <a:buFont typeface="Arial" panose="020B0604020202020204" pitchFamily="34" charset="0"/>
              <a:buChar char="•"/>
            </a:pPr>
            <a:r>
              <a:rPr lang="fr-FR" sz="2000" dirty="0">
                <a:solidFill>
                  <a:srgbClr val="000099"/>
                </a:solidFill>
              </a:rPr>
              <a:t>Gêne en vision nocturne</a:t>
            </a:r>
            <a:endParaRPr lang="fr-FR" sz="2000" dirty="0">
              <a:solidFill>
                <a:srgbClr val="FF0000"/>
              </a:solidFill>
              <a:cs typeface="Arial"/>
            </a:endParaRPr>
          </a:p>
          <a:p>
            <a:pPr marL="342900" indent="-342900">
              <a:spcBef>
                <a:spcPts val="1200"/>
              </a:spcBef>
              <a:buClr>
                <a:srgbClr val="62C400"/>
              </a:buClr>
              <a:buFont typeface="Arial" panose="020B0604020202020204" pitchFamily="34" charset="0"/>
              <a:buChar char="•"/>
            </a:pPr>
            <a:endParaRPr lang="fr-FR" dirty="0">
              <a:solidFill>
                <a:srgbClr val="FF0000"/>
              </a:solidFill>
              <a:cs typeface="Arial"/>
            </a:endParaRPr>
          </a:p>
        </p:txBody>
      </p:sp>
      <p:sp>
        <p:nvSpPr>
          <p:cNvPr id="10" name="Shape 84"/>
          <p:cNvSpPr txBox="1">
            <a:spLocks/>
          </p:cNvSpPr>
          <p:nvPr/>
        </p:nvSpPr>
        <p:spPr bwMode="auto">
          <a:xfrm>
            <a:off x="343450" y="4741108"/>
            <a:ext cx="10515600" cy="713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Traitement de la forme humide via </a:t>
            </a:r>
            <a:r>
              <a:rPr lang="fr-FR" altLang="fr-FR" sz="2000" b="1" dirty="0">
                <a:solidFill>
                  <a:srgbClr val="000099"/>
                </a:solidFill>
              </a:rPr>
              <a:t>une injection dans l’œil</a:t>
            </a:r>
          </a:p>
        </p:txBody>
      </p:sp>
      <p:sp>
        <p:nvSpPr>
          <p:cNvPr id="11" name="Shape 84"/>
          <p:cNvSpPr txBox="1">
            <a:spLocks/>
          </p:cNvSpPr>
          <p:nvPr/>
        </p:nvSpPr>
        <p:spPr bwMode="auto">
          <a:xfrm>
            <a:off x="343450" y="5142146"/>
            <a:ext cx="10515600" cy="1454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901700" indent="-342900" defTabSz="1079500" fontAlgn="base">
              <a:lnSpc>
                <a:spcPct val="150000"/>
              </a:lnSpc>
              <a:spcBef>
                <a:spcPct val="0"/>
              </a:spcBef>
              <a:spcAft>
                <a:spcPct val="0"/>
              </a:spcAft>
              <a:buClr>
                <a:srgbClr val="62C400"/>
              </a:buClr>
              <a:buSzPct val="100000"/>
              <a:buFont typeface="Wingdings" panose="05000000000000000000" pitchFamily="2" charset="2"/>
              <a:buChar char="è"/>
            </a:pPr>
            <a:r>
              <a:rPr lang="fr-FR" altLang="fr-FR" sz="2000" dirty="0">
                <a:solidFill>
                  <a:srgbClr val="000099"/>
                </a:solidFill>
                <a:sym typeface="Wingdings" panose="05000000000000000000" pitchFamily="2" charset="2"/>
              </a:rPr>
              <a:t>Évolution </a:t>
            </a:r>
            <a:r>
              <a:rPr lang="fr-FR" altLang="fr-FR" sz="2000" b="1" dirty="0">
                <a:solidFill>
                  <a:srgbClr val="000099"/>
                </a:solidFill>
                <a:sym typeface="Wingdings" panose="05000000000000000000" pitchFamily="2" charset="2"/>
              </a:rPr>
              <a:t>post-injection</a:t>
            </a:r>
            <a:r>
              <a:rPr lang="fr-FR" altLang="fr-FR" sz="2000" dirty="0">
                <a:solidFill>
                  <a:srgbClr val="000099"/>
                </a:solidFill>
                <a:sym typeface="Wingdings" panose="05000000000000000000" pitchFamily="2" charset="2"/>
              </a:rPr>
              <a:t> habituelle :</a:t>
            </a:r>
          </a:p>
          <a:p>
            <a:pPr marL="1257300" indent="-342900" defTabSz="1079500" fontAlgn="base">
              <a:spcBef>
                <a:spcPts val="300"/>
              </a:spcBef>
              <a:spcAft>
                <a:spcPct val="0"/>
              </a:spcAft>
              <a:buClr>
                <a:srgbClr val="62C400"/>
              </a:buClr>
              <a:buSzPct val="100000"/>
              <a:buFont typeface="Arial" panose="020B0604020202020204" pitchFamily="34" charset="0"/>
              <a:buChar char="•"/>
            </a:pPr>
            <a:r>
              <a:rPr lang="fr-FR" altLang="fr-FR" sz="2000" dirty="0">
                <a:solidFill>
                  <a:srgbClr val="000099"/>
                </a:solidFill>
                <a:sym typeface="Wingdings" panose="05000000000000000000" pitchFamily="2" charset="2"/>
              </a:rPr>
              <a:t>Douleur</a:t>
            </a:r>
          </a:p>
          <a:p>
            <a:pPr marL="1257300" indent="-342900" defTabSz="1079500" fontAlgn="base">
              <a:spcBef>
                <a:spcPts val="300"/>
              </a:spcBef>
              <a:spcAft>
                <a:spcPct val="0"/>
              </a:spcAft>
              <a:buClr>
                <a:srgbClr val="62C400"/>
              </a:buClr>
              <a:buSzPct val="100000"/>
              <a:buFont typeface="Arial" panose="020B0604020202020204" pitchFamily="34" charset="0"/>
              <a:buChar char="•"/>
            </a:pPr>
            <a:r>
              <a:rPr lang="fr-FR" altLang="fr-FR" sz="2000" b="1" dirty="0">
                <a:solidFill>
                  <a:srgbClr val="000099"/>
                </a:solidFill>
                <a:sym typeface="Wingdings" panose="05000000000000000000" pitchFamily="2" charset="2"/>
              </a:rPr>
              <a:t>Irritation</a:t>
            </a:r>
            <a:r>
              <a:rPr lang="fr-FR" altLang="fr-FR" sz="2000" dirty="0">
                <a:solidFill>
                  <a:srgbClr val="000099"/>
                </a:solidFill>
                <a:sym typeface="Wingdings" panose="05000000000000000000" pitchFamily="2" charset="2"/>
              </a:rPr>
              <a:t> fréquente de la cornée </a:t>
            </a:r>
            <a:r>
              <a:rPr lang="fr-FR" altLang="fr-FR" dirty="0">
                <a:solidFill>
                  <a:srgbClr val="000099"/>
                </a:solidFill>
                <a:sym typeface="Wingdings" panose="05000000000000000000" pitchFamily="2" charset="2"/>
              </a:rPr>
              <a:t>(liée à l’antiseptique) </a:t>
            </a:r>
            <a:r>
              <a:rPr lang="fr-FR" altLang="fr-FR" sz="2000" dirty="0">
                <a:solidFill>
                  <a:srgbClr val="000099"/>
                </a:solidFill>
                <a:sym typeface="Wingdings" panose="05000000000000000000" pitchFamily="2" charset="2"/>
              </a:rPr>
              <a:t>: </a:t>
            </a:r>
            <a:r>
              <a:rPr lang="fr-FR" altLang="fr-FR" dirty="0">
                <a:solidFill>
                  <a:srgbClr val="000099"/>
                </a:solidFill>
                <a:sym typeface="Wingdings" panose="05000000000000000000" pitchFamily="2" charset="2"/>
              </a:rPr>
              <a:t>sensation de brûlure, picotements et/ou larmoiement dans les heures qui suivent l'injection </a:t>
            </a:r>
            <a:endParaRPr lang="fr-FR" altLang="fr-FR" b="1" dirty="0">
              <a:solidFill>
                <a:srgbClr val="000099"/>
              </a:solidFill>
            </a:endParaRPr>
          </a:p>
        </p:txBody>
      </p:sp>
      <p:sp>
        <p:nvSpPr>
          <p:cNvPr id="14" name="Rectangle 13"/>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spTree>
    <p:extLst>
      <p:ext uri="{BB962C8B-B14F-4D97-AF65-F5344CB8AC3E}">
        <p14:creationId xmlns:p14="http://schemas.microsoft.com/office/powerpoint/2010/main" val="16495041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4.8. Troubles oculaires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DMLA</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021689" y="2896058"/>
            <a:ext cx="4099207"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Ledum</a:t>
            </a:r>
            <a:r>
              <a:rPr lang="fr-FR" sz="1800" b="1" dirty="0">
                <a:solidFill>
                  <a:srgbClr val="000090"/>
                </a:solidFill>
              </a:rPr>
              <a:t> palustre 9 CH</a:t>
            </a:r>
          </a:p>
          <a:p>
            <a:pPr algn="r">
              <a:spcBef>
                <a:spcPts val="300"/>
              </a:spcBef>
            </a:pPr>
            <a:r>
              <a:rPr lang="fr-FR" dirty="0">
                <a:solidFill>
                  <a:srgbClr val="000090"/>
                </a:solidFill>
              </a:rPr>
              <a:t>5 granules avant l’injection et </a:t>
            </a:r>
          </a:p>
          <a:p>
            <a:pPr algn="r"/>
            <a:r>
              <a:rPr lang="fr-FR" dirty="0">
                <a:solidFill>
                  <a:srgbClr val="000090"/>
                </a:solidFill>
              </a:rPr>
              <a:t>toutes les heures après pendant 24 à 48h</a:t>
            </a:r>
          </a:p>
        </p:txBody>
      </p:sp>
      <p:sp>
        <p:nvSpPr>
          <p:cNvPr id="10" name="Text Box 26"/>
          <p:cNvSpPr txBox="1">
            <a:spLocks noChangeArrowheads="1"/>
          </p:cNvSpPr>
          <p:nvPr/>
        </p:nvSpPr>
        <p:spPr bwMode="auto">
          <a:xfrm>
            <a:off x="664029" y="2968826"/>
            <a:ext cx="45565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Plaie par un </a:t>
            </a:r>
            <a:r>
              <a:rPr lang="fr-FR" altLang="fr-FR" b="1" dirty="0">
                <a:solidFill>
                  <a:srgbClr val="000099"/>
                </a:solidFill>
                <a:cs typeface="Arial" panose="020B0604020202020204" pitchFamily="34" charset="0"/>
              </a:rPr>
              <a:t>instrument piquant</a:t>
            </a:r>
          </a:p>
          <a:p>
            <a:pPr marL="265113">
              <a:buClr>
                <a:srgbClr val="62C400"/>
              </a:buClr>
            </a:pPr>
            <a:r>
              <a:rPr lang="fr-FR" altLang="fr-FR" dirty="0">
                <a:solidFill>
                  <a:srgbClr val="000099"/>
                </a:solidFill>
                <a:cs typeface="Arial" panose="020B0604020202020204" pitchFamily="34" charset="0"/>
              </a:rPr>
              <a:t>douleur avec </a:t>
            </a:r>
            <a:r>
              <a:rPr lang="fr-FR" altLang="fr-FR" b="1" dirty="0">
                <a:solidFill>
                  <a:srgbClr val="000099"/>
                </a:solidFill>
                <a:cs typeface="Arial" panose="020B0604020202020204" pitchFamily="34" charset="0"/>
              </a:rPr>
              <a:t>sensation de contusion </a:t>
            </a:r>
            <a:r>
              <a:rPr lang="fr-FR" altLang="fr-FR" dirty="0">
                <a:solidFill>
                  <a:srgbClr val="000099"/>
                </a:solidFill>
                <a:cs typeface="Arial" panose="020B0604020202020204" pitchFamily="34" charset="0"/>
              </a:rPr>
              <a:t>et d’engourdissement</a:t>
            </a:r>
          </a:p>
        </p:txBody>
      </p:sp>
      <p:sp>
        <p:nvSpPr>
          <p:cNvPr id="11" name="Text Box 27"/>
          <p:cNvSpPr txBox="1">
            <a:spLocks noChangeArrowheads="1"/>
          </p:cNvSpPr>
          <p:nvPr/>
        </p:nvSpPr>
        <p:spPr bwMode="auto">
          <a:xfrm>
            <a:off x="7021689" y="4515992"/>
            <a:ext cx="4099207" cy="126843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Mercurius</a:t>
            </a:r>
            <a:r>
              <a:rPr lang="fr-FR" sz="1800" b="1" dirty="0">
                <a:solidFill>
                  <a:srgbClr val="000090"/>
                </a:solidFill>
              </a:rPr>
              <a:t> </a:t>
            </a:r>
            <a:r>
              <a:rPr lang="fr-FR" sz="1800" b="1" dirty="0" err="1">
                <a:solidFill>
                  <a:srgbClr val="000090"/>
                </a:solidFill>
              </a:rPr>
              <a:t>corrosivus</a:t>
            </a:r>
            <a:r>
              <a:rPr lang="fr-FR" sz="1800" b="1" dirty="0">
                <a:solidFill>
                  <a:srgbClr val="000090"/>
                </a:solidFill>
              </a:rPr>
              <a:t> 9 CH</a:t>
            </a:r>
          </a:p>
          <a:p>
            <a:pPr algn="r">
              <a:spcBef>
                <a:spcPts val="300"/>
              </a:spcBef>
            </a:pPr>
            <a:r>
              <a:rPr lang="fr-FR" dirty="0">
                <a:solidFill>
                  <a:srgbClr val="000090"/>
                </a:solidFill>
              </a:rPr>
              <a:t>5 granules toutes les heures – ESA</a:t>
            </a:r>
          </a:p>
          <a:p>
            <a:pPr algn="r"/>
            <a:r>
              <a:rPr lang="fr-FR" dirty="0">
                <a:solidFill>
                  <a:srgbClr val="000090"/>
                </a:solidFill>
              </a:rPr>
              <a:t>En l’absence d’amélioration sous 24h recontacter l’ophtalmo</a:t>
            </a:r>
          </a:p>
        </p:txBody>
      </p:sp>
      <p:sp>
        <p:nvSpPr>
          <p:cNvPr id="12" name="Text Box 26"/>
          <p:cNvSpPr txBox="1">
            <a:spLocks noChangeArrowheads="1"/>
          </p:cNvSpPr>
          <p:nvPr/>
        </p:nvSpPr>
        <p:spPr bwMode="auto">
          <a:xfrm>
            <a:off x="664029" y="463601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Inflammation de la cornée avec possible ulcération</a:t>
            </a:r>
          </a:p>
          <a:p>
            <a:pPr indent="265113">
              <a:buClr>
                <a:srgbClr val="62C400"/>
              </a:buClr>
            </a:pPr>
            <a:r>
              <a:rPr lang="fr-FR" altLang="fr-FR" b="1" dirty="0">
                <a:solidFill>
                  <a:srgbClr val="000099"/>
                </a:solidFill>
                <a:cs typeface="Arial" panose="020B0604020202020204" pitchFamily="34" charset="0"/>
              </a:rPr>
              <a:t>brûlure, photophobie</a:t>
            </a:r>
          </a:p>
        </p:txBody>
      </p:sp>
      <p:pic>
        <p:nvPicPr>
          <p:cNvPr id="13"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6354" y="163797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space réservé du contenu 2"/>
          <p:cNvSpPr txBox="1">
            <a:spLocks/>
          </p:cNvSpPr>
          <p:nvPr/>
        </p:nvSpPr>
        <p:spPr>
          <a:xfrm>
            <a:off x="246063" y="1196974"/>
            <a:ext cx="10515600" cy="110703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Accompagnement des injections dans le traitement de la DMLA</a:t>
            </a:r>
          </a:p>
        </p:txBody>
      </p:sp>
      <p:grpSp>
        <p:nvGrpSpPr>
          <p:cNvPr id="14" name="Groupe 13"/>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506030" y="391340"/>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9904207" y="179459"/>
              <a:ext cx="2287793" cy="646331"/>
            </a:xfrm>
            <a:prstGeom prst="rect">
              <a:avLst/>
            </a:prstGeom>
            <a:noFill/>
          </p:spPr>
          <p:txBody>
            <a:bodyPr wrap="square">
              <a:spAutoFit/>
            </a:bodyPr>
            <a:lstStyle/>
            <a:p>
              <a:pPr algn="ctr"/>
              <a:r>
                <a:rPr lang="fr-FR" i="1" dirty="0">
                  <a:solidFill>
                    <a:srgbClr val="000099"/>
                  </a:solidFill>
                </a:rPr>
                <a:t>« J’ai des problèmes aux yeux »</a:t>
              </a:r>
            </a:p>
          </p:txBody>
        </p:sp>
      </p:grpSp>
    </p:spTree>
    <p:extLst>
      <p:ext uri="{BB962C8B-B14F-4D97-AF65-F5344CB8AC3E}">
        <p14:creationId xmlns:p14="http://schemas.microsoft.com/office/powerpoint/2010/main" val="31324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Individuellement</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les 2 arbres décisionnels « Constipation », « Diarrhée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Arbres décisionnels</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4129532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72274" y="1458653"/>
            <a:ext cx="11133571" cy="2145822"/>
          </a:xfrm>
        </p:spPr>
        <p:txBody>
          <a:bodyPr>
            <a:normAutofit/>
          </a:bodyPr>
          <a:lstStyle/>
          <a:p>
            <a:pPr>
              <a:lnSpc>
                <a:spcPct val="120000"/>
              </a:lnSpc>
            </a:pPr>
            <a:r>
              <a:rPr lang="fr-FR" sz="1600" i="1" dirty="0"/>
              <a:t>« La  fragilité est un syndrome clinique. Il reflète une </a:t>
            </a:r>
            <a:r>
              <a:rPr lang="fr-FR" sz="1600" b="1" i="1" dirty="0"/>
              <a:t>diminution des capacités  physiologiques de réserve qui altère les mécanismes d’adaptation au stress</a:t>
            </a:r>
            <a:r>
              <a:rPr lang="fr-FR" sz="1600" i="1" dirty="0"/>
              <a:t>. </a:t>
            </a:r>
          </a:p>
          <a:p>
            <a:pPr>
              <a:lnSpc>
                <a:spcPct val="120000"/>
              </a:lnSpc>
              <a:spcBef>
                <a:spcPts val="0"/>
              </a:spcBef>
            </a:pPr>
            <a:r>
              <a:rPr lang="fr-FR" sz="1600" i="1" dirty="0"/>
              <a:t>Son expression clinique est modulée par les comorbidités et des facteurs psychologiques,  sociaux, économiques et comportementaux. Le syndrome de fragilité est un marqueur de risque de mortalité et d’événements péjoratifs, notamment d’incapacités, de chutes,  d’hospitalisation et d’entrée en institution. L’âge est un déterminant majeur de fragilité mais n’explique pas à lui seul ce syndrome. </a:t>
            </a:r>
            <a:r>
              <a:rPr lang="fr-FR" sz="1600" b="1" i="1" dirty="0"/>
              <a:t>La prise en charge des déterminants de la fragilité peut réduire ou retarder ses conséquences</a:t>
            </a:r>
            <a:r>
              <a:rPr lang="fr-FR" sz="1600" i="1" dirty="0"/>
              <a:t>. Ainsi, la fragilité s’inscrirait dans un </a:t>
            </a:r>
            <a:r>
              <a:rPr lang="fr-FR" sz="1600" b="1" i="1" dirty="0"/>
              <a:t>processus  potentiellement réversible</a:t>
            </a:r>
            <a:r>
              <a:rPr lang="fr-FR" sz="1600" i="1" dirty="0"/>
              <a:t>. » </a:t>
            </a:r>
          </a:p>
        </p:txBody>
      </p:sp>
      <p:sp>
        <p:nvSpPr>
          <p:cNvPr id="6" name="Text Box 11"/>
          <p:cNvSpPr txBox="1">
            <a:spLocks noChangeArrowheads="1"/>
          </p:cNvSpPr>
          <p:nvPr/>
        </p:nvSpPr>
        <p:spPr bwMode="auto">
          <a:xfrm>
            <a:off x="87665" y="6487897"/>
            <a:ext cx="45859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lgn="l">
              <a:spcBef>
                <a:spcPct val="50000"/>
              </a:spcBef>
            </a:pPr>
            <a:r>
              <a:rPr lang="fr-FR" altLang="fr-FR" sz="900" i="1" dirty="0"/>
              <a:t>*SFGG = Société Française de Gériatrie et de Gérontologie   </a:t>
            </a:r>
          </a:p>
        </p:txBody>
      </p:sp>
      <p:sp>
        <p:nvSpPr>
          <p:cNvPr id="7"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8"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Définition</a:t>
            </a:r>
            <a:endParaRPr lang="fr-FR" altLang="fr-FR" sz="2000" b="1" dirty="0">
              <a:solidFill>
                <a:srgbClr val="95C41D"/>
              </a:solidFill>
              <a:cs typeface="Arial" panose="020B0604020202020204" pitchFamily="34" charset="0"/>
            </a:endParaRPr>
          </a:p>
        </p:txBody>
      </p:sp>
      <p:grpSp>
        <p:nvGrpSpPr>
          <p:cNvPr id="23" name="Groupe 22"/>
          <p:cNvGrpSpPr/>
          <p:nvPr/>
        </p:nvGrpSpPr>
        <p:grpSpPr>
          <a:xfrm>
            <a:off x="1584512" y="3959262"/>
            <a:ext cx="8681421" cy="2296482"/>
            <a:chOff x="1559858" y="3948049"/>
            <a:chExt cx="8681421" cy="2296482"/>
          </a:xfrm>
        </p:grpSpPr>
        <p:sp>
          <p:nvSpPr>
            <p:cNvPr id="9" name="Rectangle 8"/>
            <p:cNvSpPr/>
            <p:nvPr/>
          </p:nvSpPr>
          <p:spPr>
            <a:xfrm>
              <a:off x="8257203" y="4993305"/>
              <a:ext cx="1664837" cy="499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097634" y="4993305"/>
              <a:ext cx="1664837" cy="49957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81283" y="4988630"/>
              <a:ext cx="1664837" cy="49957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413985" y="5069175"/>
              <a:ext cx="1429383" cy="367239"/>
            </a:xfrm>
            <a:prstGeom prst="rect">
              <a:avLst/>
            </a:prstGeom>
            <a:noFill/>
          </p:spPr>
          <p:txBody>
            <a:bodyPr wrap="square" rtlCol="0">
              <a:spAutoFit/>
            </a:bodyPr>
            <a:lstStyle/>
            <a:p>
              <a:r>
                <a:rPr lang="fr-FR" b="1" dirty="0"/>
                <a:t>Dépendant</a:t>
              </a:r>
            </a:p>
          </p:txBody>
        </p:sp>
        <p:sp>
          <p:nvSpPr>
            <p:cNvPr id="13" name="ZoneTexte 12"/>
            <p:cNvSpPr txBox="1"/>
            <p:nvPr/>
          </p:nvSpPr>
          <p:spPr>
            <a:xfrm>
              <a:off x="5507353" y="5059471"/>
              <a:ext cx="1334989" cy="367239"/>
            </a:xfrm>
            <a:prstGeom prst="rect">
              <a:avLst/>
            </a:prstGeom>
            <a:noFill/>
          </p:spPr>
          <p:txBody>
            <a:bodyPr wrap="square" rtlCol="0">
              <a:spAutoFit/>
            </a:bodyPr>
            <a:lstStyle/>
            <a:p>
              <a:r>
                <a:rPr lang="fr-FR" b="1" dirty="0">
                  <a:solidFill>
                    <a:schemeClr val="bg1"/>
                  </a:solidFill>
                </a:rPr>
                <a:t>Fragile</a:t>
              </a:r>
            </a:p>
          </p:txBody>
        </p:sp>
        <p:sp>
          <p:nvSpPr>
            <p:cNvPr id="14" name="ZoneTexte 13"/>
            <p:cNvSpPr txBox="1"/>
            <p:nvPr/>
          </p:nvSpPr>
          <p:spPr>
            <a:xfrm>
              <a:off x="1993757" y="5056288"/>
              <a:ext cx="1334989" cy="367239"/>
            </a:xfrm>
            <a:prstGeom prst="rect">
              <a:avLst/>
            </a:prstGeom>
            <a:noFill/>
          </p:spPr>
          <p:txBody>
            <a:bodyPr wrap="square" rtlCol="0">
              <a:spAutoFit/>
            </a:bodyPr>
            <a:lstStyle/>
            <a:p>
              <a:r>
                <a:rPr lang="fr-FR" b="1" dirty="0"/>
                <a:t>Robuste</a:t>
              </a:r>
            </a:p>
          </p:txBody>
        </p:sp>
        <p:sp>
          <p:nvSpPr>
            <p:cNvPr id="15" name="Flèche droite 14"/>
            <p:cNvSpPr/>
            <p:nvPr/>
          </p:nvSpPr>
          <p:spPr>
            <a:xfrm rot="10800000">
              <a:off x="3707547" y="5097205"/>
              <a:ext cx="1065419" cy="14009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a:off x="3707547" y="5324353"/>
              <a:ext cx="1065419" cy="140091"/>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758357" y="5643264"/>
              <a:ext cx="1429383" cy="367239"/>
            </a:xfrm>
            <a:prstGeom prst="rect">
              <a:avLst/>
            </a:prstGeom>
            <a:noFill/>
          </p:spPr>
          <p:txBody>
            <a:bodyPr wrap="square" rtlCol="0">
              <a:spAutoFit/>
            </a:bodyPr>
            <a:lstStyle/>
            <a:p>
              <a:r>
                <a:rPr lang="fr-FR" b="1" dirty="0">
                  <a:solidFill>
                    <a:schemeClr val="accent2">
                      <a:lumMod val="75000"/>
                    </a:schemeClr>
                  </a:solidFill>
                </a:rPr>
                <a:t>Irréversible</a:t>
              </a:r>
            </a:p>
          </p:txBody>
        </p:sp>
        <p:sp>
          <p:nvSpPr>
            <p:cNvPr id="18" name="ZoneTexte 17"/>
            <p:cNvSpPr txBox="1"/>
            <p:nvPr/>
          </p:nvSpPr>
          <p:spPr>
            <a:xfrm>
              <a:off x="6954653" y="4435704"/>
              <a:ext cx="1429383" cy="367239"/>
            </a:xfrm>
            <a:prstGeom prst="rect">
              <a:avLst/>
            </a:prstGeom>
            <a:noFill/>
          </p:spPr>
          <p:txBody>
            <a:bodyPr wrap="square" rtlCol="0">
              <a:spAutoFit/>
            </a:bodyPr>
            <a:lstStyle/>
            <a:p>
              <a:r>
                <a:rPr lang="fr-FR" b="1" dirty="0">
                  <a:solidFill>
                    <a:schemeClr val="accent2">
                      <a:lumMod val="75000"/>
                    </a:schemeClr>
                  </a:solidFill>
                </a:rPr>
                <a:t>Stress</a:t>
              </a:r>
            </a:p>
          </p:txBody>
        </p:sp>
        <p:sp>
          <p:nvSpPr>
            <p:cNvPr id="19" name="ZoneTexte 18"/>
            <p:cNvSpPr txBox="1"/>
            <p:nvPr/>
          </p:nvSpPr>
          <p:spPr>
            <a:xfrm>
              <a:off x="3119429" y="4227614"/>
              <a:ext cx="2202194" cy="642668"/>
            </a:xfrm>
            <a:prstGeom prst="rect">
              <a:avLst/>
            </a:prstGeom>
            <a:noFill/>
          </p:spPr>
          <p:txBody>
            <a:bodyPr wrap="square" rtlCol="0">
              <a:spAutoFit/>
            </a:bodyPr>
            <a:lstStyle/>
            <a:p>
              <a:pPr algn="ctr"/>
              <a:r>
                <a:rPr lang="fr-FR" b="1" dirty="0">
                  <a:solidFill>
                    <a:schemeClr val="tx1">
                      <a:lumMod val="65000"/>
                      <a:lumOff val="35000"/>
                    </a:schemeClr>
                  </a:solidFill>
                </a:rPr>
                <a:t>Intervention </a:t>
              </a:r>
              <a:r>
                <a:rPr lang="fr-FR" b="1" dirty="0" err="1">
                  <a:solidFill>
                    <a:schemeClr val="tx1">
                      <a:lumMod val="65000"/>
                      <a:lumOff val="35000"/>
                    </a:schemeClr>
                  </a:solidFill>
                </a:rPr>
                <a:t>multidomaine</a:t>
              </a:r>
              <a:endParaRPr lang="fr-FR" b="1" dirty="0">
                <a:solidFill>
                  <a:schemeClr val="tx1">
                    <a:lumMod val="65000"/>
                    <a:lumOff val="35000"/>
                  </a:schemeClr>
                </a:solidFill>
              </a:endParaRPr>
            </a:p>
          </p:txBody>
        </p:sp>
        <p:sp>
          <p:nvSpPr>
            <p:cNvPr id="20" name="ZoneTexte 19"/>
            <p:cNvSpPr txBox="1"/>
            <p:nvPr/>
          </p:nvSpPr>
          <p:spPr>
            <a:xfrm>
              <a:off x="3119429" y="5643264"/>
              <a:ext cx="2202194" cy="367239"/>
            </a:xfrm>
            <a:prstGeom prst="rect">
              <a:avLst/>
            </a:prstGeom>
            <a:noFill/>
          </p:spPr>
          <p:txBody>
            <a:bodyPr wrap="square" rtlCol="0">
              <a:spAutoFit/>
            </a:bodyPr>
            <a:lstStyle/>
            <a:p>
              <a:pPr algn="ctr"/>
              <a:r>
                <a:rPr lang="fr-FR" b="1" dirty="0">
                  <a:solidFill>
                    <a:schemeClr val="tx1">
                      <a:lumMod val="65000"/>
                      <a:lumOff val="35000"/>
                    </a:schemeClr>
                  </a:solidFill>
                </a:rPr>
                <a:t>Réversible</a:t>
              </a:r>
            </a:p>
          </p:txBody>
        </p:sp>
        <p:sp>
          <p:nvSpPr>
            <p:cNvPr id="22" name="Flèche courbée vers le haut 21"/>
            <p:cNvSpPr/>
            <p:nvPr/>
          </p:nvSpPr>
          <p:spPr>
            <a:xfrm rot="10800000" flipH="1">
              <a:off x="6174847" y="4126808"/>
              <a:ext cx="2515572" cy="76087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p:cNvSpPr/>
            <p:nvPr/>
          </p:nvSpPr>
          <p:spPr>
            <a:xfrm>
              <a:off x="1559858" y="3948049"/>
              <a:ext cx="8681421" cy="2296482"/>
            </a:xfrm>
            <a:prstGeom prst="rect">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333788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3928" t="21763" r="1064" b="2042"/>
          <a:stretch/>
        </p:blipFill>
        <p:spPr>
          <a:xfrm>
            <a:off x="1405890" y="1235166"/>
            <a:ext cx="9464040" cy="5163208"/>
          </a:xfrm>
          <a:prstGeom prst="rect">
            <a:avLst/>
          </a:prstGeom>
        </p:spPr>
      </p:pic>
      <p:grpSp>
        <p:nvGrpSpPr>
          <p:cNvPr id="6" name="Groupe 5"/>
          <p:cNvGrpSpPr/>
          <p:nvPr/>
        </p:nvGrpSpPr>
        <p:grpSpPr>
          <a:xfrm>
            <a:off x="9964738" y="358775"/>
            <a:ext cx="1735137" cy="1819275"/>
            <a:chOff x="9964738" y="358775"/>
            <a:chExt cx="1735137" cy="1819275"/>
          </a:xfrm>
        </p:grpSpPr>
        <p:sp>
          <p:nvSpPr>
            <p:cNvPr id="7" name="Pentagone 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Constipation</a:t>
            </a:r>
          </a:p>
        </p:txBody>
      </p:sp>
      <p:sp>
        <p:nvSpPr>
          <p:cNvPr id="4" name="Rectangle 3"/>
          <p:cNvSpPr/>
          <p:nvPr/>
        </p:nvSpPr>
        <p:spPr>
          <a:xfrm>
            <a:off x="1776095" y="2878574"/>
            <a:ext cx="1784206" cy="307777"/>
          </a:xfrm>
          <a:prstGeom prst="rect">
            <a:avLst/>
          </a:prstGeom>
        </p:spPr>
        <p:txBody>
          <a:bodyPr wrap="none">
            <a:spAutoFit/>
          </a:bodyPr>
          <a:lstStyle/>
          <a:p>
            <a:r>
              <a:rPr lang="fr-FR" altLang="fr-FR" sz="1400" b="1" dirty="0">
                <a:solidFill>
                  <a:srgbClr val="000099"/>
                </a:solidFill>
                <a:cs typeface="Arial" panose="020B0604020202020204" pitchFamily="34" charset="0"/>
              </a:rPr>
              <a:t>NUX VOMICA 5 CH</a:t>
            </a:r>
            <a:endParaRPr lang="fr-FR" sz="1400" dirty="0"/>
          </a:p>
        </p:txBody>
      </p:sp>
      <p:sp>
        <p:nvSpPr>
          <p:cNvPr id="11" name="Rectangle 10"/>
          <p:cNvSpPr/>
          <p:nvPr/>
        </p:nvSpPr>
        <p:spPr>
          <a:xfrm>
            <a:off x="3220085" y="4427435"/>
            <a:ext cx="1458541" cy="307777"/>
          </a:xfrm>
          <a:prstGeom prst="rect">
            <a:avLst/>
          </a:prstGeom>
        </p:spPr>
        <p:txBody>
          <a:bodyPr wrap="none">
            <a:spAutoFit/>
          </a:bodyPr>
          <a:lstStyle/>
          <a:p>
            <a:r>
              <a:rPr lang="fr-FR" altLang="fr-FR" sz="1400" b="1" dirty="0">
                <a:solidFill>
                  <a:srgbClr val="000099"/>
                </a:solidFill>
                <a:cs typeface="Arial" panose="020B0604020202020204" pitchFamily="34" charset="0"/>
              </a:rPr>
              <a:t>BRYONIA 5 CH</a:t>
            </a:r>
            <a:endParaRPr lang="fr-FR" sz="1400" dirty="0"/>
          </a:p>
        </p:txBody>
      </p:sp>
      <p:sp>
        <p:nvSpPr>
          <p:cNvPr id="12" name="Rectangle 11"/>
          <p:cNvSpPr/>
          <p:nvPr/>
        </p:nvSpPr>
        <p:spPr>
          <a:xfrm>
            <a:off x="7960368" y="4438865"/>
            <a:ext cx="2719014" cy="292388"/>
          </a:xfrm>
          <a:prstGeom prst="rect">
            <a:avLst/>
          </a:prstGeom>
        </p:spPr>
        <p:txBody>
          <a:bodyPr wrap="none">
            <a:spAutoFit/>
          </a:bodyPr>
          <a:lstStyle/>
          <a:p>
            <a:r>
              <a:rPr lang="fr-FR" altLang="fr-FR" sz="1300" b="1" dirty="0">
                <a:solidFill>
                  <a:srgbClr val="000099"/>
                </a:solidFill>
                <a:cs typeface="Arial" panose="020B0604020202020204" pitchFamily="34" charset="0"/>
              </a:rPr>
              <a:t>HYDRASTIS CANADENSIS 5CH </a:t>
            </a:r>
            <a:endParaRPr lang="fr-FR" sz="1300" dirty="0"/>
          </a:p>
        </p:txBody>
      </p:sp>
      <p:sp>
        <p:nvSpPr>
          <p:cNvPr id="13" name="Rectangle 12"/>
          <p:cNvSpPr/>
          <p:nvPr/>
        </p:nvSpPr>
        <p:spPr>
          <a:xfrm>
            <a:off x="2764404" y="2419070"/>
            <a:ext cx="681597" cy="307777"/>
          </a:xfrm>
          <a:prstGeom prst="rect">
            <a:avLst/>
          </a:prstGeom>
        </p:spPr>
        <p:txBody>
          <a:bodyPr wrap="none">
            <a:spAutoFit/>
          </a:bodyPr>
          <a:lstStyle/>
          <a:p>
            <a:r>
              <a:rPr lang="fr-FR" altLang="fr-FR" sz="1400" b="1" dirty="0">
                <a:solidFill>
                  <a:srgbClr val="000099"/>
                </a:solidFill>
                <a:cs typeface="Arial" panose="020B0604020202020204" pitchFamily="34" charset="0"/>
              </a:rPr>
              <a:t>selles</a:t>
            </a:r>
            <a:endParaRPr lang="fr-FR" sz="1400" dirty="0"/>
          </a:p>
        </p:txBody>
      </p:sp>
      <p:sp>
        <p:nvSpPr>
          <p:cNvPr id="14" name="Rectangle 13"/>
          <p:cNvSpPr/>
          <p:nvPr/>
        </p:nvSpPr>
        <p:spPr>
          <a:xfrm>
            <a:off x="1945561" y="2650998"/>
            <a:ext cx="1228221" cy="307777"/>
          </a:xfrm>
          <a:prstGeom prst="rect">
            <a:avLst/>
          </a:prstGeom>
        </p:spPr>
        <p:txBody>
          <a:bodyPr wrap="none">
            <a:spAutoFit/>
          </a:bodyPr>
          <a:lstStyle/>
          <a:p>
            <a:r>
              <a:rPr lang="fr-FR" altLang="fr-FR" sz="1400" b="1" dirty="0">
                <a:solidFill>
                  <a:srgbClr val="000099"/>
                </a:solidFill>
                <a:cs typeface="Arial" panose="020B0604020202020204" pitchFamily="34" charset="0"/>
              </a:rPr>
              <a:t>incomplètes</a:t>
            </a:r>
            <a:endParaRPr lang="fr-FR" sz="1400" dirty="0"/>
          </a:p>
        </p:txBody>
      </p:sp>
      <p:sp>
        <p:nvSpPr>
          <p:cNvPr id="15" name="Rectangle 14"/>
          <p:cNvSpPr/>
          <p:nvPr/>
        </p:nvSpPr>
        <p:spPr>
          <a:xfrm>
            <a:off x="2987929" y="3956471"/>
            <a:ext cx="1556836" cy="307777"/>
          </a:xfrm>
          <a:prstGeom prst="rect">
            <a:avLst/>
          </a:prstGeom>
        </p:spPr>
        <p:txBody>
          <a:bodyPr wrap="none">
            <a:spAutoFit/>
          </a:bodyPr>
          <a:lstStyle/>
          <a:p>
            <a:r>
              <a:rPr lang="fr-FR" altLang="fr-FR" sz="1400" b="1" dirty="0">
                <a:solidFill>
                  <a:srgbClr val="000099"/>
                </a:solidFill>
                <a:cs typeface="Arial" panose="020B0604020202020204" pitchFamily="34" charset="0"/>
              </a:rPr>
              <a:t>dures et sèches</a:t>
            </a:r>
            <a:endParaRPr lang="fr-FR" sz="1400" dirty="0"/>
          </a:p>
        </p:txBody>
      </p:sp>
      <p:sp>
        <p:nvSpPr>
          <p:cNvPr id="16" name="Rectangle 15"/>
          <p:cNvSpPr/>
          <p:nvPr/>
        </p:nvSpPr>
        <p:spPr>
          <a:xfrm>
            <a:off x="4096147" y="5289793"/>
            <a:ext cx="910827" cy="292388"/>
          </a:xfrm>
          <a:prstGeom prst="rect">
            <a:avLst/>
          </a:prstGeom>
        </p:spPr>
        <p:txBody>
          <a:bodyPr wrap="none">
            <a:spAutoFit/>
          </a:bodyPr>
          <a:lstStyle/>
          <a:p>
            <a:r>
              <a:rPr lang="fr-FR" altLang="fr-FR" sz="1300" b="1" dirty="0">
                <a:solidFill>
                  <a:srgbClr val="000099"/>
                </a:solidFill>
                <a:cs typeface="Arial" panose="020B0604020202020204" pitchFamily="34" charset="0"/>
              </a:rPr>
              <a:t>collantes</a:t>
            </a:r>
            <a:endParaRPr lang="fr-FR" sz="1300" dirty="0"/>
          </a:p>
        </p:txBody>
      </p:sp>
      <p:sp>
        <p:nvSpPr>
          <p:cNvPr id="17" name="Rectangle 16"/>
          <p:cNvSpPr/>
          <p:nvPr/>
        </p:nvSpPr>
        <p:spPr>
          <a:xfrm>
            <a:off x="4436144" y="5504196"/>
            <a:ext cx="1178528" cy="307777"/>
          </a:xfrm>
          <a:prstGeom prst="rect">
            <a:avLst/>
          </a:prstGeom>
        </p:spPr>
        <p:txBody>
          <a:bodyPr wrap="none">
            <a:spAutoFit/>
          </a:bodyPr>
          <a:lstStyle/>
          <a:p>
            <a:r>
              <a:rPr lang="fr-FR" altLang="fr-FR" sz="1400" b="1" dirty="0">
                <a:solidFill>
                  <a:srgbClr val="000099"/>
                </a:solidFill>
                <a:cs typeface="Arial" panose="020B0604020202020204" pitchFamily="34" charset="0"/>
              </a:rPr>
              <a:t>gros efforts</a:t>
            </a:r>
            <a:endParaRPr lang="fr-FR" sz="1400" dirty="0"/>
          </a:p>
        </p:txBody>
      </p:sp>
      <p:sp>
        <p:nvSpPr>
          <p:cNvPr id="18" name="Rectangle 17"/>
          <p:cNvSpPr/>
          <p:nvPr/>
        </p:nvSpPr>
        <p:spPr>
          <a:xfrm>
            <a:off x="3551625" y="5750871"/>
            <a:ext cx="1095172" cy="292388"/>
          </a:xfrm>
          <a:prstGeom prst="rect">
            <a:avLst/>
          </a:prstGeom>
        </p:spPr>
        <p:txBody>
          <a:bodyPr wrap="none">
            <a:spAutoFit/>
          </a:bodyPr>
          <a:lstStyle/>
          <a:p>
            <a:r>
              <a:rPr lang="fr-FR" altLang="fr-FR" sz="1250" b="1" dirty="0">
                <a:solidFill>
                  <a:srgbClr val="000099"/>
                </a:solidFill>
                <a:cs typeface="Arial" panose="020B0604020202020204" pitchFamily="34" charset="0"/>
              </a:rPr>
              <a:t>sécheresse</a:t>
            </a:r>
            <a:endParaRPr lang="fr-FR" sz="1250" dirty="0"/>
          </a:p>
        </p:txBody>
      </p:sp>
      <p:sp>
        <p:nvSpPr>
          <p:cNvPr id="19" name="Rectangle 18"/>
          <p:cNvSpPr/>
          <p:nvPr/>
        </p:nvSpPr>
        <p:spPr>
          <a:xfrm>
            <a:off x="9197629" y="3752430"/>
            <a:ext cx="1425390" cy="307777"/>
          </a:xfrm>
          <a:prstGeom prst="rect">
            <a:avLst/>
          </a:prstGeom>
        </p:spPr>
        <p:txBody>
          <a:bodyPr wrap="none">
            <a:spAutoFit/>
          </a:bodyPr>
          <a:lstStyle/>
          <a:p>
            <a:r>
              <a:rPr lang="fr-FR" altLang="fr-FR" sz="1400" b="1" dirty="0">
                <a:solidFill>
                  <a:srgbClr val="000099"/>
                </a:solidFill>
                <a:cs typeface="Arial" panose="020B0604020202020204" pitchFamily="34" charset="0"/>
              </a:rPr>
              <a:t>abus de laxatif</a:t>
            </a:r>
            <a:endParaRPr lang="fr-FR" sz="1400" dirty="0"/>
          </a:p>
        </p:txBody>
      </p:sp>
      <p:sp>
        <p:nvSpPr>
          <p:cNvPr id="20" name="Rectangle 19"/>
          <p:cNvSpPr/>
          <p:nvPr/>
        </p:nvSpPr>
        <p:spPr>
          <a:xfrm>
            <a:off x="7264924" y="5272425"/>
            <a:ext cx="1306768" cy="307777"/>
          </a:xfrm>
          <a:prstGeom prst="rect">
            <a:avLst/>
          </a:prstGeom>
        </p:spPr>
        <p:txBody>
          <a:bodyPr wrap="none">
            <a:spAutoFit/>
          </a:bodyPr>
          <a:lstStyle/>
          <a:p>
            <a:r>
              <a:rPr lang="fr-FR" altLang="fr-FR" sz="1400" b="1" dirty="0">
                <a:solidFill>
                  <a:srgbClr val="000099"/>
                </a:solidFill>
                <a:cs typeface="Arial" panose="020B0604020202020204" pitchFamily="34" charset="0"/>
              </a:rPr>
              <a:t>avec besoins</a:t>
            </a:r>
            <a:endParaRPr lang="fr-FR" sz="1400" dirty="0"/>
          </a:p>
        </p:txBody>
      </p:sp>
      <p:sp>
        <p:nvSpPr>
          <p:cNvPr id="21" name="Rectangle 20"/>
          <p:cNvSpPr/>
          <p:nvPr/>
        </p:nvSpPr>
        <p:spPr>
          <a:xfrm>
            <a:off x="9617567" y="2194235"/>
            <a:ext cx="1245854" cy="292388"/>
          </a:xfrm>
          <a:prstGeom prst="rect">
            <a:avLst/>
          </a:prstGeom>
        </p:spPr>
        <p:txBody>
          <a:bodyPr wrap="none">
            <a:spAutoFit/>
          </a:bodyPr>
          <a:lstStyle/>
          <a:p>
            <a:r>
              <a:rPr lang="fr-FR" altLang="fr-FR" sz="1300" b="1" dirty="0">
                <a:solidFill>
                  <a:srgbClr val="000099"/>
                </a:solidFill>
                <a:cs typeface="Arial" panose="020B0604020202020204" pitchFamily="34" charset="0"/>
              </a:rPr>
              <a:t>sans besoins</a:t>
            </a:r>
            <a:endParaRPr lang="fr-FR" sz="1300" dirty="0"/>
          </a:p>
        </p:txBody>
      </p:sp>
    </p:spTree>
    <p:extLst>
      <p:ext uri="{BB962C8B-B14F-4D97-AF65-F5344CB8AC3E}">
        <p14:creationId xmlns:p14="http://schemas.microsoft.com/office/powerpoint/2010/main" val="38262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P spid="16" grpId="0"/>
      <p:bldP spid="17" grpId="0"/>
      <p:bldP spid="18" grpId="0"/>
      <p:bldP spid="19" grpId="0"/>
      <p:bldP spid="20" grpId="0"/>
      <p:bldP spid="2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482017" y="1303021"/>
            <a:ext cx="9396485" cy="5103028"/>
          </a:xfrm>
          <a:prstGeom prst="rect">
            <a:avLst/>
          </a:prstGeom>
        </p:spPr>
      </p:pic>
      <p:pic>
        <p:nvPicPr>
          <p:cNvPr id="4"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73080" y="2319910"/>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p:cNvGrpSpPr/>
          <p:nvPr/>
        </p:nvGrpSpPr>
        <p:grpSpPr>
          <a:xfrm>
            <a:off x="9964738" y="358775"/>
            <a:ext cx="1735137" cy="1819275"/>
            <a:chOff x="9964738" y="358775"/>
            <a:chExt cx="1735137" cy="1819275"/>
          </a:xfrm>
        </p:grpSpPr>
        <p:sp>
          <p:nvSpPr>
            <p:cNvPr id="12" name="Pentagone 1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13"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Diarrhée</a:t>
            </a:r>
          </a:p>
        </p:txBody>
      </p:sp>
      <p:sp>
        <p:nvSpPr>
          <p:cNvPr id="10" name="Rectangle 9"/>
          <p:cNvSpPr/>
          <p:nvPr/>
        </p:nvSpPr>
        <p:spPr>
          <a:xfrm>
            <a:off x="1975734" y="3589592"/>
            <a:ext cx="1257075" cy="307777"/>
          </a:xfrm>
          <a:prstGeom prst="rect">
            <a:avLst/>
          </a:prstGeom>
        </p:spPr>
        <p:txBody>
          <a:bodyPr wrap="none">
            <a:spAutoFit/>
          </a:bodyPr>
          <a:lstStyle/>
          <a:p>
            <a:r>
              <a:rPr lang="fr-FR" altLang="fr-FR" sz="1400" b="1" dirty="0">
                <a:solidFill>
                  <a:srgbClr val="000099"/>
                </a:solidFill>
                <a:cs typeface="Arial" panose="020B0604020202020204" pitchFamily="34" charset="0"/>
              </a:rPr>
              <a:t>douloureuse</a:t>
            </a:r>
            <a:endParaRPr lang="fr-FR" sz="1400" dirty="0"/>
          </a:p>
        </p:txBody>
      </p:sp>
      <p:sp>
        <p:nvSpPr>
          <p:cNvPr id="15" name="Rectangle 14"/>
          <p:cNvSpPr/>
          <p:nvPr/>
        </p:nvSpPr>
        <p:spPr>
          <a:xfrm>
            <a:off x="1975734" y="4100351"/>
            <a:ext cx="2039341" cy="307777"/>
          </a:xfrm>
          <a:prstGeom prst="rect">
            <a:avLst/>
          </a:prstGeom>
        </p:spPr>
        <p:txBody>
          <a:bodyPr wrap="none">
            <a:spAutoFit/>
          </a:bodyPr>
          <a:lstStyle/>
          <a:p>
            <a:r>
              <a:rPr lang="fr-FR" altLang="fr-FR" sz="1400" b="1" dirty="0">
                <a:solidFill>
                  <a:srgbClr val="000099"/>
                </a:solidFill>
                <a:cs typeface="Arial" panose="020B0604020202020204" pitchFamily="34" charset="0"/>
              </a:rPr>
              <a:t>PODOPHYLLUM 9 CH</a:t>
            </a:r>
            <a:endParaRPr lang="fr-FR" sz="1400" dirty="0"/>
          </a:p>
        </p:txBody>
      </p:sp>
      <p:sp>
        <p:nvSpPr>
          <p:cNvPr id="16" name="Rectangle 15"/>
          <p:cNvSpPr/>
          <p:nvPr/>
        </p:nvSpPr>
        <p:spPr>
          <a:xfrm>
            <a:off x="3796914" y="5230340"/>
            <a:ext cx="1633781" cy="307777"/>
          </a:xfrm>
          <a:prstGeom prst="rect">
            <a:avLst/>
          </a:prstGeom>
        </p:spPr>
        <p:txBody>
          <a:bodyPr wrap="none">
            <a:spAutoFit/>
          </a:bodyPr>
          <a:lstStyle/>
          <a:p>
            <a:r>
              <a:rPr lang="fr-FR" altLang="fr-FR" sz="1400" b="1" dirty="0">
                <a:solidFill>
                  <a:srgbClr val="000099"/>
                </a:solidFill>
                <a:cs typeface="Arial" panose="020B0604020202020204" pitchFamily="34" charset="0"/>
              </a:rPr>
              <a:t>non douloureuse</a:t>
            </a:r>
            <a:endParaRPr lang="fr-FR" sz="1400" dirty="0"/>
          </a:p>
        </p:txBody>
      </p:sp>
      <p:sp>
        <p:nvSpPr>
          <p:cNvPr id="17" name="Rectangle 16"/>
          <p:cNvSpPr/>
          <p:nvPr/>
        </p:nvSpPr>
        <p:spPr>
          <a:xfrm>
            <a:off x="3763615" y="5763959"/>
            <a:ext cx="1897764" cy="307777"/>
          </a:xfrm>
          <a:prstGeom prst="rect">
            <a:avLst/>
          </a:prstGeom>
        </p:spPr>
        <p:txBody>
          <a:bodyPr wrap="none">
            <a:spAutoFit/>
          </a:bodyPr>
          <a:lstStyle/>
          <a:p>
            <a:r>
              <a:rPr lang="fr-FR" altLang="fr-FR" sz="1400" b="1" dirty="0">
                <a:solidFill>
                  <a:srgbClr val="000099"/>
                </a:solidFill>
                <a:cs typeface="Arial" panose="020B0604020202020204" pitchFamily="34" charset="0"/>
              </a:rPr>
              <a:t>CHINA RUBRA 9 CH</a:t>
            </a:r>
            <a:endParaRPr lang="fr-FR" sz="1400" dirty="0"/>
          </a:p>
        </p:txBody>
      </p:sp>
      <p:sp>
        <p:nvSpPr>
          <p:cNvPr id="18" name="Rectangle 17"/>
          <p:cNvSpPr/>
          <p:nvPr/>
        </p:nvSpPr>
        <p:spPr>
          <a:xfrm>
            <a:off x="9211784" y="3854535"/>
            <a:ext cx="1141659" cy="307777"/>
          </a:xfrm>
          <a:prstGeom prst="rect">
            <a:avLst/>
          </a:prstGeom>
        </p:spPr>
        <p:txBody>
          <a:bodyPr wrap="none">
            <a:spAutoFit/>
          </a:bodyPr>
          <a:lstStyle/>
          <a:p>
            <a:r>
              <a:rPr lang="fr-FR" altLang="fr-FR" sz="1400" b="1" dirty="0">
                <a:solidFill>
                  <a:srgbClr val="000099"/>
                </a:solidFill>
                <a:cs typeface="Arial" panose="020B0604020202020204" pitchFamily="34" charset="0"/>
              </a:rPr>
              <a:t>ALOE 9 CH</a:t>
            </a:r>
            <a:endParaRPr lang="fr-FR" sz="1400" dirty="0"/>
          </a:p>
        </p:txBody>
      </p:sp>
      <p:sp>
        <p:nvSpPr>
          <p:cNvPr id="19" name="Rectangle 18"/>
          <p:cNvSpPr/>
          <p:nvPr/>
        </p:nvSpPr>
        <p:spPr>
          <a:xfrm>
            <a:off x="9071799" y="3589592"/>
            <a:ext cx="1029449" cy="307777"/>
          </a:xfrm>
          <a:prstGeom prst="rect">
            <a:avLst/>
          </a:prstGeom>
        </p:spPr>
        <p:txBody>
          <a:bodyPr wrap="none">
            <a:spAutoFit/>
          </a:bodyPr>
          <a:lstStyle/>
          <a:p>
            <a:r>
              <a:rPr lang="fr-FR" sz="1400" b="1" dirty="0">
                <a:solidFill>
                  <a:srgbClr val="000099"/>
                </a:solidFill>
                <a:cs typeface="Arial" panose="020B0604020202020204" pitchFamily="34" charset="0"/>
              </a:rPr>
              <a:t>insécurité</a:t>
            </a:r>
            <a:endParaRPr lang="fr-FR" sz="1400" dirty="0"/>
          </a:p>
        </p:txBody>
      </p:sp>
      <p:sp>
        <p:nvSpPr>
          <p:cNvPr id="20" name="Rectangle 19"/>
          <p:cNvSpPr/>
          <p:nvPr/>
        </p:nvSpPr>
        <p:spPr>
          <a:xfrm>
            <a:off x="8306588" y="4964099"/>
            <a:ext cx="889987" cy="307777"/>
          </a:xfrm>
          <a:prstGeom prst="rect">
            <a:avLst/>
          </a:prstGeom>
        </p:spPr>
        <p:txBody>
          <a:bodyPr wrap="none">
            <a:spAutoFit/>
          </a:bodyPr>
          <a:lstStyle/>
          <a:p>
            <a:r>
              <a:rPr lang="fr-FR" altLang="fr-FR" sz="1400" b="1" dirty="0">
                <a:solidFill>
                  <a:srgbClr val="000099"/>
                </a:solidFill>
                <a:cs typeface="Arial" panose="020B0604020202020204" pitchFamily="34" charset="0"/>
              </a:rPr>
              <a:t>brûlante</a:t>
            </a:r>
            <a:endParaRPr lang="fr-FR" sz="1400" dirty="0"/>
          </a:p>
        </p:txBody>
      </p:sp>
      <p:sp>
        <p:nvSpPr>
          <p:cNvPr id="21" name="Rectangle 20"/>
          <p:cNvSpPr/>
          <p:nvPr/>
        </p:nvSpPr>
        <p:spPr>
          <a:xfrm>
            <a:off x="7184601" y="5490472"/>
            <a:ext cx="2359941" cy="307777"/>
          </a:xfrm>
          <a:prstGeom prst="rect">
            <a:avLst/>
          </a:prstGeom>
        </p:spPr>
        <p:txBody>
          <a:bodyPr wrap="none">
            <a:spAutoFit/>
          </a:bodyPr>
          <a:lstStyle/>
          <a:p>
            <a:r>
              <a:rPr lang="fr-FR" altLang="fr-FR" sz="1400" b="1" dirty="0">
                <a:solidFill>
                  <a:srgbClr val="000099"/>
                </a:solidFill>
                <a:cs typeface="Arial" panose="020B0604020202020204" pitchFamily="34" charset="0"/>
              </a:rPr>
              <a:t>atteinte de l’état générale</a:t>
            </a:r>
            <a:endParaRPr lang="fr-FR" sz="1400" dirty="0"/>
          </a:p>
        </p:txBody>
      </p:sp>
    </p:spTree>
    <p:extLst>
      <p:ext uri="{BB962C8B-B14F-4D97-AF65-F5344CB8AC3E}">
        <p14:creationId xmlns:p14="http://schemas.microsoft.com/office/powerpoint/2010/main" val="3050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withEffect">
                                  <p:stCondLst>
                                    <p:cond delay="0"/>
                                  </p:stCondLst>
                                  <p:childTnLst>
                                    <p:anim calcmode="discrete" valueType="str">
                                      <p:cBhvr>
                                        <p:cTn id="6" dur="10" fill="hold"/>
                                        <p:tgtEl>
                                          <p:spTgt spid="4"/>
                                        </p:tgtEl>
                                        <p:attrNameLst>
                                          <p:attrName>style.visibility</p:attrName>
                                        </p:attrNameLst>
                                      </p:cBhvr>
                                      <p:tavLst>
                                        <p:tav tm="0">
                                          <p:val>
                                            <p:strVal val="hidden"/>
                                          </p:val>
                                        </p:tav>
                                        <p:tav tm="50000">
                                          <p:val>
                                            <p:strVal val="visible"/>
                                          </p:val>
                                        </p:tav>
                                      </p:tavLst>
                                    </p:anim>
                                  </p:childTnLst>
                                </p:cTn>
                              </p:par>
                              <p:par>
                                <p:cTn id="7" presetID="35" presetClass="emph" presetSubtype="0" fill="hold" nodeType="withEffect">
                                  <p:stCondLst>
                                    <p:cond delay="0"/>
                                  </p:stCondLst>
                                  <p:childTnLst>
                                    <p:anim calcmode="discrete" valueType="str">
                                      <p:cBhvr>
                                        <p:cTn id="8" dur="1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P spid="18" grpId="0"/>
      <p:bldP spid="19" grpId="0"/>
      <p:bldP spid="20" grpId="0"/>
      <p:bldP spid="2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rot="21560331">
            <a:off x="1396420" y="3028433"/>
            <a:ext cx="2863911" cy="369332"/>
          </a:xfrm>
          <a:prstGeom prst="rect">
            <a:avLst/>
          </a:prstGeom>
          <a:noFill/>
        </p:spPr>
        <p:txBody>
          <a:bodyPr wrap="square" rtlCol="0">
            <a:spAutoFit/>
          </a:bodyPr>
          <a:lstStyle/>
          <a:p>
            <a:pPr fontAlgn="base">
              <a:spcBef>
                <a:spcPct val="0"/>
              </a:spcBef>
              <a:spcAft>
                <a:spcPct val="0"/>
              </a:spcAft>
            </a:pPr>
            <a:r>
              <a:rPr lang="fr-FR" dirty="0">
                <a:solidFill>
                  <a:srgbClr val="FFFFFF"/>
                </a:solidFill>
                <a:latin typeface="Arial Black" panose="020B0A04020102020204" pitchFamily="34" charset="0"/>
                <a:cs typeface="Arial" panose="020B0604020202020204" pitchFamily="34" charset="0"/>
              </a:rPr>
              <a:t>10’</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Rectangle 19"/>
          <p:cNvSpPr>
            <a:spLocks noChangeArrowheads="1"/>
          </p:cNvSpPr>
          <p:nvPr/>
        </p:nvSpPr>
        <p:spPr bwMode="auto">
          <a:xfrm>
            <a:off x="5391150" y="1785938"/>
            <a:ext cx="6049483"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 et J2</a:t>
            </a:r>
            <a:endParaRPr lang="fr-FR" altLang="fr-FR" sz="2000" b="1" dirty="0">
              <a:solidFill>
                <a:srgbClr val="000099"/>
              </a:solidFill>
              <a:latin typeface="Arial"/>
              <a:ea typeface="ＭＳ Ｐゴシック" panose="020B0600070205080204" pitchFamily="34" charset="-128"/>
            </a:endParaRPr>
          </a:p>
        </p:txBody>
      </p:sp>
      <p:sp>
        <p:nvSpPr>
          <p:cNvPr id="8"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grpSp>
        <p:nvGrpSpPr>
          <p:cNvPr id="10" name="Groupe 9"/>
          <p:cNvGrpSpPr/>
          <p:nvPr/>
        </p:nvGrpSpPr>
        <p:grpSpPr>
          <a:xfrm>
            <a:off x="5138738" y="3821897"/>
            <a:ext cx="1587401" cy="1179532"/>
            <a:chOff x="1496843" y="3571273"/>
            <a:chExt cx="1587401" cy="1179532"/>
          </a:xfrm>
        </p:grpSpPr>
        <p:pic>
          <p:nvPicPr>
            <p:cNvPr id="13" name="Image 12"/>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4" name="ZoneTexte 13"/>
            <p:cNvSpPr txBox="1"/>
            <p:nvPr/>
          </p:nvSpPr>
          <p:spPr>
            <a:xfrm>
              <a:off x="1653010" y="4412251"/>
              <a:ext cx="1431234" cy="338554"/>
            </a:xfrm>
            <a:prstGeom prst="rect">
              <a:avLst/>
            </a:prstGeom>
            <a:noFill/>
          </p:spPr>
          <p:txBody>
            <a:bodyPr wrap="square" rtlCol="0">
              <a:spAutoFit/>
            </a:bodyPr>
            <a:lstStyle/>
            <a:p>
              <a:r>
                <a:rPr lang="fr-FR" dirty="0">
                  <a:solidFill>
                    <a:srgbClr val="000000"/>
                  </a:solidFill>
                </a:rPr>
                <a:t>Converser</a:t>
              </a:r>
            </a:p>
          </p:txBody>
        </p:sp>
      </p:grpSp>
      <p:sp>
        <p:nvSpPr>
          <p:cNvPr id="11" name="ZoneTexte 10"/>
          <p:cNvSpPr txBox="1"/>
          <p:nvPr/>
        </p:nvSpPr>
        <p:spPr>
          <a:xfrm>
            <a:off x="2397125" y="314258"/>
            <a:ext cx="8091363" cy="584775"/>
          </a:xfrm>
          <a:prstGeom prst="rect">
            <a:avLst/>
          </a:prstGeom>
          <a:noFill/>
        </p:spPr>
        <p:txBody>
          <a:bodyPr wrap="square" rtlCol="0">
            <a:spAutoFit/>
          </a:bodyPr>
          <a:lstStyle/>
          <a:p>
            <a:pPr fontAlgn="base">
              <a:spcBef>
                <a:spcPct val="0"/>
              </a:spcBef>
              <a:spcAft>
                <a:spcPct val="0"/>
              </a:spcAft>
            </a:pPr>
            <a:r>
              <a:rPr lang="fr-FR" sz="3200" b="1" dirty="0">
                <a:solidFill>
                  <a:srgbClr val="FFFFFF"/>
                </a:solidFill>
                <a:cs typeface="Arial" panose="020B0604020202020204" pitchFamily="34" charset="0"/>
              </a:rPr>
              <a:t>Jeu de synthèse</a:t>
            </a:r>
          </a:p>
        </p:txBody>
      </p:sp>
    </p:spTree>
    <p:extLst>
      <p:ext uri="{BB962C8B-B14F-4D97-AF65-F5344CB8AC3E}">
        <p14:creationId xmlns:p14="http://schemas.microsoft.com/office/powerpoint/2010/main" val="385304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0" name="Rectangle 3"/>
          <p:cNvSpPr txBox="1">
            <a:spLocks/>
          </p:cNvSpPr>
          <p:nvPr/>
        </p:nvSpPr>
        <p:spPr bwMode="auto">
          <a:xfrm>
            <a:off x="1382354" y="2324766"/>
            <a:ext cx="8013700" cy="3720434"/>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Rhumes</a:t>
            </a:r>
          </a:p>
          <a:p>
            <a:pPr marL="371475" lvl="2" indent="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Syndromes grippaux</a:t>
            </a: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BPCO</a:t>
            </a:r>
          </a:p>
          <a:p>
            <a:pPr marL="714375" lvl="2" indent="-342900">
              <a:buFont typeface="Wingdings" panose="05000000000000000000" pitchFamily="2" charset="2"/>
              <a:buChar char="à"/>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ea typeface="ＭＳ Ｐゴシック" panose="020B0600070205080204" pitchFamily="34" charset="-128"/>
                <a:cs typeface="Arial" panose="020B0604020202020204" pitchFamily="34" charset="0"/>
              </a:rPr>
              <a:t>Bronchite chronique</a:t>
            </a: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ea typeface="ＭＳ Ｐゴシック" panose="020B0600070205080204" pitchFamily="34" charset="-128"/>
              <a:cs typeface="Arial" panose="020B0604020202020204" pitchFamily="34" charset="0"/>
            </a:endParaRPr>
          </a:p>
        </p:txBody>
      </p:sp>
      <p:grpSp>
        <p:nvGrpSpPr>
          <p:cNvPr id="5" name="Groupe 4"/>
          <p:cNvGrpSpPr/>
          <p:nvPr/>
        </p:nvGrpSpPr>
        <p:grpSpPr>
          <a:xfrm>
            <a:off x="9582520" y="-746966"/>
            <a:ext cx="3079379" cy="2596260"/>
            <a:chOff x="9582520" y="-746966"/>
            <a:chExt cx="3079379" cy="259626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7" name="Rectangle 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Rectangle 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9" name="Rectangle 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5456724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729456" y="2354962"/>
            <a:ext cx="11277599" cy="3855338"/>
          </a:xfrm>
        </p:spPr>
        <p:txBody>
          <a:bodyPr/>
          <a:lstStyle/>
          <a:p>
            <a:pPr eaLnBrk="0" hangingPunct="0">
              <a:buClr>
                <a:srgbClr val="ABD5FF"/>
              </a:buClr>
              <a:buBlip>
                <a:blip r:embed="rId3"/>
              </a:buBlip>
              <a:defRPr/>
            </a:pPr>
            <a:r>
              <a:rPr lang="fr-FR" sz="2000" dirty="0">
                <a:solidFill>
                  <a:srgbClr val="000099"/>
                </a:solidFill>
                <a:ea typeface="ＭＳ Ｐゴシック" panose="020B0600070205080204" pitchFamily="34" charset="-128"/>
              </a:rPr>
              <a:t>Pathologies infectieuses de la muqueuse des voies aériennes supérieures : nez, gorge</a:t>
            </a:r>
            <a:endParaRPr lang="fr-FR" sz="2000" dirty="0"/>
          </a:p>
          <a:p>
            <a:pPr>
              <a:lnSpc>
                <a:spcPct val="150000"/>
              </a:lnSpc>
              <a:spcBef>
                <a:spcPts val="1200"/>
              </a:spcBef>
              <a:buClr>
                <a:srgbClr val="62C400"/>
              </a:buClr>
              <a:buBlip>
                <a:blip r:embed="rId3"/>
              </a:buBlip>
              <a:defRPr/>
            </a:pPr>
            <a:r>
              <a:rPr lang="fr-FR" altLang="fr-FR" sz="2000" dirty="0">
                <a:solidFill>
                  <a:srgbClr val="000099"/>
                </a:solidFill>
                <a:ea typeface="ＭＳ Ｐゴシック" panose="020B0600070205080204" pitchFamily="34" charset="-128"/>
              </a:rPr>
              <a:t>Le plus souvent </a:t>
            </a:r>
            <a:r>
              <a:rPr lang="fr-FR" altLang="fr-FR" sz="2000" b="1" dirty="0">
                <a:solidFill>
                  <a:srgbClr val="000099"/>
                </a:solidFill>
                <a:ea typeface="ＭＳ Ｐゴシック" panose="020B0600070205080204" pitchFamily="34" charset="-128"/>
              </a:rPr>
              <a:t>virales, bénignes et contagieuses</a:t>
            </a:r>
          </a:p>
          <a:p>
            <a:pPr>
              <a:lnSpc>
                <a:spcPct val="150000"/>
              </a:lnSpc>
              <a:spcBef>
                <a:spcPts val="1200"/>
              </a:spcBef>
              <a:buClr>
                <a:srgbClr val="62C400"/>
              </a:buClr>
              <a:buBlip>
                <a:blip r:embed="rId3"/>
              </a:buBlip>
              <a:defRPr/>
            </a:pPr>
            <a:r>
              <a:rPr lang="fr-FR" altLang="fr-FR" sz="2000" dirty="0">
                <a:solidFill>
                  <a:srgbClr val="000099"/>
                </a:solidFill>
                <a:ea typeface="ＭＳ Ｐゴシック" panose="020B0600070205080204" pitchFamily="34" charset="-128"/>
              </a:rPr>
              <a:t>Provoquent une inflammation qui se traduit par </a:t>
            </a:r>
            <a:r>
              <a:rPr lang="fr-FR" altLang="fr-FR" sz="2000" b="1" dirty="0">
                <a:solidFill>
                  <a:srgbClr val="000099"/>
                </a:solidFill>
                <a:ea typeface="ＭＳ Ｐゴシック" panose="020B0600070205080204" pitchFamily="34" charset="-128"/>
              </a:rPr>
              <a:t>différents symptômes</a:t>
            </a:r>
          </a:p>
          <a:p>
            <a:pPr marL="1071563" indent="0">
              <a:spcBef>
                <a:spcPts val="600"/>
              </a:spcBef>
              <a:buClr>
                <a:srgbClr val="62C400"/>
              </a:buClr>
              <a:buNone/>
              <a:defRPr/>
            </a:pPr>
            <a:r>
              <a:rPr lang="fr-FR" altLang="fr-FR" sz="2000" dirty="0">
                <a:solidFill>
                  <a:srgbClr val="000099"/>
                </a:solidFill>
                <a:cs typeface="Arial" panose="020B0604020202020204" pitchFamily="34" charset="0"/>
                <a:sym typeface="Wingdings" panose="05000000000000000000" pitchFamily="2" charset="2"/>
              </a:rPr>
              <a:t>- </a:t>
            </a:r>
            <a:r>
              <a:rPr lang="fr-FR" sz="2000" b="1" dirty="0">
                <a:solidFill>
                  <a:srgbClr val="000099"/>
                </a:solidFill>
                <a:cs typeface="Arial" panose="020B0604020202020204" pitchFamily="34" charset="0"/>
              </a:rPr>
              <a:t>éternuements</a:t>
            </a:r>
          </a:p>
          <a:p>
            <a:pPr marL="1071563" indent="0">
              <a:spcBef>
                <a:spcPts val="600"/>
              </a:spcBef>
              <a:buClr>
                <a:srgbClr val="62C400"/>
              </a:buClr>
              <a:buNone/>
              <a:defRPr/>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rPr>
              <a:t>rhinorrhée</a:t>
            </a:r>
            <a:r>
              <a:rPr lang="fr-FR" altLang="fr-FR" sz="2000" dirty="0">
                <a:solidFill>
                  <a:srgbClr val="000099"/>
                </a:solidFill>
                <a:latin typeface="+mj-lt"/>
              </a:rPr>
              <a:t> </a:t>
            </a:r>
            <a:r>
              <a:rPr lang="fr-FR" sz="2000" b="1" dirty="0">
                <a:solidFill>
                  <a:srgbClr val="000099"/>
                </a:solidFill>
                <a:cs typeface="Arial" panose="020B0604020202020204" pitchFamily="34" charset="0"/>
              </a:rPr>
              <a:t>et/ou obstruction nasale</a:t>
            </a:r>
            <a:endParaRPr lang="fr-FR" sz="2000" b="1" dirty="0">
              <a:solidFill>
                <a:srgbClr val="000099"/>
              </a:solidFill>
              <a:latin typeface="Tahoma" panose="020B0604030504040204" pitchFamily="34" charset="0"/>
            </a:endParaRPr>
          </a:p>
          <a:p>
            <a:pPr marL="1071563" indent="0">
              <a:spcBef>
                <a:spcPts val="600"/>
              </a:spcBef>
              <a:buClr>
                <a:srgbClr val="62C400"/>
              </a:buClr>
              <a:buNone/>
              <a:defRPr/>
            </a:pPr>
            <a:r>
              <a:rPr lang="fr-FR" sz="2000" dirty="0">
                <a:solidFill>
                  <a:srgbClr val="000099"/>
                </a:solidFill>
                <a:cs typeface="Arial" panose="020B0604020202020204" pitchFamily="34" charset="0"/>
              </a:rPr>
              <a:t>+/- toux, fièvre</a:t>
            </a:r>
          </a:p>
          <a:p>
            <a:pPr>
              <a:lnSpc>
                <a:spcPct val="150000"/>
              </a:lnSpc>
              <a:spcBef>
                <a:spcPts val="1200"/>
              </a:spcBef>
              <a:buClr>
                <a:srgbClr val="62C400"/>
              </a:buClr>
              <a:buBlip>
                <a:blip r:embed="rId3"/>
              </a:buBlip>
              <a:defRPr/>
            </a:pPr>
            <a:r>
              <a:rPr lang="fr-FR" sz="2000" dirty="0">
                <a:solidFill>
                  <a:srgbClr val="000099"/>
                </a:solidFill>
                <a:cs typeface="Arial" panose="020B0604020202020204" pitchFamily="34" charset="0"/>
              </a:rPr>
              <a:t>Résolution spontanée en 7 à 10 jours</a:t>
            </a:r>
          </a:p>
        </p:txBody>
      </p:sp>
      <p:sp>
        <p:nvSpPr>
          <p:cNvPr id="9" name="Text Box 5"/>
          <p:cNvSpPr txBox="1">
            <a:spLocks noChangeArrowheads="1"/>
          </p:cNvSpPr>
          <p:nvPr/>
        </p:nvSpPr>
        <p:spPr bwMode="auto">
          <a:xfrm>
            <a:off x="263525" y="1663018"/>
            <a:ext cx="28727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u="sng" dirty="0">
                <a:solidFill>
                  <a:srgbClr val="000099"/>
                </a:solidFill>
                <a:cs typeface="Arial" panose="020B0604020202020204" pitchFamily="34" charset="0"/>
                <a:sym typeface="Wingdings" panose="05000000000000000000" pitchFamily="2" charset="2"/>
              </a:rPr>
              <a:t>Quelques rappels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Rhumes</a:t>
            </a:r>
            <a:endParaRPr lang="fr-FR" altLang="fr-FR" sz="2000" b="1" dirty="0">
              <a:solidFill>
                <a:srgbClr val="95C41D"/>
              </a:solidFill>
              <a:cs typeface="Arial" panose="020B0604020202020204" pitchFamily="34" charset="0"/>
            </a:endParaRPr>
          </a:p>
        </p:txBody>
      </p:sp>
      <p:grpSp>
        <p:nvGrpSpPr>
          <p:cNvPr id="7" name="Groupe 6"/>
          <p:cNvGrpSpPr/>
          <p:nvPr/>
        </p:nvGrpSpPr>
        <p:grpSpPr>
          <a:xfrm>
            <a:off x="9582520" y="-746966"/>
            <a:ext cx="3079379" cy="2596260"/>
            <a:chOff x="9582520" y="-746966"/>
            <a:chExt cx="3079379" cy="2596260"/>
          </a:xfrm>
        </p:grpSpPr>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5236605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263525" y="1421718"/>
            <a:ext cx="53117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u="sng" dirty="0">
                <a:solidFill>
                  <a:srgbClr val="000099"/>
                </a:solidFill>
                <a:cs typeface="Arial" panose="020B0604020202020204" pitchFamily="34" charset="0"/>
                <a:sym typeface="Wingdings" panose="05000000000000000000" pitchFamily="2" charset="2"/>
              </a:rPr>
              <a:t>Recommandations</a:t>
            </a:r>
            <a:r>
              <a:rPr lang="fr-FR" altLang="fr-FR" sz="2000" b="1" dirty="0">
                <a:solidFill>
                  <a:srgbClr val="000099"/>
                </a:solidFill>
                <a:cs typeface="Arial" panose="020B0604020202020204" pitchFamily="34" charset="0"/>
                <a:sym typeface="Wingdings" panose="05000000000000000000" pitchFamily="2" charset="2"/>
              </a:rPr>
              <a:t> </a:t>
            </a:r>
            <a:r>
              <a:rPr lang="fr-FR" altLang="fr-FR" dirty="0">
                <a:solidFill>
                  <a:srgbClr val="000099"/>
                </a:solidFill>
                <a:cs typeface="Arial" panose="020B0604020202020204" pitchFamily="34" charset="0"/>
                <a:sym typeface="Wingdings" panose="05000000000000000000" pitchFamily="2" charset="2"/>
              </a:rPr>
              <a:t>(décembre 2019)</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Rhumes</a:t>
            </a:r>
            <a:endParaRPr lang="fr-FR" altLang="fr-FR" sz="2000" b="1" dirty="0">
              <a:solidFill>
                <a:srgbClr val="95C41D"/>
              </a:solidFill>
              <a:cs typeface="Arial" panose="020B0604020202020204" pitchFamily="34" charset="0"/>
            </a:endParaRPr>
          </a:p>
        </p:txBody>
      </p:sp>
      <p:sp>
        <p:nvSpPr>
          <p:cNvPr id="15" name="Text Box 54"/>
          <p:cNvSpPr txBox="1">
            <a:spLocks noChangeArrowheads="1"/>
          </p:cNvSpPr>
          <p:nvPr/>
        </p:nvSpPr>
        <p:spPr bwMode="auto">
          <a:xfrm>
            <a:off x="0" y="6438492"/>
            <a:ext cx="10591800" cy="230832"/>
          </a:xfrm>
          <a:prstGeom prst="rect">
            <a:avLst/>
          </a:prstGeom>
          <a:noFill/>
          <a:ln>
            <a:noFill/>
          </a:ln>
          <a:effectLst/>
        </p:spPr>
        <p:txBody>
          <a:bodyPr wrap="square">
            <a:spAutoFit/>
          </a:bodyPr>
          <a:lstStyle/>
          <a:p>
            <a:r>
              <a:rPr lang="fr-FR" altLang="fr-FR" sz="900" i="1" u="sng" dirty="0">
                <a:solidFill>
                  <a:srgbClr val="000000"/>
                </a:solidFill>
              </a:rPr>
              <a:t>Source</a:t>
            </a:r>
            <a:r>
              <a:rPr lang="fr-FR" altLang="fr-FR" sz="900" i="1" dirty="0">
                <a:solidFill>
                  <a:srgbClr val="000000"/>
                </a:solidFill>
              </a:rPr>
              <a:t> : </a:t>
            </a:r>
            <a:r>
              <a:rPr lang="fr-FR" sz="900" i="1" dirty="0">
                <a:solidFill>
                  <a:srgbClr val="000000"/>
                </a:solidFill>
              </a:rPr>
              <a:t>https://ansm.sante.fr/S-informer/Points-d-information-Points-d-information/L-ANSM-souhaite-securiser-l-utilisation-des-vasoconstricteurs-Point-d-Information</a:t>
            </a:r>
            <a:r>
              <a:rPr lang="fr-FR" altLang="fr-FR" sz="900" i="1" dirty="0">
                <a:solidFill>
                  <a:srgbClr val="000000"/>
                </a:solidFill>
              </a:rPr>
              <a:t>- </a:t>
            </a:r>
            <a:r>
              <a:rPr lang="fr-FR" altLang="ja-JP" sz="900" i="1" dirty="0">
                <a:solidFill>
                  <a:srgbClr val="000000"/>
                </a:solidFill>
              </a:rPr>
              <a:t>Décembre 2019</a:t>
            </a:r>
            <a:endParaRPr lang="fr-FR" altLang="fr-FR" sz="900" i="1" dirty="0">
              <a:solidFill>
                <a:srgbClr val="000000"/>
              </a:solidFill>
            </a:endParaRPr>
          </a:p>
        </p:txBody>
      </p:sp>
      <p:pic>
        <p:nvPicPr>
          <p:cNvPr id="3" name="Image 2"/>
          <p:cNvPicPr>
            <a:picLocks noChangeAspect="1"/>
          </p:cNvPicPr>
          <p:nvPr/>
        </p:nvPicPr>
        <p:blipFill>
          <a:blip r:embed="rId3"/>
          <a:stretch>
            <a:fillRect/>
          </a:stretch>
        </p:blipFill>
        <p:spPr>
          <a:xfrm rot="421563">
            <a:off x="7999825" y="754384"/>
            <a:ext cx="3635435" cy="5085741"/>
          </a:xfrm>
          <a:prstGeom prst="rect">
            <a:avLst/>
          </a:prstGeom>
          <a:ln>
            <a:solidFill>
              <a:schemeClr val="bg1">
                <a:lumMod val="65000"/>
              </a:schemeClr>
            </a:solidFill>
          </a:ln>
        </p:spPr>
      </p:pic>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633426" y="2026636"/>
            <a:ext cx="7069004" cy="439956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4"/>
              </a:buBlip>
            </a:pPr>
            <a:r>
              <a:rPr lang="fr-FR" dirty="0">
                <a:cs typeface="Arial"/>
                <a:sym typeface="Wingdings" panose="05000000000000000000" pitchFamily="2" charset="2"/>
              </a:rPr>
              <a:t>Respecter les </a:t>
            </a:r>
            <a:r>
              <a:rPr lang="fr-FR" b="1" dirty="0">
                <a:cs typeface="Arial"/>
                <a:sym typeface="Wingdings" panose="05000000000000000000" pitchFamily="2" charset="2"/>
              </a:rPr>
              <a:t>contre-indications</a:t>
            </a:r>
          </a:p>
          <a:p>
            <a:pPr marL="355600" indent="-355600">
              <a:spcBef>
                <a:spcPts val="1800"/>
              </a:spcBef>
              <a:buFontTx/>
              <a:buBlip>
                <a:blip r:embed="rId4"/>
              </a:buBlip>
            </a:pPr>
            <a:r>
              <a:rPr lang="fr-FR" dirty="0">
                <a:cs typeface="Arial"/>
                <a:sym typeface="Wingdings" panose="05000000000000000000" pitchFamily="2" charset="2"/>
              </a:rPr>
              <a:t>Rappeler la </a:t>
            </a:r>
            <a:r>
              <a:rPr lang="fr-FR" b="1" dirty="0">
                <a:cs typeface="Arial"/>
                <a:sym typeface="Wingdings" panose="05000000000000000000" pitchFamily="2" charset="2"/>
              </a:rPr>
              <a:t>posologie</a:t>
            </a:r>
            <a:r>
              <a:rPr lang="fr-FR" dirty="0">
                <a:cs typeface="Arial"/>
                <a:sym typeface="Wingdings" panose="05000000000000000000" pitchFamily="2" charset="2"/>
              </a:rPr>
              <a:t> et la </a:t>
            </a:r>
            <a:r>
              <a:rPr lang="fr-FR" b="1" dirty="0">
                <a:cs typeface="Arial"/>
                <a:sym typeface="Wingdings" panose="05000000000000000000" pitchFamily="2" charset="2"/>
              </a:rPr>
              <a:t>durée</a:t>
            </a:r>
            <a:r>
              <a:rPr lang="fr-FR" dirty="0">
                <a:cs typeface="Arial"/>
                <a:sym typeface="Wingdings" panose="05000000000000000000" pitchFamily="2" charset="2"/>
              </a:rPr>
              <a:t> du traitement : </a:t>
            </a:r>
          </a:p>
          <a:p>
            <a:pPr marL="355600">
              <a:spcBef>
                <a:spcPts val="0"/>
              </a:spcBef>
            </a:pPr>
            <a:r>
              <a:rPr lang="fr-FR" b="1" dirty="0">
                <a:cs typeface="Arial"/>
                <a:sym typeface="Wingdings" panose="05000000000000000000" pitchFamily="2" charset="2"/>
              </a:rPr>
              <a:t>ne pas utiliser plus de 5 jours </a:t>
            </a:r>
          </a:p>
          <a:p>
            <a:pPr marL="355600" indent="-355600">
              <a:spcBef>
                <a:spcPts val="1800"/>
              </a:spcBef>
              <a:buFontTx/>
              <a:buBlip>
                <a:blip r:embed="rId4"/>
              </a:buBlip>
            </a:pPr>
            <a:r>
              <a:rPr lang="fr-FR" dirty="0">
                <a:cs typeface="Arial"/>
                <a:sym typeface="Wingdings" panose="05000000000000000000" pitchFamily="2" charset="2"/>
              </a:rPr>
              <a:t>Alerter sur le </a:t>
            </a:r>
            <a:r>
              <a:rPr lang="fr-FR" b="1" dirty="0">
                <a:cs typeface="Arial"/>
                <a:sym typeface="Wingdings" panose="05000000000000000000" pitchFamily="2" charset="2"/>
              </a:rPr>
              <a:t>risque d’association </a:t>
            </a:r>
            <a:r>
              <a:rPr lang="fr-FR" dirty="0">
                <a:cs typeface="Arial"/>
                <a:sym typeface="Wingdings" panose="05000000000000000000" pitchFamily="2" charset="2"/>
              </a:rPr>
              <a:t>avec des spécialités qui contiennent un autre vasoconstricteur oral ou nasal et/ou du paracétamol, de l’ibuprofène ou de la </a:t>
            </a:r>
            <a:r>
              <a:rPr lang="fr-FR" dirty="0" err="1">
                <a:cs typeface="Arial"/>
                <a:sym typeface="Wingdings" panose="05000000000000000000" pitchFamily="2" charset="2"/>
              </a:rPr>
              <a:t>cétirizine</a:t>
            </a:r>
            <a:r>
              <a:rPr lang="fr-FR" dirty="0">
                <a:cs typeface="Arial"/>
                <a:sym typeface="Wingdings" panose="05000000000000000000" pitchFamily="2" charset="2"/>
              </a:rPr>
              <a:t> </a:t>
            </a:r>
          </a:p>
          <a:p>
            <a:pPr marL="355600" indent="-355600">
              <a:spcBef>
                <a:spcPts val="1800"/>
              </a:spcBef>
              <a:buFontTx/>
              <a:buBlip>
                <a:blip r:embed="rId4"/>
              </a:buBlip>
            </a:pPr>
            <a:r>
              <a:rPr lang="fr-FR" dirty="0">
                <a:cs typeface="Arial"/>
                <a:sym typeface="Wingdings" panose="05000000000000000000" pitchFamily="2" charset="2"/>
              </a:rPr>
              <a:t>Rappeler qu’</a:t>
            </a:r>
            <a:r>
              <a:rPr lang="fr-FR" b="1" dirty="0">
                <a:cs typeface="Arial"/>
                <a:sym typeface="Wingdings" panose="05000000000000000000" pitchFamily="2" charset="2"/>
              </a:rPr>
              <a:t>en l’absence d’amélioration </a:t>
            </a:r>
            <a:r>
              <a:rPr lang="fr-FR" dirty="0">
                <a:cs typeface="Arial"/>
                <a:sym typeface="Wingdings" panose="05000000000000000000" pitchFamily="2" charset="2"/>
              </a:rPr>
              <a:t>des symptômes au bout de 5 jours, il convient d’aller </a:t>
            </a:r>
            <a:r>
              <a:rPr lang="fr-FR" b="1" dirty="0">
                <a:cs typeface="Arial"/>
                <a:sym typeface="Wingdings" panose="05000000000000000000" pitchFamily="2" charset="2"/>
              </a:rPr>
              <a:t>consulter un médecin </a:t>
            </a:r>
          </a:p>
          <a:p>
            <a:pPr marL="355600" indent="-355600">
              <a:spcBef>
                <a:spcPts val="1800"/>
              </a:spcBef>
              <a:buFontTx/>
              <a:buBlip>
                <a:blip r:embed="rId4"/>
              </a:buBlip>
            </a:pPr>
            <a:r>
              <a:rPr lang="fr-FR" dirty="0">
                <a:cs typeface="Arial"/>
                <a:sym typeface="Wingdings" panose="05000000000000000000" pitchFamily="2" charset="2"/>
              </a:rPr>
              <a:t>Inscrire le vasoconstricteur délivré dans l’historique du patient ou </a:t>
            </a:r>
            <a:r>
              <a:rPr lang="fr-FR" b="1" dirty="0">
                <a:cs typeface="Arial"/>
                <a:sym typeface="Wingdings" panose="05000000000000000000" pitchFamily="2" charset="2"/>
              </a:rPr>
              <a:t>son DP</a:t>
            </a:r>
          </a:p>
          <a:p>
            <a:pPr marL="355600" indent="-355600">
              <a:buFontTx/>
              <a:buBlip>
                <a:blip r:embed="rId4"/>
              </a:buBlip>
            </a:pPr>
            <a:endParaRPr lang="fr-FR" b="1" dirty="0">
              <a:cs typeface="Arial"/>
              <a:sym typeface="Wingdings" panose="05000000000000000000" pitchFamily="2" charset="2"/>
            </a:endParaRPr>
          </a:p>
        </p:txBody>
      </p:sp>
    </p:spTree>
    <p:extLst>
      <p:ext uri="{BB962C8B-B14F-4D97-AF65-F5344CB8AC3E}">
        <p14:creationId xmlns:p14="http://schemas.microsoft.com/office/powerpoint/2010/main" val="35038582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Individuellement</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l’arbre décisionnel « Rhumes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 décisionnel</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25310715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689485" y="1033462"/>
            <a:ext cx="8928386" cy="5435917"/>
          </a:xfrm>
          <a:prstGeom prst="rect">
            <a:avLst/>
          </a:prstGeom>
        </p:spPr>
      </p:pic>
      <p:grpSp>
        <p:nvGrpSpPr>
          <p:cNvPr id="7" name="Groupe 6"/>
          <p:cNvGrpSpPr/>
          <p:nvPr/>
        </p:nvGrpSpPr>
        <p:grpSpPr>
          <a:xfrm>
            <a:off x="9964738" y="358775"/>
            <a:ext cx="1735137" cy="1819275"/>
            <a:chOff x="9964738" y="358775"/>
            <a:chExt cx="1735137" cy="1819275"/>
          </a:xfrm>
        </p:grpSpPr>
        <p:sp>
          <p:nvSpPr>
            <p:cNvPr id="8" name="Pentagone 7"/>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9"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Rhume</a:t>
            </a:r>
          </a:p>
        </p:txBody>
      </p:sp>
      <p:sp>
        <p:nvSpPr>
          <p:cNvPr id="5" name="Rectangle 4"/>
          <p:cNvSpPr/>
          <p:nvPr/>
        </p:nvSpPr>
        <p:spPr>
          <a:xfrm>
            <a:off x="982980" y="6149340"/>
            <a:ext cx="3211830" cy="421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27042" y="2669996"/>
            <a:ext cx="1415772" cy="269304"/>
          </a:xfrm>
          <a:prstGeom prst="rect">
            <a:avLst/>
          </a:prstGeom>
        </p:spPr>
        <p:txBody>
          <a:bodyPr wrap="none">
            <a:spAutoFit/>
          </a:bodyPr>
          <a:lstStyle/>
          <a:p>
            <a:r>
              <a:rPr lang="fr-FR" altLang="fr-FR" sz="1150" b="1" dirty="0">
                <a:solidFill>
                  <a:srgbClr val="000099"/>
                </a:solidFill>
                <a:cs typeface="Arial" panose="020B0604020202020204" pitchFamily="34" charset="0"/>
              </a:rPr>
              <a:t>à la racine du nez</a:t>
            </a:r>
            <a:endParaRPr lang="fr-FR" sz="1150" dirty="0"/>
          </a:p>
        </p:txBody>
      </p:sp>
      <p:sp>
        <p:nvSpPr>
          <p:cNvPr id="13" name="Rectangle 12"/>
          <p:cNvSpPr/>
          <p:nvPr/>
        </p:nvSpPr>
        <p:spPr>
          <a:xfrm>
            <a:off x="4200352" y="3594600"/>
            <a:ext cx="620683" cy="269304"/>
          </a:xfrm>
          <a:prstGeom prst="rect">
            <a:avLst/>
          </a:prstGeom>
        </p:spPr>
        <p:txBody>
          <a:bodyPr wrap="none">
            <a:spAutoFit/>
          </a:bodyPr>
          <a:lstStyle/>
          <a:p>
            <a:r>
              <a:rPr lang="fr-FR" altLang="fr-FR" sz="1150" b="1" dirty="0">
                <a:solidFill>
                  <a:srgbClr val="000099"/>
                </a:solidFill>
                <a:cs typeface="Arial" panose="020B0604020202020204" pitchFamily="34" charset="0"/>
              </a:rPr>
              <a:t>la nuit</a:t>
            </a:r>
            <a:endParaRPr lang="fr-FR" sz="1150" dirty="0"/>
          </a:p>
        </p:txBody>
      </p:sp>
      <p:sp>
        <p:nvSpPr>
          <p:cNvPr id="14" name="Rectangle 13"/>
          <p:cNvSpPr/>
          <p:nvPr/>
        </p:nvSpPr>
        <p:spPr>
          <a:xfrm>
            <a:off x="3200054" y="3825460"/>
            <a:ext cx="1872629" cy="269304"/>
          </a:xfrm>
          <a:prstGeom prst="rect">
            <a:avLst/>
          </a:prstGeom>
        </p:spPr>
        <p:txBody>
          <a:bodyPr wrap="none">
            <a:spAutoFit/>
          </a:bodyPr>
          <a:lstStyle/>
          <a:p>
            <a:r>
              <a:rPr lang="fr-FR" altLang="fr-FR" sz="1150" b="1" dirty="0">
                <a:solidFill>
                  <a:srgbClr val="000099"/>
                </a:solidFill>
                <a:cs typeface="Arial" panose="020B0604020202020204" pitchFamily="34" charset="0"/>
              </a:rPr>
              <a:t>éternuements en salves</a:t>
            </a:r>
            <a:endParaRPr lang="fr-FR" sz="1150" dirty="0"/>
          </a:p>
        </p:txBody>
      </p:sp>
      <p:sp>
        <p:nvSpPr>
          <p:cNvPr id="15" name="Rectangle 14"/>
          <p:cNvSpPr/>
          <p:nvPr/>
        </p:nvSpPr>
        <p:spPr>
          <a:xfrm>
            <a:off x="3422666" y="4247119"/>
            <a:ext cx="1460656" cy="269304"/>
          </a:xfrm>
          <a:prstGeom prst="rect">
            <a:avLst/>
          </a:prstGeom>
        </p:spPr>
        <p:txBody>
          <a:bodyPr wrap="none">
            <a:spAutoFit/>
          </a:bodyPr>
          <a:lstStyle/>
          <a:p>
            <a:r>
              <a:rPr lang="fr-FR" altLang="fr-FR" sz="1150" b="1" dirty="0">
                <a:solidFill>
                  <a:srgbClr val="000099"/>
                </a:solidFill>
                <a:cs typeface="Arial" panose="020B0604020202020204" pitchFamily="34" charset="0"/>
              </a:rPr>
              <a:t>NUX VOMICA 9CH</a:t>
            </a:r>
            <a:endParaRPr lang="fr-FR" sz="1150" dirty="0"/>
          </a:p>
        </p:txBody>
      </p:sp>
      <p:sp>
        <p:nvSpPr>
          <p:cNvPr id="16" name="Rectangle 15"/>
          <p:cNvSpPr/>
          <p:nvPr/>
        </p:nvSpPr>
        <p:spPr>
          <a:xfrm>
            <a:off x="5566245" y="4966200"/>
            <a:ext cx="981359" cy="269304"/>
          </a:xfrm>
          <a:prstGeom prst="rect">
            <a:avLst/>
          </a:prstGeom>
        </p:spPr>
        <p:txBody>
          <a:bodyPr wrap="none">
            <a:spAutoFit/>
          </a:bodyPr>
          <a:lstStyle/>
          <a:p>
            <a:r>
              <a:rPr lang="fr-FR" altLang="fr-FR" sz="1150" b="1" dirty="0">
                <a:solidFill>
                  <a:srgbClr val="000099"/>
                </a:solidFill>
                <a:cs typeface="Arial" panose="020B0604020202020204" pitchFamily="34" charset="0"/>
              </a:rPr>
              <a:t>non irritant</a:t>
            </a:r>
            <a:endParaRPr lang="fr-FR" sz="1150" dirty="0"/>
          </a:p>
        </p:txBody>
      </p:sp>
      <p:sp>
        <p:nvSpPr>
          <p:cNvPr id="17" name="Rectangle 16"/>
          <p:cNvSpPr/>
          <p:nvPr/>
        </p:nvSpPr>
        <p:spPr>
          <a:xfrm>
            <a:off x="8024041" y="4775007"/>
            <a:ext cx="654346" cy="269304"/>
          </a:xfrm>
          <a:prstGeom prst="rect">
            <a:avLst/>
          </a:prstGeom>
        </p:spPr>
        <p:txBody>
          <a:bodyPr wrap="none">
            <a:spAutoFit/>
          </a:bodyPr>
          <a:lstStyle/>
          <a:p>
            <a:r>
              <a:rPr lang="fr-FR" altLang="fr-FR" sz="1150" b="1" dirty="0">
                <a:solidFill>
                  <a:srgbClr val="000099"/>
                </a:solidFill>
                <a:cs typeface="Arial" panose="020B0604020202020204" pitchFamily="34" charset="0"/>
              </a:rPr>
              <a:t>irritant</a:t>
            </a:r>
            <a:endParaRPr lang="fr-FR" sz="1150" dirty="0"/>
          </a:p>
        </p:txBody>
      </p:sp>
      <p:sp>
        <p:nvSpPr>
          <p:cNvPr id="18" name="Rectangle 17"/>
          <p:cNvSpPr/>
          <p:nvPr/>
        </p:nvSpPr>
        <p:spPr>
          <a:xfrm>
            <a:off x="7053809" y="5204498"/>
            <a:ext cx="1934074" cy="269304"/>
          </a:xfrm>
          <a:prstGeom prst="rect">
            <a:avLst/>
          </a:prstGeom>
        </p:spPr>
        <p:txBody>
          <a:bodyPr wrap="square">
            <a:spAutoFit/>
          </a:bodyPr>
          <a:lstStyle/>
          <a:p>
            <a:r>
              <a:rPr lang="fr-FR" altLang="fr-FR" sz="1150" b="1" dirty="0">
                <a:solidFill>
                  <a:srgbClr val="000099"/>
                </a:solidFill>
                <a:cs typeface="Arial" panose="020B0604020202020204" pitchFamily="34" charset="0"/>
              </a:rPr>
              <a:t>KALIUM IODATUM 9 CH</a:t>
            </a:r>
            <a:endParaRPr lang="fr-FR" sz="1150" dirty="0"/>
          </a:p>
        </p:txBody>
      </p:sp>
      <p:sp>
        <p:nvSpPr>
          <p:cNvPr id="19" name="Rectangle 18"/>
          <p:cNvSpPr/>
          <p:nvPr/>
        </p:nvSpPr>
        <p:spPr>
          <a:xfrm>
            <a:off x="7308777" y="2855218"/>
            <a:ext cx="1233030" cy="269304"/>
          </a:xfrm>
          <a:prstGeom prst="rect">
            <a:avLst/>
          </a:prstGeom>
        </p:spPr>
        <p:txBody>
          <a:bodyPr wrap="none">
            <a:spAutoFit/>
          </a:bodyPr>
          <a:lstStyle/>
          <a:p>
            <a:r>
              <a:rPr lang="fr-FR" altLang="fr-FR" sz="1150" b="1" dirty="0">
                <a:solidFill>
                  <a:srgbClr val="000099"/>
                </a:solidFill>
                <a:cs typeface="Arial" panose="020B0604020202020204" pitchFamily="34" charset="0"/>
              </a:rPr>
              <a:t>jaune verdâtre</a:t>
            </a:r>
            <a:endParaRPr lang="fr-FR" sz="1150" dirty="0"/>
          </a:p>
        </p:txBody>
      </p:sp>
      <p:sp>
        <p:nvSpPr>
          <p:cNvPr id="20" name="Rectangle 19"/>
          <p:cNvSpPr/>
          <p:nvPr/>
        </p:nvSpPr>
        <p:spPr>
          <a:xfrm>
            <a:off x="7919238" y="3043350"/>
            <a:ext cx="737702" cy="269304"/>
          </a:xfrm>
          <a:prstGeom prst="rect">
            <a:avLst/>
          </a:prstGeom>
        </p:spPr>
        <p:txBody>
          <a:bodyPr wrap="none">
            <a:spAutoFit/>
          </a:bodyPr>
          <a:lstStyle/>
          <a:p>
            <a:r>
              <a:rPr lang="fr-FR" altLang="fr-FR" sz="1150" b="1" dirty="0">
                <a:solidFill>
                  <a:srgbClr val="000099"/>
                </a:solidFill>
                <a:cs typeface="Arial" panose="020B0604020202020204" pitchFamily="34" charset="0"/>
              </a:rPr>
              <a:t>croûtes</a:t>
            </a:r>
            <a:endParaRPr lang="fr-FR" sz="1150" dirty="0"/>
          </a:p>
        </p:txBody>
      </p:sp>
      <p:sp>
        <p:nvSpPr>
          <p:cNvPr id="21" name="Rectangle 20"/>
          <p:cNvSpPr/>
          <p:nvPr/>
        </p:nvSpPr>
        <p:spPr>
          <a:xfrm>
            <a:off x="7371685" y="3275904"/>
            <a:ext cx="782587" cy="276999"/>
          </a:xfrm>
          <a:prstGeom prst="rect">
            <a:avLst/>
          </a:prstGeom>
        </p:spPr>
        <p:txBody>
          <a:bodyPr wrap="none">
            <a:spAutoFit/>
          </a:bodyPr>
          <a:lstStyle/>
          <a:p>
            <a:r>
              <a:rPr lang="fr-FR" altLang="fr-FR" sz="1150" b="1" dirty="0">
                <a:solidFill>
                  <a:srgbClr val="000099"/>
                </a:solidFill>
                <a:cs typeface="Arial" panose="020B0604020202020204" pitchFamily="34" charset="0"/>
              </a:rPr>
              <a:t>KALIUM</a:t>
            </a:r>
          </a:p>
        </p:txBody>
      </p:sp>
      <p:sp>
        <p:nvSpPr>
          <p:cNvPr id="22" name="Rectangle 21"/>
          <p:cNvSpPr/>
          <p:nvPr/>
        </p:nvSpPr>
        <p:spPr>
          <a:xfrm>
            <a:off x="6930359" y="3452253"/>
            <a:ext cx="1704313" cy="276999"/>
          </a:xfrm>
          <a:prstGeom prst="rect">
            <a:avLst/>
          </a:prstGeom>
        </p:spPr>
        <p:txBody>
          <a:bodyPr wrap="none">
            <a:spAutoFit/>
          </a:bodyPr>
          <a:lstStyle/>
          <a:p>
            <a:r>
              <a:rPr lang="fr-FR" altLang="fr-FR" sz="1150" b="1" dirty="0">
                <a:solidFill>
                  <a:srgbClr val="000099"/>
                </a:solidFill>
                <a:cs typeface="Arial" panose="020B0604020202020204" pitchFamily="34" charset="0"/>
              </a:rPr>
              <a:t>BICHROMICUM 9 CH</a:t>
            </a:r>
          </a:p>
        </p:txBody>
      </p:sp>
      <p:sp>
        <p:nvSpPr>
          <p:cNvPr id="23" name="Rectangle 22"/>
          <p:cNvSpPr/>
          <p:nvPr/>
        </p:nvSpPr>
        <p:spPr>
          <a:xfrm>
            <a:off x="8860777" y="3183544"/>
            <a:ext cx="1696298" cy="261610"/>
          </a:xfrm>
          <a:prstGeom prst="rect">
            <a:avLst/>
          </a:prstGeom>
        </p:spPr>
        <p:txBody>
          <a:bodyPr wrap="none">
            <a:spAutoFit/>
          </a:bodyPr>
          <a:lstStyle/>
          <a:p>
            <a:r>
              <a:rPr lang="fr-FR" sz="1100" b="1" dirty="0">
                <a:solidFill>
                  <a:srgbClr val="000099"/>
                </a:solidFill>
                <a:cs typeface="Arial" panose="020B0604020202020204" pitchFamily="34" charset="0"/>
              </a:rPr>
              <a:t>écoulement postérieur</a:t>
            </a:r>
            <a:endParaRPr lang="fr-FR" sz="1100" dirty="0"/>
          </a:p>
        </p:txBody>
      </p:sp>
      <p:sp>
        <p:nvSpPr>
          <p:cNvPr id="24" name="Rectangle 23"/>
          <p:cNvSpPr/>
          <p:nvPr/>
        </p:nvSpPr>
        <p:spPr>
          <a:xfrm>
            <a:off x="9118355" y="3427183"/>
            <a:ext cx="1499516" cy="269304"/>
          </a:xfrm>
          <a:prstGeom prst="rect">
            <a:avLst/>
          </a:prstGeom>
        </p:spPr>
        <p:txBody>
          <a:bodyPr wrap="square">
            <a:spAutoFit/>
          </a:bodyPr>
          <a:lstStyle/>
          <a:p>
            <a:r>
              <a:rPr lang="fr-FR" sz="1150" b="1" dirty="0">
                <a:solidFill>
                  <a:srgbClr val="000099"/>
                </a:solidFill>
                <a:cs typeface="Arial" panose="020B0604020202020204" pitchFamily="34" charset="0"/>
              </a:rPr>
              <a:t>HYDRASTIS 9 CH</a:t>
            </a:r>
            <a:endParaRPr lang="fr-FR" sz="1150" dirty="0"/>
          </a:p>
        </p:txBody>
      </p:sp>
    </p:spTree>
    <p:extLst>
      <p:ext uri="{BB962C8B-B14F-4D97-AF65-F5344CB8AC3E}">
        <p14:creationId xmlns:p14="http://schemas.microsoft.com/office/powerpoint/2010/main" val="21633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35" presetClass="emph" presetSubtype="0" fill="hold" nodeType="clickEffect">
                                  <p:stCondLst>
                                    <p:cond delay="0"/>
                                  </p:stCondLst>
                                  <p:childTnLst>
                                    <p:anim calcmode="discrete" valueType="str">
                                      <p:cBhvr>
                                        <p:cTn id="5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6"/>
          <p:cNvSpPr txBox="1">
            <a:spLocks noChangeArrowheads="1"/>
          </p:cNvSpPr>
          <p:nvPr/>
        </p:nvSpPr>
        <p:spPr bwMode="auto">
          <a:xfrm>
            <a:off x="697916" y="2916808"/>
            <a:ext cx="5184775" cy="677863"/>
          </a:xfrm>
          <a:prstGeom prst="rect">
            <a:avLst/>
          </a:prstGeom>
          <a:noFill/>
          <a:ln>
            <a:noFill/>
          </a:ln>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cs typeface="Arial" panose="020B0604020202020204" pitchFamily="34" charset="0"/>
              </a:rPr>
              <a:t>Douleur à la racine du nez,</a:t>
            </a:r>
          </a:p>
          <a:p>
            <a:pPr>
              <a:lnSpc>
                <a:spcPct val="110000"/>
              </a:lnSpc>
              <a:spcBef>
                <a:spcPct val="20000"/>
              </a:spcBef>
              <a:buClr>
                <a:srgbClr val="33CC33"/>
              </a:buClr>
            </a:pPr>
            <a:r>
              <a:rPr lang="fr-FR" altLang="fr-FR" sz="1600" b="1" dirty="0">
                <a:solidFill>
                  <a:srgbClr val="000090"/>
                </a:solidFill>
                <a:cs typeface="Arial" panose="020B0604020202020204" pitchFamily="34" charset="0"/>
              </a:rPr>
              <a:t>     Nez bouché et sec, </a:t>
            </a:r>
            <a:r>
              <a:rPr lang="fr-FR" altLang="fr-FR" sz="1600" dirty="0">
                <a:solidFill>
                  <a:srgbClr val="000090"/>
                </a:solidFill>
                <a:cs typeface="Arial" panose="020B0604020202020204" pitchFamily="34" charset="0"/>
              </a:rPr>
              <a:t>sensation de plénitude</a:t>
            </a:r>
          </a:p>
        </p:txBody>
      </p:sp>
      <p:sp>
        <p:nvSpPr>
          <p:cNvPr id="19" name="Text Box 16"/>
          <p:cNvSpPr txBox="1">
            <a:spLocks noChangeArrowheads="1"/>
          </p:cNvSpPr>
          <p:nvPr/>
        </p:nvSpPr>
        <p:spPr bwMode="auto">
          <a:xfrm>
            <a:off x="697915" y="4026049"/>
            <a:ext cx="5532763"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200025" algn="l"/>
              </a:tabLst>
              <a:defRPr>
                <a:solidFill>
                  <a:schemeClr val="tx1"/>
                </a:solidFill>
                <a:latin typeface="Arial" panose="020B0604020202020204" pitchFamily="34" charset="0"/>
              </a:defRPr>
            </a:lvl1pPr>
            <a:lvl2pPr>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cs typeface="Arial" panose="020B0604020202020204" pitchFamily="34" charset="0"/>
              </a:rPr>
              <a:t>Eternuements en salves le matin, </a:t>
            </a:r>
          </a:p>
          <a:p>
            <a:pPr marL="0" indent="265113">
              <a:lnSpc>
                <a:spcPct val="110000"/>
              </a:lnSpc>
              <a:spcBef>
                <a:spcPct val="20000"/>
              </a:spcBef>
              <a:buClr>
                <a:srgbClr val="33CC33"/>
              </a:buClr>
            </a:pPr>
            <a:r>
              <a:rPr lang="fr-FR" altLang="fr-FR" sz="1600" b="1" dirty="0">
                <a:solidFill>
                  <a:srgbClr val="000090"/>
                </a:solidFill>
                <a:cs typeface="Arial" panose="020B0604020202020204" pitchFamily="34" charset="0"/>
              </a:rPr>
              <a:t>nez bouché la nuit, </a:t>
            </a:r>
          </a:p>
          <a:p>
            <a:pPr marL="0" indent="265113">
              <a:lnSpc>
                <a:spcPct val="110000"/>
              </a:lnSpc>
              <a:spcBef>
                <a:spcPct val="20000"/>
              </a:spcBef>
              <a:buClr>
                <a:srgbClr val="33CC33"/>
              </a:buClr>
            </a:pPr>
            <a:r>
              <a:rPr lang="fr-FR" altLang="fr-FR" sz="1600" dirty="0">
                <a:solidFill>
                  <a:srgbClr val="000090"/>
                </a:solidFill>
                <a:cs typeface="Arial" panose="020B0604020202020204" pitchFamily="34" charset="0"/>
              </a:rPr>
              <a:t>écoulement aqueux peu abondant le jour</a:t>
            </a:r>
          </a:p>
          <a:p>
            <a:pPr marL="0" lvl="1" indent="265113">
              <a:lnSpc>
                <a:spcPct val="110000"/>
              </a:lnSpc>
              <a:spcBef>
                <a:spcPct val="20000"/>
              </a:spcBef>
              <a:buClr>
                <a:srgbClr val="33CC33"/>
              </a:buClr>
            </a:pPr>
            <a:r>
              <a:rPr lang="fr-FR" altLang="fr-FR" sz="1600" i="1" dirty="0">
                <a:solidFill>
                  <a:srgbClr val="000090"/>
                </a:solidFill>
                <a:cs typeface="Arial" panose="020B0604020202020204" pitchFamily="34" charset="0"/>
              </a:rPr>
              <a:t>Aggravation le matin au réveil et par les courants d’air</a:t>
            </a:r>
          </a:p>
          <a:p>
            <a:pPr>
              <a:lnSpc>
                <a:spcPct val="110000"/>
              </a:lnSpc>
              <a:spcBef>
                <a:spcPct val="20000"/>
              </a:spcBef>
              <a:buClr>
                <a:srgbClr val="33CC33"/>
              </a:buClr>
              <a:buFontTx/>
              <a:buBlip>
                <a:blip r:embed="rId3"/>
              </a:buBlip>
            </a:pPr>
            <a:endParaRPr lang="fr-FR" altLang="fr-FR" sz="1600" b="1" dirty="0">
              <a:solidFill>
                <a:srgbClr val="000090"/>
              </a:solidFill>
              <a:cs typeface="Arial" panose="020B0604020202020204" pitchFamily="34" charset="0"/>
            </a:endParaRPr>
          </a:p>
        </p:txBody>
      </p:sp>
      <p:sp>
        <p:nvSpPr>
          <p:cNvPr id="21" name="Text Box 6"/>
          <p:cNvSpPr txBox="1">
            <a:spLocks noChangeArrowheads="1"/>
          </p:cNvSpPr>
          <p:nvPr/>
        </p:nvSpPr>
        <p:spPr bwMode="auto">
          <a:xfrm>
            <a:off x="7668186" y="2883546"/>
            <a:ext cx="3448050"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err="1">
                <a:solidFill>
                  <a:srgbClr val="000099"/>
                </a:solidFill>
                <a:latin typeface="Arial"/>
              </a:rPr>
              <a:t>Sticta</a:t>
            </a:r>
            <a:r>
              <a:rPr lang="fr-FR" altLang="fr-FR" b="1" dirty="0">
                <a:solidFill>
                  <a:srgbClr val="000099"/>
                </a:solidFill>
                <a:latin typeface="Arial"/>
              </a:rPr>
              <a:t> </a:t>
            </a:r>
            <a:r>
              <a:rPr lang="fr-FR" altLang="fr-FR" b="1" dirty="0" err="1">
                <a:solidFill>
                  <a:srgbClr val="000099"/>
                </a:solidFill>
                <a:latin typeface="Arial"/>
              </a:rPr>
              <a:t>pulmonaria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22" name="Text Box 6"/>
          <p:cNvSpPr txBox="1">
            <a:spLocks noChangeArrowheads="1"/>
          </p:cNvSpPr>
          <p:nvPr/>
        </p:nvSpPr>
        <p:spPr bwMode="auto">
          <a:xfrm>
            <a:off x="7708502" y="4006850"/>
            <a:ext cx="3409950"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err="1">
                <a:solidFill>
                  <a:srgbClr val="000099"/>
                </a:solidFill>
                <a:latin typeface="Arial"/>
              </a:rPr>
              <a:t>Nux</a:t>
            </a:r>
            <a:r>
              <a:rPr lang="fr-FR" altLang="fr-FR" b="1" dirty="0">
                <a:solidFill>
                  <a:srgbClr val="000099"/>
                </a:solidFill>
                <a:latin typeface="Arial"/>
              </a:rPr>
              <a:t> </a:t>
            </a:r>
            <a:r>
              <a:rPr lang="fr-FR" altLang="fr-FR" b="1" dirty="0" err="1">
                <a:solidFill>
                  <a:srgbClr val="000099"/>
                </a:solidFill>
                <a:latin typeface="Arial"/>
              </a:rPr>
              <a:t>vomica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25" name="Espace réservé du contenu 2"/>
          <p:cNvSpPr txBox="1">
            <a:spLocks/>
          </p:cNvSpPr>
          <p:nvPr/>
        </p:nvSpPr>
        <p:spPr>
          <a:xfrm>
            <a:off x="263525" y="1660525"/>
            <a:ext cx="21336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Nez bouché</a:t>
            </a:r>
          </a:p>
          <a:p>
            <a:pPr marL="0" indent="0" defTabSz="914377" fontAlgn="auto">
              <a:spcBef>
                <a:spcPts val="0"/>
              </a:spcBef>
              <a:spcAft>
                <a:spcPts val="0"/>
              </a:spcAft>
              <a:buFontTx/>
              <a:buNone/>
              <a:defRPr/>
            </a:pPr>
            <a:endParaRPr lang="fr-FR" dirty="0">
              <a:solidFill>
                <a:srgbClr val="000000"/>
              </a:solidFill>
            </a:endParaRPr>
          </a:p>
        </p:txBody>
      </p:sp>
      <p:grpSp>
        <p:nvGrpSpPr>
          <p:cNvPr id="10" name="Groupe 9"/>
          <p:cNvGrpSpPr/>
          <p:nvPr/>
        </p:nvGrpSpPr>
        <p:grpSpPr>
          <a:xfrm>
            <a:off x="9582520" y="-746966"/>
            <a:ext cx="3079379" cy="2596260"/>
            <a:chOff x="9582520" y="-746966"/>
            <a:chExt cx="3079379" cy="2596260"/>
          </a:xfrm>
        </p:grpSpPr>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5" name="Rectangle 1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7994810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3" name="Text Box 71"/>
          <p:cNvSpPr txBox="1">
            <a:spLocks noChangeArrowheads="1"/>
          </p:cNvSpPr>
          <p:nvPr/>
        </p:nvSpPr>
        <p:spPr bwMode="auto">
          <a:xfrm>
            <a:off x="664248" y="2686050"/>
            <a:ext cx="5260975" cy="1069975"/>
          </a:xfrm>
          <a:prstGeom prst="rect">
            <a:avLst/>
          </a:prstGeom>
          <a:noFill/>
          <a:ln>
            <a:noFill/>
          </a:ln>
          <a:effec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rPr>
              <a:t>Écoulement nasal </a:t>
            </a:r>
            <a:r>
              <a:rPr lang="fr-FR" altLang="fr-FR" sz="1600" b="1" dirty="0">
                <a:solidFill>
                  <a:srgbClr val="000099"/>
                </a:solidFill>
              </a:rPr>
              <a:t>aqueux abondant</a:t>
            </a:r>
            <a:r>
              <a:rPr lang="fr-FR" altLang="fr-FR" sz="1600" dirty="0">
                <a:solidFill>
                  <a:srgbClr val="000099"/>
                </a:solidFill>
              </a:rPr>
              <a:t>,</a:t>
            </a:r>
          </a:p>
          <a:p>
            <a:pPr>
              <a:buClr>
                <a:srgbClr val="62C400"/>
              </a:buClr>
            </a:pPr>
            <a:r>
              <a:rPr lang="fr-FR" altLang="fr-FR" sz="1600" b="1" dirty="0">
                <a:solidFill>
                  <a:srgbClr val="000099"/>
                </a:solidFill>
              </a:rPr>
              <a:t>     excoriant la lèvre supérieure et le pourtour des narines</a:t>
            </a:r>
            <a:r>
              <a:rPr lang="fr-FR" altLang="fr-FR" sz="1600" dirty="0">
                <a:solidFill>
                  <a:srgbClr val="000099"/>
                </a:solidFill>
              </a:rPr>
              <a:t>, </a:t>
            </a:r>
          </a:p>
          <a:p>
            <a:pPr>
              <a:buClr>
                <a:srgbClr val="62C400"/>
              </a:buClr>
            </a:pPr>
            <a:r>
              <a:rPr lang="fr-FR" altLang="fr-FR" sz="1600" i="1" dirty="0">
                <a:solidFill>
                  <a:srgbClr val="000099"/>
                </a:solidFill>
              </a:rPr>
              <a:t>     aggravé à la chaleur</a:t>
            </a:r>
            <a:r>
              <a:rPr lang="fr-FR" altLang="fr-FR" sz="1600" dirty="0">
                <a:solidFill>
                  <a:srgbClr val="000099"/>
                </a:solidFill>
              </a:rPr>
              <a:t> et </a:t>
            </a:r>
            <a:r>
              <a:rPr lang="fr-FR" altLang="fr-FR" sz="1600" i="1" dirty="0">
                <a:solidFill>
                  <a:srgbClr val="000099"/>
                </a:solidFill>
              </a:rPr>
              <a:t>amélioré au grand air	</a:t>
            </a:r>
          </a:p>
        </p:txBody>
      </p:sp>
      <p:sp>
        <p:nvSpPr>
          <p:cNvPr id="15" name="Text Box 6"/>
          <p:cNvSpPr txBox="1">
            <a:spLocks noChangeArrowheads="1"/>
          </p:cNvSpPr>
          <p:nvPr/>
        </p:nvSpPr>
        <p:spPr bwMode="auto">
          <a:xfrm>
            <a:off x="7623246" y="2686050"/>
            <a:ext cx="3494088"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Allium </a:t>
            </a:r>
            <a:r>
              <a:rPr lang="fr-FR" altLang="fr-FR" b="1" dirty="0" err="1">
                <a:solidFill>
                  <a:srgbClr val="000099"/>
                </a:solidFill>
                <a:latin typeface="Arial"/>
              </a:rPr>
              <a:t>cepa</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23" name="Rectangle 22"/>
          <p:cNvSpPr/>
          <p:nvPr/>
        </p:nvSpPr>
        <p:spPr>
          <a:xfrm>
            <a:off x="664248" y="4322763"/>
            <a:ext cx="6096000" cy="1069975"/>
          </a:xfrm>
          <a:prstGeom prst="rect">
            <a:avLst/>
          </a:prstGeom>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Écoulement </a:t>
            </a:r>
            <a:r>
              <a:rPr lang="fr-FR" altLang="fr-FR" sz="1600" b="1" dirty="0">
                <a:solidFill>
                  <a:srgbClr val="000099"/>
                </a:solidFill>
              </a:rPr>
              <a:t>nasal aqueux abondant brûlant</a:t>
            </a:r>
          </a:p>
          <a:p>
            <a:r>
              <a:rPr lang="fr-FR" altLang="fr-FR" sz="1600" b="1" dirty="0">
                <a:solidFill>
                  <a:srgbClr val="000099"/>
                </a:solidFill>
              </a:rPr>
              <a:t>     Larmoiement irritant</a:t>
            </a:r>
          </a:p>
          <a:p>
            <a:r>
              <a:rPr lang="fr-FR" altLang="fr-FR" sz="1600" dirty="0">
                <a:solidFill>
                  <a:srgbClr val="000099"/>
                </a:solidFill>
              </a:rPr>
              <a:t>     douleur des sinus frontaux</a:t>
            </a:r>
          </a:p>
          <a:p>
            <a:endParaRPr lang="fr-FR" altLang="fr-FR" sz="1600" dirty="0">
              <a:solidFill>
                <a:srgbClr val="000099"/>
              </a:solidFill>
            </a:endParaRPr>
          </a:p>
        </p:txBody>
      </p:sp>
      <p:sp>
        <p:nvSpPr>
          <p:cNvPr id="24" name="Text Box 6"/>
          <p:cNvSpPr txBox="1">
            <a:spLocks noChangeArrowheads="1"/>
          </p:cNvSpPr>
          <p:nvPr/>
        </p:nvSpPr>
        <p:spPr bwMode="auto">
          <a:xfrm>
            <a:off x="7585146" y="4322763"/>
            <a:ext cx="3532188"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Kalium </a:t>
            </a:r>
            <a:r>
              <a:rPr lang="fr-FR" altLang="fr-FR" b="1" dirty="0" err="1">
                <a:solidFill>
                  <a:srgbClr val="000099"/>
                </a:solidFill>
                <a:latin typeface="Arial"/>
              </a:rPr>
              <a:t>iodatum</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4" name="Espace réservé du contenu 2"/>
          <p:cNvSpPr txBox="1">
            <a:spLocks/>
          </p:cNvSpPr>
          <p:nvPr/>
        </p:nvSpPr>
        <p:spPr>
          <a:xfrm>
            <a:off x="276225" y="1670050"/>
            <a:ext cx="32908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clair</a:t>
            </a:r>
          </a:p>
          <a:p>
            <a:pPr marL="0" indent="0" defTabSz="914377" fontAlgn="auto">
              <a:spcBef>
                <a:spcPts val="0"/>
              </a:spcBef>
              <a:spcAft>
                <a:spcPts val="0"/>
              </a:spcAft>
              <a:buFontTx/>
              <a:buNone/>
              <a:defRPr/>
            </a:pPr>
            <a:endParaRPr lang="fr-FR" dirty="0">
              <a:solidFill>
                <a:srgbClr val="000000"/>
              </a:solidFill>
            </a:endParaRP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172990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rot="669460">
            <a:off x="9648543" y="2430384"/>
            <a:ext cx="2121593" cy="2999982"/>
          </a:xfrm>
          <a:prstGeom prst="rect">
            <a:avLst/>
          </a:prstGeom>
        </p:spPr>
      </p:pic>
      <p:sp>
        <p:nvSpPr>
          <p:cNvPr id="14" name="Text Box 2"/>
          <p:cNvSpPr txBox="1">
            <a:spLocks noChangeArrowheads="1"/>
          </p:cNvSpPr>
          <p:nvPr/>
        </p:nvSpPr>
        <p:spPr bwMode="auto">
          <a:xfrm>
            <a:off x="650329" y="1440115"/>
            <a:ext cx="9398149" cy="367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1800" dirty="0">
                <a:solidFill>
                  <a:srgbClr val="000099"/>
                </a:solidFill>
                <a:cs typeface="Arial" panose="020B0604020202020204" pitchFamily="34" charset="0"/>
              </a:rPr>
              <a:t> </a:t>
            </a:r>
          </a:p>
          <a:p>
            <a:pPr eaLnBrk="0" fontAlgn="base" hangingPunct="0">
              <a:spcBef>
                <a:spcPct val="50000"/>
              </a:spcBef>
              <a:spcAft>
                <a:spcPct val="0"/>
              </a:spcAft>
              <a:buClr>
                <a:srgbClr val="62C400"/>
              </a:buClr>
              <a:buBlip>
                <a:blip r:embed="rId4"/>
              </a:buBlip>
              <a:tabLst/>
            </a:pPr>
            <a:r>
              <a:rPr lang="fr-FR" altLang="fr-FR" sz="1800" b="1" dirty="0">
                <a:solidFill>
                  <a:srgbClr val="000099"/>
                </a:solidFill>
                <a:cs typeface="Arial" panose="020B0604020202020204" pitchFamily="34" charset="0"/>
              </a:rPr>
              <a:t> Vieillir en bonne santé = ENJEU MAJEUR de santé publique</a:t>
            </a:r>
          </a:p>
          <a:p>
            <a:pPr eaLnBrk="0" fontAlgn="base" hangingPunct="0">
              <a:spcBef>
                <a:spcPts val="2400"/>
              </a:spcBef>
              <a:spcAft>
                <a:spcPct val="0"/>
              </a:spcAft>
              <a:buClr>
                <a:srgbClr val="62C400"/>
              </a:buClr>
              <a:buBlip>
                <a:blip r:embed="rId4"/>
              </a:buBlip>
              <a:tabLst/>
            </a:pPr>
            <a:r>
              <a:rPr lang="fr-FR" altLang="fr-FR" sz="1800" b="1" dirty="0">
                <a:solidFill>
                  <a:srgbClr val="000099"/>
                </a:solidFill>
                <a:cs typeface="Arial" panose="020B0604020202020204" pitchFamily="34" charset="0"/>
              </a:rPr>
              <a:t> Recommandations HAS</a:t>
            </a:r>
            <a:r>
              <a:rPr lang="fr-FR" altLang="fr-FR" sz="1800" dirty="0">
                <a:solidFill>
                  <a:srgbClr val="000099"/>
                </a:solidFill>
                <a:cs typeface="Arial" panose="020B0604020202020204" pitchFamily="34" charset="0"/>
              </a:rPr>
              <a:t> – 2013 </a:t>
            </a:r>
            <a:r>
              <a:rPr lang="fr-FR" altLang="fr-FR" sz="1800" baseline="30000" dirty="0">
                <a:solidFill>
                  <a:srgbClr val="000099"/>
                </a:solidFill>
                <a:cs typeface="Arial" panose="020B0604020202020204" pitchFamily="34" charset="0"/>
              </a:rPr>
              <a:t>(1) (2) </a:t>
            </a:r>
            <a:r>
              <a:rPr lang="fr-FR" altLang="fr-FR" sz="1800" dirty="0">
                <a:solidFill>
                  <a:srgbClr val="000099"/>
                </a:solidFill>
                <a:cs typeface="Arial" panose="020B0604020202020204" pitchFamily="34" charset="0"/>
              </a:rPr>
              <a:t>: prise en charge de la fragilité</a:t>
            </a:r>
          </a:p>
          <a:p>
            <a:pPr marL="177800" eaLnBrk="0" fontAlgn="base" hangingPunct="0">
              <a:spcBef>
                <a:spcPts val="1800"/>
              </a:spcBef>
              <a:spcAft>
                <a:spcPct val="0"/>
              </a:spcAft>
              <a:buClr>
                <a:srgbClr val="62C400"/>
              </a:buClr>
              <a:tabLst/>
            </a:pP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démarche sur </a:t>
            </a:r>
            <a:r>
              <a:rPr lang="fr-FR" altLang="fr-FR" sz="2400" b="1" dirty="0">
                <a:solidFill>
                  <a:srgbClr val="95C41D"/>
                </a:solidFill>
                <a:cs typeface="Arial" panose="020B0604020202020204" pitchFamily="34" charset="0"/>
              </a:rPr>
              <a:t>3 axes </a:t>
            </a:r>
            <a:r>
              <a:rPr lang="fr-FR" altLang="fr-FR" sz="1800" dirty="0">
                <a:solidFill>
                  <a:srgbClr val="000099"/>
                </a:solidFill>
                <a:cs typeface="Arial" panose="020B0604020202020204" pitchFamily="34" charset="0"/>
              </a:rPr>
              <a:t>:</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REPÉRER</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ÉVALUER</a:t>
            </a:r>
          </a:p>
          <a:p>
            <a:pPr lvl="5">
              <a:spcBef>
                <a:spcPts val="12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rPr>
              <a:t>AGIR</a:t>
            </a:r>
          </a:p>
          <a:p>
            <a:pPr lvl="1" eaLnBrk="0" fontAlgn="base" hangingPunct="0">
              <a:spcBef>
                <a:spcPct val="50000"/>
              </a:spcBef>
              <a:spcAft>
                <a:spcPct val="0"/>
              </a:spcAft>
              <a:buClr>
                <a:srgbClr val="62C400"/>
              </a:buClr>
              <a:buFont typeface="Arial" panose="020B0604020202020204" pitchFamily="34" charset="0"/>
              <a:buChar char="•"/>
              <a:tabLst/>
            </a:pPr>
            <a:endParaRPr lang="fr-FR" altLang="fr-FR" sz="1800" dirty="0">
              <a:solidFill>
                <a:srgbClr val="FF0000"/>
              </a:solidFill>
              <a:cs typeface="Arial" panose="020B0604020202020204" pitchFamily="34" charset="0"/>
            </a:endParaRPr>
          </a:p>
        </p:txBody>
      </p:sp>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5"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Repérage et prise en charge </a:t>
            </a:r>
            <a:r>
              <a:rPr lang="fr-FR" altLang="fr-FR" dirty="0">
                <a:solidFill>
                  <a:srgbClr val="95C41D"/>
                </a:solidFill>
                <a:cs typeface="Arial" panose="020B0604020202020204" pitchFamily="34" charset="0"/>
                <a:sym typeface="Wingdings" panose="05000000000000000000" pitchFamily="2" charset="2"/>
              </a:rPr>
              <a:t>(en ambulatoire)</a:t>
            </a:r>
            <a:endParaRPr lang="fr-FR" altLang="fr-FR" dirty="0">
              <a:solidFill>
                <a:srgbClr val="95C41D"/>
              </a:solidFill>
              <a:cs typeface="Arial" panose="020B0604020202020204" pitchFamily="34" charset="0"/>
            </a:endParaRPr>
          </a:p>
        </p:txBody>
      </p:sp>
      <p:pic>
        <p:nvPicPr>
          <p:cNvPr id="6" name="Image 5"/>
          <p:cNvPicPr>
            <a:picLocks noChangeAspect="1"/>
          </p:cNvPicPr>
          <p:nvPr/>
        </p:nvPicPr>
        <p:blipFill>
          <a:blip r:embed="rId5"/>
          <a:stretch>
            <a:fillRect/>
          </a:stretch>
        </p:blipFill>
        <p:spPr>
          <a:xfrm>
            <a:off x="8204287" y="1529435"/>
            <a:ext cx="2136216" cy="3014995"/>
          </a:xfrm>
          <a:prstGeom prst="rect">
            <a:avLst/>
          </a:prstGeom>
          <a:ln>
            <a:solidFill>
              <a:schemeClr val="tx1"/>
            </a:solidFill>
          </a:ln>
        </p:spPr>
      </p:pic>
      <p:sp>
        <p:nvSpPr>
          <p:cNvPr id="16" name="Text Box 2"/>
          <p:cNvSpPr txBox="1">
            <a:spLocks noChangeArrowheads="1"/>
          </p:cNvSpPr>
          <p:nvPr/>
        </p:nvSpPr>
        <p:spPr bwMode="auto">
          <a:xfrm>
            <a:off x="99941" y="5097827"/>
            <a:ext cx="917740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812800" lvl="1" indent="-355600" eaLnBrk="0" fontAlgn="base" hangingPunct="0">
              <a:lnSpc>
                <a:spcPct val="150000"/>
              </a:lnSpc>
              <a:spcBef>
                <a:spcPct val="50000"/>
              </a:spcBef>
              <a:spcAft>
                <a:spcPct val="0"/>
              </a:spcAft>
              <a:buClr>
                <a:srgbClr val="62C400"/>
              </a:buClr>
              <a:tabLst/>
            </a:pPr>
            <a:r>
              <a:rPr lang="fr-FR" altLang="fr-FR" sz="1800" dirty="0">
                <a:solidFill>
                  <a:srgbClr val="95C41D"/>
                </a:solidFill>
                <a:cs typeface="Arial" panose="020B0604020202020204" pitchFamily="34" charset="0"/>
                <a:sym typeface="Wingdings" panose="05000000000000000000" pitchFamily="2" charset="2"/>
              </a:rPr>
              <a:t> </a:t>
            </a:r>
            <a:r>
              <a:rPr lang="fr-FR" altLang="fr-FR" sz="1800" dirty="0">
                <a:solidFill>
                  <a:srgbClr val="95C41D"/>
                </a:solidFill>
                <a:cs typeface="Arial" panose="020B0604020202020204" pitchFamily="34" charset="0"/>
              </a:rPr>
              <a:t> </a:t>
            </a:r>
            <a:r>
              <a:rPr lang="fr-FR" altLang="fr-FR" sz="1800" b="1" dirty="0">
                <a:solidFill>
                  <a:srgbClr val="000099"/>
                </a:solidFill>
                <a:cs typeface="Arial" panose="020B0604020202020204" pitchFamily="34" charset="0"/>
              </a:rPr>
              <a:t>Équipe officinale = </a:t>
            </a:r>
            <a:r>
              <a:rPr lang="fr-FR" altLang="fr-FR" sz="1800" b="1" dirty="0">
                <a:solidFill>
                  <a:srgbClr val="95C41D"/>
                </a:solidFill>
                <a:cs typeface="Arial" panose="020B0604020202020204" pitchFamily="34" charset="0"/>
              </a:rPr>
              <a:t>ACTEUR de 1</a:t>
            </a:r>
            <a:r>
              <a:rPr lang="fr-FR" altLang="fr-FR" sz="1800" b="1" baseline="30000" dirty="0">
                <a:solidFill>
                  <a:srgbClr val="95C41D"/>
                </a:solidFill>
                <a:cs typeface="Arial" panose="020B0604020202020204" pitchFamily="34" charset="0"/>
              </a:rPr>
              <a:t>er</a:t>
            </a:r>
            <a:r>
              <a:rPr lang="fr-FR" altLang="fr-FR" sz="1800" b="1" dirty="0">
                <a:solidFill>
                  <a:srgbClr val="95C41D"/>
                </a:solidFill>
                <a:cs typeface="Arial" panose="020B0604020202020204" pitchFamily="34" charset="0"/>
              </a:rPr>
              <a:t> recours</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sur chacun des axes</a:t>
            </a:r>
          </a:p>
        </p:txBody>
      </p:sp>
      <p:sp>
        <p:nvSpPr>
          <p:cNvPr id="17" name="Text Box 11"/>
          <p:cNvSpPr txBox="1">
            <a:spLocks noChangeArrowheads="1"/>
          </p:cNvSpPr>
          <p:nvPr/>
        </p:nvSpPr>
        <p:spPr bwMode="auto">
          <a:xfrm>
            <a:off x="99941" y="6331343"/>
            <a:ext cx="81520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p>
            <a:pPr>
              <a:spcBef>
                <a:spcPct val="50000"/>
              </a:spcBef>
            </a:pPr>
            <a:r>
              <a:rPr lang="fr-FR" altLang="fr-FR" sz="900" i="1" dirty="0"/>
              <a:t>(1) HAS -  Fiche points clés et solutions - Comment repérer la fragilité en soins ambulatoires - juin 2013</a:t>
            </a:r>
          </a:p>
          <a:p>
            <a:r>
              <a:rPr lang="fr-FR" altLang="fr-FR" sz="900" i="1" dirty="0"/>
              <a:t>(2) HAS -  Fiche points clés et solutions - Prendre en charge les personnes âgées fragiles en ambulatoire – décembre 2013</a:t>
            </a:r>
            <a:endParaRPr lang="fr-FR" altLang="fr-FR" sz="900" i="1" u="sng" dirty="0"/>
          </a:p>
        </p:txBody>
      </p:sp>
    </p:spTree>
    <p:extLst>
      <p:ext uri="{BB962C8B-B14F-4D97-AF65-F5344CB8AC3E}">
        <p14:creationId xmlns:p14="http://schemas.microsoft.com/office/powerpoint/2010/main" val="39541739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9"/>
          <p:cNvSpPr txBox="1">
            <a:spLocks noChangeArrowheads="1"/>
          </p:cNvSpPr>
          <p:nvPr/>
        </p:nvSpPr>
        <p:spPr bwMode="auto">
          <a:xfrm>
            <a:off x="660400" y="3933825"/>
            <a:ext cx="3816350" cy="825500"/>
          </a:xfrm>
          <a:prstGeom prst="rect">
            <a:avLst/>
          </a:prstGeom>
          <a:noFill/>
          <a:ln>
            <a:noFill/>
          </a:ln>
          <a:effec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rPr>
              <a:t>Bouchons muqueux</a:t>
            </a:r>
            <a:r>
              <a:rPr lang="fr-FR" altLang="fr-FR" sz="1600" dirty="0">
                <a:solidFill>
                  <a:srgbClr val="000099"/>
                </a:solidFill>
              </a:rPr>
              <a:t>, écoulement jaune/verdâtre,</a:t>
            </a:r>
          </a:p>
          <a:p>
            <a:pPr>
              <a:buClr>
                <a:srgbClr val="62C400"/>
              </a:buClr>
            </a:pPr>
            <a:r>
              <a:rPr lang="fr-FR" altLang="fr-FR" sz="1600" b="1" dirty="0">
                <a:solidFill>
                  <a:srgbClr val="000099"/>
                </a:solidFill>
              </a:rPr>
              <a:t>    croûtes</a:t>
            </a:r>
          </a:p>
        </p:txBody>
      </p:sp>
      <p:sp>
        <p:nvSpPr>
          <p:cNvPr id="7" name="Rectangle 51"/>
          <p:cNvSpPr>
            <a:spLocks noChangeArrowheads="1"/>
          </p:cNvSpPr>
          <p:nvPr/>
        </p:nvSpPr>
        <p:spPr bwMode="auto">
          <a:xfrm>
            <a:off x="660400" y="2733967"/>
            <a:ext cx="4508500" cy="584200"/>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a:buClr>
                <a:srgbClr val="62C400"/>
              </a:buClr>
              <a:buFontTx/>
              <a:buBlip>
                <a:blip r:embed="rId3"/>
              </a:buBlip>
              <a:defRPr/>
            </a:pPr>
            <a:r>
              <a:rPr lang="fr-FR" altLang="fr-FR" b="1" dirty="0">
                <a:solidFill>
                  <a:srgbClr val="000099"/>
                </a:solidFill>
                <a:latin typeface="Arial"/>
              </a:rPr>
              <a:t>Sécrétions jaunes, épaisses</a:t>
            </a:r>
            <a:r>
              <a:rPr lang="fr-FR" altLang="fr-FR" dirty="0">
                <a:solidFill>
                  <a:srgbClr val="000099"/>
                </a:solidFill>
                <a:latin typeface="Arial"/>
              </a:rPr>
              <a:t>, adhérentes, </a:t>
            </a:r>
            <a:r>
              <a:rPr lang="fr-FR" altLang="fr-FR" b="1" dirty="0">
                <a:solidFill>
                  <a:srgbClr val="000099"/>
                </a:solidFill>
                <a:latin typeface="Arial"/>
              </a:rPr>
              <a:t>écoulement dans le </a:t>
            </a:r>
            <a:r>
              <a:rPr lang="fr-FR" altLang="fr-FR" b="1" dirty="0" err="1">
                <a:solidFill>
                  <a:srgbClr val="000099"/>
                </a:solidFill>
                <a:latin typeface="Arial"/>
              </a:rPr>
              <a:t>cavum</a:t>
            </a:r>
            <a:endParaRPr lang="fr-FR" altLang="fr-FR" b="1" dirty="0">
              <a:solidFill>
                <a:srgbClr val="000099"/>
              </a:solidFill>
              <a:latin typeface="Arial"/>
            </a:endParaRPr>
          </a:p>
        </p:txBody>
      </p:sp>
      <p:sp>
        <p:nvSpPr>
          <p:cNvPr id="11" name="Espace réservé du contenu 2"/>
          <p:cNvSpPr txBox="1">
            <a:spLocks/>
          </p:cNvSpPr>
          <p:nvPr/>
        </p:nvSpPr>
        <p:spPr>
          <a:xfrm>
            <a:off x="276225" y="1657350"/>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nasal </a:t>
            </a:r>
            <a:r>
              <a:rPr lang="fr-FR" sz="2000" b="1" u="sng" dirty="0" err="1">
                <a:solidFill>
                  <a:srgbClr val="000099"/>
                </a:solidFill>
                <a:cs typeface="Arial" panose="020B0604020202020204" pitchFamily="34" charset="0"/>
              </a:rPr>
              <a:t>mucopurulent</a:t>
            </a:r>
            <a:endParaRPr lang="fr-FR" sz="2000" b="1" u="sng" dirty="0">
              <a:solidFill>
                <a:srgbClr val="000099"/>
              </a:solidFill>
              <a:cs typeface="Arial" panose="020B0604020202020204" pitchFamily="34" charset="0"/>
            </a:endParaRPr>
          </a:p>
          <a:p>
            <a:pPr marL="0" indent="0" defTabSz="914377" fontAlgn="auto">
              <a:spcBef>
                <a:spcPts val="0"/>
              </a:spcBef>
              <a:spcAft>
                <a:spcPts val="0"/>
              </a:spcAft>
              <a:buFontTx/>
              <a:buNone/>
              <a:defRPr/>
            </a:pPr>
            <a:endParaRPr lang="fr-FR" dirty="0">
              <a:solidFill>
                <a:srgbClr val="000000"/>
              </a:solidFill>
            </a:endParaRPr>
          </a:p>
        </p:txBody>
      </p:sp>
      <p:sp>
        <p:nvSpPr>
          <p:cNvPr id="12" name="Text Box 6"/>
          <p:cNvSpPr txBox="1">
            <a:spLocks noChangeArrowheads="1"/>
          </p:cNvSpPr>
          <p:nvPr/>
        </p:nvSpPr>
        <p:spPr bwMode="auto">
          <a:xfrm>
            <a:off x="7638652" y="2774950"/>
            <a:ext cx="3494087"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
                <a:srgbClr val="62C400"/>
              </a:buClr>
              <a:defRPr/>
            </a:pPr>
            <a:r>
              <a:rPr lang="fr-FR" altLang="fr-FR" b="1" dirty="0">
                <a:solidFill>
                  <a:srgbClr val="000099"/>
                </a:solidFill>
                <a:latin typeface="Arial"/>
              </a:rPr>
              <a:t>Hydrastis </a:t>
            </a:r>
            <a:r>
              <a:rPr lang="fr-FR" altLang="fr-FR" b="1" dirty="0" err="1">
                <a:solidFill>
                  <a:srgbClr val="000099"/>
                </a:solidFill>
                <a:latin typeface="Arial"/>
              </a:rPr>
              <a:t>canadensis</a:t>
            </a:r>
            <a:r>
              <a:rPr lang="fr-FR" altLang="fr-FR" b="1" dirty="0">
                <a:solidFill>
                  <a:srgbClr val="000099"/>
                </a:solidFill>
                <a:latin typeface="Arial"/>
              </a:rPr>
              <a:t> 9 CH</a:t>
            </a:r>
          </a:p>
          <a:p>
            <a:pPr algn="r">
              <a:spcBef>
                <a:spcPts val="300"/>
              </a:spcBef>
              <a:defRPr/>
            </a:pPr>
            <a:r>
              <a:rPr lang="fr-FR" altLang="fr-FR" sz="1600" dirty="0">
                <a:solidFill>
                  <a:srgbClr val="000090"/>
                </a:solidFill>
                <a:latin typeface="Arial"/>
              </a:rPr>
              <a:t>5 granules toutes les heures - ESA</a:t>
            </a:r>
          </a:p>
        </p:txBody>
      </p:sp>
      <p:sp>
        <p:nvSpPr>
          <p:cNvPr id="13" name="Text Box 6"/>
          <p:cNvSpPr txBox="1">
            <a:spLocks noChangeArrowheads="1"/>
          </p:cNvSpPr>
          <p:nvPr/>
        </p:nvSpPr>
        <p:spPr bwMode="auto">
          <a:xfrm>
            <a:off x="7714852" y="3933825"/>
            <a:ext cx="3417887" cy="72360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Font typeface="Wingdings" panose="05000000000000000000" pitchFamily="2" charset="2"/>
              <a:buNone/>
              <a:defRPr/>
            </a:pPr>
            <a:r>
              <a:rPr lang="fr-FR" altLang="fr-FR" b="1" dirty="0">
                <a:solidFill>
                  <a:srgbClr val="000099"/>
                </a:solidFill>
              </a:rPr>
              <a:t>Kalium </a:t>
            </a:r>
            <a:r>
              <a:rPr lang="fr-FR" altLang="fr-FR" b="1" dirty="0" err="1">
                <a:solidFill>
                  <a:srgbClr val="000099"/>
                </a:solidFill>
              </a:rPr>
              <a:t>bichromicum</a:t>
            </a:r>
            <a:r>
              <a:rPr lang="fr-FR" altLang="fr-FR" b="1" dirty="0">
                <a:solidFill>
                  <a:srgbClr val="000099"/>
                </a:solidFill>
              </a:rPr>
              <a:t> 9 CH</a:t>
            </a:r>
          </a:p>
          <a:p>
            <a:pPr algn="r">
              <a:spcBef>
                <a:spcPts val="300"/>
              </a:spcBef>
              <a:defRPr/>
            </a:pPr>
            <a:r>
              <a:rPr lang="fr-FR" altLang="fr-FR" sz="1600" dirty="0">
                <a:solidFill>
                  <a:srgbClr val="000090"/>
                </a:solidFill>
                <a:latin typeface="Arial"/>
              </a:rPr>
              <a:t>5 granules toutes les heures - ESA</a:t>
            </a: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Rhumes</a:t>
            </a: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grpSp>
        <p:nvGrpSpPr>
          <p:cNvPr id="15" name="Groupe 14"/>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1756858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2398122" y="1064684"/>
            <a:ext cx="9987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62C400"/>
              </a:buClr>
            </a:pPr>
            <a:r>
              <a:rPr lang="fr-FR" altLang="fr-FR" sz="2000" b="1" dirty="0">
                <a:solidFill>
                  <a:srgbClr val="95C41D"/>
                </a:solidFill>
                <a:cs typeface="Arial" panose="020B0604020202020204" pitchFamily="34" charset="0"/>
                <a:sym typeface="Wingdings" panose="05000000000000000000" pitchFamily="2" charset="2"/>
              </a:rPr>
              <a:t> Rhumes trainants</a:t>
            </a:r>
          </a:p>
        </p:txBody>
      </p:sp>
      <p:sp>
        <p:nvSpPr>
          <p:cNvPr id="12" name="Rectangle 51"/>
          <p:cNvSpPr>
            <a:spLocks noChangeArrowheads="1"/>
          </p:cNvSpPr>
          <p:nvPr/>
        </p:nvSpPr>
        <p:spPr bwMode="auto">
          <a:xfrm>
            <a:off x="701552" y="2339542"/>
            <a:ext cx="4630738" cy="584775"/>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Asthénie persistante</a:t>
            </a:r>
          </a:p>
          <a:p>
            <a:pPr marL="274638" eaLnBrk="0" hangingPunct="0">
              <a:buClr>
                <a:srgbClr val="62C400"/>
              </a:buClr>
              <a:tabLst>
                <a:tab pos="274638" algn="l"/>
              </a:tabLst>
              <a:defRPr/>
            </a:pPr>
            <a:r>
              <a:rPr lang="fr-FR" altLang="fr-FR" dirty="0">
                <a:solidFill>
                  <a:srgbClr val="000099"/>
                </a:solidFill>
                <a:cs typeface="Arial" panose="020B0604020202020204" pitchFamily="34" charset="0"/>
              </a:rPr>
              <a:t>Petite toux sèche</a:t>
            </a:r>
          </a:p>
        </p:txBody>
      </p:sp>
      <p:sp>
        <p:nvSpPr>
          <p:cNvPr id="13" name="Rectangle 52"/>
          <p:cNvSpPr>
            <a:spLocks noChangeArrowheads="1"/>
          </p:cNvSpPr>
          <p:nvPr/>
        </p:nvSpPr>
        <p:spPr bwMode="auto">
          <a:xfrm>
            <a:off x="6819255" y="2339542"/>
            <a:ext cx="4299075" cy="723602"/>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Sulfur</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iodatum</a:t>
            </a:r>
            <a:r>
              <a:rPr lang="fr-FR" altLang="fr-FR" sz="1800" b="1" dirty="0">
                <a:solidFill>
                  <a:srgbClr val="000099"/>
                </a:solidFill>
                <a:cs typeface="Arial" panose="020B0604020202020204" pitchFamily="34" charset="0"/>
              </a:rPr>
              <a:t> 15 CH </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le matin à renouveler au bout de 24h </a:t>
            </a:r>
          </a:p>
        </p:txBody>
      </p:sp>
      <p:sp>
        <p:nvSpPr>
          <p:cNvPr id="14" name="Rectangle 51"/>
          <p:cNvSpPr>
            <a:spLocks noChangeArrowheads="1"/>
          </p:cNvSpPr>
          <p:nvPr/>
        </p:nvSpPr>
        <p:spPr bwMode="auto">
          <a:xfrm>
            <a:off x="701552" y="3823776"/>
            <a:ext cx="4960409" cy="830997"/>
          </a:xfrm>
          <a:prstGeom prst="rect">
            <a:avLst/>
          </a:prstGeom>
          <a:noFill/>
          <a:ln>
            <a:noFill/>
          </a:ln>
          <a:effec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Écoulement traînant jaune, non irritant le jour, </a:t>
            </a:r>
          </a:p>
          <a:p>
            <a:pPr marL="274638" eaLnBrk="0" hangingPunct="0">
              <a:buClr>
                <a:srgbClr val="62C400"/>
              </a:buClr>
              <a:defRPr/>
            </a:pPr>
            <a:r>
              <a:rPr lang="fr-FR" altLang="fr-FR" dirty="0">
                <a:solidFill>
                  <a:srgbClr val="000099"/>
                </a:solidFill>
                <a:cs typeface="Arial" panose="020B0604020202020204" pitchFamily="34" charset="0"/>
              </a:rPr>
              <a:t>Nez obstrué la nuit, </a:t>
            </a:r>
          </a:p>
          <a:p>
            <a:pPr marL="274638" eaLnBrk="0" hangingPunct="0">
              <a:buClr>
                <a:srgbClr val="62C400"/>
              </a:buClr>
              <a:defRPr/>
            </a:pPr>
            <a:r>
              <a:rPr lang="fr-FR" altLang="fr-FR" b="1" dirty="0">
                <a:solidFill>
                  <a:srgbClr val="000099"/>
                </a:solidFill>
                <a:cs typeface="Arial" panose="020B0604020202020204" pitchFamily="34" charset="0"/>
              </a:rPr>
              <a:t>toux grasse le matin et sèche la nuit</a:t>
            </a:r>
          </a:p>
        </p:txBody>
      </p:sp>
      <p:sp>
        <p:nvSpPr>
          <p:cNvPr id="15" name="Rectangle 52"/>
          <p:cNvSpPr>
            <a:spLocks noChangeArrowheads="1"/>
          </p:cNvSpPr>
          <p:nvPr/>
        </p:nvSpPr>
        <p:spPr bwMode="auto">
          <a:xfrm>
            <a:off x="7021698" y="3898755"/>
            <a:ext cx="4096632" cy="723602"/>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Pulsatilla</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le soir à renouveler au bout de 24h </a:t>
            </a:r>
          </a:p>
        </p:txBody>
      </p:sp>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grpSp>
        <p:nvGrpSpPr>
          <p:cNvPr id="16" name="Groupe 15"/>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6394643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7"/>
          <p:cNvSpPr txBox="1">
            <a:spLocks noChangeArrowheads="1"/>
          </p:cNvSpPr>
          <p:nvPr/>
        </p:nvSpPr>
        <p:spPr bwMode="auto">
          <a:xfrm>
            <a:off x="1055158" y="2352675"/>
            <a:ext cx="8609542"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spcBef>
                <a:spcPct val="90000"/>
              </a:spcBef>
              <a:buClr>
                <a:srgbClr val="62C400"/>
              </a:buClr>
              <a:buFontTx/>
              <a:buBlip>
                <a:blip r:embed="rId3"/>
              </a:buBlip>
            </a:pPr>
            <a:r>
              <a:rPr lang="fr-FR" altLang="fr-FR" sz="2000" dirty="0">
                <a:solidFill>
                  <a:srgbClr val="000099"/>
                </a:solidFill>
                <a:latin typeface="Arial"/>
              </a:rPr>
              <a:t>Syndromes grippaux </a:t>
            </a:r>
            <a:r>
              <a:rPr lang="fr-FR" altLang="fr-FR" sz="2000" dirty="0">
                <a:solidFill>
                  <a:srgbClr val="000099"/>
                </a:solidFill>
                <a:latin typeface="Arial"/>
                <a:sym typeface="MS Outlook" panose="05010100010000000000" pitchFamily="2" charset="2"/>
              </a:rPr>
              <a:t></a:t>
            </a:r>
            <a:r>
              <a:rPr lang="fr-FR" altLang="fr-FR" sz="2000" dirty="0">
                <a:solidFill>
                  <a:srgbClr val="000099"/>
                </a:solidFill>
                <a:latin typeface="Arial" panose="020B0604020202020204" pitchFamily="34" charset="0"/>
                <a:cs typeface="Arial" panose="020B0604020202020204" pitchFamily="34" charset="0"/>
                <a:sym typeface="MS Outlook" panose="05010100010000000000" pitchFamily="2" charset="2"/>
              </a:rPr>
              <a:t>≠ grippe</a:t>
            </a:r>
            <a:endParaRPr lang="fr-FR" altLang="fr-FR" sz="2000" b="0" dirty="0">
              <a:solidFill>
                <a:srgbClr val="000099"/>
              </a:solidFill>
              <a:latin typeface="Arial"/>
            </a:endParaRPr>
          </a:p>
          <a:p>
            <a:pPr eaLnBrk="1" hangingPunct="1">
              <a:lnSpc>
                <a:spcPct val="150000"/>
              </a:lnSpc>
              <a:spcBef>
                <a:spcPts val="1800"/>
              </a:spcBef>
              <a:buClr>
                <a:srgbClr val="62C400"/>
              </a:buClr>
              <a:buFontTx/>
              <a:buBlip>
                <a:blip r:embed="rId3"/>
              </a:buBlip>
            </a:pPr>
            <a:r>
              <a:rPr lang="fr-FR" altLang="fr-FR" sz="2000" dirty="0">
                <a:solidFill>
                  <a:srgbClr val="000099"/>
                </a:solidFill>
                <a:latin typeface="Arial"/>
              </a:rPr>
              <a:t>Différents virus </a:t>
            </a:r>
            <a:r>
              <a:rPr lang="fr-FR" altLang="fr-FR" sz="1800" b="0" dirty="0">
                <a:solidFill>
                  <a:srgbClr val="000099"/>
                </a:solidFill>
                <a:latin typeface="Arial"/>
              </a:rPr>
              <a:t>(virus grippaux, para-grippaux, VRS, adénovirus) </a:t>
            </a:r>
          </a:p>
          <a:p>
            <a:pPr eaLnBrk="1" hangingPunct="1">
              <a:spcBef>
                <a:spcPts val="1800"/>
              </a:spcBef>
              <a:buClr>
                <a:srgbClr val="62C400"/>
              </a:buClr>
              <a:buFontTx/>
              <a:buBlip>
                <a:blip r:embed="rId3"/>
              </a:buBlip>
              <a:tabLst>
                <a:tab pos="3860800" algn="l"/>
              </a:tabLst>
            </a:pPr>
            <a:r>
              <a:rPr lang="fr-FR" altLang="fr-FR" sz="2000" b="0" dirty="0">
                <a:solidFill>
                  <a:srgbClr val="000099"/>
                </a:solidFill>
                <a:latin typeface="Arial"/>
              </a:rPr>
              <a:t>Symptomatologie</a:t>
            </a:r>
            <a:r>
              <a:rPr lang="fr-FR" altLang="fr-FR" sz="2000" dirty="0">
                <a:solidFill>
                  <a:srgbClr val="000099"/>
                </a:solidFill>
                <a:latin typeface="Arial"/>
              </a:rPr>
              <a:t> semblable </a:t>
            </a:r>
            <a:r>
              <a:rPr lang="fr-FR" altLang="fr-FR" sz="1800" b="0" dirty="0">
                <a:solidFill>
                  <a:srgbClr val="000099"/>
                </a:solidFill>
                <a:latin typeface="Arial"/>
              </a:rPr>
              <a:t>: fièvre, arthralgies, myalgies, maux de tête, 	sensation de malaise général</a:t>
            </a:r>
          </a:p>
          <a:p>
            <a:pPr eaLnBrk="1" hangingPunct="1">
              <a:spcBef>
                <a:spcPts val="1800"/>
              </a:spcBef>
              <a:buClr>
                <a:srgbClr val="62C400"/>
              </a:buClr>
              <a:buFontTx/>
              <a:buBlip>
                <a:blip r:embed="rId3"/>
              </a:buBlip>
            </a:pPr>
            <a:r>
              <a:rPr lang="fr-FR" altLang="fr-FR" sz="2000" b="0" dirty="0">
                <a:solidFill>
                  <a:srgbClr val="000099"/>
                </a:solidFill>
                <a:latin typeface="Arial"/>
              </a:rPr>
              <a:t>Mais </a:t>
            </a:r>
            <a:r>
              <a:rPr lang="fr-FR" altLang="fr-FR" sz="2000" dirty="0">
                <a:solidFill>
                  <a:srgbClr val="000099"/>
                </a:solidFill>
                <a:latin typeface="Arial"/>
              </a:rPr>
              <a:t>moindre intensité</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9"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0" name="Espace réservé du contenu 2"/>
          <p:cNvSpPr txBox="1">
            <a:spLocks/>
          </p:cNvSpPr>
          <p:nvPr/>
        </p:nvSpPr>
        <p:spPr>
          <a:xfrm>
            <a:off x="246063" y="11715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grpSp>
        <p:nvGrpSpPr>
          <p:cNvPr id="11" name="Groupe 10"/>
          <p:cNvGrpSpPr/>
          <p:nvPr/>
        </p:nvGrpSpPr>
        <p:grpSpPr>
          <a:xfrm>
            <a:off x="9582520" y="-746966"/>
            <a:ext cx="3079379" cy="2596260"/>
            <a:chOff x="9582520" y="-746966"/>
            <a:chExt cx="3079379" cy="2596260"/>
          </a:xfrm>
        </p:grpSpPr>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4" name="Rectangle 13"/>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2690101457"/>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pic>
        <p:nvPicPr>
          <p:cNvPr id="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151756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776" y="300030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672112" y="3245746"/>
            <a:ext cx="3879588" cy="461665"/>
          </a:xfrm>
          <a:prstGeom prst="rect">
            <a:avLst/>
          </a:prstGeom>
        </p:spPr>
        <p:txBody>
          <a:bodyPr wrap="none">
            <a:spAutoFit/>
          </a:bodyPr>
          <a:lstStyle/>
          <a:p>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dirty="0">
              <a:solidFill>
                <a:srgbClr val="000000"/>
              </a:solidFill>
            </a:endParaRPr>
          </a:p>
        </p:txBody>
      </p:sp>
      <p:sp>
        <p:nvSpPr>
          <p:cNvPr id="10" name="Text Box 5"/>
          <p:cNvSpPr txBox="1">
            <a:spLocks noChangeArrowheads="1"/>
          </p:cNvSpPr>
          <p:nvPr/>
        </p:nvSpPr>
        <p:spPr bwMode="auto">
          <a:xfrm>
            <a:off x="263525" y="1663018"/>
            <a:ext cx="117252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Limites du conseil</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12"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76" y="4595171"/>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84"/>
          <p:cNvSpPr txBox="1">
            <a:spLocks/>
          </p:cNvSpPr>
          <p:nvPr/>
        </p:nvSpPr>
        <p:spPr bwMode="auto">
          <a:xfrm>
            <a:off x="1162052" y="4465024"/>
            <a:ext cx="10515600" cy="125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6"/>
              </a:buBlip>
            </a:pPr>
            <a:r>
              <a:rPr lang="fr-FR" altLang="fr-FR" sz="2000" dirty="0">
                <a:solidFill>
                  <a:srgbClr val="000099"/>
                </a:solidFill>
              </a:rPr>
              <a:t>Conseil </a:t>
            </a:r>
            <a:r>
              <a:rPr lang="fr-FR" altLang="fr-FR" sz="2000" b="1" dirty="0">
                <a:solidFill>
                  <a:srgbClr val="000099"/>
                </a:solidFill>
              </a:rPr>
              <a:t>en attente de consultation</a:t>
            </a:r>
          </a:p>
          <a:p>
            <a:pPr fontAlgn="base">
              <a:lnSpc>
                <a:spcPct val="150000"/>
              </a:lnSpc>
              <a:spcBef>
                <a:spcPct val="0"/>
              </a:spcBef>
              <a:spcAft>
                <a:spcPct val="0"/>
              </a:spcAft>
              <a:buClr>
                <a:srgbClr val="62C400"/>
              </a:buClr>
              <a:buSzPct val="100000"/>
              <a:buFontTx/>
              <a:buBlip>
                <a:blip r:embed="rId6"/>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sp>
        <p:nvSpPr>
          <p:cNvPr id="2" name="ZoneTexte 1"/>
          <p:cNvSpPr txBox="1"/>
          <p:nvPr/>
        </p:nvSpPr>
        <p:spPr>
          <a:xfrm>
            <a:off x="785308" y="3267344"/>
            <a:ext cx="3449619" cy="400110"/>
          </a:xfrm>
          <a:prstGeom prst="rect">
            <a:avLst/>
          </a:prstGeom>
          <a:noFill/>
        </p:spPr>
        <p:txBody>
          <a:bodyPr wrap="square" rtlCol="0">
            <a:spAutoFit/>
          </a:bodyPr>
          <a:lstStyle/>
          <a:p>
            <a:r>
              <a:rPr lang="fr-FR" sz="2000" dirty="0">
                <a:solidFill>
                  <a:srgbClr val="000099"/>
                </a:solidFill>
              </a:rPr>
              <a:t>Personne âgée fragile</a:t>
            </a:r>
          </a:p>
        </p:txBody>
      </p:sp>
      <p:grpSp>
        <p:nvGrpSpPr>
          <p:cNvPr id="15" name="Groupe 14"/>
          <p:cNvGrpSpPr/>
          <p:nvPr/>
        </p:nvGrpSpPr>
        <p:grpSpPr>
          <a:xfrm>
            <a:off x="9582520" y="-746966"/>
            <a:ext cx="3079379" cy="2596260"/>
            <a:chOff x="9582520" y="-746966"/>
            <a:chExt cx="3079379" cy="2596260"/>
          </a:xfrm>
        </p:grpSpPr>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8" name="Rectangle 17"/>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Rectangle 18"/>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716332250"/>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solidFill>
                <a:srgbClr val="000000"/>
              </a:solidFill>
            </a:endParaRPr>
          </a:p>
          <a:p>
            <a:pPr marL="0" indent="0" defTabSz="914377" eaLnBrk="1" fontAlgn="auto" hangingPunct="1">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9"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2" name="Text Box 5"/>
          <p:cNvSpPr txBox="1">
            <a:spLocks noChangeArrowheads="1"/>
          </p:cNvSpPr>
          <p:nvPr/>
        </p:nvSpPr>
        <p:spPr bwMode="auto">
          <a:xfrm>
            <a:off x="275619" y="1638454"/>
            <a:ext cx="117252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cs typeface="Arial" panose="020B0604020202020204" pitchFamily="34" charset="0"/>
                <a:sym typeface="Wingdings" panose="05000000000000000000" pitchFamily="2" charset="2"/>
              </a:rPr>
              <a:t>Recommandations prévention grippale</a:t>
            </a:r>
            <a:r>
              <a:rPr lang="fr-FR" altLang="fr-FR" baseline="30000" dirty="0">
                <a:solidFill>
                  <a:srgbClr val="000099"/>
                </a:solidFill>
                <a:cs typeface="Arial" panose="020B0604020202020204" pitchFamily="34" charset="0"/>
                <a:sym typeface="Wingdings" panose="05000000000000000000" pitchFamily="2" charset="2"/>
              </a:rPr>
              <a:t>(1)</a:t>
            </a: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sym typeface="Wingdings" panose="05000000000000000000" pitchFamily="2" charset="2"/>
            </a:endParaRPr>
          </a:p>
          <a:p>
            <a:pPr marL="342900" indent="-342900" eaLnBrk="0" fontAlgn="base" hangingPunct="0">
              <a:spcBef>
                <a:spcPct val="0"/>
              </a:spcBef>
              <a:spcAft>
                <a:spcPct val="0"/>
              </a:spcAft>
              <a:buClr>
                <a:srgbClr val="62C400"/>
              </a:buClr>
              <a:buFont typeface="Wingdings" panose="05000000000000000000" pitchFamily="2" charset="2"/>
              <a:buChar char="v"/>
            </a:pPr>
            <a:endParaRPr lang="fr-FR" altLang="fr-FR" sz="2000" b="1" dirty="0">
              <a:solidFill>
                <a:srgbClr val="95C41D"/>
              </a:solidFill>
              <a:ea typeface="ＭＳ Ｐゴシック" panose="020B0600070205080204" pitchFamily="34" charset="-128"/>
            </a:endParaRPr>
          </a:p>
        </p:txBody>
      </p:sp>
      <p:sp>
        <p:nvSpPr>
          <p:cNvPr id="13" name="Text Box 7"/>
          <p:cNvSpPr txBox="1">
            <a:spLocks noChangeArrowheads="1"/>
          </p:cNvSpPr>
          <p:nvPr/>
        </p:nvSpPr>
        <p:spPr bwMode="auto">
          <a:xfrm>
            <a:off x="1055158" y="2397638"/>
            <a:ext cx="79364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lnSpc>
                <a:spcPct val="150000"/>
              </a:lnSpc>
              <a:spcBef>
                <a:spcPct val="90000"/>
              </a:spcBef>
              <a:buClr>
                <a:srgbClr val="62C400"/>
              </a:buClr>
              <a:buFontTx/>
              <a:buBlip>
                <a:blip r:embed="rId3"/>
              </a:buBlip>
            </a:pPr>
            <a:r>
              <a:rPr lang="fr-FR" altLang="fr-FR" sz="2000" dirty="0">
                <a:solidFill>
                  <a:srgbClr val="000099"/>
                </a:solidFill>
                <a:latin typeface="Arial"/>
              </a:rPr>
              <a:t>Vaccination antigrippale </a:t>
            </a:r>
            <a:r>
              <a:rPr lang="fr-FR" altLang="fr-FR" sz="2000" b="0" dirty="0">
                <a:solidFill>
                  <a:srgbClr val="000099"/>
                </a:solidFill>
                <a:latin typeface="Arial"/>
              </a:rPr>
              <a:t>(grippe saisonnière) </a:t>
            </a:r>
            <a:r>
              <a:rPr lang="fr-FR" altLang="fr-FR" sz="2000" dirty="0">
                <a:solidFill>
                  <a:srgbClr val="000099"/>
                </a:solidFill>
                <a:latin typeface="Arial"/>
              </a:rPr>
              <a:t>recommandée </a:t>
            </a:r>
            <a:r>
              <a:rPr lang="fr-FR" altLang="fr-FR" sz="2000" b="0" dirty="0">
                <a:solidFill>
                  <a:srgbClr val="000099"/>
                </a:solidFill>
                <a:latin typeface="Arial"/>
              </a:rPr>
              <a:t>tous les ans </a:t>
            </a:r>
            <a:r>
              <a:rPr lang="fr-FR" altLang="fr-FR" sz="2000" dirty="0">
                <a:solidFill>
                  <a:srgbClr val="000099"/>
                </a:solidFill>
                <a:latin typeface="Arial"/>
              </a:rPr>
              <a:t>pour les personnes âgées ≥ 65 ans</a:t>
            </a:r>
            <a:endParaRPr lang="fr-FR" altLang="fr-FR" sz="2000" b="0" dirty="0">
              <a:solidFill>
                <a:srgbClr val="000099"/>
              </a:solidFill>
              <a:latin typeface="Arial"/>
            </a:endParaRPr>
          </a:p>
        </p:txBody>
      </p:sp>
      <p:sp>
        <p:nvSpPr>
          <p:cNvPr id="14" name="ZoneTexte 13"/>
          <p:cNvSpPr txBox="1"/>
          <p:nvPr/>
        </p:nvSpPr>
        <p:spPr>
          <a:xfrm>
            <a:off x="0" y="6476786"/>
            <a:ext cx="9177337" cy="246221"/>
          </a:xfrm>
          <a:prstGeom prst="rect">
            <a:avLst/>
          </a:prstGeom>
          <a:noFill/>
        </p:spPr>
        <p:txBody>
          <a:bodyPr wrap="square" rtlCol="0">
            <a:spAutoFit/>
          </a:bodyPr>
          <a:lstStyle/>
          <a:p>
            <a:r>
              <a:rPr lang="fr-FR" sz="1000" i="1" dirty="0">
                <a:solidFill>
                  <a:srgbClr val="000099"/>
                </a:solidFill>
              </a:rPr>
              <a:t>(1) Calendrier des vaccinations et recommandations vaccinales 2019 – Ministère des affaires sociales et de la santé – mars 2019</a:t>
            </a:r>
          </a:p>
        </p:txBody>
      </p:sp>
      <p:grpSp>
        <p:nvGrpSpPr>
          <p:cNvPr id="16" name="Group 19"/>
          <p:cNvGrpSpPr>
            <a:grpSpLocks noChangeAspect="1"/>
          </p:cNvGrpSpPr>
          <p:nvPr/>
        </p:nvGrpSpPr>
        <p:grpSpPr bwMode="auto">
          <a:xfrm>
            <a:off x="4588668" y="4053538"/>
            <a:ext cx="555361" cy="496902"/>
            <a:chOff x="1584" y="2688"/>
            <a:chExt cx="166" cy="144"/>
          </a:xfrm>
        </p:grpSpPr>
        <p:sp>
          <p:nvSpPr>
            <p:cNvPr id="17" name="Freeform 20"/>
            <p:cNvSpPr>
              <a:spLocks noChangeAspect="1"/>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
          <p:nvSpPr>
            <p:cNvPr id="18" name="Freeform 21"/>
            <p:cNvSpPr>
              <a:spLocks noChangeAspect="1"/>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grpSp>
      <p:sp>
        <p:nvSpPr>
          <p:cNvPr id="19" name="Text Box 7"/>
          <p:cNvSpPr txBox="1">
            <a:spLocks noChangeArrowheads="1"/>
          </p:cNvSpPr>
          <p:nvPr/>
        </p:nvSpPr>
        <p:spPr bwMode="auto">
          <a:xfrm>
            <a:off x="1085320" y="5129450"/>
            <a:ext cx="8609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4650" indent="-37465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hangingPunct="1">
              <a:spcBef>
                <a:spcPct val="90000"/>
              </a:spcBef>
              <a:buClr>
                <a:srgbClr val="62C400"/>
              </a:buClr>
              <a:buFontTx/>
              <a:buBlip>
                <a:blip r:embed="rId3"/>
              </a:buBlip>
            </a:pPr>
            <a:r>
              <a:rPr lang="fr-FR" altLang="fr-FR" sz="2000" dirty="0">
                <a:solidFill>
                  <a:srgbClr val="000099"/>
                </a:solidFill>
                <a:latin typeface="Arial"/>
              </a:rPr>
              <a:t>Mesures d’hygiène </a:t>
            </a:r>
            <a:r>
              <a:rPr lang="fr-FR" altLang="fr-FR" sz="2000" b="0" dirty="0">
                <a:solidFill>
                  <a:srgbClr val="000099"/>
                </a:solidFill>
                <a:latin typeface="Arial"/>
              </a:rPr>
              <a:t>destinées à limiter la transmission de la grippe</a:t>
            </a:r>
          </a:p>
        </p:txBody>
      </p:sp>
      <p:sp>
        <p:nvSpPr>
          <p:cNvPr id="4" name="ZoneTexte 3"/>
          <p:cNvSpPr txBox="1"/>
          <p:nvPr/>
        </p:nvSpPr>
        <p:spPr>
          <a:xfrm>
            <a:off x="8559209" y="3873144"/>
            <a:ext cx="3718106" cy="338554"/>
          </a:xfrm>
          <a:prstGeom prst="rect">
            <a:avLst/>
          </a:prstGeom>
          <a:noFill/>
        </p:spPr>
        <p:txBody>
          <a:bodyPr wrap="square" rtlCol="0">
            <a:spAutoFit/>
          </a:bodyPr>
          <a:lstStyle/>
          <a:p>
            <a:r>
              <a:rPr lang="fr-FR" sz="1600" b="1" dirty="0">
                <a:solidFill>
                  <a:srgbClr val="AAE2CA">
                    <a:lumMod val="50000"/>
                  </a:srgbClr>
                </a:solidFill>
              </a:rPr>
              <a:t>Vaccination possible en pharmacie</a:t>
            </a:r>
          </a:p>
        </p:txBody>
      </p:sp>
      <p:grpSp>
        <p:nvGrpSpPr>
          <p:cNvPr id="22" name="Groupe 21"/>
          <p:cNvGrpSpPr/>
          <p:nvPr/>
        </p:nvGrpSpPr>
        <p:grpSpPr>
          <a:xfrm>
            <a:off x="9582520" y="-746966"/>
            <a:ext cx="3079379" cy="2596260"/>
            <a:chOff x="9582520" y="-746966"/>
            <a:chExt cx="3079379" cy="2596260"/>
          </a:xfrm>
        </p:grpSpPr>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4" name="Rectangle 2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5" name="Rectangle 2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6" name="Rectangle 2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pic>
        <p:nvPicPr>
          <p:cNvPr id="2" name="Image 1"/>
          <p:cNvPicPr>
            <a:picLocks noChangeAspect="1"/>
          </p:cNvPicPr>
          <p:nvPr/>
        </p:nvPicPr>
        <p:blipFill>
          <a:blip r:embed="rId5"/>
          <a:stretch>
            <a:fillRect/>
          </a:stretch>
        </p:blipFill>
        <p:spPr>
          <a:xfrm>
            <a:off x="8874090" y="2024265"/>
            <a:ext cx="2667112" cy="1681001"/>
          </a:xfrm>
          <a:prstGeom prst="rect">
            <a:avLst/>
          </a:prstGeom>
          <a:ln>
            <a:noFill/>
          </a:ln>
          <a:effectLst>
            <a:outerShdw blurRad="190500" algn="tl" rotWithShape="0">
              <a:srgbClr val="000000">
                <a:alpha val="70000"/>
              </a:srgbClr>
            </a:outerShdw>
          </a:effectLst>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3659" y="2832975"/>
            <a:ext cx="1190625" cy="1238250"/>
          </a:xfrm>
          <a:prstGeom prst="rect">
            <a:avLst/>
          </a:prstGeom>
        </p:spPr>
      </p:pic>
    </p:spTree>
    <p:extLst>
      <p:ext uri="{BB962C8B-B14F-4D97-AF65-F5344CB8AC3E}">
        <p14:creationId xmlns:p14="http://schemas.microsoft.com/office/powerpoint/2010/main" val="1811749327"/>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7" name="Text Box 27"/>
          <p:cNvSpPr txBox="1">
            <a:spLocks noChangeArrowheads="1"/>
          </p:cNvSpPr>
          <p:nvPr/>
        </p:nvSpPr>
        <p:spPr bwMode="auto">
          <a:xfrm>
            <a:off x="8648784" y="2435382"/>
            <a:ext cx="2486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Influenzinum</a:t>
            </a:r>
            <a:r>
              <a:rPr lang="fr-FR" sz="1800" b="1" dirty="0">
                <a:solidFill>
                  <a:srgbClr val="000090"/>
                </a:solidFill>
              </a:rPr>
              <a:t> 15 CH</a:t>
            </a:r>
          </a:p>
          <a:p>
            <a:pPr algn="r">
              <a:spcBef>
                <a:spcPts val="300"/>
              </a:spcBef>
            </a:pPr>
            <a:r>
              <a:rPr lang="fr-FR" dirty="0">
                <a:solidFill>
                  <a:srgbClr val="000090"/>
                </a:solidFill>
              </a:rPr>
              <a:t>1 dose après le vaccin</a:t>
            </a:r>
          </a:p>
        </p:txBody>
      </p:sp>
      <p:sp>
        <p:nvSpPr>
          <p:cNvPr id="9" name="Text Box 27"/>
          <p:cNvSpPr txBox="1">
            <a:spLocks noChangeArrowheads="1"/>
          </p:cNvSpPr>
          <p:nvPr/>
        </p:nvSpPr>
        <p:spPr bwMode="auto">
          <a:xfrm>
            <a:off x="7676705" y="4337348"/>
            <a:ext cx="345855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da-DK" sz="1800" b="1" dirty="0">
                <a:solidFill>
                  <a:srgbClr val="000090"/>
                </a:solidFill>
              </a:rPr>
              <a:t>Serum de Yersin 9 CH</a:t>
            </a:r>
          </a:p>
          <a:p>
            <a:pPr algn="r">
              <a:spcBef>
                <a:spcPts val="300"/>
              </a:spcBef>
            </a:pPr>
            <a:r>
              <a:rPr lang="fr-FR" dirty="0">
                <a:solidFill>
                  <a:srgbClr val="000099"/>
                </a:solidFill>
              </a:rPr>
              <a:t>1 dose par mois  d’octobre à mars</a:t>
            </a:r>
            <a:r>
              <a:rPr lang="da-DK" b="1" dirty="0">
                <a:solidFill>
                  <a:srgbClr val="000090"/>
                </a:solidFill>
              </a:rPr>
              <a:t> </a:t>
            </a:r>
            <a:endParaRPr lang="fr-FR" b="1" dirty="0">
              <a:solidFill>
                <a:srgbClr val="000090"/>
              </a:solidFill>
            </a:endParaRPr>
          </a:p>
        </p:txBody>
      </p:sp>
      <p:sp>
        <p:nvSpPr>
          <p:cNvPr id="11" name="Rectangle 10"/>
          <p:cNvSpPr/>
          <p:nvPr/>
        </p:nvSpPr>
        <p:spPr>
          <a:xfrm>
            <a:off x="412750" y="1696460"/>
            <a:ext cx="9709150" cy="369332"/>
          </a:xfrm>
          <a:prstGeom prst="rect">
            <a:avLst/>
          </a:prstGeom>
        </p:spPr>
        <p:txBody>
          <a:bodyPr wrap="square">
            <a:spAutoFit/>
          </a:bodyPr>
          <a:lstStyle/>
          <a:p>
            <a:r>
              <a:rPr lang="fr-FR" u="sng" dirty="0">
                <a:solidFill>
                  <a:srgbClr val="000099"/>
                </a:solidFill>
              </a:rPr>
              <a:t>Accompagnement de la vaccination </a:t>
            </a:r>
            <a:r>
              <a:rPr lang="fr-FR" u="sng" dirty="0" err="1">
                <a:solidFill>
                  <a:srgbClr val="000099"/>
                </a:solidFill>
              </a:rPr>
              <a:t>anti-grippale</a:t>
            </a:r>
            <a:r>
              <a:rPr lang="fr-FR" u="sng" dirty="0">
                <a:solidFill>
                  <a:srgbClr val="000099"/>
                </a:solidFill>
              </a:rPr>
              <a:t> et prévention des pathologies hivernales</a:t>
            </a:r>
          </a:p>
        </p:txBody>
      </p:sp>
      <p:sp>
        <p:nvSpPr>
          <p:cNvPr id="13" name="Text Box 59"/>
          <p:cNvSpPr txBox="1">
            <a:spLocks noChangeArrowheads="1"/>
          </p:cNvSpPr>
          <p:nvPr/>
        </p:nvSpPr>
        <p:spPr bwMode="auto">
          <a:xfrm>
            <a:off x="670175" y="2477794"/>
            <a:ext cx="43337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Dilution du vaccin </a:t>
            </a:r>
            <a:r>
              <a:rPr lang="fr-FR" altLang="fr-FR" dirty="0" err="1">
                <a:solidFill>
                  <a:srgbClr val="000099"/>
                </a:solidFill>
                <a:cs typeface="Arial" panose="020B0604020202020204" pitchFamily="34" charset="0"/>
              </a:rPr>
              <a:t>anti-grippal</a:t>
            </a:r>
            <a:r>
              <a:rPr lang="fr-FR" altLang="fr-FR" dirty="0">
                <a:solidFill>
                  <a:srgbClr val="000099"/>
                </a:solidFill>
                <a:cs typeface="Arial" panose="020B0604020202020204" pitchFamily="34" charset="0"/>
              </a:rPr>
              <a:t> de l’année</a:t>
            </a:r>
          </a:p>
        </p:txBody>
      </p:sp>
      <p:sp>
        <p:nvSpPr>
          <p:cNvPr id="14" name="Text Box 61"/>
          <p:cNvSpPr txBox="1">
            <a:spLocks noChangeArrowheads="1"/>
          </p:cNvSpPr>
          <p:nvPr/>
        </p:nvSpPr>
        <p:spPr bwMode="auto">
          <a:xfrm>
            <a:off x="670175" y="4412893"/>
            <a:ext cx="4971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FontTx/>
              <a:buBlip>
                <a:blip r:embed="rId3"/>
              </a:buBlip>
            </a:pPr>
            <a:r>
              <a:rPr lang="fr-FR" altLang="fr-FR" dirty="0">
                <a:solidFill>
                  <a:srgbClr val="000099"/>
                </a:solidFill>
                <a:cs typeface="Arial" panose="020B0604020202020204" pitchFamily="34" charset="0"/>
              </a:rPr>
              <a:t>Prévention des complications pulmonaires</a:t>
            </a:r>
          </a:p>
        </p:txBody>
      </p:sp>
      <p:sp>
        <p:nvSpPr>
          <p:cNvPr id="15" name="ZoneTexte 14"/>
          <p:cNvSpPr txBox="1"/>
          <p:nvPr/>
        </p:nvSpPr>
        <p:spPr>
          <a:xfrm>
            <a:off x="1900298" y="2925333"/>
            <a:ext cx="4038683" cy="646331"/>
          </a:xfrm>
          <a:prstGeom prst="rect">
            <a:avLst/>
          </a:prstGeom>
          <a:noFill/>
        </p:spPr>
        <p:txBody>
          <a:bodyPr wrap="square" rtlCol="0">
            <a:spAutoFit/>
          </a:bodyPr>
          <a:lstStyle/>
          <a:p>
            <a:r>
              <a:rPr lang="fr-FR" dirty="0">
                <a:solidFill>
                  <a:srgbClr val="FF0000"/>
                </a:solidFill>
              </a:rPr>
              <a:t>N’est pas un vaccin</a:t>
            </a:r>
          </a:p>
          <a:p>
            <a:r>
              <a:rPr lang="fr-FR" dirty="0">
                <a:solidFill>
                  <a:srgbClr val="FF0000"/>
                </a:solidFill>
              </a:rPr>
              <a:t>Ne remplace pas le vaccin antigrippal</a:t>
            </a:r>
          </a:p>
        </p:txBody>
      </p:sp>
      <p:pic>
        <p:nvPicPr>
          <p:cNvPr id="16"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6" y="2881522"/>
            <a:ext cx="881809" cy="733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11"/>
          <p:cNvGrpSpPr/>
          <p:nvPr/>
        </p:nvGrpSpPr>
        <p:grpSpPr>
          <a:xfrm>
            <a:off x="9582520" y="-746966"/>
            <a:ext cx="3079379" cy="2596260"/>
            <a:chOff x="9582520" y="-746966"/>
            <a:chExt cx="3079379" cy="2596260"/>
          </a:xfrm>
        </p:grpSpPr>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9" name="Rectangle 18"/>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0" name="Rectangle 19"/>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4977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p:bldP spid="1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5972054" y="1652467"/>
            <a:ext cx="5046466"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dirty="0">
                <a:solidFill>
                  <a:srgbClr val="000099"/>
                </a:solidFill>
                <a:cs typeface="Arial" panose="020B0604020202020204" pitchFamily="34" charset="0"/>
              </a:rPr>
              <a:t>Disposer d’un outil aide-mémoire</a:t>
            </a:r>
            <a:endParaRPr lang="fr-FR" altLang="fr-FR" sz="3200" dirty="0">
              <a:solidFill>
                <a:srgbClr val="000099"/>
              </a:solidFill>
              <a:cs typeface="Arial" panose="020B0604020202020204" pitchFamily="34" charset="0"/>
            </a:endParaRPr>
          </a:p>
        </p:txBody>
      </p:sp>
      <p:sp>
        <p:nvSpPr>
          <p:cNvPr id="262148" name="Rectangle 4"/>
          <p:cNvSpPr>
            <a:spLocks noChangeArrowheads="1"/>
          </p:cNvSpPr>
          <p:nvPr/>
        </p:nvSpPr>
        <p:spPr bwMode="auto">
          <a:xfrm>
            <a:off x="3978643" y="4157252"/>
            <a:ext cx="7392987" cy="1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a:spcBef>
                <a:spcPct val="20000"/>
              </a:spcBef>
              <a:buFontTx/>
              <a:buBlip>
                <a:blip r:embed="rId3"/>
              </a:buBlip>
            </a:pPr>
            <a:r>
              <a:rPr lang="fr-FR" altLang="fr-FR" sz="1800" b="1" dirty="0">
                <a:solidFill>
                  <a:srgbClr val="000099"/>
                </a:solidFill>
                <a:cs typeface="Arial" panose="020B0604020202020204" pitchFamily="34" charset="0"/>
              </a:rPr>
              <a:t>Individuellement </a:t>
            </a:r>
          </a:p>
          <a:p>
            <a:pPr>
              <a:spcBef>
                <a:spcPct val="20000"/>
              </a:spcBef>
              <a:buFontTx/>
              <a:buBlip>
                <a:blip r:embed="rId3"/>
              </a:buBlip>
            </a:pPr>
            <a:r>
              <a:rPr lang="fr-FR" altLang="fr-FR" sz="1800" dirty="0">
                <a:solidFill>
                  <a:srgbClr val="000099"/>
                </a:solidFill>
                <a:cs typeface="Arial" panose="020B0604020202020204" pitchFamily="34" charset="0"/>
              </a:rPr>
              <a:t>Utiliser la structure proposée</a:t>
            </a:r>
          </a:p>
          <a:p>
            <a:pPr>
              <a:spcBef>
                <a:spcPct val="20000"/>
              </a:spcBef>
              <a:buFontTx/>
              <a:buBlip>
                <a:blip r:embed="rId3"/>
              </a:buBlip>
            </a:pPr>
            <a:r>
              <a:rPr lang="fr-FR" altLang="fr-FR" sz="1800" dirty="0">
                <a:solidFill>
                  <a:srgbClr val="000099"/>
                </a:solidFill>
                <a:cs typeface="Arial" panose="020B0604020202020204" pitchFamily="34" charset="0"/>
              </a:rPr>
              <a:t>Construire l’arbre décisionnel « Syndromes grippaux »</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Arbre décisionnel</a:t>
            </a: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35799355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45664" y="1258904"/>
            <a:ext cx="9238386" cy="5158342"/>
          </a:xfrm>
          <a:prstGeom prst="rect">
            <a:avLst/>
          </a:prstGeom>
        </p:spPr>
      </p:pic>
      <p:sp>
        <p:nvSpPr>
          <p:cNvPr id="5" name="ZoneTexte 4"/>
          <p:cNvSpPr txBox="1">
            <a:spLocks noChangeArrowheads="1"/>
          </p:cNvSpPr>
          <p:nvPr/>
        </p:nvSpPr>
        <p:spPr bwMode="auto">
          <a:xfrm>
            <a:off x="4417114" y="289885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bouger</a:t>
            </a:r>
          </a:p>
        </p:txBody>
      </p:sp>
      <p:sp>
        <p:nvSpPr>
          <p:cNvPr id="6" name="ZoneTexte 5"/>
          <p:cNvSpPr txBox="1">
            <a:spLocks noChangeArrowheads="1"/>
          </p:cNvSpPr>
          <p:nvPr/>
        </p:nvSpPr>
        <p:spPr bwMode="auto">
          <a:xfrm>
            <a:off x="3072429" y="3143053"/>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 </a:t>
            </a:r>
          </a:p>
          <a:p>
            <a:pPr algn="ctr"/>
            <a:r>
              <a:rPr lang="fr-FR" altLang="fr-FR" sz="1200" b="1" dirty="0">
                <a:solidFill>
                  <a:srgbClr val="000099"/>
                </a:solidFill>
              </a:rPr>
              <a:t>TOXICODENDRON 9 CH</a:t>
            </a:r>
          </a:p>
        </p:txBody>
      </p:sp>
      <p:sp>
        <p:nvSpPr>
          <p:cNvPr id="7" name="ZoneTexte 6"/>
          <p:cNvSpPr txBox="1">
            <a:spLocks noChangeArrowheads="1"/>
          </p:cNvSpPr>
          <p:nvPr/>
        </p:nvSpPr>
        <p:spPr bwMode="auto">
          <a:xfrm>
            <a:off x="5595805" y="29885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des globes oculaires</a:t>
            </a:r>
          </a:p>
        </p:txBody>
      </p:sp>
      <p:sp>
        <p:nvSpPr>
          <p:cNvPr id="12" name="ZoneTexte 11"/>
          <p:cNvSpPr txBox="1">
            <a:spLocks noChangeArrowheads="1"/>
          </p:cNvSpPr>
          <p:nvPr/>
        </p:nvSpPr>
        <p:spPr bwMode="auto">
          <a:xfrm>
            <a:off x="2160677" y="2711589"/>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maux de tête</a:t>
            </a:r>
            <a:endParaRPr lang="fr-FR" altLang="fr-FR" sz="1400" b="1" dirty="0">
              <a:solidFill>
                <a:srgbClr val="000099"/>
              </a:solidFill>
            </a:endParaRPr>
          </a:p>
        </p:txBody>
      </p:sp>
      <p:sp>
        <p:nvSpPr>
          <p:cNvPr id="13" name="ZoneTexte 12"/>
          <p:cNvSpPr txBox="1">
            <a:spLocks noChangeArrowheads="1"/>
          </p:cNvSpPr>
          <p:nvPr/>
        </p:nvSpPr>
        <p:spPr bwMode="auto">
          <a:xfrm>
            <a:off x="2051006" y="3117172"/>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abrutissement</a:t>
            </a:r>
            <a:endParaRPr lang="fr-FR" altLang="fr-FR" sz="1400" b="1" dirty="0">
              <a:solidFill>
                <a:srgbClr val="000099"/>
              </a:solidFill>
            </a:endParaRPr>
          </a:p>
        </p:txBody>
      </p:sp>
      <p:sp>
        <p:nvSpPr>
          <p:cNvPr id="14" name="ZoneTexte 13"/>
          <p:cNvSpPr txBox="1">
            <a:spLocks noChangeArrowheads="1"/>
          </p:cNvSpPr>
          <p:nvPr/>
        </p:nvSpPr>
        <p:spPr bwMode="auto">
          <a:xfrm>
            <a:off x="1993016" y="333411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GELSEMIUM 9 CH</a:t>
            </a:r>
          </a:p>
        </p:txBody>
      </p:sp>
      <p:sp>
        <p:nvSpPr>
          <p:cNvPr id="15" name="ZoneTexte 14"/>
          <p:cNvSpPr txBox="1">
            <a:spLocks noChangeArrowheads="1"/>
          </p:cNvSpPr>
          <p:nvPr/>
        </p:nvSpPr>
        <p:spPr bwMode="auto">
          <a:xfrm>
            <a:off x="9703963" y="2691596"/>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douloureuse</a:t>
            </a:r>
            <a:endParaRPr lang="fr-FR" altLang="fr-FR" sz="1400" b="1" dirty="0">
              <a:solidFill>
                <a:srgbClr val="000099"/>
              </a:solidFill>
            </a:endParaRPr>
          </a:p>
        </p:txBody>
      </p:sp>
      <p:sp>
        <p:nvSpPr>
          <p:cNvPr id="16" name="ZoneTexte 15"/>
          <p:cNvSpPr txBox="1">
            <a:spLocks noChangeArrowheads="1"/>
          </p:cNvSpPr>
          <p:nvPr/>
        </p:nvSpPr>
        <p:spPr bwMode="auto">
          <a:xfrm>
            <a:off x="9939165" y="2892044"/>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au moindre </a:t>
            </a:r>
            <a:endParaRPr lang="fr-FR" altLang="fr-FR" sz="1400" b="1" dirty="0">
              <a:solidFill>
                <a:srgbClr val="000099"/>
              </a:solidFill>
            </a:endParaRPr>
          </a:p>
        </p:txBody>
      </p:sp>
      <p:sp>
        <p:nvSpPr>
          <p:cNvPr id="17" name="ZoneTexte 16"/>
          <p:cNvSpPr txBox="1">
            <a:spLocks noChangeArrowheads="1"/>
          </p:cNvSpPr>
          <p:nvPr/>
        </p:nvSpPr>
        <p:spPr bwMode="auto">
          <a:xfrm>
            <a:off x="9509529" y="309343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mouvement</a:t>
            </a:r>
            <a:endParaRPr lang="fr-FR" altLang="fr-FR" sz="1400" b="1" dirty="0">
              <a:solidFill>
                <a:srgbClr val="000099"/>
              </a:solidFill>
            </a:endParaRPr>
          </a:p>
        </p:txBody>
      </p:sp>
      <p:sp>
        <p:nvSpPr>
          <p:cNvPr id="19" name="ZoneTexte 18"/>
          <p:cNvSpPr txBox="1">
            <a:spLocks noChangeArrowheads="1"/>
          </p:cNvSpPr>
          <p:nvPr/>
        </p:nvSpPr>
        <p:spPr bwMode="auto">
          <a:xfrm>
            <a:off x="2659769" y="5385617"/>
            <a:ext cx="1263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persistante</a:t>
            </a:r>
            <a:endParaRPr lang="fr-FR" altLang="fr-FR" sz="1400" b="1" dirty="0">
              <a:solidFill>
                <a:srgbClr val="000099"/>
              </a:solidFill>
            </a:endParaRPr>
          </a:p>
        </p:txBody>
      </p:sp>
      <p:sp>
        <p:nvSpPr>
          <p:cNvPr id="20" name="ZoneTexte 19"/>
          <p:cNvSpPr txBox="1">
            <a:spLocks noChangeArrowheads="1"/>
          </p:cNvSpPr>
          <p:nvPr/>
        </p:nvSpPr>
        <p:spPr bwMode="auto">
          <a:xfrm>
            <a:off x="2217512" y="5800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INFLUENZINUM 15 CH</a:t>
            </a:r>
            <a:endParaRPr lang="fr-FR" altLang="fr-FR" sz="1400" b="1" dirty="0">
              <a:solidFill>
                <a:srgbClr val="000099"/>
              </a:solidFill>
            </a:endParaRPr>
          </a:p>
        </p:txBody>
      </p:sp>
      <p:sp>
        <p:nvSpPr>
          <p:cNvPr id="22" name="ZoneTexte 21"/>
          <p:cNvSpPr txBox="1">
            <a:spLocks noChangeArrowheads="1"/>
          </p:cNvSpPr>
          <p:nvPr/>
        </p:nvSpPr>
        <p:spPr bwMode="auto">
          <a:xfrm>
            <a:off x="6794055" y="560328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transpiration excessive</a:t>
            </a:r>
            <a:endParaRPr lang="fr-FR" altLang="fr-FR" sz="1400" b="1" dirty="0">
              <a:solidFill>
                <a:srgbClr val="000099"/>
              </a:solidFill>
            </a:endParaRPr>
          </a:p>
        </p:txBody>
      </p:sp>
      <p:sp>
        <p:nvSpPr>
          <p:cNvPr id="23" name="ZoneTexte 22"/>
          <p:cNvSpPr txBox="1">
            <a:spLocks noChangeArrowheads="1"/>
          </p:cNvSpPr>
          <p:nvPr/>
        </p:nvSpPr>
        <p:spPr bwMode="auto">
          <a:xfrm>
            <a:off x="6963230" y="5800998"/>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CHINA RUBRA 9 CH</a:t>
            </a:r>
            <a:endParaRPr lang="fr-FR" altLang="fr-FR" sz="1400" b="1" dirty="0">
              <a:solidFill>
                <a:srgbClr val="000099"/>
              </a:solidFill>
            </a:endParaRPr>
          </a:p>
        </p:txBody>
      </p:sp>
      <p:sp>
        <p:nvSpPr>
          <p:cNvPr id="24" name="ZoneTexte 23"/>
          <p:cNvSpPr txBox="1">
            <a:spLocks noChangeArrowheads="1"/>
          </p:cNvSpPr>
          <p:nvPr/>
        </p:nvSpPr>
        <p:spPr bwMode="auto">
          <a:xfrm>
            <a:off x="9676822" y="5267239"/>
            <a:ext cx="18486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physique</a:t>
            </a:r>
            <a:endParaRPr lang="fr-FR" altLang="fr-FR" sz="1400" b="1" dirty="0">
              <a:solidFill>
                <a:srgbClr val="000099"/>
              </a:solidFill>
            </a:endParaRPr>
          </a:p>
        </p:txBody>
      </p:sp>
      <p:grpSp>
        <p:nvGrpSpPr>
          <p:cNvPr id="3" name="Groupe 2"/>
          <p:cNvGrpSpPr/>
          <p:nvPr/>
        </p:nvGrpSpPr>
        <p:grpSpPr>
          <a:xfrm>
            <a:off x="9964738" y="358775"/>
            <a:ext cx="1735137" cy="1819275"/>
            <a:chOff x="9964738" y="358775"/>
            <a:chExt cx="1735137" cy="1819275"/>
          </a:xfrm>
        </p:grpSpPr>
        <p:sp>
          <p:nvSpPr>
            <p:cNvPr id="27" name="Pentagone 26"/>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solidFill>
                  <a:srgbClr val="FFFFFF"/>
                </a:solidFill>
              </a:endParaRPr>
            </a:p>
          </p:txBody>
        </p:sp>
        <p:sp>
          <p:nvSpPr>
            <p:cNvPr id="28"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fr-FR" altLang="fr-FR" sz="1400" i="1" dirty="0">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9" name="Imag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ZoneTexte 31"/>
          <p:cNvSpPr txBox="1">
            <a:spLocks noChangeArrowheads="1"/>
          </p:cNvSpPr>
          <p:nvPr/>
        </p:nvSpPr>
        <p:spPr bwMode="auto">
          <a:xfrm>
            <a:off x="6922886" y="3250751"/>
            <a:ext cx="271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dirty="0">
                <a:solidFill>
                  <a:srgbClr val="000099"/>
                </a:solidFill>
              </a:rPr>
              <a:t>ARNICA </a:t>
            </a:r>
          </a:p>
          <a:p>
            <a:pPr algn="ctr"/>
            <a:r>
              <a:rPr lang="fr-FR" altLang="fr-FR" sz="1200" b="1" dirty="0">
                <a:solidFill>
                  <a:srgbClr val="000099"/>
                </a:solidFill>
              </a:rPr>
              <a:t>MONTANA 9 CH</a:t>
            </a:r>
          </a:p>
        </p:txBody>
      </p:sp>
      <p:sp>
        <p:nvSpPr>
          <p:cNvPr id="34" name="ZoneTexte 33"/>
          <p:cNvSpPr txBox="1">
            <a:spLocks noChangeArrowheads="1"/>
          </p:cNvSpPr>
          <p:nvPr/>
        </p:nvSpPr>
        <p:spPr bwMode="auto">
          <a:xfrm>
            <a:off x="3077078" y="2973951"/>
            <a:ext cx="2713592"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950" b="1" dirty="0">
                <a:solidFill>
                  <a:srgbClr val="000099"/>
                </a:solidFill>
              </a:rPr>
              <a:t> </a:t>
            </a:r>
          </a:p>
          <a:p>
            <a:pPr algn="ctr"/>
            <a:r>
              <a:rPr lang="fr-FR" altLang="fr-FR" sz="1200" b="1" dirty="0">
                <a:solidFill>
                  <a:srgbClr val="000099"/>
                </a:solidFill>
              </a:rPr>
              <a:t>RHUS</a:t>
            </a:r>
          </a:p>
        </p:txBody>
      </p:sp>
      <p:sp>
        <p:nvSpPr>
          <p:cNvPr id="35" name="ZoneTexte 34"/>
          <p:cNvSpPr txBox="1">
            <a:spLocks noChangeArrowheads="1"/>
          </p:cNvSpPr>
          <p:nvPr/>
        </p:nvSpPr>
        <p:spPr bwMode="auto">
          <a:xfrm>
            <a:off x="7674137" y="279457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 d’avoir été </a:t>
            </a:r>
          </a:p>
        </p:txBody>
      </p:sp>
      <p:sp>
        <p:nvSpPr>
          <p:cNvPr id="36" name="ZoneTexte 35"/>
          <p:cNvSpPr txBox="1">
            <a:spLocks noChangeArrowheads="1"/>
          </p:cNvSpPr>
          <p:nvPr/>
        </p:nvSpPr>
        <p:spPr bwMode="auto">
          <a:xfrm>
            <a:off x="7570289" y="3024353"/>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roué de coups »</a:t>
            </a:r>
          </a:p>
        </p:txBody>
      </p:sp>
      <p:sp>
        <p:nvSpPr>
          <p:cNvPr id="4" name="Rectangle 3"/>
          <p:cNvSpPr/>
          <p:nvPr/>
        </p:nvSpPr>
        <p:spPr>
          <a:xfrm>
            <a:off x="8824467" y="5477442"/>
            <a:ext cx="946093" cy="276999"/>
          </a:xfrm>
          <a:prstGeom prst="rect">
            <a:avLst/>
          </a:prstGeom>
        </p:spPr>
        <p:txBody>
          <a:bodyPr wrap="none">
            <a:spAutoFit/>
          </a:bodyPr>
          <a:lstStyle/>
          <a:p>
            <a:r>
              <a:rPr lang="fr-FR" altLang="fr-FR" sz="1200" b="1" dirty="0">
                <a:solidFill>
                  <a:srgbClr val="000099"/>
                </a:solidFill>
              </a:rPr>
              <a:t>psychique</a:t>
            </a:r>
            <a:endParaRPr lang="fr-FR" altLang="fr-FR" sz="1400" b="1" dirty="0">
              <a:solidFill>
                <a:srgbClr val="000099"/>
              </a:solidFill>
            </a:endParaRPr>
          </a:p>
        </p:txBody>
      </p:sp>
      <p:sp>
        <p:nvSpPr>
          <p:cNvPr id="31" name="ZoneTexte 3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Syndromes grippaux</a:t>
            </a:r>
            <a:endParaRPr lang="fr-FR" sz="3200" b="1" dirty="0">
              <a:solidFill>
                <a:srgbClr val="0000CC"/>
              </a:solidFill>
            </a:endParaRPr>
          </a:p>
        </p:txBody>
      </p:sp>
      <p:sp>
        <p:nvSpPr>
          <p:cNvPr id="33" name="ZoneTexte 32"/>
          <p:cNvSpPr txBox="1">
            <a:spLocks noChangeArrowheads="1"/>
          </p:cNvSpPr>
          <p:nvPr/>
        </p:nvSpPr>
        <p:spPr bwMode="auto">
          <a:xfrm>
            <a:off x="4325059" y="5800997"/>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SULFUR IODATUM 9 CH</a:t>
            </a:r>
            <a:endParaRPr lang="fr-FR" altLang="fr-FR" sz="1400" b="1" dirty="0">
              <a:solidFill>
                <a:srgbClr val="000099"/>
              </a:solidFill>
            </a:endParaRPr>
          </a:p>
        </p:txBody>
      </p:sp>
      <p:sp>
        <p:nvSpPr>
          <p:cNvPr id="38" name="ZoneTexte 37"/>
          <p:cNvSpPr txBox="1">
            <a:spLocks noChangeArrowheads="1"/>
          </p:cNvSpPr>
          <p:nvPr/>
        </p:nvSpPr>
        <p:spPr bwMode="auto">
          <a:xfrm>
            <a:off x="4447046" y="5381805"/>
            <a:ext cx="2713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Asthénie </a:t>
            </a:r>
            <a:endParaRPr lang="fr-FR" altLang="fr-FR" sz="1400" b="1" dirty="0">
              <a:solidFill>
                <a:srgbClr val="000099"/>
              </a:solidFill>
            </a:endParaRPr>
          </a:p>
        </p:txBody>
      </p:sp>
    </p:spTree>
    <p:extLst>
      <p:ext uri="{BB962C8B-B14F-4D97-AF65-F5344CB8AC3E}">
        <p14:creationId xmlns:p14="http://schemas.microsoft.com/office/powerpoint/2010/main" val="1150325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fill="hold" nodeType="clickEffect">
                                  <p:stCondLst>
                                    <p:cond delay="0"/>
                                  </p:stCondLst>
                                  <p:childTnLst>
                                    <p:anim calcmode="discrete" valueType="str">
                                      <p:cBhvr>
                                        <p:cTn id="82"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p:bldP spid="16" grpId="0"/>
      <p:bldP spid="17" grpId="0"/>
      <p:bldP spid="19" grpId="0"/>
      <p:bldP spid="20" grpId="0"/>
      <p:bldP spid="22" grpId="0"/>
      <p:bldP spid="23" grpId="0"/>
      <p:bldP spid="24" grpId="0"/>
      <p:bldP spid="32" grpId="0"/>
      <p:bldP spid="34" grpId="0"/>
      <p:bldP spid="35" grpId="0"/>
      <p:bldP spid="36" grpId="0"/>
      <p:bldP spid="4" grpId="0"/>
      <p:bldP spid="33" grpId="0"/>
      <p:bldP spid="3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9" name="Text Box 63"/>
          <p:cNvSpPr txBox="1">
            <a:spLocks noChangeArrowheads="1"/>
          </p:cNvSpPr>
          <p:nvPr/>
        </p:nvSpPr>
        <p:spPr bwMode="auto">
          <a:xfrm>
            <a:off x="708701" y="2375794"/>
            <a:ext cx="3970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cs typeface="Arial" panose="020B0604020202020204" pitchFamily="34" charset="0"/>
              </a:rPr>
              <a:t>Céphalée</a:t>
            </a:r>
            <a:r>
              <a:rPr lang="fr-FR" altLang="fr-FR" sz="1600" dirty="0">
                <a:solidFill>
                  <a:srgbClr val="000099"/>
                </a:solidFill>
                <a:cs typeface="Arial" panose="020B0604020202020204" pitchFamily="34" charset="0"/>
              </a:rPr>
              <a:t>, frissons, </a:t>
            </a:r>
            <a:r>
              <a:rPr lang="fr-FR" altLang="fr-FR" sz="1600" b="1" dirty="0">
                <a:solidFill>
                  <a:srgbClr val="000099"/>
                </a:solidFill>
                <a:cs typeface="Arial" panose="020B0604020202020204" pitchFamily="34" charset="0"/>
              </a:rPr>
              <a:t>tremblements, abrutissement</a:t>
            </a:r>
            <a:r>
              <a:rPr lang="fr-FR" altLang="fr-FR" sz="1600" dirty="0">
                <a:solidFill>
                  <a:srgbClr val="000099"/>
                </a:solidFill>
                <a:cs typeface="Arial" panose="020B0604020202020204" pitchFamily="34" charset="0"/>
              </a:rPr>
              <a:t>, courbatures, sueurs, fièvre avec </a:t>
            </a:r>
            <a:r>
              <a:rPr lang="fr-FR" altLang="fr-FR" sz="1600" b="1" dirty="0">
                <a:solidFill>
                  <a:srgbClr val="000099"/>
                </a:solidFill>
                <a:cs typeface="Arial" panose="020B0604020202020204" pitchFamily="34" charset="0"/>
              </a:rPr>
              <a:t>absence de soif</a:t>
            </a:r>
          </a:p>
        </p:txBody>
      </p:sp>
      <p:sp>
        <p:nvSpPr>
          <p:cNvPr id="726080" name="Rectangle 64"/>
          <p:cNvSpPr>
            <a:spLocks noChangeArrowheads="1"/>
          </p:cNvSpPr>
          <p:nvPr/>
        </p:nvSpPr>
        <p:spPr bwMode="auto">
          <a:xfrm>
            <a:off x="8076063" y="2275636"/>
            <a:ext cx="3058131" cy="99601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Gelsemium</a:t>
            </a:r>
            <a:r>
              <a:rPr lang="fr-FR" altLang="fr-FR" b="1" dirty="0">
                <a:solidFill>
                  <a:srgbClr val="000099"/>
                </a:solidFill>
                <a:cs typeface="Arial" panose="020B0604020202020204" pitchFamily="34" charset="0"/>
              </a:rPr>
              <a:t> 15 CH</a:t>
            </a:r>
          </a:p>
          <a:p>
            <a:pPr algn="r">
              <a:spcBef>
                <a:spcPts val="300"/>
              </a:spcBef>
            </a:pPr>
            <a:r>
              <a:rPr lang="fr-FR" altLang="fr-FR" sz="1600" dirty="0">
                <a:solidFill>
                  <a:srgbClr val="000099"/>
                </a:solidFill>
                <a:cs typeface="Arial" panose="020B0604020202020204" pitchFamily="34" charset="0"/>
              </a:rPr>
              <a:t>5 granules toutes les heures, </a:t>
            </a:r>
          </a:p>
          <a:p>
            <a:pPr algn="r"/>
            <a:r>
              <a:rPr lang="fr-FR" altLang="fr-FR" sz="1600" dirty="0">
                <a:solidFill>
                  <a:srgbClr val="000099"/>
                </a:solidFill>
                <a:cs typeface="Arial" panose="020B0604020202020204" pitchFamily="34" charset="0"/>
              </a:rPr>
              <a:t>Espacer selon amélioration</a:t>
            </a:r>
          </a:p>
        </p:txBody>
      </p:sp>
      <p:sp>
        <p:nvSpPr>
          <p:cNvPr id="726081" name="Text Box 65"/>
          <p:cNvSpPr txBox="1">
            <a:spLocks noChangeArrowheads="1"/>
          </p:cNvSpPr>
          <p:nvPr/>
        </p:nvSpPr>
        <p:spPr bwMode="auto">
          <a:xfrm>
            <a:off x="708702" y="3627336"/>
            <a:ext cx="3970338" cy="584775"/>
          </a:xfrm>
          <a:prstGeom prst="rect">
            <a:avLst/>
          </a:prstGeom>
          <a:noFill/>
          <a:ln>
            <a:noFill/>
          </a:ln>
          <a:effec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defRPr/>
            </a:pPr>
            <a:r>
              <a:rPr lang="fr-FR" altLang="fr-FR" b="1" dirty="0">
                <a:solidFill>
                  <a:srgbClr val="000099"/>
                </a:solidFill>
                <a:cs typeface="Arial" panose="020B0604020202020204" pitchFamily="34" charset="0"/>
              </a:rPr>
              <a:t>Courbatures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besoin de bouger</a:t>
            </a:r>
            <a:r>
              <a:rPr lang="fr-FR" altLang="fr-FR" dirty="0">
                <a:solidFill>
                  <a:srgbClr val="000099"/>
                </a:solidFill>
                <a:cs typeface="Arial" panose="020B0604020202020204" pitchFamily="34" charset="0"/>
              </a:rPr>
              <a:t>, fièvre avec soif vive</a:t>
            </a:r>
            <a:endParaRPr lang="fr-FR" altLang="fr-FR" b="1" dirty="0">
              <a:solidFill>
                <a:srgbClr val="000099"/>
              </a:solidFill>
              <a:cs typeface="Arial" panose="020B0604020202020204" pitchFamily="34" charset="0"/>
            </a:endParaRPr>
          </a:p>
        </p:txBody>
      </p:sp>
      <p:sp>
        <p:nvSpPr>
          <p:cNvPr id="726082" name="Rectangle 66"/>
          <p:cNvSpPr>
            <a:spLocks noChangeArrowheads="1"/>
          </p:cNvSpPr>
          <p:nvPr/>
        </p:nvSpPr>
        <p:spPr bwMode="auto">
          <a:xfrm>
            <a:off x="7786279" y="3576390"/>
            <a:ext cx="3347916" cy="99601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err="1">
                <a:solidFill>
                  <a:srgbClr val="000099"/>
                </a:solidFill>
                <a:cs typeface="Arial" panose="020B0604020202020204" pitchFamily="34" charset="0"/>
              </a:rPr>
              <a:t>Rhus</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toxicodendron</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a:t>
            </a:r>
          </a:p>
          <a:p>
            <a:pPr algn="r"/>
            <a:r>
              <a:rPr lang="fr-FR" altLang="fr-FR" sz="1600" dirty="0">
                <a:solidFill>
                  <a:srgbClr val="000099"/>
                </a:solidFill>
                <a:cs typeface="Arial" panose="020B0604020202020204" pitchFamily="34" charset="0"/>
              </a:rPr>
              <a:t>Espacer selon amélioration</a:t>
            </a:r>
          </a:p>
        </p:txBody>
      </p:sp>
      <p:sp>
        <p:nvSpPr>
          <p:cNvPr id="15" name="Text Box 6"/>
          <p:cNvSpPr txBox="1">
            <a:spLocks noChangeArrowheads="1"/>
          </p:cNvSpPr>
          <p:nvPr/>
        </p:nvSpPr>
        <p:spPr bwMode="auto">
          <a:xfrm>
            <a:off x="8049075" y="5122754"/>
            <a:ext cx="3085119" cy="996017"/>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ea typeface="ＭＳ Ｐゴシック" panose="020B0600070205080204" pitchFamily="34" charset="-128"/>
              </a:rPr>
              <a:t>Bryonia</a:t>
            </a:r>
            <a:r>
              <a:rPr lang="fr-FR" altLang="fr-FR" b="1" dirty="0">
                <a:solidFill>
                  <a:srgbClr val="000099"/>
                </a:solidFill>
                <a:ea typeface="ＭＳ Ｐゴシック" panose="020B0600070205080204" pitchFamily="34" charset="-128"/>
              </a:rPr>
              <a:t> 9 CH </a:t>
            </a:r>
          </a:p>
          <a:p>
            <a:pPr algn="r">
              <a:spcBef>
                <a:spcPts val="300"/>
              </a:spcBef>
              <a:defRPr/>
            </a:pPr>
            <a:r>
              <a:rPr lang="fr-FR" altLang="fr-FR" sz="1600" dirty="0">
                <a:solidFill>
                  <a:srgbClr val="000090"/>
                </a:solidFill>
              </a:rPr>
              <a:t>5 granules toutes les heures </a:t>
            </a:r>
          </a:p>
          <a:p>
            <a:pPr algn="r">
              <a:defRPr/>
            </a:pPr>
            <a:r>
              <a:rPr lang="fr-FR" altLang="fr-FR" sz="1600" dirty="0">
                <a:solidFill>
                  <a:srgbClr val="000099"/>
                </a:solidFill>
              </a:rPr>
              <a:t>Espacer selon amélioration</a:t>
            </a:r>
            <a:endParaRPr lang="fr-FR" altLang="fr-FR" sz="1600" dirty="0">
              <a:solidFill>
                <a:srgbClr val="000090"/>
              </a:solidFill>
            </a:endParaRPr>
          </a:p>
        </p:txBody>
      </p:sp>
      <p:sp>
        <p:nvSpPr>
          <p:cNvPr id="16" name="Text Box 67"/>
          <p:cNvSpPr txBox="1">
            <a:spLocks noChangeArrowheads="1"/>
          </p:cNvSpPr>
          <p:nvPr/>
        </p:nvSpPr>
        <p:spPr bwMode="auto">
          <a:xfrm>
            <a:off x="701258" y="5162146"/>
            <a:ext cx="49514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cs typeface="Arial" panose="020B0604020202020204" pitchFamily="34" charset="0"/>
              </a:rPr>
              <a:t>Toux sèche douloureuse</a:t>
            </a:r>
            <a:r>
              <a:rPr lang="fr-FR" altLang="fr-FR" sz="1600" b="1" dirty="0">
                <a:solidFill>
                  <a:srgbClr val="000099"/>
                </a:solidFill>
                <a:cs typeface="Arial" panose="020B0604020202020204" pitchFamily="34" charset="0"/>
              </a:rPr>
              <a:t> </a:t>
            </a:r>
          </a:p>
          <a:p>
            <a:pPr>
              <a:buClr>
                <a:srgbClr val="62C400"/>
              </a:buClr>
            </a:pPr>
            <a:r>
              <a:rPr lang="fr-FR" altLang="fr-FR" sz="1600" b="1" i="1" dirty="0">
                <a:solidFill>
                  <a:srgbClr val="000099"/>
                </a:solidFill>
                <a:cs typeface="Arial" panose="020B0604020202020204" pitchFamily="34" charset="0"/>
              </a:rPr>
              <a:t>     aggravation par le moindre mouvement</a:t>
            </a:r>
          </a:p>
          <a:p>
            <a:pPr>
              <a:buClr>
                <a:srgbClr val="62C400"/>
              </a:buClr>
              <a:tabLst>
                <a:tab pos="269875" algn="l"/>
                <a:tab pos="7124700" algn="r"/>
              </a:tabLst>
            </a:pPr>
            <a:r>
              <a:rPr lang="fr-FR" altLang="fr-FR" sz="1600" b="1" i="1" dirty="0">
                <a:solidFill>
                  <a:srgbClr val="000099"/>
                </a:solidFill>
                <a:cs typeface="Arial" panose="020B0604020202020204" pitchFamily="34" charset="0"/>
              </a:rPr>
              <a:t>	</a:t>
            </a:r>
            <a:r>
              <a:rPr lang="fr-FR" altLang="fr-FR" sz="1600" dirty="0">
                <a:solidFill>
                  <a:srgbClr val="000099"/>
                </a:solidFill>
                <a:cs typeface="Arial" panose="020B0604020202020204" pitchFamily="34" charset="0"/>
              </a:rPr>
              <a:t>fièvre à début progressif avec </a:t>
            </a:r>
            <a:r>
              <a:rPr lang="fr-FR" altLang="fr-FR" sz="1600" b="1" dirty="0">
                <a:solidFill>
                  <a:srgbClr val="000099"/>
                </a:solidFill>
                <a:cs typeface="Arial" panose="020B0604020202020204" pitchFamily="34" charset="0"/>
              </a:rPr>
              <a:t>soif intense </a:t>
            </a:r>
            <a:r>
              <a:rPr lang="fr-FR" altLang="fr-FR" sz="1600" dirty="0">
                <a:solidFill>
                  <a:srgbClr val="000099"/>
                </a:solidFill>
                <a:cs typeface="Arial" panose="020B0604020202020204" pitchFamily="34" charset="0"/>
              </a:rPr>
              <a:t>(grande quantité d’eau froide), </a:t>
            </a:r>
          </a:p>
          <a:p>
            <a:pPr>
              <a:buClr>
                <a:srgbClr val="62C400"/>
              </a:buClr>
            </a:pPr>
            <a:endParaRPr lang="fr-FR" altLang="fr-FR" sz="1600" b="1" i="1" dirty="0">
              <a:solidFill>
                <a:srgbClr val="000099"/>
              </a:solidFill>
              <a:cs typeface="Arial" panose="020B0604020202020204" pitchFamily="34" charset="0"/>
            </a:endParaRP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11"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
        <p:nvSpPr>
          <p:cNvPr id="12" name="Rectangle 11"/>
          <p:cNvSpPr/>
          <p:nvPr/>
        </p:nvSpPr>
        <p:spPr>
          <a:xfrm>
            <a:off x="1059575" y="1530535"/>
            <a:ext cx="9186327" cy="369332"/>
          </a:xfrm>
          <a:prstGeom prst="rect">
            <a:avLst/>
          </a:prstGeom>
        </p:spPr>
        <p:txBody>
          <a:bodyPr wrap="square">
            <a:spAutoFit/>
          </a:bodyPr>
          <a:lstStyle/>
          <a:p>
            <a:pPr fontAlgn="base">
              <a:spcBef>
                <a:spcPct val="20000"/>
              </a:spcBef>
              <a:spcAft>
                <a:spcPct val="0"/>
              </a:spcAft>
            </a:pPr>
            <a:r>
              <a:rPr lang="fr-FR" u="sng" dirty="0">
                <a:solidFill>
                  <a:srgbClr val="000099"/>
                </a:solidFill>
              </a:rPr>
              <a:t>En attente de consultation ou en complément d’une prescription </a:t>
            </a: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46" y="13814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e 17"/>
          <p:cNvGrpSpPr/>
          <p:nvPr/>
        </p:nvGrpSpPr>
        <p:grpSpPr>
          <a:xfrm>
            <a:off x="9582520" y="-746966"/>
            <a:ext cx="3079379" cy="2596260"/>
            <a:chOff x="9582520" y="-746966"/>
            <a:chExt cx="3079379" cy="2596260"/>
          </a:xfrm>
        </p:grpSpPr>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1" name="Rectangle 2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2" name="Rectangle 2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Tree>
    <p:extLst>
      <p:ext uri="{BB962C8B-B14F-4D97-AF65-F5344CB8AC3E}">
        <p14:creationId xmlns:p14="http://schemas.microsoft.com/office/powerpoint/2010/main" val="387016700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77" name="Text Box 61"/>
          <p:cNvSpPr txBox="1">
            <a:spLocks noChangeArrowheads="1"/>
          </p:cNvSpPr>
          <p:nvPr/>
        </p:nvSpPr>
        <p:spPr bwMode="auto">
          <a:xfrm>
            <a:off x="698069" y="2445476"/>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dirty="0">
                <a:solidFill>
                  <a:srgbClr val="000099"/>
                </a:solidFill>
                <a:cs typeface="Arial" panose="020B0604020202020204" pitchFamily="34" charset="0"/>
              </a:rPr>
              <a:t>Douleurs musculaires/osseuses</a:t>
            </a:r>
            <a:r>
              <a:rPr lang="fr-FR" altLang="fr-FR" sz="1600" b="1" dirty="0">
                <a:solidFill>
                  <a:srgbClr val="000099"/>
                </a:solidFill>
                <a:cs typeface="Arial" panose="020B0604020202020204" pitchFamily="34" charset="0"/>
              </a:rPr>
              <a:t>,</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endolorissement des globes oculaires</a:t>
            </a:r>
          </a:p>
        </p:txBody>
      </p:sp>
      <p:sp>
        <p:nvSpPr>
          <p:cNvPr id="726078" name="Rectangle 62"/>
          <p:cNvSpPr>
            <a:spLocks noChangeArrowheads="1"/>
          </p:cNvSpPr>
          <p:nvPr/>
        </p:nvSpPr>
        <p:spPr bwMode="auto">
          <a:xfrm>
            <a:off x="7680381" y="2397057"/>
            <a:ext cx="3443183" cy="72360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fr-FR" altLang="fr-FR" b="1" dirty="0" err="1">
                <a:solidFill>
                  <a:srgbClr val="000099"/>
                </a:solidFill>
                <a:cs typeface="Arial" panose="020B0604020202020204" pitchFamily="34" charset="0"/>
              </a:rPr>
              <a:t>Eupatorium</a:t>
            </a:r>
            <a:r>
              <a:rPr lang="fr-FR" altLang="fr-FR" b="1" dirty="0">
                <a:solidFill>
                  <a:srgbClr val="000099"/>
                </a:solidFill>
                <a:cs typeface="Arial" panose="020B0604020202020204" pitchFamily="34" charset="0"/>
              </a:rPr>
              <a:t> </a:t>
            </a:r>
            <a:r>
              <a:rPr lang="fr-FR" altLang="fr-FR" b="1" dirty="0" err="1">
                <a:solidFill>
                  <a:srgbClr val="000099"/>
                </a:solidFill>
                <a:cs typeface="Arial" panose="020B0604020202020204" pitchFamily="34" charset="0"/>
              </a:rPr>
              <a:t>perfoliatum</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ESA</a:t>
            </a:r>
          </a:p>
        </p:txBody>
      </p:sp>
      <p:sp>
        <p:nvSpPr>
          <p:cNvPr id="12" name="Rectangle 68"/>
          <p:cNvSpPr>
            <a:spLocks noChangeArrowheads="1"/>
          </p:cNvSpPr>
          <p:nvPr/>
        </p:nvSpPr>
        <p:spPr bwMode="auto">
          <a:xfrm>
            <a:off x="7773519" y="4196361"/>
            <a:ext cx="3350045" cy="72360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Font typeface="Wingdings" panose="05000000000000000000" pitchFamily="2" charset="2"/>
              <a:buNone/>
            </a:pPr>
            <a:r>
              <a:rPr lang="fr-FR" altLang="fr-FR" b="1" dirty="0">
                <a:solidFill>
                  <a:srgbClr val="000099"/>
                </a:solidFill>
                <a:cs typeface="Arial" panose="020B0604020202020204" pitchFamily="34" charset="0"/>
              </a:rPr>
              <a:t>Arnica </a:t>
            </a:r>
            <a:r>
              <a:rPr lang="fr-FR" altLang="fr-FR" b="1" dirty="0" err="1">
                <a:solidFill>
                  <a:srgbClr val="000099"/>
                </a:solidFill>
                <a:cs typeface="Arial" panose="020B0604020202020204" pitchFamily="34" charset="0"/>
              </a:rPr>
              <a:t>montana</a:t>
            </a:r>
            <a:r>
              <a:rPr lang="fr-FR" altLang="fr-FR" b="1" dirty="0">
                <a:solidFill>
                  <a:srgbClr val="000099"/>
                </a:solidFill>
                <a:cs typeface="Arial" panose="020B0604020202020204" pitchFamily="34" charset="0"/>
              </a:rPr>
              <a:t> 9 CH</a:t>
            </a:r>
          </a:p>
          <a:p>
            <a:pPr algn="r">
              <a:spcBef>
                <a:spcPts val="300"/>
              </a:spcBef>
            </a:pPr>
            <a:r>
              <a:rPr lang="fr-FR" altLang="fr-FR" sz="1600" dirty="0">
                <a:solidFill>
                  <a:srgbClr val="000099"/>
                </a:solidFill>
                <a:cs typeface="Arial" panose="020B0604020202020204" pitchFamily="34" charset="0"/>
              </a:rPr>
              <a:t>5 granules toutes les heures, ESA</a:t>
            </a:r>
          </a:p>
        </p:txBody>
      </p:sp>
      <p:sp>
        <p:nvSpPr>
          <p:cNvPr id="14" name="Text Box 65"/>
          <p:cNvSpPr txBox="1">
            <a:spLocks noChangeArrowheads="1"/>
          </p:cNvSpPr>
          <p:nvPr/>
        </p:nvSpPr>
        <p:spPr bwMode="auto">
          <a:xfrm>
            <a:off x="704200" y="4196361"/>
            <a:ext cx="4975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dirty="0">
                <a:solidFill>
                  <a:srgbClr val="000099"/>
                </a:solidFill>
                <a:cs typeface="Arial" panose="020B0604020202020204" pitchFamily="34" charset="0"/>
              </a:rPr>
              <a:t>Courbatures généralisées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sensation d’avoir été « roué de coups » </a:t>
            </a:r>
            <a:r>
              <a:rPr lang="fr-FR" altLang="fr-FR" sz="1600" dirty="0">
                <a:solidFill>
                  <a:srgbClr val="000099"/>
                </a:solidFill>
                <a:cs typeface="Arial" panose="020B0604020202020204" pitchFamily="34" charset="0"/>
              </a:rPr>
              <a:t>et de lit trop dur</a:t>
            </a:r>
          </a:p>
        </p:txBody>
      </p:sp>
      <p:sp>
        <p:nvSpPr>
          <p:cNvPr id="13"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8"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Syndromes grippaux</a:t>
            </a:r>
          </a:p>
        </p:txBody>
      </p:sp>
    </p:spTree>
    <p:extLst>
      <p:ext uri="{BB962C8B-B14F-4D97-AF65-F5344CB8AC3E}">
        <p14:creationId xmlns:p14="http://schemas.microsoft.com/office/powerpoint/2010/main" val="21045595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1.2. Notion de fragilité</a:t>
            </a:r>
          </a:p>
        </p:txBody>
      </p:sp>
      <p:sp>
        <p:nvSpPr>
          <p:cNvPr id="5" name="Text Box 50"/>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Repérage et prise en charge </a:t>
            </a:r>
            <a:r>
              <a:rPr lang="fr-FR" altLang="fr-FR" dirty="0">
                <a:solidFill>
                  <a:srgbClr val="95C41D"/>
                </a:solidFill>
                <a:cs typeface="Arial" panose="020B0604020202020204" pitchFamily="34" charset="0"/>
                <a:sym typeface="Wingdings" panose="05000000000000000000" pitchFamily="2" charset="2"/>
              </a:rPr>
              <a:t>(en ambulatoire)</a:t>
            </a:r>
            <a:endParaRPr lang="fr-FR" altLang="fr-FR" dirty="0">
              <a:solidFill>
                <a:srgbClr val="95C41D"/>
              </a:solidFill>
              <a:cs typeface="Arial" panose="020B0604020202020204" pitchFamily="34"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2308288608"/>
              </p:ext>
            </p:extLst>
          </p:nvPr>
        </p:nvGraphicFramePr>
        <p:xfrm>
          <a:off x="452536" y="1974712"/>
          <a:ext cx="10964763" cy="3096436"/>
        </p:xfrm>
        <a:graphic>
          <a:graphicData uri="http://schemas.openxmlformats.org/drawingml/2006/table">
            <a:tbl>
              <a:tblPr firstRow="1" bandRow="1">
                <a:tableStyleId>{5C22544A-7EE6-4342-B048-85BDC9FD1C3A}</a:tableStyleId>
              </a:tblPr>
              <a:tblGrid>
                <a:gridCol w="7924878">
                  <a:extLst>
                    <a:ext uri="{9D8B030D-6E8A-4147-A177-3AD203B41FA5}">
                      <a16:colId xmlns:a16="http://schemas.microsoft.com/office/drawing/2014/main" val="20000"/>
                    </a:ext>
                  </a:extLst>
                </a:gridCol>
                <a:gridCol w="922553">
                  <a:extLst>
                    <a:ext uri="{9D8B030D-6E8A-4147-A177-3AD203B41FA5}">
                      <a16:colId xmlns:a16="http://schemas.microsoft.com/office/drawing/2014/main" val="20001"/>
                    </a:ext>
                  </a:extLst>
                </a:gridCol>
                <a:gridCol w="862057">
                  <a:extLst>
                    <a:ext uri="{9D8B030D-6E8A-4147-A177-3AD203B41FA5}">
                      <a16:colId xmlns:a16="http://schemas.microsoft.com/office/drawing/2014/main" val="20002"/>
                    </a:ext>
                  </a:extLst>
                </a:gridCol>
                <a:gridCol w="1255275">
                  <a:extLst>
                    <a:ext uri="{9D8B030D-6E8A-4147-A177-3AD203B41FA5}">
                      <a16:colId xmlns:a16="http://schemas.microsoft.com/office/drawing/2014/main" val="20003"/>
                    </a:ext>
                  </a:extLst>
                </a:gridCol>
              </a:tblGrid>
              <a:tr h="436128">
                <a:tc>
                  <a:txBody>
                    <a:bodyPr/>
                    <a:lstStyle/>
                    <a:p>
                      <a:endParaRPr lang="fr-FR" dirty="0"/>
                    </a:p>
                  </a:txBody>
                  <a:tcPr/>
                </a:tc>
                <a:tc>
                  <a:txBody>
                    <a:bodyPr/>
                    <a:lstStyle/>
                    <a:p>
                      <a:pPr algn="ctr"/>
                      <a:r>
                        <a:rPr lang="fr-FR" dirty="0"/>
                        <a:t>Oui</a:t>
                      </a:r>
                    </a:p>
                  </a:txBody>
                  <a:tcPr/>
                </a:tc>
                <a:tc>
                  <a:txBody>
                    <a:bodyPr/>
                    <a:lstStyle/>
                    <a:p>
                      <a:pPr algn="ctr"/>
                      <a:r>
                        <a:rPr lang="fr-FR" dirty="0"/>
                        <a:t>Non</a:t>
                      </a:r>
                    </a:p>
                  </a:txBody>
                  <a:tcPr/>
                </a:tc>
                <a:tc>
                  <a:txBody>
                    <a:bodyPr/>
                    <a:lstStyle/>
                    <a:p>
                      <a:pPr algn="ctr"/>
                      <a:r>
                        <a:rPr lang="fr-FR" dirty="0"/>
                        <a:t>Ne sait pas</a:t>
                      </a:r>
                    </a:p>
                  </a:txBody>
                  <a:tcPr/>
                </a:tc>
                <a:extLst>
                  <a:ext uri="{0D108BD9-81ED-4DB2-BD59-A6C34878D82A}">
                    <a16:rowId xmlns:a16="http://schemas.microsoft.com/office/drawing/2014/main" val="10000"/>
                  </a:ext>
                </a:extLst>
              </a:tr>
              <a:tr h="356832">
                <a:tc>
                  <a:txBody>
                    <a:bodyPr/>
                    <a:lstStyle/>
                    <a:p>
                      <a:r>
                        <a:rPr lang="fr-FR" sz="1400" dirty="0"/>
                        <a:t>Votre patient </a:t>
                      </a:r>
                      <a:r>
                        <a:rPr lang="fr-FR" sz="1400" dirty="0" err="1"/>
                        <a:t>vit-il</a:t>
                      </a:r>
                      <a:r>
                        <a:rPr lang="fr-FR" sz="1400" dirty="0"/>
                        <a:t> seul ?</a:t>
                      </a:r>
                    </a:p>
                  </a:txBody>
                  <a:tcPr/>
                </a:tc>
                <a:tc>
                  <a:txBody>
                    <a:bodyPr/>
                    <a:lstStyle/>
                    <a:p>
                      <a:pPr algn="ctr">
                        <a:lnSpc>
                          <a:spcPct val="150000"/>
                        </a:lnSpc>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1"/>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perdu du poids au cours des 3 derniers </a:t>
                      </a:r>
                      <a:r>
                        <a:rPr lang="fr-FR" sz="1400" kern="1200" baseline="0" dirty="0">
                          <a:solidFill>
                            <a:schemeClr val="dk1"/>
                          </a:solidFill>
                          <a:effectLst/>
                          <a:latin typeface="+mn-lt"/>
                          <a:ea typeface="+mn-ea"/>
                          <a:cs typeface="+mn-cs"/>
                        </a:rPr>
                        <a:t>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2"/>
                  </a:ext>
                </a:extLst>
              </a:tr>
              <a:tr h="452025">
                <a:tc>
                  <a:txBody>
                    <a:bodyPr/>
                    <a:lstStyle/>
                    <a:p>
                      <a:r>
                        <a:rPr lang="fr-FR" sz="1400" kern="1200" dirty="0">
                          <a:solidFill>
                            <a:schemeClr val="dk1"/>
                          </a:solidFill>
                          <a:effectLst/>
                          <a:latin typeface="+mn-lt"/>
                          <a:ea typeface="+mn-ea"/>
                          <a:cs typeface="+mn-cs"/>
                        </a:rPr>
                        <a:t>Votre patient se </a:t>
                      </a:r>
                      <a:r>
                        <a:rPr lang="fr-FR" sz="1400" kern="1200" dirty="0" err="1">
                          <a:solidFill>
                            <a:schemeClr val="dk1"/>
                          </a:solidFill>
                          <a:effectLst/>
                          <a:latin typeface="+mn-lt"/>
                          <a:ea typeface="+mn-ea"/>
                          <a:cs typeface="+mn-cs"/>
                        </a:rPr>
                        <a:t>sent-il</a:t>
                      </a:r>
                      <a:r>
                        <a:rPr lang="fr-FR" sz="1400" kern="1200" dirty="0">
                          <a:solidFill>
                            <a:schemeClr val="dk1"/>
                          </a:solidFill>
                          <a:effectLst/>
                          <a:latin typeface="+mn-lt"/>
                          <a:ea typeface="+mn-ea"/>
                          <a:cs typeface="+mn-cs"/>
                        </a:rPr>
                        <a:t> plus fatigué depuis ces 3 derniers 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3"/>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plus de difficultés pour se déplacer depuis ces 3 derniers mois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4"/>
                  </a:ext>
                </a:extLst>
              </a:tr>
              <a:tr h="440728">
                <a:tc>
                  <a:txBody>
                    <a:bodyPr/>
                    <a:lstStyle/>
                    <a:p>
                      <a:r>
                        <a:rPr lang="fr-FR" sz="1400" kern="1200" dirty="0">
                          <a:solidFill>
                            <a:schemeClr val="dk1"/>
                          </a:solidFill>
                          <a:effectLst/>
                          <a:latin typeface="+mn-lt"/>
                          <a:ea typeface="+mn-ea"/>
                          <a:cs typeface="+mn-cs"/>
                        </a:rPr>
                        <a:t>Votre patient se plaint-il de la mémoire</a:t>
                      </a:r>
                      <a:r>
                        <a:rPr lang="fr-FR" sz="1400" kern="1200" baseline="0" dirty="0">
                          <a:solidFill>
                            <a:schemeClr val="dk1"/>
                          </a:solidFill>
                          <a:effectLst/>
                          <a:latin typeface="+mn-lt"/>
                          <a:ea typeface="+mn-ea"/>
                          <a:cs typeface="+mn-cs"/>
                        </a:rPr>
                        <a:t>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5"/>
                  </a:ext>
                </a:extLst>
              </a:tr>
              <a:tr h="452025">
                <a:tc>
                  <a:txBody>
                    <a:bodyPr/>
                    <a:lstStyle/>
                    <a:p>
                      <a:r>
                        <a:rPr lang="fr-FR" sz="1400" kern="1200" dirty="0">
                          <a:solidFill>
                            <a:schemeClr val="dk1"/>
                          </a:solidFill>
                          <a:effectLst/>
                          <a:latin typeface="+mn-lt"/>
                          <a:ea typeface="+mn-ea"/>
                          <a:cs typeface="+mn-cs"/>
                        </a:rPr>
                        <a:t>Votre patient </a:t>
                      </a:r>
                      <a:r>
                        <a:rPr lang="fr-FR" sz="1400" kern="1200" dirty="0" err="1">
                          <a:solidFill>
                            <a:schemeClr val="dk1"/>
                          </a:solidFill>
                          <a:effectLst/>
                          <a:latin typeface="+mn-lt"/>
                          <a:ea typeface="+mn-ea"/>
                          <a:cs typeface="+mn-cs"/>
                        </a:rPr>
                        <a:t>a-t-il</a:t>
                      </a:r>
                      <a:r>
                        <a:rPr lang="fr-FR" sz="1400" kern="1200" dirty="0">
                          <a:solidFill>
                            <a:schemeClr val="dk1"/>
                          </a:solidFill>
                          <a:effectLst/>
                          <a:latin typeface="+mn-lt"/>
                          <a:ea typeface="+mn-ea"/>
                          <a:cs typeface="+mn-cs"/>
                        </a:rPr>
                        <a:t> une vitesse de marche ralentie (plus de 4 secondes pour parcourir 4 mètres) ?</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fr-FR" sz="1400" dirty="0">
                          <a:sym typeface="Wingdings" panose="05000000000000000000" pitchFamily="2" charset="2"/>
                        </a:rPr>
                        <a:t></a:t>
                      </a:r>
                      <a:endParaRPr lang="fr-FR" sz="1400" dirty="0"/>
                    </a:p>
                  </a:txBody>
                  <a:tcPr/>
                </a:tc>
                <a:extLst>
                  <a:ext uri="{0D108BD9-81ED-4DB2-BD59-A6C34878D82A}">
                    <a16:rowId xmlns:a16="http://schemas.microsoft.com/office/drawing/2014/main" val="10006"/>
                  </a:ext>
                </a:extLst>
              </a:tr>
            </a:tbl>
          </a:graphicData>
        </a:graphic>
      </p:graphicFrame>
      <p:sp>
        <p:nvSpPr>
          <p:cNvPr id="14" name="Text Box 2"/>
          <p:cNvSpPr txBox="1">
            <a:spLocks noChangeArrowheads="1"/>
          </p:cNvSpPr>
          <p:nvPr/>
        </p:nvSpPr>
        <p:spPr bwMode="auto">
          <a:xfrm>
            <a:off x="612231" y="1509318"/>
            <a:ext cx="36549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Repérer 			</a:t>
            </a:r>
            <a:endParaRPr lang="fr-FR" altLang="fr-FR" sz="1800" dirty="0">
              <a:solidFill>
                <a:srgbClr val="FF0000"/>
              </a:solidFill>
              <a:cs typeface="Arial" panose="020B0604020202020204" pitchFamily="34" charset="0"/>
            </a:endParaRPr>
          </a:p>
        </p:txBody>
      </p:sp>
      <p:sp>
        <p:nvSpPr>
          <p:cNvPr id="10" name="Text Box 2"/>
          <p:cNvSpPr txBox="1">
            <a:spLocks noChangeArrowheads="1"/>
          </p:cNvSpPr>
          <p:nvPr/>
        </p:nvSpPr>
        <p:spPr bwMode="auto">
          <a:xfrm>
            <a:off x="612231" y="5306443"/>
            <a:ext cx="38404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Evaluer			</a:t>
            </a:r>
            <a:endParaRPr lang="fr-FR" altLang="fr-FR" sz="1800" dirty="0">
              <a:solidFill>
                <a:srgbClr val="FF0000"/>
              </a:solidFill>
              <a:cs typeface="Arial" panose="020B0604020202020204" pitchFamily="34" charset="0"/>
            </a:endParaRPr>
          </a:p>
        </p:txBody>
      </p:sp>
      <p:sp>
        <p:nvSpPr>
          <p:cNvPr id="11" name="Text Box 2"/>
          <p:cNvSpPr txBox="1">
            <a:spLocks noChangeArrowheads="1"/>
          </p:cNvSpPr>
          <p:nvPr/>
        </p:nvSpPr>
        <p:spPr bwMode="auto">
          <a:xfrm>
            <a:off x="612231" y="5762573"/>
            <a:ext cx="28863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1800" b="1" dirty="0">
                <a:solidFill>
                  <a:srgbClr val="000099"/>
                </a:solidFill>
                <a:cs typeface="Arial" panose="020B0604020202020204" pitchFamily="34" charset="0"/>
              </a:rPr>
              <a:t> Agir			</a:t>
            </a:r>
            <a:endParaRPr lang="fr-FR" altLang="fr-FR" sz="1800" dirty="0">
              <a:solidFill>
                <a:srgbClr val="FF0000"/>
              </a:solidFill>
              <a:cs typeface="Arial" panose="020B0604020202020204" pitchFamily="34" charset="0"/>
            </a:endParaRPr>
          </a:p>
        </p:txBody>
      </p:sp>
      <p:sp>
        <p:nvSpPr>
          <p:cNvPr id="16" name="Text Box 2"/>
          <p:cNvSpPr txBox="1">
            <a:spLocks noChangeArrowheads="1"/>
          </p:cNvSpPr>
          <p:nvPr/>
        </p:nvSpPr>
        <p:spPr bwMode="auto">
          <a:xfrm>
            <a:off x="2019149" y="5768926"/>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lutter contre la </a:t>
            </a:r>
            <a:r>
              <a:rPr lang="fr-FR" altLang="fr-FR" sz="1800" b="1" dirty="0" err="1">
                <a:solidFill>
                  <a:srgbClr val="000099"/>
                </a:solidFill>
                <a:cs typeface="Arial" panose="020B0604020202020204" pitchFamily="34" charset="0"/>
                <a:sym typeface="Wingdings" panose="05000000000000000000" pitchFamily="2" charset="2"/>
              </a:rPr>
              <a:t>polymédication</a:t>
            </a:r>
            <a:r>
              <a:rPr lang="fr-FR" altLang="fr-FR" sz="1800" b="1" dirty="0">
                <a:solidFill>
                  <a:srgbClr val="000099"/>
                </a:solidFill>
                <a:cs typeface="Arial" panose="020B0604020202020204" pitchFamily="34" charset="0"/>
                <a:sym typeface="Wingdings" panose="05000000000000000000" pitchFamily="2" charset="2"/>
              </a:rPr>
              <a:t> </a:t>
            </a:r>
            <a:endParaRPr lang="fr-FR" altLang="fr-FR" sz="1800" dirty="0">
              <a:solidFill>
                <a:srgbClr val="FF0000"/>
              </a:solidFill>
              <a:cs typeface="Arial" panose="020B0604020202020204" pitchFamily="34" charset="0"/>
            </a:endParaRPr>
          </a:p>
        </p:txBody>
      </p:sp>
      <p:sp>
        <p:nvSpPr>
          <p:cNvPr id="17" name="Text Box 2"/>
          <p:cNvSpPr txBox="1">
            <a:spLocks noChangeArrowheads="1"/>
          </p:cNvSpPr>
          <p:nvPr/>
        </p:nvSpPr>
        <p:spPr bwMode="auto">
          <a:xfrm>
            <a:off x="2055403" y="1495032"/>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5 questions</a:t>
            </a:r>
            <a:r>
              <a:rPr lang="fr-FR" altLang="fr-FR" sz="1800" b="1" dirty="0">
                <a:solidFill>
                  <a:srgbClr val="000099"/>
                </a:solidFill>
                <a:cs typeface="Arial" panose="020B0604020202020204" pitchFamily="34" charset="0"/>
              </a:rPr>
              <a:t> </a:t>
            </a:r>
            <a:r>
              <a:rPr lang="fr-FR" altLang="fr-FR" sz="1800" dirty="0">
                <a:solidFill>
                  <a:srgbClr val="FF0000"/>
                </a:solidFill>
                <a:cs typeface="Arial" panose="020B0604020202020204" pitchFamily="34" charset="0"/>
              </a:rPr>
              <a:t> </a:t>
            </a:r>
          </a:p>
        </p:txBody>
      </p:sp>
      <p:sp>
        <p:nvSpPr>
          <p:cNvPr id="18" name="Text Box 2"/>
          <p:cNvSpPr txBox="1">
            <a:spLocks noChangeArrowheads="1"/>
          </p:cNvSpPr>
          <p:nvPr/>
        </p:nvSpPr>
        <p:spPr bwMode="auto">
          <a:xfrm>
            <a:off x="2020678" y="5280046"/>
            <a:ext cx="4457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contact</a:t>
            </a:r>
            <a:r>
              <a:rPr lang="fr-FR" altLang="fr-FR" sz="1800" b="1" dirty="0">
                <a:solidFill>
                  <a:srgbClr val="000099"/>
                </a:solidFill>
                <a:cs typeface="Arial" panose="020B0604020202020204" pitchFamily="34" charset="0"/>
                <a:sym typeface="Wingdings" panose="05000000000000000000" pitchFamily="2" charset="2"/>
              </a:rPr>
              <a:t> médecin traitant</a:t>
            </a:r>
            <a:endParaRPr lang="fr-FR" altLang="fr-FR" sz="1800" dirty="0">
              <a:solidFill>
                <a:srgbClr val="FF0000"/>
              </a:solidFill>
              <a:cs typeface="Arial" panose="020B0604020202020204" pitchFamily="34" charset="0"/>
            </a:endParaRPr>
          </a:p>
        </p:txBody>
      </p:sp>
      <p:sp>
        <p:nvSpPr>
          <p:cNvPr id="19" name="Text Box 2"/>
          <p:cNvSpPr txBox="1">
            <a:spLocks noChangeArrowheads="1"/>
          </p:cNvSpPr>
          <p:nvPr/>
        </p:nvSpPr>
        <p:spPr bwMode="auto">
          <a:xfrm>
            <a:off x="2019149" y="6224238"/>
            <a:ext cx="9398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tabLst/>
            </a:pPr>
            <a:r>
              <a:rPr lang="fr-FR" altLang="fr-FR" sz="1800" b="1" dirty="0">
                <a:solidFill>
                  <a:srgbClr val="95C41D"/>
                </a:solidFill>
                <a:cs typeface="Arial" panose="020B0604020202020204" pitchFamily="34" charset="0"/>
                <a:sym typeface="Wingdings" panose="05000000000000000000" pitchFamily="2" charset="2"/>
              </a:rPr>
              <a:t></a:t>
            </a:r>
            <a:r>
              <a:rPr lang="fr-FR" altLang="fr-FR" sz="1800" b="1" dirty="0">
                <a:solidFill>
                  <a:srgbClr val="000099"/>
                </a:solidFill>
                <a:cs typeface="Arial" panose="020B0604020202020204" pitchFamily="34" charset="0"/>
                <a:sym typeface="Wingdings" panose="05000000000000000000" pitchFamily="2" charset="2"/>
              </a:rPr>
              <a:t> choix du conseil de 1</a:t>
            </a:r>
            <a:r>
              <a:rPr lang="fr-FR" altLang="fr-FR" sz="1800" b="1" baseline="30000" dirty="0">
                <a:solidFill>
                  <a:srgbClr val="000099"/>
                </a:solidFill>
                <a:cs typeface="Arial" panose="020B0604020202020204" pitchFamily="34" charset="0"/>
                <a:sym typeface="Wingdings" panose="05000000000000000000" pitchFamily="2" charset="2"/>
              </a:rPr>
              <a:t>ère</a:t>
            </a:r>
            <a:r>
              <a:rPr lang="fr-FR" altLang="fr-FR" sz="1800" b="1" dirty="0">
                <a:solidFill>
                  <a:srgbClr val="000099"/>
                </a:solidFill>
                <a:cs typeface="Arial" panose="020B0604020202020204" pitchFamily="34" charset="0"/>
                <a:sym typeface="Wingdings" panose="05000000000000000000" pitchFamily="2" charset="2"/>
              </a:rPr>
              <a:t> intention</a:t>
            </a:r>
            <a:endParaRPr lang="fr-FR" altLang="fr-FR" sz="1800" dirty="0">
              <a:solidFill>
                <a:srgbClr val="FF0000"/>
              </a:solidFill>
              <a:cs typeface="Arial" panose="020B0604020202020204" pitchFamily="34" charset="0"/>
            </a:endParaRPr>
          </a:p>
        </p:txBody>
      </p:sp>
    </p:spTree>
    <p:extLst>
      <p:ext uri="{BB962C8B-B14F-4D97-AF65-F5344CB8AC3E}">
        <p14:creationId xmlns:p14="http://schemas.microsoft.com/office/powerpoint/2010/main" val="7838784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6" name="Text Box 66"/>
          <p:cNvSpPr txBox="1">
            <a:spLocks noChangeArrowheads="1"/>
          </p:cNvSpPr>
          <p:nvPr/>
        </p:nvSpPr>
        <p:spPr bwMode="auto">
          <a:xfrm>
            <a:off x="700231" y="4099614"/>
            <a:ext cx="52917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Asthénie physique </a:t>
            </a:r>
            <a:r>
              <a:rPr lang="fr-FR" altLang="fr-FR" b="1" dirty="0">
                <a:solidFill>
                  <a:srgbClr val="000099"/>
                </a:solidFill>
                <a:cs typeface="Arial" panose="020B0604020202020204" pitchFamily="34" charset="0"/>
              </a:rPr>
              <a:t>suite à des pertes</a:t>
            </a: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hydriques</a:t>
            </a:r>
            <a:r>
              <a:rPr lang="fr-FR" altLang="fr-FR" dirty="0">
                <a:solidFill>
                  <a:srgbClr val="000099"/>
                </a:solidFill>
                <a:cs typeface="Arial" panose="020B0604020202020204" pitchFamily="34" charset="0"/>
              </a:rPr>
              <a:t> (transpiration excessive)</a:t>
            </a:r>
            <a:endParaRPr lang="fr-FR" altLang="fr-FR" b="1" dirty="0">
              <a:solidFill>
                <a:srgbClr val="000099"/>
              </a:solidFill>
              <a:cs typeface="Arial" panose="020B0604020202020204" pitchFamily="34" charset="0"/>
            </a:endParaRPr>
          </a:p>
        </p:txBody>
      </p:sp>
      <p:sp>
        <p:nvSpPr>
          <p:cNvPr id="727107" name="Text Box 67"/>
          <p:cNvSpPr txBox="1">
            <a:spLocks noChangeArrowheads="1"/>
          </p:cNvSpPr>
          <p:nvPr/>
        </p:nvSpPr>
        <p:spPr bwMode="auto">
          <a:xfrm>
            <a:off x="700232" y="5225742"/>
            <a:ext cx="47755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Asthénie </a:t>
            </a:r>
            <a:r>
              <a:rPr lang="fr-FR" altLang="fr-FR" b="1" dirty="0">
                <a:solidFill>
                  <a:srgbClr val="000099"/>
                </a:solidFill>
                <a:cs typeface="Arial" panose="020B0604020202020204" pitchFamily="34" charset="0"/>
              </a:rPr>
              <a:t>physique et psychique</a:t>
            </a:r>
            <a:r>
              <a:rPr lang="fr-FR" altLang="fr-FR" dirty="0">
                <a:solidFill>
                  <a:srgbClr val="000099"/>
                </a:solidFill>
                <a:cs typeface="Arial" panose="020B0604020202020204" pitchFamily="34" charset="0"/>
              </a:rPr>
              <a:t> avec </a:t>
            </a:r>
            <a:r>
              <a:rPr lang="fr-FR" altLang="fr-FR" b="1" dirty="0">
                <a:solidFill>
                  <a:srgbClr val="000099"/>
                </a:solidFill>
                <a:cs typeface="Arial" panose="020B0604020202020204" pitchFamily="34" charset="0"/>
              </a:rPr>
              <a:t>hyperémotivité</a:t>
            </a:r>
          </a:p>
          <a:p>
            <a:pPr>
              <a:buClr>
                <a:srgbClr val="62C400"/>
              </a:buClr>
            </a:pPr>
            <a:r>
              <a:rPr lang="fr-FR" altLang="fr-FR" dirty="0">
                <a:solidFill>
                  <a:srgbClr val="000099"/>
                </a:solidFill>
                <a:cs typeface="Arial" panose="020B0604020202020204" pitchFamily="34" charset="0"/>
              </a:rPr>
              <a:t>	  convalescence des maladies infectieuses</a:t>
            </a:r>
          </a:p>
        </p:txBody>
      </p:sp>
      <p:sp>
        <p:nvSpPr>
          <p:cNvPr id="727108" name="Text Box 68"/>
          <p:cNvSpPr txBox="1">
            <a:spLocks noChangeArrowheads="1"/>
          </p:cNvSpPr>
          <p:nvPr/>
        </p:nvSpPr>
        <p:spPr bwMode="auto">
          <a:xfrm>
            <a:off x="700232" y="1986047"/>
            <a:ext cx="37290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Toux </a:t>
            </a:r>
            <a:r>
              <a:rPr lang="fr-FR" altLang="fr-FR" b="1" dirty="0">
                <a:solidFill>
                  <a:srgbClr val="000099"/>
                </a:solidFill>
                <a:cs typeface="Arial" panose="020B0604020202020204" pitchFamily="34" charset="0"/>
              </a:rPr>
              <a:t>persistante</a:t>
            </a:r>
          </a:p>
        </p:txBody>
      </p:sp>
      <p:sp>
        <p:nvSpPr>
          <p:cNvPr id="727109" name="Rectangle 69"/>
          <p:cNvSpPr>
            <a:spLocks noChangeArrowheads="1"/>
          </p:cNvSpPr>
          <p:nvPr/>
        </p:nvSpPr>
        <p:spPr bwMode="auto">
          <a:xfrm>
            <a:off x="8028594" y="4155256"/>
            <a:ext cx="308986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727110" name="Rectangle 70"/>
          <p:cNvSpPr>
            <a:spLocks noChangeArrowheads="1"/>
          </p:cNvSpPr>
          <p:nvPr/>
        </p:nvSpPr>
        <p:spPr bwMode="auto">
          <a:xfrm>
            <a:off x="7714492" y="5279907"/>
            <a:ext cx="3403967"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a:solidFill>
                  <a:srgbClr val="000099"/>
                </a:solidFill>
                <a:cs typeface="Arial" panose="020B0604020202020204" pitchFamily="34" charset="0"/>
              </a:rPr>
              <a:t>Kalium </a:t>
            </a: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727111" name="Rectangle 71"/>
          <p:cNvSpPr>
            <a:spLocks noChangeArrowheads="1"/>
          </p:cNvSpPr>
          <p:nvPr/>
        </p:nvSpPr>
        <p:spPr bwMode="auto">
          <a:xfrm>
            <a:off x="8028594" y="1886049"/>
            <a:ext cx="308986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Influenzinum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
        <p:nvSpPr>
          <p:cNvPr id="10"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srgbClr val="FFFFFF"/>
                </a:solidFill>
              </a:rPr>
              <a:t>4.9. Troubles ORL</a:t>
            </a: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Convalescence des pathologies hivernales</a:t>
            </a:r>
          </a:p>
        </p:txBody>
      </p:sp>
      <p:pic>
        <p:nvPicPr>
          <p:cNvPr id="12"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1"/>
          <p:cNvSpPr>
            <a:spLocks noChangeArrowheads="1"/>
          </p:cNvSpPr>
          <p:nvPr/>
        </p:nvSpPr>
        <p:spPr bwMode="auto">
          <a:xfrm>
            <a:off x="701552" y="2963480"/>
            <a:ext cx="4630738" cy="584775"/>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Asthénie persistante</a:t>
            </a:r>
          </a:p>
          <a:p>
            <a:pPr marL="274638" eaLnBrk="0" hangingPunct="0">
              <a:buClr>
                <a:srgbClr val="62C400"/>
              </a:buClr>
              <a:tabLst>
                <a:tab pos="274638" algn="l"/>
              </a:tabLst>
              <a:defRPr/>
            </a:pPr>
            <a:r>
              <a:rPr lang="fr-FR" altLang="fr-FR" dirty="0">
                <a:solidFill>
                  <a:srgbClr val="000099"/>
                </a:solidFill>
                <a:cs typeface="Arial" panose="020B0604020202020204" pitchFamily="34" charset="0"/>
              </a:rPr>
              <a:t>Petite toux sèche</a:t>
            </a:r>
          </a:p>
        </p:txBody>
      </p:sp>
      <p:sp>
        <p:nvSpPr>
          <p:cNvPr id="14" name="Rectangle 52"/>
          <p:cNvSpPr>
            <a:spLocks noChangeArrowheads="1"/>
          </p:cNvSpPr>
          <p:nvPr/>
        </p:nvSpPr>
        <p:spPr bwMode="auto">
          <a:xfrm>
            <a:off x="8028465" y="3028028"/>
            <a:ext cx="3089865" cy="996017"/>
          </a:xfrm>
          <a:prstGeom prst="roundRect">
            <a:avLst>
              <a:gd name="adj" fmla="val 16667"/>
            </a:avLst>
          </a:prstGeom>
          <a:noFill/>
          <a:ln w="12700">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buFont typeface="Wingdings" panose="05000000000000000000" pitchFamily="2" charset="2"/>
              <a:buNone/>
            </a:pPr>
            <a:r>
              <a:rPr lang="fr-FR" altLang="fr-FR" sz="1800" b="1" dirty="0" err="1">
                <a:solidFill>
                  <a:srgbClr val="000099"/>
                </a:solidFill>
                <a:cs typeface="Arial" panose="020B0604020202020204" pitchFamily="34" charset="0"/>
              </a:rPr>
              <a:t>Sulfur</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iodatum</a:t>
            </a:r>
            <a:r>
              <a:rPr lang="fr-FR" altLang="fr-FR" sz="1800" b="1" dirty="0">
                <a:solidFill>
                  <a:srgbClr val="000099"/>
                </a:solidFill>
                <a:cs typeface="Arial" panose="020B0604020202020204" pitchFamily="34" charset="0"/>
              </a:rPr>
              <a:t> 15 CH </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1 dose à renouveler 1 ou 2 fois</a:t>
            </a:r>
          </a:p>
          <a:p>
            <a:pPr algn="r">
              <a:buFont typeface="Wingdings" panose="05000000000000000000" pitchFamily="2" charset="2"/>
              <a:buNone/>
            </a:pPr>
            <a:r>
              <a:rPr lang="fr-FR" altLang="fr-FR" dirty="0">
                <a:solidFill>
                  <a:srgbClr val="000099"/>
                </a:solidFill>
                <a:cs typeface="Arial" panose="020B0604020202020204" pitchFamily="34" charset="0"/>
              </a:rPr>
              <a:t>à 2 jours d’intervalle</a:t>
            </a:r>
          </a:p>
        </p:txBody>
      </p:sp>
    </p:spTree>
    <p:extLst>
      <p:ext uri="{BB962C8B-B14F-4D97-AF65-F5344CB8AC3E}">
        <p14:creationId xmlns:p14="http://schemas.microsoft.com/office/powerpoint/2010/main" val="2339974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6" name="Espace réservé du contenu 1">
            <a:extLst>
              <a:ext uri="{FF2B5EF4-FFF2-40B4-BE49-F238E27FC236}">
                <a16:creationId xmlns:a16="http://schemas.microsoft.com/office/drawing/2014/main" id="{A8A483F2-658A-4800-952B-07514941AE2F}"/>
              </a:ext>
            </a:extLst>
          </p:cNvPr>
          <p:cNvSpPr txBox="1">
            <a:spLocks/>
          </p:cNvSpPr>
          <p:nvPr/>
        </p:nvSpPr>
        <p:spPr>
          <a:xfrm>
            <a:off x="1142695" y="2233748"/>
            <a:ext cx="10515600" cy="590481"/>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Bronchite chronique =</a:t>
            </a:r>
            <a:r>
              <a:rPr lang="fr-FR" dirty="0">
                <a:solidFill>
                  <a:srgbClr val="FF0000"/>
                </a:solidFill>
                <a:cs typeface="Arial"/>
              </a:rPr>
              <a:t> </a:t>
            </a:r>
            <a:r>
              <a:rPr lang="fr-FR" dirty="0"/>
              <a:t>toux et des expectorations ≥ 3 mois par an et + de 2 ans</a:t>
            </a:r>
            <a:endParaRPr lang="fr-FR" dirty="0">
              <a:solidFill>
                <a:srgbClr val="FF0000"/>
              </a:solidFill>
              <a:cs typeface="Arial"/>
            </a:endParaRPr>
          </a:p>
          <a:p>
            <a:endParaRPr lang="fr-FR" dirty="0">
              <a:solidFill>
                <a:srgbClr val="FF0000"/>
              </a:solidFill>
              <a:cs typeface="Aria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grpSp>
        <p:nvGrpSpPr>
          <p:cNvPr id="8" name="Groupe 7"/>
          <p:cNvGrpSpPr/>
          <p:nvPr/>
        </p:nvGrpSpPr>
        <p:grpSpPr>
          <a:xfrm>
            <a:off x="9582520" y="-746966"/>
            <a:ext cx="3079379" cy="2596260"/>
            <a:chOff x="9582520" y="-746966"/>
            <a:chExt cx="3079379" cy="2596260"/>
          </a:xfrm>
        </p:grpSpPr>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Rectangle 1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1142695" y="3294521"/>
            <a:ext cx="10515600" cy="1239944"/>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sym typeface="Wingdings" panose="05000000000000000000" pitchFamily="2" charset="2"/>
              </a:rPr>
              <a:t>BPCO </a:t>
            </a:r>
            <a:r>
              <a:rPr lang="fr-FR" dirty="0">
                <a:cs typeface="Arial"/>
                <a:sym typeface="Wingdings" panose="05000000000000000000" pitchFamily="2" charset="2"/>
              </a:rPr>
              <a:t>= toux chronique, expectorations </a:t>
            </a:r>
            <a:r>
              <a:rPr lang="fr-FR" b="1" dirty="0">
                <a:cs typeface="Arial"/>
                <a:sym typeface="Wingdings" panose="05000000000000000000" pitchFamily="2" charset="2"/>
              </a:rPr>
              <a:t>+ essoufflement</a:t>
            </a:r>
          </a:p>
          <a:p>
            <a:pPr marL="355600" indent="-355600">
              <a:lnSpc>
                <a:spcPct val="150000"/>
              </a:lnSpc>
              <a:spcBef>
                <a:spcPts val="1200"/>
              </a:spcBef>
              <a:buFontTx/>
              <a:buBlip>
                <a:blip r:embed="rId3"/>
              </a:buBlip>
            </a:pPr>
            <a:r>
              <a:rPr lang="fr-FR" b="1" dirty="0"/>
              <a:t>Tabac</a:t>
            </a:r>
            <a:r>
              <a:rPr lang="fr-FR" dirty="0"/>
              <a:t> </a:t>
            </a:r>
            <a:r>
              <a:rPr lang="fr-FR" sz="1800" dirty="0"/>
              <a:t>(actif ou passif) </a:t>
            </a:r>
            <a:r>
              <a:rPr lang="fr-FR" b="1" dirty="0"/>
              <a:t>=</a:t>
            </a:r>
            <a:r>
              <a:rPr lang="fr-FR" dirty="0"/>
              <a:t> </a:t>
            </a:r>
            <a:r>
              <a:rPr lang="fr-FR" b="1" dirty="0"/>
              <a:t>CAUSE principale</a:t>
            </a:r>
          </a:p>
          <a:p>
            <a:pPr marL="355600" indent="-355600"/>
            <a:endParaRPr lang="fr-FR" dirty="0">
              <a:cs typeface="Arial"/>
            </a:endParaRPr>
          </a:p>
        </p:txBody>
      </p:sp>
      <p:sp>
        <p:nvSpPr>
          <p:cNvPr id="4" name="Flèche vers le bas 3"/>
          <p:cNvSpPr/>
          <p:nvPr/>
        </p:nvSpPr>
        <p:spPr>
          <a:xfrm>
            <a:off x="5229437" y="2824229"/>
            <a:ext cx="279823" cy="446173"/>
          </a:xfrm>
          <a:prstGeom prst="downArrow">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pic>
        <p:nvPicPr>
          <p:cNvPr id="16"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67" y="4532537"/>
            <a:ext cx="753906" cy="10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331633" y="4989517"/>
            <a:ext cx="4303357" cy="461665"/>
          </a:xfrm>
          <a:prstGeom prst="rect">
            <a:avLst/>
          </a:prstGeom>
        </p:spPr>
        <p:txBody>
          <a:bodyPr wrap="square">
            <a:spAutoFit/>
          </a:bodyPr>
          <a:lstStyle/>
          <a:p>
            <a:pPr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Prise en charge médicale</a:t>
            </a:r>
            <a:endParaRPr lang="fr-FR" sz="2400" b="1" dirty="0">
              <a:solidFill>
                <a:srgbClr val="000099"/>
              </a:solidFill>
              <a:cs typeface="Arial" panose="020B0604020202020204" pitchFamily="34" charset="0"/>
            </a:endParaRP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00" y="573920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hape 84"/>
          <p:cNvSpPr txBox="1">
            <a:spLocks/>
          </p:cNvSpPr>
          <p:nvPr/>
        </p:nvSpPr>
        <p:spPr bwMode="auto">
          <a:xfrm>
            <a:off x="634786" y="5772481"/>
            <a:ext cx="9798901" cy="654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spTree>
    <p:extLst>
      <p:ext uri="{BB962C8B-B14F-4D97-AF65-F5344CB8AC3E}">
        <p14:creationId xmlns:p14="http://schemas.microsoft.com/office/powerpoint/2010/main" val="20443480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6"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2733100"/>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1ère mesure = </a:t>
            </a:r>
            <a:r>
              <a:rPr lang="fr-FR" b="1" dirty="0">
                <a:cs typeface="Arial"/>
              </a:rPr>
              <a:t>ARRÊT du tabac</a:t>
            </a:r>
          </a:p>
          <a:p>
            <a:pPr marL="355600" indent="-355600">
              <a:lnSpc>
                <a:spcPct val="150000"/>
              </a:lnSpc>
              <a:spcBef>
                <a:spcPts val="1200"/>
              </a:spcBef>
              <a:buFontTx/>
              <a:buBlip>
                <a:blip r:embed="rId3"/>
              </a:buBlip>
            </a:pPr>
            <a:r>
              <a:rPr lang="fr-FR" dirty="0">
                <a:cs typeface="Arial"/>
              </a:rPr>
              <a:t>Médicaments symptomatiques </a:t>
            </a:r>
          </a:p>
          <a:p>
            <a:pPr marL="698500" lvl="1" indent="-355600">
              <a:lnSpc>
                <a:spcPct val="150000"/>
              </a:lnSpc>
              <a:spcBef>
                <a:spcPts val="0"/>
              </a:spcBef>
              <a:buClr>
                <a:srgbClr val="62C400"/>
              </a:buClr>
              <a:buFont typeface="Arial" panose="020B0604020202020204" pitchFamily="34" charset="0"/>
              <a:buChar char="•"/>
            </a:pPr>
            <a:r>
              <a:rPr lang="fr-FR" sz="1800" dirty="0">
                <a:solidFill>
                  <a:srgbClr val="000099"/>
                </a:solidFill>
                <a:cs typeface="Arial"/>
              </a:rPr>
              <a:t>bronchodilatateurs de courte ou de longue durée d’action</a:t>
            </a:r>
          </a:p>
          <a:p>
            <a:pPr marL="698500" lvl="1" indent="-355600">
              <a:lnSpc>
                <a:spcPct val="150000"/>
              </a:lnSpc>
              <a:spcBef>
                <a:spcPts val="0"/>
              </a:spcBef>
              <a:buClr>
                <a:srgbClr val="62C400"/>
              </a:buClr>
              <a:buFont typeface="Arial" panose="020B0604020202020204" pitchFamily="34" charset="0"/>
              <a:buChar char="•"/>
            </a:pPr>
            <a:r>
              <a:rPr lang="fr-FR" sz="1800" dirty="0">
                <a:solidFill>
                  <a:srgbClr val="000099"/>
                </a:solidFill>
                <a:cs typeface="Arial"/>
              </a:rPr>
              <a:t>+/- corticoïdes</a:t>
            </a:r>
          </a:p>
          <a:p>
            <a:pPr marL="355600" indent="-355600">
              <a:lnSpc>
                <a:spcPct val="150000"/>
              </a:lnSpc>
              <a:spcBef>
                <a:spcPts val="1200"/>
              </a:spcBef>
              <a:buFontTx/>
              <a:buBlip>
                <a:blip r:embed="rId3"/>
              </a:buBlip>
            </a:pPr>
            <a:r>
              <a:rPr lang="fr-FR" dirty="0">
                <a:cs typeface="Arial"/>
              </a:rPr>
              <a:t>+ réadaptation à l’effort, kiné respiratoire, oxygénothérapie</a:t>
            </a:r>
          </a:p>
          <a:p>
            <a:pPr marL="355600" indent="-355600">
              <a:lnSpc>
                <a:spcPct val="150000"/>
              </a:lnSpc>
              <a:spcBef>
                <a:spcPts val="1200"/>
              </a:spcBef>
              <a:buFontTx/>
              <a:buBlip>
                <a:blip r:embed="rId3"/>
              </a:buBlip>
            </a:pPr>
            <a:r>
              <a:rPr lang="fr-FR" dirty="0">
                <a:cs typeface="Arial"/>
              </a:rPr>
              <a:t>Vaccinations recommandées : </a:t>
            </a:r>
          </a:p>
          <a:p>
            <a:pPr marL="354013">
              <a:lnSpc>
                <a:spcPct val="150000"/>
              </a:lnSpc>
            </a:pPr>
            <a:r>
              <a:rPr lang="fr-FR" dirty="0">
                <a:cs typeface="Arial"/>
                <a:sym typeface="Wingdings" panose="05000000000000000000" pitchFamily="2" charset="2"/>
              </a:rPr>
              <a:t> </a:t>
            </a:r>
            <a:r>
              <a:rPr lang="fr-FR" dirty="0">
                <a:cs typeface="Arial"/>
              </a:rPr>
              <a:t>antigrippale tous les ans et </a:t>
            </a:r>
            <a:r>
              <a:rPr lang="fr-FR" dirty="0" err="1"/>
              <a:t>antipneumococcique</a:t>
            </a:r>
            <a:r>
              <a:rPr lang="fr-FR" dirty="0"/>
              <a:t> tous les 5 ans</a:t>
            </a:r>
            <a:endParaRPr lang="fr-FR" dirty="0">
              <a:cs typeface="Arial"/>
            </a:endParaRPr>
          </a:p>
          <a:p>
            <a:endParaRPr lang="fr-FR" dirty="0">
              <a:solidFill>
                <a:srgbClr val="FF0000"/>
              </a:solidFill>
              <a:cs typeface="Aria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 HAS</a:t>
            </a:r>
            <a:r>
              <a:rPr lang="fr-FR" sz="2000" baseline="30000" dirty="0">
                <a:solidFill>
                  <a:srgbClr val="000099"/>
                </a:solidFill>
                <a:cs typeface="Arial" panose="020B0604020202020204" pitchFamily="34" charset="0"/>
              </a:rPr>
              <a:t> (1)</a:t>
            </a:r>
          </a:p>
        </p:txBody>
      </p:sp>
      <p:grpSp>
        <p:nvGrpSpPr>
          <p:cNvPr id="8" name="Groupe 7"/>
          <p:cNvGrpSpPr/>
          <p:nvPr/>
        </p:nvGrpSpPr>
        <p:grpSpPr>
          <a:xfrm>
            <a:off x="9582520" y="-746966"/>
            <a:ext cx="3079379" cy="2596260"/>
            <a:chOff x="9582520" y="-746966"/>
            <a:chExt cx="3079379" cy="2596260"/>
          </a:xfrm>
        </p:grpSpPr>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Rectangle 10"/>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2" name="Rectangle 11"/>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4"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sp>
        <p:nvSpPr>
          <p:cNvPr id="15" name="ZoneTexte 14"/>
          <p:cNvSpPr txBox="1"/>
          <p:nvPr/>
        </p:nvSpPr>
        <p:spPr>
          <a:xfrm>
            <a:off x="139675" y="6423951"/>
            <a:ext cx="6335486" cy="246221"/>
          </a:xfrm>
          <a:prstGeom prst="rect">
            <a:avLst/>
          </a:prstGeom>
          <a:noFill/>
        </p:spPr>
        <p:txBody>
          <a:bodyPr wrap="square" rtlCol="0">
            <a:spAutoFit/>
          </a:bodyPr>
          <a:lstStyle/>
          <a:p>
            <a:r>
              <a:rPr lang="fr-FR" sz="1000" i="1" dirty="0">
                <a:solidFill>
                  <a:srgbClr val="000000"/>
                </a:solidFill>
              </a:rPr>
              <a:t>(1) HAS – Guide du parcours de soins – Bronchopneumopathie chronique obstructive – juin 2014</a:t>
            </a:r>
          </a:p>
        </p:txBody>
      </p:sp>
    </p:spTree>
    <p:extLst>
      <p:ext uri="{BB962C8B-B14F-4D97-AF65-F5344CB8AC3E}">
        <p14:creationId xmlns:p14="http://schemas.microsoft.com/office/powerpoint/2010/main" val="1272383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112649" y="3918389"/>
            <a:ext cx="3105212" cy="338554"/>
          </a:xfrm>
          <a:prstGeom prst="rect">
            <a:avLst/>
          </a:prstGeom>
          <a:noFill/>
        </p:spPr>
        <p:txBody>
          <a:bodyPr wrap="square" rtlCol="0">
            <a:spAutoFit/>
          </a:bodyPr>
          <a:lstStyle/>
          <a:p>
            <a:pPr algn="r"/>
            <a:r>
              <a:rPr lang="fr-FR" sz="1600" dirty="0">
                <a:solidFill>
                  <a:srgbClr val="000099"/>
                </a:solidFill>
              </a:rPr>
              <a:t>5 granules de chaque le matin</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4.9. Troubles ORL</a:t>
            </a:r>
            <a:endParaRPr lang="fr-FR" sz="3200" b="1" dirty="0">
              <a:solidFill>
                <a:srgbClr val="0000CC"/>
              </a:solidFill>
            </a:endParaRPr>
          </a:p>
        </p:txBody>
      </p:sp>
      <p:sp>
        <p:nvSpPr>
          <p:cNvPr id="8" name="Text Box 27"/>
          <p:cNvSpPr txBox="1">
            <a:spLocks noChangeArrowheads="1"/>
          </p:cNvSpPr>
          <p:nvPr/>
        </p:nvSpPr>
        <p:spPr bwMode="auto">
          <a:xfrm>
            <a:off x="7315202" y="2687639"/>
            <a:ext cx="380696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Antimonium</a:t>
            </a:r>
            <a:r>
              <a:rPr lang="fr-FR" sz="1800" b="1" dirty="0">
                <a:solidFill>
                  <a:srgbClr val="000090"/>
                </a:solidFill>
              </a:rPr>
              <a:t> </a:t>
            </a:r>
            <a:r>
              <a:rPr lang="fr-FR" sz="1800" b="1" dirty="0" err="1">
                <a:solidFill>
                  <a:srgbClr val="000090"/>
                </a:solidFill>
              </a:rPr>
              <a:t>tartaricum</a:t>
            </a:r>
            <a:r>
              <a:rPr lang="fr-FR" sz="1800" b="1" dirty="0">
                <a:solidFill>
                  <a:srgbClr val="000090"/>
                </a:solidFill>
              </a:rPr>
              <a:t> 5-9 CH</a:t>
            </a:r>
          </a:p>
        </p:txBody>
      </p:sp>
      <p:sp>
        <p:nvSpPr>
          <p:cNvPr id="9" name="Text Box 26"/>
          <p:cNvSpPr txBox="1">
            <a:spLocks noChangeArrowheads="1"/>
          </p:cNvSpPr>
          <p:nvPr/>
        </p:nvSpPr>
        <p:spPr bwMode="auto">
          <a:xfrm>
            <a:off x="665848" y="2700374"/>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Toux avec </a:t>
            </a:r>
            <a:r>
              <a:rPr lang="fr-FR" altLang="fr-FR" b="1" dirty="0">
                <a:solidFill>
                  <a:srgbClr val="000099"/>
                </a:solidFill>
                <a:cs typeface="Arial" panose="020B0604020202020204" pitchFamily="34" charset="0"/>
              </a:rPr>
              <a:t>expectoration difficile </a:t>
            </a:r>
            <a:r>
              <a:rPr lang="fr-FR" altLang="fr-FR" dirty="0">
                <a:solidFill>
                  <a:srgbClr val="000099"/>
                </a:solidFill>
                <a:cs typeface="Arial" panose="020B0604020202020204" pitchFamily="34" charset="0"/>
              </a:rPr>
              <a:t>surtout le matin</a:t>
            </a:r>
          </a:p>
        </p:txBody>
      </p:sp>
      <p:sp>
        <p:nvSpPr>
          <p:cNvPr id="10" name="Text Box 27"/>
          <p:cNvSpPr txBox="1">
            <a:spLocks noChangeArrowheads="1"/>
          </p:cNvSpPr>
          <p:nvPr/>
        </p:nvSpPr>
        <p:spPr bwMode="auto">
          <a:xfrm>
            <a:off x="7834678" y="3461011"/>
            <a:ext cx="328748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9"/>
                </a:solidFill>
              </a:rPr>
              <a:t>Senega</a:t>
            </a:r>
            <a:r>
              <a:rPr lang="fr-FR" sz="1800" b="1" dirty="0">
                <a:solidFill>
                  <a:srgbClr val="000099"/>
                </a:solidFill>
              </a:rPr>
              <a:t> 5 CH</a:t>
            </a:r>
          </a:p>
        </p:txBody>
      </p:sp>
      <p:sp>
        <p:nvSpPr>
          <p:cNvPr id="11" name="Text Box 26"/>
          <p:cNvSpPr txBox="1">
            <a:spLocks noChangeArrowheads="1"/>
          </p:cNvSpPr>
          <p:nvPr/>
        </p:nvSpPr>
        <p:spPr bwMode="auto">
          <a:xfrm>
            <a:off x="665848" y="347394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Expectoration </a:t>
            </a:r>
            <a:r>
              <a:rPr lang="fr-FR" altLang="fr-FR" b="1" dirty="0">
                <a:solidFill>
                  <a:srgbClr val="000099"/>
                </a:solidFill>
                <a:cs typeface="Arial" panose="020B0604020202020204" pitchFamily="34" charset="0"/>
              </a:rPr>
              <a:t>difficile de mucus visqueux et filandreux</a:t>
            </a:r>
          </a:p>
        </p:txBody>
      </p:sp>
      <p:grpSp>
        <p:nvGrpSpPr>
          <p:cNvPr id="12" name="Groupe 11"/>
          <p:cNvGrpSpPr/>
          <p:nvPr/>
        </p:nvGrpSpPr>
        <p:grpSpPr>
          <a:xfrm>
            <a:off x="9582520" y="-746966"/>
            <a:ext cx="3079379" cy="2596260"/>
            <a:chOff x="9582520" y="-746966"/>
            <a:chExt cx="3079379" cy="2596260"/>
          </a:xfrm>
        </p:grpSpPr>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582656" y="390144"/>
              <a:ext cx="1255776"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5" name="Rectangle 14"/>
            <p:cNvSpPr/>
            <p:nvPr/>
          </p:nvSpPr>
          <p:spPr>
            <a:xfrm>
              <a:off x="10497312" y="258748"/>
              <a:ext cx="134112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10068187" y="227969"/>
              <a:ext cx="2108043" cy="646331"/>
            </a:xfrm>
            <a:prstGeom prst="rect">
              <a:avLst/>
            </a:prstGeom>
            <a:noFill/>
          </p:spPr>
          <p:txBody>
            <a:bodyPr wrap="square">
              <a:spAutoFit/>
            </a:bodyPr>
            <a:lstStyle/>
            <a:p>
              <a:pPr algn="ctr"/>
              <a:r>
                <a:rPr lang="fr-FR" i="1" dirty="0">
                  <a:solidFill>
                    <a:srgbClr val="000099"/>
                  </a:solidFill>
                </a:rPr>
                <a:t>« Je suis fragile en ORL/pneumo »</a:t>
              </a:r>
            </a:p>
          </p:txBody>
        </p:sp>
      </p:grpSp>
      <p:sp>
        <p:nvSpPr>
          <p:cNvPr id="17" name="Rectangle 16"/>
          <p:cNvSpPr/>
          <p:nvPr/>
        </p:nvSpPr>
        <p:spPr>
          <a:xfrm>
            <a:off x="1075690" y="1570730"/>
            <a:ext cx="9709150" cy="369332"/>
          </a:xfrm>
          <a:prstGeom prst="rect">
            <a:avLst/>
          </a:prstGeom>
        </p:spPr>
        <p:txBody>
          <a:bodyPr wrap="square">
            <a:spAutoFit/>
          </a:bodyPr>
          <a:lstStyle/>
          <a:p>
            <a:r>
              <a:rPr lang="fr-FR" u="sng" dirty="0">
                <a:solidFill>
                  <a:srgbClr val="000099"/>
                </a:solidFill>
              </a:rPr>
              <a:t>Possibilités de conseils associés à l’ordonnance</a:t>
            </a:r>
          </a:p>
        </p:txBody>
      </p:sp>
      <p:sp>
        <p:nvSpPr>
          <p:cNvPr id="18" name="Text Box 50"/>
          <p:cNvSpPr txBox="1">
            <a:spLocks noChangeArrowheads="1"/>
          </p:cNvSpPr>
          <p:nvPr/>
        </p:nvSpPr>
        <p:spPr bwMode="auto">
          <a:xfrm>
            <a:off x="2390654" y="1002418"/>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Bronchite chronique et BPCO</a:t>
            </a:r>
          </a:p>
        </p:txBody>
      </p:sp>
      <p:pic>
        <p:nvPicPr>
          <p:cNvPr id="19"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46" y="13814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contenu 2"/>
          <p:cNvSpPr txBox="1">
            <a:spLocks/>
          </p:cNvSpPr>
          <p:nvPr/>
        </p:nvSpPr>
        <p:spPr>
          <a:xfrm>
            <a:off x="185066" y="2120619"/>
            <a:ext cx="509559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en cas de bronchite chronique</a:t>
            </a:r>
            <a:endParaRPr lang="fr-FR" sz="2000" baseline="30000" dirty="0">
              <a:solidFill>
                <a:srgbClr val="000099"/>
              </a:solidFill>
              <a:cs typeface="Arial" panose="020B0604020202020204" pitchFamily="34" charset="0"/>
            </a:endParaRPr>
          </a:p>
        </p:txBody>
      </p:sp>
      <p:sp>
        <p:nvSpPr>
          <p:cNvPr id="21" name="Espace réservé du contenu 2"/>
          <p:cNvSpPr txBox="1">
            <a:spLocks/>
          </p:cNvSpPr>
          <p:nvPr/>
        </p:nvSpPr>
        <p:spPr>
          <a:xfrm>
            <a:off x="185065" y="4657170"/>
            <a:ext cx="509559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en cas de BPCO</a:t>
            </a:r>
            <a:endParaRPr lang="fr-FR" sz="2000" baseline="30000" dirty="0">
              <a:solidFill>
                <a:srgbClr val="000099"/>
              </a:solidFill>
              <a:cs typeface="Arial" panose="020B0604020202020204" pitchFamily="34" charset="0"/>
            </a:endParaRPr>
          </a:p>
        </p:txBody>
      </p:sp>
      <p:sp>
        <p:nvSpPr>
          <p:cNvPr id="22" name="Text Box 27"/>
          <p:cNvSpPr txBox="1">
            <a:spLocks noChangeArrowheads="1"/>
          </p:cNvSpPr>
          <p:nvPr/>
        </p:nvSpPr>
        <p:spPr bwMode="auto">
          <a:xfrm>
            <a:off x="7834934" y="5259363"/>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Carbo</a:t>
            </a:r>
            <a:r>
              <a:rPr lang="fr-FR" sz="1800" b="1" dirty="0">
                <a:solidFill>
                  <a:srgbClr val="000090"/>
                </a:solidFill>
              </a:rPr>
              <a:t> </a:t>
            </a:r>
            <a:r>
              <a:rPr lang="fr-FR" sz="1800" b="1" dirty="0" err="1">
                <a:solidFill>
                  <a:srgbClr val="000090"/>
                </a:solidFill>
              </a:rPr>
              <a:t>vegetabilis</a:t>
            </a:r>
            <a:r>
              <a:rPr lang="fr-FR" sz="1800" b="1" dirty="0">
                <a:solidFill>
                  <a:srgbClr val="000090"/>
                </a:solidFill>
              </a:rPr>
              <a:t> 15 CH</a:t>
            </a:r>
          </a:p>
          <a:p>
            <a:pPr algn="r">
              <a:spcBef>
                <a:spcPts val="300"/>
              </a:spcBef>
            </a:pPr>
            <a:r>
              <a:rPr lang="fr-FR" b="1" dirty="0">
                <a:solidFill>
                  <a:srgbClr val="000090"/>
                </a:solidFill>
              </a:rPr>
              <a:t> </a:t>
            </a:r>
            <a:r>
              <a:rPr lang="fr-FR" dirty="0">
                <a:solidFill>
                  <a:srgbClr val="000090"/>
                </a:solidFill>
              </a:rPr>
              <a:t>5 granules le soir</a:t>
            </a:r>
          </a:p>
        </p:txBody>
      </p:sp>
      <p:sp>
        <p:nvSpPr>
          <p:cNvPr id="23" name="Text Box 26"/>
          <p:cNvSpPr txBox="1">
            <a:spLocks noChangeArrowheads="1"/>
          </p:cNvSpPr>
          <p:nvPr/>
        </p:nvSpPr>
        <p:spPr bwMode="auto">
          <a:xfrm>
            <a:off x="729343" y="5309633"/>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FontTx/>
              <a:buBlip>
                <a:blip r:embed="rId3"/>
              </a:buBlip>
            </a:pPr>
            <a:r>
              <a:rPr lang="fr-FR" altLang="fr-FR" dirty="0">
                <a:solidFill>
                  <a:srgbClr val="000099"/>
                </a:solidFill>
                <a:cs typeface="Arial" panose="020B0604020202020204" pitchFamily="34" charset="0"/>
              </a:rPr>
              <a:t>Médicament du </a:t>
            </a:r>
            <a:r>
              <a:rPr lang="fr-FR" altLang="fr-FR" dirty="0" err="1">
                <a:solidFill>
                  <a:srgbClr val="000099"/>
                </a:solidFill>
                <a:cs typeface="Arial" panose="020B0604020202020204" pitchFamily="34" charset="0"/>
              </a:rPr>
              <a:t>bronchospame</a:t>
            </a:r>
            <a:endParaRPr lang="fr-FR" altLang="fr-FR" dirty="0">
              <a:solidFill>
                <a:srgbClr val="000099"/>
              </a:solidFill>
              <a:cs typeface="Arial" panose="020B0604020202020204" pitchFamily="34" charset="0"/>
            </a:endParaRPr>
          </a:p>
          <a:p>
            <a:pPr indent="265113">
              <a:buClr>
                <a:srgbClr val="62C400"/>
              </a:buClr>
            </a:pPr>
            <a:r>
              <a:rPr lang="fr-FR" altLang="fr-FR" dirty="0">
                <a:solidFill>
                  <a:srgbClr val="000099"/>
                </a:solidFill>
                <a:cs typeface="Arial" panose="020B0604020202020204" pitchFamily="34" charset="0"/>
              </a:rPr>
              <a:t>Essoufflement (suffocation)</a:t>
            </a:r>
          </a:p>
        </p:txBody>
      </p:sp>
    </p:spTree>
    <p:extLst>
      <p:ext uri="{BB962C8B-B14F-4D97-AF65-F5344CB8AC3E}">
        <p14:creationId xmlns:p14="http://schemas.microsoft.com/office/powerpoint/2010/main" val="343713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animBg="1"/>
      <p:bldP spid="11" grpId="0"/>
      <p:bldP spid="20" grpId="0"/>
      <p:bldP spid="21" grpId="0"/>
      <p:bldP spid="22" grpId="0" animBg="1"/>
      <p:bldP spid="2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19"/>
          <p:cNvSpPr>
            <a:spLocks noChangeArrowheads="1"/>
          </p:cNvSpPr>
          <p:nvPr/>
        </p:nvSpPr>
        <p:spPr bwMode="auto">
          <a:xfrm>
            <a:off x="6132513" y="2021080"/>
            <a:ext cx="63373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 :</a:t>
            </a:r>
            <a:endParaRPr lang="fr-FR" altLang="fr-FR" sz="1000" u="sng" dirty="0">
              <a:solidFill>
                <a:srgbClr val="000099"/>
              </a:solidFill>
              <a:ea typeface="ＭＳ Ｐゴシック" panose="020B0600070205080204" pitchFamily="34" charset="-128"/>
              <a:cs typeface="Arial" panose="020B0604020202020204" pitchFamily="34" charset="0"/>
            </a:endParaRPr>
          </a:p>
          <a:p>
            <a:pPr>
              <a:spcBef>
                <a:spcPct val="50000"/>
              </a:spcBef>
              <a:buClr>
                <a:srgbClr val="000099"/>
              </a:buClr>
              <a:buFont typeface="Wingdings" panose="05000000000000000000" pitchFamily="2" charset="2"/>
              <a:buChar char="Ø"/>
            </a:pPr>
            <a:r>
              <a:rPr lang="fr-FR" altLang="fr-FR" sz="2000" dirty="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006056" y="4106497"/>
            <a:ext cx="7545387" cy="2087563"/>
          </a:xfrm>
          <a:prstGeom prst="rect">
            <a:avLst/>
          </a:prstGeom>
          <a:noFill/>
          <a:ln>
            <a:noFill/>
          </a:ln>
        </p:spPr>
        <p:txBody>
          <a:bodyPr/>
          <a:lstStyle/>
          <a:p>
            <a:pPr marL="342900" indent="-342900">
              <a:buClr>
                <a:srgbClr val="ABD5FF"/>
              </a:buClr>
              <a:defRPr/>
            </a:pPr>
            <a:r>
              <a:rPr lang="fr-FR" b="1" u="sng" dirty="0">
                <a:solidFill>
                  <a:srgbClr val="000090"/>
                </a:solidFill>
                <a:ea typeface="ＭＳ Ｐゴシック" charset="-128"/>
                <a:cs typeface="Arial" panose="020B0604020202020204" pitchFamily="34" charset="0"/>
              </a:rPr>
              <a:t>Règles du jeu</a:t>
            </a:r>
            <a:r>
              <a:rPr lang="fr-FR" b="1" dirty="0">
                <a:solidFill>
                  <a:srgbClr val="000090"/>
                </a:solidFill>
                <a:effectLst>
                  <a:outerShdw blurRad="38100" dist="38100" dir="2700000" algn="tl">
                    <a:srgbClr val="C0C0C0"/>
                  </a:outerShdw>
                </a:effectLst>
                <a:ea typeface="ＭＳ Ｐゴシック" charset="-128"/>
                <a:cs typeface="Arial" panose="020B0604020202020204" pitchFamily="34" charset="0"/>
              </a:rPr>
              <a:t> : </a:t>
            </a:r>
          </a:p>
          <a:p>
            <a:pPr marL="342900" indent="-34290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Individuellement</a:t>
            </a:r>
          </a:p>
          <a:p>
            <a:pPr marL="342900" indent="-34290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a:p>
            <a:pPr marL="342900" indent="-342900">
              <a:spcBef>
                <a:spcPct val="2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Compléter les mots croisés</a:t>
            </a:r>
            <a:r>
              <a:rPr lang="fr-FR" dirty="0">
                <a:solidFill>
                  <a:srgbClr val="000090"/>
                </a:solidFill>
                <a:ea typeface="ＭＳ Ｐゴシック" charset="-128"/>
                <a:cs typeface="Arial" panose="020B0604020202020204" pitchFamily="34" charset="0"/>
              </a:rPr>
              <a:t> </a:t>
            </a:r>
          </a:p>
        </p:txBody>
      </p:sp>
      <p:sp>
        <p:nvSpPr>
          <p:cNvPr id="6" name="Titre 1"/>
          <p:cNvSpPr txBox="1">
            <a:spLocks/>
          </p:cNvSpPr>
          <p:nvPr/>
        </p:nvSpPr>
        <p:spPr>
          <a:xfrm>
            <a:off x="2302764" y="361569"/>
            <a:ext cx="7523988"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err="1">
                <a:solidFill>
                  <a:srgbClr val="FFFFFF"/>
                </a:solidFill>
              </a:rPr>
              <a:t>Homéocroisés</a:t>
            </a:r>
            <a:endParaRPr lang="fr-FR" sz="3200" b="1" dirty="0">
              <a:solidFill>
                <a:srgbClr val="FFFFFF"/>
              </a:solidFill>
            </a:endParaRPr>
          </a:p>
        </p:txBody>
      </p:sp>
      <p:sp>
        <p:nvSpPr>
          <p:cNvPr id="11"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2" name="ZoneTexte 11"/>
          <p:cNvSpPr txBox="1"/>
          <p:nvPr/>
        </p:nvSpPr>
        <p:spPr>
          <a:xfrm rot="21560331">
            <a:off x="1518722" y="3062026"/>
            <a:ext cx="2863911" cy="369332"/>
          </a:xfrm>
          <a:prstGeom prst="rect">
            <a:avLst/>
          </a:prstGeom>
          <a:noFill/>
        </p:spPr>
        <p:txBody>
          <a:bodyPr wrap="square" rtlCol="0">
            <a:spAutoFit/>
          </a:bodyPr>
          <a:lstStyle/>
          <a:p>
            <a:r>
              <a:rPr lang="fr-FR" b="1" dirty="0">
                <a:solidFill>
                  <a:srgbClr val="FFFFFF"/>
                </a:solidFill>
                <a:latin typeface="Arial Black" panose="020B0A04020102020204" pitchFamily="34" charset="0"/>
                <a:cs typeface="Arial" panose="020B0604020202020204" pitchFamily="34" charset="0"/>
              </a:rPr>
              <a:t>7’</a:t>
            </a:r>
          </a:p>
        </p:txBody>
      </p:sp>
    </p:spTree>
    <p:extLst>
      <p:ext uri="{BB962C8B-B14F-4D97-AF65-F5344CB8AC3E}">
        <p14:creationId xmlns:p14="http://schemas.microsoft.com/office/powerpoint/2010/main" val="40973125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155" y="486681"/>
            <a:ext cx="9328845" cy="6248566"/>
          </a:xfrm>
          <a:prstGeom prst="rect">
            <a:avLst/>
          </a:prstGeom>
        </p:spPr>
      </p:pic>
      <p:sp>
        <p:nvSpPr>
          <p:cNvPr id="5" name="Rectangle 4"/>
          <p:cNvSpPr/>
          <p:nvPr/>
        </p:nvSpPr>
        <p:spPr>
          <a:xfrm>
            <a:off x="96819" y="190948"/>
            <a:ext cx="331903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Bold"/>
                <a:ea typeface="+mn-ea"/>
                <a:cs typeface="+mn-cs"/>
              </a:rPr>
              <a:t>VERTICAL</a:t>
            </a:r>
            <a:endParaRPr kumimoji="0" lang="fr-FR" sz="1600" b="1" i="0" u="none" strike="noStrike" kern="1200" cap="none" spc="0" normalizeH="0" baseline="0" noProof="0" dirty="0">
              <a:ln>
                <a:noFill/>
              </a:ln>
              <a:solidFill>
                <a:srgbClr val="000000"/>
              </a:solidFill>
              <a:effectLst/>
              <a:uLnTx/>
              <a:uFillTx/>
              <a:latin typeface="Calibr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 – Crise de panique</a:t>
            </a:r>
          </a:p>
          <a:p>
            <a:pPr marL="0" marR="0" lvl="0" indent="0" algn="l" defTabSz="914400" rtl="0" eaLnBrk="1" fontAlgn="auto" latinLnBrk="0" hangingPunct="1">
              <a:lnSpc>
                <a:spcPct val="100000"/>
              </a:lnSpc>
              <a:spcBef>
                <a:spcPts val="0"/>
              </a:spcBef>
              <a:spcAft>
                <a:spcPts val="0"/>
              </a:spcAft>
              <a:buClrTx/>
              <a:buSzTx/>
              <a:buFontTx/>
              <a:buNone/>
              <a:tabLst>
                <a:tab pos="361950" algn="l"/>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  Sensation de reins qui flanchent</a:t>
            </a:r>
          </a:p>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 – Anxiété, réveils nocturnes entre   1h et 3h du matin</a:t>
            </a:r>
          </a:p>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 – Douleur améliorée par la pression forte ou l’immobilité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 – Insécurité sphinctérienne </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tangle 5"/>
          <p:cNvSpPr/>
          <p:nvPr/>
        </p:nvSpPr>
        <p:spPr>
          <a:xfrm>
            <a:off x="96819" y="4457700"/>
            <a:ext cx="4905487" cy="22775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Bold"/>
                <a:ea typeface="+mn-ea"/>
                <a:cs typeface="+mn-cs"/>
              </a:rPr>
              <a:t>HORIZONTAL</a:t>
            </a:r>
            <a:endParaRPr kumimoji="0" lang="fr-FR" sz="1600" b="1" i="0" u="none" strike="noStrike" kern="1200" cap="none" spc="0" normalizeH="0" baseline="0" noProof="0" dirty="0">
              <a:ln>
                <a:noFill/>
              </a:ln>
              <a:solidFill>
                <a:srgbClr val="000000"/>
              </a:solidFill>
              <a:effectLst/>
              <a:uLnTx/>
              <a:uFillTx/>
              <a:latin typeface="Calibr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 – Raideur articulaire améliorée par le mouvement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 –  Crampes nocturnes des mollets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 – Courbatures généralisées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 – Toux persistante post grippe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 – Asthénie suite de déperdition liquidienne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9 – Constipation avec impression de selles incomplètes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 – Peur de ne pas s’endormir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 – Rétractions tendineuses</a:t>
            </a:r>
            <a:endParaRPr kumimoji="0" 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2"/>
          <p:cNvSpPr/>
          <p:nvPr/>
        </p:nvSpPr>
        <p:spPr>
          <a:xfrm>
            <a:off x="3324003" y="684654"/>
            <a:ext cx="281883"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BRYONIA</a:t>
            </a:r>
            <a:endParaRPr kumimoji="0" lang="fr-FR"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p:cNvSpPr/>
          <p:nvPr/>
        </p:nvSpPr>
        <p:spPr>
          <a:xfrm>
            <a:off x="4437444" y="942901"/>
            <a:ext cx="28188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ALOE</a:t>
            </a:r>
            <a:endParaRPr kumimoji="0" lang="fr-FR"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5846390" y="632659"/>
            <a:ext cx="303889" cy="23391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KALIUM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tangle 3"/>
          <p:cNvSpPr/>
          <p:nvPr/>
        </p:nvSpPr>
        <p:spPr>
          <a:xfrm>
            <a:off x="5821338" y="2589669"/>
            <a:ext cx="387027" cy="29007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a:t>
            </a: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RBONI CUM</a:t>
            </a: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9165595" y="2335897"/>
            <a:ext cx="387027" cy="25853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ARSENI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CUM</a:t>
            </a:r>
            <a:endPar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9178120" y="5113293"/>
            <a:ext cx="38702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ALBUM</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p:cNvSpPr/>
          <p:nvPr/>
        </p:nvSpPr>
        <p:spPr>
          <a:xfrm>
            <a:off x="6959831" y="942901"/>
            <a:ext cx="281883" cy="2893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ACONITUM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Calibr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0000"/>
              </a:solidFill>
              <a:effectLst/>
              <a:uLnTx/>
              <a:uFillTx/>
              <a:latin typeface="Calibri-Bold"/>
              <a:ea typeface="+mn-ea"/>
              <a:cs typeface="+mn-cs"/>
            </a:endParaRPr>
          </a:p>
        </p:txBody>
      </p:sp>
      <p:sp>
        <p:nvSpPr>
          <p:cNvPr id="12" name="Rectangle 11"/>
          <p:cNvSpPr/>
          <p:nvPr/>
        </p:nvSpPr>
        <p:spPr>
          <a:xfrm>
            <a:off x="6972356" y="3474670"/>
            <a:ext cx="281883"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NAPPELLUS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3100299" y="1757761"/>
            <a:ext cx="38061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F  L  U      N  Z   I   N      M</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4444666" y="3715862"/>
            <a:ext cx="38061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U  X      V      M  I   C</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6692311" y="917849"/>
            <a:ext cx="38061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U  S  T   I  C U  M</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861947" y="5111237"/>
            <a:ext cx="38061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U  P  R  U M</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6128273" y="5101077"/>
            <a:ext cx="25742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a:ea typeface="+mn-ea"/>
                <a:cs typeface="+mn-cs"/>
              </a:rPr>
              <a:t>E  T  A       L  I   C  U M</a:t>
            </a:r>
            <a:endParaRPr kumimoji="0" lang="fr-FR"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p:cNvSpPr/>
          <p:nvPr/>
        </p:nvSpPr>
        <p:spPr>
          <a:xfrm>
            <a:off x="7534286" y="2591879"/>
            <a:ext cx="16428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H  I   N  A  </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9457222" y="2606082"/>
            <a:ext cx="16428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  B  R  A</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6125082" y="3168850"/>
            <a:ext cx="16428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  U  S</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7220020" y="3158690"/>
            <a:ext cx="406843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  O  X  I   C  O  D      N  D  R O  N</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8099966" y="3987334"/>
            <a:ext cx="188731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 N  I        A</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10005893" y="3987334"/>
            <a:ext cx="223905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 O  N  T  A  N  A</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7783065" y="4543863"/>
            <a:ext cx="348033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  E  L  S  E       I   U  M</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73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4" grpId="0"/>
      <p:bldP spid="17" grpId="0"/>
      <p:bldP spid="18" grpId="0"/>
      <p:bldP spid="20" grpId="0"/>
      <p:bldP spid="21" grpId="0"/>
      <p:bldP spid="22" grpId="0"/>
      <p:bldP spid="23" grpId="0"/>
      <p:bldP spid="24" grpId="0"/>
      <p:bldP spid="25" grpId="0"/>
      <p:bldP spid="2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9"/>
          <p:cNvSpPr>
            <a:spLocks noChangeArrowheads="1"/>
          </p:cNvSpPr>
          <p:nvPr/>
        </p:nvSpPr>
        <p:spPr bwMode="auto">
          <a:xfrm>
            <a:off x="6240463" y="1444625"/>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 typeface="Arial" panose="020B0604020202020204" pitchFamily="34" charset="0"/>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556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568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45568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30’</a:t>
            </a:r>
          </a:p>
        </p:txBody>
      </p:sp>
      <p:sp>
        <p:nvSpPr>
          <p:cNvPr id="11" name="Rectangle 15"/>
          <p:cNvSpPr>
            <a:spLocks noChangeArrowheads="1"/>
          </p:cNvSpPr>
          <p:nvPr/>
        </p:nvSpPr>
        <p:spPr bwMode="auto">
          <a:xfrm>
            <a:off x="2988944" y="2721476"/>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extLst>
      <p:ext uri="{BB962C8B-B14F-4D97-AF65-F5344CB8AC3E}">
        <p14:creationId xmlns:p14="http://schemas.microsoft.com/office/powerpoint/2010/main" val="31032816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106 à 108</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8" name="Image 7"/>
          <p:cNvPicPr>
            <a:picLocks noChangeAspect="1"/>
          </p:cNvPicPr>
          <p:nvPr/>
        </p:nvPicPr>
        <p:blipFill>
          <a:blip r:embed="rId4"/>
          <a:stretch>
            <a:fillRect/>
          </a:stretch>
        </p:blipFill>
        <p:spPr>
          <a:xfrm>
            <a:off x="5166042" y="1406524"/>
            <a:ext cx="3648075" cy="5095875"/>
          </a:xfrm>
          <a:prstGeom prst="rect">
            <a:avLst/>
          </a:prstGeom>
          <a:ln>
            <a:solidFill>
              <a:schemeClr val="bg1">
                <a:lumMod val="65000"/>
              </a:schemeClr>
            </a:solidFill>
          </a:ln>
        </p:spPr>
      </p:pic>
    </p:spTree>
    <p:extLst>
      <p:ext uri="{BB962C8B-B14F-4D97-AF65-F5344CB8AC3E}">
        <p14:creationId xmlns:p14="http://schemas.microsoft.com/office/powerpoint/2010/main" val="14968523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103</a:t>
            </a:r>
          </a:p>
        </p:txBody>
      </p:sp>
      <p:pic>
        <p:nvPicPr>
          <p:cNvPr id="2" name="Image 1"/>
          <p:cNvPicPr>
            <a:picLocks noChangeAspect="1"/>
          </p:cNvPicPr>
          <p:nvPr/>
        </p:nvPicPr>
        <p:blipFill>
          <a:blip r:embed="rId4"/>
          <a:stretch>
            <a:fillRect/>
          </a:stretch>
        </p:blipFill>
        <p:spPr>
          <a:xfrm>
            <a:off x="6059901" y="1597162"/>
            <a:ext cx="3399891" cy="4933507"/>
          </a:xfrm>
          <a:prstGeom prst="rect">
            <a:avLst/>
          </a:prstGeom>
          <a:ln>
            <a:solidFill>
              <a:schemeClr val="bg1">
                <a:lumMod val="65000"/>
              </a:schemeClr>
            </a:solidFill>
          </a:ln>
        </p:spPr>
      </p:pic>
    </p:spTree>
    <p:extLst>
      <p:ext uri="{BB962C8B-B14F-4D97-AF65-F5344CB8AC3E}">
        <p14:creationId xmlns:p14="http://schemas.microsoft.com/office/powerpoint/2010/main" val="3193743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102</a:t>
            </a:r>
          </a:p>
        </p:txBody>
      </p:sp>
      <p:pic>
        <p:nvPicPr>
          <p:cNvPr id="5" name="Image 4"/>
          <p:cNvPicPr>
            <a:picLocks noChangeAspect="1"/>
          </p:cNvPicPr>
          <p:nvPr/>
        </p:nvPicPr>
        <p:blipFill>
          <a:blip r:embed="rId4"/>
          <a:stretch>
            <a:fillRect/>
          </a:stretch>
        </p:blipFill>
        <p:spPr>
          <a:xfrm>
            <a:off x="5528627" y="1464492"/>
            <a:ext cx="3248025" cy="4752975"/>
          </a:xfrm>
          <a:prstGeom prst="rect">
            <a:avLst/>
          </a:prstGeom>
          <a:ln>
            <a:solidFill>
              <a:schemeClr val="bg1">
                <a:lumMod val="65000"/>
              </a:schemeClr>
            </a:solidFill>
          </a:ln>
        </p:spPr>
      </p:pic>
    </p:spTree>
    <p:extLst>
      <p:ext uri="{BB962C8B-B14F-4D97-AF65-F5344CB8AC3E}">
        <p14:creationId xmlns:p14="http://schemas.microsoft.com/office/powerpoint/2010/main" val="3010936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63" y="1361700"/>
            <a:ext cx="2134849" cy="5496301"/>
          </a:xfrm>
          <a:prstGeom prst="rect">
            <a:avLst/>
          </a:prstGeom>
        </p:spPr>
      </p:pic>
      <p:sp>
        <p:nvSpPr>
          <p:cNvPr id="4" name="Text Box 50"/>
          <p:cNvSpPr txBox="1">
            <a:spLocks noChangeArrowheads="1"/>
          </p:cNvSpPr>
          <p:nvPr/>
        </p:nvSpPr>
        <p:spPr bwMode="auto">
          <a:xfrm>
            <a:off x="2390654" y="970253"/>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Vieillissement p</a:t>
            </a:r>
            <a:r>
              <a:rPr lang="fr-FR" altLang="fr-FR" sz="2000" b="1" dirty="0">
                <a:solidFill>
                  <a:srgbClr val="95C41D"/>
                </a:solidFill>
                <a:cs typeface="Arial" panose="020B0604020202020204" pitchFamily="34" charset="0"/>
              </a:rPr>
              <a:t>hysiologique</a:t>
            </a:r>
          </a:p>
        </p:txBody>
      </p:sp>
      <p:cxnSp>
        <p:nvCxnSpPr>
          <p:cNvPr id="8" name="Connecteur droit avec flèche 7"/>
          <p:cNvCxnSpPr/>
          <p:nvPr/>
        </p:nvCxnSpPr>
        <p:spPr>
          <a:xfrm flipH="1">
            <a:off x="5787914" y="1323310"/>
            <a:ext cx="1866902" cy="41074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7678993" y="977526"/>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Œil:</a:t>
            </a:r>
          </a:p>
          <a:p>
            <a:pPr eaLnBrk="0" fontAlgn="base" hangingPunct="0">
              <a:spcAft>
                <a:spcPct val="0"/>
              </a:spcAft>
              <a:buClr>
                <a:srgbClr val="62C400"/>
              </a:buClr>
              <a:tabLst/>
            </a:pPr>
            <a:r>
              <a:rPr lang="fr-FR" altLang="fr-FR" b="1" dirty="0">
                <a:cs typeface="Arial" panose="020B0604020202020204" pitchFamily="34" charset="0"/>
              </a:rPr>
              <a:t>Déficit visuel</a:t>
            </a:r>
          </a:p>
        </p:txBody>
      </p:sp>
      <p:cxnSp>
        <p:nvCxnSpPr>
          <p:cNvPr id="10" name="Connecteur droit avec flèche 9"/>
          <p:cNvCxnSpPr/>
          <p:nvPr/>
        </p:nvCxnSpPr>
        <p:spPr>
          <a:xfrm flipH="1" flipV="1">
            <a:off x="5852604" y="2564558"/>
            <a:ext cx="1672832" cy="5709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7679678" y="2290908"/>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Cœur:</a:t>
            </a:r>
          </a:p>
          <a:p>
            <a:pPr eaLnBrk="0" fontAlgn="base" hangingPunct="0">
              <a:spcAft>
                <a:spcPct val="0"/>
              </a:spcAft>
              <a:buClr>
                <a:srgbClr val="62C400"/>
              </a:buClr>
              <a:tabLst/>
            </a:pPr>
            <a:r>
              <a:rPr lang="fr-FR" altLang="fr-FR" b="1" dirty="0">
                <a:cs typeface="Arial" panose="020B0604020202020204" pitchFamily="34" charset="0"/>
              </a:rPr>
              <a:t>Altération des barorécepteurs</a:t>
            </a:r>
          </a:p>
        </p:txBody>
      </p:sp>
      <p:sp>
        <p:nvSpPr>
          <p:cNvPr id="12" name="Text Box 2"/>
          <p:cNvSpPr txBox="1">
            <a:spLocks noChangeArrowheads="1"/>
          </p:cNvSpPr>
          <p:nvPr/>
        </p:nvSpPr>
        <p:spPr bwMode="auto">
          <a:xfrm>
            <a:off x="7678993" y="3061178"/>
            <a:ext cx="451232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circulatoire:</a:t>
            </a:r>
          </a:p>
          <a:p>
            <a:pPr eaLnBrk="0" fontAlgn="base" hangingPunct="0">
              <a:spcAft>
                <a:spcPct val="0"/>
              </a:spcAft>
              <a:buClr>
                <a:srgbClr val="62C400"/>
              </a:buClr>
              <a:tabLst/>
            </a:pPr>
            <a:r>
              <a:rPr lang="fr-FR" altLang="fr-FR" b="1" dirty="0">
                <a:cs typeface="Arial" panose="020B0604020202020204" pitchFamily="34" charset="0"/>
              </a:rPr>
              <a:t>Augmentation de la pression artérielle, </a:t>
            </a:r>
            <a:r>
              <a:rPr lang="fr-FR" altLang="fr-FR" b="1" dirty="0" err="1">
                <a:cs typeface="Arial" panose="020B0604020202020204" pitchFamily="34" charset="0"/>
              </a:rPr>
              <a:t>hypoalbuminémie</a:t>
            </a:r>
            <a:endParaRPr lang="fr-FR" altLang="fr-FR" b="1" dirty="0">
              <a:cs typeface="Arial" panose="020B0604020202020204" pitchFamily="34" charset="0"/>
            </a:endParaRPr>
          </a:p>
        </p:txBody>
      </p:sp>
      <p:cxnSp>
        <p:nvCxnSpPr>
          <p:cNvPr id="13" name="Connecteur droit avec flèche 12"/>
          <p:cNvCxnSpPr/>
          <p:nvPr/>
        </p:nvCxnSpPr>
        <p:spPr>
          <a:xfrm flipH="1" flipV="1">
            <a:off x="6304829" y="3227252"/>
            <a:ext cx="1220607" cy="26824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2"/>
          <p:cNvSpPr txBox="1">
            <a:spLocks noChangeArrowheads="1"/>
          </p:cNvSpPr>
          <p:nvPr/>
        </p:nvSpPr>
        <p:spPr bwMode="auto">
          <a:xfrm>
            <a:off x="7743410" y="4062002"/>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Reins:</a:t>
            </a:r>
          </a:p>
          <a:p>
            <a:pPr eaLnBrk="0" fontAlgn="base" hangingPunct="0">
              <a:spcAft>
                <a:spcPct val="0"/>
              </a:spcAft>
              <a:buClr>
                <a:srgbClr val="62C400"/>
              </a:buClr>
              <a:tabLst/>
            </a:pPr>
            <a:r>
              <a:rPr lang="fr-FR" altLang="fr-FR" b="1" dirty="0">
                <a:cs typeface="Arial" panose="020B0604020202020204" pitchFamily="34" charset="0"/>
              </a:rPr>
              <a:t>Altération de la fonction rénale</a:t>
            </a:r>
          </a:p>
        </p:txBody>
      </p:sp>
      <p:cxnSp>
        <p:nvCxnSpPr>
          <p:cNvPr id="15" name="Connecteur droit avec flèche 14"/>
          <p:cNvCxnSpPr/>
          <p:nvPr/>
        </p:nvCxnSpPr>
        <p:spPr>
          <a:xfrm flipH="1" flipV="1">
            <a:off x="5946996" y="3482658"/>
            <a:ext cx="1578440" cy="757482"/>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2"/>
          <p:cNvSpPr txBox="1">
            <a:spLocks noChangeArrowheads="1"/>
          </p:cNvSpPr>
          <p:nvPr/>
        </p:nvSpPr>
        <p:spPr bwMode="auto">
          <a:xfrm>
            <a:off x="7450087" y="4762557"/>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digestif:</a:t>
            </a:r>
          </a:p>
          <a:p>
            <a:pPr eaLnBrk="0" fontAlgn="base" hangingPunct="0">
              <a:spcAft>
                <a:spcPct val="0"/>
              </a:spcAft>
              <a:buClr>
                <a:srgbClr val="62C400"/>
              </a:buClr>
              <a:tabLst/>
            </a:pPr>
            <a:r>
              <a:rPr lang="fr-FR" altLang="fr-FR" b="1" dirty="0">
                <a:cs typeface="Arial" panose="020B0604020202020204" pitchFamily="34" charset="0"/>
              </a:rPr>
              <a:t>Ralentissement de la vidange gastrique</a:t>
            </a:r>
          </a:p>
        </p:txBody>
      </p:sp>
      <p:cxnSp>
        <p:nvCxnSpPr>
          <p:cNvPr id="17" name="Connecteur droit avec flèche 16"/>
          <p:cNvCxnSpPr/>
          <p:nvPr/>
        </p:nvCxnSpPr>
        <p:spPr>
          <a:xfrm flipH="1" flipV="1">
            <a:off x="5852604" y="3789624"/>
            <a:ext cx="1475296" cy="109361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2"/>
          <p:cNvSpPr txBox="1">
            <a:spLocks noChangeArrowheads="1"/>
          </p:cNvSpPr>
          <p:nvPr/>
        </p:nvSpPr>
        <p:spPr bwMode="auto">
          <a:xfrm>
            <a:off x="7093523" y="5566396"/>
            <a:ext cx="451232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locomoteur:</a:t>
            </a:r>
          </a:p>
          <a:p>
            <a:pPr eaLnBrk="0" fontAlgn="base" hangingPunct="0">
              <a:spcAft>
                <a:spcPct val="0"/>
              </a:spcAft>
              <a:buClr>
                <a:srgbClr val="62C400"/>
              </a:buClr>
              <a:tabLst/>
            </a:pPr>
            <a:r>
              <a:rPr lang="fr-FR" altLang="fr-FR" b="1" dirty="0">
                <a:cs typeface="Arial" panose="020B0604020202020204" pitchFamily="34" charset="0"/>
              </a:rPr>
              <a:t>Troubles de la coordination, </a:t>
            </a:r>
          </a:p>
          <a:p>
            <a:pPr eaLnBrk="0" fontAlgn="base" hangingPunct="0">
              <a:spcAft>
                <a:spcPct val="0"/>
              </a:spcAft>
              <a:buClr>
                <a:srgbClr val="62C400"/>
              </a:buClr>
              <a:tabLst/>
            </a:pPr>
            <a:r>
              <a:rPr lang="fr-FR" altLang="fr-FR" b="1" dirty="0">
                <a:cs typeface="Arial" panose="020B0604020202020204" pitchFamily="34" charset="0"/>
              </a:rPr>
              <a:t>fragilité osseuse et fonte musculaire</a:t>
            </a:r>
          </a:p>
        </p:txBody>
      </p:sp>
      <p:cxnSp>
        <p:nvCxnSpPr>
          <p:cNvPr id="20" name="Connecteur droit avec flèche 19"/>
          <p:cNvCxnSpPr/>
          <p:nvPr/>
        </p:nvCxnSpPr>
        <p:spPr>
          <a:xfrm flipH="1" flipV="1">
            <a:off x="6014310" y="5276622"/>
            <a:ext cx="1006879" cy="432766"/>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2"/>
          <p:cNvSpPr txBox="1">
            <a:spLocks noChangeArrowheads="1"/>
          </p:cNvSpPr>
          <p:nvPr/>
        </p:nvSpPr>
        <p:spPr bwMode="auto">
          <a:xfrm>
            <a:off x="391026" y="1689124"/>
            <a:ext cx="366072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Cerveau:</a:t>
            </a:r>
          </a:p>
          <a:p>
            <a:pPr algn="r" eaLnBrk="0" fontAlgn="base" hangingPunct="0">
              <a:spcAft>
                <a:spcPct val="0"/>
              </a:spcAft>
              <a:buClr>
                <a:srgbClr val="62C400"/>
              </a:buClr>
              <a:tabLst/>
            </a:pPr>
            <a:r>
              <a:rPr lang="fr-FR" altLang="fr-FR" b="1" dirty="0">
                <a:cs typeface="Arial" panose="020B0604020202020204" pitchFamily="34" charset="0"/>
              </a:rPr>
              <a:t>Déclin cognitif et augmentation de la perméabilité de la barrière hémato-encéphalique</a:t>
            </a:r>
          </a:p>
        </p:txBody>
      </p:sp>
      <p:cxnSp>
        <p:nvCxnSpPr>
          <p:cNvPr id="23" name="Connecteur droit avec flèche 22"/>
          <p:cNvCxnSpPr/>
          <p:nvPr/>
        </p:nvCxnSpPr>
        <p:spPr>
          <a:xfrm flipV="1">
            <a:off x="4051750" y="1542733"/>
            <a:ext cx="1456141" cy="35991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202717" y="2917519"/>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Appareil respiratoire:</a:t>
            </a:r>
          </a:p>
          <a:p>
            <a:pPr algn="r" eaLnBrk="0" fontAlgn="base" hangingPunct="0">
              <a:spcAft>
                <a:spcPct val="0"/>
              </a:spcAft>
              <a:buClr>
                <a:srgbClr val="62C400"/>
              </a:buClr>
              <a:tabLst/>
            </a:pPr>
            <a:r>
              <a:rPr lang="fr-FR" altLang="fr-FR" b="1" dirty="0">
                <a:cs typeface="Arial" panose="020B0604020202020204" pitchFamily="34" charset="0"/>
              </a:rPr>
              <a:t>Réduction des capacités ventilatoires</a:t>
            </a:r>
          </a:p>
        </p:txBody>
      </p:sp>
      <p:sp>
        <p:nvSpPr>
          <p:cNvPr id="27" name="Text Box 2"/>
          <p:cNvSpPr txBox="1">
            <a:spLocks noChangeArrowheads="1"/>
          </p:cNvSpPr>
          <p:nvPr/>
        </p:nvSpPr>
        <p:spPr bwMode="auto">
          <a:xfrm>
            <a:off x="-131223" y="3736220"/>
            <a:ext cx="41829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Pancréas:</a:t>
            </a:r>
          </a:p>
          <a:p>
            <a:pPr algn="r" eaLnBrk="0" fontAlgn="base" hangingPunct="0">
              <a:spcAft>
                <a:spcPct val="0"/>
              </a:spcAft>
              <a:buClr>
                <a:srgbClr val="62C400"/>
              </a:buClr>
              <a:tabLst/>
            </a:pPr>
            <a:r>
              <a:rPr lang="fr-FR" altLang="fr-FR" b="1" dirty="0">
                <a:cs typeface="Arial" panose="020B0604020202020204" pitchFamily="34" charset="0"/>
              </a:rPr>
              <a:t>Diminution de la sécrétion du glucagon</a:t>
            </a:r>
          </a:p>
        </p:txBody>
      </p:sp>
      <p:sp>
        <p:nvSpPr>
          <p:cNvPr id="28" name="Text Box 2"/>
          <p:cNvSpPr txBox="1">
            <a:spLocks noChangeArrowheads="1"/>
          </p:cNvSpPr>
          <p:nvPr/>
        </p:nvSpPr>
        <p:spPr bwMode="auto">
          <a:xfrm>
            <a:off x="202717" y="5493005"/>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Troubles </a:t>
            </a:r>
            <a:r>
              <a:rPr lang="fr-FR" altLang="fr-FR" sz="2000" b="1" dirty="0" err="1">
                <a:solidFill>
                  <a:srgbClr val="000099"/>
                </a:solidFill>
                <a:cs typeface="Arial" panose="020B0604020202020204" pitchFamily="34" charset="0"/>
              </a:rPr>
              <a:t>urétro</a:t>
            </a:r>
            <a:r>
              <a:rPr lang="fr-FR" altLang="fr-FR" sz="2000" b="1" dirty="0">
                <a:solidFill>
                  <a:srgbClr val="000099"/>
                </a:solidFill>
                <a:cs typeface="Arial" panose="020B0604020202020204" pitchFamily="34" charset="0"/>
              </a:rPr>
              <a:t>-prostatiques:</a:t>
            </a:r>
          </a:p>
          <a:p>
            <a:pPr algn="r" eaLnBrk="0" fontAlgn="base" hangingPunct="0">
              <a:spcAft>
                <a:spcPct val="0"/>
              </a:spcAft>
              <a:buClr>
                <a:srgbClr val="62C400"/>
              </a:buClr>
              <a:tabLst/>
            </a:pPr>
            <a:r>
              <a:rPr lang="fr-FR" altLang="fr-FR" b="1" dirty="0">
                <a:cs typeface="Arial" panose="020B0604020202020204" pitchFamily="34" charset="0"/>
              </a:rPr>
              <a:t>Rétention urinaire</a:t>
            </a:r>
            <a:endParaRPr lang="fr-FR" altLang="fr-FR" b="1" dirty="0">
              <a:solidFill>
                <a:srgbClr val="000099"/>
              </a:solidFill>
              <a:cs typeface="Arial" panose="020B0604020202020204" pitchFamily="34" charset="0"/>
            </a:endParaRPr>
          </a:p>
        </p:txBody>
      </p:sp>
      <p:cxnSp>
        <p:nvCxnSpPr>
          <p:cNvPr id="29" name="Connecteur droit avec flèche 28"/>
          <p:cNvCxnSpPr/>
          <p:nvPr/>
        </p:nvCxnSpPr>
        <p:spPr>
          <a:xfrm flipV="1">
            <a:off x="4152590" y="2568738"/>
            <a:ext cx="1241729" cy="623095"/>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4070929" y="3196095"/>
            <a:ext cx="1346905" cy="1451687"/>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V="1">
            <a:off x="4152590" y="4211103"/>
            <a:ext cx="1521079" cy="139950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2"/>
          <p:cNvSpPr txBox="1">
            <a:spLocks noChangeArrowheads="1"/>
          </p:cNvSpPr>
          <p:nvPr/>
        </p:nvSpPr>
        <p:spPr bwMode="auto">
          <a:xfrm>
            <a:off x="191378" y="4563505"/>
            <a:ext cx="3868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algn="r" eaLnBrk="0" fontAlgn="base" hangingPunct="0">
              <a:spcAft>
                <a:spcPct val="0"/>
              </a:spcAft>
              <a:buClr>
                <a:srgbClr val="62C400"/>
              </a:buClr>
              <a:tabLst/>
            </a:pPr>
            <a:r>
              <a:rPr lang="fr-FR" altLang="fr-FR" sz="2000" b="1" dirty="0">
                <a:solidFill>
                  <a:srgbClr val="000099"/>
                </a:solidFill>
                <a:cs typeface="Arial" panose="020B0604020202020204" pitchFamily="34" charset="0"/>
              </a:rPr>
              <a:t>Foie:</a:t>
            </a:r>
          </a:p>
          <a:p>
            <a:pPr algn="r" eaLnBrk="0" fontAlgn="base" hangingPunct="0">
              <a:spcAft>
                <a:spcPct val="0"/>
              </a:spcAft>
              <a:buClr>
                <a:srgbClr val="62C400"/>
              </a:buClr>
              <a:tabLst/>
            </a:pPr>
            <a:r>
              <a:rPr lang="fr-FR" altLang="fr-FR" b="1" dirty="0">
                <a:cs typeface="Arial" panose="020B0604020202020204" pitchFamily="34" charset="0"/>
              </a:rPr>
              <a:t>Altération de la fonction hépatique</a:t>
            </a:r>
          </a:p>
        </p:txBody>
      </p:sp>
      <p:cxnSp>
        <p:nvCxnSpPr>
          <p:cNvPr id="31" name="Connecteur droit avec flèche 30"/>
          <p:cNvCxnSpPr/>
          <p:nvPr/>
        </p:nvCxnSpPr>
        <p:spPr>
          <a:xfrm flipV="1">
            <a:off x="4051750" y="3041464"/>
            <a:ext cx="1603318" cy="84228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cxnSp>
        <p:nvCxnSpPr>
          <p:cNvPr id="34" name="Connecteur droit avec flèche 33"/>
          <p:cNvCxnSpPr/>
          <p:nvPr/>
        </p:nvCxnSpPr>
        <p:spPr>
          <a:xfrm flipH="1" flipV="1">
            <a:off x="5889404" y="1813750"/>
            <a:ext cx="1765412" cy="106389"/>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5" name="Text Box 2"/>
          <p:cNvSpPr txBox="1">
            <a:spLocks noChangeArrowheads="1"/>
          </p:cNvSpPr>
          <p:nvPr/>
        </p:nvSpPr>
        <p:spPr bwMode="auto">
          <a:xfrm>
            <a:off x="7773385" y="1654291"/>
            <a:ext cx="4512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Aft>
                <a:spcPct val="0"/>
              </a:spcAft>
              <a:buClr>
                <a:srgbClr val="62C400"/>
              </a:buClr>
              <a:tabLst/>
            </a:pPr>
            <a:r>
              <a:rPr lang="fr-FR" altLang="fr-FR" sz="2000" b="1" dirty="0">
                <a:solidFill>
                  <a:srgbClr val="000099"/>
                </a:solidFill>
                <a:cs typeface="Arial" panose="020B0604020202020204" pitchFamily="34" charset="0"/>
              </a:rPr>
              <a:t>Oreille:</a:t>
            </a:r>
          </a:p>
          <a:p>
            <a:pPr eaLnBrk="0" fontAlgn="base" hangingPunct="0">
              <a:spcAft>
                <a:spcPct val="0"/>
              </a:spcAft>
              <a:buClr>
                <a:srgbClr val="62C400"/>
              </a:buClr>
              <a:tabLst/>
            </a:pPr>
            <a:r>
              <a:rPr lang="fr-FR" altLang="fr-FR" b="1" dirty="0">
                <a:cs typeface="Arial" panose="020B0604020202020204" pitchFamily="34" charset="0"/>
              </a:rPr>
              <a:t>Perte d’audition</a:t>
            </a:r>
          </a:p>
        </p:txBody>
      </p:sp>
    </p:spTree>
    <p:extLst>
      <p:ext uri="{BB962C8B-B14F-4D97-AF65-F5344CB8AC3E}">
        <p14:creationId xmlns:p14="http://schemas.microsoft.com/office/powerpoint/2010/main" val="7849588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n°5</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083990"/>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0640" y="5368104"/>
            <a:ext cx="346323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m’étire après la crampe, ça me calme un peu.</a:t>
            </a:r>
          </a:p>
          <a:p>
            <a:pPr>
              <a:spcBef>
                <a:spcPts val="600"/>
              </a:spcBef>
            </a:pPr>
            <a:r>
              <a:rPr lang="fr-FR" i="1" dirty="0">
                <a:solidFill>
                  <a:srgbClr val="000099"/>
                </a:solidFill>
              </a:rPr>
              <a:t>Quand je bois du vin le soir, c’est pire.</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95333" y="2942580"/>
            <a:ext cx="340081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des crampes violentes dans les mollets et c’est très douloureux.</a:t>
            </a:r>
          </a:p>
        </p:txBody>
      </p:sp>
      <p:sp>
        <p:nvSpPr>
          <p:cNvPr id="29" name="Text Box 11"/>
          <p:cNvSpPr txBox="1">
            <a:spLocks noChangeArrowheads="1"/>
          </p:cNvSpPr>
          <p:nvPr/>
        </p:nvSpPr>
        <p:spPr bwMode="auto">
          <a:xfrm>
            <a:off x="194349" y="2911764"/>
            <a:ext cx="3533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des crampes toutes les nuits.</a:t>
            </a:r>
            <a:endParaRPr lang="fr-FR" dirty="0">
              <a:solidFill>
                <a:srgbClr val="000099"/>
              </a:solidFill>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J’ai des crampes. </a:t>
            </a:r>
            <a:r>
              <a:rPr lang="fr-FR" altLang="fr-FR" i="1" dirty="0">
                <a:solidFill>
                  <a:srgbClr val="000099"/>
                </a:solidFill>
              </a:rPr>
              <a:t>»</a:t>
            </a:r>
          </a:p>
        </p:txBody>
      </p:sp>
      <p:sp>
        <p:nvSpPr>
          <p:cNvPr id="32" name="Text Box 11"/>
          <p:cNvSpPr txBox="1">
            <a:spLocks noChangeArrowheads="1"/>
          </p:cNvSpPr>
          <p:nvPr/>
        </p:nvSpPr>
        <p:spPr bwMode="auto">
          <a:xfrm>
            <a:off x="2018115" y="1715845"/>
            <a:ext cx="30943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Depuis 15 jours</a:t>
            </a:r>
            <a:endParaRPr lang="fr-FR" dirty="0">
              <a:solidFill>
                <a:srgbClr val="000099"/>
              </a:solidFill>
            </a:endParaRPr>
          </a:p>
        </p:txBody>
      </p:sp>
      <p:sp>
        <p:nvSpPr>
          <p:cNvPr id="30" name="Text Box 11"/>
          <p:cNvSpPr txBox="1">
            <a:spLocks noChangeArrowheads="1"/>
          </p:cNvSpPr>
          <p:nvPr/>
        </p:nvSpPr>
        <p:spPr bwMode="auto">
          <a:xfrm>
            <a:off x="266097" y="5201363"/>
            <a:ext cx="34632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bouge les jambes sans arrêt en regardant « Plus belle la vie» le soir et aussi dans le lit en m’endormant. </a:t>
            </a:r>
          </a:p>
        </p:txBody>
      </p:sp>
    </p:spTree>
    <p:extLst>
      <p:ext uri="{BB962C8B-B14F-4D97-AF65-F5344CB8AC3E}">
        <p14:creationId xmlns:p14="http://schemas.microsoft.com/office/powerpoint/2010/main" val="25548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44713"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n°6</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6004926"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185528"/>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59882" y="2252752"/>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62873" y="2536696"/>
            <a:ext cx="3553928"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700" i="1" dirty="0">
                <a:solidFill>
                  <a:srgbClr val="000099"/>
                </a:solidFill>
              </a:rPr>
              <a:t>Je suis fragile au niveau pulmonaire.</a:t>
            </a:r>
          </a:p>
          <a:p>
            <a:r>
              <a:rPr lang="fr-FR" sz="1700" i="1" dirty="0">
                <a:solidFill>
                  <a:srgbClr val="000099"/>
                </a:solidFill>
              </a:rPr>
              <a:t>J’ai une bronchite chronique et malgré le traitement de fond prescrit par mon médecin, je tousse gras le matin et j’ai du mal à cracher.</a:t>
            </a:r>
          </a:p>
        </p:txBody>
      </p:sp>
      <p:sp>
        <p:nvSpPr>
          <p:cNvPr id="29" name="Text Box 11"/>
          <p:cNvSpPr txBox="1">
            <a:spLocks noChangeArrowheads="1"/>
          </p:cNvSpPr>
          <p:nvPr/>
        </p:nvSpPr>
        <p:spPr bwMode="auto">
          <a:xfrm>
            <a:off x="52823" y="2586179"/>
            <a:ext cx="395810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700" i="1" dirty="0">
                <a:solidFill>
                  <a:srgbClr val="000099"/>
                </a:solidFill>
              </a:rPr>
              <a:t>L’an dernier j’ai eu une réaction après.</a:t>
            </a:r>
          </a:p>
          <a:p>
            <a:r>
              <a:rPr lang="fr-FR" sz="1700" i="1" dirty="0">
                <a:solidFill>
                  <a:srgbClr val="000099"/>
                </a:solidFill>
              </a:rPr>
              <a:t>J’ai été enrhumée, comme un état grippal.</a:t>
            </a:r>
          </a:p>
          <a:p>
            <a:r>
              <a:rPr lang="fr-FR" sz="1700" i="1" dirty="0">
                <a:solidFill>
                  <a:srgbClr val="000099"/>
                </a:solidFill>
              </a:rPr>
              <a:t>Comme je suis fragile au niveau pulmonaire, je voudrais éviter que ce soit pareil cette année.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502852" cy="1243973"/>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dirty="0">
                <a:solidFill>
                  <a:srgbClr val="000099"/>
                </a:solidFill>
              </a:rPr>
              <a:t>Madame Y, 68 ans vient de se faire vacciner contre la grippe dans votre officine.</a:t>
            </a:r>
          </a:p>
          <a:p>
            <a:pPr lvl="0">
              <a:spcAft>
                <a:spcPts val="0"/>
              </a:spcAft>
              <a:tabLst>
                <a:tab pos="1650365" algn="l"/>
              </a:tabLst>
            </a:pPr>
            <a:r>
              <a:rPr lang="fr-FR" altLang="fr-FR" i="1" dirty="0">
                <a:solidFill>
                  <a:srgbClr val="000099"/>
                </a:solidFill>
              </a:rPr>
              <a:t>« J’ai peur car l’an dernier j’ai eu une réaction après la vaccination. »</a:t>
            </a:r>
          </a:p>
        </p:txBody>
      </p:sp>
      <p:cxnSp>
        <p:nvCxnSpPr>
          <p:cNvPr id="3" name="Connecteur droit 2"/>
          <p:cNvCxnSpPr/>
          <p:nvPr/>
        </p:nvCxnSpPr>
        <p:spPr>
          <a:xfrm>
            <a:off x="2754268" y="1921438"/>
            <a:ext cx="1990452" cy="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4613780" y="5810230"/>
            <a:ext cx="1990452" cy="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795860" y="5721278"/>
            <a:ext cx="1990452" cy="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3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44713" cy="4758617"/>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Conseil</a:t>
            </a:r>
          </a:p>
          <a:p>
            <a:pPr marL="285750" indent="-285750">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comptoir n°7</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599908" y="1167651"/>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ressentez-vous ? </a:t>
              </a:r>
              <a:endParaRPr lang="fr-FR" sz="1200" dirty="0">
                <a:solidFill>
                  <a:srgbClr val="000000"/>
                </a:solidFill>
              </a:endParaRPr>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vous fait du bien ou du moins bien ?</a:t>
              </a:r>
              <a:endParaRPr lang="fr-FR" dirty="0">
                <a:solidFill>
                  <a:srgbClr val="000000"/>
                </a:solidFill>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79852" y="2751245"/>
            <a:ext cx="3400817"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Rien de particulier, je n’ai pas mal au ventre.</a:t>
            </a:r>
          </a:p>
          <a:p>
            <a:pPr>
              <a:spcBef>
                <a:spcPts val="600"/>
              </a:spcBef>
            </a:pPr>
            <a:r>
              <a:rPr lang="fr-FR" i="1" dirty="0">
                <a:solidFill>
                  <a:srgbClr val="000099"/>
                </a:solidFill>
              </a:rPr>
              <a:t>En fait je n’ai pas d’envie. Je ne ressens pas le besoin d’aller aux toilettes</a:t>
            </a:r>
          </a:p>
        </p:txBody>
      </p:sp>
      <p:sp>
        <p:nvSpPr>
          <p:cNvPr id="29" name="Text Box 11"/>
          <p:cNvSpPr txBox="1">
            <a:spLocks noChangeArrowheads="1"/>
          </p:cNvSpPr>
          <p:nvPr/>
        </p:nvSpPr>
        <p:spPr bwMode="auto">
          <a:xfrm>
            <a:off x="194349" y="2911764"/>
            <a:ext cx="3533526"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suis constipée. </a:t>
            </a:r>
          </a:p>
          <a:p>
            <a:pPr>
              <a:spcBef>
                <a:spcPts val="600"/>
              </a:spcBef>
            </a:pPr>
            <a:r>
              <a:rPr lang="fr-FR" i="1" dirty="0">
                <a:solidFill>
                  <a:srgbClr val="000099"/>
                </a:solidFill>
              </a:rPr>
              <a:t>Mon aide-ménagère m’a dit que ce serait efficace.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vous améliore ?</a:t>
            </a:r>
          </a:p>
          <a:p>
            <a:r>
              <a:rPr lang="fr-FR" sz="1200" dirty="0">
                <a:solidFill>
                  <a:srgbClr val="000000"/>
                </a:solidFill>
              </a:rPr>
              <a:t>Qu'est-ce qui vous aggrave ?</a:t>
            </a:r>
          </a:p>
        </p:txBody>
      </p:sp>
      <p:sp>
        <p:nvSpPr>
          <p:cNvPr id="36" name="AutoShape 9"/>
          <p:cNvSpPr>
            <a:spLocks noChangeArrowheads="1"/>
          </p:cNvSpPr>
          <p:nvPr/>
        </p:nvSpPr>
        <p:spPr bwMode="auto">
          <a:xfrm>
            <a:off x="6252268" y="191891"/>
            <a:ext cx="5785243" cy="136504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600"/>
              </a:spcBef>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Madame X., 78 ans vient chercher son renouvellement de prescription (amiodarone, </a:t>
            </a:r>
            <a:r>
              <a:rPr lang="fr-FR" i="1" dirty="0" err="1">
                <a:solidFill>
                  <a:srgbClr val="000099"/>
                </a:solidFill>
                <a:ea typeface="Times New Roman" panose="02020603050405020304" pitchFamily="18" charset="0"/>
              </a:rPr>
              <a:t>altizide</a:t>
            </a:r>
            <a:r>
              <a:rPr lang="fr-FR" i="1" dirty="0">
                <a:solidFill>
                  <a:srgbClr val="000099"/>
                </a:solidFill>
                <a:ea typeface="Times New Roman" panose="02020603050405020304" pitchFamily="18" charset="0"/>
              </a:rPr>
              <a:t> / </a:t>
            </a:r>
            <a:r>
              <a:rPr lang="fr-FR" i="1" dirty="0" err="1">
                <a:solidFill>
                  <a:srgbClr val="000099"/>
                </a:solidFill>
                <a:ea typeface="Times New Roman" panose="02020603050405020304" pitchFamily="18" charset="0"/>
              </a:rPr>
              <a:t>spironolactone</a:t>
            </a:r>
            <a:r>
              <a:rPr lang="fr-FR" i="1" dirty="0">
                <a:solidFill>
                  <a:srgbClr val="000099"/>
                </a:solidFill>
                <a:ea typeface="Times New Roman" panose="02020603050405020304" pitchFamily="18" charset="0"/>
              </a:rPr>
              <a:t>, </a:t>
            </a:r>
            <a:r>
              <a:rPr lang="fr-FR" i="1" dirty="0" err="1">
                <a:solidFill>
                  <a:srgbClr val="000099"/>
                </a:solidFill>
                <a:ea typeface="Times New Roman" panose="02020603050405020304" pitchFamily="18" charset="0"/>
              </a:rPr>
              <a:t>fluindione</a:t>
            </a:r>
            <a:r>
              <a:rPr lang="fr-FR" i="1" dirty="0">
                <a:solidFill>
                  <a:srgbClr val="000099"/>
                </a:solidFill>
                <a:ea typeface="Times New Roman" panose="02020603050405020304" pitchFamily="18" charset="0"/>
              </a:rPr>
              <a:t>, </a:t>
            </a:r>
            <a:r>
              <a:rPr lang="fr-FR" i="1" dirty="0" err="1">
                <a:solidFill>
                  <a:srgbClr val="000099"/>
                </a:solidFill>
                <a:ea typeface="Times New Roman" panose="02020603050405020304" pitchFamily="18" charset="0"/>
              </a:rPr>
              <a:t>paracetamol</a:t>
            </a:r>
            <a:r>
              <a:rPr lang="fr-FR" i="1" dirty="0">
                <a:solidFill>
                  <a:srgbClr val="000099"/>
                </a:solidFill>
                <a:ea typeface="Times New Roman" panose="02020603050405020304" pitchFamily="18" charset="0"/>
              </a:rPr>
              <a:t> / </a:t>
            </a:r>
            <a:r>
              <a:rPr lang="fr-FR" i="1" dirty="0" err="1">
                <a:solidFill>
                  <a:srgbClr val="000099"/>
                </a:solidFill>
                <a:ea typeface="Times New Roman" panose="02020603050405020304" pitchFamily="18" charset="0"/>
              </a:rPr>
              <a:t>tramadol</a:t>
            </a:r>
            <a:r>
              <a:rPr lang="fr-FR" i="1" dirty="0">
                <a:solidFill>
                  <a:srgbClr val="000099"/>
                </a:solidFill>
                <a:ea typeface="Times New Roman" panose="02020603050405020304" pitchFamily="18" charset="0"/>
              </a:rPr>
              <a:t>).</a:t>
            </a:r>
          </a:p>
          <a:p>
            <a:pPr>
              <a:spcBef>
                <a:spcPts val="600"/>
              </a:spcBef>
              <a:tabLst>
                <a:tab pos="1650365" algn="l"/>
              </a:tabLst>
            </a:pPr>
            <a:r>
              <a:rPr lang="fr-FR" i="1" dirty="0">
                <a:solidFill>
                  <a:srgbClr val="000099"/>
                </a:solidFill>
                <a:ea typeface="Times New Roman" panose="02020603050405020304" pitchFamily="18" charset="0"/>
              </a:rPr>
              <a:t>Je voudrais également une boite de </a:t>
            </a:r>
            <a:r>
              <a:rPr lang="fr-FR" i="1" dirty="0" err="1">
                <a:solidFill>
                  <a:srgbClr val="000099"/>
                </a:solidFill>
                <a:ea typeface="Times New Roman" panose="02020603050405020304" pitchFamily="18" charset="0"/>
              </a:rPr>
              <a:t>Dulcolax</a:t>
            </a:r>
            <a:r>
              <a:rPr lang="fr-FR" i="1" dirty="0">
                <a:solidFill>
                  <a:srgbClr val="000099"/>
                </a:solidFill>
                <a:ea typeface="Times New Roman" panose="02020603050405020304" pitchFamily="18" charset="0"/>
              </a:rPr>
              <a:t>®. »</a:t>
            </a:r>
          </a:p>
        </p:txBody>
      </p:sp>
      <p:sp>
        <p:nvSpPr>
          <p:cNvPr id="32" name="Text Box 11"/>
          <p:cNvSpPr txBox="1">
            <a:spLocks noChangeArrowheads="1"/>
          </p:cNvSpPr>
          <p:nvPr/>
        </p:nvSpPr>
        <p:spPr bwMode="auto">
          <a:xfrm>
            <a:off x="1675767" y="1806039"/>
            <a:ext cx="4352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n’ai pas été à la selle depuis 3 jours.</a:t>
            </a:r>
            <a:endParaRPr lang="fr-FR" dirty="0">
              <a:solidFill>
                <a:srgbClr val="000099"/>
              </a:solidFill>
            </a:endParaRPr>
          </a:p>
        </p:txBody>
      </p:sp>
      <p:cxnSp>
        <p:nvCxnSpPr>
          <p:cNvPr id="31" name="Connecteur droit 30"/>
          <p:cNvCxnSpPr/>
          <p:nvPr/>
        </p:nvCxnSpPr>
        <p:spPr>
          <a:xfrm>
            <a:off x="4613780" y="5810230"/>
            <a:ext cx="1990452" cy="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795860" y="5721278"/>
            <a:ext cx="1990452" cy="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2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140960" y="2019300"/>
            <a:ext cx="721487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err="1">
                <a:solidFill>
                  <a:srgbClr val="000099"/>
                </a:solidFill>
                <a:latin typeface="Arial"/>
                <a:ea typeface="ＭＳ Ｐゴシック" panose="020B0600070205080204" pitchFamily="34" charset="-128"/>
              </a:rPr>
              <a:t>Auto-évaluer</a:t>
            </a:r>
            <a:r>
              <a:rPr lang="fr-FR" altLang="fr-FR" sz="2000" dirty="0">
                <a:solidFill>
                  <a:srgbClr val="000099"/>
                </a:solidFill>
                <a:latin typeface="Arial"/>
                <a:ea typeface="ＭＳ Ｐゴシック" panose="020B0600070205080204" pitchFamily="34" charset="-128"/>
              </a:rPr>
              <a:t>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0"/>
              </a:spcBef>
              <a:spcAft>
                <a:spcPct val="0"/>
              </a:spcAft>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0"/>
              </a:spcBef>
              <a:spcAft>
                <a:spcPct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fontAlgn="base" hangingPunct="0">
              <a:spcBef>
                <a:spcPct val="30000"/>
              </a:spcBef>
              <a:spcAft>
                <a:spcPct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457731"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dirty="0">
                <a:solidFill>
                  <a:srgbClr val="FFFFFF"/>
                </a:solidFill>
                <a:latin typeface="Arial Black" panose="020B0A04020102020204" pitchFamily="34" charset="0"/>
                <a:cs typeface="Arial" panose="020B0604020202020204" pitchFamily="34" charset="0"/>
              </a:rPr>
              <a:t>15’</a:t>
            </a:r>
          </a:p>
        </p:txBody>
      </p:sp>
      <p:sp>
        <p:nvSpPr>
          <p:cNvPr id="45773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7733"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Évaluation des pratiques professionnelles</a:t>
            </a:r>
          </a:p>
        </p:txBody>
      </p:sp>
    </p:spTree>
    <p:extLst>
      <p:ext uri="{BB962C8B-B14F-4D97-AF65-F5344CB8AC3E}">
        <p14:creationId xmlns:p14="http://schemas.microsoft.com/office/powerpoint/2010/main" val="19288432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dirty="0">
                <a:solidFill>
                  <a:srgbClr val="000099"/>
                </a:solidFill>
                <a:cs typeface="Arial" panose="020B0604020202020204" pitchFamily="34" charset="0"/>
              </a:rPr>
              <a:t>Objectif :</a:t>
            </a:r>
          </a:p>
          <a:p>
            <a:pPr fontAlgn="base">
              <a:spcBef>
                <a:spcPct val="50000"/>
              </a:spcBef>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Evaluer les connaissances</a:t>
            </a:r>
          </a:p>
        </p:txBody>
      </p:sp>
      <p:sp>
        <p:nvSpPr>
          <p:cNvPr id="459778"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endParaRPr lang="fr-FR" altLang="fr-FR" b="1">
              <a:solidFill>
                <a:srgbClr val="000099"/>
              </a:solidFill>
              <a:ea typeface="ＭＳ Ｐゴシック"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0"/>
              </a:spcBef>
              <a:spcAft>
                <a:spcPct val="0"/>
              </a:spcAft>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0"/>
              </a:spcBef>
              <a:spcAft>
                <a:spcPct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fontAlgn="base" hangingPunct="0">
              <a:spcBef>
                <a:spcPct val="0"/>
              </a:spcBef>
              <a:spcAft>
                <a:spcPct val="0"/>
              </a:spcAft>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fontAlgn="base" hangingPunct="0">
              <a:spcBef>
                <a:spcPct val="30000"/>
              </a:spcBef>
              <a:spcAft>
                <a:spcPct val="0"/>
              </a:spcAft>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45978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cs typeface="Arial" panose="020B0604020202020204" pitchFamily="34" charset="0"/>
              </a:rPr>
              <a:t>Homéoquizz</a:t>
            </a:r>
          </a:p>
        </p:txBody>
      </p:sp>
      <p:sp>
        <p:nvSpPr>
          <p:cNvPr id="459781"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5’</a:t>
            </a:r>
          </a:p>
        </p:txBody>
      </p:sp>
      <p:sp>
        <p:nvSpPr>
          <p:cNvPr id="4597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347146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5" name="Picture 9"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9931" y="166420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9" name="Text Box 2"/>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Tree>
    <p:extLst>
      <p:ext uri="{BB962C8B-B14F-4D97-AF65-F5344CB8AC3E}">
        <p14:creationId xmlns:p14="http://schemas.microsoft.com/office/powerpoint/2010/main" val="37582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dirty="0">
                <a:solidFill>
                  <a:prstClr val="white"/>
                </a:solidFill>
                <a:latin typeface="Arial" panose="020B0604020202020204" pitchFamily="34" charset="0"/>
              </a:rPr>
              <a:t>Expertise Prise en charge de la PERSONNE ÂG</a:t>
            </a:r>
            <a:r>
              <a:rPr lang="fr-FR" altLang="fr-FR" sz="2800" b="1" i="1" dirty="0">
                <a:solidFill>
                  <a:prstClr val="white"/>
                </a:solidFill>
                <a:latin typeface="Trebuchet MS" panose="020B0603020202020204" pitchFamily="34" charset="0"/>
              </a:rPr>
              <a:t>É</a:t>
            </a:r>
            <a:r>
              <a:rPr lang="fr-FR" altLang="fr-FR" sz="2800" b="1" i="1" dirty="0">
                <a:solidFill>
                  <a:prstClr val="white"/>
                </a:solidFill>
                <a:latin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prstClr val="white"/>
              </a:solidFill>
            </a:endParaRP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dirty="0">
                <a:solidFill>
                  <a:prstClr val="white"/>
                </a:solidFill>
                <a:latin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FontTx/>
              <a:buNone/>
            </a:pPr>
            <a:r>
              <a:rPr lang="fr-FR" altLang="fr-FR" sz="2200" dirty="0">
                <a:solidFill>
                  <a:srgbClr val="000099"/>
                </a:solidFill>
                <a:cs typeface="Arial" panose="020B0604020202020204" pitchFamily="34" charset="0"/>
              </a:rPr>
              <a:t>Face aux plaintes de la personne âgée les plus couramment exprimées à l’officine :</a:t>
            </a:r>
          </a:p>
          <a:p>
            <a:pPr>
              <a:spcBef>
                <a:spcPts val="18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8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8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10438823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pour aller plus loin…</a:t>
            </a:r>
          </a:p>
        </p:txBody>
      </p:sp>
      <p:sp>
        <p:nvSpPr>
          <p:cNvPr id="39" name="Text Box 28"/>
          <p:cNvSpPr txBox="1">
            <a:spLocks noChangeArrowheads="1"/>
          </p:cNvSpPr>
          <p:nvPr/>
        </p:nvSpPr>
        <p:spPr bwMode="auto">
          <a:xfrm>
            <a:off x="4075848" y="1906280"/>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Pharmacologie et matière médicale homéopathique</a:t>
            </a:r>
          </a:p>
          <a:p>
            <a:endParaRPr lang="fr-FR" altLang="fr-FR" sz="500" b="1" dirty="0">
              <a:solidFill>
                <a:srgbClr val="0454A1"/>
              </a:solidFill>
              <a:cs typeface="Arial" panose="020B0604020202020204" pitchFamily="34" charset="0"/>
            </a:endParaRPr>
          </a:p>
          <a:p>
            <a:r>
              <a:rPr lang="fr-FR" altLang="fr-FR" sz="1300" dirty="0">
                <a:solidFill>
                  <a:srgbClr val="000000"/>
                </a:solidFill>
              </a:rPr>
              <a:t>Auteurs : Denis DEMARQUE, Jacques JOUANNY, Bernard POITEVIN, Yves SAINT-JEAN </a:t>
            </a:r>
          </a:p>
          <a:p>
            <a:r>
              <a:rPr lang="fr-FR" altLang="fr-FR" sz="1300" dirty="0">
                <a:solidFill>
                  <a:srgbClr val="000000"/>
                </a:solidFill>
              </a:rPr>
              <a:t>Editions : CEDH - 2017</a:t>
            </a:r>
          </a:p>
        </p:txBody>
      </p:sp>
      <p:sp>
        <p:nvSpPr>
          <p:cNvPr id="40" name="Text Box 28"/>
          <p:cNvSpPr txBox="1">
            <a:spLocks noChangeArrowheads="1"/>
          </p:cNvSpPr>
          <p:nvPr/>
        </p:nvSpPr>
        <p:spPr bwMode="auto">
          <a:xfrm>
            <a:off x="4075848" y="4236394"/>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95C41D"/>
                </a:solidFill>
                <a:cs typeface="Arial" panose="020B0604020202020204" pitchFamily="34" charset="0"/>
              </a:rPr>
              <a:t>Matière médicale homéopathique</a:t>
            </a:r>
          </a:p>
          <a:p>
            <a:endParaRPr lang="fr-FR" altLang="fr-FR" sz="500" b="1" dirty="0">
              <a:solidFill>
                <a:srgbClr val="0454A1"/>
              </a:solidFill>
              <a:cs typeface="Arial" panose="020B0604020202020204" pitchFamily="34" charset="0"/>
            </a:endParaRPr>
          </a:p>
          <a:p>
            <a:r>
              <a:rPr lang="fr-FR" altLang="fr-FR" sz="1300" dirty="0">
                <a:solidFill>
                  <a:srgbClr val="000000"/>
                </a:solidFill>
              </a:rPr>
              <a:t>Auteurs : Michel GUERMONPREZ, Madeleine PINKAS, Monique TORK</a:t>
            </a:r>
          </a:p>
          <a:p>
            <a:r>
              <a:rPr lang="fr-FR" altLang="fr-FR" sz="1300" dirty="0">
                <a:solidFill>
                  <a:srgbClr val="000000"/>
                </a:solidFill>
              </a:rPr>
              <a:t>Editions : SIMILIA - 2017</a:t>
            </a:r>
          </a:p>
        </p:txBody>
      </p:sp>
      <p:grpSp>
        <p:nvGrpSpPr>
          <p:cNvPr id="2" name="Groupe 1"/>
          <p:cNvGrpSpPr/>
          <p:nvPr/>
        </p:nvGrpSpPr>
        <p:grpSpPr>
          <a:xfrm>
            <a:off x="2265061" y="1710135"/>
            <a:ext cx="1641475" cy="1654175"/>
            <a:chOff x="6562741" y="2235915"/>
            <a:chExt cx="1641475" cy="1654175"/>
          </a:xfrm>
        </p:grpSpPr>
        <p:sp>
          <p:nvSpPr>
            <p:cNvPr id="43" name="Ellipse 42"/>
            <p:cNvSpPr/>
            <p:nvPr/>
          </p:nvSpPr>
          <p:spPr>
            <a:xfrm>
              <a:off x="6562741" y="223591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a:solidFill>
                  <a:srgbClr val="FFFFFF"/>
                </a:solidFill>
              </a:endParaRPr>
            </a:p>
          </p:txBody>
        </p:sp>
        <p:pic>
          <p:nvPicPr>
            <p:cNvPr id="36" name="Image 35"/>
            <p:cNvPicPr>
              <a:picLocks noChangeAspect="1"/>
            </p:cNvPicPr>
            <p:nvPr/>
          </p:nvPicPr>
          <p:blipFill rotWithShape="1">
            <a:blip r:embed="rId3"/>
            <a:srcRect t="634"/>
            <a:stretch/>
          </p:blipFill>
          <p:spPr>
            <a:xfrm>
              <a:off x="6843315" y="2391506"/>
              <a:ext cx="1080328" cy="1342995"/>
            </a:xfrm>
            <a:prstGeom prst="rect">
              <a:avLst/>
            </a:prstGeom>
            <a:effectLst>
              <a:reflection blurRad="12700" stA="30000" endPos="30000" dist="5080" dir="5400000" sy="-100000" algn="bl" rotWithShape="0"/>
            </a:effectLst>
            <a:scene3d>
              <a:camera prst="orthographicFront">
                <a:rot lat="300000" lon="19800000" rev="0"/>
              </a:camera>
              <a:lightRig rig="threePt" dir="t">
                <a:rot lat="0" lon="0" rev="2700000"/>
              </a:lightRig>
            </a:scene3d>
            <a:sp3d>
              <a:bevelT w="63500" h="50800"/>
            </a:sp3d>
          </p:spPr>
        </p:pic>
      </p:grpSp>
      <p:grpSp>
        <p:nvGrpSpPr>
          <p:cNvPr id="4" name="Groupe 3"/>
          <p:cNvGrpSpPr/>
          <p:nvPr/>
        </p:nvGrpSpPr>
        <p:grpSpPr>
          <a:xfrm>
            <a:off x="2227500" y="3917140"/>
            <a:ext cx="1641475" cy="1654175"/>
            <a:chOff x="6525180" y="4442920"/>
            <a:chExt cx="1641475" cy="1654175"/>
          </a:xfrm>
        </p:grpSpPr>
        <p:sp>
          <p:nvSpPr>
            <p:cNvPr id="31" name="Ellipse 30"/>
            <p:cNvSpPr/>
            <p:nvPr/>
          </p:nvSpPr>
          <p:spPr>
            <a:xfrm>
              <a:off x="6525180" y="4442920"/>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a:solidFill>
                  <a:srgbClr val="FFFFFF"/>
                </a:solidFill>
              </a:endParaRPr>
            </a:p>
          </p:txBody>
        </p:sp>
        <p:pic>
          <p:nvPicPr>
            <p:cNvPr id="42" name="Image 41"/>
            <p:cNvPicPr>
              <a:picLocks noChangeAspect="1"/>
            </p:cNvPicPr>
            <p:nvPr/>
          </p:nvPicPr>
          <p:blipFill>
            <a:blip r:embed="rId4"/>
            <a:stretch>
              <a:fillRect/>
            </a:stretch>
          </p:blipFill>
          <p:spPr>
            <a:xfrm>
              <a:off x="6820522" y="4607370"/>
              <a:ext cx="1103121" cy="1325273"/>
            </a:xfrm>
            <a:prstGeom prst="rect">
              <a:avLst/>
            </a:prstGeom>
            <a:effectLst>
              <a:reflection stA="30000" endPos="30000" dist="5080" dir="5400000" sy="-100000" algn="bl" rotWithShape="0"/>
              <a:softEdge rad="12700"/>
            </a:effectLst>
            <a:scene3d>
              <a:camera prst="orthographicFront">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147612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17392" y="1661733"/>
            <a:ext cx="11881437"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Consommation médicamenteuse</a:t>
            </a:r>
            <a:endParaRPr lang="fr-FR" altLang="fr-FR" sz="2000" baseline="30000" dirty="0">
              <a:solidFill>
                <a:srgbClr val="000099"/>
              </a:solidFill>
              <a:cs typeface="Arial" panose="020B0604020202020204" pitchFamily="34" charset="0"/>
            </a:endParaRPr>
          </a:p>
          <a:p>
            <a:pPr lvl="1" eaLnBrk="0" fontAlgn="base" hangingPunct="0">
              <a:spcBef>
                <a:spcPts val="6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42,9%</a:t>
            </a:r>
            <a:r>
              <a:rPr lang="fr-FR" altLang="fr-FR" sz="1800" dirty="0">
                <a:solidFill>
                  <a:srgbClr val="000099"/>
                </a:solidFill>
                <a:cs typeface="Arial" panose="020B0604020202020204" pitchFamily="34" charset="0"/>
              </a:rPr>
              <a:t> 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1800" dirty="0">
                <a:solidFill>
                  <a:srgbClr val="000099"/>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sym typeface="Wingdings" panose="05000000000000000000" pitchFamily="2" charset="2"/>
              </a:rPr>
              <a:t>polymédication</a:t>
            </a:r>
            <a:r>
              <a:rPr lang="fr-FR" altLang="fr-FR" sz="1800" dirty="0">
                <a:solidFill>
                  <a:srgbClr val="95C41D"/>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sym typeface="Wingdings" panose="05000000000000000000" pitchFamily="2" charset="2"/>
              </a:rPr>
              <a:t>(de 5 à 9 médicaments) </a:t>
            </a:r>
            <a:r>
              <a:rPr lang="fr-FR" altLang="fr-FR" sz="1800" baseline="30000" dirty="0">
                <a:solidFill>
                  <a:srgbClr val="000099"/>
                </a:solidFill>
                <a:cs typeface="Arial" panose="020B0604020202020204" pitchFamily="34" charset="0"/>
              </a:rPr>
              <a:t>(1)</a:t>
            </a:r>
            <a:endParaRPr lang="fr-FR" altLang="fr-FR" sz="1800" dirty="0">
              <a:solidFill>
                <a:srgbClr val="000099"/>
              </a:solidFill>
              <a:cs typeface="Arial" panose="020B0604020202020204" pitchFamily="34" charset="0"/>
              <a:sym typeface="Wingdings" panose="05000000000000000000" pitchFamily="2" charset="2"/>
            </a:endParaRPr>
          </a:p>
          <a:p>
            <a:pPr lvl="1" eaLnBrk="0" fontAlgn="base" hangingPunct="0">
              <a:spcBef>
                <a:spcPct val="500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27,4%</a:t>
            </a:r>
            <a:r>
              <a:rPr lang="fr-FR" altLang="fr-FR" sz="1800" dirty="0">
                <a:solidFill>
                  <a:srgbClr val="000099"/>
                </a:solidFill>
                <a:cs typeface="Arial" panose="020B0604020202020204" pitchFamily="34" charset="0"/>
                <a:sym typeface="Wingdings" panose="05000000000000000000" pitchFamily="2" charset="2"/>
              </a:rPr>
              <a:t> </a:t>
            </a:r>
            <a:r>
              <a:rPr lang="fr-FR" altLang="fr-FR" sz="1800" dirty="0">
                <a:solidFill>
                  <a:srgbClr val="000099"/>
                </a:solidFill>
                <a:cs typeface="Arial" panose="020B0604020202020204" pitchFamily="34" charset="0"/>
              </a:rPr>
              <a:t>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65 ans </a:t>
            </a:r>
            <a:r>
              <a:rPr lang="fr-FR" altLang="fr-FR" sz="1800" dirty="0">
                <a:solidFill>
                  <a:srgbClr val="000099"/>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sym typeface="Wingdings" panose="05000000000000000000" pitchFamily="2" charset="2"/>
              </a:rPr>
              <a:t>polymédication</a:t>
            </a:r>
            <a:r>
              <a:rPr lang="fr-FR" altLang="fr-FR" sz="2000" b="1" dirty="0">
                <a:solidFill>
                  <a:srgbClr val="95C41D"/>
                </a:solidFill>
                <a:cs typeface="Arial" panose="020B0604020202020204" pitchFamily="34" charset="0"/>
                <a:sym typeface="Wingdings" panose="05000000000000000000" pitchFamily="2" charset="2"/>
              </a:rPr>
              <a:t> excessive </a:t>
            </a:r>
            <a:r>
              <a:rPr lang="fr-FR" altLang="fr-FR" sz="1800" dirty="0">
                <a:solidFill>
                  <a:srgbClr val="000099"/>
                </a:solidFill>
                <a:cs typeface="Arial" panose="020B0604020202020204" pitchFamily="34" charset="0"/>
                <a:sym typeface="Wingdings" panose="05000000000000000000" pitchFamily="2" charset="2"/>
              </a:rPr>
              <a:t>(+ de 10 médicaments) </a:t>
            </a:r>
            <a:r>
              <a:rPr lang="fr-FR" altLang="fr-FR" sz="1800" baseline="30000" dirty="0">
                <a:solidFill>
                  <a:srgbClr val="000099"/>
                </a:solidFill>
                <a:cs typeface="Arial" panose="020B0604020202020204" pitchFamily="34" charset="0"/>
              </a:rPr>
              <a:t>(1)</a:t>
            </a:r>
            <a:endParaRPr lang="fr-FR" altLang="fr-FR" sz="1800" baseline="30000" dirty="0">
              <a:solidFill>
                <a:srgbClr val="000099"/>
              </a:solidFill>
              <a:cs typeface="Arial" panose="020B0604020202020204" pitchFamily="34" charset="0"/>
              <a:sym typeface="Wingdings" panose="05000000000000000000" pitchFamily="2" charset="2"/>
            </a:endParaRPr>
          </a:p>
          <a:p>
            <a:pPr lvl="1" eaLnBrk="0" fontAlgn="base" hangingPunct="0">
              <a:spcBef>
                <a:spcPct val="50000"/>
              </a:spcBef>
              <a:spcAft>
                <a:spcPct val="0"/>
              </a:spcAft>
              <a:buClr>
                <a:srgbClr val="62C400"/>
              </a:buClr>
              <a:buFont typeface="Arial" panose="020B0604020202020204" pitchFamily="34" charset="0"/>
              <a:buChar char="•"/>
              <a:tabLst/>
            </a:pP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40%</a:t>
            </a:r>
            <a:r>
              <a:rPr lang="fr-FR" altLang="fr-FR" sz="1800" dirty="0">
                <a:solidFill>
                  <a:srgbClr val="000099"/>
                </a:solidFill>
                <a:cs typeface="Arial" panose="020B0604020202020204" pitchFamily="34" charset="0"/>
              </a:rPr>
              <a:t> des personnes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altLang="fr-FR" sz="1800" dirty="0">
                <a:solidFill>
                  <a:srgbClr val="000099"/>
                </a:solidFill>
                <a:cs typeface="Arial" panose="020B0604020202020204" pitchFamily="34" charset="0"/>
              </a:rPr>
              <a:t>cumulent en moyenne </a:t>
            </a:r>
            <a:r>
              <a:rPr lang="fr-FR" altLang="fr-FR" sz="2000" b="1" dirty="0">
                <a:solidFill>
                  <a:srgbClr val="95C41D"/>
                </a:solidFill>
                <a:cs typeface="Arial" panose="020B0604020202020204" pitchFamily="34" charset="0"/>
              </a:rPr>
              <a:t>10 médicaments ou plus </a:t>
            </a:r>
            <a:r>
              <a:rPr lang="fr-FR" altLang="fr-FR" sz="1800" dirty="0">
                <a:solidFill>
                  <a:srgbClr val="000099"/>
                </a:solidFill>
                <a:cs typeface="Arial" panose="020B0604020202020204" pitchFamily="34" charset="0"/>
              </a:rPr>
              <a:t>sur 3 mois </a:t>
            </a:r>
            <a:r>
              <a:rPr lang="fr-FR" altLang="fr-FR" sz="1800" baseline="30000" dirty="0">
                <a:solidFill>
                  <a:srgbClr val="000099"/>
                </a:solidFill>
                <a:cs typeface="Arial" panose="020B0604020202020204" pitchFamily="34" charset="0"/>
              </a:rPr>
              <a:t>(2)</a:t>
            </a:r>
            <a:r>
              <a:rPr lang="fr-FR" altLang="fr-FR" sz="1800" dirty="0">
                <a:solidFill>
                  <a:srgbClr val="000099"/>
                </a:solidFill>
                <a:cs typeface="Arial" panose="020B0604020202020204" pitchFamily="34" charset="0"/>
              </a:rPr>
              <a:t> </a:t>
            </a:r>
          </a:p>
          <a:p>
            <a:pPr lvl="1" eaLnBrk="0" fontAlgn="base" hangingPunct="0">
              <a:spcBef>
                <a:spcPct val="50000"/>
              </a:spcBef>
              <a:spcAft>
                <a:spcPct val="0"/>
              </a:spcAft>
              <a:buClr>
                <a:srgbClr val="62C400"/>
              </a:buClr>
              <a:buFont typeface="Arial" panose="020B0604020202020204" pitchFamily="34" charset="0"/>
              <a:buChar char="•"/>
              <a:tabLst/>
            </a:pPr>
            <a:endParaRPr lang="fr-FR" altLang="fr-FR" sz="1800" dirty="0">
              <a:solidFill>
                <a:srgbClr val="000099"/>
              </a:solidFill>
              <a:cs typeface="Arial" panose="020B0604020202020204" pitchFamily="34" charset="0"/>
            </a:endParaRPr>
          </a:p>
          <a:p>
            <a:pPr marL="285750" eaLnBrk="0" fontAlgn="base" hangingPunct="0">
              <a:spcBef>
                <a:spcPct val="50000"/>
              </a:spcBef>
              <a:spcAft>
                <a:spcPct val="0"/>
              </a:spcAft>
              <a:buClr>
                <a:srgbClr val="62C400"/>
              </a:buClr>
              <a:buFont typeface="Arial" panose="020B0604020202020204" pitchFamily="34" charset="0"/>
              <a:buChar char="•"/>
              <a:tabLst/>
            </a:pPr>
            <a:endParaRPr lang="fr-FR" altLang="fr-FR" dirty="0">
              <a:solidFill>
                <a:srgbClr val="000099"/>
              </a:solidFill>
              <a:cs typeface="Arial" panose="020B0604020202020204" pitchFamily="34" charset="0"/>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rPr>
              <a:t>Polymédication</a:t>
            </a:r>
            <a:endParaRPr lang="fr-FR" altLang="fr-FR" sz="2000" b="1" dirty="0">
              <a:solidFill>
                <a:srgbClr val="95C41D"/>
              </a:solidFill>
              <a:cs typeface="Arial" panose="020B0604020202020204" pitchFamily="34" charset="0"/>
            </a:endParaRPr>
          </a:p>
        </p:txBody>
      </p:sp>
      <p:sp>
        <p:nvSpPr>
          <p:cNvPr id="14" name="Rectangle 13"/>
          <p:cNvSpPr/>
          <p:nvPr/>
        </p:nvSpPr>
        <p:spPr>
          <a:xfrm>
            <a:off x="0" y="5854161"/>
            <a:ext cx="10463514" cy="840230"/>
          </a:xfrm>
          <a:prstGeom prst="rect">
            <a:avLst/>
          </a:prstGeom>
        </p:spPr>
        <p:txBody>
          <a:bodyPr wrap="square">
            <a:spAutoFit/>
          </a:bodyPr>
          <a:lstStyle/>
          <a:p>
            <a:pPr marL="228600" indent="-228600">
              <a:lnSpc>
                <a:spcPct val="90000"/>
              </a:lnSpc>
              <a:buAutoNum type="arabicParenBoth"/>
            </a:pPr>
            <a:r>
              <a:rPr lang="en-US" sz="900" i="1" dirty="0"/>
              <a:t>Herr M., </a:t>
            </a:r>
            <a:r>
              <a:rPr lang="en-US" sz="900" i="1" dirty="0" err="1"/>
              <a:t>Sirven</a:t>
            </a:r>
            <a:r>
              <a:rPr lang="en-US" sz="900" i="1" dirty="0"/>
              <a:t>, N., </a:t>
            </a:r>
            <a:r>
              <a:rPr lang="en-US" sz="900" i="1" dirty="0" err="1"/>
              <a:t>Grondin</a:t>
            </a:r>
            <a:r>
              <a:rPr lang="en-US" sz="900" i="1" dirty="0"/>
              <a:t>, H. et al. Frailty, polypharmacy, and potentially inappropriate medications in old people: findings in a representative sample of the French population. </a:t>
            </a:r>
            <a:r>
              <a:rPr lang="en-US" sz="900" i="1" dirty="0" err="1"/>
              <a:t>Eur</a:t>
            </a:r>
            <a:r>
              <a:rPr lang="en-US" sz="900" i="1" dirty="0"/>
              <a:t> J </a:t>
            </a:r>
            <a:r>
              <a:rPr lang="en-US" sz="900" i="1" dirty="0" err="1"/>
              <a:t>Clin</a:t>
            </a:r>
            <a:r>
              <a:rPr lang="en-US" sz="900" i="1" dirty="0"/>
              <a:t> </a:t>
            </a:r>
            <a:r>
              <a:rPr lang="en-US" sz="900" i="1" dirty="0" err="1"/>
              <a:t>Pharmacol</a:t>
            </a:r>
            <a:r>
              <a:rPr lang="en-US" sz="900" i="1" dirty="0"/>
              <a:t> (2017) 73: 1165. </a:t>
            </a:r>
            <a:r>
              <a:rPr lang="en-US" sz="900" i="1" dirty="0" err="1"/>
              <a:t>Doi</a:t>
            </a:r>
            <a:r>
              <a:rPr lang="en-US" sz="900" i="1" dirty="0"/>
              <a:t> : 10.1007/s00228-017-2276-5</a:t>
            </a:r>
          </a:p>
          <a:p>
            <a:pPr marL="228600" indent="-228600">
              <a:lnSpc>
                <a:spcPct val="90000"/>
              </a:lnSpc>
              <a:buAutoNum type="arabicParenBoth"/>
            </a:pPr>
            <a:r>
              <a:rPr lang="fr-FR" sz="900" i="1" dirty="0"/>
              <a:t>Extrait de Questions d'économie de la santé n° 213 intitulé : "Mesurer la </a:t>
            </a:r>
            <a:r>
              <a:rPr lang="fr-FR" sz="900" i="1" dirty="0" err="1"/>
              <a:t>polymédication</a:t>
            </a:r>
            <a:r>
              <a:rPr lang="fr-FR" sz="900" i="1" dirty="0"/>
              <a:t> chez les personnes âgées : impact de la méthode sur la prévalence et les classes thérapeutiques", </a:t>
            </a:r>
            <a:r>
              <a:rPr lang="fr-FR" sz="900" i="1" dirty="0" err="1"/>
              <a:t>Irdes</a:t>
            </a:r>
            <a:r>
              <a:rPr lang="fr-FR" sz="900" i="1" dirty="0"/>
              <a:t>, octobre 2015.</a:t>
            </a:r>
          </a:p>
          <a:p>
            <a:pPr marL="228600" indent="-228600">
              <a:lnSpc>
                <a:spcPct val="90000"/>
              </a:lnSpc>
              <a:buFontTx/>
              <a:buAutoNum type="arabicParenBoth"/>
            </a:pPr>
            <a:r>
              <a:rPr lang="fr-FR" sz="900" i="1" dirty="0"/>
              <a:t>Etude Open </a:t>
            </a:r>
            <a:r>
              <a:rPr lang="fr-FR" sz="900" i="1" dirty="0" err="1"/>
              <a:t>Health</a:t>
            </a:r>
            <a:r>
              <a:rPr lang="fr-FR" sz="900" i="1" dirty="0"/>
              <a:t>, menée avec France </a:t>
            </a:r>
            <a:r>
              <a:rPr lang="fr-FR" sz="900" i="1" dirty="0" err="1"/>
              <a:t>Assos</a:t>
            </a:r>
            <a:r>
              <a:rPr lang="fr-FR" sz="900" i="1" dirty="0"/>
              <a:t> santé du 01/09/2016 au 30/11/2016, auprès de 154.304 personnes, âgées de 65 et plus, dans 2.670 officines établies en milieux urbains et ruraux </a:t>
            </a:r>
          </a:p>
          <a:p>
            <a:pPr marL="228600" indent="-228600">
              <a:lnSpc>
                <a:spcPct val="90000"/>
              </a:lnSpc>
              <a:buFontTx/>
              <a:buAutoNum type="arabicParenBoth"/>
            </a:pPr>
            <a:r>
              <a:rPr lang="fr-FR" sz="900" i="1" dirty="0"/>
              <a:t>Institut Français des Seniors pour le compte du LEEM - « Perception de la consommation des médicaments par les seniors » - 2015</a:t>
            </a:r>
          </a:p>
        </p:txBody>
      </p:sp>
      <p:sp>
        <p:nvSpPr>
          <p:cNvPr id="10"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11" name="Text Box 2"/>
          <p:cNvSpPr txBox="1">
            <a:spLocks noChangeArrowheads="1"/>
          </p:cNvSpPr>
          <p:nvPr/>
        </p:nvSpPr>
        <p:spPr bwMode="auto">
          <a:xfrm>
            <a:off x="517392" y="4132789"/>
            <a:ext cx="10815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ts val="18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sz="2000" dirty="0">
                <a:solidFill>
                  <a:srgbClr val="000099"/>
                </a:solidFill>
                <a:cs typeface="Arial" panose="020B0604020202020204" pitchFamily="34" charset="0"/>
              </a:rPr>
              <a:t>Pluralité des prescripteurs </a:t>
            </a:r>
            <a:r>
              <a:rPr lang="fr-FR" sz="2000" dirty="0">
                <a:solidFill>
                  <a:srgbClr val="000099"/>
                </a:solidFill>
                <a:cs typeface="Arial" panose="020B0604020202020204" pitchFamily="34" charset="0"/>
                <a:sym typeface="Wingdings" panose="05000000000000000000" pitchFamily="2" charset="2"/>
              </a:rPr>
              <a:t> </a:t>
            </a:r>
            <a:r>
              <a:rPr lang="fr-FR" sz="2000" dirty="0">
                <a:solidFill>
                  <a:srgbClr val="000099"/>
                </a:solidFill>
                <a:cs typeface="Arial" panose="020B0604020202020204" pitchFamily="34" charset="0"/>
              </a:rPr>
              <a:t>en moyenne </a:t>
            </a:r>
            <a:r>
              <a:rPr lang="fr-FR" sz="2000" b="1" dirty="0">
                <a:solidFill>
                  <a:srgbClr val="000099"/>
                </a:solidFill>
                <a:cs typeface="Arial" panose="020B0604020202020204" pitchFamily="34" charset="0"/>
              </a:rPr>
              <a:t>2,6 médecins prescripteurs différents</a:t>
            </a:r>
            <a:r>
              <a:rPr lang="fr-FR" sz="2000" dirty="0">
                <a:solidFill>
                  <a:srgbClr val="000099"/>
                </a:solidFill>
                <a:cs typeface="Arial" panose="020B0604020202020204" pitchFamily="34" charset="0"/>
              </a:rPr>
              <a:t> </a:t>
            </a:r>
            <a:r>
              <a:rPr lang="fr-FR" sz="2000" baseline="30000" dirty="0">
                <a:solidFill>
                  <a:srgbClr val="000099"/>
                </a:solidFill>
                <a:cs typeface="Arial" panose="020B0604020202020204" pitchFamily="34" charset="0"/>
              </a:rPr>
              <a:t>(3) </a:t>
            </a:r>
            <a:endParaRPr lang="fr-FR" altLang="fr-FR" sz="2000" baseline="30000" dirty="0">
              <a:solidFill>
                <a:srgbClr val="FF0000"/>
              </a:solidFill>
              <a:cs typeface="Arial" panose="020B0604020202020204" pitchFamily="34" charset="0"/>
            </a:endParaRPr>
          </a:p>
        </p:txBody>
      </p:sp>
      <p:sp>
        <p:nvSpPr>
          <p:cNvPr id="12" name="Text Box 2"/>
          <p:cNvSpPr txBox="1">
            <a:spLocks noChangeArrowheads="1"/>
          </p:cNvSpPr>
          <p:nvPr/>
        </p:nvSpPr>
        <p:spPr bwMode="auto">
          <a:xfrm>
            <a:off x="517392" y="4807649"/>
            <a:ext cx="1081566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000" b="1" dirty="0">
                <a:solidFill>
                  <a:srgbClr val="000099"/>
                </a:solidFill>
                <a:cs typeface="Arial" panose="020B0604020202020204" pitchFamily="34" charset="0"/>
                <a:sym typeface="Wingdings" panose="05000000000000000000" pitchFamily="2" charset="2"/>
              </a:rPr>
              <a:t>Automédication</a:t>
            </a:r>
            <a:r>
              <a:rPr lang="fr-FR" altLang="fr-FR" sz="2000" dirty="0">
                <a:solidFill>
                  <a:srgbClr val="000099"/>
                </a:solidFill>
                <a:cs typeface="Arial" panose="020B0604020202020204" pitchFamily="34" charset="0"/>
                <a:sym typeface="Wingdings" panose="05000000000000000000" pitchFamily="2" charset="2"/>
              </a:rPr>
              <a:t> fréquente </a:t>
            </a:r>
            <a:r>
              <a:rPr lang="fr-FR" sz="20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64 %</a:t>
            </a:r>
            <a:r>
              <a:rPr lang="fr-FR" altLang="fr-FR" sz="2000" dirty="0">
                <a:solidFill>
                  <a:srgbClr val="000099"/>
                </a:solidFill>
                <a:cs typeface="Arial" panose="020B0604020202020204" pitchFamily="34" charset="0"/>
              </a:rPr>
              <a:t>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65-74 ans </a:t>
            </a:r>
            <a:r>
              <a:rPr lang="fr-FR" altLang="fr-FR" sz="2000" dirty="0">
                <a:solidFill>
                  <a:srgbClr val="000099"/>
                </a:solidFill>
                <a:cs typeface="Arial" panose="020B0604020202020204" pitchFamily="34" charset="0"/>
              </a:rPr>
              <a:t>et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56 %</a:t>
            </a:r>
            <a:r>
              <a:rPr lang="fr-FR" altLang="fr-FR" sz="2000" dirty="0">
                <a:solidFill>
                  <a:srgbClr val="000099"/>
                </a:solidFill>
                <a:cs typeface="Arial" panose="020B0604020202020204" pitchFamily="34" charset="0"/>
              </a:rPr>
              <a:t>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 75 ans </a:t>
            </a:r>
            <a:r>
              <a:rPr lang="fr-FR" sz="2000" baseline="30000" dirty="0">
                <a:solidFill>
                  <a:srgbClr val="000099"/>
                </a:solidFill>
                <a:cs typeface="Arial" panose="020B0604020202020204" pitchFamily="34" charset="0"/>
              </a:rPr>
              <a:t>(4)</a:t>
            </a:r>
            <a:endParaRPr lang="fr-FR" altLang="fr-FR" sz="2000" dirty="0">
              <a:solidFill>
                <a:srgbClr val="000099"/>
              </a:solidFill>
              <a:cs typeface="Arial" panose="020B0604020202020204" pitchFamily="34" charset="0"/>
            </a:endParaRPr>
          </a:p>
          <a:p>
            <a:pPr eaLnBrk="0" fontAlgn="base" hangingPunct="0">
              <a:spcBef>
                <a:spcPct val="50000"/>
              </a:spcBef>
              <a:spcAft>
                <a:spcPct val="0"/>
              </a:spcAft>
              <a:buClr>
                <a:srgbClr val="62C400"/>
              </a:buClr>
              <a:tabLst/>
            </a:pPr>
            <a:endParaRPr lang="fr-FR" altLang="fr-FR"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39436019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9" name="Image 8">
            <a:extLst>
              <a:ext uri="{FF2B5EF4-FFF2-40B4-BE49-F238E27FC236}">
                <a16:creationId xmlns:a16="http://schemas.microsoft.com/office/drawing/2014/main" id="{C5D41C21-55DF-4958-8C7B-848B0035F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63" y="1817792"/>
            <a:ext cx="8351002" cy="3883022"/>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102339" y="2083027"/>
            <a:ext cx="9889091"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lnSpc>
                <a:spcPct val="150000"/>
              </a:lnSpc>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effets indésirables</a:t>
            </a:r>
            <a:r>
              <a:rPr lang="fr-FR" altLang="fr-FR" sz="2000" dirty="0">
                <a:solidFill>
                  <a:srgbClr val="000099"/>
                </a:solidFill>
                <a:cs typeface="Arial" panose="020B0604020202020204" pitchFamily="34" charset="0"/>
                <a:sym typeface="Wingdings" panose="05000000000000000000" pitchFamily="2" charset="2"/>
              </a:rPr>
              <a:t>, </a:t>
            </a: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interactions médicamenteuses</a:t>
            </a:r>
            <a:endParaRPr lang="fr-FR" altLang="fr-FR" sz="2000" b="1" dirty="0">
              <a:solidFill>
                <a:srgbClr val="000099"/>
              </a:solidFill>
              <a:cs typeface="Arial" panose="020B0604020202020204" pitchFamily="34" charset="0"/>
            </a:endParaRP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rPr>
              <a:t>risque de </a:t>
            </a:r>
            <a:r>
              <a:rPr lang="fr-FR" altLang="fr-FR" sz="2000" b="1" dirty="0">
                <a:solidFill>
                  <a:srgbClr val="000099"/>
                </a:solidFill>
                <a:cs typeface="Arial" panose="020B0604020202020204" pitchFamily="34" charset="0"/>
              </a:rPr>
              <a:t>prescriptions inappropriées</a:t>
            </a:r>
          </a:p>
          <a:p>
            <a:pPr eaLnBrk="0" fontAlgn="base" hangingPunct="0">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risque d’</a:t>
            </a:r>
            <a:r>
              <a:rPr lang="fr-FR" altLang="fr-FR" sz="2000" b="1" dirty="0">
                <a:solidFill>
                  <a:srgbClr val="000099"/>
                </a:solidFill>
                <a:cs typeface="Arial" panose="020B0604020202020204" pitchFamily="34" charset="0"/>
                <a:sym typeface="Wingdings" panose="05000000000000000000" pitchFamily="2" charset="2"/>
              </a:rPr>
              <a:t>erreurs médicamenteuses</a:t>
            </a:r>
            <a:endParaRPr lang="fr-FR" altLang="fr-FR" sz="2000" b="1" dirty="0">
              <a:solidFill>
                <a:srgbClr val="000099"/>
              </a:solidFill>
              <a:cs typeface="Arial" panose="020B0604020202020204" pitchFamily="34" charset="0"/>
            </a:endParaRPr>
          </a:p>
          <a:p>
            <a:pPr eaLnBrk="0" fontAlgn="base" hangingPunct="0">
              <a:spcBef>
                <a:spcPts val="2400"/>
              </a:spcBef>
              <a:spcAft>
                <a:spcPct val="0"/>
              </a:spcAft>
              <a:buClr>
                <a:srgbClr val="62C400"/>
              </a:buClr>
              <a:buBlip>
                <a:blip r:embed="rId3"/>
              </a:buBlip>
              <a:tabLst/>
            </a:pPr>
            <a:r>
              <a:rPr lang="fr-FR" altLang="fr-FR" sz="2000" dirty="0">
                <a:solidFill>
                  <a:srgbClr val="000099"/>
                </a:solidFill>
                <a:cs typeface="Arial" panose="020B0604020202020204" pitchFamily="34" charset="0"/>
              </a:rPr>
              <a:t>   Complexité de la prescription </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défaut d’observance</a:t>
            </a:r>
          </a:p>
          <a:p>
            <a:pPr eaLnBrk="0" fontAlgn="base" hangingPunct="0">
              <a:spcBef>
                <a:spcPct val="50000"/>
              </a:spcBef>
              <a:spcAft>
                <a:spcPct val="0"/>
              </a:spcAft>
              <a:buClr>
                <a:srgbClr val="62C400"/>
              </a:buClr>
              <a:tabLst/>
            </a:pPr>
            <a:endParaRPr lang="fr-FR" altLang="fr-FR" sz="2000" dirty="0">
              <a:solidFill>
                <a:srgbClr val="FF0000"/>
              </a:solidFill>
              <a:cs typeface="Arial" panose="020B0604020202020204" pitchFamily="34" charset="0"/>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err="1">
                <a:solidFill>
                  <a:srgbClr val="95C41D"/>
                </a:solidFill>
                <a:cs typeface="Arial" panose="020B0604020202020204" pitchFamily="34" charset="0"/>
              </a:rPr>
              <a:t>Polymédication</a:t>
            </a:r>
            <a:endParaRPr lang="fr-FR" altLang="fr-FR" sz="2000" b="1" dirty="0">
              <a:solidFill>
                <a:srgbClr val="95C41D"/>
              </a:solidFill>
              <a:cs typeface="Arial" panose="020B0604020202020204" pitchFamily="34" charset="0"/>
            </a:endParaRPr>
          </a:p>
        </p:txBody>
      </p:sp>
      <p:sp>
        <p:nvSpPr>
          <p:cNvPr id="8"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51596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Pour le </a:t>
            </a:r>
            <a:r>
              <a:rPr lang="fr-FR" sz="2000" b="1" dirty="0">
                <a:solidFill>
                  <a:srgbClr val="000099"/>
                </a:solidFill>
              </a:rPr>
              <a:t>confort de tous</a:t>
            </a:r>
          </a:p>
          <a:p>
            <a:pPr marL="1028700" lvl="3" indent="0">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cs typeface="Arial" panose="020B0604020202020204" pitchFamily="34" charset="0"/>
              </a:rPr>
              <a:t>Allumer son micro, </a:t>
            </a:r>
            <a:r>
              <a:rPr lang="fr-FR" u="sng" dirty="0">
                <a:solidFill>
                  <a:srgbClr val="000099"/>
                </a:solidFill>
                <a:latin typeface="Arial" panose="020B0604020202020204" pitchFamily="34" charset="0"/>
                <a:cs typeface="Arial" panose="020B0604020202020204" pitchFamily="34" charset="0"/>
              </a:rPr>
              <a:t>uniquement</a:t>
            </a:r>
            <a:r>
              <a:rPr lang="fr-FR" dirty="0">
                <a:solidFill>
                  <a:srgbClr val="000099"/>
                </a:solidFill>
                <a:latin typeface="Arial" panose="020B0604020202020204" pitchFamily="34" charset="0"/>
                <a:cs typeface="Arial" panose="020B0604020202020204" pitchFamily="34" charset="0"/>
              </a:rPr>
              <a:t> lors des temps d’échange</a:t>
            </a:r>
          </a:p>
          <a:p>
            <a:pPr eaLnBrk="0" fontAlgn="base" hangingPunct="0">
              <a:spcBef>
                <a:spcPct val="0"/>
              </a:spcBef>
              <a:spcAft>
                <a:spcPct val="0"/>
              </a:spcAft>
            </a:pPr>
            <a:endParaRPr lang="fr-FR" dirty="0">
              <a:solidFill>
                <a:prstClr val="black"/>
              </a:solidFill>
              <a:latin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Activer sa caméra</a:t>
            </a:r>
            <a:endParaRPr lang="fr-FR" dirty="0">
              <a:solidFill>
                <a:prstClr val="black"/>
              </a:solidFill>
              <a:latin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Utiliser le « chat »</a:t>
            </a:r>
            <a:endParaRPr lang="fr-FR" dirty="0">
              <a:solidFill>
                <a:prstClr val="black"/>
              </a:solidFill>
              <a:latin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Se renommer, si besoin</a:t>
            </a:r>
            <a:endParaRPr lang="fr-FR" dirty="0">
              <a:solidFill>
                <a:prstClr val="black"/>
              </a:solidFill>
              <a:latin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fontAlgn="base" hangingPunct="0">
                <a:spcBef>
                  <a:spcPct val="0"/>
                </a:spcBef>
                <a:spcAft>
                  <a:spcPct val="0"/>
                </a:spcAft>
              </a:pPr>
              <a:r>
                <a:rPr lang="fr-FR" sz="1600" dirty="0">
                  <a:solidFill>
                    <a:prstClr val="black"/>
                  </a:solidFill>
                  <a:latin typeface="Arial" panose="020B0604020202020204" pitchFamily="34" charset="0"/>
                </a:rPr>
                <a:t>Converser</a:t>
              </a:r>
            </a:p>
          </p:txBody>
        </p:sp>
      </p:grpSp>
    </p:spTree>
    <p:extLst>
      <p:ext uri="{BB962C8B-B14F-4D97-AF65-F5344CB8AC3E}">
        <p14:creationId xmlns:p14="http://schemas.microsoft.com/office/powerpoint/2010/main" val="1318269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5" name="Text Box 2"/>
          <p:cNvSpPr txBox="1">
            <a:spLocks noChangeArrowheads="1"/>
          </p:cNvSpPr>
          <p:nvPr/>
        </p:nvSpPr>
        <p:spPr bwMode="auto">
          <a:xfrm>
            <a:off x="1093783" y="1872260"/>
            <a:ext cx="1216961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lnSpc>
                <a:spcPct val="150000"/>
              </a:lnSpc>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000" dirty="0">
                <a:solidFill>
                  <a:srgbClr val="000099"/>
                </a:solidFill>
                <a:cs typeface="Arial" panose="020B0604020202020204" pitchFamily="34" charset="0"/>
                <a:sym typeface="Wingdings" panose="05000000000000000000" pitchFamily="2" charset="2"/>
              </a:rPr>
              <a:t>Les effets du </a:t>
            </a:r>
            <a:r>
              <a:rPr lang="fr-FR" altLang="fr-FR" sz="2000" b="1" dirty="0">
                <a:solidFill>
                  <a:srgbClr val="000099"/>
                </a:solidFill>
                <a:cs typeface="Arial" panose="020B0604020202020204" pitchFamily="34" charset="0"/>
                <a:sym typeface="Wingdings" panose="05000000000000000000" pitchFamily="2" charset="2"/>
              </a:rPr>
              <a:t>vieillissement physiologique</a:t>
            </a:r>
          </a:p>
          <a:p>
            <a:pPr eaLnBrk="0" fontAlgn="base" hangingPunct="0">
              <a:lnSpc>
                <a:spcPct val="150000"/>
              </a:lnSpc>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err="1">
                <a:solidFill>
                  <a:srgbClr val="000099"/>
                </a:solidFill>
                <a:cs typeface="Arial" panose="020B0604020202020204" pitchFamily="34" charset="0"/>
                <a:sym typeface="Wingdings" panose="05000000000000000000" pitchFamily="2" charset="2"/>
              </a:rPr>
              <a:t>Polypathologie</a:t>
            </a:r>
            <a:r>
              <a:rPr lang="fr-FR" altLang="fr-FR" sz="2000" b="1" dirty="0">
                <a:solidFill>
                  <a:srgbClr val="000099"/>
                </a:solidFill>
                <a:cs typeface="Arial" panose="020B0604020202020204" pitchFamily="34" charset="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et </a:t>
            </a:r>
            <a:r>
              <a:rPr lang="fr-FR" altLang="fr-FR" sz="2000" b="1" dirty="0" err="1">
                <a:solidFill>
                  <a:srgbClr val="000099"/>
                </a:solidFill>
                <a:cs typeface="Arial" panose="020B0604020202020204" pitchFamily="34" charset="0"/>
                <a:sym typeface="Wingdings" panose="05000000000000000000" pitchFamily="2" charset="2"/>
              </a:rPr>
              <a:t>polymédication</a:t>
            </a:r>
            <a:r>
              <a:rPr lang="fr-FR" altLang="fr-FR" sz="2000" dirty="0">
                <a:solidFill>
                  <a:srgbClr val="000099"/>
                </a:solidFill>
                <a:cs typeface="Arial" panose="020B0604020202020204" pitchFamily="34" charset="0"/>
                <a:sym typeface="Wingdings" panose="05000000000000000000" pitchFamily="2" charset="2"/>
              </a:rPr>
              <a:t> (dont automédication)</a:t>
            </a:r>
          </a:p>
          <a:p>
            <a:pPr eaLnBrk="0" fontAlgn="base" hangingPunct="0">
              <a:lnSpc>
                <a:spcPct val="150000"/>
              </a:lnSpc>
              <a:spcBef>
                <a:spcPts val="1800"/>
              </a:spcBef>
              <a:spcAft>
                <a:spcPct val="0"/>
              </a:spcAft>
              <a:buClr>
                <a:srgbClr val="62C400"/>
              </a:buClr>
              <a:buBlip>
                <a:blip r:embed="rId3"/>
              </a:buBlip>
              <a:tabLst/>
            </a:pP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Manque d’évaluation </a:t>
            </a:r>
            <a:r>
              <a:rPr lang="fr-FR" altLang="fr-FR" sz="2000" dirty="0">
                <a:solidFill>
                  <a:srgbClr val="000099"/>
                </a:solidFill>
                <a:cs typeface="Arial" panose="020B0604020202020204" pitchFamily="34" charset="0"/>
                <a:sym typeface="Wingdings" panose="05000000000000000000" pitchFamily="2" charset="2"/>
              </a:rPr>
              <a:t>des médicaments chez le sujet âgé :</a:t>
            </a:r>
          </a:p>
          <a:p>
            <a:pPr marL="268288" eaLnBrk="0" fontAlgn="base" hangingPunct="0">
              <a:spcBef>
                <a:spcPts val="600"/>
              </a:spcBef>
              <a:spcAft>
                <a:spcPct val="0"/>
              </a:spcAft>
              <a:buClr>
                <a:srgbClr val="62C400"/>
              </a:buClr>
              <a:tabLst/>
            </a:pPr>
            <a:r>
              <a:rPr lang="fr-FR" altLang="fr-FR" sz="2000" i="1" dirty="0">
                <a:solidFill>
                  <a:srgbClr val="000099"/>
                </a:solidFill>
                <a:cs typeface="Arial" panose="020B0604020202020204" pitchFamily="34" charset="0"/>
                <a:sym typeface="Wingdings" panose="05000000000000000000" pitchFamily="2" charset="2"/>
              </a:rPr>
              <a:t>« les  sujets </a:t>
            </a:r>
            <a:r>
              <a:rPr lang="fr-FR" altLang="fr-FR" sz="2000" i="1" dirty="0" err="1">
                <a:solidFill>
                  <a:srgbClr val="000099"/>
                </a:solidFill>
                <a:cs typeface="Arial" panose="020B0604020202020204" pitchFamily="34" charset="0"/>
                <a:sym typeface="Wingdings" panose="05000000000000000000" pitchFamily="2" charset="2"/>
              </a:rPr>
              <a:t>polypathologiques</a:t>
            </a:r>
            <a:r>
              <a:rPr lang="fr-FR" altLang="fr-FR" sz="2000" i="1" dirty="0">
                <a:solidFill>
                  <a:srgbClr val="000099"/>
                </a:solidFill>
                <a:cs typeface="Arial" panose="020B0604020202020204" pitchFamily="34" charset="0"/>
                <a:sym typeface="Wingdings" panose="05000000000000000000" pitchFamily="2" charset="2"/>
              </a:rPr>
              <a:t> et </a:t>
            </a:r>
            <a:r>
              <a:rPr lang="fr-FR" altLang="fr-FR" sz="2000" i="1" dirty="0" err="1">
                <a:solidFill>
                  <a:srgbClr val="000099"/>
                </a:solidFill>
                <a:cs typeface="Arial" panose="020B0604020202020204" pitchFamily="34" charset="0"/>
                <a:sym typeface="Wingdings" panose="05000000000000000000" pitchFamily="2" charset="2"/>
              </a:rPr>
              <a:t>polymédicamentés</a:t>
            </a:r>
            <a:r>
              <a:rPr lang="fr-FR" altLang="fr-FR" sz="2000" i="1" dirty="0">
                <a:solidFill>
                  <a:srgbClr val="000099"/>
                </a:solidFill>
                <a:cs typeface="Arial" panose="020B0604020202020204" pitchFamily="34" charset="0"/>
                <a:sym typeface="Wingdings" panose="05000000000000000000" pitchFamily="2" charset="2"/>
              </a:rPr>
              <a:t> sont </a:t>
            </a:r>
          </a:p>
          <a:p>
            <a:pPr marL="363538" indent="-95250" eaLnBrk="0" fontAlgn="base" hangingPunct="0">
              <a:spcAft>
                <a:spcPct val="0"/>
              </a:spcAft>
              <a:buClr>
                <a:srgbClr val="62C400"/>
              </a:buClr>
              <a:tabLst/>
            </a:pPr>
            <a:r>
              <a:rPr lang="fr-FR" altLang="fr-FR" sz="2000" i="1" dirty="0">
                <a:solidFill>
                  <a:srgbClr val="000099"/>
                </a:solidFill>
                <a:cs typeface="Arial" panose="020B0604020202020204" pitchFamily="34" charset="0"/>
                <a:sym typeface="Wingdings" panose="05000000000000000000" pitchFamily="2" charset="2"/>
              </a:rPr>
              <a:t>	le plus souvent exclus des essais cliniques » </a:t>
            </a:r>
            <a:r>
              <a:rPr lang="fr-FR" altLang="fr-FR" sz="2000" i="1" baseline="30000" dirty="0">
                <a:solidFill>
                  <a:srgbClr val="000099"/>
                </a:solidFill>
                <a:cs typeface="Arial" panose="020B0604020202020204" pitchFamily="34" charset="0"/>
                <a:sym typeface="Wingdings" panose="05000000000000000000" pitchFamily="2" charset="2"/>
              </a:rPr>
              <a:t>(1)</a:t>
            </a:r>
          </a:p>
          <a:p>
            <a:pPr eaLnBrk="0" fontAlgn="base" hangingPunct="0">
              <a:spcBef>
                <a:spcPts val="1800"/>
              </a:spcBef>
              <a:spcAft>
                <a:spcPct val="0"/>
              </a:spcAft>
              <a:buClr>
                <a:srgbClr val="62C400"/>
              </a:buClr>
              <a:tabLst/>
            </a:pPr>
            <a:endParaRPr lang="fr-FR" altLang="fr-FR" sz="2000" dirty="0">
              <a:solidFill>
                <a:srgbClr val="000099"/>
              </a:solidFill>
              <a:cs typeface="Arial" panose="020B0604020202020204" pitchFamily="34" charset="0"/>
            </a:endParaRPr>
          </a:p>
        </p:txBody>
      </p:sp>
      <p:sp>
        <p:nvSpPr>
          <p:cNvPr id="3" name="Rectangle 2"/>
          <p:cNvSpPr/>
          <p:nvPr/>
        </p:nvSpPr>
        <p:spPr>
          <a:xfrm>
            <a:off x="0" y="6439278"/>
            <a:ext cx="10219765" cy="216982"/>
          </a:xfrm>
          <a:prstGeom prst="rect">
            <a:avLst/>
          </a:prstGeom>
        </p:spPr>
        <p:txBody>
          <a:bodyPr wrap="square">
            <a:spAutoFit/>
          </a:bodyPr>
          <a:lstStyle/>
          <a:p>
            <a:pPr marL="228600" indent="-228600">
              <a:lnSpc>
                <a:spcPct val="90000"/>
              </a:lnSpc>
              <a:spcBef>
                <a:spcPts val="600"/>
              </a:spcBef>
              <a:buAutoNum type="arabicParenBoth"/>
            </a:pPr>
            <a:r>
              <a:rPr lang="fr-FR" sz="900" i="1" dirty="0"/>
              <a:t>HAS. </a:t>
            </a:r>
            <a:r>
              <a:rPr lang="fr-FR" sz="900" i="1" dirty="0" err="1"/>
              <a:t>Legrain</a:t>
            </a:r>
            <a:r>
              <a:rPr lang="fr-FR" sz="900" i="1" dirty="0"/>
              <a:t> S. Consommation médicamenteuse chez le sujet âgé. Consommation, prescription, iatrogénie et observance. 2005</a:t>
            </a:r>
            <a:r>
              <a:rPr lang="fr-FR" sz="900" dirty="0"/>
              <a:t>.</a:t>
            </a:r>
          </a:p>
        </p:txBody>
      </p:sp>
      <p:sp>
        <p:nvSpPr>
          <p:cNvPr id="11" name="Rectangle 10"/>
          <p:cNvSpPr/>
          <p:nvPr/>
        </p:nvSpPr>
        <p:spPr>
          <a:xfrm>
            <a:off x="2882834" y="5083460"/>
            <a:ext cx="9018494" cy="424732"/>
          </a:xfrm>
          <a:prstGeom prst="rect">
            <a:avLst/>
          </a:prstGeom>
        </p:spPr>
        <p:txBody>
          <a:bodyPr wrap="square">
            <a:spAutoFit/>
          </a:bodyPr>
          <a:lstStyle/>
          <a:p>
            <a:pPr lvl="0" defTabSz="685800">
              <a:lnSpc>
                <a:spcPct val="90000"/>
              </a:lnSpc>
              <a:spcBef>
                <a:spcPts val="750"/>
              </a:spcBef>
            </a:pP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000099"/>
                </a:solidFill>
                <a:latin typeface="Arial" panose="020B0604020202020204" pitchFamily="34" charset="0"/>
                <a:cs typeface="Arial" panose="020B0604020202020204" pitchFamily="34" charset="0"/>
                <a:sym typeface="Wingdings" panose="05000000000000000000" pitchFamily="2" charset="2"/>
              </a:rPr>
              <a:t>Majoration du </a:t>
            </a:r>
            <a:r>
              <a:rPr lang="fr-FR" sz="2400" b="1" dirty="0">
                <a:solidFill>
                  <a:srgbClr val="000099"/>
                </a:solidFill>
                <a:latin typeface="Arial" panose="020B0604020202020204" pitchFamily="34" charset="0"/>
                <a:cs typeface="Arial" panose="020B0604020202020204" pitchFamily="34" charset="0"/>
              </a:rPr>
              <a:t>risque de iatrogénie</a:t>
            </a: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Iatrogénie médicamenteuse</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2170838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1.3. Population à risque</a:t>
            </a:r>
          </a:p>
        </p:txBody>
      </p:sp>
      <p:sp>
        <p:nvSpPr>
          <p:cNvPr id="11" name="Rectangle 10"/>
          <p:cNvSpPr/>
          <p:nvPr/>
        </p:nvSpPr>
        <p:spPr>
          <a:xfrm>
            <a:off x="822540" y="5385740"/>
            <a:ext cx="10390094" cy="424732"/>
          </a:xfrm>
          <a:prstGeom prst="rect">
            <a:avLst/>
          </a:prstGeom>
        </p:spPr>
        <p:txBody>
          <a:bodyPr wrap="square">
            <a:spAutoFit/>
          </a:bodyPr>
          <a:lstStyle/>
          <a:p>
            <a:pPr lvl="0" defTabSz="685800">
              <a:lnSpc>
                <a:spcPct val="90000"/>
              </a:lnSpc>
              <a:spcBef>
                <a:spcPts val="750"/>
              </a:spcBef>
            </a:pPr>
            <a:r>
              <a:rPr lang="fr-FR" sz="2000" dirty="0">
                <a:solidFill>
                  <a:srgbClr val="62C400"/>
                </a:solidFill>
                <a:latin typeface="Arial" panose="020B0604020202020204" pitchFamily="34" charset="0"/>
                <a:cs typeface="Arial" panose="020B0604020202020204" pitchFamily="34" charset="0"/>
                <a:sym typeface="Wingdings" panose="05000000000000000000" pitchFamily="2" charset="2"/>
              </a:rPr>
              <a:t></a:t>
            </a:r>
            <a:r>
              <a:rPr 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2400" b="1" dirty="0">
                <a:solidFill>
                  <a:srgbClr val="000099"/>
                </a:solidFill>
                <a:latin typeface="Arial" panose="020B0604020202020204" pitchFamily="34" charset="0"/>
                <a:cs typeface="Arial" panose="020B0604020202020204" pitchFamily="34" charset="0"/>
                <a:sym typeface="Wingdings" panose="05000000000000000000" pitchFamily="2" charset="2"/>
              </a:rPr>
              <a:t>Bon usage des médicaments  = ENJEU DE SANTÉ publique majeur </a:t>
            </a:r>
            <a:endParaRPr lang="fr-FR" sz="2400" b="1" dirty="0">
              <a:solidFill>
                <a:srgbClr val="000099"/>
              </a:solidFill>
              <a:latin typeface="Arial" panose="020B0604020202020204" pitchFamily="34" charset="0"/>
              <a:cs typeface="Arial" panose="020B0604020202020204" pitchFamily="34" charset="0"/>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Iatrogénie médicamenteuse</a:t>
            </a:r>
          </a:p>
        </p:txBody>
      </p:sp>
      <p:sp>
        <p:nvSpPr>
          <p:cNvPr id="8" name="Text Box 2"/>
          <p:cNvSpPr txBox="1">
            <a:spLocks noChangeArrowheads="1"/>
          </p:cNvSpPr>
          <p:nvPr/>
        </p:nvSpPr>
        <p:spPr bwMode="auto">
          <a:xfrm>
            <a:off x="537859" y="2033878"/>
            <a:ext cx="988909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eaLnBrk="0" fontAlgn="base" hangingPunct="0">
              <a:spcBef>
                <a:spcPct val="50000"/>
              </a:spcBef>
              <a:spcAft>
                <a:spcPct val="0"/>
              </a:spcAft>
              <a:buClr>
                <a:srgbClr val="62C400"/>
              </a:buClr>
              <a:buBlip>
                <a:blip r:embed="rId3"/>
              </a:buBlip>
              <a:tabLst/>
            </a:pPr>
            <a:r>
              <a:rPr lang="fr-FR" altLang="fr-FR" sz="2000" dirty="0">
                <a:solidFill>
                  <a:srgbClr val="FF0000"/>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7 500 </a:t>
            </a:r>
            <a:r>
              <a:rPr lang="fr-FR" altLang="fr-FR" sz="2000" dirty="0">
                <a:solidFill>
                  <a:srgbClr val="000099"/>
                </a:solidFill>
                <a:cs typeface="Arial" panose="020B0604020202020204" pitchFamily="34" charset="0"/>
                <a:sym typeface="Wingdings" panose="05000000000000000000" pitchFamily="2" charset="2"/>
              </a:rPr>
              <a:t>décès par an chez des personnes ≥ 65 ans </a:t>
            </a:r>
            <a:r>
              <a:rPr lang="fr-FR" altLang="fr-FR" sz="2000" baseline="30000" dirty="0">
                <a:solidFill>
                  <a:srgbClr val="000099"/>
                </a:solidFill>
                <a:cs typeface="Arial" panose="020B0604020202020204" pitchFamily="34" charset="0"/>
                <a:sym typeface="Wingdings" panose="05000000000000000000" pitchFamily="2" charset="2"/>
              </a:rPr>
              <a:t>(1)</a:t>
            </a:r>
            <a:r>
              <a:rPr lang="fr-FR" altLang="fr-FR" sz="2000" dirty="0">
                <a:solidFill>
                  <a:srgbClr val="000099"/>
                </a:solidFill>
                <a:cs typeface="Arial" panose="020B0604020202020204" pitchFamily="34" charset="0"/>
                <a:sym typeface="Wingdings" panose="05000000000000000000" pitchFamily="2" charset="2"/>
              </a:rPr>
              <a:t> </a:t>
            </a:r>
            <a:endParaRPr lang="fr-FR" altLang="fr-FR" sz="2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20%</a:t>
            </a:r>
            <a:r>
              <a:rPr lang="fr-FR" altLang="fr-FR" sz="2800" b="1" dirty="0">
                <a:solidFill>
                  <a:srgbClr val="000099"/>
                </a:solidFill>
                <a:cs typeface="Arial" panose="020B0604020202020204" pitchFamily="34" charset="0"/>
                <a:sym typeface="Wingdings" panose="05000000000000000000" pitchFamily="2" charset="2"/>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des hospitalisations </a:t>
            </a:r>
            <a:r>
              <a:rPr lang="fr-FR" altLang="fr-FR" sz="2000" dirty="0">
                <a:solidFill>
                  <a:srgbClr val="000099"/>
                </a:solidFill>
                <a:cs typeface="Arial" panose="020B0604020202020204" pitchFamily="34" charset="0"/>
                <a:sym typeface="Wingdings" panose="05000000000000000000" pitchFamily="2" charset="2"/>
              </a:rPr>
              <a:t>en urgence 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 75 ans </a:t>
            </a:r>
            <a:r>
              <a:rPr lang="fr-FR" altLang="fr-FR" sz="2000" baseline="30000" dirty="0">
                <a:solidFill>
                  <a:srgbClr val="000099"/>
                </a:solidFill>
                <a:cs typeface="Arial" panose="020B0604020202020204" pitchFamily="34" charset="0"/>
                <a:sym typeface="Wingdings" panose="05000000000000000000" pitchFamily="2" charset="2"/>
              </a:rPr>
              <a:t>(2)</a:t>
            </a:r>
            <a:endParaRPr lang="fr-FR" altLang="fr-FR" sz="2000" baseline="30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25% des admissions </a:t>
            </a:r>
            <a:r>
              <a:rPr lang="fr-FR" altLang="fr-FR" sz="2000" dirty="0">
                <a:solidFill>
                  <a:srgbClr val="000099"/>
                </a:solidFill>
                <a:cs typeface="Arial" panose="020B0604020202020204" pitchFamily="34" charset="0"/>
                <a:sym typeface="Wingdings" panose="05000000000000000000" pitchFamily="2" charset="2"/>
              </a:rPr>
              <a:t>des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 85 ans </a:t>
            </a:r>
            <a:r>
              <a:rPr lang="fr-FR" altLang="fr-FR" sz="2000" baseline="30000" dirty="0">
                <a:solidFill>
                  <a:srgbClr val="000099"/>
                </a:solidFill>
                <a:cs typeface="Arial" panose="020B0604020202020204" pitchFamily="34" charset="0"/>
                <a:sym typeface="Wingdings" panose="05000000000000000000" pitchFamily="2" charset="2"/>
              </a:rPr>
              <a:t>(2)</a:t>
            </a:r>
            <a:endParaRPr lang="fr-FR" altLang="fr-FR" sz="2000" baseline="30000" dirty="0">
              <a:solidFill>
                <a:srgbClr val="000099"/>
              </a:solidFill>
              <a:cs typeface="Arial" panose="020B0604020202020204" pitchFamily="34" charset="0"/>
            </a:endParaRPr>
          </a:p>
          <a:p>
            <a:pPr eaLnBrk="0" fontAlgn="base" hangingPunct="0">
              <a:spcBef>
                <a:spcPct val="50000"/>
              </a:spcBef>
              <a:spcAft>
                <a:spcPct val="0"/>
              </a:spcAft>
              <a:buClr>
                <a:srgbClr val="62C400"/>
              </a:buClr>
              <a:buBlip>
                <a:blip r:embed="rId3"/>
              </a:buBlip>
              <a:tabLst/>
            </a:pPr>
            <a:r>
              <a:rPr lang="fr-FR" altLang="fr-FR" sz="2000" dirty="0">
                <a:solidFill>
                  <a:srgbClr val="000099"/>
                </a:solidFill>
                <a:cs typeface="Arial" panose="020B0604020202020204" pitchFamily="34" charset="0"/>
              </a:rPr>
              <a:t>  Largement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évitable</a:t>
            </a:r>
            <a:r>
              <a:rPr lang="fr-FR" altLang="fr-FR" sz="2000" dirty="0">
                <a:solidFill>
                  <a:srgbClr val="000099"/>
                </a:solidFill>
                <a:effectLst>
                  <a:outerShdw blurRad="38100" dist="38100" dir="2700000" algn="tl">
                    <a:srgbClr val="000000">
                      <a:alpha val="43137"/>
                    </a:srgbClr>
                  </a:outerShdw>
                </a:effectLst>
                <a:cs typeface="Arial" panose="020B0604020202020204" pitchFamily="34" charset="0"/>
              </a:rPr>
              <a:t> </a:t>
            </a:r>
            <a:r>
              <a:rPr lang="fr-FR" altLang="fr-FR" sz="2000" dirty="0">
                <a:solidFill>
                  <a:srgbClr val="000099"/>
                </a:solidFill>
                <a:cs typeface="Arial" panose="020B0604020202020204" pitchFamily="34" charset="0"/>
              </a:rPr>
              <a:t>dans </a:t>
            </a:r>
            <a:r>
              <a:rPr lang="fr-FR" altLang="fr-FR" sz="2800" b="1" dirty="0">
                <a:solidFill>
                  <a:srgbClr val="000099"/>
                </a:solidFill>
                <a:effectLst>
                  <a:outerShdw blurRad="38100" dist="38100" dir="2700000" algn="tl">
                    <a:srgbClr val="000000">
                      <a:alpha val="43137"/>
                    </a:srgbClr>
                  </a:outerShdw>
                </a:effectLst>
                <a:cs typeface="Arial" panose="020B0604020202020204" pitchFamily="34" charset="0"/>
              </a:rPr>
              <a:t>50 à 70 % </a:t>
            </a:r>
            <a:r>
              <a:rPr lang="fr-FR" altLang="fr-FR" sz="2000" dirty="0">
                <a:solidFill>
                  <a:srgbClr val="000099"/>
                </a:solidFill>
                <a:cs typeface="Arial" panose="020B0604020202020204" pitchFamily="34" charset="0"/>
              </a:rPr>
              <a:t>des cas </a:t>
            </a:r>
            <a:r>
              <a:rPr lang="fr-FR" altLang="fr-FR" sz="2000" baseline="30000" dirty="0">
                <a:solidFill>
                  <a:srgbClr val="000099"/>
                </a:solidFill>
                <a:cs typeface="Arial" panose="020B0604020202020204" pitchFamily="34" charset="0"/>
              </a:rPr>
              <a:t>(2)</a:t>
            </a:r>
            <a:endParaRPr lang="fr-FR" altLang="fr-FR" sz="2000" baseline="30000" dirty="0">
              <a:solidFill>
                <a:srgbClr val="FF0000"/>
              </a:solidFill>
              <a:cs typeface="Arial" panose="020B0604020202020204" pitchFamily="34" charset="0"/>
            </a:endParaRPr>
          </a:p>
        </p:txBody>
      </p:sp>
      <p:sp>
        <p:nvSpPr>
          <p:cNvPr id="9" name="Rectangle 8"/>
          <p:cNvSpPr/>
          <p:nvPr/>
        </p:nvSpPr>
        <p:spPr>
          <a:xfrm>
            <a:off x="0" y="6245351"/>
            <a:ext cx="10219765" cy="446276"/>
          </a:xfrm>
          <a:prstGeom prst="rect">
            <a:avLst/>
          </a:prstGeom>
        </p:spPr>
        <p:txBody>
          <a:bodyPr wrap="square">
            <a:spAutoFit/>
          </a:bodyPr>
          <a:lstStyle/>
          <a:p>
            <a:pPr marL="228600" indent="-228600">
              <a:lnSpc>
                <a:spcPct val="90000"/>
              </a:lnSpc>
              <a:spcBef>
                <a:spcPts val="600"/>
              </a:spcBef>
              <a:buAutoNum type="arabicParenBoth"/>
            </a:pPr>
            <a:r>
              <a:rPr lang="fr-FR" sz="1000" i="1" dirty="0"/>
              <a:t>Rapport Charges et produits pour l’année 2018 de l’Assurance maladie</a:t>
            </a:r>
          </a:p>
          <a:p>
            <a:pPr marL="228600" indent="-228600">
              <a:lnSpc>
                <a:spcPct val="90000"/>
              </a:lnSpc>
              <a:spcBef>
                <a:spcPts val="600"/>
              </a:spcBef>
              <a:buFontTx/>
              <a:buAutoNum type="arabicParenBoth"/>
            </a:pPr>
            <a:r>
              <a:rPr lang="fr-FR" sz="1000" i="1" dirty="0"/>
              <a:t>HAS. Améliorer la qualité et la sécurité des prescriptions de médicaments chez la personne âgée - Fiche points clés - Septembre 2014</a:t>
            </a:r>
            <a:r>
              <a:rPr lang="fr-FR" sz="900" dirty="0"/>
              <a:t>.</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747" y="1831159"/>
            <a:ext cx="1988936" cy="1744981"/>
          </a:xfrm>
          <a:prstGeom prst="rect">
            <a:avLst/>
          </a:prstGeom>
        </p:spPr>
      </p:pic>
    </p:spTree>
    <p:extLst>
      <p:ext uri="{BB962C8B-B14F-4D97-AF65-F5344CB8AC3E}">
        <p14:creationId xmlns:p14="http://schemas.microsoft.com/office/powerpoint/2010/main" val="961446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ZoneTexte 7"/>
          <p:cNvSpPr txBox="1">
            <a:spLocks noChangeArrowheads="1"/>
          </p:cNvSpPr>
          <p:nvPr/>
        </p:nvSpPr>
        <p:spPr bwMode="auto">
          <a:xfrm>
            <a:off x="1910862" y="1782763"/>
            <a:ext cx="82764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2</a:t>
            </a:r>
          </a:p>
          <a:p>
            <a:pPr algn="ctr" fontAlgn="base">
              <a:spcBef>
                <a:spcPct val="0"/>
              </a:spcBef>
              <a:spcAft>
                <a:spcPct val="0"/>
              </a:spcAft>
            </a:pPr>
            <a:r>
              <a:rPr lang="fr-FR" altLang="fr-FR" sz="3200" b="1" dirty="0">
                <a:solidFill>
                  <a:srgbClr val="FFFFFF"/>
                </a:solidFill>
                <a:cs typeface="Arial" panose="020B0604020202020204" pitchFamily="34" charset="0"/>
              </a:rPr>
              <a:t>L’homéopathie dans la prise en charge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rgbClr val="FFFFFF"/>
              </a:solidFill>
              <a:cs typeface="Arial" panose="020B0604020202020204" pitchFamily="34" charset="0"/>
            </a:endParaRPr>
          </a:p>
        </p:txBody>
      </p:sp>
      <p:sp>
        <p:nvSpPr>
          <p:cNvPr id="176130" name="Text Box 2"/>
          <p:cNvSpPr txBox="1">
            <a:spLocks noChangeArrowheads="1"/>
          </p:cNvSpPr>
          <p:nvPr/>
        </p:nvSpPr>
        <p:spPr bwMode="auto">
          <a:xfrm>
            <a:off x="4060825" y="4300538"/>
            <a:ext cx="73926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2.1. Evaluation des pratiques professionnelles</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2.2. Intérêt de l’homéopathie </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2.3. Place de l’homéopathie </a:t>
            </a:r>
          </a:p>
        </p:txBody>
      </p:sp>
    </p:spTree>
    <p:extLst>
      <p:ext uri="{BB962C8B-B14F-4D97-AF65-F5344CB8AC3E}">
        <p14:creationId xmlns:p14="http://schemas.microsoft.com/office/powerpoint/2010/main" val="318863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fontAlgn="base" hangingPunct="0">
              <a:spcBef>
                <a:spcPts val="1800"/>
              </a:spcBef>
              <a:spcAft>
                <a:spcPct val="0"/>
              </a:spcAft>
              <a:buClr>
                <a:srgbClr val="000099"/>
              </a:buClr>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Individuellement</a:t>
            </a:r>
          </a:p>
          <a:p>
            <a:pPr eaLnBrk="0" fontAlgn="base" hangingPunct="0">
              <a:spcBef>
                <a:spcPct val="30000"/>
              </a:spcBef>
              <a:spcAft>
                <a:spcPct val="0"/>
              </a:spcAft>
              <a:buClr>
                <a:srgbClr val="000099"/>
              </a:buClr>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Répondre au questionnaire</a:t>
            </a:r>
          </a:p>
        </p:txBody>
      </p:sp>
      <p:sp>
        <p:nvSpPr>
          <p:cNvPr id="180227"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15’</a:t>
            </a:r>
          </a:p>
        </p:txBody>
      </p:sp>
      <p:sp>
        <p:nvSpPr>
          <p:cNvPr id="180228" name="ZoneTexte 8"/>
          <p:cNvSpPr txBox="1">
            <a:spLocks noChangeArrowheads="1"/>
          </p:cNvSpPr>
          <p:nvPr/>
        </p:nvSpPr>
        <p:spPr bwMode="auto">
          <a:xfrm>
            <a:off x="2397125" y="314325"/>
            <a:ext cx="9501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rPr>
              <a:t>2.1. </a:t>
            </a:r>
            <a:r>
              <a:rPr lang="fr-FR" altLang="fr-FR" sz="3200" b="1" dirty="0">
                <a:solidFill>
                  <a:srgbClr val="FFFFFF"/>
                </a:solidFill>
                <a:cs typeface="Arial" panose="020B0604020202020204" pitchFamily="34" charset="0"/>
              </a:rPr>
              <a:t>Evaluation des pratiques professionnelles</a:t>
            </a:r>
          </a:p>
        </p:txBody>
      </p:sp>
      <p:sp>
        <p:nvSpPr>
          <p:cNvPr id="6" name="Rectangle 19"/>
          <p:cNvSpPr>
            <a:spLocks noChangeArrowheads="1"/>
          </p:cNvSpPr>
          <p:nvPr/>
        </p:nvSpPr>
        <p:spPr bwMode="auto">
          <a:xfrm>
            <a:off x="5232400" y="1862138"/>
            <a:ext cx="729488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des lieux de vos pratiques professionnelles</a:t>
            </a:r>
          </a:p>
        </p:txBody>
      </p:sp>
    </p:spTree>
    <p:extLst>
      <p:ext uri="{BB962C8B-B14F-4D97-AF65-F5344CB8AC3E}">
        <p14:creationId xmlns:p14="http://schemas.microsoft.com/office/powerpoint/2010/main" val="2045296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avantages de la thérapeutique homéopathique dans la prise en charge de la personne âgée</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fontAlgn="base" hangingPunct="0">
              <a:spcBef>
                <a:spcPct val="50000"/>
              </a:spcBef>
              <a:spcAft>
                <a:spcPct val="0"/>
              </a:spcAft>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2’</a:t>
            </a:r>
          </a:p>
        </p:txBody>
      </p:sp>
      <p:sp>
        <p:nvSpPr>
          <p:cNvPr id="182278"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2.2. Intérêt de l’homéopathie</a:t>
            </a:r>
          </a:p>
        </p:txBody>
      </p:sp>
      <p:sp>
        <p:nvSpPr>
          <p:cNvPr id="10" name="Rectangle 8"/>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fontAlgn="base">
              <a:spcBef>
                <a:spcPts val="1800"/>
              </a:spcBef>
              <a:spcAft>
                <a:spcPct val="0"/>
              </a:spcAft>
              <a:buFontTx/>
              <a:buBlip>
                <a:blip r:embed="rId3"/>
              </a:buBlip>
            </a:pPr>
            <a:r>
              <a:rPr lang="fr-FR" altLang="fr-FR" b="1" dirty="0">
                <a:solidFill>
                  <a:srgbClr val="000099"/>
                </a:solidFill>
                <a:cs typeface="Arial" panose="020B0604020202020204" pitchFamily="34" charset="0"/>
              </a:rPr>
              <a:t>A la cantonade</a:t>
            </a:r>
          </a:p>
          <a:p>
            <a:pPr fontAlgn="base">
              <a:spcBef>
                <a:spcPct val="20000"/>
              </a:spcBef>
              <a:spcAft>
                <a:spcPct val="0"/>
              </a:spcAft>
              <a:buFontTx/>
              <a:buBlip>
                <a:blip r:embed="rId3"/>
              </a:buBlip>
            </a:pPr>
            <a:r>
              <a:rPr lang="fr-FR" altLang="fr-FR" i="1" dirty="0">
                <a:solidFill>
                  <a:srgbClr val="000099"/>
                </a:solidFill>
                <a:cs typeface="Arial" panose="020B0604020202020204" pitchFamily="34" charset="0"/>
              </a:rPr>
              <a:t>Pour quelles raisons est-il pertinent de conseiller ou prescrire des médicaments homéopathiques dans la prise en charge de la personne âgée ?</a:t>
            </a:r>
          </a:p>
        </p:txBody>
      </p:sp>
    </p:spTree>
    <p:extLst>
      <p:ext uri="{BB962C8B-B14F-4D97-AF65-F5344CB8AC3E}">
        <p14:creationId xmlns:p14="http://schemas.microsoft.com/office/powerpoint/2010/main" val="140638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4158534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2.2. Intérêt de l’homéopathie</a:t>
            </a:r>
          </a:p>
        </p:txBody>
      </p:sp>
      <p:sp>
        <p:nvSpPr>
          <p:cNvPr id="5" name="Text Box 2"/>
          <p:cNvSpPr txBox="1">
            <a:spLocks noChangeArrowheads="1"/>
          </p:cNvSpPr>
          <p:nvPr/>
        </p:nvSpPr>
        <p:spPr bwMode="auto">
          <a:xfrm>
            <a:off x="805471" y="1439608"/>
            <a:ext cx="9398149"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lvl="0">
              <a:spcBef>
                <a:spcPct val="50000"/>
              </a:spcBef>
              <a:buClr>
                <a:srgbClr val="62C400"/>
              </a:buClr>
              <a:buBlip>
                <a:blip r:embed="rId3"/>
              </a:buBlip>
              <a:tabLst/>
            </a:pPr>
            <a:r>
              <a:rPr lang="fr-FR" altLang="fr-FR" sz="2000" b="1" dirty="0">
                <a:solidFill>
                  <a:srgbClr val="000099"/>
                </a:solidFill>
                <a:cs typeface="Arial" panose="020B0604020202020204" pitchFamily="34" charset="0"/>
              </a:rPr>
              <a:t>  </a:t>
            </a:r>
            <a:r>
              <a:rPr lang="fr-FR" altLang="fr-FR" sz="1800" b="1" dirty="0">
                <a:solidFill>
                  <a:srgbClr val="000099"/>
                </a:solidFill>
                <a:cs typeface="Arial" panose="020B0604020202020204" pitchFamily="34" charset="0"/>
              </a:rPr>
              <a:t>Efficacité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sécurité : </a:t>
            </a:r>
          </a:p>
          <a:p>
            <a:pPr lvl="2">
              <a:spcBef>
                <a:spcPts val="600"/>
              </a:spcBef>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sym typeface="Wingdings" panose="05000000000000000000" pitchFamily="2" charset="2"/>
              </a:rPr>
              <a:t>Homéopathie =</a:t>
            </a:r>
            <a:r>
              <a:rPr lang="fr-FR" altLang="fr-FR" sz="1800" b="1" dirty="0">
                <a:solidFill>
                  <a:srgbClr val="000099"/>
                </a:solidFill>
                <a:cs typeface="Arial" panose="020B0604020202020204" pitchFamily="34" charset="0"/>
                <a:sym typeface="Wingdings" panose="05000000000000000000" pitchFamily="2" charset="2"/>
              </a:rPr>
              <a:t> MEDICAMENT</a:t>
            </a:r>
          </a:p>
          <a:p>
            <a:pPr lvl="2">
              <a:spcBef>
                <a:spcPts val="600"/>
              </a:spcBef>
              <a:buClr>
                <a:srgbClr val="62C400"/>
              </a:buClr>
              <a:buFont typeface="Arial" panose="020B0604020202020204" pitchFamily="34" charset="0"/>
              <a:buChar char="•"/>
              <a:tabLst/>
            </a:pPr>
            <a:r>
              <a:rPr lang="fr-FR" altLang="fr-FR" sz="1800" dirty="0">
                <a:solidFill>
                  <a:srgbClr val="000099"/>
                </a:solidFill>
                <a:cs typeface="Arial" panose="020B0604020202020204" pitchFamily="34" charset="0"/>
                <a:sym typeface="Wingdings" panose="05000000000000000000" pitchFamily="2" charset="2"/>
              </a:rPr>
              <a:t>maintien du </a:t>
            </a:r>
            <a:r>
              <a:rPr lang="fr-FR" altLang="fr-FR" sz="1800" b="1" dirty="0">
                <a:solidFill>
                  <a:srgbClr val="000099"/>
                </a:solidFill>
                <a:cs typeface="Arial" panose="020B0604020202020204" pitchFamily="34" charset="0"/>
                <a:sym typeface="Wingdings" panose="05000000000000000000" pitchFamily="2" charset="2"/>
              </a:rPr>
              <a:t>lien Patient / Professionnel de santé</a:t>
            </a:r>
          </a:p>
          <a:p>
            <a:pPr lvl="2">
              <a:spcBef>
                <a:spcPts val="600"/>
              </a:spcBef>
              <a:buClr>
                <a:srgbClr val="62C400"/>
              </a:buClr>
              <a:buFont typeface="Arial" panose="020B0604020202020204" pitchFamily="34" charset="0"/>
              <a:buChar char="•"/>
              <a:tabLst/>
            </a:pPr>
            <a:r>
              <a:rPr lang="fr-FR" altLang="fr-FR" sz="1800" b="1" dirty="0">
                <a:solidFill>
                  <a:srgbClr val="000099"/>
                </a:solidFill>
                <a:cs typeface="Arial" panose="020B0604020202020204" pitchFamily="34" charset="0"/>
                <a:sym typeface="Wingdings" panose="05000000000000000000" pitchFamily="2" charset="2"/>
              </a:rPr>
              <a:t>absence de toxicité et d’agressivité</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Prise en charge </a:t>
            </a:r>
            <a:r>
              <a:rPr lang="fr-FR" altLang="fr-FR" sz="1800" b="1" dirty="0">
                <a:solidFill>
                  <a:srgbClr val="000099"/>
                </a:solidFill>
                <a:cs typeface="Arial" panose="020B0604020202020204" pitchFamily="34" charset="0"/>
              </a:rPr>
              <a:t>PERSONNALISÉE</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rapide </a:t>
            </a:r>
            <a:r>
              <a:rPr lang="fr-FR" altLang="fr-FR" sz="1800" dirty="0">
                <a:solidFill>
                  <a:srgbClr val="000099"/>
                </a:solidFill>
                <a:cs typeface="Arial" panose="020B0604020202020204" pitchFamily="34" charset="0"/>
              </a:rPr>
              <a:t>(symptômes en aigu) </a:t>
            </a:r>
            <a:r>
              <a:rPr lang="fr-FR" altLang="fr-FR" sz="1800" b="1" u="sng" dirty="0">
                <a:solidFill>
                  <a:srgbClr val="000099"/>
                </a:solidFill>
                <a:cs typeface="Arial" panose="020B0604020202020204" pitchFamily="34" charset="0"/>
              </a:rPr>
              <a:t>ET</a:t>
            </a:r>
            <a:r>
              <a:rPr lang="fr-FR" altLang="fr-FR" sz="1800" b="1" dirty="0">
                <a:solidFill>
                  <a:srgbClr val="000099"/>
                </a:solidFill>
                <a:cs typeface="Arial" panose="020B0604020202020204" pitchFamily="34" charset="0"/>
              </a:rPr>
              <a:t> </a:t>
            </a:r>
            <a:r>
              <a:rPr lang="fr-FR" altLang="fr-FR" sz="1800" dirty="0">
                <a:solidFill>
                  <a:srgbClr val="000099"/>
                </a:solidFill>
                <a:cs typeface="Arial" panose="020B0604020202020204" pitchFamily="34" charset="0"/>
              </a:rPr>
              <a:t>action </a:t>
            </a:r>
            <a:r>
              <a:rPr lang="fr-FR" altLang="fr-FR" sz="1800" b="1" dirty="0">
                <a:solidFill>
                  <a:srgbClr val="000099"/>
                </a:solidFill>
                <a:cs typeface="Arial" panose="020B0604020202020204" pitchFamily="34" charset="0"/>
              </a:rPr>
              <a:t>dans la durée </a:t>
            </a:r>
            <a:r>
              <a:rPr lang="fr-FR" altLang="fr-FR" sz="1800" dirty="0">
                <a:solidFill>
                  <a:srgbClr val="000099"/>
                </a:solidFill>
                <a:cs typeface="Arial" panose="020B0604020202020204" pitchFamily="34" charset="0"/>
              </a:rPr>
              <a:t>(prévention, terrain)</a:t>
            </a:r>
          </a:p>
          <a:p>
            <a:pPr marL="285750" indent="-285750">
              <a:spcBef>
                <a:spcPts val="1800"/>
              </a:spcBef>
              <a:buClr>
                <a:srgbClr val="62C400"/>
              </a:buClr>
              <a:buBlip>
                <a:blip r:embed="rId3"/>
              </a:buBlip>
            </a:pPr>
            <a:r>
              <a:rPr lang="fr-FR" altLang="fr-FR" sz="1800" b="1" dirty="0">
                <a:solidFill>
                  <a:srgbClr val="000099"/>
                </a:solidFill>
                <a:cs typeface="Arial" panose="020B0604020202020204" pitchFamily="34" charset="0"/>
              </a:rPr>
              <a:t>Limite le recours </a:t>
            </a:r>
            <a:r>
              <a:rPr lang="fr-FR" altLang="fr-FR" sz="1800" dirty="0">
                <a:solidFill>
                  <a:srgbClr val="000099"/>
                </a:solidFill>
                <a:cs typeface="Arial" panose="020B0604020202020204" pitchFamily="34" charset="0"/>
              </a:rPr>
              <a:t>à d’autres médicaments possiblement iatrogènes</a:t>
            </a:r>
          </a:p>
          <a:p>
            <a:pPr marL="285750" indent="-285750">
              <a:spcBef>
                <a:spcPts val="1800"/>
              </a:spcBef>
              <a:buClr>
                <a:srgbClr val="62C400"/>
              </a:buClr>
              <a:buBlip>
                <a:blip r:embed="rId3"/>
              </a:buBlip>
            </a:pPr>
            <a:r>
              <a:rPr lang="fr-FR" altLang="fr-FR" sz="1800" dirty="0">
                <a:solidFill>
                  <a:srgbClr val="000099"/>
                </a:solidFill>
                <a:cs typeface="Arial" panose="020B0604020202020204" pitchFamily="34" charset="0"/>
              </a:rPr>
              <a:t>En </a:t>
            </a:r>
            <a:r>
              <a:rPr lang="fr-FR" altLang="fr-FR" sz="1800" b="1" dirty="0">
                <a:solidFill>
                  <a:srgbClr val="000099"/>
                </a:solidFill>
                <a:cs typeface="Arial" panose="020B0604020202020204" pitchFamily="34" charset="0"/>
              </a:rPr>
              <a:t>soins de support </a:t>
            </a:r>
            <a:r>
              <a:rPr lang="fr-FR" altLang="fr-FR" sz="1800" dirty="0">
                <a:solidFill>
                  <a:srgbClr val="000099"/>
                </a:solidFill>
                <a:cs typeface="Arial" panose="020B0604020202020204" pitchFamily="34" charset="0"/>
              </a:rPr>
              <a:t>de traitements conventionnels, contribue à : </a:t>
            </a:r>
          </a:p>
          <a:p>
            <a:pPr marL="1200150" lvl="2"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l’observance</a:t>
            </a:r>
            <a:r>
              <a:rPr lang="fr-FR" altLang="fr-FR" sz="1800" dirty="0">
                <a:solidFill>
                  <a:srgbClr val="000099"/>
                </a:solidFill>
                <a:cs typeface="Arial" panose="020B0604020202020204" pitchFamily="34" charset="0"/>
              </a:rPr>
              <a:t> de ces traitements </a:t>
            </a:r>
          </a:p>
          <a:p>
            <a:pPr marL="1200150" lvl="2" indent="-342900">
              <a:spcBef>
                <a:spcPts val="600"/>
              </a:spcBef>
              <a:buClr>
                <a:srgbClr val="62C400"/>
              </a:buClr>
              <a:buFont typeface="Arial" panose="020B0604020202020204" pitchFamily="34" charset="0"/>
              <a:buChar char="•"/>
            </a:pPr>
            <a:r>
              <a:rPr lang="fr-FR" altLang="fr-FR" sz="1800" b="1" dirty="0">
                <a:solidFill>
                  <a:srgbClr val="000099"/>
                </a:solidFill>
                <a:cs typeface="Arial" panose="020B0604020202020204" pitchFamily="34" charset="0"/>
              </a:rPr>
              <a:t>améliorer la qualité de vie</a:t>
            </a:r>
          </a:p>
          <a:p>
            <a:pPr marL="285750" indent="-285750">
              <a:spcBef>
                <a:spcPts val="1800"/>
              </a:spcBef>
              <a:buClr>
                <a:srgbClr val="62C400"/>
              </a:buClr>
              <a:buBlip>
                <a:blip r:embed="rId3"/>
              </a:buBlip>
            </a:pPr>
            <a:endParaRPr lang="fr-FR" altLang="fr-FR" sz="1800" dirty="0">
              <a:solidFill>
                <a:srgbClr val="000099"/>
              </a:solidFill>
              <a:cs typeface="Arial" panose="020B0604020202020204" pitchFamily="34" charset="0"/>
            </a:endParaRPr>
          </a:p>
          <a:p>
            <a:pPr>
              <a:spcBef>
                <a:spcPts val="2400"/>
              </a:spcBef>
              <a:buClr>
                <a:srgbClr val="62C400"/>
              </a:buClr>
            </a:pPr>
            <a:endParaRPr lang="fr-FR" altLang="fr-FR" sz="2000" b="1" i="1" dirty="0">
              <a:solidFill>
                <a:srgbClr val="000099"/>
              </a:solidFill>
              <a:cs typeface="Arial" panose="020B0604020202020204" pitchFamily="34"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508" y="5854193"/>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
          <p:cNvSpPr txBox="1">
            <a:spLocks noChangeArrowheads="1"/>
          </p:cNvSpPr>
          <p:nvPr/>
        </p:nvSpPr>
        <p:spPr bwMode="auto">
          <a:xfrm>
            <a:off x="1897053" y="6069568"/>
            <a:ext cx="7032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b="1" dirty="0">
                <a:solidFill>
                  <a:srgbClr val="000099"/>
                </a:solidFill>
                <a:cs typeface="Arial" panose="020B0604020202020204" pitchFamily="34" charset="0"/>
              </a:rPr>
              <a:t>PRÉSERVE LE DIAGNOSTIC MÉDICAL</a:t>
            </a:r>
          </a:p>
        </p:txBody>
      </p:sp>
    </p:spTree>
    <p:extLst>
      <p:ext uri="{BB962C8B-B14F-4D97-AF65-F5344CB8AC3E}">
        <p14:creationId xmlns:p14="http://schemas.microsoft.com/office/powerpoint/2010/main" val="106884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3200" b="1" dirty="0">
                <a:solidFill>
                  <a:srgbClr val="FFFFFF"/>
                </a:solidFill>
              </a:rPr>
              <a:t>2.3. Place de l’homéopathie</a:t>
            </a:r>
          </a:p>
        </p:txBody>
      </p:sp>
      <p:sp>
        <p:nvSpPr>
          <p:cNvPr id="8" name="Shape 84"/>
          <p:cNvSpPr txBox="1">
            <a:spLocks/>
          </p:cNvSpPr>
          <p:nvPr/>
        </p:nvSpPr>
        <p:spPr bwMode="auto">
          <a:xfrm>
            <a:off x="1404938" y="1318151"/>
            <a:ext cx="10515600" cy="121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cs typeface="Arial" panose="020B0604020202020204" pitchFamily="34" charset="0"/>
              </a:rPr>
              <a:t>Pathologies </a:t>
            </a:r>
            <a:r>
              <a:rPr lang="fr-FR" altLang="fr-FR" sz="2000" b="1" dirty="0">
                <a:solidFill>
                  <a:srgbClr val="000099"/>
                </a:solidFill>
                <a:cs typeface="Arial" panose="020B0604020202020204" pitchFamily="34" charset="0"/>
              </a:rPr>
              <a:t>aiguës, récidivantes ou chroniques</a:t>
            </a:r>
          </a:p>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cs typeface="Arial" panose="020B0604020202020204" pitchFamily="34" charset="0"/>
              </a:rPr>
              <a:t>Traitement </a:t>
            </a:r>
            <a:r>
              <a:rPr lang="fr-FR" altLang="fr-FR" sz="2000" b="1" dirty="0">
                <a:solidFill>
                  <a:srgbClr val="000099"/>
                </a:solidFill>
                <a:cs typeface="Arial" panose="020B0604020202020204" pitchFamily="34" charset="0"/>
              </a:rPr>
              <a:t>préventif et curatif</a:t>
            </a:r>
          </a:p>
        </p:txBody>
      </p:sp>
      <p:sp>
        <p:nvSpPr>
          <p:cNvPr id="9" name="Shape 84"/>
          <p:cNvSpPr txBox="1">
            <a:spLocks/>
          </p:cNvSpPr>
          <p:nvPr/>
        </p:nvSpPr>
        <p:spPr bwMode="auto">
          <a:xfrm>
            <a:off x="1404938" y="2559047"/>
            <a:ext cx="10515600" cy="1702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p>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 </a:t>
            </a:r>
            <a:r>
              <a:rPr lang="fr-FR" altLang="fr-FR" sz="2000" dirty="0">
                <a:solidFill>
                  <a:srgbClr val="000099"/>
                </a:solidFill>
              </a:rPr>
              <a:t>(autres médicaments)</a:t>
            </a:r>
          </a:p>
          <a:p>
            <a:pPr fontAlgn="base">
              <a:lnSpc>
                <a:spcPct val="150000"/>
              </a:lnSpc>
              <a:spcBef>
                <a:spcPts val="600"/>
              </a:spcBef>
              <a:spcAft>
                <a:spcPct val="0"/>
              </a:spcAft>
              <a:buClr>
                <a:srgbClr val="62C400"/>
              </a:buClr>
              <a:buSzPct val="100000"/>
              <a:buFontTx/>
              <a:buBlip>
                <a:blip r:embed="rId3"/>
              </a:buBlip>
            </a:pPr>
            <a:r>
              <a:rPr lang="fr-FR" altLang="fr-FR" sz="2000" dirty="0">
                <a:solidFill>
                  <a:srgbClr val="000099"/>
                </a:solidFill>
              </a:rPr>
              <a:t>Complément d’un </a:t>
            </a:r>
            <a:r>
              <a:rPr lang="fr-FR" altLang="fr-FR" sz="2000" b="1" dirty="0">
                <a:solidFill>
                  <a:srgbClr val="000099"/>
                </a:solidFill>
              </a:rPr>
              <a:t>achat spontané</a:t>
            </a:r>
          </a:p>
          <a:p>
            <a:pPr fontAlgn="base">
              <a:spcBef>
                <a:spcPct val="0"/>
              </a:spcBef>
              <a:spcAft>
                <a:spcPct val="0"/>
              </a:spcAft>
              <a:buClr>
                <a:srgbClr val="62C400"/>
              </a:buClr>
              <a:buSzPct val="100000"/>
              <a:buFontTx/>
              <a:buChar char="•"/>
            </a:pPr>
            <a:endParaRPr lang="fr-FR" altLang="fr-FR" sz="2000" b="1" dirty="0">
              <a:solidFill>
                <a:srgbClr val="000099"/>
              </a:solidFill>
            </a:endParaRPr>
          </a:p>
        </p:txBody>
      </p:sp>
      <p:sp>
        <p:nvSpPr>
          <p:cNvPr id="12" name="ZoneTexte 1"/>
          <p:cNvSpPr txBox="1">
            <a:spLocks noChangeArrowheads="1"/>
          </p:cNvSpPr>
          <p:nvPr/>
        </p:nvSpPr>
        <p:spPr bwMode="auto">
          <a:xfrm>
            <a:off x="1890713" y="4534455"/>
            <a:ext cx="79771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sz="2000" b="1" dirty="0">
                <a:solidFill>
                  <a:srgbClr val="000099"/>
                </a:solidFill>
                <a:cs typeface="Arial" panose="020B0604020202020204" pitchFamily="34" charset="0"/>
              </a:rPr>
              <a:t>Souvent seule solution thérapeutique possible</a:t>
            </a:r>
          </a:p>
        </p:txBody>
      </p:sp>
      <p:sp>
        <p:nvSpPr>
          <p:cNvPr id="14" name="ZoneTexte 1"/>
          <p:cNvSpPr txBox="1">
            <a:spLocks noChangeArrowheads="1"/>
          </p:cNvSpPr>
          <p:nvPr/>
        </p:nvSpPr>
        <p:spPr bwMode="auto">
          <a:xfrm>
            <a:off x="1890713" y="5411922"/>
            <a:ext cx="942093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95C41D"/>
              </a:buClr>
            </a:pP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Prévention et prise en charge précoce </a:t>
            </a:r>
            <a:r>
              <a:rPr lang="fr-FR" altLang="fr-FR" sz="2000" dirty="0">
                <a:solidFill>
                  <a:srgbClr val="000099"/>
                </a:solidFill>
                <a:cs typeface="Arial" panose="020B0604020202020204" pitchFamily="34" charset="0"/>
              </a:rPr>
              <a:t>des pathologies du vieillissement</a:t>
            </a:r>
          </a:p>
          <a:p>
            <a:pPr eaLnBrk="0" hangingPunct="0">
              <a:spcBef>
                <a:spcPts val="1200"/>
              </a:spcBef>
              <a:buClr>
                <a:srgbClr val="95C41D"/>
              </a:buClr>
            </a:pPr>
            <a:r>
              <a:rPr lang="fr-FR" altLang="fr-FR" sz="2000" b="1" dirty="0">
                <a:solidFill>
                  <a:srgbClr val="62C400"/>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rPr>
              <a:t>Anticiper</a:t>
            </a:r>
            <a:r>
              <a:rPr lang="fr-FR" altLang="fr-FR" sz="2000" dirty="0">
                <a:solidFill>
                  <a:srgbClr val="000099"/>
                </a:solidFill>
                <a:cs typeface="Arial" panose="020B0604020202020204" pitchFamily="34" charset="0"/>
              </a:rPr>
              <a:t> l’évolution de certaines pathologies</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196" y="4282817"/>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33" y="278932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913" y="541192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415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3</a:t>
            </a:r>
          </a:p>
          <a:p>
            <a:pPr algn="ctr" fontAlgn="base">
              <a:spcBef>
                <a:spcPct val="0"/>
              </a:spcBef>
              <a:spcAft>
                <a:spcPct val="0"/>
              </a:spcAft>
            </a:pPr>
            <a:r>
              <a:rPr lang="fr-FR" altLang="fr-FR" sz="3200" b="1" dirty="0">
                <a:solidFill>
                  <a:srgbClr val="FFFFFF"/>
                </a:solidFill>
                <a:cs typeface="Arial" panose="020B0604020202020204" pitchFamily="34" charset="0"/>
              </a:rPr>
              <a:t>Le conseil officinal</a:t>
            </a:r>
            <a:endParaRPr lang="fr-FR" altLang="fr-FR" sz="3200" dirty="0">
              <a:solidFill>
                <a:srgbClr val="FFFFFF"/>
              </a:solidFill>
              <a:cs typeface="Arial" panose="020B0604020202020204" pitchFamily="34" charset="0"/>
            </a:endParaRPr>
          </a:p>
        </p:txBody>
      </p:sp>
      <p:sp>
        <p:nvSpPr>
          <p:cNvPr id="188418" name="Text Box 2"/>
          <p:cNvSpPr txBox="1">
            <a:spLocks noChangeArrowheads="1"/>
          </p:cNvSpPr>
          <p:nvPr/>
        </p:nvSpPr>
        <p:spPr bwMode="auto">
          <a:xfrm>
            <a:off x="3892549" y="4171950"/>
            <a:ext cx="750228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3.1. Rôles et missions de l’équipe officinale </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3.2. Bilan de médication partagé</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3.3. Règles d’or du conseil</a:t>
            </a:r>
          </a:p>
          <a:p>
            <a:pPr fontAlgn="base">
              <a:spcBef>
                <a:spcPct val="50000"/>
              </a:spcBef>
              <a:spcAft>
                <a:spcPct val="0"/>
              </a:spcAft>
              <a:buClr>
                <a:srgbClr val="62C400"/>
              </a:buClr>
              <a:buFontTx/>
              <a:buBlip>
                <a:blip r:embed="rId3"/>
              </a:buBlip>
            </a:pPr>
            <a:r>
              <a:rPr lang="fr-FR" altLang="fr-FR" sz="2400" dirty="0">
                <a:solidFill>
                  <a:srgbClr val="000099"/>
                </a:solidFill>
                <a:cs typeface="Arial" panose="020B0604020202020204" pitchFamily="34" charset="0"/>
              </a:rPr>
              <a:t>3.4. Méthodologie de conseil</a:t>
            </a:r>
          </a:p>
        </p:txBody>
      </p:sp>
    </p:spTree>
    <p:extLst>
      <p:ext uri="{BB962C8B-B14F-4D97-AF65-F5344CB8AC3E}">
        <p14:creationId xmlns:p14="http://schemas.microsoft.com/office/powerpoint/2010/main" val="3672922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3.1. Rôles et missions de l’équipe officinale </a:t>
            </a:r>
          </a:p>
        </p:txBody>
      </p:sp>
      <p:sp>
        <p:nvSpPr>
          <p:cNvPr id="4" name="Espace réservé du texte 3"/>
          <p:cNvSpPr>
            <a:spLocks noGrp="1"/>
          </p:cNvSpPr>
          <p:nvPr>
            <p:ph type="body" idx="4294967295"/>
          </p:nvPr>
        </p:nvSpPr>
        <p:spPr>
          <a:xfrm>
            <a:off x="831851" y="1535723"/>
            <a:ext cx="10515600" cy="4553929"/>
          </a:xfrm>
          <a:prstGeom prst="rect">
            <a:avLst/>
          </a:prstGeom>
        </p:spPr>
        <p:txBody>
          <a:bodyPr/>
          <a:lstStyle/>
          <a:p>
            <a:endParaRPr lang="fr-FR" dirty="0"/>
          </a:p>
          <a:p>
            <a:endParaRPr lang="fr-FR" dirty="0"/>
          </a:p>
        </p:txBody>
      </p:sp>
      <p:sp>
        <p:nvSpPr>
          <p:cNvPr id="8" name="Shape 84"/>
          <p:cNvSpPr txBox="1">
            <a:spLocks/>
          </p:cNvSpPr>
          <p:nvPr/>
        </p:nvSpPr>
        <p:spPr bwMode="auto">
          <a:xfrm>
            <a:off x="245716" y="3861814"/>
            <a:ext cx="10515600" cy="1494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cs typeface="Arial" panose="020B0604020202020204" pitchFamily="34" charset="0"/>
              </a:rPr>
              <a:t>Information, prévention et dépistage</a:t>
            </a:r>
          </a:p>
          <a:p>
            <a:pPr lvl="2"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 Participer aux </a:t>
            </a:r>
            <a:r>
              <a:rPr lang="fr-FR" altLang="fr-FR" b="1" dirty="0">
                <a:solidFill>
                  <a:srgbClr val="000099"/>
                </a:solidFill>
                <a:cs typeface="Arial" panose="020B0604020202020204" pitchFamily="34" charset="0"/>
              </a:rPr>
              <a:t>campagnes de sensibilisation </a:t>
            </a:r>
            <a:r>
              <a:rPr lang="fr-FR" altLang="fr-FR" sz="1600"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vaccination</a:t>
            </a:r>
            <a:r>
              <a:rPr lang="fr-FR" altLang="fr-FR" sz="1600" dirty="0">
                <a:solidFill>
                  <a:srgbClr val="000099"/>
                </a:solidFill>
                <a:cs typeface="Arial" panose="020B0604020202020204" pitchFamily="34" charset="0"/>
              </a:rPr>
              <a:t>…</a:t>
            </a:r>
          </a:p>
          <a:p>
            <a:pPr lvl="2"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Repérer la fragilité : </a:t>
            </a:r>
            <a:r>
              <a:rPr lang="fr-FR" altLang="fr-FR" sz="1600" i="1" dirty="0">
                <a:solidFill>
                  <a:srgbClr val="000099"/>
                </a:solidFill>
                <a:cs typeface="Arial" panose="020B0604020202020204" pitchFamily="34" charset="0"/>
              </a:rPr>
              <a:t>questionnaire</a:t>
            </a:r>
          </a:p>
        </p:txBody>
      </p:sp>
      <p:sp>
        <p:nvSpPr>
          <p:cNvPr id="9" name="Shape 84"/>
          <p:cNvSpPr txBox="1">
            <a:spLocks/>
          </p:cNvSpPr>
          <p:nvPr/>
        </p:nvSpPr>
        <p:spPr bwMode="auto">
          <a:xfrm>
            <a:off x="332755" y="5747996"/>
            <a:ext cx="5287614"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Accessibilité et compétence</a:t>
            </a:r>
            <a:endParaRPr lang="fr-FR" altLang="fr-FR" sz="2000" dirty="0">
              <a:solidFill>
                <a:srgbClr val="000099"/>
              </a:solidFill>
              <a:cs typeface="Arial" panose="020B0604020202020204" pitchFamily="34" charset="0"/>
            </a:endParaRPr>
          </a:p>
        </p:txBody>
      </p:sp>
      <p:sp>
        <p:nvSpPr>
          <p:cNvPr id="11" name="Shape 84"/>
          <p:cNvSpPr txBox="1">
            <a:spLocks/>
          </p:cNvSpPr>
          <p:nvPr/>
        </p:nvSpPr>
        <p:spPr bwMode="auto">
          <a:xfrm>
            <a:off x="245716" y="1284636"/>
            <a:ext cx="11666884" cy="25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cs typeface="Arial" panose="020B0604020202020204" pitchFamily="34" charset="0"/>
              </a:rPr>
              <a:t>Dispensation et conseil de 1</a:t>
            </a:r>
            <a:r>
              <a:rPr lang="fr-FR" altLang="fr-FR" sz="2000" b="1" baseline="30000" dirty="0">
                <a:solidFill>
                  <a:srgbClr val="000099"/>
                </a:solidFill>
                <a:cs typeface="Arial" panose="020B0604020202020204" pitchFamily="34" charset="0"/>
              </a:rPr>
              <a:t>er</a:t>
            </a:r>
            <a:r>
              <a:rPr lang="fr-FR" altLang="fr-FR" sz="2000" b="1" dirty="0">
                <a:solidFill>
                  <a:srgbClr val="000099"/>
                </a:solidFill>
                <a:cs typeface="Arial" panose="020B0604020202020204" pitchFamily="34" charset="0"/>
              </a:rPr>
              <a:t> recours  </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Favoriser le </a:t>
            </a:r>
            <a:r>
              <a:rPr lang="fr-FR" altLang="fr-FR" b="1" dirty="0">
                <a:solidFill>
                  <a:srgbClr val="000099"/>
                </a:solidFill>
                <a:cs typeface="Arial" panose="020B0604020202020204" pitchFamily="34" charset="0"/>
              </a:rPr>
              <a:t>bon usage du médicament </a:t>
            </a:r>
            <a:r>
              <a:rPr lang="fr-FR" altLang="fr-FR"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lutte contre la </a:t>
            </a:r>
            <a:r>
              <a:rPr lang="fr-FR" altLang="fr-FR" sz="1600" i="1" dirty="0" err="1">
                <a:solidFill>
                  <a:srgbClr val="000099"/>
                </a:solidFill>
                <a:cs typeface="Arial" panose="020B0604020202020204" pitchFamily="34" charset="0"/>
              </a:rPr>
              <a:t>polymédication</a:t>
            </a:r>
            <a:r>
              <a:rPr lang="fr-FR" altLang="fr-FR" sz="1600" i="1" dirty="0">
                <a:solidFill>
                  <a:srgbClr val="000099"/>
                </a:solidFill>
                <a:cs typeface="Arial" panose="020B0604020202020204" pitchFamily="34" charset="0"/>
              </a:rPr>
              <a:t>, prévention de la iatrogénie (ressource : liste de LAROCHE, OMEDIT Normandie…)</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dirty="0">
                <a:solidFill>
                  <a:srgbClr val="000099"/>
                </a:solidFill>
                <a:cs typeface="Arial" panose="020B0604020202020204" pitchFamily="34" charset="0"/>
              </a:rPr>
              <a:t>Améliorer </a:t>
            </a:r>
            <a:r>
              <a:rPr lang="fr-FR" altLang="fr-FR" b="1" dirty="0">
                <a:solidFill>
                  <a:srgbClr val="000099"/>
                </a:solidFill>
                <a:cs typeface="Arial" panose="020B0604020202020204" pitchFamily="34" charset="0"/>
              </a:rPr>
              <a:t>l’observance</a:t>
            </a:r>
            <a:r>
              <a:rPr lang="fr-FR" altLang="fr-FR" dirty="0">
                <a:solidFill>
                  <a:srgbClr val="000099"/>
                </a:solidFill>
                <a:cs typeface="Arial" panose="020B0604020202020204" pitchFamily="34" charset="0"/>
              </a:rPr>
              <a:t> : </a:t>
            </a:r>
            <a:r>
              <a:rPr lang="fr-FR" altLang="fr-FR" sz="1600" i="1" dirty="0">
                <a:solidFill>
                  <a:srgbClr val="000099"/>
                </a:solidFill>
                <a:cs typeface="Arial" panose="020B0604020202020204" pitchFamily="34" charset="0"/>
              </a:rPr>
              <a:t>pilulier</a:t>
            </a:r>
            <a:r>
              <a:rPr lang="fr-FR" altLang="fr-FR" dirty="0">
                <a:solidFill>
                  <a:srgbClr val="000099"/>
                </a:solidFill>
                <a:cs typeface="Arial" panose="020B0604020202020204" pitchFamily="34" charset="0"/>
              </a:rPr>
              <a:t>, </a:t>
            </a:r>
            <a:r>
              <a:rPr lang="fr-FR" altLang="fr-FR" sz="1600" i="1" dirty="0">
                <a:solidFill>
                  <a:srgbClr val="000099"/>
                </a:solidFill>
                <a:cs typeface="Arial" panose="020B0604020202020204" pitchFamily="34" charset="0"/>
              </a:rPr>
              <a:t>PDA</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b="1" dirty="0">
                <a:solidFill>
                  <a:srgbClr val="000099"/>
                </a:solidFill>
                <a:cs typeface="Arial" panose="020B0604020202020204" pitchFamily="34" charset="0"/>
              </a:rPr>
              <a:t>Suivre </a:t>
            </a:r>
            <a:r>
              <a:rPr lang="fr-FR" altLang="fr-FR" dirty="0">
                <a:solidFill>
                  <a:srgbClr val="000099"/>
                </a:solidFill>
                <a:cs typeface="Arial" panose="020B0604020202020204" pitchFamily="34" charset="0"/>
              </a:rPr>
              <a:t>et </a:t>
            </a:r>
            <a:r>
              <a:rPr lang="fr-FR" altLang="fr-FR" b="1" dirty="0">
                <a:solidFill>
                  <a:srgbClr val="000099"/>
                </a:solidFill>
                <a:cs typeface="Arial" panose="020B0604020202020204" pitchFamily="34" charset="0"/>
              </a:rPr>
              <a:t>surveiller</a:t>
            </a:r>
            <a:r>
              <a:rPr lang="fr-FR" altLang="fr-FR" dirty="0">
                <a:solidFill>
                  <a:srgbClr val="000099"/>
                </a:solidFill>
                <a:cs typeface="Arial" panose="020B0604020202020204" pitchFamily="34" charset="0"/>
              </a:rPr>
              <a:t> : </a:t>
            </a:r>
            <a:r>
              <a:rPr lang="fr-FR" altLang="fr-FR" sz="1600" i="1" dirty="0">
                <a:solidFill>
                  <a:srgbClr val="000099"/>
                </a:solidFill>
                <a:cs typeface="Arial" panose="020B0604020202020204" pitchFamily="34" charset="0"/>
              </a:rPr>
              <a:t>DP, bilans rénaux réguliers…</a:t>
            </a:r>
          </a:p>
          <a:p>
            <a:pPr marL="1257300" lvl="3" indent="-355600" fontAlgn="base">
              <a:spcBef>
                <a:spcPts val="1200"/>
              </a:spcBef>
              <a:spcAft>
                <a:spcPct val="0"/>
              </a:spcAft>
              <a:buClr>
                <a:srgbClr val="62C400"/>
              </a:buClr>
              <a:buSzPct val="100000"/>
              <a:buFont typeface="Wingdings" panose="05000000000000000000" pitchFamily="2" charset="2"/>
              <a:buChar char="è"/>
            </a:pPr>
            <a:r>
              <a:rPr lang="fr-FR" altLang="fr-FR" b="1" dirty="0">
                <a:solidFill>
                  <a:srgbClr val="000099"/>
                </a:solidFill>
                <a:cs typeface="Arial" panose="020B0604020202020204" pitchFamily="34" charset="0"/>
              </a:rPr>
              <a:t>Orienter le patient </a:t>
            </a:r>
            <a:r>
              <a:rPr lang="fr-FR" altLang="fr-FR" dirty="0">
                <a:solidFill>
                  <a:srgbClr val="000099"/>
                </a:solidFill>
                <a:cs typeface="Arial" panose="020B0604020202020204" pitchFamily="34" charset="0"/>
              </a:rPr>
              <a:t>dans le système de santé : </a:t>
            </a:r>
            <a:r>
              <a:rPr lang="fr-FR" altLang="fr-FR" sz="1600" i="1" dirty="0">
                <a:solidFill>
                  <a:srgbClr val="000099"/>
                </a:solidFill>
                <a:cs typeface="Arial" panose="020B0604020202020204" pitchFamily="34" charset="0"/>
              </a:rPr>
              <a:t>coordination avec les autres professionnels de santé</a:t>
            </a:r>
          </a:p>
        </p:txBody>
      </p:sp>
      <p:sp>
        <p:nvSpPr>
          <p:cNvPr id="12" name="Freeform 9"/>
          <p:cNvSpPr>
            <a:spLocks/>
          </p:cNvSpPr>
          <p:nvPr/>
        </p:nvSpPr>
        <p:spPr bwMode="auto">
          <a:xfrm rot="16423347">
            <a:off x="4724371" y="547789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3" name="Freeform 8"/>
          <p:cNvSpPr>
            <a:spLocks/>
          </p:cNvSpPr>
          <p:nvPr/>
        </p:nvSpPr>
        <p:spPr bwMode="auto">
          <a:xfrm rot="5005666" flipV="1">
            <a:off x="4733627" y="6024657"/>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4" name="Shape 84"/>
          <p:cNvSpPr txBox="1">
            <a:spLocks/>
          </p:cNvSpPr>
          <p:nvPr/>
        </p:nvSpPr>
        <p:spPr bwMode="auto">
          <a:xfrm>
            <a:off x="4941857" y="5335779"/>
            <a:ext cx="5551103" cy="596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ACTEUR</a:t>
            </a:r>
            <a:r>
              <a:rPr lang="fr-FR" altLang="fr-FR" sz="2000" dirty="0">
                <a:solidFill>
                  <a:srgbClr val="000099"/>
                </a:solidFill>
                <a:cs typeface="Arial" panose="020B0604020202020204" pitchFamily="34" charset="0"/>
              </a:rPr>
              <a:t> de santé de </a:t>
            </a: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er</a:t>
            </a:r>
            <a:r>
              <a:rPr lang="fr-FR" altLang="fr-FR" sz="2000" b="1" dirty="0">
                <a:solidFill>
                  <a:srgbClr val="000099"/>
                </a:solidFill>
                <a:cs typeface="Arial" panose="020B0604020202020204" pitchFamily="34" charset="0"/>
              </a:rPr>
              <a:t> RECOURS</a:t>
            </a:r>
          </a:p>
        </p:txBody>
      </p:sp>
      <p:sp>
        <p:nvSpPr>
          <p:cNvPr id="15" name="Shape 84"/>
          <p:cNvSpPr txBox="1">
            <a:spLocks/>
          </p:cNvSpPr>
          <p:nvPr/>
        </p:nvSpPr>
        <p:spPr bwMode="auto">
          <a:xfrm>
            <a:off x="4951113" y="5992850"/>
            <a:ext cx="4925229" cy="807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spcBef>
                <a:spcPts val="600"/>
              </a:spcBef>
              <a:spcAft>
                <a:spcPct val="0"/>
              </a:spcAft>
              <a:buClr>
                <a:srgbClr val="62C400"/>
              </a:buClr>
              <a:buSzPct val="100000"/>
              <a:tabLst>
                <a:tab pos="4041775" algn="l"/>
              </a:tabLst>
            </a:pPr>
            <a:r>
              <a:rPr lang="fr-FR" altLang="fr-FR" sz="2000" b="1" dirty="0">
                <a:solidFill>
                  <a:srgbClr val="000099"/>
                </a:solidFill>
                <a:cs typeface="Arial" panose="020B0604020202020204" pitchFamily="34" charset="0"/>
              </a:rPr>
              <a:t>INTERLOCUTEUR PRIVILÉGIÉ </a:t>
            </a:r>
            <a:r>
              <a:rPr lang="fr-FR" altLang="fr-FR" sz="2000" dirty="0">
                <a:solidFill>
                  <a:srgbClr val="000099"/>
                </a:solidFill>
                <a:cs typeface="Arial" panose="020B0604020202020204" pitchFamily="34" charset="0"/>
              </a:rPr>
              <a:t>pour les personnes âgées</a:t>
            </a:r>
            <a:endParaRPr lang="fr-FR" altLang="fr-FR" sz="2000" b="1" dirty="0">
              <a:solidFill>
                <a:srgbClr val="000099"/>
              </a:solidFill>
              <a:cs typeface="Arial" panose="020B0604020202020204" pitchFamily="34" charset="0"/>
            </a:endParaRPr>
          </a:p>
        </p:txBody>
      </p:sp>
    </p:spTree>
    <p:extLst>
      <p:ext uri="{BB962C8B-B14F-4D97-AF65-F5344CB8AC3E}">
        <p14:creationId xmlns:p14="http://schemas.microsoft.com/office/powerpoint/2010/main" val="169598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fontAlgn="base" hangingPunct="0">
              <a:lnSpc>
                <a:spcPct val="110000"/>
              </a:lnSpc>
              <a:spcBef>
                <a:spcPct val="0"/>
              </a:spcBef>
              <a:spcAft>
                <a:spcPct val="0"/>
              </a:spcAft>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fontAlgn="base" hangingPunct="0">
              <a:lnSpc>
                <a:spcPct val="110000"/>
              </a:lnSpc>
              <a:spcBef>
                <a:spcPct val="0"/>
              </a:spcBef>
              <a:spcAft>
                <a:spcPct val="0"/>
              </a:spcAft>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fontAlgn="base" hangingPunct="0">
              <a:lnSpc>
                <a:spcPct val="110000"/>
              </a:lnSpc>
              <a:spcBef>
                <a:spcPct val="0"/>
              </a:spcBef>
              <a:spcAft>
                <a:spcPct val="0"/>
              </a:spcAft>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fontAlgn="base" hangingPunct="0">
              <a:lnSpc>
                <a:spcPct val="110000"/>
              </a:lnSpc>
              <a:spcBef>
                <a:spcPct val="0"/>
              </a:spcBef>
              <a:spcAft>
                <a:spcPct val="0"/>
              </a:spcAft>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428716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4294967295"/>
          </p:nvPr>
        </p:nvSpPr>
        <p:spPr>
          <a:xfrm>
            <a:off x="507759" y="1651470"/>
            <a:ext cx="11367866" cy="4553929"/>
          </a:xfrm>
          <a:prstGeom prst="rect">
            <a:avLst/>
          </a:prstGeom>
        </p:spPr>
        <p:txBody>
          <a:bodyPr/>
          <a:lstStyle/>
          <a:p>
            <a:endParaRPr lang="fr-FR" b="1" dirty="0"/>
          </a:p>
          <a:p>
            <a:r>
              <a:rPr lang="fr-FR" sz="2000" b="1" dirty="0">
                <a:solidFill>
                  <a:srgbClr val="000099"/>
                </a:solidFill>
              </a:rPr>
              <a:t>3 conditions pour être éligible au bilan partagé de médication : </a:t>
            </a:r>
          </a:p>
          <a:p>
            <a:r>
              <a:rPr lang="fr-FR" sz="1600" i="1" dirty="0">
                <a:solidFill>
                  <a:srgbClr val="000099"/>
                </a:solidFill>
              </a:rPr>
              <a:t>(Arrêté du 16 mars 2018 – conditions élargies par l’avenant conventionnel 19 du 19 novembre 2019)</a:t>
            </a:r>
          </a:p>
          <a:p>
            <a:endParaRPr lang="fr-FR" sz="2400" dirty="0"/>
          </a:p>
          <a:p>
            <a:pPr marL="1435100" lvl="3" indent="-457200">
              <a:buFont typeface="+mj-lt"/>
              <a:buAutoNum type="arabicPeriod"/>
            </a:pPr>
            <a:r>
              <a:rPr lang="fr-FR" sz="2000" b="1" dirty="0">
                <a:solidFill>
                  <a:srgbClr val="000099"/>
                </a:solidFill>
                <a:latin typeface="Arial" panose="020B0604020202020204" pitchFamily="34" charset="0"/>
              </a:rPr>
              <a:t>Âge :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 65 ans</a:t>
            </a:r>
          </a:p>
          <a:p>
            <a:pPr marL="1435100" lvl="3" indent="-457200">
              <a:buFont typeface="+mj-lt"/>
              <a:buAutoNum type="arabicPeriod"/>
            </a:pPr>
            <a:endParaRPr lang="fr-FR" sz="2000" dirty="0"/>
          </a:p>
          <a:p>
            <a:pPr marL="1435100" lvl="3" indent="-457200">
              <a:buFont typeface="+mj-lt"/>
              <a:buAutoNum type="arabicPeriod"/>
            </a:pPr>
            <a:r>
              <a:rPr lang="fr-FR" sz="2000" b="1" dirty="0" err="1">
                <a:solidFill>
                  <a:srgbClr val="000099"/>
                </a:solidFill>
                <a:latin typeface="Arial" panose="020B0604020202020204" pitchFamily="34" charset="0"/>
              </a:rPr>
              <a:t>Polymédication</a:t>
            </a:r>
            <a:r>
              <a:rPr lang="fr-FR" sz="2000" b="1" dirty="0">
                <a:solidFill>
                  <a:srgbClr val="000099"/>
                </a:solidFill>
                <a:latin typeface="Arial" panose="020B0604020202020204" pitchFamily="34" charset="0"/>
              </a:rPr>
              <a:t> :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 5 principes actifs </a:t>
            </a:r>
            <a:r>
              <a:rPr lang="fr-FR" sz="2000" b="1" dirty="0">
                <a:solidFill>
                  <a:srgbClr val="000099"/>
                </a:solidFill>
                <a:latin typeface="Arial" panose="020B0604020202020204" pitchFamily="34" charset="0"/>
              </a:rPr>
              <a:t>prescrits</a:t>
            </a:r>
          </a:p>
          <a:p>
            <a:pPr marL="1435100" lvl="3" indent="-457200">
              <a:buFont typeface="+mj-lt"/>
              <a:buAutoNum type="arabicPeriod"/>
            </a:pPr>
            <a:endParaRPr lang="fr-FR" sz="2000" dirty="0"/>
          </a:p>
          <a:p>
            <a:pPr marL="1435100" lvl="3" indent="-457200">
              <a:buFont typeface="+mj-lt"/>
              <a:buAutoNum type="arabicPeriod"/>
            </a:pPr>
            <a:r>
              <a:rPr lang="fr-FR" sz="2000" b="1" dirty="0">
                <a:solidFill>
                  <a:srgbClr val="000099"/>
                </a:solidFill>
                <a:latin typeface="Arial" panose="020B0604020202020204" pitchFamily="34" charset="0"/>
              </a:rPr>
              <a:t>Chronicité : traitement pour une </a:t>
            </a:r>
            <a:r>
              <a:rPr lang="fr-FR" sz="2800" b="1" dirty="0">
                <a:solidFill>
                  <a:srgbClr val="000099"/>
                </a:solidFill>
                <a:effectLst>
                  <a:outerShdw blurRad="38100" dist="38100" dir="2700000" algn="tl">
                    <a:srgbClr val="000000">
                      <a:alpha val="43137"/>
                    </a:srgbClr>
                  </a:outerShdw>
                </a:effectLst>
                <a:latin typeface="Arial" panose="020B0604020202020204" pitchFamily="34" charset="0"/>
              </a:rPr>
              <a:t>durée ≥ 6 mois </a:t>
            </a:r>
          </a:p>
        </p:txBody>
      </p:sp>
      <p:sp>
        <p:nvSpPr>
          <p:cNvPr id="3" name="Titre 1"/>
          <p:cNvSpPr txBox="1">
            <a:spLocks/>
          </p:cNvSpPr>
          <p:nvPr/>
        </p:nvSpPr>
        <p:spPr bwMode="auto">
          <a:xfrm>
            <a:off x="2303462" y="361950"/>
            <a:ext cx="930238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3.2. Bilan partagé de médication</a:t>
            </a:r>
          </a:p>
        </p:txBody>
      </p:sp>
      <p:pic>
        <p:nvPicPr>
          <p:cNvPr id="6" name="Image 5"/>
          <p:cNvPicPr>
            <a:picLocks noChangeAspect="1"/>
          </p:cNvPicPr>
          <p:nvPr/>
        </p:nvPicPr>
        <p:blipFill>
          <a:blip r:embed="rId3"/>
          <a:stretch>
            <a:fillRect/>
          </a:stretch>
        </p:blipFill>
        <p:spPr>
          <a:xfrm>
            <a:off x="8818563" y="2783246"/>
            <a:ext cx="2598738" cy="1572854"/>
          </a:xfrm>
          <a:prstGeom prst="rect">
            <a:avLst/>
          </a:prstGeom>
          <a:ln>
            <a:noFill/>
          </a:ln>
          <a:effectLst>
            <a:softEdge rad="112500"/>
          </a:effectLst>
        </p:spPr>
      </p:pic>
    </p:spTree>
    <p:extLst>
      <p:ext uri="{BB962C8B-B14F-4D97-AF65-F5344CB8AC3E}">
        <p14:creationId xmlns:p14="http://schemas.microsoft.com/office/powerpoint/2010/main" val="3411133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Règles d’or du conseil</a:t>
            </a:r>
          </a:p>
        </p:txBody>
      </p:sp>
      <p:sp>
        <p:nvSpPr>
          <p:cNvPr id="5" name="Shape 84"/>
          <p:cNvSpPr txBox="1">
            <a:spLocks/>
          </p:cNvSpPr>
          <p:nvPr/>
        </p:nvSpPr>
        <p:spPr bwMode="auto">
          <a:xfrm>
            <a:off x="4133234" y="1021992"/>
            <a:ext cx="5287614"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CONSEIL au patient âgé</a:t>
            </a:r>
            <a:endParaRPr lang="fr-FR" altLang="fr-FR" sz="2000" dirty="0">
              <a:solidFill>
                <a:srgbClr val="000099"/>
              </a:solidFill>
              <a:cs typeface="Arial" panose="020B0604020202020204" pitchFamily="34" charset="0"/>
            </a:endParaRPr>
          </a:p>
        </p:txBody>
      </p:sp>
      <p:sp>
        <p:nvSpPr>
          <p:cNvPr id="8" name="Line 2061"/>
          <p:cNvSpPr>
            <a:spLocks noChangeShapeType="1"/>
          </p:cNvSpPr>
          <p:nvPr/>
        </p:nvSpPr>
        <p:spPr bwMode="auto">
          <a:xfrm flipH="1">
            <a:off x="4041168" y="2149370"/>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9" name="Line 2070"/>
          <p:cNvSpPr>
            <a:spLocks noChangeShapeType="1"/>
          </p:cNvSpPr>
          <p:nvPr/>
        </p:nvSpPr>
        <p:spPr bwMode="auto">
          <a:xfrm>
            <a:off x="7789941" y="2145317"/>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10" name="Shape 84"/>
          <p:cNvSpPr txBox="1">
            <a:spLocks/>
          </p:cNvSpPr>
          <p:nvPr/>
        </p:nvSpPr>
        <p:spPr bwMode="auto">
          <a:xfrm>
            <a:off x="2128908" y="2428867"/>
            <a:ext cx="2586862"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Patient </a:t>
            </a:r>
            <a:r>
              <a:rPr lang="fr-FR" altLang="fr-FR" sz="2000" b="1" dirty="0">
                <a:solidFill>
                  <a:srgbClr val="000099"/>
                </a:solidFill>
                <a:cs typeface="Arial" panose="020B0604020202020204" pitchFamily="34" charset="0"/>
              </a:rPr>
              <a:t>connu</a:t>
            </a:r>
          </a:p>
        </p:txBody>
      </p:sp>
      <p:sp>
        <p:nvSpPr>
          <p:cNvPr id="11" name="Shape 84"/>
          <p:cNvSpPr txBox="1">
            <a:spLocks/>
          </p:cNvSpPr>
          <p:nvPr/>
        </p:nvSpPr>
        <p:spPr bwMode="auto">
          <a:xfrm>
            <a:off x="6992725" y="2439572"/>
            <a:ext cx="3006594"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Patient </a:t>
            </a:r>
            <a:r>
              <a:rPr lang="fr-FR" altLang="fr-FR" sz="2000" b="1" dirty="0">
                <a:solidFill>
                  <a:srgbClr val="000099"/>
                </a:solidFill>
                <a:cs typeface="Arial" panose="020B0604020202020204" pitchFamily="34" charset="0"/>
              </a:rPr>
              <a:t>non connu</a:t>
            </a:r>
          </a:p>
        </p:txBody>
      </p:sp>
      <p:sp>
        <p:nvSpPr>
          <p:cNvPr id="14" name="Shape 84"/>
          <p:cNvSpPr txBox="1">
            <a:spLocks/>
          </p:cNvSpPr>
          <p:nvPr/>
        </p:nvSpPr>
        <p:spPr bwMode="auto">
          <a:xfrm>
            <a:off x="394842" y="3407744"/>
            <a:ext cx="3249505"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Peu</a:t>
            </a:r>
            <a:r>
              <a:rPr lang="fr-FR" altLang="fr-FR" sz="2000" dirty="0">
                <a:solidFill>
                  <a:srgbClr val="000099"/>
                </a:solidFill>
                <a:cs typeface="Arial" panose="020B0604020202020204" pitchFamily="34" charset="0"/>
              </a:rPr>
              <a:t> de pathologies</a:t>
            </a:r>
          </a:p>
        </p:txBody>
      </p:sp>
      <p:sp>
        <p:nvSpPr>
          <p:cNvPr id="15" name="Shape 84"/>
          <p:cNvSpPr txBox="1">
            <a:spLocks/>
          </p:cNvSpPr>
          <p:nvPr/>
        </p:nvSpPr>
        <p:spPr bwMode="auto">
          <a:xfrm>
            <a:off x="3397821" y="3420431"/>
            <a:ext cx="3249505" cy="61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fontAlgn="base">
              <a:lnSpc>
                <a:spcPct val="150000"/>
              </a:lnSpc>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Plusieurs</a:t>
            </a:r>
            <a:r>
              <a:rPr lang="fr-FR" altLang="fr-FR" sz="2000" dirty="0">
                <a:solidFill>
                  <a:srgbClr val="000099"/>
                </a:solidFill>
                <a:cs typeface="Arial" panose="020B0604020202020204" pitchFamily="34" charset="0"/>
              </a:rPr>
              <a:t> pathologies</a:t>
            </a:r>
          </a:p>
        </p:txBody>
      </p:sp>
      <p:sp>
        <p:nvSpPr>
          <p:cNvPr id="20" name="Shape 84"/>
          <p:cNvSpPr txBox="1">
            <a:spLocks/>
          </p:cNvSpPr>
          <p:nvPr/>
        </p:nvSpPr>
        <p:spPr bwMode="auto">
          <a:xfrm>
            <a:off x="219764" y="4400361"/>
            <a:ext cx="2576975" cy="1152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lnSpc>
                <a:spcPct val="150000"/>
              </a:lnSpc>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Aft>
                <a:spcPct val="0"/>
              </a:spcAft>
              <a:buClr>
                <a:srgbClr val="62C400"/>
              </a:buClr>
              <a:buSzPct val="100000"/>
            </a:pP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ère</a:t>
            </a:r>
            <a:r>
              <a:rPr lang="fr-FR" altLang="fr-FR" sz="2000" b="1" dirty="0">
                <a:solidFill>
                  <a:srgbClr val="000099"/>
                </a:solidFill>
                <a:cs typeface="Arial" panose="020B0604020202020204" pitchFamily="34" charset="0"/>
              </a:rPr>
              <a:t> INTENTION</a:t>
            </a:r>
          </a:p>
        </p:txBody>
      </p:sp>
      <p:sp>
        <p:nvSpPr>
          <p:cNvPr id="21" name="Shape 84"/>
          <p:cNvSpPr txBox="1">
            <a:spLocks/>
          </p:cNvSpPr>
          <p:nvPr/>
        </p:nvSpPr>
        <p:spPr bwMode="auto">
          <a:xfrm>
            <a:off x="2563154" y="4538902"/>
            <a:ext cx="4254975" cy="1879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en </a:t>
            </a:r>
            <a:r>
              <a:rPr lang="fr-FR" altLang="fr-FR" sz="2000" b="1" dirty="0">
                <a:solidFill>
                  <a:srgbClr val="000099"/>
                </a:solidFill>
                <a:cs typeface="Arial" panose="020B0604020202020204" pitchFamily="34" charset="0"/>
              </a:rPr>
              <a:t>ATTENTE</a:t>
            </a:r>
            <a:r>
              <a:rPr lang="fr-FR" altLang="fr-FR" sz="2000" dirty="0">
                <a:solidFill>
                  <a:srgbClr val="000099"/>
                </a:solidFill>
                <a:cs typeface="Arial" panose="020B0604020202020204" pitchFamily="34" charset="0"/>
              </a:rPr>
              <a:t> de consultation</a:t>
            </a:r>
          </a:p>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Ou </a:t>
            </a:r>
          </a:p>
          <a:p>
            <a:pPr marL="533400" indent="0" algn="ctr" fontAlgn="base">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ASSOCIÉ</a:t>
            </a:r>
            <a:r>
              <a:rPr lang="fr-FR" altLang="fr-FR" sz="2000" dirty="0">
                <a:solidFill>
                  <a:srgbClr val="000099"/>
                </a:solidFill>
                <a:cs typeface="Arial" panose="020B0604020202020204" pitchFamily="34" charset="0"/>
              </a:rPr>
              <a:t> aux traitements conventionnels</a:t>
            </a:r>
          </a:p>
        </p:txBody>
      </p:sp>
      <p:sp>
        <p:nvSpPr>
          <p:cNvPr id="22" name="Line 2061"/>
          <p:cNvSpPr>
            <a:spLocks noChangeShapeType="1"/>
          </p:cNvSpPr>
          <p:nvPr/>
        </p:nvSpPr>
        <p:spPr bwMode="auto">
          <a:xfrm flipH="1">
            <a:off x="2364939" y="3083894"/>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3" name="Line 2070"/>
          <p:cNvSpPr>
            <a:spLocks noChangeShapeType="1"/>
          </p:cNvSpPr>
          <p:nvPr/>
        </p:nvSpPr>
        <p:spPr bwMode="auto">
          <a:xfrm>
            <a:off x="4200864" y="3083894"/>
            <a:ext cx="431800" cy="323850"/>
          </a:xfrm>
          <a:prstGeom prst="line">
            <a:avLst/>
          </a:prstGeom>
          <a:noFill/>
          <a:ln w="9525">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4" name="Line 2061"/>
          <p:cNvSpPr>
            <a:spLocks noChangeShapeType="1"/>
          </p:cNvSpPr>
          <p:nvPr/>
        </p:nvSpPr>
        <p:spPr bwMode="auto">
          <a:xfrm flipH="1">
            <a:off x="1842181" y="3931981"/>
            <a:ext cx="3696" cy="468380"/>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5" name="Line 2061"/>
          <p:cNvSpPr>
            <a:spLocks noChangeShapeType="1"/>
          </p:cNvSpPr>
          <p:nvPr/>
        </p:nvSpPr>
        <p:spPr bwMode="auto">
          <a:xfrm>
            <a:off x="4835602" y="3931981"/>
            <a:ext cx="0" cy="480014"/>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6" name="Line 2061"/>
          <p:cNvSpPr>
            <a:spLocks noChangeShapeType="1"/>
          </p:cNvSpPr>
          <p:nvPr/>
        </p:nvSpPr>
        <p:spPr bwMode="auto">
          <a:xfrm>
            <a:off x="8680290" y="3037974"/>
            <a:ext cx="4280" cy="468380"/>
          </a:xfrm>
          <a:prstGeom prst="line">
            <a:avLst/>
          </a:prstGeom>
          <a:noFill/>
          <a:ln w="76200">
            <a:solidFill>
              <a:srgbClr val="62C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cs typeface="Arial" panose="020B0604020202020204" pitchFamily="34" charset="0"/>
            </a:endParaRPr>
          </a:p>
        </p:txBody>
      </p:sp>
      <p:sp>
        <p:nvSpPr>
          <p:cNvPr id="27" name="Shape 84"/>
          <p:cNvSpPr txBox="1">
            <a:spLocks/>
          </p:cNvSpPr>
          <p:nvPr/>
        </p:nvSpPr>
        <p:spPr bwMode="auto">
          <a:xfrm>
            <a:off x="5808574" y="3637902"/>
            <a:ext cx="5561194" cy="1548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533400" indent="0" algn="ctr" fontAlgn="base">
              <a:spcBef>
                <a:spcPts val="600"/>
              </a:spcBef>
              <a:spcAft>
                <a:spcPct val="0"/>
              </a:spcAft>
              <a:buClr>
                <a:srgbClr val="62C400"/>
              </a:buClr>
              <a:buSzPct val="100000"/>
            </a:pPr>
            <a:r>
              <a:rPr lang="fr-FR" altLang="fr-FR" sz="2000" dirty="0">
                <a:solidFill>
                  <a:srgbClr val="000099"/>
                </a:solidFill>
                <a:cs typeface="Arial" panose="020B0604020202020204" pitchFamily="34" charset="0"/>
              </a:rPr>
              <a:t>Conseil </a:t>
            </a:r>
          </a:p>
          <a:p>
            <a:pPr marL="533400" indent="0" algn="ctr" fontAlgn="base">
              <a:spcBef>
                <a:spcPts val="600"/>
              </a:spcBef>
              <a:spcAft>
                <a:spcPct val="0"/>
              </a:spcAft>
              <a:buClr>
                <a:srgbClr val="62C400"/>
              </a:buClr>
              <a:buSzPct val="100000"/>
            </a:pPr>
            <a:r>
              <a:rPr lang="fr-FR" altLang="fr-FR" sz="2000" b="1" dirty="0">
                <a:solidFill>
                  <a:srgbClr val="000099"/>
                </a:solidFill>
                <a:cs typeface="Arial" panose="020B0604020202020204" pitchFamily="34" charset="0"/>
              </a:rPr>
              <a:t>1</a:t>
            </a:r>
            <a:r>
              <a:rPr lang="fr-FR" altLang="fr-FR" sz="2000" b="1" baseline="30000" dirty="0">
                <a:solidFill>
                  <a:srgbClr val="000099"/>
                </a:solidFill>
                <a:cs typeface="Arial" panose="020B0604020202020204" pitchFamily="34" charset="0"/>
              </a:rPr>
              <a:t>ère</a:t>
            </a:r>
            <a:r>
              <a:rPr lang="fr-FR" altLang="fr-FR" sz="2000" b="1" dirty="0">
                <a:solidFill>
                  <a:srgbClr val="000099"/>
                </a:solidFill>
                <a:cs typeface="Arial" panose="020B0604020202020204" pitchFamily="34" charset="0"/>
              </a:rPr>
              <a:t> INTENTION</a:t>
            </a:r>
            <a:r>
              <a:rPr lang="fr-FR" altLang="fr-FR" sz="2000" dirty="0">
                <a:solidFill>
                  <a:srgbClr val="000099"/>
                </a:solidFill>
                <a:cs typeface="Arial" panose="020B0604020202020204" pitchFamily="34" charset="0"/>
              </a:rPr>
              <a:t>, </a:t>
            </a:r>
          </a:p>
          <a:p>
            <a:pPr marL="533400" indent="0" algn="ctr" fontAlgn="base">
              <a:spcBef>
                <a:spcPts val="600"/>
              </a:spcBef>
              <a:spcAft>
                <a:spcPct val="0"/>
              </a:spcAft>
              <a:buClr>
                <a:srgbClr val="62C400"/>
              </a:buClr>
              <a:buSzPct val="100000"/>
            </a:pPr>
            <a:r>
              <a:rPr lang="fr-FR" altLang="fr-FR" dirty="0">
                <a:solidFill>
                  <a:srgbClr val="000099"/>
                </a:solidFill>
                <a:cs typeface="Arial" panose="020B0604020202020204" pitchFamily="34" charset="0"/>
              </a:rPr>
              <a:t>après interrogatoire sur ses pathologies existantes et leur prise en charge </a:t>
            </a:r>
          </a:p>
        </p:txBody>
      </p:sp>
      <p:sp>
        <p:nvSpPr>
          <p:cNvPr id="18" name="Rectangle 17"/>
          <p:cNvSpPr/>
          <p:nvPr/>
        </p:nvSpPr>
        <p:spPr>
          <a:xfrm>
            <a:off x="8136936" y="5317636"/>
            <a:ext cx="1941557" cy="369332"/>
          </a:xfrm>
          <a:prstGeom prst="rect">
            <a:avLst/>
          </a:prstGeom>
        </p:spPr>
        <p:txBody>
          <a:bodyPr wrap="none">
            <a:spAutoFit/>
          </a:bodyPr>
          <a:lstStyle/>
          <a:p>
            <a:pPr lvl="1"/>
            <a:r>
              <a:rPr lang="fr-FR" b="1" dirty="0">
                <a:solidFill>
                  <a:srgbClr val="000090"/>
                </a:solidFill>
                <a:latin typeface="Arial" panose="020B0604020202020204" pitchFamily="34" charset="0"/>
                <a:cs typeface="Arial" panose="020B0604020202020204" pitchFamily="34" charset="0"/>
              </a:rPr>
              <a:t>PRUDENCE</a:t>
            </a:r>
          </a:p>
        </p:txBody>
      </p:sp>
      <p:sp>
        <p:nvSpPr>
          <p:cNvPr id="19" name="Rectangle 18"/>
          <p:cNvSpPr/>
          <p:nvPr/>
        </p:nvSpPr>
        <p:spPr>
          <a:xfrm>
            <a:off x="4848856" y="1687579"/>
            <a:ext cx="3288080" cy="369332"/>
          </a:xfrm>
          <a:prstGeom prst="rect">
            <a:avLst/>
          </a:prstGeom>
        </p:spPr>
        <p:txBody>
          <a:bodyPr wrap="none">
            <a:spAutoFit/>
          </a:bodyPr>
          <a:lstStyle/>
          <a:p>
            <a:r>
              <a:rPr lang="fr-FR" b="1" dirty="0">
                <a:solidFill>
                  <a:srgbClr val="000099"/>
                </a:solidFill>
                <a:latin typeface="Arial" panose="020B0604020202020204" pitchFamily="34" charset="0"/>
                <a:cs typeface="Arial" panose="020B0604020202020204" pitchFamily="34" charset="0"/>
              </a:rPr>
              <a:t>VIGILANCE</a:t>
            </a:r>
            <a:r>
              <a:rPr lang="fr-FR" dirty="0">
                <a:latin typeface="Arial" panose="020B0604020202020204" pitchFamily="34" charset="0"/>
                <a:cs typeface="Arial" panose="020B0604020202020204" pitchFamily="34" charset="0"/>
              </a:rPr>
              <a:t> </a:t>
            </a:r>
            <a:r>
              <a:rPr lang="fr-FR" dirty="0">
                <a:solidFill>
                  <a:srgbClr val="000099"/>
                </a:solidFill>
                <a:latin typeface="Arial" panose="020B0604020202020204" pitchFamily="34" charset="0"/>
                <a:cs typeface="Arial" panose="020B0604020202020204" pitchFamily="34" charset="0"/>
              </a:rPr>
              <a:t>dans tous les cas</a:t>
            </a:r>
          </a:p>
        </p:txBody>
      </p:sp>
      <p:pic>
        <p:nvPicPr>
          <p:cNvPr id="30"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264" y="148378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7684" y="5124952"/>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19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097270" y="1806575"/>
            <a:ext cx="8361362" cy="4632037"/>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defRPr/>
            </a:pPr>
            <a:r>
              <a:rPr lang="fr-FR" altLang="fr-FR" sz="2000" u="sng" dirty="0">
                <a:solidFill>
                  <a:srgbClr val="000099"/>
                </a:solidFill>
                <a:cs typeface="Arial" panose="020B0604020202020204" pitchFamily="34" charset="0"/>
              </a:rPr>
              <a:t>Conseils éclairés en </a:t>
            </a:r>
            <a:r>
              <a:rPr lang="fr-FR" altLang="fr-FR" sz="2000" b="1" i="1" u="sng" dirty="0">
                <a:solidFill>
                  <a:srgbClr val="000099"/>
                </a:solidFill>
                <a:cs typeface="Arial" panose="020B0604020202020204" pitchFamily="34" charset="0"/>
              </a:rPr>
              <a:t>pathologies aiguës</a:t>
            </a:r>
            <a:r>
              <a:rPr lang="fr-FR" altLang="fr-FR" sz="2000" b="1" i="1" dirty="0">
                <a:solidFill>
                  <a:srgbClr val="000099"/>
                </a:solidFill>
                <a:cs typeface="Arial" panose="020B0604020202020204" pitchFamily="34" charset="0"/>
              </a:rPr>
              <a:t>:</a:t>
            </a:r>
            <a:endParaRPr lang="fr-FR" altLang="fr-FR" sz="2000" dirty="0">
              <a:solidFill>
                <a:srgbClr val="000099"/>
              </a:solidFill>
              <a:cs typeface="Arial" panose="020B0604020202020204" pitchFamily="34" charset="0"/>
            </a:endParaRP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Limiter</a:t>
            </a:r>
            <a:r>
              <a:rPr lang="fr-FR" altLang="fr-FR" sz="2000" dirty="0">
                <a:solidFill>
                  <a:srgbClr val="000099"/>
                </a:solidFill>
                <a:cs typeface="Arial" panose="020B0604020202020204" pitchFamily="34" charset="0"/>
              </a:rPr>
              <a:t> le conseil</a:t>
            </a:r>
            <a:r>
              <a:rPr lang="fr-FR" altLang="fr-FR" sz="2000" b="1" dirty="0">
                <a:solidFill>
                  <a:srgbClr val="000099"/>
                </a:solidFill>
                <a:cs typeface="Arial" panose="020B0604020202020204" pitchFamily="34" charset="0"/>
              </a:rPr>
              <a:t> dans le temps</a:t>
            </a:r>
            <a:r>
              <a:rPr lang="fr-FR" altLang="fr-FR" sz="2000" dirty="0">
                <a:solidFill>
                  <a:srgbClr val="000099"/>
                </a:solidFill>
                <a:cs typeface="Arial" panose="020B0604020202020204" pitchFamily="34" charset="0"/>
              </a:rPr>
              <a:t> : nécessité d’une amélioration notable rapide (par exemple 24 à 48 h pour une toux)</a:t>
            </a:r>
            <a:endParaRPr lang="fr-FR" altLang="fr-FR" sz="2000" dirty="0">
              <a:solidFill>
                <a:srgbClr val="000090"/>
              </a:solidFill>
              <a:cs typeface="Arial" panose="020B0604020202020204" pitchFamily="34" charset="0"/>
            </a:endParaRPr>
          </a:p>
          <a:p>
            <a:pPr marL="796925" lvl="1" indent="-342900" eaLnBrk="0" fontAlgn="base" hangingPunct="0">
              <a:spcBef>
                <a:spcPts val="1200"/>
              </a:spcBef>
              <a:spcAft>
                <a:spcPct val="0"/>
              </a:spcAft>
              <a:buClr>
                <a:srgbClr val="62C400"/>
              </a:buClr>
              <a:buBlip>
                <a:blip r:embed="rId3"/>
              </a:buBlip>
              <a:defRPr/>
            </a:pPr>
            <a:r>
              <a:rPr lang="fr-FR" altLang="fr-FR" sz="2000" dirty="0">
                <a:solidFill>
                  <a:srgbClr val="000099"/>
                </a:solidFill>
                <a:cs typeface="Arial" panose="020B0604020202020204" pitchFamily="34" charset="0"/>
              </a:rPr>
              <a:t>Savoir reconsidérer le problème = </a:t>
            </a:r>
            <a:r>
              <a:rPr lang="fr-FR" altLang="fr-FR" sz="2000" b="1" dirty="0">
                <a:solidFill>
                  <a:srgbClr val="000099"/>
                </a:solidFill>
                <a:cs typeface="Arial" panose="020B0604020202020204" pitchFamily="34" charset="0"/>
              </a:rPr>
              <a:t>INSTAURER UN SUIVI</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Si besoin ou si fragilité du patient,</a:t>
            </a:r>
          </a:p>
          <a:p>
            <a:pPr marL="454025" lvl="1" indent="0" eaLnBrk="0" fontAlgn="base" hangingPunct="0">
              <a:spcBef>
                <a:spcPts val="600"/>
              </a:spcBef>
              <a:spcAft>
                <a:spcPct val="0"/>
              </a:spcAft>
              <a:buClr>
                <a:srgbClr val="62C400"/>
              </a:buClr>
              <a:defRPr/>
            </a:pPr>
            <a:r>
              <a:rPr lang="fr-FR" altLang="fr-FR" sz="2000" b="1" i="1"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sym typeface="Wingdings" panose="05000000000000000000" pitchFamily="2" charset="2"/>
              </a:rPr>
              <a:t></a:t>
            </a:r>
            <a:r>
              <a:rPr lang="fr-FR" altLang="fr-FR" sz="2000" b="1" i="1" dirty="0">
                <a:solidFill>
                  <a:srgbClr val="000099"/>
                </a:solidFill>
                <a:cs typeface="Arial" panose="020B0604020202020204" pitchFamily="34" charset="0"/>
              </a:rPr>
              <a:t> </a:t>
            </a:r>
            <a:r>
              <a:rPr lang="fr-FR" altLang="fr-FR" sz="2000" b="1" dirty="0">
                <a:solidFill>
                  <a:srgbClr val="FF0000"/>
                </a:solidFill>
                <a:cs typeface="Arial" panose="020B0604020202020204" pitchFamily="34" charset="0"/>
              </a:rPr>
              <a:t>orienter vers une consultation médicale</a:t>
            </a:r>
          </a:p>
          <a:p>
            <a:pPr marL="796925" lvl="1" indent="-342900" eaLnBrk="0" fontAlgn="base" hangingPunct="0">
              <a:spcBef>
                <a:spcPct val="0"/>
              </a:spcBef>
              <a:spcAft>
                <a:spcPct val="0"/>
              </a:spcAft>
              <a:buClr>
                <a:srgbClr val="62C400"/>
              </a:buClr>
              <a:buBlip>
                <a:blip r:embed="rId3"/>
              </a:buBlip>
              <a:defRPr/>
            </a:pPr>
            <a:endParaRPr lang="fr-FR" altLang="fr-FR" sz="2000" b="1" i="1" dirty="0">
              <a:solidFill>
                <a:srgbClr val="000099"/>
              </a:solidFill>
              <a:cs typeface="Arial" panose="020B0604020202020204" pitchFamily="34" charset="0"/>
            </a:endParaRPr>
          </a:p>
          <a:p>
            <a:pPr marL="454025" lvl="1" indent="0" eaLnBrk="0" fontAlgn="base" hangingPunct="0">
              <a:spcBef>
                <a:spcPct val="0"/>
              </a:spcBef>
              <a:spcAft>
                <a:spcPct val="0"/>
              </a:spcAft>
              <a:buClr>
                <a:srgbClr val="62C400"/>
              </a:buClr>
              <a:defRPr/>
            </a:pPr>
            <a:endParaRPr lang="fr-FR" altLang="fr-FR" sz="2000" b="1" i="1" dirty="0">
              <a:solidFill>
                <a:srgbClr val="000099"/>
              </a:solidFill>
              <a:cs typeface="Arial" panose="020B0604020202020204" pitchFamily="34" charset="0"/>
            </a:endParaRPr>
          </a:p>
          <a:p>
            <a:pPr marL="454025" lvl="1" indent="0" eaLnBrk="0" fontAlgn="base" hangingPunct="0">
              <a:spcBef>
                <a:spcPct val="0"/>
              </a:spcBef>
              <a:spcAft>
                <a:spcPct val="0"/>
              </a:spcAft>
              <a:buClr>
                <a:srgbClr val="62C400"/>
              </a:buClr>
              <a:defRPr/>
            </a:pPr>
            <a:endParaRPr lang="fr-FR" altLang="fr-FR" sz="2000" b="1" i="1" dirty="0">
              <a:solidFill>
                <a:srgbClr val="000099"/>
              </a:solidFill>
              <a:cs typeface="Arial" panose="020B0604020202020204" pitchFamily="34" charset="0"/>
            </a:endParaRPr>
          </a:p>
          <a:p>
            <a:pPr marL="342900" indent="-342900" eaLnBrk="0" fontAlgn="base" hangingPunct="0">
              <a:spcBef>
                <a:spcPct val="0"/>
              </a:spcBef>
              <a:spcAft>
                <a:spcPct val="0"/>
              </a:spcAft>
              <a:buClr>
                <a:srgbClr val="000099"/>
              </a:buClr>
              <a:buFont typeface="Wingdings" panose="05000000000000000000" pitchFamily="2" charset="2"/>
              <a:buChar char="v"/>
              <a:defRPr/>
            </a:pPr>
            <a:r>
              <a:rPr lang="fr-FR" altLang="fr-FR" sz="2000" u="sng" dirty="0">
                <a:solidFill>
                  <a:srgbClr val="000099"/>
                </a:solidFill>
                <a:cs typeface="Arial" panose="020B0604020202020204" pitchFamily="34" charset="0"/>
              </a:rPr>
              <a:t>Conseils possibles et adaptés en </a:t>
            </a:r>
            <a:r>
              <a:rPr lang="fr-FR" altLang="fr-FR" sz="2000" b="1" i="1" u="sng" dirty="0">
                <a:solidFill>
                  <a:srgbClr val="000099"/>
                </a:solidFill>
                <a:cs typeface="Arial" panose="020B0604020202020204" pitchFamily="34" charset="0"/>
              </a:rPr>
              <a:t>pathologies chroniques </a:t>
            </a:r>
            <a:r>
              <a:rPr lang="fr-FR" altLang="fr-FR" sz="2000" b="1" dirty="0">
                <a:solidFill>
                  <a:srgbClr val="000099"/>
                </a:solidFill>
                <a:cs typeface="Arial" panose="020B0604020202020204" pitchFamily="34" charset="0"/>
              </a:rPr>
              <a:t>:</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Accompagner </a:t>
            </a:r>
            <a:r>
              <a:rPr lang="fr-FR" altLang="fr-FR" sz="2000" dirty="0">
                <a:solidFill>
                  <a:srgbClr val="000099"/>
                </a:solidFill>
                <a:cs typeface="Arial" panose="020B0604020202020204" pitchFamily="34" charset="0"/>
              </a:rPr>
              <a:t>le traitement de médecine conventionnelle</a:t>
            </a:r>
          </a:p>
          <a:p>
            <a:pPr marL="796925" lvl="1" indent="-342900" eaLnBrk="0" fontAlgn="base" hangingPunct="0">
              <a:spcBef>
                <a:spcPts val="1200"/>
              </a:spcBef>
              <a:spcAft>
                <a:spcPct val="0"/>
              </a:spcAft>
              <a:buClr>
                <a:srgbClr val="62C400"/>
              </a:buClr>
              <a:buBlip>
                <a:blip r:embed="rId3"/>
              </a:buBlip>
              <a:defRPr/>
            </a:pPr>
            <a:r>
              <a:rPr lang="fr-FR" altLang="fr-FR" sz="2000" b="1" dirty="0">
                <a:solidFill>
                  <a:srgbClr val="000099"/>
                </a:solidFill>
                <a:cs typeface="Arial" panose="020B0604020202020204" pitchFamily="34" charset="0"/>
              </a:rPr>
              <a:t>Mettre en place </a:t>
            </a:r>
            <a:r>
              <a:rPr lang="fr-FR" altLang="fr-FR" sz="2000" dirty="0">
                <a:solidFill>
                  <a:srgbClr val="000099"/>
                </a:solidFill>
                <a:cs typeface="Arial" panose="020B0604020202020204" pitchFamily="34" charset="0"/>
              </a:rPr>
              <a:t>une possible prévention</a:t>
            </a:r>
          </a:p>
        </p:txBody>
      </p:sp>
      <p:sp>
        <p:nvSpPr>
          <p:cNvPr id="19046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Règles d’or du conseil</a:t>
            </a:r>
          </a:p>
        </p:txBody>
      </p:sp>
      <p:pic>
        <p:nvPicPr>
          <p:cNvPr id="4"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3" y="3214034"/>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73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idx="4294967295"/>
          </p:nvPr>
        </p:nvSpPr>
        <p:spPr>
          <a:xfrm>
            <a:off x="704851" y="1688914"/>
            <a:ext cx="10887074" cy="4553929"/>
          </a:xfrm>
          <a:prstGeom prst="rect">
            <a:avLst/>
          </a:prstGeom>
        </p:spPr>
        <p:txBody>
          <a:bodyPr/>
          <a:lstStyle/>
          <a:p>
            <a:pPr marL="796925" lvl="1" indent="-342900" defTabSz="914400" eaLnBrk="0" hangingPunct="0">
              <a:lnSpc>
                <a:spcPct val="100000"/>
              </a:lnSpc>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Posologie en aigu : </a:t>
            </a:r>
          </a:p>
          <a:p>
            <a:pPr marL="454025" lvl="1" indent="0" defTabSz="914400" eaLnBrk="0" hangingPunct="0">
              <a:lnSpc>
                <a:spcPct val="100000"/>
              </a:lnSpc>
              <a:spcBef>
                <a:spcPts val="600"/>
              </a:spcBef>
              <a:buClr>
                <a:srgbClr val="62C400"/>
              </a:buClr>
              <a:buNone/>
              <a:tabLst>
                <a:tab pos="287338" algn="l"/>
              </a:tabLst>
              <a:defRPr/>
            </a:pPr>
            <a:r>
              <a:rPr lang="fr-FR" sz="2000" dirty="0">
                <a:solidFill>
                  <a:srgbClr val="000099"/>
                </a:solidFill>
                <a:latin typeface="Arial" panose="020B0604020202020204" pitchFamily="34" charset="0"/>
              </a:rPr>
              <a:t>Répéter très souvent les prises au début (toutes les heures voire toutes les ½ heures pendant 24 heures) puis espacer selon amélioration, 3 à 5 fois par jour les jours suivants</a:t>
            </a:r>
          </a:p>
          <a:p>
            <a:pPr marL="360363" eaLnBrk="1" hangingPunct="1">
              <a:lnSpc>
                <a:spcPct val="100000"/>
              </a:lnSpc>
              <a:spcBef>
                <a:spcPts val="600"/>
              </a:spcBef>
              <a:defRPr/>
            </a:pPr>
            <a:endParaRPr lang="fr-FR" sz="1800" dirty="0">
              <a:solidFill>
                <a:srgbClr val="000090"/>
              </a:solidFill>
            </a:endParaRPr>
          </a:p>
          <a:p>
            <a:pPr marL="796925" lvl="1" indent="-342900" defTabSz="914400" eaLnBrk="0" hangingPunct="0">
              <a:lnSpc>
                <a:spcPct val="100000"/>
              </a:lnSpc>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Posologie pour des médicaments pouvant être utilisés en chronique :</a:t>
            </a:r>
          </a:p>
          <a:p>
            <a:pPr marL="454025" lvl="1" indent="0" defTabSz="914400" eaLnBrk="0" hangingPunct="0">
              <a:lnSpc>
                <a:spcPct val="100000"/>
              </a:lnSpc>
              <a:spcBef>
                <a:spcPts val="600"/>
              </a:spcBef>
              <a:buClr>
                <a:srgbClr val="62C400"/>
              </a:buClr>
              <a:buNone/>
              <a:tabLst>
                <a:tab pos="287338" algn="l"/>
              </a:tabLst>
              <a:defRPr/>
            </a:pPr>
            <a:r>
              <a:rPr lang="fr-FR" sz="2000" dirty="0">
                <a:solidFill>
                  <a:srgbClr val="000090"/>
                </a:solidFill>
                <a:latin typeface="Arial" panose="020B0604020202020204" pitchFamily="34" charset="0"/>
              </a:rPr>
              <a:t>Préférer une prise quotidienne, biquotidienne ou hebdomadaire </a:t>
            </a:r>
          </a:p>
          <a:p>
            <a:pPr marL="454025" lvl="1" indent="0" defTabSz="914400" eaLnBrk="0" hangingPunct="0">
              <a:lnSpc>
                <a:spcPct val="100000"/>
              </a:lnSpc>
              <a:spcBef>
                <a:spcPct val="0"/>
              </a:spcBef>
              <a:buClr>
                <a:srgbClr val="62C400"/>
              </a:buClr>
              <a:buNone/>
              <a:tabLst>
                <a:tab pos="287338" algn="l"/>
              </a:tabLst>
              <a:defRPr/>
            </a:pPr>
            <a:r>
              <a:rPr lang="fr-FR" sz="2000" dirty="0">
                <a:solidFill>
                  <a:srgbClr val="000090"/>
                </a:solidFill>
                <a:latin typeface="Arial" panose="020B0604020202020204" pitchFamily="34" charset="0"/>
              </a:rPr>
              <a:t>En attendant la consultation médicale</a:t>
            </a:r>
          </a:p>
          <a:p>
            <a:pPr marL="360363" eaLnBrk="1" hangingPunct="1">
              <a:lnSpc>
                <a:spcPct val="100000"/>
              </a:lnSpc>
              <a:spcBef>
                <a:spcPts val="600"/>
              </a:spcBef>
              <a:defRPr/>
            </a:pPr>
            <a:endParaRPr lang="fr-FR" sz="1800" dirty="0">
              <a:solidFill>
                <a:srgbClr val="000090"/>
              </a:solidFill>
            </a:endParaRPr>
          </a:p>
          <a:p>
            <a:pPr marL="285750" indent="-285750" eaLnBrk="1" hangingPunct="1">
              <a:buFont typeface="Wingdings" pitchFamily="2" charset="2"/>
              <a:buChar char="§"/>
              <a:defRPr/>
            </a:pPr>
            <a:endParaRPr lang="fr-FR" sz="1600" dirty="0">
              <a:solidFill>
                <a:srgbClr val="000090"/>
              </a:solidFill>
            </a:endParaRPr>
          </a:p>
          <a:p>
            <a:pPr marL="796925" lvl="1" indent="-342900" defTabSz="914400" eaLnBrk="0" hangingPunct="0">
              <a:spcBef>
                <a:spcPct val="0"/>
              </a:spcBef>
              <a:buClr>
                <a:srgbClr val="62C400"/>
              </a:buClr>
              <a:buBlip>
                <a:blip r:embed="rId3"/>
              </a:buBlip>
              <a:tabLst>
                <a:tab pos="287338" algn="l"/>
              </a:tabLst>
              <a:defRPr/>
            </a:pPr>
            <a:r>
              <a:rPr lang="fr-FR" sz="2000" b="1" dirty="0">
                <a:solidFill>
                  <a:srgbClr val="000099"/>
                </a:solidFill>
                <a:latin typeface="Arial" panose="020B0604020202020204" pitchFamily="34" charset="0"/>
              </a:rPr>
              <a:t>Indiquer la fréquence et la durée du traitement</a:t>
            </a:r>
          </a:p>
          <a:p>
            <a:pPr eaLnBrk="1" hangingPunct="1">
              <a:spcBef>
                <a:spcPts val="0"/>
              </a:spcBef>
              <a:buClr>
                <a:srgbClr val="1320C3"/>
              </a:buClr>
              <a:defRPr/>
            </a:pPr>
            <a:endParaRPr lang="fr-FR" sz="1800" dirty="0"/>
          </a:p>
        </p:txBody>
      </p:sp>
      <p:sp>
        <p:nvSpPr>
          <p:cNvPr id="5" name="ZoneTexte 4"/>
          <p:cNvSpPr txBox="1"/>
          <p:nvPr/>
        </p:nvSpPr>
        <p:spPr>
          <a:xfrm>
            <a:off x="3870325" y="5187552"/>
            <a:ext cx="7899400" cy="769938"/>
          </a:xfrm>
          <a:prstGeom prst="rect">
            <a:avLst/>
          </a:prstGeom>
          <a:noFill/>
        </p:spPr>
        <p:txBody>
          <a:bodyPr>
            <a:spAutoFit/>
          </a:bodyPr>
          <a:lstStyle/>
          <a:p>
            <a:pPr eaLnBrk="0" fontAlgn="base" hangingPunct="0">
              <a:spcBef>
                <a:spcPct val="0"/>
              </a:spcBef>
              <a:spcAft>
                <a:spcPct val="0"/>
              </a:spcAft>
              <a:defRPr/>
            </a:pPr>
            <a:r>
              <a:rPr lang="fr-FR" sz="2400" dirty="0">
                <a:solidFill>
                  <a:srgbClr val="000099"/>
                </a:solidFill>
                <a:latin typeface="Arial" panose="020B0604020202020204" pitchFamily="34" charset="0"/>
                <a:cs typeface="Arial" panose="020B0604020202020204" pitchFamily="34" charset="0"/>
              </a:rPr>
              <a:t>Mentionner </a:t>
            </a:r>
            <a:r>
              <a:rPr lang="fr-FR" sz="2400" b="1" i="1" dirty="0">
                <a:solidFill>
                  <a:srgbClr val="000099"/>
                </a:solidFill>
                <a:latin typeface="Arial" panose="020B0604020202020204" pitchFamily="34" charset="0"/>
                <a:cs typeface="Arial" panose="020B0604020202020204" pitchFamily="34" charset="0"/>
              </a:rPr>
              <a:t>votre conseil par écrit </a:t>
            </a:r>
            <a:r>
              <a:rPr lang="fr-FR" sz="2400" dirty="0">
                <a:solidFill>
                  <a:srgbClr val="000099"/>
                </a:solidFill>
                <a:latin typeface="Arial" panose="020B0604020202020204" pitchFamily="34" charset="0"/>
                <a:cs typeface="Arial" panose="020B0604020202020204" pitchFamily="34" charset="0"/>
              </a:rPr>
              <a:t>: </a:t>
            </a:r>
          </a:p>
          <a:p>
            <a:pPr marL="358775" indent="-358775" eaLnBrk="0" fontAlgn="base" hangingPunct="0">
              <a:spcBef>
                <a:spcPct val="0"/>
              </a:spcBef>
              <a:spcAft>
                <a:spcPct val="0"/>
              </a:spcAft>
              <a:defRPr/>
            </a:pPr>
            <a:r>
              <a:rPr lang="fr-FR" sz="2000" dirty="0">
                <a:solidFill>
                  <a:srgbClr val="000099"/>
                </a:solidFill>
                <a:latin typeface="Arial" panose="020B0604020202020204" pitchFamily="34" charset="0"/>
                <a:cs typeface="Arial" panose="020B0604020202020204" pitchFamily="34" charset="0"/>
              </a:rPr>
              <a:t>	posologie + durée du traitement</a:t>
            </a:r>
          </a:p>
        </p:txBody>
      </p:sp>
      <p:pic>
        <p:nvPicPr>
          <p:cNvPr id="192515" name="Image 5"/>
          <p:cNvPicPr>
            <a:picLocks noChangeAspect="1"/>
          </p:cNvPicPr>
          <p:nvPr/>
        </p:nvPicPr>
        <p:blipFill rotWithShape="1">
          <a:blip r:embed="rId4" cstate="print">
            <a:extLst>
              <a:ext uri="{28A0092B-C50C-407E-A947-70E740481C1C}">
                <a14:useLocalDpi xmlns:a14="http://schemas.microsoft.com/office/drawing/2010/main" val="0"/>
              </a:ext>
            </a:extLst>
          </a:blip>
          <a:srcRect t="5815"/>
          <a:stretch/>
        </p:blipFill>
        <p:spPr bwMode="auto">
          <a:xfrm>
            <a:off x="2097088" y="5187552"/>
            <a:ext cx="1658937" cy="118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3.3. </a:t>
            </a:r>
            <a:r>
              <a:rPr lang="fr-FR" altLang="fr-FR" sz="3200" b="1">
                <a:solidFill>
                  <a:srgbClr val="FFFFFF"/>
                </a:solidFill>
                <a:ea typeface="Tahoma" panose="020B0604030504040204" pitchFamily="34" charset="0"/>
                <a:cs typeface="Arial" panose="020B0604020202020204" pitchFamily="34" charset="0"/>
              </a:rPr>
              <a:t>Règles </a:t>
            </a:r>
            <a:r>
              <a:rPr lang="fr-FR" altLang="fr-FR" sz="3200" b="1" dirty="0">
                <a:solidFill>
                  <a:srgbClr val="FFFFFF"/>
                </a:solidFill>
                <a:ea typeface="Tahoma" panose="020B0604030504040204" pitchFamily="34" charset="0"/>
                <a:cs typeface="Arial" panose="020B0604020202020204" pitchFamily="34" charset="0"/>
              </a:rPr>
              <a:t>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Tree>
    <p:extLst>
      <p:ext uri="{BB962C8B-B14F-4D97-AF65-F5344CB8AC3E}">
        <p14:creationId xmlns:p14="http://schemas.microsoft.com/office/powerpoint/2010/main" val="1615573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hangingPunct="0">
              <a:lnSpc>
                <a:spcPct val="110000"/>
              </a:lnSpc>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spcBef>
                <a:spcPts val="18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la </a:t>
            </a:r>
            <a:r>
              <a:rPr lang="fr-FR" altLang="fr-FR" b="1" dirty="0">
                <a:solidFill>
                  <a:srgbClr val="000099"/>
                </a:solidFill>
                <a:latin typeface="Arial"/>
                <a:ea typeface="ＭＳ Ｐゴシック" panose="020B0600070205080204" pitchFamily="34" charset="-128"/>
              </a:rPr>
              <a:t>cantonade : répondre à la question</a:t>
            </a:r>
          </a:p>
          <a:p>
            <a:pPr eaLnBrk="0" hangingPunct="0">
              <a:lnSpc>
                <a:spcPct val="110000"/>
              </a:lnSpc>
              <a:spcBef>
                <a:spcPct val="10000"/>
              </a:spcBef>
              <a:buClr>
                <a:srgbClr val="000099"/>
              </a:buClr>
              <a:defRPr/>
            </a:pPr>
            <a:r>
              <a:rPr lang="fr-FR" altLang="fr-FR" b="1" i="1" dirty="0">
                <a:solidFill>
                  <a:srgbClr val="000099"/>
                </a:solidFill>
                <a:latin typeface="Arial"/>
                <a:ea typeface="ＭＳ Ｐゴシック" panose="020B0600070205080204" pitchFamily="34" charset="-128"/>
              </a:rPr>
              <a:t>	Quelle méthode ou quel outil utilisez-vous pour construire votre conseil ?</a:t>
            </a:r>
          </a:p>
          <a:p>
            <a:pPr eaLnBrk="0" hangingPunct="0">
              <a:spcBef>
                <a:spcPct val="3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 </a:t>
            </a:r>
            <a:r>
              <a:rPr lang="fr-FR" altLang="fr-FR" dirty="0">
                <a:solidFill>
                  <a:srgbClr val="000099"/>
                </a:solidFill>
                <a:latin typeface="Arial"/>
                <a:ea typeface="ＭＳ Ｐゴシック" panose="020B0600070205080204" pitchFamily="34" charset="-128"/>
              </a:rPr>
              <a:t>:</a:t>
            </a:r>
          </a:p>
          <a:p>
            <a:pPr eaLnBrk="0" hangingPunct="0">
              <a:spcBef>
                <a:spcPct val="30000"/>
              </a:spcBef>
              <a:buClr>
                <a:srgbClr val="000099"/>
              </a:buClr>
              <a:defRPr/>
            </a:pPr>
            <a:r>
              <a:rPr lang="fr-FR" altLang="fr-FR" dirty="0">
                <a:solidFill>
                  <a:srgbClr val="000099"/>
                </a:solidFill>
                <a:latin typeface="Arial"/>
                <a:ea typeface="ＭＳ Ｐゴシック" panose="020B0600070205080204" pitchFamily="34" charset="-128"/>
              </a:rPr>
              <a:t>Construire le schéma :</a:t>
            </a:r>
          </a:p>
          <a:p>
            <a:pPr eaLnBrk="0" hangingPunct="0">
              <a:spcBef>
                <a:spcPct val="30000"/>
              </a:spcBef>
              <a:buClr>
                <a:srgbClr val="000099"/>
              </a:buClr>
              <a:buFontTx/>
              <a:buChar char="-"/>
              <a:defRPr/>
            </a:pPr>
            <a:r>
              <a:rPr lang="fr-FR" altLang="fr-FR" dirty="0">
                <a:solidFill>
                  <a:srgbClr val="000099"/>
                </a:solidFill>
                <a:latin typeface="Arial"/>
                <a:ea typeface="ＭＳ Ｐゴシック" panose="020B0600070205080204" pitchFamily="34" charset="-128"/>
              </a:rPr>
              <a:t>En indiquant le type d’informations à noter dans chaque cadran</a:t>
            </a:r>
          </a:p>
          <a:p>
            <a:pPr eaLnBrk="0" hangingPunct="0">
              <a:spcBef>
                <a:spcPct val="30000"/>
              </a:spcBef>
              <a:buClr>
                <a:srgbClr val="000099"/>
              </a:buClr>
              <a:buFontTx/>
              <a:buChar char="-"/>
              <a:defRPr/>
            </a:pPr>
            <a:r>
              <a:rPr lang="fr-FR" altLang="fr-FR" dirty="0">
                <a:solidFill>
                  <a:srgbClr val="000099"/>
                </a:solidFill>
                <a:latin typeface="Arial"/>
                <a:ea typeface="ＭＳ Ｐゴシック" panose="020B0600070205080204" pitchFamily="34" charset="-128"/>
              </a:rPr>
              <a:t>En associant LA question à poser</a:t>
            </a:r>
          </a:p>
        </p:txBody>
      </p:sp>
      <p:sp>
        <p:nvSpPr>
          <p:cNvPr id="19456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9456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rPr>
              <a:t>10’</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3.4. Méthodologie de conseil</a:t>
            </a:r>
          </a:p>
        </p:txBody>
      </p:sp>
    </p:spTree>
    <p:extLst>
      <p:ext uri="{BB962C8B-B14F-4D97-AF65-F5344CB8AC3E}">
        <p14:creationId xmlns:p14="http://schemas.microsoft.com/office/powerpoint/2010/main" val="3391858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9"/>
          <p:cNvGrpSpPr>
            <a:grpSpLocks/>
          </p:cNvGrpSpPr>
          <p:nvPr/>
        </p:nvGrpSpPr>
        <p:grpSpPr bwMode="auto">
          <a:xfrm>
            <a:off x="3979863" y="1978025"/>
            <a:ext cx="3941762" cy="2820988"/>
            <a:chOff x="2748195" y="2224318"/>
            <a:chExt cx="3411540" cy="2670656"/>
          </a:xfrm>
        </p:grpSpPr>
        <p:sp>
          <p:nvSpPr>
            <p:cNvPr id="8"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0" name="Groupe 3"/>
            <p:cNvGrpSpPr>
              <a:grpSpLocks/>
            </p:cNvGrpSpPr>
            <p:nvPr/>
          </p:nvGrpSpPr>
          <p:grpSpPr bwMode="auto">
            <a:xfrm>
              <a:off x="2748195" y="2224318"/>
              <a:ext cx="3411344" cy="2670656"/>
              <a:chOff x="2748195" y="2224318"/>
              <a:chExt cx="3411344" cy="2670656"/>
            </a:xfrm>
          </p:grpSpPr>
          <p:sp>
            <p:nvSpPr>
              <p:cNvPr id="1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2" name="Group 5"/>
              <p:cNvGrpSpPr>
                <a:grpSpLocks/>
              </p:cNvGrpSpPr>
              <p:nvPr/>
            </p:nvGrpSpPr>
            <p:grpSpPr bwMode="auto">
              <a:xfrm>
                <a:off x="2748195" y="2224318"/>
                <a:ext cx="3411344" cy="2670656"/>
                <a:chOff x="1746" y="1246"/>
                <a:chExt cx="2366" cy="1867"/>
              </a:xfrm>
            </p:grpSpPr>
            <p:sp>
              <p:nvSpPr>
                <p:cNvPr id="1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4" name="Group 7"/>
                <p:cNvGrpSpPr>
                  <a:grpSpLocks/>
                </p:cNvGrpSpPr>
                <p:nvPr/>
              </p:nvGrpSpPr>
              <p:grpSpPr bwMode="auto">
                <a:xfrm>
                  <a:off x="2659" y="1246"/>
                  <a:ext cx="598" cy="1845"/>
                  <a:chOff x="2659" y="1246"/>
                  <a:chExt cx="598" cy="1845"/>
                </a:xfrm>
              </p:grpSpPr>
              <p:sp>
                <p:nvSpPr>
                  <p:cNvPr id="1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II</a:t>
                    </a:r>
                  </a:p>
                </p:txBody>
              </p:sp>
              <p:sp>
                <p:nvSpPr>
                  <p:cNvPr id="1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III</a:t>
                    </a:r>
                  </a:p>
                </p:txBody>
              </p:sp>
              <p:sp>
                <p:nvSpPr>
                  <p:cNvPr id="1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IV</a:t>
                    </a:r>
                  </a:p>
                </p:txBody>
              </p:sp>
            </p:grpSp>
          </p:grpSp>
        </p:grpSp>
      </p:grpSp>
      <p:grpSp>
        <p:nvGrpSpPr>
          <p:cNvPr id="21" name="Groupe 20"/>
          <p:cNvGrpSpPr>
            <a:grpSpLocks/>
          </p:cNvGrpSpPr>
          <p:nvPr/>
        </p:nvGrpSpPr>
        <p:grpSpPr bwMode="auto">
          <a:xfrm>
            <a:off x="3967163" y="1006475"/>
            <a:ext cx="4722812" cy="987425"/>
            <a:chOff x="2695359" y="1710167"/>
            <a:chExt cx="4722263" cy="988208"/>
          </a:xfrm>
        </p:grpSpPr>
        <p:grpSp>
          <p:nvGrpSpPr>
            <p:cNvPr id="22" name="Group 36"/>
            <p:cNvGrpSpPr>
              <a:grpSpLocks/>
            </p:cNvGrpSpPr>
            <p:nvPr/>
          </p:nvGrpSpPr>
          <p:grpSpPr bwMode="auto">
            <a:xfrm>
              <a:off x="2695359" y="1888738"/>
              <a:ext cx="3941932" cy="809637"/>
              <a:chOff x="1693" y="852"/>
              <a:chExt cx="2734" cy="566"/>
            </a:xfrm>
          </p:grpSpPr>
          <p:grpSp>
            <p:nvGrpSpPr>
              <p:cNvPr id="24" name="Group 37"/>
              <p:cNvGrpSpPr>
                <a:grpSpLocks/>
              </p:cNvGrpSpPr>
              <p:nvPr/>
            </p:nvGrpSpPr>
            <p:grpSpPr bwMode="auto">
              <a:xfrm>
                <a:off x="1693" y="852"/>
                <a:ext cx="2734" cy="566"/>
                <a:chOff x="1700" y="967"/>
                <a:chExt cx="2343" cy="537"/>
              </a:xfrm>
            </p:grpSpPr>
            <p:grpSp>
              <p:nvGrpSpPr>
                <p:cNvPr id="26" name="Group 38"/>
                <p:cNvGrpSpPr>
                  <a:grpSpLocks/>
                </p:cNvGrpSpPr>
                <p:nvPr/>
              </p:nvGrpSpPr>
              <p:grpSpPr bwMode="auto">
                <a:xfrm>
                  <a:off x="1707" y="967"/>
                  <a:ext cx="2336" cy="537"/>
                  <a:chOff x="1707" y="1058"/>
                  <a:chExt cx="2336" cy="537"/>
                </a:xfrm>
              </p:grpSpPr>
              <p:sp>
                <p:nvSpPr>
                  <p:cNvPr id="2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2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2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2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400" b="1" dirty="0">
                  <a:solidFill>
                    <a:srgbClr val="000000"/>
                  </a:solidFill>
                  <a:ea typeface="ＭＳ Ｐゴシック" panose="020B0600070205080204" pitchFamily="34" charset="-128"/>
                </a:endParaRPr>
              </a:p>
            </p:txBody>
          </p:sp>
        </p:grpSp>
        <p:sp>
          <p:nvSpPr>
            <p:cNvPr id="2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a:t>
              </a:r>
            </a:p>
            <a:p>
              <a:pPr fontAlgn="base">
                <a:spcBef>
                  <a:spcPct val="0"/>
                </a:spcBef>
                <a:spcAft>
                  <a:spcPct val="0"/>
                </a:spcAft>
              </a:pPr>
              <a:endParaRPr lang="fr-FR" altLang="fr-FR" sz="1600" dirty="0">
                <a:solidFill>
                  <a:srgbClr val="000000"/>
                </a:solidFill>
                <a:ea typeface="MS Mincho" panose="02020609040205080304" pitchFamily="49" charset="-128"/>
              </a:endParaRPr>
            </a:p>
          </p:txBody>
        </p:sp>
      </p:grpSp>
      <p:grpSp>
        <p:nvGrpSpPr>
          <p:cNvPr id="30" name="Groupe 29"/>
          <p:cNvGrpSpPr>
            <a:grpSpLocks/>
          </p:cNvGrpSpPr>
          <p:nvPr/>
        </p:nvGrpSpPr>
        <p:grpSpPr bwMode="auto">
          <a:xfrm>
            <a:off x="1589768" y="2162364"/>
            <a:ext cx="8721725" cy="2733675"/>
            <a:chOff x="134938" y="2506317"/>
            <a:chExt cx="8721725" cy="2734587"/>
          </a:xfrm>
        </p:grpSpPr>
        <p:sp>
          <p:nvSpPr>
            <p:cNvPr id="31"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32"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33"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34"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ja-JP" sz="1200" i="1" dirty="0">
                  <a:solidFill>
                    <a:srgbClr val="000000"/>
                  </a:solidFill>
                  <a:ea typeface="ＭＳ Ｐゴシック" panose="020B0600070205080204" pitchFamily="34" charset="-128"/>
                </a:rPr>
                <a:t>?</a:t>
              </a:r>
            </a:p>
          </p:txBody>
        </p:sp>
      </p:grpSp>
      <p:sp>
        <p:nvSpPr>
          <p:cNvPr id="36" name="ZoneTexte 35"/>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3.4. Méthodologie de conseil</a:t>
            </a:r>
          </a:p>
        </p:txBody>
      </p:sp>
      <p:sp>
        <p:nvSpPr>
          <p:cNvPr id="35" name="Text Box 15"/>
          <p:cNvSpPr txBox="1">
            <a:spLocks noChangeArrowheads="1"/>
          </p:cNvSpPr>
          <p:nvPr/>
        </p:nvSpPr>
        <p:spPr bwMode="auto">
          <a:xfrm>
            <a:off x="6183667" y="3797311"/>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400" b="1" dirty="0">
              <a:solidFill>
                <a:srgbClr val="000000"/>
              </a:solidFill>
              <a:ea typeface="ＭＳ Ｐゴシック" panose="020B0600070205080204" pitchFamily="34" charset="-128"/>
            </a:endParaRPr>
          </a:p>
        </p:txBody>
      </p:sp>
      <p:sp>
        <p:nvSpPr>
          <p:cNvPr id="37" name="Text Box 15"/>
          <p:cNvSpPr txBox="1">
            <a:spLocks noChangeArrowheads="1"/>
          </p:cNvSpPr>
          <p:nvPr/>
        </p:nvSpPr>
        <p:spPr bwMode="auto">
          <a:xfrm>
            <a:off x="4305547" y="3872968"/>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400" b="1" dirty="0">
              <a:solidFill>
                <a:srgbClr val="000000"/>
              </a:solidFill>
              <a:ea typeface="ＭＳ Ｐゴシック" panose="020B0600070205080204" pitchFamily="34" charset="-128"/>
            </a:endParaRPr>
          </a:p>
        </p:txBody>
      </p:sp>
      <p:sp>
        <p:nvSpPr>
          <p:cNvPr id="38" name="Text Box 15"/>
          <p:cNvSpPr txBox="1">
            <a:spLocks noChangeArrowheads="1"/>
          </p:cNvSpPr>
          <p:nvPr/>
        </p:nvSpPr>
        <p:spPr bwMode="auto">
          <a:xfrm>
            <a:off x="6196493" y="2578888"/>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400" b="1" dirty="0">
              <a:solidFill>
                <a:srgbClr val="000000"/>
              </a:solidFill>
              <a:ea typeface="ＭＳ Ｐゴシック" panose="020B0600070205080204" pitchFamily="34" charset="-128"/>
            </a:endParaRPr>
          </a:p>
        </p:txBody>
      </p:sp>
      <p:sp>
        <p:nvSpPr>
          <p:cNvPr id="39" name="Text Box 15"/>
          <p:cNvSpPr txBox="1">
            <a:spLocks noChangeArrowheads="1"/>
          </p:cNvSpPr>
          <p:nvPr/>
        </p:nvSpPr>
        <p:spPr bwMode="auto">
          <a:xfrm>
            <a:off x="4314710" y="2517314"/>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400" b="1"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506699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nvGrpSpPr>
          <p:cNvPr id="64" name="Groupe 63"/>
          <p:cNvGrpSpPr/>
          <p:nvPr/>
        </p:nvGrpSpPr>
        <p:grpSpPr>
          <a:xfrm>
            <a:off x="3967163" y="1978025"/>
            <a:ext cx="3954462" cy="2820988"/>
            <a:chOff x="3967163" y="1978025"/>
            <a:chExt cx="3954462" cy="2820988"/>
          </a:xfrm>
        </p:grpSpPr>
        <p:sp>
          <p:nvSpPr>
            <p:cNvPr id="65" name="Rectangle 64"/>
            <p:cNvSpPr/>
            <p:nvPr/>
          </p:nvSpPr>
          <p:spPr>
            <a:xfrm>
              <a:off x="3992582" y="3445815"/>
              <a:ext cx="2014062" cy="1351686"/>
            </a:xfrm>
            <a:prstGeom prst="rect">
              <a:avLst/>
            </a:prstGeom>
            <a:solidFill>
              <a:srgbClr val="95C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grpSp>
          <p:nvGrpSpPr>
            <p:cNvPr id="66" name="Groupe 65"/>
            <p:cNvGrpSpPr/>
            <p:nvPr/>
          </p:nvGrpSpPr>
          <p:grpSpPr>
            <a:xfrm>
              <a:off x="3967163" y="1978025"/>
              <a:ext cx="3954462" cy="2820988"/>
              <a:chOff x="3967163" y="1978025"/>
              <a:chExt cx="3954462" cy="2820988"/>
            </a:xfrm>
          </p:grpSpPr>
          <p:sp>
            <p:nvSpPr>
              <p:cNvPr id="67" name="Rectangle 66"/>
              <p:cNvSpPr/>
              <p:nvPr/>
            </p:nvSpPr>
            <p:spPr>
              <a:xfrm>
                <a:off x="5993944" y="1993899"/>
                <a:ext cx="1915609" cy="2803601"/>
              </a:xfrm>
              <a:prstGeom prst="rect">
                <a:avLst/>
              </a:prstGeom>
              <a:solidFill>
                <a:srgbClr val="95C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grpSp>
            <p:nvGrpSpPr>
              <p:cNvPr id="68" name="Groupe 67"/>
              <p:cNvGrpSpPr>
                <a:grpSpLocks/>
              </p:cNvGrpSpPr>
              <p:nvPr/>
            </p:nvGrpSpPr>
            <p:grpSpPr bwMode="auto">
              <a:xfrm>
                <a:off x="3967163" y="1978025"/>
                <a:ext cx="3954462" cy="2820988"/>
                <a:chOff x="2543050" y="1977368"/>
                <a:chExt cx="3954457" cy="2822328"/>
              </a:xfrm>
            </p:grpSpPr>
            <p:grpSp>
              <p:nvGrpSpPr>
                <p:cNvPr id="69" name="Groupe 9"/>
                <p:cNvGrpSpPr>
                  <a:grpSpLocks/>
                </p:cNvGrpSpPr>
                <p:nvPr/>
              </p:nvGrpSpPr>
              <p:grpSpPr bwMode="auto">
                <a:xfrm>
                  <a:off x="2555750" y="1977368"/>
                  <a:ext cx="3941757" cy="2822328"/>
                  <a:chOff x="2748195" y="2224318"/>
                  <a:chExt cx="3411540" cy="2670656"/>
                </a:xfrm>
              </p:grpSpPr>
              <p:sp>
                <p:nvSpPr>
                  <p:cNvPr id="71"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ndParaRPr>
                  </a:p>
                </p:txBody>
              </p:sp>
              <p:grpSp>
                <p:nvGrpSpPr>
                  <p:cNvPr id="72" name="Groupe 3"/>
                  <p:cNvGrpSpPr>
                    <a:grpSpLocks/>
                  </p:cNvGrpSpPr>
                  <p:nvPr/>
                </p:nvGrpSpPr>
                <p:grpSpPr bwMode="auto">
                  <a:xfrm>
                    <a:off x="2748195" y="2224318"/>
                    <a:ext cx="3411344" cy="2670656"/>
                    <a:chOff x="2748195" y="2224318"/>
                    <a:chExt cx="3411344" cy="2670656"/>
                  </a:xfrm>
                </p:grpSpPr>
                <p:sp>
                  <p:nvSpPr>
                    <p:cNvPr id="73"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ndParaRPr>
                    </a:p>
                  </p:txBody>
                </p:sp>
                <p:grpSp>
                  <p:nvGrpSpPr>
                    <p:cNvPr id="74" name="Group 5"/>
                    <p:cNvGrpSpPr>
                      <a:grpSpLocks/>
                    </p:cNvGrpSpPr>
                    <p:nvPr/>
                  </p:nvGrpSpPr>
                  <p:grpSpPr bwMode="auto">
                    <a:xfrm>
                      <a:off x="2748195" y="2224318"/>
                      <a:ext cx="3411344" cy="2670656"/>
                      <a:chOff x="1746" y="1246"/>
                      <a:chExt cx="2366" cy="1867"/>
                    </a:xfrm>
                  </p:grpSpPr>
                  <p:sp>
                    <p:nvSpPr>
                      <p:cNvPr id="75"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76" name="Group 7"/>
                      <p:cNvGrpSpPr>
                        <a:grpSpLocks/>
                      </p:cNvGrpSpPr>
                      <p:nvPr/>
                    </p:nvGrpSpPr>
                    <p:grpSpPr bwMode="auto">
                      <a:xfrm>
                        <a:off x="1758" y="1246"/>
                        <a:ext cx="2174" cy="1845"/>
                        <a:chOff x="1758" y="1246"/>
                        <a:chExt cx="2174" cy="1845"/>
                      </a:xfrm>
                    </p:grpSpPr>
                    <p:sp>
                      <p:nvSpPr>
                        <p:cNvPr id="77"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Aspect</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Stade</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Localisation</a:t>
                          </a:r>
                        </a:p>
                      </p:txBody>
                    </p:sp>
                    <p:sp>
                      <p:nvSpPr>
                        <p:cNvPr id="78"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fr-FR" altLang="fr-FR" sz="180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a:t>
                          </a:r>
                        </a:p>
                      </p:txBody>
                    </p:sp>
                    <p:sp>
                      <p:nvSpPr>
                        <p:cNvPr id="79"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fr-FR" altLang="fr-FR" sz="18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II</a:t>
                          </a:r>
                        </a:p>
                      </p:txBody>
                    </p:sp>
                    <p:sp>
                      <p:nvSpPr>
                        <p:cNvPr id="80"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fr-FR" altLang="fr-FR" sz="18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III</a:t>
                          </a:r>
                        </a:p>
                      </p:txBody>
                    </p:sp>
                    <p:sp>
                      <p:nvSpPr>
                        <p:cNvPr id="81"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fr-FR" altLang="fr-FR" sz="18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IV</a:t>
                          </a:r>
                        </a:p>
                      </p:txBody>
                    </p:sp>
                    <p:sp>
                      <p:nvSpPr>
                        <p:cNvPr id="82"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Signes concomitants</a:t>
                          </a:r>
                        </a:p>
                      </p:txBody>
                    </p:sp>
                    <p:sp>
                      <p:nvSpPr>
                        <p:cNvPr id="83"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Modalités</a:t>
                          </a:r>
                        </a:p>
                      </p:txBody>
                    </p:sp>
                    <p:sp>
                      <p:nvSpPr>
                        <p:cNvPr id="84"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Sensations</a:t>
                          </a:r>
                        </a:p>
                      </p:txBody>
                    </p:sp>
                  </p:grpSp>
                </p:grpSp>
              </p:grpSp>
            </p:grpSp>
            <p:sp>
              <p:nvSpPr>
                <p:cNvPr id="70" name="ZoneTexte 52"/>
                <p:cNvSpPr txBox="1">
                  <a:spLocks noChangeArrowheads="1"/>
                </p:cNvSpPr>
                <p:nvPr/>
              </p:nvSpPr>
              <p:spPr bwMode="auto">
                <a:xfrm>
                  <a:off x="2543050" y="2216029"/>
                  <a:ext cx="2040156"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100" b="1" i="0" u="none" strike="noStrike" kern="0" cap="none" spc="0" normalizeH="0" baseline="0" noProof="0" dirty="0">
                      <a:ln>
                        <a:noFill/>
                      </a:ln>
                      <a:solidFill>
                        <a:srgbClr val="000000"/>
                      </a:solidFill>
                      <a:effectLst/>
                      <a:uLnTx/>
                      <a:uFillTx/>
                      <a:latin typeface="Arial" panose="020B0604020202020204" pitchFamily="34" charset="0"/>
                    </a:rPr>
                    <a:t>Similitude </a:t>
                  </a:r>
                  <a:r>
                    <a:rPr kumimoji="0" lang="fr-FR" altLang="fr-FR" sz="1100" b="1" i="0" u="none" strike="noStrike" kern="0" cap="none" spc="0" normalizeH="0" baseline="0" noProof="0" dirty="0" err="1">
                      <a:ln>
                        <a:noFill/>
                      </a:ln>
                      <a:solidFill>
                        <a:srgbClr val="000000"/>
                      </a:solidFill>
                      <a:effectLst/>
                      <a:uLnTx/>
                      <a:uFillTx/>
                      <a:latin typeface="Arial" panose="020B0604020202020204" pitchFamily="34" charset="0"/>
                    </a:rPr>
                    <a:t>anatomo</a:t>
                  </a:r>
                  <a:r>
                    <a:rPr kumimoji="0" lang="fr-FR" altLang="fr-FR" sz="1100" b="1" i="0" u="none" strike="noStrike" kern="0" cap="none" spc="0" normalizeH="0" baseline="0" noProof="0" dirty="0">
                      <a:ln>
                        <a:noFill/>
                      </a:ln>
                      <a:solidFill>
                        <a:srgbClr val="000000"/>
                      </a:solidFill>
                      <a:effectLst/>
                      <a:uLnTx/>
                      <a:uFillTx/>
                      <a:latin typeface="Arial" panose="020B0604020202020204" pitchFamily="34" charset="0"/>
                    </a:rPr>
                    <a:t>-physio- pathologique =</a:t>
                  </a:r>
                  <a:r>
                    <a:rPr kumimoji="0" lang="fr-FR" altLang="fr-FR" sz="1200" b="1" i="0" u="none" strike="noStrike" kern="0" cap="none" spc="0" normalizeH="0" baseline="0" noProof="0" dirty="0">
                      <a:ln>
                        <a:noFill/>
                      </a:ln>
                      <a:solidFill>
                        <a:srgbClr val="000000"/>
                      </a:solidFill>
                      <a:effectLst/>
                      <a:uLnTx/>
                      <a:uFillTx/>
                      <a:latin typeface="Arial" panose="020B0604020202020204" pitchFamily="34" charset="0"/>
                    </a:rPr>
                    <a:t> </a:t>
                  </a:r>
                  <a:r>
                    <a:rPr kumimoji="0" lang="fr-FR" altLang="fr-FR" sz="1050" b="1" i="0" u="none" strike="noStrike" kern="0" cap="none" spc="0" normalizeH="0" baseline="0" noProof="0" dirty="0">
                      <a:ln>
                        <a:noFill/>
                      </a:ln>
                      <a:solidFill>
                        <a:srgbClr val="000099"/>
                      </a:solidFill>
                      <a:effectLst/>
                      <a:uLnTx/>
                      <a:uFillTx/>
                      <a:latin typeface="Arial" panose="020B0604020202020204" pitchFamily="34" charset="0"/>
                    </a:rPr>
                    <a:t>15-30CH</a:t>
                  </a:r>
                </a:p>
              </p:txBody>
            </p:sp>
          </p:grpSp>
        </p:grpSp>
      </p:grpSp>
      <p:grpSp>
        <p:nvGrpSpPr>
          <p:cNvPr id="85" name="Groupe 84"/>
          <p:cNvGrpSpPr>
            <a:grpSpLocks/>
          </p:cNvGrpSpPr>
          <p:nvPr/>
        </p:nvGrpSpPr>
        <p:grpSpPr bwMode="auto">
          <a:xfrm>
            <a:off x="2128838" y="4787900"/>
            <a:ext cx="8359775" cy="1630363"/>
            <a:chOff x="686962" y="5150607"/>
            <a:chExt cx="8359774" cy="1630177"/>
          </a:xfrm>
        </p:grpSpPr>
        <p:grpSp>
          <p:nvGrpSpPr>
            <p:cNvPr id="86" name="Group 23"/>
            <p:cNvGrpSpPr>
              <a:grpSpLocks/>
            </p:cNvGrpSpPr>
            <p:nvPr/>
          </p:nvGrpSpPr>
          <p:grpSpPr bwMode="auto">
            <a:xfrm>
              <a:off x="2537329" y="5150607"/>
              <a:ext cx="3942222" cy="1166340"/>
              <a:chOff x="1509" y="3123"/>
              <a:chExt cx="2455" cy="486"/>
            </a:xfrm>
          </p:grpSpPr>
          <p:sp>
            <p:nvSpPr>
              <p:cNvPr id="95"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96"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a:endParaRPr>
              </a:p>
            </p:txBody>
          </p:sp>
        </p:grpSp>
        <p:sp>
          <p:nvSpPr>
            <p:cNvPr id="87"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Puis-je définir le Type sensible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88"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Quelles maladies faites-vous </a:t>
              </a:r>
            </a:p>
            <a:p>
              <a:pPr algn="ctr" fontAlgn="base">
                <a:spcBef>
                  <a:spcPct val="0"/>
                </a:spcBef>
                <a:spcAft>
                  <a:spcPct val="0"/>
                </a:spcAft>
              </a:pPr>
              <a:r>
                <a:rPr lang="fr-FR" altLang="ja-JP" sz="1200" i="1" dirty="0">
                  <a:solidFill>
                    <a:srgbClr val="000000"/>
                  </a:solidFill>
                  <a:ea typeface="MS Mincho" panose="02020609040205080304" pitchFamily="49" charset="-128"/>
                </a:rPr>
                <a:t>(ou avez-vous fait) et à quel rythme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89"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90"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91"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latin typeface="Arial"/>
                </a:rPr>
                <a:t>15 – 30 CH</a:t>
              </a:r>
            </a:p>
          </p:txBody>
        </p:sp>
        <p:sp>
          <p:nvSpPr>
            <p:cNvPr id="92"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latin typeface="Arial"/>
                </a:rPr>
                <a:t>15 – 30 CH</a:t>
              </a:r>
            </a:p>
          </p:txBody>
        </p:sp>
        <p:sp>
          <p:nvSpPr>
            <p:cNvPr id="93"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94"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97" name="Groupe 96"/>
          <p:cNvGrpSpPr>
            <a:grpSpLocks/>
          </p:cNvGrpSpPr>
          <p:nvPr/>
        </p:nvGrpSpPr>
        <p:grpSpPr bwMode="auto">
          <a:xfrm>
            <a:off x="1735138" y="1557338"/>
            <a:ext cx="7915275" cy="2179637"/>
            <a:chOff x="485337" y="1889606"/>
            <a:chExt cx="7915349" cy="2180543"/>
          </a:xfrm>
        </p:grpSpPr>
        <p:sp>
          <p:nvSpPr>
            <p:cNvPr id="98"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5 CH</a:t>
              </a:r>
            </a:p>
          </p:txBody>
        </p:sp>
        <p:sp>
          <p:nvSpPr>
            <p:cNvPr id="99"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33CC"/>
                  </a:solidFill>
                  <a:effectLst>
                    <a:outerShdw blurRad="38100" dist="38100" dir="2700000" algn="tl">
                      <a:srgbClr val="C0C0C0"/>
                    </a:outerShdw>
                  </a:effectLst>
                  <a:uLnTx/>
                  <a:uFillTx/>
                  <a:latin typeface="Arial"/>
                  <a:ea typeface="ＭＳ Ｐゴシック" charset="-128"/>
                </a:rPr>
                <a:t>30 CH</a:t>
              </a:r>
            </a:p>
          </p:txBody>
        </p:sp>
        <p:sp>
          <p:nvSpPr>
            <p:cNvPr id="100"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FR" altLang="fr-FR" sz="1200" b="1" i="0" u="none" strike="noStrike" kern="0" cap="none" spc="0" normalizeH="0" baseline="0" noProof="0">
                  <a:ln>
                    <a:noFill/>
                  </a:ln>
                  <a:solidFill>
                    <a:srgbClr val="4040B3"/>
                  </a:solidFill>
                  <a:effectLst/>
                  <a:uLnTx/>
                  <a:uFillTx/>
                  <a:latin typeface="Arial" panose="020B0604020202020204" pitchFamily="34" charset="0"/>
                  <a:ea typeface="ＭＳ Ｐゴシック" panose="020B0600070205080204" pitchFamily="34" charset="-128"/>
                </a:rPr>
                <a:t>5 gr à répéter</a:t>
              </a:r>
              <a:r>
                <a:rPr kumimoji="0" lang="en-US" altLang="fr-FR" sz="1200" b="1" i="0" u="none" strike="noStrike" kern="0" cap="none" spc="0" normalizeH="0" baseline="0" noProof="0">
                  <a:ln>
                    <a:noFill/>
                  </a:ln>
                  <a:solidFill>
                    <a:srgbClr val="4040B3"/>
                  </a:solidFill>
                  <a:effectLst/>
                  <a:uLnTx/>
                  <a:uFillTx/>
                  <a:latin typeface="Arial" panose="020B0604020202020204" pitchFamily="34" charset="0"/>
                  <a:ea typeface="ＭＳ Ｐゴシック" panose="020B0600070205080204" pitchFamily="34" charset="-128"/>
                  <a:sym typeface="Symbol" panose="05050102010706020507" pitchFamily="18" charset="2"/>
                </a:rPr>
                <a:t> - ESA</a:t>
              </a:r>
              <a:r>
                <a:rPr kumimoji="0" lang="fr-FR" altLang="fr-FR" sz="1200" b="1" i="0" u="none" strike="noStrike" kern="0" cap="none" spc="0" normalizeH="0" baseline="0" noProof="0">
                  <a:ln>
                    <a:noFill/>
                  </a:ln>
                  <a:solidFill>
                    <a:srgbClr val="4040B3"/>
                  </a:solidFill>
                  <a:effectLst/>
                  <a:uLnTx/>
                  <a:uFillTx/>
                  <a:latin typeface="Arial" panose="020B0604020202020204" pitchFamily="34" charset="0"/>
                  <a:ea typeface="ＭＳ Ｐゴシック" panose="020B0600070205080204" pitchFamily="34" charset="-128"/>
                </a:rPr>
                <a:t> </a:t>
              </a:r>
            </a:p>
          </p:txBody>
        </p:sp>
        <p:sp>
          <p:nvSpPr>
            <p:cNvPr id="101"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FR" altLang="fr-FR" sz="1200" b="1" i="0" u="none" strike="noStrike" kern="0" cap="none" spc="0" normalizeH="0" baseline="0" noProof="0">
                  <a:ln>
                    <a:noFill/>
                  </a:ln>
                  <a:solidFill>
                    <a:srgbClr val="4040B3"/>
                  </a:solidFill>
                  <a:effectLst/>
                  <a:uLnTx/>
                  <a:uFillTx/>
                  <a:latin typeface="Arial" panose="020B0604020202020204" pitchFamily="34" charset="0"/>
                  <a:ea typeface="ＭＳ Ｐゴシック" panose="020B0600070205080204" pitchFamily="34" charset="-128"/>
                </a:rPr>
                <a:t>5 gr/j à 1 dose/semaine</a:t>
              </a:r>
            </a:p>
          </p:txBody>
        </p:sp>
        <p:sp>
          <p:nvSpPr>
            <p:cNvPr id="102"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fr-FR" altLang="fr-FR" sz="1200" b="1" i="0" u="none" strike="noStrike" kern="0" cap="none" spc="0" normalizeH="0" baseline="0" noProof="0">
                  <a:ln>
                    <a:noFill/>
                  </a:ln>
                  <a:solidFill>
                    <a:srgbClr val="3333CC"/>
                  </a:solidFill>
                  <a:effectLst/>
                  <a:uLnTx/>
                  <a:uFillTx/>
                  <a:latin typeface="Arial" panose="020B0604020202020204" pitchFamily="34" charset="0"/>
                  <a:ea typeface="ＭＳ Ｐゴシック" panose="020B0600070205080204" pitchFamily="34" charset="-128"/>
                </a:rPr>
                <a:t>15 – 30 CH</a:t>
              </a:r>
            </a:p>
          </p:txBody>
        </p:sp>
        <p:sp>
          <p:nvSpPr>
            <p:cNvPr id="103"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4" name="Groupe 103"/>
          <p:cNvGrpSpPr>
            <a:grpSpLocks/>
          </p:cNvGrpSpPr>
          <p:nvPr/>
        </p:nvGrpSpPr>
        <p:grpSpPr bwMode="auto">
          <a:xfrm>
            <a:off x="3967163" y="1006475"/>
            <a:ext cx="4722812" cy="987425"/>
            <a:chOff x="2695359" y="1710167"/>
            <a:chExt cx="4722263" cy="988208"/>
          </a:xfrm>
        </p:grpSpPr>
        <p:grpSp>
          <p:nvGrpSpPr>
            <p:cNvPr id="105" name="Group 36"/>
            <p:cNvGrpSpPr>
              <a:grpSpLocks/>
            </p:cNvGrpSpPr>
            <p:nvPr/>
          </p:nvGrpSpPr>
          <p:grpSpPr bwMode="auto">
            <a:xfrm>
              <a:off x="2695359" y="1888738"/>
              <a:ext cx="3941932" cy="809637"/>
              <a:chOff x="1693" y="852"/>
              <a:chExt cx="2734" cy="566"/>
            </a:xfrm>
          </p:grpSpPr>
          <p:grpSp>
            <p:nvGrpSpPr>
              <p:cNvPr id="107" name="Group 37"/>
              <p:cNvGrpSpPr>
                <a:grpSpLocks/>
              </p:cNvGrpSpPr>
              <p:nvPr/>
            </p:nvGrpSpPr>
            <p:grpSpPr bwMode="auto">
              <a:xfrm>
                <a:off x="1693" y="852"/>
                <a:ext cx="2734" cy="566"/>
                <a:chOff x="1700" y="967"/>
                <a:chExt cx="2343" cy="537"/>
              </a:xfrm>
            </p:grpSpPr>
            <p:grpSp>
              <p:nvGrpSpPr>
                <p:cNvPr id="109" name="Group 38"/>
                <p:cNvGrpSpPr>
                  <a:grpSpLocks/>
                </p:cNvGrpSpPr>
                <p:nvPr/>
              </p:nvGrpSpPr>
              <p:grpSpPr bwMode="auto">
                <a:xfrm>
                  <a:off x="1707" y="967"/>
                  <a:ext cx="2336" cy="537"/>
                  <a:chOff x="1707" y="1058"/>
                  <a:chExt cx="2336" cy="537"/>
                </a:xfrm>
              </p:grpSpPr>
              <p:sp>
                <p:nvSpPr>
                  <p:cNvPr id="111"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a:endParaRPr>
                  </a:p>
                </p:txBody>
              </p:sp>
              <p:sp>
                <p:nvSpPr>
                  <p:cNvPr id="112"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a:endParaRPr>
                  </a:p>
                </p:txBody>
              </p:sp>
            </p:grpSp>
            <p:sp>
              <p:nvSpPr>
                <p:cNvPr id="110"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latin typeface="Arial"/>
                  </a:endParaRPr>
                </a:p>
              </p:txBody>
            </p:sp>
          </p:grpSp>
          <p:sp>
            <p:nvSpPr>
              <p:cNvPr id="108"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000000"/>
                    </a:solidFill>
                    <a:ea typeface="ＭＳ Ｐゴシック" panose="020B0600070205080204" pitchFamily="34" charset="-128"/>
                  </a:rPr>
                  <a:t>Etiologie</a:t>
                </a:r>
              </a:p>
            </p:txBody>
          </p:sp>
        </p:grpSp>
        <p:sp>
          <p:nvSpPr>
            <p:cNvPr id="106"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Depuis quand ? </a:t>
              </a:r>
            </a:p>
            <a:p>
              <a:pPr algn="ctr" fontAlgn="base">
                <a:spcBef>
                  <a:spcPct val="0"/>
                </a:spcBef>
                <a:spcAft>
                  <a:spcPct val="0"/>
                </a:spcAft>
              </a:pPr>
              <a:r>
                <a:rPr lang="fr-FR" altLang="ja-JP" sz="1200" i="1" dirty="0">
                  <a:solidFill>
                    <a:srgbClr val="000000"/>
                  </a:solidFill>
                  <a:ea typeface="MS Mincho" panose="02020609040205080304" pitchFamily="49" charset="-128"/>
                </a:rPr>
                <a:t>A la suite de quoi ?</a:t>
              </a:r>
            </a:p>
            <a:p>
              <a:pPr fontAlgn="base">
                <a:spcBef>
                  <a:spcPct val="0"/>
                </a:spcBef>
                <a:spcAft>
                  <a:spcPct val="0"/>
                </a:spcAft>
              </a:pPr>
              <a:endParaRPr lang="fr-FR" altLang="fr-FR" sz="1600" dirty="0">
                <a:solidFill>
                  <a:srgbClr val="000000"/>
                </a:solidFill>
                <a:ea typeface="MS Mincho" panose="02020609040205080304" pitchFamily="49" charset="-128"/>
              </a:endParaRPr>
            </a:p>
          </p:txBody>
        </p:sp>
      </p:grpSp>
      <p:grpSp>
        <p:nvGrpSpPr>
          <p:cNvPr id="113" name="Groupe 112"/>
          <p:cNvGrpSpPr>
            <a:grpSpLocks/>
          </p:cNvGrpSpPr>
          <p:nvPr/>
        </p:nvGrpSpPr>
        <p:grpSpPr bwMode="auto">
          <a:xfrm>
            <a:off x="1558925" y="2146300"/>
            <a:ext cx="8721725" cy="2733675"/>
            <a:chOff x="134938" y="2506317"/>
            <a:chExt cx="8721725" cy="2734587"/>
          </a:xfrm>
        </p:grpSpPr>
        <p:sp>
          <p:nvSpPr>
            <p:cNvPr id="114"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rPr>
                <a:t>Que ressentez-vous ?</a:t>
              </a:r>
            </a:p>
            <a:p>
              <a:pPr marL="0" marR="0" lvl="1" indent="0" algn="ctr" defTabSz="914400" eaLnBrk="1" fontAlgn="base" latinLnBrk="0" hangingPunct="1">
                <a:lnSpc>
                  <a:spcPct val="100000"/>
                </a:lnSpc>
                <a:spcBef>
                  <a:spcPct val="0"/>
                </a:spcBef>
                <a:spcAft>
                  <a:spcPct val="0"/>
                </a:spcAft>
                <a:buClrTx/>
                <a:buSzTx/>
                <a:buFontTx/>
                <a:buNone/>
                <a:tabLst/>
                <a:defRPr/>
              </a:pPr>
              <a:endPar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p:txBody>
        </p:sp>
        <p:sp>
          <p:nvSpPr>
            <p:cNvPr id="115"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rPr>
                <a:t>Que vous arrive-t-il ?</a:t>
              </a:r>
            </a:p>
            <a:p>
              <a:pPr marL="0" marR="0" lvl="1" indent="0" algn="ctr" defTabSz="914400" eaLnBrk="1" fontAlgn="base" latinLnBrk="0" hangingPunct="1">
                <a:lnSpc>
                  <a:spcPct val="100000"/>
                </a:lnSpc>
                <a:spcBef>
                  <a:spcPct val="0"/>
                </a:spcBef>
                <a:spcAft>
                  <a:spcPct val="0"/>
                </a:spcAft>
                <a:buClrTx/>
                <a:buSzTx/>
                <a:buFontTx/>
                <a:buNone/>
                <a:tabLst/>
                <a:defRPr/>
              </a:pPr>
              <a:endPar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p:txBody>
        </p:sp>
        <p:sp>
          <p:nvSpPr>
            <p:cNvPr id="116"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rPr>
                <a:t>Avez-vous d’autres signes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rPr>
                <a:t>à ajouter ?</a:t>
              </a:r>
            </a:p>
            <a:p>
              <a:pPr marL="0" marR="0" lvl="1" indent="0" algn="ctr" defTabSz="914400" eaLnBrk="1" fontAlgn="base" latinLnBrk="0" hangingPunct="1">
                <a:lnSpc>
                  <a:spcPct val="100000"/>
                </a:lnSpc>
                <a:spcBef>
                  <a:spcPct val="0"/>
                </a:spcBef>
                <a:spcAft>
                  <a:spcPct val="0"/>
                </a:spcAft>
                <a:buClrTx/>
                <a:buSzTx/>
                <a:buFontTx/>
                <a:buNone/>
                <a:tabLst/>
                <a:defRPr/>
              </a:pPr>
              <a:endPar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600" b="0" i="0"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p:txBody>
        </p:sp>
        <p:sp>
          <p:nvSpPr>
            <p:cNvPr id="117"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rPr>
                <a:t>Qu'est-ce qui vous améliore ?</a:t>
              </a:r>
            </a:p>
            <a:p>
              <a:pPr marL="0" marR="0" lvl="0" indent="0" defTabSz="914400" eaLnBrk="1" fontAlgn="base" latinLnBrk="0" hangingPunct="1">
                <a:lnSpc>
                  <a:spcPct val="100000"/>
                </a:lnSpc>
                <a:spcBef>
                  <a:spcPct val="0"/>
                </a:spcBef>
                <a:spcAft>
                  <a:spcPct val="0"/>
                </a:spcAft>
                <a:buClrTx/>
                <a:buSzTx/>
                <a:buFontTx/>
                <a:buNone/>
                <a:tabLst/>
                <a:defRPr/>
              </a:pPr>
              <a:r>
                <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rPr>
                <a:t>Qu'est-ce qui vous aggrave ?</a:t>
              </a:r>
              <a:endParaRPr kumimoji="0" lang="fr-FR" altLang="ja-JP" sz="1200" b="0" i="1" u="none" strike="noStrike" kern="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fr-FR" altLang="fr-FR"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118" name="ZoneTexte 11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3.4. Méthodologie de conseil</a:t>
            </a:r>
          </a:p>
        </p:txBody>
      </p:sp>
      <p:sp>
        <p:nvSpPr>
          <p:cNvPr id="119" name="ZoneTexte 118"/>
          <p:cNvSpPr txBox="1"/>
          <p:nvPr/>
        </p:nvSpPr>
        <p:spPr bwMode="auto">
          <a:xfrm>
            <a:off x="10590213" y="1825625"/>
            <a:ext cx="615950" cy="3808413"/>
          </a:xfrm>
          <a:prstGeom prst="rect">
            <a:avLst/>
          </a:prstGeom>
          <a:solidFill>
            <a:srgbClr val="95C41D"/>
          </a:solidFill>
          <a:ln>
            <a:noFill/>
          </a:ln>
        </p:spPr>
        <p:txBody>
          <a:bodyPr vert="vert">
            <a:spAutoFit/>
          </a:bodyPr>
          <a:lstStyle/>
          <a:p>
            <a:pPr algn="ctr">
              <a:defRPr/>
            </a:pPr>
            <a:r>
              <a:rPr lang="fr-FR" sz="2800" b="1" dirty="0">
                <a:solidFill>
                  <a:srgbClr val="FFFFFF"/>
                </a:solidFill>
                <a:latin typeface="Arial"/>
              </a:rPr>
              <a:t>R</a:t>
            </a:r>
            <a:r>
              <a:rPr lang="fr-FR" dirty="0">
                <a:solidFill>
                  <a:srgbClr val="FFFFFF"/>
                </a:solidFill>
                <a:latin typeface="Arial"/>
              </a:rPr>
              <a:t>éaction</a:t>
            </a:r>
            <a:r>
              <a:rPr lang="fr-FR" b="1" dirty="0">
                <a:solidFill>
                  <a:srgbClr val="FFFFFF"/>
                </a:solidFill>
                <a:latin typeface="Arial"/>
              </a:rPr>
              <a:t> </a:t>
            </a:r>
            <a:r>
              <a:rPr lang="fr-FR" sz="2800" b="1" dirty="0">
                <a:solidFill>
                  <a:srgbClr val="FFFFFF"/>
                </a:solidFill>
                <a:latin typeface="Arial"/>
              </a:rPr>
              <a:t>I</a:t>
            </a:r>
            <a:r>
              <a:rPr lang="fr-FR" dirty="0">
                <a:solidFill>
                  <a:srgbClr val="FFFFFF"/>
                </a:solidFill>
                <a:latin typeface="Arial"/>
              </a:rPr>
              <a:t>ndividuelle</a:t>
            </a:r>
            <a:r>
              <a:rPr lang="fr-FR" b="1" dirty="0">
                <a:solidFill>
                  <a:srgbClr val="FFFFFF"/>
                </a:solidFill>
                <a:latin typeface="Arial"/>
              </a:rPr>
              <a:t> </a:t>
            </a:r>
            <a:r>
              <a:rPr lang="fr-FR" dirty="0">
                <a:solidFill>
                  <a:srgbClr val="FFFFFF"/>
                </a:solidFill>
                <a:latin typeface="Arial"/>
              </a:rPr>
              <a:t>du </a:t>
            </a:r>
            <a:r>
              <a:rPr lang="fr-FR" sz="2800" b="1" dirty="0">
                <a:solidFill>
                  <a:srgbClr val="FFFFFF"/>
                </a:solidFill>
                <a:latin typeface="Arial"/>
              </a:rPr>
              <a:t>M</a:t>
            </a:r>
            <a:r>
              <a:rPr lang="fr-FR" dirty="0">
                <a:solidFill>
                  <a:srgbClr val="FFFFFF"/>
                </a:solidFill>
                <a:latin typeface="Arial"/>
              </a:rPr>
              <a:t>alade</a:t>
            </a:r>
          </a:p>
        </p:txBody>
      </p:sp>
    </p:spTree>
    <p:extLst>
      <p:ext uri="{BB962C8B-B14F-4D97-AF65-F5344CB8AC3E}">
        <p14:creationId xmlns:p14="http://schemas.microsoft.com/office/powerpoint/2010/main" val="282949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ZoneTexte 7"/>
          <p:cNvSpPr txBox="1">
            <a:spLocks noChangeArrowheads="1"/>
          </p:cNvSpPr>
          <p:nvPr/>
        </p:nvSpPr>
        <p:spPr bwMode="auto">
          <a:xfrm>
            <a:off x="3589393" y="1782763"/>
            <a:ext cx="4940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dirty="0">
                <a:solidFill>
                  <a:srgbClr val="FFFFFF"/>
                </a:solidFill>
                <a:cs typeface="Arial" panose="020B0604020202020204" pitchFamily="34" charset="0"/>
              </a:rPr>
              <a:t>PARTIE 4</a:t>
            </a:r>
          </a:p>
          <a:p>
            <a:pPr algn="ctr" fontAlgn="base">
              <a:spcBef>
                <a:spcPct val="0"/>
              </a:spcBef>
              <a:spcAft>
                <a:spcPct val="0"/>
              </a:spcAft>
            </a:pPr>
            <a:r>
              <a:rPr lang="fr-FR" altLang="fr-FR" sz="3200" b="1" dirty="0">
                <a:solidFill>
                  <a:srgbClr val="FFFFFF"/>
                </a:solidFill>
                <a:cs typeface="Arial" panose="020B0604020202020204" pitchFamily="34" charset="0"/>
              </a:rPr>
              <a:t>Les principales plaintes </a:t>
            </a:r>
          </a:p>
          <a:p>
            <a:pPr algn="ctr" fontAlgn="base">
              <a:spcBef>
                <a:spcPct val="0"/>
              </a:spcBef>
              <a:spcAft>
                <a:spcPct val="0"/>
              </a:spcAft>
            </a:pPr>
            <a:r>
              <a:rPr lang="fr-FR" altLang="fr-FR" sz="3200" b="1" dirty="0">
                <a:solidFill>
                  <a:srgbClr val="FFFFFF"/>
                </a:solidFill>
                <a:cs typeface="Arial" panose="020B0604020202020204" pitchFamily="34" charset="0"/>
              </a:rPr>
              <a:t>de la personne âgée</a:t>
            </a:r>
            <a:endParaRPr lang="fr-FR" altLang="fr-FR" sz="3200" dirty="0">
              <a:solidFill>
                <a:schemeClr val="bg1"/>
              </a:solidFill>
              <a:cs typeface="Arial" panose="020B0604020202020204" pitchFamily="34" charset="0"/>
            </a:endParaRPr>
          </a:p>
        </p:txBody>
      </p:sp>
      <p:sp>
        <p:nvSpPr>
          <p:cNvPr id="7" name="Text Box 2"/>
          <p:cNvSpPr txBox="1">
            <a:spLocks noChangeArrowheads="1"/>
          </p:cNvSpPr>
          <p:nvPr/>
        </p:nvSpPr>
        <p:spPr bwMode="auto">
          <a:xfrm>
            <a:off x="609600" y="3801179"/>
            <a:ext cx="5350617"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4.1. Asthénie </a:t>
            </a:r>
            <a:r>
              <a:rPr lang="fr-FR" altLang="fr-FR" i="1" dirty="0">
                <a:solidFill>
                  <a:srgbClr val="000099"/>
                </a:solidFill>
                <a:cs typeface="Arial" panose="020B0604020202020204" pitchFamily="34" charset="0"/>
              </a:rPr>
              <a:t>« Je suis fatigué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4.2. Troubles anxieux </a:t>
            </a:r>
            <a:r>
              <a:rPr lang="fr-FR" altLang="fr-FR" i="1" dirty="0">
                <a:solidFill>
                  <a:srgbClr val="000099"/>
                </a:solidFill>
                <a:cs typeface="Arial" panose="020B0604020202020204" pitchFamily="34" charset="0"/>
              </a:rPr>
              <a:t>« Je suis angoissé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4.3. Troubles du sommeil </a:t>
            </a:r>
            <a:r>
              <a:rPr lang="fr-FR" altLang="fr-FR" i="1" dirty="0">
                <a:solidFill>
                  <a:srgbClr val="000099"/>
                </a:solidFill>
                <a:cs typeface="Arial" panose="020B0604020202020204" pitchFamily="34" charset="0"/>
              </a:rPr>
              <a:t>« Je dors mal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4.4. Troubles urinaires </a:t>
            </a:r>
          </a:p>
          <a:p>
            <a:pPr marL="981075" indent="0" fontAlgn="base">
              <a:spcBef>
                <a:spcPts val="300"/>
              </a:spcBef>
              <a:spcAft>
                <a:spcPct val="0"/>
              </a:spcAft>
              <a:buClr>
                <a:srgbClr val="62C400"/>
              </a:buClr>
            </a:pPr>
            <a:r>
              <a:rPr lang="fr-FR" altLang="fr-FR" i="1" dirty="0">
                <a:solidFill>
                  <a:srgbClr val="000099"/>
                </a:solidFill>
                <a:cs typeface="Arial" panose="020B0604020202020204" pitchFamily="34" charset="0"/>
              </a:rPr>
              <a:t>« J’ai des problèmes urinaires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4.5. Douleurs </a:t>
            </a:r>
            <a:r>
              <a:rPr lang="fr-FR" altLang="fr-FR" i="1" dirty="0">
                <a:solidFill>
                  <a:srgbClr val="000099"/>
                </a:solidFill>
                <a:cs typeface="Arial" panose="020B0604020202020204" pitchFamily="34" charset="0"/>
              </a:rPr>
              <a:t>« J’ai mal »</a:t>
            </a:r>
          </a:p>
          <a:p>
            <a:pPr fontAlgn="base">
              <a:spcBef>
                <a:spcPct val="50000"/>
              </a:spcBef>
              <a:spcAft>
                <a:spcPct val="0"/>
              </a:spcAft>
              <a:buClr>
                <a:srgbClr val="62C400"/>
              </a:buClr>
              <a:buBlip>
                <a:blip r:embed="rId3"/>
              </a:buBlip>
            </a:pPr>
            <a:endParaRPr lang="fr-FR" altLang="fr-FR" i="1" dirty="0">
              <a:solidFill>
                <a:srgbClr val="000099"/>
              </a:solidFill>
              <a:cs typeface="Arial" panose="020B0604020202020204" pitchFamily="34" charset="0"/>
            </a:endParaRPr>
          </a:p>
        </p:txBody>
      </p:sp>
      <p:cxnSp>
        <p:nvCxnSpPr>
          <p:cNvPr id="9" name="Connecteur droit 8"/>
          <p:cNvCxnSpPr/>
          <p:nvPr/>
        </p:nvCxnSpPr>
        <p:spPr>
          <a:xfrm flipH="1">
            <a:off x="5960217" y="3598256"/>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6059780" y="3801179"/>
            <a:ext cx="763519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4.6. Troubles digestifs </a:t>
            </a:r>
            <a:r>
              <a:rPr lang="fr-FR" altLang="fr-FR" i="1" dirty="0">
                <a:solidFill>
                  <a:srgbClr val="000099"/>
                </a:solidFill>
                <a:cs typeface="Arial" panose="020B0604020202020204" pitchFamily="34" charset="0"/>
              </a:rPr>
              <a:t>« Je suis constipé », </a:t>
            </a:r>
          </a:p>
          <a:p>
            <a:pPr marL="0" indent="0" fontAlgn="base">
              <a:spcBef>
                <a:spcPts val="300"/>
              </a:spcBef>
              <a:spcAft>
                <a:spcPct val="0"/>
              </a:spcAft>
              <a:buClr>
                <a:srgbClr val="62C400"/>
              </a:buClr>
              <a:tabLst>
                <a:tab pos="981075" algn="l"/>
              </a:tabLst>
            </a:pPr>
            <a:r>
              <a:rPr lang="fr-FR" altLang="fr-FR" i="1" dirty="0">
                <a:solidFill>
                  <a:srgbClr val="000099"/>
                </a:solidFill>
                <a:cs typeface="Arial" panose="020B0604020202020204" pitchFamily="34" charset="0"/>
              </a:rPr>
              <a:t>	« J’ai de la diarrhée » </a:t>
            </a:r>
          </a:p>
          <a:p>
            <a:pPr fontAlgn="base">
              <a:spcBef>
                <a:spcPct val="50000"/>
              </a:spcBef>
              <a:spcAft>
                <a:spcPct val="0"/>
              </a:spcAft>
              <a:buClr>
                <a:srgbClr val="62C400"/>
              </a:buClr>
              <a:buBlip>
                <a:blip r:embed="rId3"/>
              </a:buBlip>
            </a:pPr>
            <a:r>
              <a:rPr lang="fr-FR" altLang="fr-FR" sz="2000" dirty="0">
                <a:solidFill>
                  <a:srgbClr val="000099"/>
                </a:solidFill>
                <a:cs typeface="Arial" panose="020B0604020202020204" pitchFamily="34" charset="0"/>
              </a:rPr>
              <a:t>4.7. Dermatologie </a:t>
            </a:r>
            <a:r>
              <a:rPr lang="fr-FR" altLang="fr-FR" i="1" dirty="0">
                <a:solidFill>
                  <a:srgbClr val="000099"/>
                </a:solidFill>
                <a:cs typeface="Arial" panose="020B0604020202020204" pitchFamily="34" charset="0"/>
              </a:rPr>
              <a:t>« j’ai des démangeaisons »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eu un zona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4.8. Troubles oculaires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J’ai des problèmes aux yeux »</a:t>
            </a:r>
          </a:p>
          <a:p>
            <a:pPr fontAlgn="base">
              <a:spcBef>
                <a:spcPct val="50000"/>
              </a:spcBef>
              <a:spcAft>
                <a:spcPct val="0"/>
              </a:spcAft>
              <a:buClr>
                <a:srgbClr val="62C400"/>
              </a:buClr>
              <a:buFontTx/>
              <a:buBlip>
                <a:blip r:embed="rId3"/>
              </a:buBlip>
            </a:pPr>
            <a:r>
              <a:rPr lang="fr-FR" altLang="fr-FR" sz="2000" dirty="0">
                <a:solidFill>
                  <a:srgbClr val="000099"/>
                </a:solidFill>
                <a:cs typeface="Arial" panose="020B0604020202020204" pitchFamily="34" charset="0"/>
              </a:rPr>
              <a:t>4.9. Troubles ORL </a:t>
            </a:r>
          </a:p>
          <a:p>
            <a:pPr marL="0" indent="0" fontAlgn="base">
              <a:spcBef>
                <a:spcPts val="300"/>
              </a:spcBef>
              <a:spcAft>
                <a:spcPct val="0"/>
              </a:spcAft>
              <a:buClr>
                <a:srgbClr val="62C400"/>
              </a:buClr>
              <a:tabLst>
                <a:tab pos="901700" algn="l"/>
              </a:tabLst>
            </a:pPr>
            <a:r>
              <a:rPr lang="fr-FR" altLang="fr-FR" i="1" dirty="0">
                <a:solidFill>
                  <a:srgbClr val="000099"/>
                </a:solidFill>
                <a:cs typeface="Arial" panose="020B0604020202020204" pitchFamily="34" charset="0"/>
              </a:rPr>
              <a:t>	« Je suis fragile ORL/Pneumo »</a:t>
            </a:r>
          </a:p>
        </p:txBody>
      </p:sp>
    </p:spTree>
    <p:extLst>
      <p:ext uri="{BB962C8B-B14F-4D97-AF65-F5344CB8AC3E}">
        <p14:creationId xmlns:p14="http://schemas.microsoft.com/office/powerpoint/2010/main" val="301368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11"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Des causes liées au vieillissement :</a:t>
            </a:r>
          </a:p>
          <a:p>
            <a:pPr marL="698500" lvl="1" indent="-355600">
              <a:buClr>
                <a:srgbClr val="62C400"/>
              </a:buClr>
              <a:buFont typeface="Arial" panose="020B0604020202020204" pitchFamily="34" charset="0"/>
              <a:buChar char="•"/>
            </a:pPr>
            <a:r>
              <a:rPr lang="fr-FR" sz="1800" dirty="0">
                <a:solidFill>
                  <a:srgbClr val="000099"/>
                </a:solidFill>
                <a:cs typeface="Arial"/>
              </a:rPr>
              <a:t>Réduction de la force musculaire</a:t>
            </a:r>
          </a:p>
          <a:p>
            <a:pPr marL="698500" lvl="1" indent="-355600">
              <a:buClr>
                <a:srgbClr val="62C400"/>
              </a:buClr>
              <a:buFont typeface="Arial" panose="020B0604020202020204" pitchFamily="34" charset="0"/>
              <a:buChar char="•"/>
            </a:pPr>
            <a:r>
              <a:rPr lang="fr-FR" sz="1800" dirty="0">
                <a:solidFill>
                  <a:srgbClr val="000099"/>
                </a:solidFill>
                <a:cs typeface="Arial"/>
              </a:rPr>
              <a:t>Diminution des fonctions cardiovasculaires et pulmonaires</a:t>
            </a:r>
          </a:p>
          <a:p>
            <a:pPr marL="698500" lvl="1" indent="-355600">
              <a:buClr>
                <a:srgbClr val="62C400"/>
              </a:buClr>
              <a:buFont typeface="Arial" panose="020B0604020202020204" pitchFamily="34" charset="0"/>
              <a:buChar char="•"/>
            </a:pPr>
            <a:r>
              <a:rPr lang="fr-FR" sz="1800" dirty="0">
                <a:solidFill>
                  <a:srgbClr val="000099"/>
                </a:solidFill>
                <a:cs typeface="Arial"/>
              </a:rPr>
              <a:t>Problèmes de dénutrition</a:t>
            </a:r>
          </a:p>
          <a:p>
            <a:pPr marL="698500" lvl="1" indent="-355600">
              <a:buClr>
                <a:srgbClr val="62C400"/>
              </a:buClr>
              <a:buFont typeface="Arial" panose="020B0604020202020204" pitchFamily="34" charset="0"/>
              <a:buChar char="•"/>
            </a:pPr>
            <a:r>
              <a:rPr lang="fr-FR" sz="1800" dirty="0">
                <a:solidFill>
                  <a:srgbClr val="000099"/>
                </a:solidFill>
                <a:cs typeface="Arial"/>
              </a:rPr>
              <a:t>Perturbation de l’absorption des aliments</a:t>
            </a:r>
          </a:p>
          <a:p>
            <a:pPr marL="355600" indent="-355600">
              <a:spcBef>
                <a:spcPts val="1800"/>
              </a:spcBef>
              <a:buFontTx/>
              <a:buBlip>
                <a:blip r:embed="rId3"/>
              </a:buBlip>
            </a:pPr>
            <a:r>
              <a:rPr lang="fr-FR" b="1" dirty="0">
                <a:cs typeface="Arial"/>
              </a:rPr>
              <a:t>Un lien possible avec certaines pathologies </a:t>
            </a:r>
            <a:r>
              <a:rPr lang="fr-FR" sz="1800" dirty="0">
                <a:cs typeface="Arial"/>
              </a:rPr>
              <a:t>: troubles du sommeil, insuffisance cardiaque, hypothyroïdie ou un symptôme de dépression</a:t>
            </a:r>
          </a:p>
          <a:p>
            <a:pPr marL="355600" indent="-355600">
              <a:spcBef>
                <a:spcPts val="1800"/>
              </a:spcBef>
              <a:buFontTx/>
              <a:buBlip>
                <a:blip r:embed="rId3"/>
              </a:buBlip>
            </a:pPr>
            <a:r>
              <a:rPr lang="fr-FR" b="1" dirty="0">
                <a:cs typeface="Arial"/>
              </a:rPr>
              <a:t>Une aggravation possible d’une pathologie existante </a:t>
            </a:r>
            <a:r>
              <a:rPr lang="fr-FR" sz="1800" dirty="0"/>
              <a:t>(cardiaque, respiratoire, rénale, arthrosique)</a:t>
            </a:r>
            <a:endParaRPr lang="fr-FR" sz="1800" dirty="0">
              <a:cs typeface="Arial"/>
            </a:endParaRPr>
          </a:p>
          <a:p>
            <a:pPr marL="355600" indent="-355600"/>
            <a:endParaRPr lang="fr-FR" dirty="0">
              <a:cs typeface="Arial"/>
            </a:endParaRPr>
          </a:p>
        </p:txBody>
      </p:sp>
      <p:sp>
        <p:nvSpPr>
          <p:cNvPr id="12"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pic>
        <p:nvPicPr>
          <p:cNvPr id="13"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0175" y="7129706"/>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06681" y="6026956"/>
            <a:ext cx="4124655" cy="461665"/>
          </a:xfrm>
          <a:prstGeom prst="rect">
            <a:avLst/>
          </a:prstGeom>
        </p:spPr>
        <p:txBody>
          <a:bodyPr wrap="none">
            <a:spAutoFit/>
          </a:bodyPr>
          <a:lstStyle/>
          <a:p>
            <a:pPr lvl="0" fontAlgn="base">
              <a:spcBef>
                <a:spcPct val="20000"/>
              </a:spcBef>
              <a:spcAft>
                <a:spcPct val="0"/>
              </a:spcAft>
              <a:defRPr/>
            </a:pPr>
            <a:r>
              <a:rPr lang="fr-FR" sz="2400" dirty="0">
                <a:solidFill>
                  <a:srgbClr val="62C400"/>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Avis médical obligatoire</a:t>
            </a:r>
            <a:endParaRPr lang="fr-FR" sz="2400" b="1" dirty="0">
              <a:solidFill>
                <a:srgbClr val="000099"/>
              </a:solidFill>
              <a:cs typeface="Arial" panose="020B0604020202020204" pitchFamily="34" charset="0"/>
            </a:endParaRPr>
          </a:p>
        </p:txBody>
      </p:sp>
      <p:pic>
        <p:nvPicPr>
          <p:cNvPr id="15"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645" y="5601358"/>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3143927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171347" y="2546085"/>
            <a:ext cx="8137525" cy="2400657"/>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lnSpc>
                <a:spcPct val="120000"/>
              </a:lnSpc>
              <a:buClr>
                <a:srgbClr val="62C400"/>
              </a:buClr>
              <a:buBlip>
                <a:blip r:embed="rId3"/>
              </a:buBlip>
              <a:defRPr/>
            </a:pPr>
            <a:r>
              <a:rPr lang="fr-FR" altLang="fr-FR" sz="2000" b="1" dirty="0">
                <a:solidFill>
                  <a:srgbClr val="000099"/>
                </a:solidFill>
                <a:latin typeface="Arial"/>
                <a:cs typeface="Arial" panose="020B0604020202020204" pitchFamily="34" charset="0"/>
              </a:rPr>
              <a:t>Si persistance d’une asthénie</a:t>
            </a:r>
            <a:endParaRPr lang="fr-FR" altLang="fr-FR" sz="2000" b="1" dirty="0">
              <a:solidFill>
                <a:srgbClr val="FF0000"/>
              </a:solidFill>
              <a:latin typeface="Arial"/>
              <a:cs typeface="Arial" panose="020B0604020202020204" pitchFamily="34" charset="0"/>
            </a:endParaRPr>
          </a:p>
          <a:p>
            <a:pPr marL="565150" lvl="1" indent="0">
              <a:lnSpc>
                <a:spcPct val="120000"/>
              </a:lnSpc>
              <a:buClr>
                <a:srgbClr val="62C400"/>
              </a:buClr>
              <a:defRPr/>
            </a:pPr>
            <a:r>
              <a:rPr lang="fr-FR" altLang="fr-FR" sz="2000" dirty="0">
                <a:solidFill>
                  <a:srgbClr val="000099"/>
                </a:solidFill>
                <a:latin typeface="Arial"/>
                <a:cs typeface="Arial" panose="020B0604020202020204" pitchFamily="34" charset="0"/>
                <a:sym typeface="Wingdings" panose="05000000000000000000" pitchFamily="2" charset="2"/>
              </a:rPr>
              <a:t> </a:t>
            </a:r>
            <a:r>
              <a:rPr lang="fr-FR" altLang="fr-FR" sz="2000" dirty="0">
                <a:solidFill>
                  <a:srgbClr val="000099"/>
                </a:solidFill>
                <a:latin typeface="Arial"/>
                <a:cs typeface="Arial" panose="020B0604020202020204" pitchFamily="34" charset="0"/>
              </a:rPr>
              <a:t>Bilan biologique souvent nécessaire</a:t>
            </a:r>
            <a:endParaRPr lang="fr-FR" altLang="fr-FR" sz="2000" b="1" dirty="0">
              <a:solidFill>
                <a:srgbClr val="000099"/>
              </a:solidFill>
              <a:latin typeface="Arial"/>
              <a:cs typeface="Arial" panose="020B0604020202020204" pitchFamily="34" charset="0"/>
            </a:endParaRPr>
          </a:p>
          <a:p>
            <a:pPr marL="342900" indent="-342900">
              <a:lnSpc>
                <a:spcPct val="120000"/>
              </a:lnSpc>
              <a:buClr>
                <a:srgbClr val="62C400"/>
              </a:buClr>
              <a:buFontTx/>
              <a:buBlip>
                <a:blip r:embed="rId3"/>
              </a:buBlip>
              <a:defRPr/>
            </a:pPr>
            <a:endParaRPr lang="fr-FR" altLang="fr-FR" sz="2000" b="1" dirty="0">
              <a:solidFill>
                <a:srgbClr val="000099"/>
              </a:solidFill>
              <a:latin typeface="Arial"/>
              <a:cs typeface="Arial" panose="020B0604020202020204" pitchFamily="34" charset="0"/>
            </a:endParaRPr>
          </a:p>
          <a:p>
            <a:pPr marL="0" indent="0">
              <a:lnSpc>
                <a:spcPct val="120000"/>
              </a:lnSpc>
              <a:buClr>
                <a:srgbClr val="62C400"/>
              </a:buClr>
              <a:defRPr/>
            </a:pPr>
            <a:endParaRPr lang="fr-FR" altLang="fr-FR" sz="2000" b="1" dirty="0">
              <a:solidFill>
                <a:srgbClr val="000099"/>
              </a:solidFill>
              <a:latin typeface="Arial"/>
              <a:cs typeface="Arial" panose="020B0604020202020204" pitchFamily="34" charset="0"/>
            </a:endParaRPr>
          </a:p>
          <a:p>
            <a:pPr>
              <a:lnSpc>
                <a:spcPct val="120000"/>
              </a:lnSpc>
              <a:buClr>
                <a:srgbClr val="62C400"/>
              </a:buClr>
              <a:buFontTx/>
              <a:buChar char="•"/>
              <a:defRPr/>
            </a:pPr>
            <a:endParaRPr lang="fr-FR" altLang="fr-FR" sz="2000" dirty="0">
              <a:solidFill>
                <a:srgbClr val="000099"/>
              </a:solidFill>
              <a:latin typeface="Arial"/>
              <a:cs typeface="Arial" panose="020B0604020202020204" pitchFamily="34" charset="0"/>
            </a:endParaRPr>
          </a:p>
          <a:p>
            <a:pPr lvl="1">
              <a:spcBef>
                <a:spcPct val="50000"/>
              </a:spcBef>
              <a:buClr>
                <a:srgbClr val="62C400"/>
              </a:buClr>
              <a:buFont typeface="Tahoma" panose="020B0604030504040204" pitchFamily="34" charset="0"/>
              <a:buChar char="-"/>
              <a:defRPr/>
            </a:pPr>
            <a:endParaRPr lang="fr-FR" altLang="ja-JP" sz="2000" b="1" dirty="0">
              <a:solidFill>
                <a:srgbClr val="000099"/>
              </a:solidFill>
              <a:latin typeface="Arial"/>
              <a:cs typeface="Arial" panose="020B0604020202020204" pitchFamily="34" charset="0"/>
            </a:endParaRPr>
          </a:p>
        </p:txBody>
      </p:sp>
      <p:pic>
        <p:nvPicPr>
          <p:cNvPr id="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2332412"/>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64760" y="1663351"/>
            <a:ext cx="38131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pic>
        <p:nvPicPr>
          <p:cNvPr id="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827" y="447260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442786" y="4929582"/>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112689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Une image contenant texte&#10;&#10;Description générée automatiquement">
            <a:extLst>
              <a:ext uri="{FF2B5EF4-FFF2-40B4-BE49-F238E27FC236}">
                <a16:creationId xmlns:a16="http://schemas.microsoft.com/office/drawing/2014/main" id="{BC1C64B0-8D7C-42C7-B4AA-FC045AC4D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extLst>
      <p:ext uri="{BB962C8B-B14F-4D97-AF65-F5344CB8AC3E}">
        <p14:creationId xmlns:p14="http://schemas.microsoft.com/office/powerpoint/2010/main" val="4104984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itre 4"/>
          <p:cNvSpPr txBox="1">
            <a:spLocks/>
          </p:cNvSpPr>
          <p:nvPr/>
        </p:nvSpPr>
        <p:spPr>
          <a:xfrm>
            <a:off x="406399" y="1597026"/>
            <a:ext cx="7851775" cy="649287"/>
          </a:xfrm>
          <a:prstGeom prst="rect">
            <a:avLst/>
          </a:prstGeom>
        </p:spPr>
        <p:txBody>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a:lstStyle>
          <a:p>
            <a:pPr algn="l">
              <a:defRPr/>
            </a:pPr>
            <a:r>
              <a:rPr lang="fr-FR" sz="2400" dirty="0">
                <a:solidFill>
                  <a:srgbClr val="000099"/>
                </a:solidFill>
                <a:ea typeface="+mn-ea"/>
                <a:cs typeface="Arial" panose="020B0604020202020204" pitchFamily="34" charset="0"/>
              </a:rPr>
              <a:t>Questions à poser</a:t>
            </a:r>
          </a:p>
        </p:txBody>
      </p:sp>
      <p:sp>
        <p:nvSpPr>
          <p:cNvPr id="10" name="Espace réservé du contenu 5"/>
          <p:cNvSpPr txBox="1">
            <a:spLocks/>
          </p:cNvSpPr>
          <p:nvPr/>
        </p:nvSpPr>
        <p:spPr bwMode="auto">
          <a:xfrm>
            <a:off x="987423" y="2763285"/>
            <a:ext cx="6689725" cy="278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Blip>
                <a:blip r:embed="rId3"/>
              </a:buBlip>
            </a:pPr>
            <a:r>
              <a:rPr lang="fr-FR" altLang="fr-FR" sz="2000" dirty="0">
                <a:solidFill>
                  <a:srgbClr val="000099"/>
                </a:solidFill>
                <a:cs typeface="Arial" panose="020B0604020202020204" pitchFamily="34" charset="0"/>
              </a:rPr>
              <a:t>Depuis quand ? Depuis quoi ?</a:t>
            </a:r>
          </a:p>
          <a:p>
            <a:pPr>
              <a:lnSpc>
                <a:spcPct val="150000"/>
              </a:lnSpc>
              <a:buFontTx/>
              <a:buBlip>
                <a:blip r:embed="rId3"/>
              </a:buBlip>
            </a:pPr>
            <a:r>
              <a:rPr lang="fr-FR" altLang="fr-FR" sz="2000" dirty="0">
                <a:solidFill>
                  <a:srgbClr val="000099"/>
                </a:solidFill>
                <a:cs typeface="Arial" panose="020B0604020202020204" pitchFamily="34" charset="0"/>
              </a:rPr>
              <a:t>Que ressentez-vous ?</a:t>
            </a:r>
          </a:p>
          <a:p>
            <a:pPr>
              <a:lnSpc>
                <a:spcPct val="150000"/>
              </a:lnSpc>
              <a:buFontTx/>
              <a:buBlip>
                <a:blip r:embed="rId3"/>
              </a:buBlip>
            </a:pPr>
            <a:r>
              <a:rPr lang="fr-FR" altLang="fr-FR" sz="2000" dirty="0">
                <a:solidFill>
                  <a:srgbClr val="000099"/>
                </a:solidFill>
                <a:cs typeface="Arial" panose="020B0604020202020204" pitchFamily="34" charset="0"/>
              </a:rPr>
              <a:t>Avez-vous déjà pris quelque chose ?</a:t>
            </a:r>
          </a:p>
          <a:p>
            <a:pPr>
              <a:lnSpc>
                <a:spcPct val="150000"/>
              </a:lnSpc>
              <a:buBlip>
                <a:blip r:embed="rId3"/>
              </a:buBlip>
            </a:pPr>
            <a:r>
              <a:rPr lang="fr-FR" altLang="fr-FR" sz="2000" dirty="0">
                <a:solidFill>
                  <a:srgbClr val="000099"/>
                </a:solidFill>
                <a:cs typeface="Arial" panose="020B0604020202020204" pitchFamily="34" charset="0"/>
              </a:rPr>
              <a:t>A quand remonte votre dernier bilan biologique ?</a:t>
            </a:r>
          </a:p>
          <a:p>
            <a:pPr>
              <a:lnSpc>
                <a:spcPct val="150000"/>
              </a:lnSpc>
              <a:buFontTx/>
              <a:buBlip>
                <a:blip r:embed="rId3"/>
              </a:buBlip>
            </a:pPr>
            <a:r>
              <a:rPr lang="fr-FR" altLang="fr-FR" sz="2000" dirty="0">
                <a:solidFill>
                  <a:srgbClr val="000099"/>
                </a:solidFill>
                <a:cs typeface="Arial" panose="020B0604020202020204" pitchFamily="34" charset="0"/>
              </a:rPr>
              <a:t>En avez-vous déjà parlé à votre médecin traitant  ?</a:t>
            </a:r>
          </a:p>
        </p:txBody>
      </p:sp>
      <p:grpSp>
        <p:nvGrpSpPr>
          <p:cNvPr id="6" name="Groupe 5"/>
          <p:cNvGrpSpPr/>
          <p:nvPr/>
        </p:nvGrpSpPr>
        <p:grpSpPr>
          <a:xfrm>
            <a:off x="7038651" y="2706112"/>
            <a:ext cx="1739900" cy="787400"/>
            <a:chOff x="7038651" y="2706112"/>
            <a:chExt cx="1739900" cy="787400"/>
          </a:xfrm>
        </p:grpSpPr>
        <p:sp>
          <p:nvSpPr>
            <p:cNvPr id="2" name="Bulle ronde 1"/>
            <p:cNvSpPr/>
            <p:nvPr/>
          </p:nvSpPr>
          <p:spPr>
            <a:xfrm>
              <a:off x="7038651" y="2706112"/>
              <a:ext cx="1739900" cy="78740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369221" y="2915146"/>
              <a:ext cx="1143000" cy="369332"/>
            </a:xfrm>
            <a:prstGeom prst="rect">
              <a:avLst/>
            </a:prstGeom>
            <a:noFill/>
          </p:spPr>
          <p:txBody>
            <a:bodyPr wrap="square" rtlCol="0">
              <a:spAutoFit/>
            </a:bodyPr>
            <a:lstStyle/>
            <a:p>
              <a:r>
                <a:rPr lang="fr-FR" b="1" dirty="0">
                  <a:solidFill>
                    <a:schemeClr val="bg1"/>
                  </a:solidFill>
                </a:rPr>
                <a:t>Quand ?</a:t>
              </a:r>
            </a:p>
          </p:txBody>
        </p:sp>
      </p:grpSp>
      <p:grpSp>
        <p:nvGrpSpPr>
          <p:cNvPr id="8" name="Groupe 7"/>
          <p:cNvGrpSpPr/>
          <p:nvPr/>
        </p:nvGrpSpPr>
        <p:grpSpPr>
          <a:xfrm>
            <a:off x="9029037" y="2545850"/>
            <a:ext cx="1496134" cy="578366"/>
            <a:chOff x="9029037" y="2545850"/>
            <a:chExt cx="1496134" cy="578366"/>
          </a:xfrm>
        </p:grpSpPr>
        <p:sp>
          <p:nvSpPr>
            <p:cNvPr id="13" name="Bulle ronde 12"/>
            <p:cNvSpPr/>
            <p:nvPr/>
          </p:nvSpPr>
          <p:spPr>
            <a:xfrm>
              <a:off x="9029037" y="2545850"/>
              <a:ext cx="1473570" cy="578366"/>
            </a:xfrm>
            <a:prstGeom prst="wedgeEllipseCallout">
              <a:avLst>
                <a:gd name="adj1" fmla="val 56539"/>
                <a:gd name="adj2" fmla="val 80242"/>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9382171" y="2662129"/>
              <a:ext cx="1143000" cy="369332"/>
            </a:xfrm>
            <a:prstGeom prst="rect">
              <a:avLst/>
            </a:prstGeom>
            <a:noFill/>
          </p:spPr>
          <p:txBody>
            <a:bodyPr wrap="square" rtlCol="0">
              <a:spAutoFit/>
            </a:bodyPr>
            <a:lstStyle/>
            <a:p>
              <a:r>
                <a:rPr lang="fr-FR" b="1" dirty="0">
                  <a:solidFill>
                    <a:schemeClr val="bg1"/>
                  </a:solidFill>
                </a:rPr>
                <a:t>Quoi ?</a:t>
              </a:r>
            </a:p>
          </p:txBody>
        </p:sp>
      </p:grpSp>
      <p:grpSp>
        <p:nvGrpSpPr>
          <p:cNvPr id="24" name="Groupe 23"/>
          <p:cNvGrpSpPr/>
          <p:nvPr/>
        </p:nvGrpSpPr>
        <p:grpSpPr>
          <a:xfrm>
            <a:off x="9386949" y="3603440"/>
            <a:ext cx="2048430" cy="787400"/>
            <a:chOff x="9386949" y="3603440"/>
            <a:chExt cx="1900746" cy="787400"/>
          </a:xfrm>
        </p:grpSpPr>
        <p:sp>
          <p:nvSpPr>
            <p:cNvPr id="14" name="Bulle ronde 13"/>
            <p:cNvSpPr/>
            <p:nvPr/>
          </p:nvSpPr>
          <p:spPr>
            <a:xfrm>
              <a:off x="9467372" y="3603440"/>
              <a:ext cx="1739900" cy="787400"/>
            </a:xfrm>
            <a:prstGeom prst="wedgeEllipseCallout">
              <a:avLst>
                <a:gd name="adj1" fmla="val -6234"/>
                <a:gd name="adj2" fmla="val 81855"/>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9386949" y="3787778"/>
              <a:ext cx="1900746" cy="369332"/>
            </a:xfrm>
            <a:prstGeom prst="rect">
              <a:avLst/>
            </a:prstGeom>
            <a:noFill/>
          </p:spPr>
          <p:txBody>
            <a:bodyPr wrap="square" rtlCol="0">
              <a:spAutoFit/>
            </a:bodyPr>
            <a:lstStyle/>
            <a:p>
              <a:pPr algn="ctr"/>
              <a:r>
                <a:rPr lang="fr-FR" b="1" dirty="0">
                  <a:solidFill>
                    <a:schemeClr val="bg1"/>
                  </a:solidFill>
                </a:rPr>
                <a:t>Dernier bilan ?</a:t>
              </a:r>
            </a:p>
          </p:txBody>
        </p:sp>
      </p:grpSp>
      <p:grpSp>
        <p:nvGrpSpPr>
          <p:cNvPr id="11" name="Groupe 10"/>
          <p:cNvGrpSpPr/>
          <p:nvPr/>
        </p:nvGrpSpPr>
        <p:grpSpPr>
          <a:xfrm>
            <a:off x="7318035" y="3734663"/>
            <a:ext cx="2104486" cy="743738"/>
            <a:chOff x="7318035" y="3734663"/>
            <a:chExt cx="2104486" cy="743738"/>
          </a:xfrm>
        </p:grpSpPr>
        <p:sp>
          <p:nvSpPr>
            <p:cNvPr id="17" name="Bulle ronde 16"/>
            <p:cNvSpPr/>
            <p:nvPr/>
          </p:nvSpPr>
          <p:spPr>
            <a:xfrm>
              <a:off x="7318035" y="3734663"/>
              <a:ext cx="2064274" cy="743738"/>
            </a:xfrm>
            <a:prstGeom prst="wedgeEllipseCallout">
              <a:avLst>
                <a:gd name="adj1" fmla="val 25955"/>
                <a:gd name="adj2" fmla="val -90057"/>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405209" y="3875506"/>
              <a:ext cx="2017312" cy="369332"/>
            </a:xfrm>
            <a:prstGeom prst="rect">
              <a:avLst/>
            </a:prstGeom>
            <a:noFill/>
          </p:spPr>
          <p:txBody>
            <a:bodyPr wrap="square" rtlCol="0">
              <a:spAutoFit/>
            </a:bodyPr>
            <a:lstStyle/>
            <a:p>
              <a:r>
                <a:rPr lang="fr-FR" b="1" dirty="0">
                  <a:solidFill>
                    <a:schemeClr val="bg1"/>
                  </a:solidFill>
                </a:rPr>
                <a:t>Un traitement ?</a:t>
              </a:r>
            </a:p>
          </p:txBody>
        </p:sp>
      </p:grpSp>
      <p:grpSp>
        <p:nvGrpSpPr>
          <p:cNvPr id="12" name="Groupe 11"/>
          <p:cNvGrpSpPr/>
          <p:nvPr/>
        </p:nvGrpSpPr>
        <p:grpSpPr>
          <a:xfrm>
            <a:off x="8512221" y="4572247"/>
            <a:ext cx="1739900" cy="933450"/>
            <a:chOff x="8512221" y="4572247"/>
            <a:chExt cx="1739900" cy="933450"/>
          </a:xfrm>
        </p:grpSpPr>
        <p:sp>
          <p:nvSpPr>
            <p:cNvPr id="20" name="Bulle ronde 19"/>
            <p:cNvSpPr/>
            <p:nvPr/>
          </p:nvSpPr>
          <p:spPr>
            <a:xfrm>
              <a:off x="8512221" y="4572247"/>
              <a:ext cx="1739900" cy="93345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8569927" y="4739534"/>
              <a:ext cx="1624488" cy="646331"/>
            </a:xfrm>
            <a:prstGeom prst="rect">
              <a:avLst/>
            </a:prstGeom>
            <a:noFill/>
          </p:spPr>
          <p:txBody>
            <a:bodyPr wrap="square" rtlCol="0">
              <a:spAutoFit/>
            </a:bodyPr>
            <a:lstStyle/>
            <a:p>
              <a:pPr algn="ctr"/>
              <a:r>
                <a:rPr lang="fr-FR" b="1" dirty="0">
                  <a:solidFill>
                    <a:schemeClr val="bg1"/>
                  </a:solidFill>
                </a:rPr>
                <a:t>Vous en avez parlé ?</a:t>
              </a:r>
            </a:p>
          </p:txBody>
        </p:sp>
      </p:grpSp>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6" name="Rectangle 25"/>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613009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physique et psychique</a:t>
            </a:r>
            <a:endParaRPr lang="fr-FR" altLang="fr-FR" sz="2000" b="1" dirty="0">
              <a:solidFill>
                <a:srgbClr val="95C41D"/>
              </a:solidFill>
              <a:cs typeface="Arial" panose="020B0604020202020204" pitchFamily="34" charset="0"/>
            </a:endParaRPr>
          </a:p>
        </p:txBody>
      </p:sp>
      <p:sp>
        <p:nvSpPr>
          <p:cNvPr id="9" name="Text Box 26"/>
          <p:cNvSpPr txBox="1">
            <a:spLocks noChangeArrowheads="1"/>
          </p:cNvSpPr>
          <p:nvPr/>
        </p:nvSpPr>
        <p:spPr bwMode="auto">
          <a:xfrm>
            <a:off x="679348" y="2665563"/>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Pâleur, </a:t>
            </a:r>
            <a:r>
              <a:rPr lang="fr-FR" altLang="fr-FR" b="1" dirty="0">
                <a:solidFill>
                  <a:srgbClr val="000099"/>
                </a:solidFill>
                <a:cs typeface="Arial" panose="020B0604020202020204" pitchFamily="34" charset="0"/>
              </a:rPr>
              <a:t>épuisement</a:t>
            </a:r>
            <a:r>
              <a:rPr lang="fr-FR" altLang="fr-FR" dirty="0">
                <a:solidFill>
                  <a:srgbClr val="000099"/>
                </a:solidFill>
                <a:cs typeface="Arial" panose="020B0604020202020204" pitchFamily="34" charset="0"/>
              </a:rPr>
              <a:t> mental, céphalées</a:t>
            </a:r>
          </a:p>
          <a:p>
            <a:pPr marL="265113" indent="-265113">
              <a:buClr>
                <a:srgbClr val="62C400"/>
              </a:buClr>
              <a:tabLst>
                <a:tab pos="265113" algn="l"/>
              </a:tabLst>
            </a:pPr>
            <a:r>
              <a:rPr lang="fr-FR" altLang="fr-FR" dirty="0">
                <a:solidFill>
                  <a:srgbClr val="000099"/>
                </a:solidFill>
                <a:cs typeface="Arial" panose="020B0604020202020204" pitchFamily="34" charset="0"/>
              </a:rPr>
              <a:t>	Asthénie et dépression réactionnelle</a:t>
            </a:r>
          </a:p>
          <a:p>
            <a:pPr marL="265113" indent="-265113">
              <a:buClr>
                <a:srgbClr val="62C400"/>
              </a:buClr>
              <a:tabLst>
                <a:tab pos="265113" algn="l"/>
              </a:tabLst>
            </a:pPr>
            <a:r>
              <a:rPr lang="fr-FR" altLang="fr-FR" dirty="0">
                <a:solidFill>
                  <a:srgbClr val="000099"/>
                </a:solidFill>
                <a:cs typeface="Arial" panose="020B0604020202020204" pitchFamily="34" charset="0"/>
              </a:rPr>
              <a:t>	Somnolence diurne et insomnie</a:t>
            </a:r>
          </a:p>
          <a:p>
            <a:pPr marL="265113" indent="-265113">
              <a:buClr>
                <a:srgbClr val="62C400"/>
              </a:buClr>
              <a:tabLst>
                <a:tab pos="265113" algn="l"/>
              </a:tabLst>
            </a:pPr>
            <a:r>
              <a:rPr lang="fr-FR" altLang="fr-FR" dirty="0">
                <a:solidFill>
                  <a:srgbClr val="000099"/>
                </a:solidFill>
                <a:cs typeface="Arial" panose="020B0604020202020204" pitchFamily="34" charset="0"/>
              </a:rPr>
              <a:t>	</a:t>
            </a:r>
            <a:r>
              <a:rPr lang="fr-FR" altLang="fr-FR" b="1" dirty="0">
                <a:solidFill>
                  <a:srgbClr val="000099"/>
                </a:solidFill>
                <a:cs typeface="Arial" panose="020B0604020202020204" pitchFamily="34" charset="0"/>
              </a:rPr>
              <a:t>Troubles mnésiques</a:t>
            </a:r>
          </a:p>
        </p:txBody>
      </p:sp>
      <p:sp>
        <p:nvSpPr>
          <p:cNvPr id="10" name="Text Box 27"/>
          <p:cNvSpPr txBox="1">
            <a:spLocks noChangeArrowheads="1"/>
          </p:cNvSpPr>
          <p:nvPr/>
        </p:nvSpPr>
        <p:spPr bwMode="auto">
          <a:xfrm>
            <a:off x="7491690" y="2688530"/>
            <a:ext cx="3640563"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ts val="300"/>
              </a:spcBef>
            </a:pP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acidum</a:t>
            </a:r>
            <a:r>
              <a:rPr lang="fr-FR" altLang="fr-FR" sz="1800" b="1" dirty="0">
                <a:solidFill>
                  <a:srgbClr val="000099"/>
                </a:solidFill>
                <a:cs typeface="Arial" panose="020B0604020202020204" pitchFamily="34" charset="0"/>
              </a:rPr>
              <a:t> 15 CH</a:t>
            </a:r>
          </a:p>
          <a:p>
            <a:pPr algn="r">
              <a:spcBef>
                <a:spcPts val="300"/>
              </a:spcBef>
              <a:buFont typeface="Wingdings" panose="05000000000000000000" pitchFamily="2" charset="2"/>
              <a:buNone/>
            </a:pPr>
            <a:r>
              <a:rPr lang="fr-FR" altLang="fr-FR" dirty="0">
                <a:solidFill>
                  <a:srgbClr val="000099"/>
                </a:solidFill>
                <a:cs typeface="Arial" panose="020B0604020202020204" pitchFamily="34" charset="0"/>
              </a:rPr>
              <a:t>5 granules par jour pendant 15 jours</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644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50249" y="3532653"/>
            <a:ext cx="4842747" cy="338554"/>
          </a:xfrm>
          <a:prstGeom prst="rect">
            <a:avLst/>
          </a:prstGeom>
          <a:noFill/>
        </p:spPr>
        <p:txBody>
          <a:bodyPr wrap="square" rtlCol="0">
            <a:spAutoFit/>
          </a:bodyPr>
          <a:lstStyle/>
          <a:p>
            <a:r>
              <a:rPr lang="fr-FR" sz="1600" dirty="0">
                <a:solidFill>
                  <a:srgbClr val="000099"/>
                </a:solidFill>
              </a:rPr>
              <a:t>5 granules de chaque matin et soir pendant 1 mois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ext Box 50"/>
          <p:cNvSpPr txBox="1">
            <a:spLocks noChangeArrowheads="1"/>
          </p:cNvSpPr>
          <p:nvPr/>
        </p:nvSpPr>
        <p:spPr bwMode="auto">
          <a:xfrm>
            <a:off x="2390653" y="1064382"/>
            <a:ext cx="87355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 Asthénie associée à un amaigrissement </a:t>
            </a:r>
          </a:p>
          <a:p>
            <a:pPr>
              <a:buClr>
                <a:srgbClr val="62C400"/>
              </a:buClr>
            </a:pPr>
            <a:r>
              <a:rPr lang="fr-FR" altLang="fr-FR" sz="2000" b="1" dirty="0">
                <a:solidFill>
                  <a:srgbClr val="95C41D"/>
                </a:solidFill>
                <a:cs typeface="Arial" panose="020B0604020202020204" pitchFamily="34" charset="0"/>
                <a:sym typeface="Wingdings" panose="05000000000000000000" pitchFamily="2" charset="2"/>
              </a:rPr>
              <a:t>Avec +/- un manque d’appétit</a:t>
            </a:r>
            <a:endParaRPr lang="fr-FR" altLang="fr-FR" sz="2000" b="1" dirty="0">
              <a:solidFill>
                <a:srgbClr val="95C41D"/>
              </a:solidFill>
              <a:cs typeface="Arial" panose="020B0604020202020204" pitchFamily="34" charset="0"/>
            </a:endParaRPr>
          </a:p>
        </p:txBody>
      </p:sp>
      <p:sp>
        <p:nvSpPr>
          <p:cNvPr id="10" name="Text Box 26"/>
          <p:cNvSpPr txBox="1">
            <a:spLocks noChangeArrowheads="1"/>
          </p:cNvSpPr>
          <p:nvPr/>
        </p:nvSpPr>
        <p:spPr bwMode="auto">
          <a:xfrm>
            <a:off x="703494" y="2277450"/>
            <a:ext cx="50333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Asthénie </a:t>
            </a:r>
            <a:r>
              <a:rPr lang="fr-FR" altLang="fr-FR" b="1" dirty="0">
                <a:solidFill>
                  <a:srgbClr val="000099"/>
                </a:solidFill>
                <a:cs typeface="Arial" panose="020B0604020202020204" pitchFamily="34" charset="0"/>
              </a:rPr>
              <a:t>suite de déperdition liquidienne </a:t>
            </a:r>
            <a:r>
              <a:rPr lang="fr-FR" altLang="fr-FR" dirty="0">
                <a:solidFill>
                  <a:srgbClr val="000099"/>
                </a:solidFill>
                <a:cs typeface="Arial" panose="020B0604020202020204" pitchFamily="34" charset="0"/>
              </a:rPr>
              <a:t>et chute tensionnelle</a:t>
            </a:r>
            <a:endParaRPr lang="fr-FR" altLang="fr-FR" b="1" dirty="0">
              <a:solidFill>
                <a:srgbClr val="000099"/>
              </a:solidFill>
              <a:cs typeface="Arial" panose="020B0604020202020204" pitchFamily="34" charset="0"/>
            </a:endParaRPr>
          </a:p>
        </p:txBody>
      </p:sp>
      <p:sp>
        <p:nvSpPr>
          <p:cNvPr id="11" name="Text Box 27"/>
          <p:cNvSpPr txBox="1">
            <a:spLocks noChangeArrowheads="1"/>
          </p:cNvSpPr>
          <p:nvPr/>
        </p:nvSpPr>
        <p:spPr bwMode="auto">
          <a:xfrm>
            <a:off x="8857687" y="2345861"/>
            <a:ext cx="227483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 </a:t>
            </a:r>
          </a:p>
        </p:txBody>
      </p:sp>
      <p:sp>
        <p:nvSpPr>
          <p:cNvPr id="12" name="Text Box 27"/>
          <p:cNvSpPr txBox="1">
            <a:spLocks noChangeArrowheads="1"/>
          </p:cNvSpPr>
          <p:nvPr/>
        </p:nvSpPr>
        <p:spPr bwMode="auto">
          <a:xfrm>
            <a:off x="8857687" y="3014027"/>
            <a:ext cx="227483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spcBef>
                <a:spcPct val="50000"/>
              </a:spcBef>
            </a:pPr>
            <a:r>
              <a:rPr lang="fr-FR" altLang="fr-FR" sz="1800" b="1" dirty="0" err="1">
                <a:solidFill>
                  <a:srgbClr val="000099"/>
                </a:solidFill>
                <a:cs typeface="Arial" panose="020B0604020202020204" pitchFamily="34" charset="0"/>
              </a:rPr>
              <a:t>Avena</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sativa</a:t>
            </a:r>
            <a:r>
              <a:rPr lang="fr-FR" altLang="fr-FR" sz="1800" b="1" dirty="0">
                <a:solidFill>
                  <a:srgbClr val="000099"/>
                </a:solidFill>
                <a:cs typeface="Arial" panose="020B0604020202020204" pitchFamily="34" charset="0"/>
              </a:rPr>
              <a:t> 5 CH </a:t>
            </a:r>
          </a:p>
        </p:txBody>
      </p:sp>
      <p:sp>
        <p:nvSpPr>
          <p:cNvPr id="13" name="Text Box 27"/>
          <p:cNvSpPr txBox="1">
            <a:spLocks noChangeArrowheads="1"/>
          </p:cNvSpPr>
          <p:nvPr/>
        </p:nvSpPr>
        <p:spPr bwMode="auto">
          <a:xfrm>
            <a:off x="8577271" y="4854606"/>
            <a:ext cx="2555248"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Abrotanum 9 CH</a:t>
            </a:r>
          </a:p>
          <a:p>
            <a:pPr algn="r">
              <a:spcBef>
                <a:spcPts val="300"/>
              </a:spcBef>
            </a:pPr>
            <a:r>
              <a:rPr lang="fr-FR" dirty="0">
                <a:solidFill>
                  <a:srgbClr val="000099"/>
                </a:solidFill>
              </a:rPr>
              <a:t>5 granules matin et soir pendant 1 mois</a:t>
            </a:r>
            <a:r>
              <a:rPr lang="fr-FR" altLang="fr-FR" b="1" dirty="0">
                <a:solidFill>
                  <a:srgbClr val="000099"/>
                </a:solidFill>
                <a:cs typeface="Arial" panose="020B0604020202020204" pitchFamily="34" charset="0"/>
              </a:rPr>
              <a:t> </a:t>
            </a:r>
          </a:p>
        </p:txBody>
      </p:sp>
      <p:sp>
        <p:nvSpPr>
          <p:cNvPr id="14" name="Text Box 26"/>
          <p:cNvSpPr txBox="1">
            <a:spLocks noChangeArrowheads="1"/>
          </p:cNvSpPr>
          <p:nvPr/>
        </p:nvSpPr>
        <p:spPr bwMode="auto">
          <a:xfrm>
            <a:off x="703494" y="4920525"/>
            <a:ext cx="50333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Amaigrissement important, facies émacié</a:t>
            </a:r>
          </a:p>
          <a:p>
            <a:pPr indent="268288">
              <a:buClr>
                <a:srgbClr val="62C400"/>
              </a:buClr>
            </a:pPr>
            <a:r>
              <a:rPr lang="fr-FR" altLang="fr-FR" b="1" dirty="0">
                <a:solidFill>
                  <a:srgbClr val="000099"/>
                </a:solidFill>
                <a:cs typeface="Arial" panose="020B0604020202020204" pitchFamily="34" charset="0"/>
              </a:rPr>
              <a:t>Dénutrition, déshydratation</a:t>
            </a:r>
          </a:p>
          <a:p>
            <a:pPr indent="268288">
              <a:buClr>
                <a:srgbClr val="62C400"/>
              </a:buClr>
            </a:pPr>
            <a:r>
              <a:rPr lang="fr-FR" altLang="fr-FR" dirty="0">
                <a:solidFill>
                  <a:srgbClr val="000099"/>
                </a:solidFill>
                <a:cs typeface="Arial" panose="020B0604020202020204" pitchFamily="34" charset="0"/>
              </a:rPr>
              <a:t>Possibilité de troubles du transit (diarrhées)</a:t>
            </a:r>
          </a:p>
        </p:txBody>
      </p:sp>
      <p:sp>
        <p:nvSpPr>
          <p:cNvPr id="16" name="Rectangle 15"/>
          <p:cNvSpPr/>
          <p:nvPr/>
        </p:nvSpPr>
        <p:spPr>
          <a:xfrm>
            <a:off x="1050785" y="4127674"/>
            <a:ext cx="9186327" cy="369332"/>
          </a:xfrm>
          <a:prstGeom prst="rect">
            <a:avLst/>
          </a:prstGeom>
        </p:spPr>
        <p:txBody>
          <a:bodyPr wrap="square">
            <a:spAutoFit/>
          </a:bodyPr>
          <a:lstStyle/>
          <a:p>
            <a:pPr lvl="0" fontAlgn="base">
              <a:spcBef>
                <a:spcPct val="20000"/>
              </a:spcBef>
              <a:spcAft>
                <a:spcPct val="0"/>
              </a:spcAft>
            </a:pPr>
            <a:r>
              <a:rPr lang="fr-FR" u="sng" dirty="0">
                <a:solidFill>
                  <a:srgbClr val="000099"/>
                </a:solidFill>
              </a:rPr>
              <a:t>En attente d’avis médical ou en complément d’une prescription </a:t>
            </a:r>
          </a:p>
        </p:txBody>
      </p:sp>
      <p:pic>
        <p:nvPicPr>
          <p:cNvPr id="15"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56" y="4004925"/>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
        <p:nvSpPr>
          <p:cNvPr id="17" name="Text Box 26"/>
          <p:cNvSpPr txBox="1">
            <a:spLocks noChangeArrowheads="1"/>
          </p:cNvSpPr>
          <p:nvPr/>
        </p:nvSpPr>
        <p:spPr bwMode="auto">
          <a:xfrm>
            <a:off x="703494" y="3133024"/>
            <a:ext cx="503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spcBef>
                <a:spcPct val="50000"/>
              </a:spcBef>
              <a:buClr>
                <a:srgbClr val="62C400"/>
              </a:buClr>
              <a:buBlip>
                <a:blip r:embed="rId3"/>
              </a:buBlip>
            </a:pPr>
            <a:r>
              <a:rPr lang="fr-FR" altLang="fr-FR" dirty="0">
                <a:solidFill>
                  <a:srgbClr val="000099"/>
                </a:solidFill>
                <a:cs typeface="Arial" panose="020B0604020202020204" pitchFamily="34" charset="0"/>
              </a:rPr>
              <a:t>Asthénie avec </a:t>
            </a:r>
            <a:r>
              <a:rPr lang="fr-FR" altLang="fr-FR" b="1" dirty="0">
                <a:solidFill>
                  <a:srgbClr val="000099"/>
                </a:solidFill>
                <a:cs typeface="Arial" panose="020B0604020202020204" pitchFamily="34" charset="0"/>
              </a:rPr>
              <a:t>manque d’appétit</a:t>
            </a:r>
          </a:p>
        </p:txBody>
      </p:sp>
    </p:spTree>
    <p:extLst>
      <p:ext uri="{BB962C8B-B14F-4D97-AF65-F5344CB8AC3E}">
        <p14:creationId xmlns:p14="http://schemas.microsoft.com/office/powerpoint/2010/main" val="19483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P spid="12" grpId="0" animBg="1"/>
      <p:bldP spid="13" grpId="0" animBg="1"/>
      <p:bldP spid="14"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977451" y="5584742"/>
            <a:ext cx="10028492" cy="535392"/>
          </a:xfrm>
        </p:spPr>
        <p:txBody>
          <a:bodyPr>
            <a:normAutofit/>
          </a:bodyPr>
          <a:lstStyle/>
          <a:p>
            <a:pPr marL="457200" lvl="1"/>
            <a:r>
              <a:rPr lang="fr-FR" sz="1600" dirty="0">
                <a:solidFill>
                  <a:srgbClr val="FF0000"/>
                </a:solidFill>
                <a:latin typeface="Arial" panose="020B0604020202020204" pitchFamily="34" charset="0"/>
                <a:cs typeface="Arial" panose="020B0604020202020204" pitchFamily="34" charset="0"/>
              </a:rPr>
              <a:t>Ne remplace pas une supplémentation en fer si nécessaire</a:t>
            </a:r>
          </a:p>
          <a:p>
            <a:pPr lvl="2"/>
            <a:endParaRPr lang="fr-FR" sz="1600" b="1" dirty="0">
              <a:solidFill>
                <a:srgbClr val="FF0000"/>
              </a:solidFill>
              <a:latin typeface="Arial" panose="020B0604020202020204" pitchFamily="34" charset="0"/>
              <a:cs typeface="Arial" panose="020B0604020202020204" pitchFamily="34" charset="0"/>
            </a:endParaRPr>
          </a:p>
          <a:p>
            <a:endParaRPr lang="fr-FR" sz="1600" dirty="0">
              <a:solidFill>
                <a:srgbClr val="FF0000"/>
              </a:solidFill>
              <a:latin typeface="Arial" panose="020B0604020202020204" pitchFamily="34" charset="0"/>
              <a:cs typeface="Arial" panose="020B0604020202020204" pitchFamily="34" charset="0"/>
            </a:endParaRPr>
          </a:p>
        </p:txBody>
      </p:sp>
      <p:sp>
        <p:nvSpPr>
          <p:cNvPr id="2" name="ZoneTexte 1"/>
          <p:cNvSpPr txBox="1"/>
          <p:nvPr/>
        </p:nvSpPr>
        <p:spPr>
          <a:xfrm>
            <a:off x="228854" y="1672300"/>
            <a:ext cx="7432158" cy="369332"/>
          </a:xfrm>
          <a:prstGeom prst="rect">
            <a:avLst/>
          </a:prstGeom>
          <a:noFill/>
        </p:spPr>
        <p:txBody>
          <a:bodyPr wrap="square" rtlCol="0">
            <a:spAutoFit/>
          </a:bodyPr>
          <a:lstStyle/>
          <a:p>
            <a:r>
              <a:rPr lang="fr-FR" u="sng" dirty="0">
                <a:solidFill>
                  <a:srgbClr val="000099"/>
                </a:solidFill>
              </a:rPr>
              <a:t>En complément d’une prescription, suite de bilan biologique</a:t>
            </a:r>
          </a:p>
        </p:txBody>
      </p:sp>
      <p:sp>
        <p:nvSpPr>
          <p:cNvPr id="6" name="ZoneTexte 5"/>
          <p:cNvSpPr txBox="1"/>
          <p:nvPr/>
        </p:nvSpPr>
        <p:spPr>
          <a:xfrm>
            <a:off x="6501040" y="5131688"/>
            <a:ext cx="4974391" cy="338554"/>
          </a:xfrm>
          <a:prstGeom prst="rect">
            <a:avLst/>
          </a:prstGeom>
          <a:noFill/>
        </p:spPr>
        <p:txBody>
          <a:bodyPr wrap="square" rtlCol="0">
            <a:spAutoFit/>
          </a:bodyPr>
          <a:lstStyle/>
          <a:p>
            <a:r>
              <a:rPr lang="fr-FR" sz="1600" dirty="0">
                <a:solidFill>
                  <a:srgbClr val="000099"/>
                </a:solidFill>
              </a:rPr>
              <a:t>5 granules de chaque matin et soir pendant 1 mois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en rapport avec une anémie</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8988236" y="2425906"/>
            <a:ext cx="2112336"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 </a:t>
            </a:r>
          </a:p>
        </p:txBody>
      </p:sp>
      <p:sp>
        <p:nvSpPr>
          <p:cNvPr id="11" name="Text Box 26"/>
          <p:cNvSpPr txBox="1">
            <a:spLocks noChangeArrowheads="1"/>
          </p:cNvSpPr>
          <p:nvPr/>
        </p:nvSpPr>
        <p:spPr bwMode="auto">
          <a:xfrm>
            <a:off x="643282" y="2427601"/>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Asthénie avec pâleur, vertiges, acouphènes</a:t>
            </a:r>
          </a:p>
          <a:p>
            <a:pPr marL="266700">
              <a:buClr>
                <a:srgbClr val="62C400"/>
              </a:buClr>
            </a:pPr>
            <a:r>
              <a:rPr lang="fr-FR" altLang="fr-FR" dirty="0">
                <a:solidFill>
                  <a:srgbClr val="000099"/>
                </a:solidFill>
                <a:cs typeface="Arial" panose="020B0604020202020204" pitchFamily="34" charset="0"/>
              </a:rPr>
              <a:t>Tachycardie avec </a:t>
            </a:r>
            <a:r>
              <a:rPr lang="fr-FR" altLang="fr-FR" b="1" dirty="0">
                <a:solidFill>
                  <a:srgbClr val="000099"/>
                </a:solidFill>
                <a:cs typeface="Arial" panose="020B0604020202020204" pitchFamily="34" charset="0"/>
              </a:rPr>
              <a:t>hypotension modérée ou chute tensionnelle </a:t>
            </a:r>
          </a:p>
          <a:p>
            <a:pPr marL="266700">
              <a:buClr>
                <a:srgbClr val="62C400"/>
              </a:buClr>
            </a:pPr>
            <a:r>
              <a:rPr lang="fr-FR" altLang="fr-FR" b="1" dirty="0">
                <a:solidFill>
                  <a:srgbClr val="000099"/>
                </a:solidFill>
                <a:cs typeface="Arial" panose="020B0604020202020204" pitchFamily="34" charset="0"/>
              </a:rPr>
              <a:t>Étiologie : suite de déperdition</a:t>
            </a:r>
          </a:p>
        </p:txBody>
      </p:sp>
      <p:sp>
        <p:nvSpPr>
          <p:cNvPr id="12" name="Text Box 27"/>
          <p:cNvSpPr txBox="1">
            <a:spLocks noChangeArrowheads="1"/>
          </p:cNvSpPr>
          <p:nvPr/>
        </p:nvSpPr>
        <p:spPr bwMode="auto">
          <a:xfrm>
            <a:off x="8139150" y="3823049"/>
            <a:ext cx="2961422" cy="408623"/>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err="1">
                <a:solidFill>
                  <a:srgbClr val="000099"/>
                </a:solidFill>
                <a:cs typeface="Arial" panose="020B0604020202020204" pitchFamily="34" charset="0"/>
              </a:rPr>
              <a:t>Ferrum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metallicum</a:t>
            </a:r>
            <a:r>
              <a:rPr lang="fr-FR" altLang="fr-FR" sz="1800" b="1" dirty="0">
                <a:solidFill>
                  <a:srgbClr val="000099"/>
                </a:solidFill>
                <a:cs typeface="Arial" panose="020B0604020202020204" pitchFamily="34" charset="0"/>
              </a:rPr>
              <a:t>  5 CH </a:t>
            </a:r>
          </a:p>
        </p:txBody>
      </p:sp>
      <p:sp>
        <p:nvSpPr>
          <p:cNvPr id="13" name="Text Box 26"/>
          <p:cNvSpPr txBox="1">
            <a:spLocks noChangeArrowheads="1"/>
          </p:cNvSpPr>
          <p:nvPr/>
        </p:nvSpPr>
        <p:spPr bwMode="auto">
          <a:xfrm>
            <a:off x="643282" y="3843585"/>
            <a:ext cx="5033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Anémie hypochrome </a:t>
            </a:r>
            <a:r>
              <a:rPr lang="fr-FR" altLang="fr-FR" dirty="0">
                <a:solidFill>
                  <a:srgbClr val="000099"/>
                </a:solidFill>
                <a:cs typeface="Arial" panose="020B0604020202020204" pitchFamily="34" charset="0"/>
              </a:rPr>
              <a:t>(carence en fer) après hémorragies répétées ou alimentation carencée</a:t>
            </a:r>
          </a:p>
          <a:p>
            <a:pPr marL="266700">
              <a:buClr>
                <a:srgbClr val="62C400"/>
              </a:buClr>
            </a:pPr>
            <a:r>
              <a:rPr lang="fr-FR" altLang="fr-FR" dirty="0">
                <a:solidFill>
                  <a:srgbClr val="000099"/>
                </a:solidFill>
                <a:cs typeface="Arial" panose="020B0604020202020204" pitchFamily="34" charset="0"/>
              </a:rPr>
              <a:t>Asthénie, frilosité, irritabilité</a:t>
            </a:r>
          </a:p>
          <a:p>
            <a:pPr marL="266700">
              <a:buClr>
                <a:srgbClr val="62C400"/>
              </a:buClr>
            </a:pPr>
            <a:r>
              <a:rPr lang="fr-FR" altLang="fr-FR" dirty="0">
                <a:solidFill>
                  <a:srgbClr val="000099"/>
                </a:solidFill>
                <a:cs typeface="Arial" panose="020B0604020202020204" pitchFamily="34" charset="0"/>
              </a:rPr>
              <a:t>Pâleur du visage avec bouffées vasomotrices</a:t>
            </a:r>
          </a:p>
        </p:txBody>
      </p:sp>
      <p:pic>
        <p:nvPicPr>
          <p:cNvPr id="14"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282" y="5470242"/>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8" name="Rectangle 17"/>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38524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10" grpId="0" animBg="1"/>
      <p:bldP spid="11" grpId="0"/>
      <p:bldP spid="12"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150" y="1798060"/>
            <a:ext cx="8856159" cy="369332"/>
          </a:xfrm>
          <a:prstGeom prst="rect">
            <a:avLst/>
          </a:prstGeom>
        </p:spPr>
        <p:txBody>
          <a:bodyPr wrap="square">
            <a:spAutoFit/>
          </a:bodyPr>
          <a:lstStyle/>
          <a:p>
            <a:r>
              <a:rPr lang="fr-FR" u="sng" dirty="0">
                <a:solidFill>
                  <a:srgbClr val="000099"/>
                </a:solidFill>
              </a:rPr>
              <a:t>En attendant un avis médical ou en complément d’une prescription :</a:t>
            </a: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avec vertiges</a:t>
            </a:r>
            <a:endParaRPr lang="fr-FR" altLang="fr-FR" sz="2000" b="1" dirty="0">
              <a:solidFill>
                <a:srgbClr val="95C41D"/>
              </a:solidFill>
              <a:cs typeface="Arial" panose="020B0604020202020204" pitchFamily="34" charset="0"/>
            </a:endParaRPr>
          </a:p>
        </p:txBody>
      </p:sp>
      <p:sp>
        <p:nvSpPr>
          <p:cNvPr id="11" name="Text Box 27"/>
          <p:cNvSpPr txBox="1">
            <a:spLocks noChangeArrowheads="1"/>
          </p:cNvSpPr>
          <p:nvPr/>
        </p:nvSpPr>
        <p:spPr bwMode="auto">
          <a:xfrm>
            <a:off x="7527469" y="2616735"/>
            <a:ext cx="3609871"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 China </a:t>
            </a:r>
            <a:r>
              <a:rPr lang="fr-FR" altLang="fr-FR" sz="1800" b="1" dirty="0" err="1">
                <a:solidFill>
                  <a:srgbClr val="000099"/>
                </a:solidFill>
                <a:cs typeface="Arial" panose="020B0604020202020204" pitchFamily="34" charset="0"/>
              </a:rPr>
              <a:t>rubra</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2" name="Text Box 26"/>
          <p:cNvSpPr txBox="1">
            <a:spLocks noChangeArrowheads="1"/>
          </p:cNvSpPr>
          <p:nvPr/>
        </p:nvSpPr>
        <p:spPr bwMode="auto">
          <a:xfrm>
            <a:off x="681677" y="2669401"/>
            <a:ext cx="503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Baisse tensionnelle</a:t>
            </a:r>
          </a:p>
        </p:txBody>
      </p:sp>
      <p:sp>
        <p:nvSpPr>
          <p:cNvPr id="13" name="Text Box 27"/>
          <p:cNvSpPr txBox="1">
            <a:spLocks noChangeArrowheads="1"/>
          </p:cNvSpPr>
          <p:nvPr/>
        </p:nvSpPr>
        <p:spPr bwMode="auto">
          <a:xfrm>
            <a:off x="7497324" y="3861030"/>
            <a:ext cx="3640016"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Bryonia</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4" name="Text Box 26"/>
          <p:cNvSpPr txBox="1">
            <a:spLocks noChangeArrowheads="1"/>
          </p:cNvSpPr>
          <p:nvPr/>
        </p:nvSpPr>
        <p:spPr bwMode="auto">
          <a:xfrm>
            <a:off x="681677" y="3896732"/>
            <a:ext cx="53238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Vertiges déclenchés ou aggravés par le mouvement</a:t>
            </a:r>
            <a:r>
              <a:rPr lang="fr-FR" altLang="fr-FR" dirty="0">
                <a:solidFill>
                  <a:srgbClr val="000099"/>
                </a:solidFill>
                <a:cs typeface="Arial" panose="020B0604020202020204" pitchFamily="34" charset="0"/>
              </a:rPr>
              <a:t>, les changements de position</a:t>
            </a:r>
          </a:p>
        </p:txBody>
      </p:sp>
      <p:sp>
        <p:nvSpPr>
          <p:cNvPr id="15" name="Text Box 27"/>
          <p:cNvSpPr txBox="1">
            <a:spLocks noChangeArrowheads="1"/>
          </p:cNvSpPr>
          <p:nvPr/>
        </p:nvSpPr>
        <p:spPr bwMode="auto">
          <a:xfrm>
            <a:off x="7527468" y="5184899"/>
            <a:ext cx="361112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Cocculus</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indicus</a:t>
            </a:r>
            <a:r>
              <a:rPr lang="fr-FR" altLang="fr-FR" sz="1800" b="1" dirty="0">
                <a:solidFill>
                  <a:srgbClr val="000099"/>
                </a:solidFill>
                <a:cs typeface="Arial" panose="020B0604020202020204" pitchFamily="34" charset="0"/>
              </a:rPr>
              <a:t> 9 CH</a:t>
            </a:r>
          </a:p>
          <a:p>
            <a:pPr algn="r">
              <a:spcBef>
                <a:spcPts val="300"/>
              </a:spcBef>
            </a:pPr>
            <a:r>
              <a:rPr lang="fr-FR" dirty="0">
                <a:solidFill>
                  <a:srgbClr val="000099"/>
                </a:solidFill>
              </a:rPr>
              <a:t>5 granules toutes les heures en crise </a:t>
            </a:r>
          </a:p>
          <a:p>
            <a:pPr algn="r"/>
            <a:r>
              <a:rPr lang="fr-FR" altLang="fr-FR" dirty="0">
                <a:solidFill>
                  <a:srgbClr val="000099"/>
                </a:solidFill>
                <a:cs typeface="Arial" panose="020B0604020202020204" pitchFamily="34" charset="0"/>
              </a:rPr>
              <a:t>espacer selon amélioration</a:t>
            </a:r>
            <a:endParaRPr lang="fr-FR" altLang="fr-FR" b="1" dirty="0">
              <a:solidFill>
                <a:srgbClr val="000099"/>
              </a:solidFill>
              <a:cs typeface="Arial" panose="020B0604020202020204" pitchFamily="34" charset="0"/>
            </a:endParaRPr>
          </a:p>
        </p:txBody>
      </p:sp>
      <p:sp>
        <p:nvSpPr>
          <p:cNvPr id="16" name="Text Box 26"/>
          <p:cNvSpPr txBox="1">
            <a:spLocks noChangeArrowheads="1"/>
          </p:cNvSpPr>
          <p:nvPr/>
        </p:nvSpPr>
        <p:spPr bwMode="auto">
          <a:xfrm>
            <a:off x="681677" y="5246126"/>
            <a:ext cx="47688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Vertiges accompagnés de céphalées avec </a:t>
            </a:r>
            <a:r>
              <a:rPr lang="fr-FR" altLang="fr-FR" b="1" dirty="0">
                <a:solidFill>
                  <a:srgbClr val="000099"/>
                </a:solidFill>
                <a:cs typeface="Arial" panose="020B0604020202020204" pitchFamily="34" charset="0"/>
              </a:rPr>
              <a:t>nausées </a:t>
            </a:r>
            <a:r>
              <a:rPr lang="fr-FR" altLang="fr-FR" dirty="0">
                <a:solidFill>
                  <a:srgbClr val="000099"/>
                </a:solidFill>
                <a:cs typeface="Arial" panose="020B0604020202020204" pitchFamily="34" charset="0"/>
              </a:rPr>
              <a:t>chez les patients présentant une </a:t>
            </a:r>
            <a:r>
              <a:rPr lang="fr-FR" altLang="fr-FR" b="1" dirty="0" err="1">
                <a:solidFill>
                  <a:srgbClr val="000099"/>
                </a:solidFill>
                <a:cs typeface="Arial" panose="020B0604020202020204" pitchFamily="34" charset="0"/>
              </a:rPr>
              <a:t>cervicarthrose</a:t>
            </a:r>
            <a:r>
              <a:rPr lang="fr-FR" altLang="fr-FR" b="1" dirty="0">
                <a:solidFill>
                  <a:srgbClr val="000099"/>
                </a:solidFill>
                <a:cs typeface="Arial" panose="020B0604020202020204" pitchFamily="34" charset="0"/>
              </a:rPr>
              <a:t> évoluée</a:t>
            </a:r>
          </a:p>
        </p:txBody>
      </p:sp>
      <p:pic>
        <p:nvPicPr>
          <p:cNvPr id="19" name="Imag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12" y="1689097"/>
            <a:ext cx="668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98404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4.1. Asthénie</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Asthénie et troubles de la mémoire</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371125" y="1778715"/>
            <a:ext cx="3775529"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altLang="fr-FR"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Phosphoricum</a:t>
            </a:r>
            <a:r>
              <a:rPr lang="fr-FR" altLang="fr-FR" sz="1800" b="1" dirty="0">
                <a:solidFill>
                  <a:srgbClr val="000099"/>
                </a:solidFill>
                <a:cs typeface="Arial" panose="020B0604020202020204" pitchFamily="34" charset="0"/>
              </a:rPr>
              <a:t> </a:t>
            </a:r>
            <a:r>
              <a:rPr lang="fr-FR" altLang="fr-FR" sz="1800" b="1" dirty="0" err="1">
                <a:solidFill>
                  <a:srgbClr val="000099"/>
                </a:solidFill>
                <a:cs typeface="Arial" panose="020B0604020202020204" pitchFamily="34" charset="0"/>
              </a:rPr>
              <a:t>acidum</a:t>
            </a:r>
            <a:r>
              <a:rPr lang="fr-FR" altLang="fr-FR" sz="1800" b="1" dirty="0">
                <a:solidFill>
                  <a:srgbClr val="000099"/>
                </a:solidFill>
                <a:cs typeface="Arial" panose="020B0604020202020204" pitchFamily="34" charset="0"/>
              </a:rPr>
              <a:t> 15 CH</a:t>
            </a:r>
          </a:p>
          <a:p>
            <a:pPr algn="r"/>
            <a:r>
              <a:rPr lang="fr-FR" altLang="fr-FR" b="1" dirty="0">
                <a:solidFill>
                  <a:srgbClr val="000099"/>
                </a:solidFill>
                <a:cs typeface="Arial" panose="020B0604020202020204" pitchFamily="34" charset="0"/>
              </a:rPr>
              <a:t>( ou en échelle 9-15-30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9" name="Text Box 26"/>
          <p:cNvSpPr txBox="1">
            <a:spLocks noChangeArrowheads="1"/>
          </p:cNvSpPr>
          <p:nvPr/>
        </p:nvSpPr>
        <p:spPr bwMode="auto">
          <a:xfrm>
            <a:off x="677816" y="1832754"/>
            <a:ext cx="50333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Asthénie physique et psychique</a:t>
            </a:r>
          </a:p>
          <a:p>
            <a:pPr marL="266700">
              <a:buClr>
                <a:srgbClr val="62C400"/>
              </a:buClr>
            </a:pPr>
            <a:r>
              <a:rPr lang="fr-FR" altLang="fr-FR" b="1" dirty="0">
                <a:solidFill>
                  <a:srgbClr val="000099"/>
                </a:solidFill>
                <a:cs typeface="Arial" panose="020B0604020202020204" pitchFamily="34" charset="0"/>
              </a:rPr>
              <a:t>Épuisement</a:t>
            </a:r>
          </a:p>
          <a:p>
            <a:pPr marL="266700">
              <a:buClr>
                <a:srgbClr val="62C400"/>
              </a:buClr>
            </a:pPr>
            <a:r>
              <a:rPr lang="fr-FR" altLang="fr-FR" dirty="0">
                <a:solidFill>
                  <a:srgbClr val="000099"/>
                </a:solidFill>
                <a:cs typeface="Arial" panose="020B0604020202020204" pitchFamily="34" charset="0"/>
              </a:rPr>
              <a:t>Psychasthénie avec </a:t>
            </a:r>
            <a:r>
              <a:rPr lang="fr-FR" altLang="fr-FR" b="1" dirty="0">
                <a:solidFill>
                  <a:srgbClr val="000099"/>
                </a:solidFill>
                <a:cs typeface="Arial" panose="020B0604020202020204" pitchFamily="34" charset="0"/>
              </a:rPr>
              <a:t>troubles mnésiques</a:t>
            </a:r>
          </a:p>
        </p:txBody>
      </p:sp>
      <p:sp>
        <p:nvSpPr>
          <p:cNvPr id="10" name="Rectangle 9"/>
          <p:cNvSpPr/>
          <p:nvPr/>
        </p:nvSpPr>
        <p:spPr>
          <a:xfrm>
            <a:off x="112523" y="2832211"/>
            <a:ext cx="4480714" cy="369332"/>
          </a:xfrm>
          <a:prstGeom prst="rect">
            <a:avLst/>
          </a:prstGeom>
        </p:spPr>
        <p:txBody>
          <a:bodyPr wrap="none">
            <a:spAutoFit/>
          </a:bodyPr>
          <a:lstStyle/>
          <a:p>
            <a:r>
              <a:rPr lang="fr-FR" u="sng" dirty="0">
                <a:solidFill>
                  <a:srgbClr val="000099"/>
                </a:solidFill>
              </a:rPr>
              <a:t>Si persistance des troubles de la mémoire</a:t>
            </a:r>
          </a:p>
        </p:txBody>
      </p:sp>
      <p:sp>
        <p:nvSpPr>
          <p:cNvPr id="11" name="Text Box 27"/>
          <p:cNvSpPr txBox="1">
            <a:spLocks noChangeArrowheads="1"/>
          </p:cNvSpPr>
          <p:nvPr/>
        </p:nvSpPr>
        <p:spPr bwMode="auto">
          <a:xfrm>
            <a:off x="8891496" y="3322336"/>
            <a:ext cx="22515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Alumina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2" name="Text Box 26"/>
          <p:cNvSpPr txBox="1">
            <a:spLocks noChangeArrowheads="1"/>
          </p:cNvSpPr>
          <p:nvPr/>
        </p:nvSpPr>
        <p:spPr bwMode="auto">
          <a:xfrm>
            <a:off x="677816" y="3329214"/>
            <a:ext cx="68024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Troubles de la mémoire </a:t>
            </a:r>
            <a:r>
              <a:rPr lang="fr-FR" altLang="fr-FR" dirty="0">
                <a:solidFill>
                  <a:srgbClr val="000099"/>
                </a:solidFill>
                <a:cs typeface="Arial" panose="020B0604020202020204" pitchFamily="34" charset="0"/>
              </a:rPr>
              <a:t>et de l’idéation, confusion mentale</a:t>
            </a:r>
          </a:p>
          <a:p>
            <a:pPr marL="266700">
              <a:buClr>
                <a:srgbClr val="62C400"/>
              </a:buClr>
            </a:pPr>
            <a:r>
              <a:rPr lang="fr-FR" altLang="fr-FR" dirty="0">
                <a:solidFill>
                  <a:srgbClr val="000099"/>
                </a:solidFill>
                <a:cs typeface="Arial" panose="020B0604020202020204" pitchFamily="34" charset="0"/>
              </a:rPr>
              <a:t>Sénilité débutante caractérisée par des troubles sensoriels (vertiges) et mnésiques (désorientation, confusion des mots et oublis)</a:t>
            </a:r>
          </a:p>
          <a:p>
            <a:pPr marL="266700">
              <a:buClr>
                <a:srgbClr val="62C400"/>
              </a:buClr>
            </a:pPr>
            <a:r>
              <a:rPr lang="fr-FR" altLang="fr-FR" b="1" dirty="0">
                <a:solidFill>
                  <a:srgbClr val="000099"/>
                </a:solidFill>
                <a:cs typeface="Arial" panose="020B0604020202020204" pitchFamily="34" charset="0"/>
              </a:rPr>
              <a:t>Sécheresse des muqueuses </a:t>
            </a:r>
            <a:r>
              <a:rPr lang="fr-FR" altLang="fr-FR" dirty="0">
                <a:solidFill>
                  <a:srgbClr val="000099"/>
                </a:solidFill>
                <a:cs typeface="Arial" panose="020B0604020202020204" pitchFamily="34" charset="0"/>
              </a:rPr>
              <a:t>(œil, bouche), </a:t>
            </a:r>
          </a:p>
          <a:p>
            <a:pPr marL="266700">
              <a:buClr>
                <a:srgbClr val="62C400"/>
              </a:buClr>
            </a:pPr>
            <a:r>
              <a:rPr lang="fr-FR" altLang="fr-FR" dirty="0">
                <a:solidFill>
                  <a:srgbClr val="000099"/>
                </a:solidFill>
                <a:cs typeface="Arial" panose="020B0604020202020204" pitchFamily="34" charset="0"/>
              </a:rPr>
              <a:t>Constipation par inertie rectale</a:t>
            </a:r>
          </a:p>
        </p:txBody>
      </p:sp>
      <p:sp>
        <p:nvSpPr>
          <p:cNvPr id="13" name="Text Box 27"/>
          <p:cNvSpPr txBox="1">
            <a:spLocks noChangeArrowheads="1"/>
          </p:cNvSpPr>
          <p:nvPr/>
        </p:nvSpPr>
        <p:spPr bwMode="auto">
          <a:xfrm>
            <a:off x="7855539" y="4624603"/>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Plumbum</a:t>
            </a:r>
            <a:r>
              <a:rPr lang="fr-FR" sz="1800" b="1" dirty="0">
                <a:solidFill>
                  <a:srgbClr val="000090"/>
                </a:solidFill>
              </a:rPr>
              <a:t> </a:t>
            </a:r>
            <a:r>
              <a:rPr lang="fr-FR" sz="1800" b="1" dirty="0" err="1">
                <a:solidFill>
                  <a:srgbClr val="000090"/>
                </a:solidFill>
              </a:rPr>
              <a:t>metallicum</a:t>
            </a:r>
            <a:r>
              <a:rPr lang="fr-FR" sz="1800" b="1" dirty="0">
                <a:solidFill>
                  <a:srgbClr val="000090"/>
                </a:solidFill>
              </a:rPr>
              <a:t>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4" name="Text Box 26"/>
          <p:cNvSpPr txBox="1">
            <a:spLocks noChangeArrowheads="1"/>
          </p:cNvSpPr>
          <p:nvPr/>
        </p:nvSpPr>
        <p:spPr bwMode="auto">
          <a:xfrm>
            <a:off x="667408" y="4709692"/>
            <a:ext cx="69167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Pertes de mémoire</a:t>
            </a:r>
            <a:r>
              <a:rPr lang="fr-FR" altLang="fr-FR" dirty="0">
                <a:solidFill>
                  <a:srgbClr val="000099"/>
                </a:solidFill>
                <a:cs typeface="Arial" panose="020B0604020202020204" pitchFamily="34" charset="0"/>
              </a:rPr>
              <a:t>, lenteur de perception</a:t>
            </a:r>
          </a:p>
          <a:p>
            <a:pPr marL="266700">
              <a:buClr>
                <a:srgbClr val="62C400"/>
              </a:buClr>
            </a:pPr>
            <a:r>
              <a:rPr lang="fr-FR" altLang="fr-FR" dirty="0">
                <a:solidFill>
                  <a:srgbClr val="000099"/>
                </a:solidFill>
                <a:cs typeface="Arial" panose="020B0604020202020204" pitchFamily="34" charset="0"/>
              </a:rPr>
              <a:t>Atteintes neurologiques (</a:t>
            </a:r>
            <a:r>
              <a:rPr lang="fr-FR" altLang="fr-FR" b="1" dirty="0">
                <a:solidFill>
                  <a:srgbClr val="000099"/>
                </a:solidFill>
                <a:cs typeface="Arial" panose="020B0604020202020204" pitchFamily="34" charset="0"/>
              </a:rPr>
              <a:t>tremblements</a:t>
            </a:r>
            <a:r>
              <a:rPr lang="fr-FR" altLang="fr-FR" dirty="0">
                <a:solidFill>
                  <a:srgbClr val="000099"/>
                </a:solidFill>
                <a:cs typeface="Arial" panose="020B0604020202020204" pitchFamily="34" charset="0"/>
              </a:rPr>
              <a:t>, polynévrites sensitivomotrices)</a:t>
            </a:r>
          </a:p>
          <a:p>
            <a:pPr marL="266700">
              <a:buClr>
                <a:srgbClr val="62C400"/>
              </a:buClr>
            </a:pPr>
            <a:r>
              <a:rPr lang="fr-FR" altLang="fr-FR" dirty="0">
                <a:solidFill>
                  <a:srgbClr val="000099"/>
                </a:solidFill>
                <a:cs typeface="Arial" panose="020B0604020202020204" pitchFamily="34" charset="0"/>
              </a:rPr>
              <a:t>Constipation opiniâtre</a:t>
            </a:r>
          </a:p>
        </p:txBody>
      </p:sp>
      <p:sp>
        <p:nvSpPr>
          <p:cNvPr id="15" name="Text Box 27"/>
          <p:cNvSpPr txBox="1">
            <a:spLocks noChangeArrowheads="1"/>
          </p:cNvSpPr>
          <p:nvPr/>
        </p:nvSpPr>
        <p:spPr bwMode="auto">
          <a:xfrm>
            <a:off x="7968980" y="5604189"/>
            <a:ext cx="31532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Baryta</a:t>
            </a:r>
            <a:r>
              <a:rPr lang="fr-FR" sz="1800" b="1" dirty="0">
                <a:solidFill>
                  <a:srgbClr val="000090"/>
                </a:solidFill>
              </a:rPr>
              <a:t> </a:t>
            </a:r>
            <a:r>
              <a:rPr lang="fr-FR" sz="1800" b="1" dirty="0" err="1">
                <a:solidFill>
                  <a:srgbClr val="000090"/>
                </a:solidFill>
              </a:rPr>
              <a:t>carbonica</a:t>
            </a:r>
            <a:r>
              <a:rPr lang="fr-FR" sz="1800" b="1" dirty="0">
                <a:solidFill>
                  <a:srgbClr val="000090"/>
                </a:solidFill>
              </a:rPr>
              <a:t> 15 CH</a:t>
            </a:r>
          </a:p>
          <a:p>
            <a:pPr algn="r">
              <a:spcBef>
                <a:spcPts val="300"/>
              </a:spcBef>
            </a:pPr>
            <a:r>
              <a:rPr lang="fr-FR" altLang="fr-FR" b="1" dirty="0">
                <a:solidFill>
                  <a:srgbClr val="000099"/>
                </a:solidFill>
                <a:cs typeface="Arial" panose="020B0604020202020204" pitchFamily="34" charset="0"/>
              </a:rPr>
              <a:t> </a:t>
            </a:r>
            <a:r>
              <a:rPr lang="fr-FR" dirty="0">
                <a:solidFill>
                  <a:srgbClr val="000099"/>
                </a:solidFill>
              </a:rPr>
              <a:t>5 granules par jour</a:t>
            </a:r>
          </a:p>
        </p:txBody>
      </p:sp>
      <p:sp>
        <p:nvSpPr>
          <p:cNvPr id="16" name="Text Box 26"/>
          <p:cNvSpPr txBox="1">
            <a:spLocks noChangeArrowheads="1"/>
          </p:cNvSpPr>
          <p:nvPr/>
        </p:nvSpPr>
        <p:spPr bwMode="auto">
          <a:xfrm>
            <a:off x="677816" y="5654989"/>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Lenteur</a:t>
            </a:r>
          </a:p>
          <a:p>
            <a:pPr marL="266700">
              <a:buClr>
                <a:srgbClr val="62C400"/>
              </a:buClr>
            </a:pPr>
            <a:r>
              <a:rPr lang="fr-FR" altLang="fr-FR" dirty="0">
                <a:solidFill>
                  <a:srgbClr val="000099"/>
                </a:solidFill>
                <a:cs typeface="Arial" panose="020B0604020202020204" pitchFamily="34" charset="0"/>
              </a:rPr>
              <a:t>Sclérose artérielle et </a:t>
            </a:r>
            <a:r>
              <a:rPr lang="fr-FR" altLang="fr-FR" b="1" dirty="0">
                <a:solidFill>
                  <a:srgbClr val="000099"/>
                </a:solidFill>
                <a:cs typeface="Arial" panose="020B0604020202020204" pitchFamily="34" charset="0"/>
              </a:rPr>
              <a:t>hypertension artérielle </a:t>
            </a:r>
            <a:r>
              <a:rPr lang="fr-FR" altLang="fr-FR" dirty="0">
                <a:solidFill>
                  <a:srgbClr val="000099"/>
                </a:solidFill>
                <a:cs typeface="Arial" panose="020B0604020202020204" pitchFamily="34" charset="0"/>
              </a:rPr>
              <a:t>installée</a:t>
            </a:r>
          </a:p>
          <a:p>
            <a:pPr marL="266700">
              <a:buClr>
                <a:srgbClr val="62C400"/>
              </a:buClr>
            </a:pPr>
            <a:r>
              <a:rPr lang="fr-FR" altLang="fr-FR" dirty="0">
                <a:solidFill>
                  <a:srgbClr val="000099"/>
                </a:solidFill>
                <a:cs typeface="Arial" panose="020B0604020202020204" pitchFamily="34" charset="0"/>
              </a:rPr>
              <a:t>Sujet scléreux, précocement sénile, à mémoire déficiente et au comportement enfantin</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004609" y="258748"/>
            <a:ext cx="2187391" cy="384721"/>
          </a:xfrm>
          <a:prstGeom prst="rect">
            <a:avLst/>
          </a:prstGeom>
          <a:solidFill>
            <a:schemeClr val="bg1"/>
          </a:solidFill>
        </p:spPr>
        <p:txBody>
          <a:bodyPr wrap="square">
            <a:spAutoFit/>
          </a:bodyPr>
          <a:lstStyle/>
          <a:p>
            <a:pPr algn="ctr"/>
            <a:r>
              <a:rPr lang="fr-FR" sz="1900" i="1" dirty="0">
                <a:solidFill>
                  <a:srgbClr val="000099"/>
                </a:solidFill>
              </a:rPr>
              <a:t>« Je suis fatigué »</a:t>
            </a:r>
          </a:p>
        </p:txBody>
      </p:sp>
    </p:spTree>
    <p:extLst>
      <p:ext uri="{BB962C8B-B14F-4D97-AF65-F5344CB8AC3E}">
        <p14:creationId xmlns:p14="http://schemas.microsoft.com/office/powerpoint/2010/main" val="29982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p:bldP spid="13" grpId="0" animBg="1"/>
      <p:bldP spid="14" grpId="0"/>
      <p:bldP spid="15"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Vieillissement </a:t>
            </a:r>
            <a:r>
              <a:rPr lang="fr-FR" dirty="0">
                <a:cs typeface="Arial"/>
                <a:sym typeface="Wingdings" panose="05000000000000000000" pitchFamily="2" charset="2"/>
              </a:rPr>
              <a:t></a:t>
            </a:r>
            <a:r>
              <a:rPr lang="fr-FR" b="1" dirty="0">
                <a:cs typeface="Arial"/>
                <a:sym typeface="Wingdings" panose="05000000000000000000" pitchFamily="2" charset="2"/>
              </a:rPr>
              <a:t> pertes et changements = facteurs de stress</a:t>
            </a:r>
            <a:endParaRPr lang="fr-FR" b="1" dirty="0">
              <a:cs typeface="Arial"/>
            </a:endParaRPr>
          </a:p>
          <a:p>
            <a:pPr marL="355600" indent="-355600">
              <a:spcBef>
                <a:spcPts val="1800"/>
              </a:spcBef>
              <a:buFontTx/>
              <a:buBlip>
                <a:blip r:embed="rId3"/>
              </a:buBlip>
            </a:pPr>
            <a:r>
              <a:rPr lang="fr-FR" b="1" dirty="0">
                <a:cs typeface="Arial"/>
              </a:rPr>
              <a:t>Troubles anxieux = entre 3,2 % et 14,2 % des ≥ 65 ans</a:t>
            </a:r>
            <a:endParaRPr lang="fr-FR" dirty="0">
              <a:cs typeface="Arial"/>
            </a:endParaRPr>
          </a:p>
          <a:p>
            <a:pPr marL="355600" indent="-355600">
              <a:spcBef>
                <a:spcPts val="1800"/>
              </a:spcBef>
              <a:buFontTx/>
              <a:buBlip>
                <a:blip r:embed="rId3"/>
              </a:buBlip>
            </a:pPr>
            <a:r>
              <a:rPr lang="fr-FR" dirty="0">
                <a:cs typeface="Arial"/>
              </a:rPr>
              <a:t>Souvent</a:t>
            </a:r>
            <a:r>
              <a:rPr lang="fr-FR" b="1" dirty="0">
                <a:cs typeface="Arial"/>
              </a:rPr>
              <a:t> sous-diagnostiqués</a:t>
            </a:r>
          </a:p>
          <a:p>
            <a:pPr marL="355600" indent="-355600">
              <a:spcBef>
                <a:spcPts val="1800"/>
              </a:spcBef>
              <a:buFontTx/>
              <a:buBlip>
                <a:blip r:embed="rId3"/>
              </a:buBlip>
            </a:pPr>
            <a:r>
              <a:rPr lang="fr-FR" dirty="0">
                <a:cs typeface="Arial"/>
              </a:rPr>
              <a:t>Les + fréquents : </a:t>
            </a:r>
            <a:r>
              <a:rPr lang="fr-FR" b="1" dirty="0">
                <a:cs typeface="Arial"/>
              </a:rPr>
              <a:t>Trouble anxieux généralisé et phobies </a:t>
            </a:r>
            <a:r>
              <a:rPr lang="fr-FR" dirty="0">
                <a:cs typeface="Arial"/>
              </a:rPr>
              <a:t>(agoraphobie)</a:t>
            </a:r>
          </a:p>
          <a:p>
            <a:pPr marL="355600" indent="-355600">
              <a:spcBef>
                <a:spcPts val="1800"/>
              </a:spcBef>
              <a:buFontTx/>
              <a:buBlip>
                <a:blip r:embed="rId3"/>
              </a:buBlip>
            </a:pPr>
            <a:r>
              <a:rPr lang="fr-FR" dirty="0">
                <a:cs typeface="Arial"/>
              </a:rPr>
              <a:t>Signes anxieux peuvent cacher une dépression</a:t>
            </a:r>
          </a:p>
          <a:p>
            <a:pPr marL="355600" indent="-355600"/>
            <a:endParaRPr lang="fr-FR" dirty="0">
              <a:cs typeface="Arial"/>
            </a:endParaRPr>
          </a:p>
        </p:txBody>
      </p:sp>
      <p:sp>
        <p:nvSpPr>
          <p:cNvPr id="7" name="Espace réservé du contenu 2"/>
          <p:cNvSpPr txBox="1">
            <a:spLocks/>
          </p:cNvSpPr>
          <p:nvPr/>
        </p:nvSpPr>
        <p:spPr>
          <a:xfrm>
            <a:off x="253647" y="1661765"/>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 name="Rectangle 1"/>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124443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8" name="Espace réservé du contenu 2"/>
          <p:cNvSpPr txBox="1">
            <a:spLocks/>
          </p:cNvSpPr>
          <p:nvPr/>
        </p:nvSpPr>
        <p:spPr>
          <a:xfrm>
            <a:off x="1949707" y="2314122"/>
            <a:ext cx="8352910" cy="430688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altLang="fr-FR" sz="2000" dirty="0">
                <a:solidFill>
                  <a:srgbClr val="000099"/>
                </a:solidFill>
                <a:cs typeface="Arial" panose="020B0604020202020204" pitchFamily="34" charset="0"/>
              </a:rPr>
              <a:t>Si :</a:t>
            </a:r>
          </a:p>
          <a:p>
            <a:pPr lvl="1">
              <a:spcBef>
                <a:spcPts val="0"/>
              </a:spcBef>
              <a:buBlip>
                <a:blip r:embed="rId3"/>
              </a:buBlip>
            </a:pPr>
            <a:r>
              <a:rPr lang="fr-FR" altLang="fr-FR" sz="2000" dirty="0">
                <a:solidFill>
                  <a:srgbClr val="000099"/>
                </a:solidFill>
                <a:cs typeface="Arial" panose="020B0604020202020204" pitchFamily="34" charset="0"/>
              </a:rPr>
              <a:t>ralentissement psychomoteur</a:t>
            </a:r>
          </a:p>
          <a:p>
            <a:pPr lvl="1">
              <a:lnSpc>
                <a:spcPct val="150000"/>
              </a:lnSpc>
              <a:buBlip>
                <a:blip r:embed="rId3"/>
              </a:buBlip>
            </a:pPr>
            <a:r>
              <a:rPr lang="fr-FR" altLang="fr-FR" sz="2000" dirty="0">
                <a:solidFill>
                  <a:srgbClr val="000099"/>
                </a:solidFill>
                <a:cs typeface="Arial" panose="020B0604020202020204" pitchFamily="34" charset="0"/>
              </a:rPr>
              <a:t>tristesse persistante que rien ne peut corriger</a:t>
            </a:r>
          </a:p>
          <a:p>
            <a:pPr lvl="1">
              <a:lnSpc>
                <a:spcPct val="150000"/>
              </a:lnSpc>
              <a:buBlip>
                <a:blip r:embed="rId3"/>
              </a:buBlip>
            </a:pPr>
            <a:r>
              <a:rPr lang="fr-FR" altLang="fr-FR" sz="2000" dirty="0">
                <a:solidFill>
                  <a:srgbClr val="000099"/>
                </a:solidFill>
                <a:cs typeface="Arial" panose="020B0604020202020204" pitchFamily="34" charset="0"/>
              </a:rPr>
              <a:t>perte d’intérêt</a:t>
            </a:r>
          </a:p>
          <a:p>
            <a:pPr lvl="1">
              <a:lnSpc>
                <a:spcPct val="150000"/>
              </a:lnSpc>
              <a:buFontTx/>
              <a:buBlip>
                <a:blip r:embed="rId3"/>
              </a:buBlip>
            </a:pPr>
            <a:r>
              <a:rPr lang="fr-FR" altLang="fr-FR" sz="2000" dirty="0">
                <a:solidFill>
                  <a:srgbClr val="000099"/>
                </a:solidFill>
                <a:cs typeface="Arial" panose="020B0604020202020204" pitchFamily="34" charset="0"/>
              </a:rPr>
              <a:t>sentiment d’auto-dévalorisation</a:t>
            </a:r>
          </a:p>
          <a:p>
            <a:pPr lvl="1">
              <a:lnSpc>
                <a:spcPct val="150000"/>
              </a:lnSpc>
              <a:buFontTx/>
              <a:buBlip>
                <a:blip r:embed="rId3"/>
              </a:buBlip>
            </a:pPr>
            <a:r>
              <a:rPr lang="fr-FR" altLang="fr-FR" sz="2000" dirty="0">
                <a:solidFill>
                  <a:srgbClr val="000099"/>
                </a:solidFill>
                <a:cs typeface="Arial" panose="020B0604020202020204" pitchFamily="34" charset="0"/>
              </a:rPr>
              <a:t>isolement social</a:t>
            </a:r>
          </a:p>
          <a:p>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3776"/>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27" y="4802802"/>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991473" y="5388268"/>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183225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63624" y="1638638"/>
            <a:ext cx="10515600" cy="2097075"/>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rPr>
              <a:t>Consommation des </a:t>
            </a:r>
            <a:r>
              <a:rPr lang="fr-FR" b="1" dirty="0" err="1">
                <a:cs typeface="Arial"/>
              </a:rPr>
              <a:t>benzodiazepines</a:t>
            </a:r>
            <a:r>
              <a:rPr lang="fr-FR" b="1" dirty="0">
                <a:cs typeface="Arial"/>
              </a:rPr>
              <a:t> </a:t>
            </a:r>
            <a:r>
              <a:rPr lang="fr-FR" b="1" dirty="0">
                <a:cs typeface="Arial"/>
                <a:sym typeface="Wingdings" panose="05000000000000000000" pitchFamily="2" charset="2"/>
              </a:rPr>
              <a:t>en France </a:t>
            </a:r>
            <a:r>
              <a:rPr lang="fr-FR" baseline="30000" dirty="0">
                <a:cs typeface="Arial"/>
                <a:sym typeface="Wingdings" panose="05000000000000000000" pitchFamily="2" charset="2"/>
              </a:rPr>
              <a:t>(1)</a:t>
            </a:r>
            <a:endParaRPr lang="fr-FR" baseline="30000" dirty="0">
              <a:cs typeface="Arial"/>
            </a:endParaRP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sym typeface="Wingdings" panose="05000000000000000000" pitchFamily="2" charset="2"/>
              </a:rPr>
              <a:t> mais reste </a:t>
            </a:r>
            <a:r>
              <a:rPr lang="fr-FR" sz="1800" b="1" dirty="0">
                <a:solidFill>
                  <a:srgbClr val="000099"/>
                </a:solidFill>
                <a:cs typeface="Arial"/>
                <a:sym typeface="Wingdings" panose="05000000000000000000" pitchFamily="2" charset="2"/>
              </a:rPr>
              <a:t>trop élevée</a:t>
            </a:r>
            <a:r>
              <a:rPr lang="fr-FR" sz="1800" dirty="0">
                <a:solidFill>
                  <a:srgbClr val="000099"/>
                </a:solidFill>
                <a:cs typeface="Arial"/>
                <a:sym typeface="Wingdings" panose="05000000000000000000" pitchFamily="2" charset="2"/>
              </a:rPr>
              <a:t>, en particulier </a:t>
            </a:r>
            <a:r>
              <a:rPr lang="fr-FR" sz="1800" b="1" dirty="0">
                <a:solidFill>
                  <a:srgbClr val="000099"/>
                </a:solidFill>
                <a:cs typeface="Arial"/>
                <a:sym typeface="Wingdings" panose="05000000000000000000" pitchFamily="2" charset="2"/>
              </a:rPr>
              <a:t>chez les &gt; 65 ans</a:t>
            </a:r>
            <a:endParaRPr lang="fr-FR" sz="1800" b="1" dirty="0">
              <a:solidFill>
                <a:srgbClr val="000099"/>
              </a:solidFill>
              <a:cs typeface="Arial"/>
            </a:endParaRP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rPr>
              <a:t>Femmes = les + consommatrices </a:t>
            </a:r>
          </a:p>
          <a:p>
            <a:pPr marL="1041400" lvl="2" indent="-355600">
              <a:spcBef>
                <a:spcPts val="600"/>
              </a:spcBef>
              <a:buClr>
                <a:srgbClr val="62C400"/>
              </a:buClr>
              <a:buFont typeface="Arial" panose="020B0604020202020204" pitchFamily="34" charset="0"/>
              <a:buChar char="•"/>
            </a:pPr>
            <a:r>
              <a:rPr lang="fr-FR" sz="1800" dirty="0">
                <a:solidFill>
                  <a:srgbClr val="000099"/>
                </a:solidFill>
                <a:cs typeface="Arial"/>
                <a:sym typeface="Wingdings" panose="05000000000000000000" pitchFamily="2" charset="2"/>
              </a:rPr>
              <a:t> avec l’âge </a:t>
            </a:r>
            <a:r>
              <a:rPr lang="fr-FR" sz="1800" dirty="0">
                <a:solidFill>
                  <a:srgbClr val="000099"/>
                </a:solidFill>
                <a:cs typeface="Arial"/>
              </a:rPr>
              <a:t>: 38,3% des femmes ≥ 80 ans</a:t>
            </a:r>
          </a:p>
          <a:p>
            <a:pPr marL="355600" indent="-355600">
              <a:spcBef>
                <a:spcPts val="1800"/>
              </a:spcBef>
              <a:buFontTx/>
              <a:buBlip>
                <a:blip r:embed="rId3"/>
              </a:buBlip>
            </a:pPr>
            <a:r>
              <a:rPr lang="fr-FR" dirty="0">
                <a:cs typeface="Arial"/>
                <a:sym typeface="Wingdings" panose="05000000000000000000" pitchFamily="2" charset="2"/>
              </a:rPr>
              <a:t>Sujet âgé : </a:t>
            </a:r>
            <a:r>
              <a:rPr lang="fr-FR" b="1" dirty="0">
                <a:cs typeface="Arial"/>
                <a:sym typeface="Wingdings" panose="05000000000000000000" pitchFamily="2" charset="2"/>
              </a:rPr>
              <a:t> risque surdosage et d’effets indésirables </a:t>
            </a:r>
            <a:r>
              <a:rPr lang="fr-FR" sz="1800" dirty="0">
                <a:cs typeface="Arial"/>
                <a:sym typeface="Wingdings" panose="05000000000000000000" pitchFamily="2" charset="2"/>
              </a:rPr>
              <a:t>(chutes, fractures…)</a:t>
            </a:r>
          </a:p>
          <a:p>
            <a:pPr marL="355600" indent="-355600"/>
            <a:endParaRPr lang="fr-FR" dirty="0">
              <a:cs typeface="Arial"/>
            </a:endParaRPr>
          </a:p>
        </p:txBody>
      </p:sp>
      <p:sp>
        <p:nvSpPr>
          <p:cNvPr id="7" name="Espace réservé du contenu 2"/>
          <p:cNvSpPr txBox="1">
            <a:spLocks/>
          </p:cNvSpPr>
          <p:nvPr/>
        </p:nvSpPr>
        <p:spPr>
          <a:xfrm>
            <a:off x="253646" y="3885992"/>
            <a:ext cx="454695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HAS </a:t>
            </a:r>
            <a:r>
              <a:rPr lang="fr-FR" sz="2000" baseline="30000" dirty="0">
                <a:solidFill>
                  <a:srgbClr val="000099"/>
                </a:solidFill>
                <a:cs typeface="Arial"/>
                <a:sym typeface="Wingdings" panose="05000000000000000000" pitchFamily="2" charset="2"/>
              </a:rPr>
              <a:t>(2) (3)</a:t>
            </a:r>
            <a:endParaRPr lang="fr-FR" sz="2000" b="1" u="sng" dirty="0">
              <a:solidFill>
                <a:srgbClr val="000099"/>
              </a:solidFill>
              <a:cs typeface="Arial" panose="020B0604020202020204" pitchFamily="34" charset="0"/>
            </a:endParaRPr>
          </a:p>
        </p:txBody>
      </p:sp>
      <p:sp>
        <p:nvSpPr>
          <p:cNvPr id="8" name="Rectangle 7"/>
          <p:cNvSpPr/>
          <p:nvPr/>
        </p:nvSpPr>
        <p:spPr>
          <a:xfrm>
            <a:off x="0" y="5992205"/>
            <a:ext cx="10219765" cy="707886"/>
          </a:xfrm>
          <a:prstGeom prst="rect">
            <a:avLst/>
          </a:prstGeom>
        </p:spPr>
        <p:txBody>
          <a:bodyPr wrap="square">
            <a:spAutoFit/>
          </a:bodyPr>
          <a:lstStyle/>
          <a:p>
            <a:r>
              <a:rPr lang="fr-FR" sz="1000" i="1" dirty="0"/>
              <a:t>(1) Etat des lieux de la consommation de </a:t>
            </a:r>
            <a:r>
              <a:rPr lang="fr-FR" sz="1000" i="1" dirty="0" err="1"/>
              <a:t>benzodiazepines</a:t>
            </a:r>
            <a:r>
              <a:rPr lang="fr-FR" sz="1000" i="1" dirty="0"/>
              <a:t> en France, ANSM – avril 2017.</a:t>
            </a:r>
            <a:endParaRPr lang="en-US" sz="1000" i="1" dirty="0"/>
          </a:p>
          <a:p>
            <a:r>
              <a:rPr lang="fr-FR" sz="1000" i="1" dirty="0"/>
              <a:t>(2) HAS- Fiche Bon Usage du Médicament – Quelle place pour les benzodiazépines dans l'anxiété ? – juin 2018</a:t>
            </a:r>
          </a:p>
          <a:p>
            <a:r>
              <a:rPr lang="fr-FR" sz="1000" i="1" dirty="0"/>
              <a:t>(3) Assurance Maladie – Fiche d’aide à la prescription d’une benzodiazépine dans les troubles anxieux et les troubles du sommeil chez le sujet de plus de 65 ans </a:t>
            </a:r>
            <a:r>
              <a:rPr lang="fr-FR" sz="1000" i="1" dirty="0" err="1"/>
              <a:t>polypathologique</a:t>
            </a:r>
            <a:r>
              <a:rPr lang="fr-FR" sz="1000" i="1" dirty="0"/>
              <a:t> ou de plus de 75 ans – octobre 2014</a:t>
            </a:r>
          </a:p>
        </p:txBody>
      </p:sp>
      <p:pic>
        <p:nvPicPr>
          <p:cNvPr id="9"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85" y="4510811"/>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0"/>
          <p:cNvGrpSpPr>
            <a:grpSpLocks/>
          </p:cNvGrpSpPr>
          <p:nvPr/>
        </p:nvGrpSpPr>
        <p:grpSpPr bwMode="auto">
          <a:xfrm>
            <a:off x="6622726" y="4822669"/>
            <a:ext cx="415925" cy="431800"/>
            <a:chOff x="1584" y="2688"/>
            <a:chExt cx="166" cy="144"/>
          </a:xfrm>
        </p:grpSpPr>
        <p:sp>
          <p:nvSpPr>
            <p:cNvPr id="11"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sp>
          <p:nvSpPr>
            <p:cNvPr id="12"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z="1800">
                <a:solidFill>
                  <a:srgbClr val="000000"/>
                </a:solidFill>
                <a:latin typeface="Arial"/>
                <a:cs typeface="Arial" panose="020B0604020202020204" pitchFamily="34" charset="0"/>
              </a:endParaRPr>
            </a:p>
          </p:txBody>
        </p:sp>
      </p:grpSp>
      <p:sp>
        <p:nvSpPr>
          <p:cNvPr id="2" name="ZoneTexte 1"/>
          <p:cNvSpPr txBox="1"/>
          <p:nvPr/>
        </p:nvSpPr>
        <p:spPr>
          <a:xfrm>
            <a:off x="7353415" y="4499960"/>
            <a:ext cx="3378200" cy="1077218"/>
          </a:xfrm>
          <a:prstGeom prst="rect">
            <a:avLst/>
          </a:prstGeom>
          <a:noFill/>
        </p:spPr>
        <p:txBody>
          <a:bodyPr wrap="square" rtlCol="0">
            <a:spAutoFit/>
          </a:bodyPr>
          <a:lstStyle/>
          <a:p>
            <a:pPr marL="285750" indent="-285750">
              <a:spcBef>
                <a:spcPts val="600"/>
              </a:spcBef>
              <a:buClr>
                <a:srgbClr val="62C400"/>
              </a:buClr>
              <a:buFont typeface="Arial" panose="020B0604020202020204" pitchFamily="34" charset="0"/>
              <a:buChar char="•"/>
            </a:pPr>
            <a:r>
              <a:rPr lang="fr-FR" b="1" dirty="0">
                <a:solidFill>
                  <a:srgbClr val="000099"/>
                </a:solidFill>
              </a:rPr>
              <a:t>Informer</a:t>
            </a:r>
            <a:r>
              <a:rPr lang="fr-FR" dirty="0">
                <a:solidFill>
                  <a:srgbClr val="000099"/>
                </a:solidFill>
              </a:rPr>
              <a:t> le patient</a:t>
            </a:r>
          </a:p>
          <a:p>
            <a:pPr marL="285750" indent="-285750">
              <a:spcBef>
                <a:spcPts val="600"/>
              </a:spcBef>
              <a:buClr>
                <a:srgbClr val="62C400"/>
              </a:buClr>
              <a:buFont typeface="Arial" panose="020B0604020202020204" pitchFamily="34" charset="0"/>
              <a:buChar char="•"/>
            </a:pPr>
            <a:r>
              <a:rPr lang="fr-FR" b="1" dirty="0" err="1">
                <a:solidFill>
                  <a:srgbClr val="000099"/>
                </a:solidFill>
              </a:rPr>
              <a:t>Ré-évaluer</a:t>
            </a:r>
            <a:r>
              <a:rPr lang="fr-FR" dirty="0">
                <a:solidFill>
                  <a:srgbClr val="000099"/>
                </a:solidFill>
              </a:rPr>
              <a:t> régulièrement</a:t>
            </a:r>
          </a:p>
          <a:p>
            <a:pPr marL="285750" indent="-285750">
              <a:spcBef>
                <a:spcPts val="600"/>
              </a:spcBef>
              <a:buClr>
                <a:srgbClr val="62C400"/>
              </a:buClr>
              <a:buFont typeface="Arial" panose="020B0604020202020204" pitchFamily="34" charset="0"/>
              <a:buChar char="•"/>
            </a:pPr>
            <a:r>
              <a:rPr lang="fr-FR" b="1" dirty="0">
                <a:solidFill>
                  <a:srgbClr val="000099"/>
                </a:solidFill>
              </a:rPr>
              <a:t>Arrêter</a:t>
            </a:r>
            <a:r>
              <a:rPr lang="fr-FR" dirty="0">
                <a:solidFill>
                  <a:srgbClr val="000099"/>
                </a:solidFill>
              </a:rPr>
              <a:t> progressivement</a:t>
            </a:r>
          </a:p>
        </p:txBody>
      </p:sp>
      <p:sp>
        <p:nvSpPr>
          <p:cNvPr id="13" name="Espace réservé du contenu 1">
            <a:extLst>
              <a:ext uri="{FF2B5EF4-FFF2-40B4-BE49-F238E27FC236}">
                <a16:creationId xmlns:a16="http://schemas.microsoft.com/office/drawing/2014/main" id="{A8A483F2-658A-4800-952B-07514941AE2F}"/>
              </a:ext>
            </a:extLst>
          </p:cNvPr>
          <p:cNvSpPr txBox="1">
            <a:spLocks/>
          </p:cNvSpPr>
          <p:nvPr/>
        </p:nvSpPr>
        <p:spPr>
          <a:xfrm>
            <a:off x="1711234" y="4499960"/>
            <a:ext cx="4675175" cy="1088204"/>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723900" indent="-368300">
              <a:spcBef>
                <a:spcPts val="600"/>
              </a:spcBef>
              <a:buClr>
                <a:srgbClr val="62C400"/>
              </a:buClr>
              <a:buFont typeface="Arial" panose="020B0604020202020204" pitchFamily="34" charset="0"/>
              <a:buChar char="•"/>
            </a:pPr>
            <a:r>
              <a:rPr lang="fr-FR" sz="1800" dirty="0" err="1">
                <a:cs typeface="Arial"/>
              </a:rPr>
              <a:t>Benzodiazepine</a:t>
            </a:r>
            <a:r>
              <a:rPr lang="fr-FR" sz="1800" dirty="0">
                <a:cs typeface="Arial"/>
              </a:rPr>
              <a:t> à </a:t>
            </a:r>
            <a:r>
              <a:rPr lang="fr-FR" sz="1800" b="1" dirty="0">
                <a:cs typeface="Arial"/>
              </a:rPr>
              <a:t>½ vie courte</a:t>
            </a:r>
          </a:p>
          <a:p>
            <a:pPr marL="723900" indent="-368300">
              <a:spcBef>
                <a:spcPts val="600"/>
              </a:spcBef>
              <a:buClr>
                <a:srgbClr val="62C400"/>
              </a:buClr>
              <a:buFont typeface="Arial" panose="020B0604020202020204" pitchFamily="34" charset="0"/>
              <a:buChar char="•"/>
            </a:pPr>
            <a:r>
              <a:rPr lang="fr-FR" sz="1800" b="1" dirty="0">
                <a:cs typeface="Arial"/>
              </a:rPr>
              <a:t>Dose la + faible</a:t>
            </a:r>
          </a:p>
          <a:p>
            <a:pPr marL="723900" indent="-368300">
              <a:spcBef>
                <a:spcPts val="600"/>
              </a:spcBef>
              <a:buClr>
                <a:srgbClr val="62C400"/>
              </a:buClr>
              <a:buFont typeface="Arial" panose="020B0604020202020204" pitchFamily="34" charset="0"/>
              <a:buChar char="•"/>
            </a:pPr>
            <a:r>
              <a:rPr lang="fr-FR" sz="1800" b="1" dirty="0">
                <a:cs typeface="Arial"/>
              </a:rPr>
              <a:t>Durée minimale</a:t>
            </a:r>
          </a:p>
          <a:p>
            <a:pPr>
              <a:spcBef>
                <a:spcPts val="1800"/>
              </a:spcBef>
            </a:pPr>
            <a:endParaRPr lang="fr-FR" sz="1800" dirty="0">
              <a:cs typeface="Arial"/>
            </a:endParaRPr>
          </a:p>
          <a:p>
            <a:pPr marL="355600" indent="-355600"/>
            <a:endParaRPr lang="fr-FR" dirty="0">
              <a:cs typeface="Arial"/>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5" name="Rectangle 14"/>
          <p:cNvSpPr/>
          <p:nvPr/>
        </p:nvSpPr>
        <p:spPr>
          <a:xfrm>
            <a:off x="10549028" y="258747"/>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3363673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ChangeArrowheads="1"/>
          </p:cNvSpPr>
          <p:nvPr/>
        </p:nvSpPr>
        <p:spPr bwMode="auto">
          <a:xfrm>
            <a:off x="330200" y="4183535"/>
            <a:ext cx="3860028" cy="2138362"/>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Hyperémotivité</a:t>
            </a:r>
            <a:r>
              <a:rPr lang="fr-FR" altLang="fr-FR" sz="1600" dirty="0">
                <a:solidFill>
                  <a:srgbClr val="000099"/>
                </a:solidFill>
                <a:latin typeface="+mj-lt"/>
              </a:rPr>
              <a:t> avec pleurs faciles, ressasse ses problèmes</a:t>
            </a:r>
          </a:p>
          <a:p>
            <a:pPr algn="ctr" fontAlgn="auto">
              <a:spcAft>
                <a:spcPts val="600"/>
              </a:spcAft>
              <a:buClr>
                <a:srgbClr val="33CC33"/>
              </a:buClr>
              <a:defRPr/>
            </a:pPr>
            <a:r>
              <a:rPr lang="fr-FR" altLang="fr-FR" sz="1600" dirty="0">
                <a:solidFill>
                  <a:srgbClr val="000099"/>
                </a:solidFill>
                <a:latin typeface="+mj-lt"/>
              </a:rPr>
              <a:t>Anxiété pour ses proches, le sommeil disparait quand on se couche</a:t>
            </a:r>
          </a:p>
          <a:p>
            <a:pPr algn="ctr" fontAlgn="auto">
              <a:spcAft>
                <a:spcPts val="300"/>
              </a:spcAft>
              <a:buClr>
                <a:srgbClr val="33CC33"/>
              </a:buClr>
              <a:defRPr/>
            </a:pPr>
            <a:r>
              <a:rPr lang="fr-FR" altLang="fr-FR" b="1" dirty="0">
                <a:solidFill>
                  <a:srgbClr val="000099"/>
                </a:solidFill>
                <a:latin typeface="+mj-lt"/>
              </a:rPr>
              <a:t>Ambra </a:t>
            </a:r>
            <a:r>
              <a:rPr lang="fr-FR" altLang="fr-FR" b="1" dirty="0" err="1">
                <a:solidFill>
                  <a:srgbClr val="000099"/>
                </a:solidFill>
                <a:latin typeface="+mj-lt"/>
              </a:rPr>
              <a:t>grisea</a:t>
            </a:r>
            <a:r>
              <a:rPr lang="fr-FR" altLang="fr-FR" b="1" dirty="0">
                <a:solidFill>
                  <a:srgbClr val="000099"/>
                </a:solidFill>
                <a:latin typeface="+mj-lt"/>
              </a:rPr>
              <a:t> 15 CH </a:t>
            </a:r>
          </a:p>
          <a:p>
            <a:pPr algn="ctr" fontAlgn="auto">
              <a:spcBef>
                <a:spcPts val="300"/>
              </a:spcBef>
              <a:buClr>
                <a:srgbClr val="33CC33"/>
              </a:buClr>
              <a:defRPr/>
            </a:pPr>
            <a:r>
              <a:rPr lang="fr-FR" altLang="fr-FR" sz="1600" dirty="0">
                <a:solidFill>
                  <a:srgbClr val="000099"/>
                </a:solidFill>
                <a:latin typeface="+mj-lt"/>
              </a:rPr>
              <a:t>5 granules matin et/ou soir </a:t>
            </a:r>
          </a:p>
          <a:p>
            <a:pPr algn="ctr" fontAlgn="auto">
              <a:buClr>
                <a:srgbClr val="33CC33"/>
              </a:buClr>
              <a:defRPr/>
            </a:pPr>
            <a:r>
              <a:rPr lang="fr-FR" altLang="fr-FR" sz="1600" dirty="0">
                <a:solidFill>
                  <a:srgbClr val="000099"/>
                </a:solidFill>
                <a:latin typeface="+mj-lt"/>
              </a:rPr>
              <a:t>à renouveler si besoin</a:t>
            </a:r>
          </a:p>
        </p:txBody>
      </p:sp>
      <p:sp>
        <p:nvSpPr>
          <p:cNvPr id="3" name="Freeform 9"/>
          <p:cNvSpPr>
            <a:spLocks/>
          </p:cNvSpPr>
          <p:nvPr/>
        </p:nvSpPr>
        <p:spPr bwMode="auto">
          <a:xfrm rot="-5625315">
            <a:off x="6339703" y="1724145"/>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8"/>
          <p:cNvSpPr>
            <a:spLocks/>
          </p:cNvSpPr>
          <p:nvPr/>
        </p:nvSpPr>
        <p:spPr bwMode="auto">
          <a:xfrm rot="5625315" flipV="1">
            <a:off x="6339703" y="46737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5" name="Freeform 11"/>
          <p:cNvSpPr>
            <a:spLocks/>
          </p:cNvSpPr>
          <p:nvPr/>
        </p:nvSpPr>
        <p:spPr bwMode="auto">
          <a:xfrm rot="5625315" flipH="1">
            <a:off x="4734740" y="1724145"/>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10"/>
          <p:cNvSpPr>
            <a:spLocks/>
          </p:cNvSpPr>
          <p:nvPr/>
        </p:nvSpPr>
        <p:spPr bwMode="auto">
          <a:xfrm rot="-5625315" flipH="1" flipV="1">
            <a:off x="4901428" y="46737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Oval 13"/>
          <p:cNvSpPr>
            <a:spLocks noChangeArrowheads="1"/>
          </p:cNvSpPr>
          <p:nvPr/>
        </p:nvSpPr>
        <p:spPr bwMode="auto">
          <a:xfrm>
            <a:off x="4469628" y="2281357"/>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8" name="Rectangle 10"/>
          <p:cNvSpPr>
            <a:spLocks noChangeArrowheads="1"/>
          </p:cNvSpPr>
          <p:nvPr/>
        </p:nvSpPr>
        <p:spPr bwMode="auto">
          <a:xfrm>
            <a:off x="330200" y="1614150"/>
            <a:ext cx="3860028" cy="1609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buClr>
                <a:srgbClr val="33CC33"/>
              </a:buClr>
              <a:defRPr/>
            </a:pPr>
            <a:r>
              <a:rPr lang="fr-FR" altLang="fr-FR" sz="1600" dirty="0">
                <a:solidFill>
                  <a:srgbClr val="000099"/>
                </a:solidFill>
                <a:latin typeface="+mj-lt"/>
              </a:rPr>
              <a:t>Sujet plutôt sthénique, angoissé</a:t>
            </a:r>
          </a:p>
          <a:p>
            <a:pPr algn="ctr" fontAlgn="auto">
              <a:spcBef>
                <a:spcPts val="0"/>
              </a:spcBef>
              <a:spcAft>
                <a:spcPts val="600"/>
              </a:spcAft>
              <a:buClr>
                <a:srgbClr val="33CC33"/>
              </a:buClr>
              <a:defRPr/>
            </a:pPr>
            <a:r>
              <a:rPr lang="fr-FR" altLang="fr-FR" sz="1600" b="1" dirty="0">
                <a:solidFill>
                  <a:srgbClr val="000099"/>
                </a:solidFill>
                <a:latin typeface="+mj-lt"/>
              </a:rPr>
              <a:t>Crise de panique</a:t>
            </a:r>
            <a:r>
              <a:rPr lang="fr-FR" altLang="fr-FR" sz="1600" dirty="0">
                <a:solidFill>
                  <a:srgbClr val="000099"/>
                </a:solidFill>
                <a:latin typeface="+mj-lt"/>
              </a:rPr>
              <a:t>, sensation de mort imminente, </a:t>
            </a:r>
            <a:r>
              <a:rPr lang="fr-FR" altLang="fr-FR" sz="1600" b="1" dirty="0">
                <a:solidFill>
                  <a:srgbClr val="000099"/>
                </a:solidFill>
                <a:latin typeface="+mj-lt"/>
              </a:rPr>
              <a:t>intensité, brutalité</a:t>
            </a:r>
          </a:p>
          <a:p>
            <a:pPr algn="ctr" fontAlgn="auto">
              <a:spcBef>
                <a:spcPts val="0"/>
              </a:spcBef>
              <a:spcAft>
                <a:spcPts val="300"/>
              </a:spcAft>
              <a:buClr>
                <a:srgbClr val="33CC33"/>
              </a:buClr>
              <a:defRPr/>
            </a:pPr>
            <a:r>
              <a:rPr lang="fr-FR" altLang="fr-FR" b="1" dirty="0" err="1">
                <a:solidFill>
                  <a:srgbClr val="000099"/>
                </a:solidFill>
                <a:latin typeface="+mj-lt"/>
              </a:rPr>
              <a:t>Aconitum</a:t>
            </a:r>
            <a:r>
              <a:rPr lang="fr-FR" altLang="fr-FR" b="1" dirty="0">
                <a:solidFill>
                  <a:srgbClr val="000099"/>
                </a:solidFill>
                <a:latin typeface="+mj-lt"/>
              </a:rPr>
              <a:t> </a:t>
            </a:r>
            <a:r>
              <a:rPr lang="fr-FR" altLang="fr-FR" b="1" dirty="0" err="1">
                <a:solidFill>
                  <a:srgbClr val="000099"/>
                </a:solidFill>
                <a:latin typeface="+mj-lt"/>
              </a:rPr>
              <a:t>napellus</a:t>
            </a:r>
            <a:r>
              <a:rPr lang="fr-FR" altLang="fr-FR" b="1" dirty="0">
                <a:solidFill>
                  <a:srgbClr val="000099"/>
                </a:solidFill>
                <a:latin typeface="+mj-lt"/>
              </a:rPr>
              <a:t> 15 CH </a:t>
            </a:r>
          </a:p>
          <a:p>
            <a:pPr algn="ctr" fontAlgn="auto">
              <a:spcBef>
                <a:spcPts val="300"/>
              </a:spcBef>
              <a:spcAft>
                <a:spcPts val="0"/>
              </a:spcAft>
              <a:buClr>
                <a:srgbClr val="33CC33"/>
              </a:buClr>
              <a:defRPr/>
            </a:pPr>
            <a:r>
              <a:rPr lang="fr-FR" altLang="fr-FR" sz="1600" dirty="0">
                <a:solidFill>
                  <a:srgbClr val="000099"/>
                </a:solidFill>
                <a:latin typeface="+mj-lt"/>
              </a:rPr>
              <a:t>5 granules à la demande</a:t>
            </a:r>
          </a:p>
        </p:txBody>
      </p:sp>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4.2. Troubles anxieux</a:t>
            </a:r>
            <a:endParaRPr lang="fr-FR" sz="3200" b="1" dirty="0">
              <a:solidFill>
                <a:srgbClr val="0000CC"/>
              </a:solidFill>
            </a:endParaRPr>
          </a:p>
        </p:txBody>
      </p:sp>
      <p:sp>
        <p:nvSpPr>
          <p:cNvPr id="12" name="Rectangle 11"/>
          <p:cNvSpPr/>
          <p:nvPr/>
        </p:nvSpPr>
        <p:spPr>
          <a:xfrm>
            <a:off x="9853888" y="289526"/>
            <a:ext cx="2536641" cy="369332"/>
          </a:xfrm>
          <a:prstGeom prst="rect">
            <a:avLst/>
          </a:prstGeom>
          <a:noFill/>
        </p:spPr>
        <p:txBody>
          <a:bodyPr wrap="square">
            <a:spAutoFit/>
          </a:bodyPr>
          <a:lstStyle/>
          <a:p>
            <a:pPr algn="ctr"/>
            <a:r>
              <a:rPr lang="fr-FR" i="1" dirty="0">
                <a:solidFill>
                  <a:srgbClr val="000099"/>
                </a:solidFill>
              </a:rPr>
              <a:t>« Je suis angoissé »</a:t>
            </a:r>
          </a:p>
        </p:txBody>
      </p:sp>
      <p:sp>
        <p:nvSpPr>
          <p:cNvPr id="13" name="Rectangle 10"/>
          <p:cNvSpPr>
            <a:spLocks noChangeArrowheads="1"/>
          </p:cNvSpPr>
          <p:nvPr/>
        </p:nvSpPr>
        <p:spPr bwMode="auto">
          <a:xfrm>
            <a:off x="7533057" y="1614150"/>
            <a:ext cx="4089400" cy="209758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buClr>
                <a:srgbClr val="33CC33"/>
              </a:buClr>
              <a:defRPr/>
            </a:pPr>
            <a:r>
              <a:rPr lang="fr-FR" altLang="fr-FR" sz="1600" dirty="0">
                <a:solidFill>
                  <a:srgbClr val="000099"/>
                </a:solidFill>
                <a:latin typeface="+mj-lt"/>
              </a:rPr>
              <a:t>Comportement paradoxal, hyperesthésie de tous les sens, spasmes</a:t>
            </a:r>
          </a:p>
          <a:p>
            <a:pPr algn="ctr" fontAlgn="auto">
              <a:spcBef>
                <a:spcPts val="0"/>
              </a:spcBef>
              <a:spcAft>
                <a:spcPts val="600"/>
              </a:spcAft>
              <a:buClr>
                <a:srgbClr val="33CC33"/>
              </a:buClr>
              <a:defRPr/>
            </a:pPr>
            <a:r>
              <a:rPr lang="fr-FR" altLang="fr-FR" sz="1600" dirty="0">
                <a:solidFill>
                  <a:srgbClr val="000099"/>
                </a:solidFill>
                <a:latin typeface="+mj-lt"/>
              </a:rPr>
              <a:t>Boule à la gorge ou au ventre, soupirs – </a:t>
            </a:r>
            <a:r>
              <a:rPr lang="fr-FR" altLang="fr-FR" sz="1600" b="1" i="1" dirty="0">
                <a:solidFill>
                  <a:srgbClr val="000099"/>
                </a:solidFill>
                <a:latin typeface="+mj-lt"/>
              </a:rPr>
              <a:t>Amélioration par la distraction</a:t>
            </a:r>
          </a:p>
          <a:p>
            <a:pPr algn="ctr" fontAlgn="auto">
              <a:spcBef>
                <a:spcPts val="0"/>
              </a:spcBef>
              <a:spcAft>
                <a:spcPts val="300"/>
              </a:spcAft>
              <a:buClr>
                <a:srgbClr val="33CC33"/>
              </a:buClr>
              <a:defRPr/>
            </a:pPr>
            <a:r>
              <a:rPr lang="fr-FR" altLang="fr-FR" b="1" dirty="0" err="1">
                <a:solidFill>
                  <a:srgbClr val="000099"/>
                </a:solidFill>
                <a:latin typeface="+mj-lt"/>
              </a:rPr>
              <a:t>Ignatia</a:t>
            </a:r>
            <a:r>
              <a:rPr lang="fr-FR" altLang="fr-FR" b="1" dirty="0">
                <a:solidFill>
                  <a:srgbClr val="000099"/>
                </a:solidFill>
                <a:latin typeface="+mj-lt"/>
              </a:rPr>
              <a:t> </a:t>
            </a:r>
            <a:r>
              <a:rPr lang="fr-FR" altLang="fr-FR" b="1" dirty="0" err="1">
                <a:solidFill>
                  <a:srgbClr val="000099"/>
                </a:solidFill>
                <a:latin typeface="+mj-lt"/>
              </a:rPr>
              <a:t>amara</a:t>
            </a:r>
            <a:r>
              <a:rPr lang="fr-FR" altLang="fr-FR" b="1" dirty="0">
                <a:solidFill>
                  <a:srgbClr val="000099"/>
                </a:solidFill>
                <a:latin typeface="+mj-lt"/>
              </a:rPr>
              <a:t> 15 CH </a:t>
            </a:r>
          </a:p>
          <a:p>
            <a:pPr algn="ctr" fontAlgn="auto">
              <a:spcBef>
                <a:spcPts val="300"/>
              </a:spcBef>
              <a:buClr>
                <a:srgbClr val="33CC33"/>
              </a:buClr>
              <a:defRPr/>
            </a:pPr>
            <a:r>
              <a:rPr lang="fr-FR" altLang="fr-FR" sz="1600" dirty="0">
                <a:solidFill>
                  <a:srgbClr val="000099"/>
                </a:solidFill>
                <a:latin typeface="+mj-lt"/>
              </a:rPr>
              <a:t>5 granules matin et/ou soir </a:t>
            </a:r>
          </a:p>
          <a:p>
            <a:pPr algn="ctr" fontAlgn="auto">
              <a:spcBef>
                <a:spcPts val="0"/>
              </a:spcBef>
              <a:buClr>
                <a:srgbClr val="33CC33"/>
              </a:buClr>
              <a:defRPr/>
            </a:pPr>
            <a:r>
              <a:rPr lang="fr-FR" altLang="fr-FR" sz="1600" dirty="0">
                <a:solidFill>
                  <a:srgbClr val="000099"/>
                </a:solidFill>
                <a:latin typeface="+mj-lt"/>
              </a:rPr>
              <a:t>à renouveler si besoin</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1" name="Rectangle 10"/>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0"/>
          <p:cNvSpPr>
            <a:spLocks noChangeArrowheads="1"/>
          </p:cNvSpPr>
          <p:nvPr/>
        </p:nvSpPr>
        <p:spPr bwMode="auto">
          <a:xfrm>
            <a:off x="7533057" y="4183535"/>
            <a:ext cx="4089400" cy="2138362"/>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dirty="0">
                <a:solidFill>
                  <a:srgbClr val="000099"/>
                </a:solidFill>
                <a:latin typeface="+mj-lt"/>
              </a:rPr>
              <a:t>Stress et trac </a:t>
            </a:r>
            <a:r>
              <a:rPr lang="fr-FR" altLang="fr-FR" sz="1600" b="1" dirty="0">
                <a:solidFill>
                  <a:srgbClr val="000099"/>
                </a:solidFill>
                <a:latin typeface="+mj-lt"/>
              </a:rPr>
              <a:t>par inhibition, </a:t>
            </a:r>
          </a:p>
          <a:p>
            <a:pPr algn="ctr" fontAlgn="auto">
              <a:buClr>
                <a:srgbClr val="33CC33"/>
              </a:buClr>
              <a:defRPr/>
            </a:pPr>
            <a:r>
              <a:rPr lang="fr-FR" altLang="fr-FR" sz="1600" b="1" dirty="0">
                <a:solidFill>
                  <a:srgbClr val="000099"/>
                </a:solidFill>
                <a:latin typeface="+mj-lt"/>
              </a:rPr>
              <a:t>peurs diverses</a:t>
            </a:r>
          </a:p>
          <a:p>
            <a:pPr algn="ctr" fontAlgn="auto">
              <a:buClr>
                <a:srgbClr val="33CC33"/>
              </a:buClr>
              <a:defRPr/>
            </a:pPr>
            <a:r>
              <a:rPr lang="fr-FR" altLang="fr-FR" sz="1600" dirty="0">
                <a:solidFill>
                  <a:srgbClr val="000099"/>
                </a:solidFill>
                <a:latin typeface="+mj-lt"/>
              </a:rPr>
              <a:t>Tremblements, diarrhées émotionnelles, trous de mémoire, mains moites</a:t>
            </a:r>
          </a:p>
          <a:p>
            <a:pPr algn="ctr" fontAlgn="auto">
              <a:spcBef>
                <a:spcPts val="600"/>
              </a:spcBef>
              <a:spcAft>
                <a:spcPts val="300"/>
              </a:spcAft>
              <a:buClr>
                <a:srgbClr val="33CC33"/>
              </a:buClr>
              <a:defRPr/>
            </a:pPr>
            <a:r>
              <a:rPr lang="fr-FR" altLang="fr-FR" b="1" dirty="0" err="1">
                <a:solidFill>
                  <a:srgbClr val="000099"/>
                </a:solidFill>
                <a:latin typeface="+mj-lt"/>
              </a:rPr>
              <a:t>Gelsemium</a:t>
            </a:r>
            <a:r>
              <a:rPr lang="fr-FR" altLang="fr-FR" b="1" dirty="0">
                <a:solidFill>
                  <a:srgbClr val="000099"/>
                </a:solidFill>
                <a:latin typeface="+mj-lt"/>
              </a:rPr>
              <a:t> 15 CH </a:t>
            </a:r>
          </a:p>
          <a:p>
            <a:pPr algn="ctr" fontAlgn="auto">
              <a:spcBef>
                <a:spcPts val="300"/>
              </a:spcBef>
              <a:spcAft>
                <a:spcPts val="0"/>
              </a:spcAft>
              <a:buClr>
                <a:srgbClr val="33CC33"/>
              </a:buClr>
              <a:defRPr/>
            </a:pPr>
            <a:r>
              <a:rPr lang="fr-FR" altLang="fr-FR" sz="1600" dirty="0">
                <a:solidFill>
                  <a:srgbClr val="000099"/>
                </a:solidFill>
                <a:latin typeface="+mj-lt"/>
              </a:rPr>
              <a:t>5 granules matin et/ou soir </a:t>
            </a:r>
          </a:p>
          <a:p>
            <a:pPr algn="ctr" fontAlgn="auto">
              <a:spcBef>
                <a:spcPts val="0"/>
              </a:spcBef>
              <a:spcAft>
                <a:spcPts val="0"/>
              </a:spcAft>
              <a:buClr>
                <a:srgbClr val="33CC33"/>
              </a:buClr>
              <a:defRPr/>
            </a:pPr>
            <a:r>
              <a:rPr lang="fr-FR" altLang="fr-FR" sz="1600" dirty="0">
                <a:solidFill>
                  <a:srgbClr val="000099"/>
                </a:solidFill>
                <a:latin typeface="+mj-lt"/>
              </a:rPr>
              <a:t>à renouveler si besoin</a:t>
            </a:r>
          </a:p>
        </p:txBody>
      </p:sp>
      <p:sp>
        <p:nvSpPr>
          <p:cNvPr id="18" name="Rectangle 1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suis angoissé »</a:t>
            </a:r>
          </a:p>
        </p:txBody>
      </p:sp>
    </p:spTree>
    <p:extLst>
      <p:ext uri="{BB962C8B-B14F-4D97-AF65-F5344CB8AC3E}">
        <p14:creationId xmlns:p14="http://schemas.microsoft.com/office/powerpoint/2010/main" val="17144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dirty="0">
                <a:solidFill>
                  <a:schemeClr val="bg1"/>
                </a:solidFill>
                <a:latin typeface="Arial" panose="020B0604020202020204" pitchFamily="34" charset="0"/>
              </a:rPr>
              <a:t>Expertise Prise en charge de la PERSONNE ÂG</a:t>
            </a:r>
            <a:r>
              <a:rPr lang="fr-FR" altLang="fr-FR" sz="2800" b="1" i="1" dirty="0">
                <a:solidFill>
                  <a:schemeClr val="bg1"/>
                </a:solidFill>
                <a:latin typeface="Trebuchet MS" panose="020B0603020202020204" pitchFamily="34" charset="0"/>
              </a:rPr>
              <a:t>É</a:t>
            </a:r>
            <a:r>
              <a:rPr lang="fr-FR" altLang="fr-FR" sz="2800" b="1" i="1" dirty="0">
                <a:solidFill>
                  <a:schemeClr val="bg1"/>
                </a:solidFill>
                <a:latin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dirty="0">
                <a:solidFill>
                  <a:schemeClr val="bg1"/>
                </a:solidFill>
                <a:latin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plaintes de la personne âgée les plus couramment exprimées à l’officine :</a:t>
            </a:r>
          </a:p>
          <a:p>
            <a:pPr>
              <a:spcBef>
                <a:spcPts val="18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8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8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208149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636452"/>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dirty="0">
                <a:cs typeface="Arial"/>
              </a:rPr>
              <a:t>Vieillissement </a:t>
            </a:r>
            <a:r>
              <a:rPr lang="fr-FR" dirty="0">
                <a:cs typeface="Arial"/>
                <a:sym typeface="Wingdings" panose="05000000000000000000" pitchFamily="2" charset="2"/>
              </a:rPr>
              <a:t></a:t>
            </a:r>
            <a:r>
              <a:rPr lang="fr-FR" b="1" dirty="0">
                <a:cs typeface="Arial"/>
                <a:sym typeface="Wingdings" panose="05000000000000000000" pitchFamily="2" charset="2"/>
              </a:rPr>
              <a:t> modification </a:t>
            </a:r>
            <a:r>
              <a:rPr lang="fr-FR" dirty="0">
                <a:cs typeface="Arial"/>
                <a:sym typeface="Wingdings" panose="05000000000000000000" pitchFamily="2" charset="2"/>
              </a:rPr>
              <a:t>de la </a:t>
            </a:r>
            <a:r>
              <a:rPr lang="fr-FR" b="1" dirty="0">
                <a:cs typeface="Arial"/>
                <a:sym typeface="Wingdings" panose="05000000000000000000" pitchFamily="2" charset="2"/>
              </a:rPr>
              <a:t>qualité </a:t>
            </a:r>
            <a:r>
              <a:rPr lang="fr-FR" dirty="0">
                <a:cs typeface="Arial"/>
                <a:sym typeface="Wingdings" panose="05000000000000000000" pitchFamily="2" charset="2"/>
              </a:rPr>
              <a:t>et de la </a:t>
            </a:r>
            <a:r>
              <a:rPr lang="fr-FR" b="1" dirty="0">
                <a:cs typeface="Arial"/>
                <a:sym typeface="Wingdings" panose="05000000000000000000" pitchFamily="2" charset="2"/>
              </a:rPr>
              <a:t>rythmicité </a:t>
            </a:r>
            <a:r>
              <a:rPr lang="fr-FR" dirty="0">
                <a:cs typeface="Arial"/>
                <a:sym typeface="Wingdings" panose="05000000000000000000" pitchFamily="2" charset="2"/>
              </a:rPr>
              <a:t>du sommeil</a:t>
            </a:r>
            <a:endParaRPr lang="fr-FR" dirty="0">
              <a:cs typeface="Arial"/>
            </a:endParaRPr>
          </a:p>
        </p:txBody>
      </p:sp>
      <p:sp>
        <p:nvSpPr>
          <p:cNvPr id="7" name="Espace réservé du contenu 2"/>
          <p:cNvSpPr txBox="1">
            <a:spLocks/>
          </p:cNvSpPr>
          <p:nvPr/>
        </p:nvSpPr>
        <p:spPr>
          <a:xfrm>
            <a:off x="253647" y="1661765"/>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608025" y="5065847"/>
            <a:ext cx="10515600" cy="1459125"/>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1800"/>
              </a:spcBef>
              <a:buFontTx/>
              <a:buBlip>
                <a:blip r:embed="rId3"/>
              </a:buBlip>
            </a:pPr>
            <a:r>
              <a:rPr lang="fr-FR" dirty="0">
                <a:cs typeface="Arial"/>
              </a:rPr>
              <a:t>Seulement </a:t>
            </a:r>
            <a:r>
              <a:rPr lang="fr-FR" sz="2400" b="1" dirty="0">
                <a:cs typeface="Arial"/>
              </a:rPr>
              <a:t>10</a:t>
            </a:r>
            <a:r>
              <a:rPr lang="fr-FR" b="1" dirty="0">
                <a:cs typeface="Arial"/>
              </a:rPr>
              <a:t> à </a:t>
            </a:r>
            <a:r>
              <a:rPr lang="fr-FR" sz="2400" b="1" dirty="0">
                <a:cs typeface="Arial"/>
              </a:rPr>
              <a:t>20%</a:t>
            </a:r>
            <a:r>
              <a:rPr lang="fr-FR" b="1" dirty="0">
                <a:cs typeface="Arial"/>
              </a:rPr>
              <a:t> </a:t>
            </a:r>
            <a:r>
              <a:rPr lang="fr-FR" dirty="0">
                <a:cs typeface="Arial"/>
              </a:rPr>
              <a:t>des troubles du sommeil = vraies </a:t>
            </a:r>
            <a:r>
              <a:rPr lang="fr-FR" b="1" dirty="0">
                <a:cs typeface="Arial"/>
              </a:rPr>
              <a:t>insomnies </a:t>
            </a:r>
          </a:p>
          <a:p>
            <a:pPr marL="355600" indent="-355600">
              <a:spcBef>
                <a:spcPts val="1800"/>
              </a:spcBef>
              <a:buFontTx/>
              <a:buBlip>
                <a:blip r:embed="rId3"/>
              </a:buBlip>
            </a:pPr>
            <a:r>
              <a:rPr lang="fr-FR" dirty="0">
                <a:cs typeface="Arial"/>
              </a:rPr>
              <a:t>Respecter une </a:t>
            </a:r>
            <a:r>
              <a:rPr lang="fr-FR" b="1" dirty="0">
                <a:cs typeface="Arial"/>
              </a:rPr>
              <a:t>bonne hygiène du sommeil</a:t>
            </a:r>
            <a:endParaRPr lang="fr-FR" sz="1800" b="1" dirty="0">
              <a:cs typeface="Arial"/>
            </a:endParaRPr>
          </a:p>
          <a:p>
            <a:pPr marL="355600" indent="-355600"/>
            <a:endParaRPr lang="fr-FR" dirty="0">
              <a:solidFill>
                <a:srgbClr val="FF0000"/>
              </a:solidFill>
              <a:cs typeface="Arial"/>
            </a:endParaRPr>
          </a:p>
        </p:txBody>
      </p:sp>
      <p:pic>
        <p:nvPicPr>
          <p:cNvPr id="10" name="Image 9"/>
          <p:cNvPicPr>
            <a:picLocks noChangeAspect="1"/>
          </p:cNvPicPr>
          <p:nvPr/>
        </p:nvPicPr>
        <p:blipFill>
          <a:blip r:embed="rId4"/>
          <a:stretch>
            <a:fillRect/>
          </a:stretch>
        </p:blipFill>
        <p:spPr>
          <a:xfrm>
            <a:off x="3478227" y="2762065"/>
            <a:ext cx="4865673" cy="1667331"/>
          </a:xfrm>
          <a:prstGeom prst="rect">
            <a:avLst/>
          </a:prstGeom>
        </p:spPr>
      </p:pic>
      <p:grpSp>
        <p:nvGrpSpPr>
          <p:cNvPr id="18" name="Groupe 17"/>
          <p:cNvGrpSpPr/>
          <p:nvPr/>
        </p:nvGrpSpPr>
        <p:grpSpPr>
          <a:xfrm>
            <a:off x="3650250" y="4417302"/>
            <a:ext cx="4433468" cy="327573"/>
            <a:chOff x="2621550" y="4418712"/>
            <a:chExt cx="4433468" cy="327573"/>
          </a:xfrm>
        </p:grpSpPr>
        <p:cxnSp>
          <p:nvCxnSpPr>
            <p:cNvPr id="4" name="Connecteur droit avec flèche 3"/>
            <p:cNvCxnSpPr/>
            <p:nvPr/>
          </p:nvCxnSpPr>
          <p:spPr>
            <a:xfrm>
              <a:off x="4860089" y="4418712"/>
              <a:ext cx="411520" cy="327573"/>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3805083" y="4429397"/>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21550" y="4418712"/>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6635477" y="4418712"/>
              <a:ext cx="419541" cy="316886"/>
            </a:xfrm>
            <a:prstGeom prst="straightConnector1">
              <a:avLst/>
            </a:prstGeom>
            <a:ln w="57150">
              <a:solidFill>
                <a:srgbClr val="62C4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0" y="6461518"/>
            <a:ext cx="10219765" cy="230832"/>
          </a:xfrm>
          <a:prstGeom prst="rect">
            <a:avLst/>
          </a:prstGeom>
        </p:spPr>
        <p:txBody>
          <a:bodyPr wrap="square">
            <a:spAutoFit/>
          </a:bodyPr>
          <a:lstStyle/>
          <a:p>
            <a:r>
              <a:rPr lang="fr-FR" sz="900" dirty="0"/>
              <a:t>(1) HAS- Dossier de presse – Troubles du sommeil : stop à la prescription systématique de somnifères chez les personnes âgées – septembre 2012</a:t>
            </a:r>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504023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366" y="-72720"/>
            <a:ext cx="4876434" cy="6930719"/>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4" name="Rectangle 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1548186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3776"/>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27" y="4097408"/>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991473" y="4682874"/>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
        <p:nvSpPr>
          <p:cNvPr id="13" name="Espace réservé du contenu 2"/>
          <p:cNvSpPr txBox="1">
            <a:spLocks/>
          </p:cNvSpPr>
          <p:nvPr/>
        </p:nvSpPr>
        <p:spPr>
          <a:xfrm>
            <a:off x="921007" y="2459155"/>
            <a:ext cx="8352910" cy="160354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altLang="fr-FR" sz="2000" dirty="0">
                <a:solidFill>
                  <a:srgbClr val="000099"/>
                </a:solidFill>
                <a:cs typeface="Arial" panose="020B0604020202020204" pitchFamily="34" charset="0"/>
              </a:rPr>
              <a:t>En cas de  :</a:t>
            </a:r>
          </a:p>
          <a:p>
            <a:pPr marL="1524000" lvl="1">
              <a:spcBef>
                <a:spcPts val="1200"/>
              </a:spcBef>
              <a:buBlip>
                <a:blip r:embed="rId6"/>
              </a:buBlip>
              <a:tabLst>
                <a:tab pos="1612900" algn="l"/>
              </a:tabLst>
            </a:pPr>
            <a:r>
              <a:rPr lang="fr-FR" altLang="fr-FR" sz="2000" dirty="0">
                <a:solidFill>
                  <a:srgbClr val="000099"/>
                </a:solidFill>
                <a:cs typeface="Arial" panose="020B0604020202020204" pitchFamily="34" charset="0"/>
              </a:rPr>
              <a:t>Troubles du sommeil rebelles</a:t>
            </a:r>
          </a:p>
          <a:p>
            <a:pPr marL="1524000" lvl="1">
              <a:lnSpc>
                <a:spcPct val="150000"/>
              </a:lnSpc>
              <a:buBlip>
                <a:blip r:embed="rId6"/>
              </a:buBlip>
              <a:tabLst>
                <a:tab pos="1612900" algn="l"/>
              </a:tabLst>
            </a:pPr>
            <a:r>
              <a:rPr lang="fr-FR" altLang="fr-FR" sz="2000" dirty="0">
                <a:solidFill>
                  <a:srgbClr val="000099"/>
                </a:solidFill>
                <a:cs typeface="Arial" panose="020B0604020202020204" pitchFamily="34" charset="0"/>
              </a:rPr>
              <a:t>Retentissement diurne majeur (qualité de vie)</a:t>
            </a:r>
          </a:p>
          <a:p>
            <a:pPr marL="0" indent="0">
              <a:buNone/>
            </a:pPr>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spTree>
    <p:extLst>
      <p:ext uri="{BB962C8B-B14F-4D97-AF65-F5344CB8AC3E}">
        <p14:creationId xmlns:p14="http://schemas.microsoft.com/office/powerpoint/2010/main" val="1891109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348" y="1690730"/>
            <a:ext cx="3365024" cy="369332"/>
          </a:xfrm>
          <a:prstGeom prst="rect">
            <a:avLst/>
          </a:prstGeom>
        </p:spPr>
        <p:txBody>
          <a:bodyPr wrap="none">
            <a:spAutoFit/>
          </a:bodyPr>
          <a:lstStyle/>
          <a:p>
            <a:r>
              <a:rPr lang="fr-FR" u="sng" dirty="0">
                <a:solidFill>
                  <a:srgbClr val="000099"/>
                </a:solidFill>
                <a:latin typeface="Arial" panose="020B0604020202020204" pitchFamily="34" charset="0"/>
                <a:cs typeface="Arial" panose="020B0604020202020204" pitchFamily="34" charset="0"/>
              </a:rPr>
              <a:t>Problèmes d’endormissement :</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7" name="Text Box 27"/>
          <p:cNvSpPr txBox="1">
            <a:spLocks noChangeArrowheads="1"/>
          </p:cNvSpPr>
          <p:nvPr/>
        </p:nvSpPr>
        <p:spPr bwMode="auto">
          <a:xfrm>
            <a:off x="8485651" y="2288499"/>
            <a:ext cx="265792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Ignatia</a:t>
            </a:r>
            <a:r>
              <a:rPr lang="fr-FR" sz="1800" b="1" dirty="0">
                <a:solidFill>
                  <a:srgbClr val="000090"/>
                </a:solidFill>
              </a:rPr>
              <a:t> </a:t>
            </a:r>
            <a:r>
              <a:rPr lang="fr-FR" sz="1800" b="1" dirty="0" err="1">
                <a:solidFill>
                  <a:srgbClr val="000090"/>
                </a:solidFill>
              </a:rPr>
              <a:t>amara</a:t>
            </a:r>
            <a:r>
              <a:rPr lang="fr-FR" sz="1800" b="1" dirty="0">
                <a:solidFill>
                  <a:srgbClr val="000090"/>
                </a:solidFill>
              </a:rPr>
              <a:t> 15 CH</a:t>
            </a:r>
          </a:p>
          <a:p>
            <a:pPr algn="r">
              <a:spcBef>
                <a:spcPts val="300"/>
              </a:spcBef>
            </a:pPr>
            <a:r>
              <a:rPr lang="fr-FR" dirty="0">
                <a:solidFill>
                  <a:srgbClr val="000090"/>
                </a:solidFill>
              </a:rPr>
              <a:t>5 granules au coucher</a:t>
            </a:r>
          </a:p>
        </p:txBody>
      </p:sp>
      <p:sp>
        <p:nvSpPr>
          <p:cNvPr id="8" name="Text Box 26"/>
          <p:cNvSpPr txBox="1">
            <a:spLocks noChangeArrowheads="1"/>
          </p:cNvSpPr>
          <p:nvPr/>
        </p:nvSpPr>
        <p:spPr bwMode="auto">
          <a:xfrm>
            <a:off x="677816" y="2295331"/>
            <a:ext cx="64849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Insomnie d’endormissement</a:t>
            </a:r>
          </a:p>
          <a:p>
            <a:pPr marL="266700">
              <a:buClr>
                <a:srgbClr val="62C400"/>
              </a:buClr>
            </a:pPr>
            <a:r>
              <a:rPr lang="fr-FR" altLang="fr-FR" b="1" dirty="0">
                <a:solidFill>
                  <a:srgbClr val="000099"/>
                </a:solidFill>
                <a:cs typeface="Arial" panose="020B0604020202020204" pitchFamily="34" charset="0"/>
              </a:rPr>
              <a:t>Suite d’émotions, de chagrins</a:t>
            </a:r>
          </a:p>
          <a:p>
            <a:pPr marL="266700">
              <a:buClr>
                <a:srgbClr val="62C400"/>
              </a:buClr>
            </a:pPr>
            <a:r>
              <a:rPr lang="fr-FR" altLang="fr-FR" dirty="0">
                <a:solidFill>
                  <a:srgbClr val="000099"/>
                </a:solidFill>
                <a:cs typeface="Arial" panose="020B0604020202020204" pitchFamily="34" charset="0"/>
              </a:rPr>
              <a:t>Hypersensibilité</a:t>
            </a:r>
          </a:p>
          <a:p>
            <a:pPr marL="266700">
              <a:buClr>
                <a:srgbClr val="62C400"/>
              </a:buClr>
            </a:pPr>
            <a:r>
              <a:rPr lang="fr-FR" altLang="fr-FR" dirty="0">
                <a:solidFill>
                  <a:srgbClr val="000099"/>
                </a:solidFill>
                <a:cs typeface="Arial" panose="020B0604020202020204" pitchFamily="34" charset="0"/>
              </a:rPr>
              <a:t>Comportement paradoxal</a:t>
            </a:r>
          </a:p>
        </p:txBody>
      </p:sp>
      <p:sp>
        <p:nvSpPr>
          <p:cNvPr id="9" name="Text Box 27"/>
          <p:cNvSpPr txBox="1">
            <a:spLocks noChangeArrowheads="1"/>
          </p:cNvSpPr>
          <p:nvPr/>
        </p:nvSpPr>
        <p:spPr bwMode="auto">
          <a:xfrm>
            <a:off x="8599950" y="3561143"/>
            <a:ext cx="254363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Gelsemium</a:t>
            </a:r>
            <a:r>
              <a:rPr lang="fr-FR" sz="1800" b="1" dirty="0">
                <a:solidFill>
                  <a:srgbClr val="000090"/>
                </a:solidFill>
              </a:rPr>
              <a:t> 15 CH</a:t>
            </a:r>
          </a:p>
          <a:p>
            <a:pPr algn="r">
              <a:spcBef>
                <a:spcPts val="300"/>
              </a:spcBef>
            </a:pPr>
            <a:r>
              <a:rPr lang="fr-FR" b="1" dirty="0">
                <a:solidFill>
                  <a:srgbClr val="000090"/>
                </a:solidFill>
              </a:rPr>
              <a:t> </a:t>
            </a:r>
            <a:r>
              <a:rPr lang="fr-FR" dirty="0">
                <a:solidFill>
                  <a:srgbClr val="000090"/>
                </a:solidFill>
              </a:rPr>
              <a:t>5 granules au coucher</a:t>
            </a:r>
          </a:p>
        </p:txBody>
      </p:sp>
      <p:sp>
        <p:nvSpPr>
          <p:cNvPr id="10" name="Text Box 26"/>
          <p:cNvSpPr txBox="1">
            <a:spLocks noChangeArrowheads="1"/>
          </p:cNvSpPr>
          <p:nvPr/>
        </p:nvSpPr>
        <p:spPr bwMode="auto">
          <a:xfrm>
            <a:off x="677816" y="3606115"/>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Insomnie d’endormissement, </a:t>
            </a:r>
            <a:r>
              <a:rPr lang="fr-FR" altLang="fr-FR" b="1" dirty="0">
                <a:solidFill>
                  <a:srgbClr val="000099"/>
                </a:solidFill>
                <a:cs typeface="Arial" panose="020B0604020202020204" pitchFamily="34" charset="0"/>
              </a:rPr>
              <a:t>peur de ne pas s’endormir</a:t>
            </a:r>
          </a:p>
          <a:p>
            <a:pPr marL="266700">
              <a:buClr>
                <a:srgbClr val="62C400"/>
              </a:buClr>
            </a:pPr>
            <a:r>
              <a:rPr lang="fr-FR" altLang="fr-FR" dirty="0">
                <a:solidFill>
                  <a:srgbClr val="000099"/>
                </a:solidFill>
                <a:cs typeface="Arial" panose="020B0604020202020204" pitchFamily="34" charset="0"/>
              </a:rPr>
              <a:t>Suite de mauvaises nouvelles, trac d’anticipation avec inhibition</a:t>
            </a:r>
          </a:p>
        </p:txBody>
      </p:sp>
      <p:sp>
        <p:nvSpPr>
          <p:cNvPr id="11" name="Text Box 27"/>
          <p:cNvSpPr txBox="1">
            <a:spLocks noChangeArrowheads="1"/>
          </p:cNvSpPr>
          <p:nvPr/>
        </p:nvSpPr>
        <p:spPr bwMode="auto">
          <a:xfrm>
            <a:off x="8599951" y="4730184"/>
            <a:ext cx="254362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Ambra </a:t>
            </a:r>
            <a:r>
              <a:rPr lang="fr-FR" sz="1800" b="1" dirty="0" err="1">
                <a:solidFill>
                  <a:srgbClr val="000090"/>
                </a:solidFill>
              </a:rPr>
              <a:t>grisea</a:t>
            </a:r>
            <a:r>
              <a:rPr lang="fr-FR" sz="1800" b="1" dirty="0">
                <a:solidFill>
                  <a:srgbClr val="000090"/>
                </a:solidFill>
              </a:rPr>
              <a:t> 15 CH</a:t>
            </a:r>
          </a:p>
          <a:p>
            <a:pPr algn="r">
              <a:spcBef>
                <a:spcPts val="300"/>
              </a:spcBef>
            </a:pPr>
            <a:r>
              <a:rPr lang="fr-FR" sz="2000" b="1" dirty="0">
                <a:solidFill>
                  <a:srgbClr val="000090"/>
                </a:solidFill>
              </a:rPr>
              <a:t>  </a:t>
            </a:r>
            <a:r>
              <a:rPr lang="fr-FR" dirty="0">
                <a:solidFill>
                  <a:srgbClr val="000090"/>
                </a:solidFill>
              </a:rPr>
              <a:t>5 granules au coucher</a:t>
            </a:r>
          </a:p>
        </p:txBody>
      </p:sp>
      <p:sp>
        <p:nvSpPr>
          <p:cNvPr id="12" name="Text Box 26"/>
          <p:cNvSpPr txBox="1">
            <a:spLocks noChangeArrowheads="1"/>
          </p:cNvSpPr>
          <p:nvPr/>
        </p:nvSpPr>
        <p:spPr bwMode="auto">
          <a:xfrm>
            <a:off x="677816" y="4812368"/>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Hypersensibilité avec pleurs faciles</a:t>
            </a:r>
          </a:p>
          <a:p>
            <a:pPr marL="266700">
              <a:buClr>
                <a:srgbClr val="62C400"/>
              </a:buClr>
            </a:pPr>
            <a:r>
              <a:rPr lang="fr-FR" altLang="fr-FR" dirty="0">
                <a:solidFill>
                  <a:srgbClr val="000099"/>
                </a:solidFill>
                <a:cs typeface="Arial" panose="020B0604020202020204" pitchFamily="34" charset="0"/>
              </a:rPr>
              <a:t>Le sommeil disparaît quand on se couche car ressasse ses soucis</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Je dors mal »</a:t>
            </a:r>
          </a:p>
        </p:txBody>
      </p:sp>
    </p:spTree>
    <p:extLst>
      <p:ext uri="{BB962C8B-B14F-4D97-AF65-F5344CB8AC3E}">
        <p14:creationId xmlns:p14="http://schemas.microsoft.com/office/powerpoint/2010/main" val="42580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509" y="1691718"/>
            <a:ext cx="2146742" cy="369332"/>
          </a:xfrm>
          <a:prstGeom prst="rect">
            <a:avLst/>
          </a:prstGeom>
        </p:spPr>
        <p:txBody>
          <a:bodyPr wrap="none">
            <a:spAutoFit/>
          </a:bodyPr>
          <a:lstStyle/>
          <a:p>
            <a:r>
              <a:rPr lang="fr-FR" u="sng" dirty="0">
                <a:solidFill>
                  <a:srgbClr val="000099"/>
                </a:solidFill>
                <a:latin typeface="Arial" panose="020B0604020202020204" pitchFamily="34" charset="0"/>
                <a:cs typeface="Arial" panose="020B0604020202020204" pitchFamily="34" charset="0"/>
              </a:rPr>
              <a:t>Réveils nocturnes :</a:t>
            </a: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4.3. Troubles du sommeil</a:t>
            </a:r>
            <a:endParaRPr lang="fr-FR" sz="3200" b="1" dirty="0">
              <a:solidFill>
                <a:srgbClr val="0000CC"/>
              </a:solidFill>
            </a:endParaRPr>
          </a:p>
        </p:txBody>
      </p:sp>
      <p:sp>
        <p:nvSpPr>
          <p:cNvPr id="7" name="Text Box 27"/>
          <p:cNvSpPr txBox="1">
            <a:spLocks noChangeArrowheads="1"/>
          </p:cNvSpPr>
          <p:nvPr/>
        </p:nvSpPr>
        <p:spPr bwMode="auto">
          <a:xfrm>
            <a:off x="7856094" y="2498996"/>
            <a:ext cx="3287486"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Arsenicum</a:t>
            </a:r>
            <a:r>
              <a:rPr lang="fr-FR" sz="1800" b="1" dirty="0">
                <a:solidFill>
                  <a:srgbClr val="000090"/>
                </a:solidFill>
              </a:rPr>
              <a:t> album 15 CH</a:t>
            </a:r>
          </a:p>
          <a:p>
            <a:pPr algn="r">
              <a:spcBef>
                <a:spcPts val="300"/>
              </a:spcBef>
            </a:pPr>
            <a:r>
              <a:rPr lang="fr-FR" b="1" dirty="0">
                <a:solidFill>
                  <a:srgbClr val="000090"/>
                </a:solidFill>
              </a:rPr>
              <a:t>   </a:t>
            </a:r>
            <a:r>
              <a:rPr lang="fr-FR" dirty="0">
                <a:solidFill>
                  <a:srgbClr val="000090"/>
                </a:solidFill>
              </a:rPr>
              <a:t>5 granules au coucher</a:t>
            </a:r>
          </a:p>
        </p:txBody>
      </p:sp>
      <p:sp>
        <p:nvSpPr>
          <p:cNvPr id="8" name="Text Box 26"/>
          <p:cNvSpPr txBox="1">
            <a:spLocks noChangeArrowheads="1"/>
          </p:cNvSpPr>
          <p:nvPr/>
        </p:nvSpPr>
        <p:spPr bwMode="auto">
          <a:xfrm>
            <a:off x="677637" y="2562496"/>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b="1" dirty="0">
                <a:solidFill>
                  <a:srgbClr val="000099"/>
                </a:solidFill>
                <a:cs typeface="Arial" panose="020B0604020202020204" pitchFamily="34" charset="0"/>
              </a:rPr>
              <a:t>Réveils nocturnes vers 1h du matin</a:t>
            </a:r>
          </a:p>
          <a:p>
            <a:pPr marL="266700">
              <a:buClr>
                <a:srgbClr val="62C400"/>
              </a:buClr>
            </a:pPr>
            <a:r>
              <a:rPr lang="fr-FR" altLang="fr-FR" dirty="0">
                <a:solidFill>
                  <a:srgbClr val="000099"/>
                </a:solidFill>
                <a:cs typeface="Arial" panose="020B0604020202020204" pitchFamily="34" charset="0"/>
              </a:rPr>
              <a:t>Anxiété, peur de la maladie et de la mort</a:t>
            </a:r>
          </a:p>
          <a:p>
            <a:pPr marL="266700">
              <a:buClr>
                <a:srgbClr val="62C400"/>
              </a:buClr>
            </a:pPr>
            <a:r>
              <a:rPr lang="fr-FR" altLang="fr-FR" dirty="0">
                <a:solidFill>
                  <a:srgbClr val="000099"/>
                </a:solidFill>
                <a:cs typeface="Arial" panose="020B0604020202020204" pitchFamily="34" charset="0"/>
              </a:rPr>
              <a:t>Atteinte de l’état général, pessimisme</a:t>
            </a:r>
          </a:p>
        </p:txBody>
      </p:sp>
      <p:sp>
        <p:nvSpPr>
          <p:cNvPr id="9" name="Text Box 27"/>
          <p:cNvSpPr txBox="1">
            <a:spLocks noChangeArrowheads="1"/>
          </p:cNvSpPr>
          <p:nvPr/>
        </p:nvSpPr>
        <p:spPr bwMode="auto">
          <a:xfrm>
            <a:off x="7856094" y="3872098"/>
            <a:ext cx="3287486"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a:solidFill>
                  <a:srgbClr val="000090"/>
                </a:solidFill>
              </a:rPr>
              <a:t>Kalium </a:t>
            </a:r>
            <a:r>
              <a:rPr lang="fr-FR" sz="1800" b="1" dirty="0" err="1">
                <a:solidFill>
                  <a:srgbClr val="000090"/>
                </a:solidFill>
              </a:rPr>
              <a:t>carbonicum</a:t>
            </a:r>
            <a:r>
              <a:rPr lang="fr-FR" sz="1800" b="1" dirty="0">
                <a:solidFill>
                  <a:srgbClr val="000090"/>
                </a:solidFill>
              </a:rPr>
              <a:t> 15 CH</a:t>
            </a:r>
          </a:p>
          <a:p>
            <a:pPr algn="r">
              <a:spcBef>
                <a:spcPts val="300"/>
              </a:spcBef>
            </a:pPr>
            <a:r>
              <a:rPr lang="fr-FR" sz="2000" b="1" dirty="0">
                <a:solidFill>
                  <a:srgbClr val="000090"/>
                </a:solidFill>
              </a:rPr>
              <a:t>    </a:t>
            </a:r>
            <a:r>
              <a:rPr lang="fr-FR" dirty="0">
                <a:solidFill>
                  <a:srgbClr val="000090"/>
                </a:solidFill>
              </a:rPr>
              <a:t>5 granules au coucher</a:t>
            </a:r>
          </a:p>
        </p:txBody>
      </p:sp>
      <p:sp>
        <p:nvSpPr>
          <p:cNvPr id="10" name="Text Box 26"/>
          <p:cNvSpPr txBox="1">
            <a:spLocks noChangeArrowheads="1"/>
          </p:cNvSpPr>
          <p:nvPr/>
        </p:nvSpPr>
        <p:spPr bwMode="auto">
          <a:xfrm>
            <a:off x="677637" y="3948999"/>
            <a:ext cx="64849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Sujets vite découragés, anxieux pour tout et pour sa santé</a:t>
            </a:r>
          </a:p>
          <a:p>
            <a:pPr marL="266700">
              <a:buClr>
                <a:srgbClr val="62C400"/>
              </a:buClr>
            </a:pPr>
            <a:r>
              <a:rPr lang="fr-FR" altLang="fr-FR" dirty="0">
                <a:solidFill>
                  <a:srgbClr val="000099"/>
                </a:solidFill>
                <a:cs typeface="Arial" panose="020B0604020202020204" pitchFamily="34" charset="0"/>
              </a:rPr>
              <a:t>Asthénie chez des sujets hypersensibles aux événements </a:t>
            </a:r>
          </a:p>
          <a:p>
            <a:pPr marL="266700">
              <a:buClr>
                <a:srgbClr val="62C400"/>
              </a:buClr>
            </a:pPr>
            <a:r>
              <a:rPr lang="fr-FR" altLang="fr-FR" b="1" dirty="0">
                <a:solidFill>
                  <a:srgbClr val="000099"/>
                </a:solidFill>
                <a:cs typeface="Arial" panose="020B0604020202020204" pitchFamily="34" charset="0"/>
              </a:rPr>
              <a:t>Réveils nocturnes entre 2h et 4h du matin</a:t>
            </a:r>
          </a:p>
        </p:txBody>
      </p:sp>
      <p:pic>
        <p:nvPicPr>
          <p:cNvPr id="14"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89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35" presetClass="emph" presetSubtype="0" repeatCount="indefinite" fill="hold" nodeType="withEffect">
                                  <p:stCondLst>
                                    <p:cond delay="0"/>
                                  </p:stCondLst>
                                  <p:childTnLst>
                                    <p:anim calcmode="discrete" valueType="str">
                                      <p:cBhvr>
                                        <p:cTn id="20"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fr-FR" altLang="fr-FR" sz="2000" b="1" u="sng" dirty="0">
                <a:solidFill>
                  <a:srgbClr val="000099"/>
                </a:solidFill>
                <a:cs typeface="Arial" panose="020B0604020202020204" pitchFamily="34" charset="0"/>
              </a:rPr>
              <a:t>Objectif :</a:t>
            </a:r>
          </a:p>
          <a:p>
            <a:pPr fontAlgn="base">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Restituer les informations</a:t>
            </a:r>
          </a:p>
        </p:txBody>
      </p:sp>
      <p:sp>
        <p:nvSpPr>
          <p:cNvPr id="12"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Synthèse</a:t>
            </a: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pPr eaLnBrk="0" fontAlgn="base" hangingPunct="0">
              <a:spcBef>
                <a:spcPct val="0"/>
              </a:spcBef>
              <a:spcAft>
                <a:spcPct val="0"/>
              </a:spcAft>
            </a:pPr>
            <a:r>
              <a:rPr lang="fr-FR" dirty="0">
                <a:solidFill>
                  <a:prstClr val="white"/>
                </a:solidFill>
                <a:latin typeface="Arial Black" panose="020B0A04020102020204" pitchFamily="34" charset="0"/>
                <a:cs typeface="Arial" panose="020B0604020202020204" pitchFamily="34" charset="0"/>
              </a:rPr>
              <a:t>5’</a:t>
            </a:r>
          </a:p>
        </p:txBody>
      </p:sp>
      <p:sp>
        <p:nvSpPr>
          <p:cNvPr id="7"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Rectangle 15"/>
          <p:cNvSpPr>
            <a:spLocks noChangeArrowheads="1"/>
          </p:cNvSpPr>
          <p:nvPr/>
        </p:nvSpPr>
        <p:spPr bwMode="auto">
          <a:xfrm>
            <a:off x="3543853"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fontAlgn="base" hangingPunct="0">
              <a:spcBef>
                <a:spcPct val="50000"/>
              </a:spcBef>
              <a:spcAft>
                <a:spcPct val="0"/>
              </a:spcAft>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Quelles sont les </a:t>
            </a:r>
            <a:r>
              <a:rPr lang="fr-FR" altLang="fr-FR" b="1" dirty="0">
                <a:solidFill>
                  <a:srgbClr val="000090"/>
                </a:solidFill>
                <a:latin typeface="Arial"/>
                <a:ea typeface="ＭＳ Ｐゴシック" panose="020B0600070205080204" pitchFamily="34" charset="-128"/>
              </a:rPr>
              <a:t>notions vues </a:t>
            </a:r>
            <a:r>
              <a:rPr lang="fr-FR" altLang="fr-FR" dirty="0">
                <a:solidFill>
                  <a:srgbClr val="000090"/>
                </a:solidFill>
                <a:latin typeface="Arial"/>
                <a:ea typeface="ＭＳ Ｐゴシック" panose="020B0600070205080204" pitchFamily="34" charset="-128"/>
              </a:rPr>
              <a:t>ce matin ?</a:t>
            </a:r>
          </a:p>
        </p:txBody>
      </p:sp>
      <p:grpSp>
        <p:nvGrpSpPr>
          <p:cNvPr id="9" name="Groupe 8"/>
          <p:cNvGrpSpPr/>
          <p:nvPr/>
        </p:nvGrpSpPr>
        <p:grpSpPr>
          <a:xfrm>
            <a:off x="5390513" y="4097348"/>
            <a:ext cx="1431234" cy="1048826"/>
            <a:chOff x="5290039" y="3785419"/>
            <a:chExt cx="1431234" cy="1048826"/>
          </a:xfrm>
        </p:grpSpPr>
        <p:pic>
          <p:nvPicPr>
            <p:cNvPr id="11" name="Image 10"/>
            <p:cNvPicPr>
              <a:picLocks noChangeAspect="1"/>
            </p:cNvPicPr>
            <p:nvPr/>
          </p:nvPicPr>
          <p:blipFill rotWithShape="1">
            <a:blip r:embed="rId4"/>
            <a:srcRect l="21820" t="14332" r="9113"/>
            <a:stretch/>
          </p:blipFill>
          <p:spPr>
            <a:xfrm>
              <a:off x="5397910" y="3785419"/>
              <a:ext cx="835742" cy="840021"/>
            </a:xfrm>
            <a:prstGeom prst="rect">
              <a:avLst/>
            </a:prstGeom>
            <a:scene3d>
              <a:camera prst="orthographicFront">
                <a:rot lat="0" lon="0" rev="0"/>
              </a:camera>
              <a:lightRig rig="threePt" dir="t"/>
            </a:scene3d>
          </p:spPr>
        </p:pic>
        <p:sp>
          <p:nvSpPr>
            <p:cNvPr id="14" name="ZoneTexte 13"/>
            <p:cNvSpPr txBox="1"/>
            <p:nvPr/>
          </p:nvSpPr>
          <p:spPr>
            <a:xfrm>
              <a:off x="5290039" y="4495691"/>
              <a:ext cx="1431234" cy="338554"/>
            </a:xfrm>
            <a:prstGeom prst="rect">
              <a:avLst/>
            </a:prstGeom>
            <a:noFill/>
          </p:spPr>
          <p:txBody>
            <a:bodyPr wrap="square" rtlCol="0">
              <a:spAutoFit/>
            </a:bodyPr>
            <a:lstStyle/>
            <a:p>
              <a:pPr eaLnBrk="1" hangingPunct="1"/>
              <a:r>
                <a:rPr lang="fr-FR" dirty="0">
                  <a:solidFill>
                    <a:srgbClr val="000000"/>
                  </a:solidFill>
                </a:rPr>
                <a:t>Converser</a:t>
              </a:r>
            </a:p>
          </p:txBody>
        </p:sp>
      </p:grpSp>
    </p:spTree>
    <p:extLst>
      <p:ext uri="{BB962C8B-B14F-4D97-AF65-F5344CB8AC3E}">
        <p14:creationId xmlns:p14="http://schemas.microsoft.com/office/powerpoint/2010/main" val="3632335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67167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defRPr/>
            </a:pPr>
            <a:r>
              <a:rPr lang="fr-FR" altLang="fr-FR" sz="2000" b="1" u="sng" dirty="0">
                <a:solidFill>
                  <a:srgbClr val="000099"/>
                </a:solidFill>
                <a:latin typeface="Arial"/>
                <a:ea typeface="ＭＳ Ｐゴシック" panose="020B0600070205080204" pitchFamily="34" charset="-128"/>
              </a:rPr>
              <a:t>Objectifs :</a:t>
            </a:r>
          </a:p>
          <a:p>
            <a:pPr>
              <a:lnSpc>
                <a:spcPct val="90000"/>
              </a:lnSpc>
              <a:spcBef>
                <a:spcPct val="20000"/>
              </a:spcBef>
              <a:defRPr/>
            </a:pPr>
            <a:endParaRPr lang="fr-FR" altLang="fr-FR" sz="1000" b="1" u="sng" dirty="0">
              <a:solidFill>
                <a:srgbClr val="000099"/>
              </a:solidFill>
              <a:latin typeface="Arial"/>
              <a:ea typeface="ＭＳ Ｐゴシック" panose="020B0600070205080204" pitchFamily="34" charset="-128"/>
            </a:endParaRP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Utiliser une matière médicale</a:t>
            </a:r>
          </a:p>
          <a:p>
            <a:pPr>
              <a:lnSpc>
                <a:spcPct val="90000"/>
              </a:lnSpc>
              <a:spcBef>
                <a:spcPct val="20000"/>
              </a:spcBef>
              <a:buFont typeface="Wingdings" panose="05000000000000000000" pitchFamily="2" charset="2"/>
              <a:buChar char=""/>
              <a:defRPr/>
            </a:pPr>
            <a:r>
              <a:rPr lang="fr-FR" altLang="fr-FR" sz="2000" dirty="0">
                <a:solidFill>
                  <a:srgbClr val="000099"/>
                </a:solidFill>
                <a:latin typeface="Arial"/>
                <a:ea typeface="ＭＳ Ｐゴシック" panose="020B0600070205080204" pitchFamily="34" charset="-128"/>
              </a:rPr>
              <a:t>Reconnaitre les motivations de prescription et élargir les connaissances</a:t>
            </a:r>
          </a:p>
          <a:p>
            <a:pPr>
              <a:lnSpc>
                <a:spcPct val="90000"/>
              </a:lnSpc>
              <a:spcBef>
                <a:spcPct val="20000"/>
              </a:spcBef>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503614" y="3827243"/>
            <a:ext cx="8290990" cy="302577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fr-FR" altLang="fr-FR" b="1" u="sng" dirty="0">
                <a:solidFill>
                  <a:srgbClr val="000099"/>
                </a:solidFill>
                <a:latin typeface="Arial"/>
                <a:ea typeface="ＭＳ Ｐゴシック" panose="020B0600070205080204" pitchFamily="34" charset="-128"/>
              </a:rPr>
              <a:t>Règles du jeu </a:t>
            </a:r>
            <a:r>
              <a:rPr lang="fr-FR" altLang="fr-FR" b="1" dirty="0">
                <a:solidFill>
                  <a:srgbClr val="000090"/>
                </a:solidFill>
                <a:latin typeface="Arial"/>
                <a:ea typeface="ＭＳ Ｐゴシック" panose="020B0600070205080204" pitchFamily="34" charset="-128"/>
              </a:rPr>
              <a:t>: </a:t>
            </a:r>
          </a:p>
          <a:p>
            <a:pPr>
              <a:spcBef>
                <a:spcPts val="1800"/>
              </a:spcBef>
              <a:buBlip>
                <a:blip r:embed="rId3"/>
              </a:buBlip>
              <a:defRPr/>
            </a:pPr>
            <a:r>
              <a:rPr lang="fr-FR" altLang="fr-FR" b="1" dirty="0">
                <a:solidFill>
                  <a:srgbClr val="000099"/>
                </a:solidFill>
                <a:latin typeface="Arial"/>
                <a:ea typeface="ＭＳ Ｐゴシック" panose="020B0600070205080204" pitchFamily="34" charset="-128"/>
              </a:rPr>
              <a:t>3 médicaments : </a:t>
            </a:r>
            <a:r>
              <a:rPr lang="fr-FR" altLang="fr-FR" b="1" dirty="0" err="1">
                <a:solidFill>
                  <a:srgbClr val="000099"/>
                </a:solidFill>
                <a:latin typeface="Arial"/>
                <a:ea typeface="ＭＳ Ｐゴシック" panose="020B0600070205080204" pitchFamily="34" charset="-128"/>
              </a:rPr>
              <a:t>Arsenicum</a:t>
            </a:r>
            <a:r>
              <a:rPr lang="fr-FR" altLang="fr-FR" b="1" dirty="0">
                <a:solidFill>
                  <a:srgbClr val="000099"/>
                </a:solidFill>
                <a:latin typeface="Arial"/>
                <a:ea typeface="ＭＳ Ｐゴシック" panose="020B0600070205080204" pitchFamily="34" charset="-128"/>
              </a:rPr>
              <a:t> album / </a:t>
            </a:r>
            <a:r>
              <a:rPr lang="fr-FR" altLang="fr-FR" b="1" dirty="0" err="1">
                <a:solidFill>
                  <a:srgbClr val="000099"/>
                </a:solidFill>
                <a:latin typeface="Arial"/>
                <a:ea typeface="ＭＳ Ｐゴシック" panose="020B0600070205080204" pitchFamily="34" charset="-128"/>
              </a:rPr>
              <a:t>Causticum</a:t>
            </a:r>
            <a:r>
              <a:rPr lang="fr-FR" altLang="fr-FR" b="1" dirty="0">
                <a:solidFill>
                  <a:srgbClr val="000099"/>
                </a:solidFill>
                <a:latin typeface="Arial"/>
                <a:ea typeface="ＭＳ Ｐゴシック" panose="020B0600070205080204" pitchFamily="34" charset="-128"/>
              </a:rPr>
              <a:t> / Kalium </a:t>
            </a:r>
            <a:r>
              <a:rPr lang="fr-FR" altLang="fr-FR" b="1" dirty="0" err="1">
                <a:solidFill>
                  <a:srgbClr val="000099"/>
                </a:solidFill>
                <a:latin typeface="Arial"/>
                <a:ea typeface="ＭＳ Ｐゴシック" panose="020B0600070205080204" pitchFamily="34" charset="-128"/>
              </a:rPr>
              <a:t>carbonicum</a:t>
            </a:r>
            <a:endParaRPr lang="fr-FR" altLang="fr-FR" dirty="0">
              <a:solidFill>
                <a:srgbClr val="000099"/>
              </a:solidFill>
              <a:latin typeface="Arial"/>
              <a:ea typeface="ＭＳ Ｐゴシック" panose="020B0600070205080204" pitchFamily="34" charset="-128"/>
            </a:endParaRPr>
          </a:p>
          <a:p>
            <a:pPr>
              <a:spcBef>
                <a:spcPts val="1200"/>
              </a:spcBef>
              <a:buBlip>
                <a:blip r:embed="rId3"/>
              </a:buBlip>
              <a:defRPr/>
            </a:pPr>
            <a:r>
              <a:rPr lang="fr-FR" altLang="fr-FR" b="1" dirty="0">
                <a:solidFill>
                  <a:srgbClr val="000099"/>
                </a:solidFill>
                <a:latin typeface="Arial"/>
              </a:rPr>
              <a:t>Lecture individuelle de la matière médicale d’1 médicament : éléments clés </a:t>
            </a:r>
            <a:r>
              <a:rPr lang="fr-FR" altLang="fr-FR" dirty="0">
                <a:solidFill>
                  <a:srgbClr val="000099"/>
                </a:solidFill>
                <a:latin typeface="Arial"/>
              </a:rPr>
              <a:t>intéressant les personnes âgées</a:t>
            </a:r>
          </a:p>
          <a:p>
            <a:pPr>
              <a:spcBef>
                <a:spcPts val="1200"/>
              </a:spcBef>
              <a:buFontTx/>
              <a:buBlip>
                <a:blip r:embed="rId3"/>
              </a:buBlip>
            </a:pPr>
            <a:r>
              <a:rPr lang="fr-FR" altLang="fr-FR" b="1" dirty="0">
                <a:solidFill>
                  <a:srgbClr val="000099"/>
                </a:solidFill>
              </a:rPr>
              <a:t>A tour de rôle</a:t>
            </a:r>
            <a:endParaRPr lang="fr-FR" altLang="fr-FR" dirty="0">
              <a:solidFill>
                <a:srgbClr val="000099"/>
              </a:solidFill>
            </a:endParaRPr>
          </a:p>
          <a:p>
            <a:pPr>
              <a:spcBef>
                <a:spcPts val="1200"/>
              </a:spcBef>
              <a:buBlip>
                <a:blip r:embed="rId3"/>
              </a:buBlip>
            </a:pPr>
            <a:r>
              <a:rPr lang="fr-FR" altLang="fr-FR" b="1" dirty="0">
                <a:solidFill>
                  <a:srgbClr val="000099"/>
                </a:solidFill>
              </a:rPr>
              <a:t>Positionner sous chaque souche les cartes </a:t>
            </a:r>
            <a:r>
              <a:rPr lang="fr-FR" altLang="fr-FR" dirty="0">
                <a:solidFill>
                  <a:srgbClr val="000099"/>
                </a:solidFill>
                <a:latin typeface="Arial"/>
              </a:rPr>
              <a:t>(modalités, signes caractéristiques)</a:t>
            </a:r>
            <a:r>
              <a:rPr lang="fr-FR" altLang="fr-FR" dirty="0">
                <a:solidFill>
                  <a:srgbClr val="000099"/>
                </a:solidFill>
              </a:rPr>
              <a:t> </a:t>
            </a:r>
            <a:r>
              <a:rPr lang="fr-FR" altLang="fr-FR" b="1" dirty="0">
                <a:solidFill>
                  <a:srgbClr val="000099"/>
                </a:solidFill>
              </a:rPr>
              <a:t>correspondantes</a:t>
            </a:r>
          </a:p>
          <a:p>
            <a:pPr>
              <a:buBlip>
                <a:blip r:embed="rId3"/>
              </a:buBlip>
            </a:pPr>
            <a:endParaRPr lang="fr-FR" altLang="fr-FR" dirty="0">
              <a:solidFill>
                <a:srgbClr val="000099"/>
              </a:solidFill>
              <a:latin typeface="Arial"/>
              <a:ea typeface="ＭＳ Ｐゴシック" panose="020B0600070205080204" pitchFamily="34" charset="-128"/>
            </a:endParaRPr>
          </a:p>
          <a:p>
            <a:pPr>
              <a:spcBef>
                <a:spcPct val="30000"/>
              </a:spcBef>
              <a:buClr>
                <a:srgbClr val="000099"/>
              </a:buClr>
              <a:defRPr/>
            </a:pPr>
            <a:r>
              <a:rPr lang="fr-FR" altLang="fr-FR" dirty="0">
                <a:solidFill>
                  <a:srgbClr val="000099"/>
                </a:solidFill>
                <a:latin typeface="Arial"/>
              </a:rPr>
              <a:t>	</a:t>
            </a:r>
            <a:endParaRPr lang="fr-FR" altLang="fr-FR" dirty="0">
              <a:solidFill>
                <a:srgbClr val="000099"/>
              </a:solidFill>
              <a:latin typeface="Arial"/>
              <a:ea typeface="ＭＳ Ｐゴシック" panose="020B0600070205080204" pitchFamily="34" charset="-128"/>
            </a:endParaRPr>
          </a:p>
        </p:txBody>
      </p:sp>
      <p:sp>
        <p:nvSpPr>
          <p:cNvPr id="31949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Focus matière médicale</a:t>
            </a:r>
          </a:p>
        </p:txBody>
      </p:sp>
      <p:sp>
        <p:nvSpPr>
          <p:cNvPr id="31949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dirty="0">
                <a:solidFill>
                  <a:srgbClr val="FFFFFF"/>
                </a:solidFill>
                <a:latin typeface="Arial Black" panose="020B0A04020102020204" pitchFamily="34" charset="0"/>
              </a:rPr>
              <a:t>10’</a:t>
            </a:r>
          </a:p>
        </p:txBody>
      </p:sp>
    </p:spTree>
    <p:extLst>
      <p:ext uri="{BB962C8B-B14F-4D97-AF65-F5344CB8AC3E}">
        <p14:creationId xmlns:p14="http://schemas.microsoft.com/office/powerpoint/2010/main" val="2894939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58176" y="381747"/>
            <a:ext cx="2494807" cy="307777"/>
          </a:xfrm>
          <a:prstGeom prst="rect">
            <a:avLst/>
          </a:prstGeom>
          <a:solidFill>
            <a:srgbClr val="000099"/>
          </a:solidFill>
          <a:ln>
            <a:solidFill>
              <a:schemeClr val="tx1"/>
            </a:solidFill>
          </a:ln>
        </p:spPr>
        <p:txBody>
          <a:bodyPr wrap="square">
            <a:spAutoFit/>
          </a:bodyPr>
          <a:lstStyle/>
          <a:p>
            <a:pPr algn="ctr" eaLnBrk="0" fontAlgn="base" hangingPunct="0">
              <a:spcBef>
                <a:spcPct val="0"/>
              </a:spcBef>
              <a:spcAft>
                <a:spcPct val="0"/>
              </a:spcAft>
              <a:tabLst>
                <a:tab pos="1651000" algn="l"/>
              </a:tabLst>
            </a:pPr>
            <a:r>
              <a:rPr lang="fr-FR" altLang="fr-FR" sz="1400" b="1" dirty="0">
                <a:solidFill>
                  <a:prstClr val="white"/>
                </a:solidFill>
                <a:latin typeface="Tahoma" panose="020B0604030504040204" pitchFamily="34" charset="0"/>
                <a:ea typeface="Tahoma" panose="020B0604030504040204" pitchFamily="34" charset="0"/>
                <a:cs typeface="Tahoma" panose="020B0604030504040204" pitchFamily="34" charset="0"/>
              </a:rPr>
              <a:t>KALIUM CARBONICUM</a:t>
            </a:r>
          </a:p>
        </p:txBody>
      </p:sp>
      <p:sp>
        <p:nvSpPr>
          <p:cNvPr id="6" name="Rectangle 5"/>
          <p:cNvSpPr/>
          <p:nvPr/>
        </p:nvSpPr>
        <p:spPr>
          <a:xfrm>
            <a:off x="5345484" y="381748"/>
            <a:ext cx="1285929" cy="307777"/>
          </a:xfrm>
          <a:prstGeom prst="rect">
            <a:avLst/>
          </a:prstGeom>
          <a:solidFill>
            <a:srgbClr val="000099"/>
          </a:solidFill>
          <a:ln>
            <a:solidFill>
              <a:schemeClr val="tx1"/>
            </a:solidFill>
          </a:ln>
        </p:spPr>
        <p:txBody>
          <a:bodyPr wrap="none">
            <a:spAutoFit/>
          </a:bodyPr>
          <a:lstStyle/>
          <a:p>
            <a:pPr algn="ctr" eaLnBrk="0" fontAlgn="base" hangingPunct="0">
              <a:spcBef>
                <a:spcPct val="0"/>
              </a:spcBef>
              <a:spcAft>
                <a:spcPct val="0"/>
              </a:spcAft>
              <a:tabLst>
                <a:tab pos="1651000" algn="l"/>
              </a:tabLst>
            </a:pPr>
            <a:r>
              <a:rPr lang="fr-FR" altLang="fr-FR" sz="1400" b="1" dirty="0">
                <a:solidFill>
                  <a:prstClr val="white"/>
                </a:solidFill>
                <a:latin typeface="Tahoma" panose="020B0604030504040204" pitchFamily="34" charset="0"/>
                <a:ea typeface="Tahoma" panose="020B0604030504040204" pitchFamily="34" charset="0"/>
                <a:cs typeface="Tahoma" panose="020B0604030504040204" pitchFamily="34" charset="0"/>
              </a:rPr>
              <a:t>CAUSTICUM</a:t>
            </a:r>
          </a:p>
        </p:txBody>
      </p:sp>
      <p:sp>
        <p:nvSpPr>
          <p:cNvPr id="13" name="Rectangle 12"/>
          <p:cNvSpPr/>
          <p:nvPr/>
        </p:nvSpPr>
        <p:spPr>
          <a:xfrm>
            <a:off x="477114" y="386051"/>
            <a:ext cx="2181807" cy="307777"/>
          </a:xfrm>
          <a:prstGeom prst="rect">
            <a:avLst/>
          </a:prstGeom>
          <a:solidFill>
            <a:srgbClr val="000099"/>
          </a:solidFill>
          <a:ln>
            <a:solidFill>
              <a:schemeClr val="tx1"/>
            </a:solidFill>
          </a:ln>
        </p:spPr>
        <p:txBody>
          <a:bodyPr wrap="square">
            <a:spAutoFit/>
          </a:bodyPr>
          <a:lstStyle/>
          <a:p>
            <a:pPr algn="ctr" eaLnBrk="0" fontAlgn="base" hangingPunct="0">
              <a:spcBef>
                <a:spcPct val="0"/>
              </a:spcBef>
              <a:spcAft>
                <a:spcPct val="0"/>
              </a:spcAft>
            </a:pPr>
            <a:r>
              <a:rPr lang="fr-FR" altLang="fr-FR" sz="1400" b="1" dirty="0">
                <a:solidFill>
                  <a:prstClr val="white"/>
                </a:solidFill>
                <a:latin typeface="Tahoma" panose="020B0604030504040204" pitchFamily="34" charset="0"/>
                <a:ea typeface="Tahoma" panose="020B0604030504040204" pitchFamily="34" charset="0"/>
                <a:cs typeface="Tahoma" panose="020B0604030504040204" pitchFamily="34" charset="0"/>
              </a:rPr>
              <a:t>ARSENICUM ALBUM</a:t>
            </a:r>
          </a:p>
        </p:txBody>
      </p:sp>
      <p:pic>
        <p:nvPicPr>
          <p:cNvPr id="5" name="Image 4"/>
          <p:cNvPicPr>
            <a:picLocks noChangeAspect="1"/>
          </p:cNvPicPr>
          <p:nvPr/>
        </p:nvPicPr>
        <p:blipFill>
          <a:blip r:embed="rId2"/>
          <a:stretch>
            <a:fillRect/>
          </a:stretch>
        </p:blipFill>
        <p:spPr>
          <a:xfrm>
            <a:off x="178010" y="3966038"/>
            <a:ext cx="2804404" cy="473471"/>
          </a:xfrm>
          <a:prstGeom prst="rect">
            <a:avLst/>
          </a:prstGeom>
        </p:spPr>
      </p:pic>
      <p:pic>
        <p:nvPicPr>
          <p:cNvPr id="7" name="Image 6"/>
          <p:cNvPicPr>
            <a:picLocks noChangeAspect="1"/>
          </p:cNvPicPr>
          <p:nvPr/>
        </p:nvPicPr>
        <p:blipFill>
          <a:blip r:embed="rId3"/>
          <a:stretch>
            <a:fillRect/>
          </a:stretch>
        </p:blipFill>
        <p:spPr>
          <a:xfrm>
            <a:off x="159720" y="4687160"/>
            <a:ext cx="2834886" cy="475529"/>
          </a:xfrm>
          <a:prstGeom prst="rect">
            <a:avLst/>
          </a:prstGeom>
        </p:spPr>
      </p:pic>
      <p:pic>
        <p:nvPicPr>
          <p:cNvPr id="8" name="Image 7"/>
          <p:cNvPicPr>
            <a:picLocks noChangeAspect="1"/>
          </p:cNvPicPr>
          <p:nvPr/>
        </p:nvPicPr>
        <p:blipFill>
          <a:blip r:embed="rId4"/>
          <a:stretch>
            <a:fillRect/>
          </a:stretch>
        </p:blipFill>
        <p:spPr>
          <a:xfrm>
            <a:off x="159720" y="5318618"/>
            <a:ext cx="2834886" cy="304826"/>
          </a:xfrm>
          <a:prstGeom prst="rect">
            <a:avLst/>
          </a:prstGeom>
        </p:spPr>
      </p:pic>
      <p:pic>
        <p:nvPicPr>
          <p:cNvPr id="9" name="Image 8"/>
          <p:cNvPicPr>
            <a:picLocks noChangeAspect="1"/>
          </p:cNvPicPr>
          <p:nvPr/>
        </p:nvPicPr>
        <p:blipFill>
          <a:blip r:embed="rId5"/>
          <a:stretch>
            <a:fillRect/>
          </a:stretch>
        </p:blipFill>
        <p:spPr>
          <a:xfrm>
            <a:off x="159720" y="5795630"/>
            <a:ext cx="2834886" cy="304826"/>
          </a:xfrm>
          <a:prstGeom prst="rect">
            <a:avLst/>
          </a:prstGeom>
        </p:spPr>
      </p:pic>
      <p:pic>
        <p:nvPicPr>
          <p:cNvPr id="10" name="Image 9"/>
          <p:cNvPicPr>
            <a:picLocks noChangeAspect="1"/>
          </p:cNvPicPr>
          <p:nvPr/>
        </p:nvPicPr>
        <p:blipFill>
          <a:blip r:embed="rId6"/>
          <a:stretch>
            <a:fillRect/>
          </a:stretch>
        </p:blipFill>
        <p:spPr>
          <a:xfrm>
            <a:off x="159720" y="6285309"/>
            <a:ext cx="2834886" cy="475529"/>
          </a:xfrm>
          <a:prstGeom prst="rect">
            <a:avLst/>
          </a:prstGeom>
        </p:spPr>
      </p:pic>
      <p:pic>
        <p:nvPicPr>
          <p:cNvPr id="11" name="Image 10"/>
          <p:cNvPicPr>
            <a:picLocks noChangeAspect="1"/>
          </p:cNvPicPr>
          <p:nvPr/>
        </p:nvPicPr>
        <p:blipFill>
          <a:blip r:embed="rId7"/>
          <a:stretch>
            <a:fillRect/>
          </a:stretch>
        </p:blipFill>
        <p:spPr>
          <a:xfrm>
            <a:off x="3186877" y="6285309"/>
            <a:ext cx="2883658" cy="475529"/>
          </a:xfrm>
          <a:prstGeom prst="rect">
            <a:avLst/>
          </a:prstGeom>
        </p:spPr>
      </p:pic>
      <p:pic>
        <p:nvPicPr>
          <p:cNvPr id="12" name="Image 11"/>
          <p:cNvPicPr>
            <a:picLocks noChangeAspect="1"/>
          </p:cNvPicPr>
          <p:nvPr/>
        </p:nvPicPr>
        <p:blipFill>
          <a:blip r:embed="rId8"/>
          <a:stretch>
            <a:fillRect/>
          </a:stretch>
        </p:blipFill>
        <p:spPr>
          <a:xfrm>
            <a:off x="3186877" y="5580912"/>
            <a:ext cx="2883658" cy="640135"/>
          </a:xfrm>
          <a:prstGeom prst="rect">
            <a:avLst/>
          </a:prstGeom>
        </p:spPr>
      </p:pic>
      <p:pic>
        <p:nvPicPr>
          <p:cNvPr id="14" name="Image 13"/>
          <p:cNvPicPr>
            <a:picLocks noChangeAspect="1"/>
          </p:cNvPicPr>
          <p:nvPr/>
        </p:nvPicPr>
        <p:blipFill>
          <a:blip r:embed="rId9"/>
          <a:stretch>
            <a:fillRect/>
          </a:stretch>
        </p:blipFill>
        <p:spPr>
          <a:xfrm>
            <a:off x="3186877" y="5041121"/>
            <a:ext cx="2883658" cy="475529"/>
          </a:xfrm>
          <a:prstGeom prst="rect">
            <a:avLst/>
          </a:prstGeom>
        </p:spPr>
      </p:pic>
      <p:pic>
        <p:nvPicPr>
          <p:cNvPr id="15" name="Image 14"/>
          <p:cNvPicPr>
            <a:picLocks noChangeAspect="1"/>
          </p:cNvPicPr>
          <p:nvPr/>
        </p:nvPicPr>
        <p:blipFill>
          <a:blip r:embed="rId10"/>
          <a:stretch>
            <a:fillRect/>
          </a:stretch>
        </p:blipFill>
        <p:spPr>
          <a:xfrm>
            <a:off x="3202118" y="4284789"/>
            <a:ext cx="2853175" cy="640135"/>
          </a:xfrm>
          <a:prstGeom prst="rect">
            <a:avLst/>
          </a:prstGeom>
        </p:spPr>
      </p:pic>
      <p:pic>
        <p:nvPicPr>
          <p:cNvPr id="16" name="Image 15"/>
          <p:cNvPicPr>
            <a:picLocks noChangeAspect="1"/>
          </p:cNvPicPr>
          <p:nvPr/>
        </p:nvPicPr>
        <p:blipFill>
          <a:blip r:embed="rId11"/>
          <a:stretch>
            <a:fillRect/>
          </a:stretch>
        </p:blipFill>
        <p:spPr>
          <a:xfrm>
            <a:off x="3186877" y="3863766"/>
            <a:ext cx="2853175" cy="304826"/>
          </a:xfrm>
          <a:prstGeom prst="rect">
            <a:avLst/>
          </a:prstGeom>
        </p:spPr>
      </p:pic>
      <p:pic>
        <p:nvPicPr>
          <p:cNvPr id="17" name="Image 16"/>
          <p:cNvPicPr>
            <a:picLocks noChangeAspect="1"/>
          </p:cNvPicPr>
          <p:nvPr/>
        </p:nvPicPr>
        <p:blipFill>
          <a:blip r:embed="rId12"/>
          <a:stretch>
            <a:fillRect/>
          </a:stretch>
        </p:blipFill>
        <p:spPr>
          <a:xfrm>
            <a:off x="6182247" y="6456012"/>
            <a:ext cx="2859272" cy="304826"/>
          </a:xfrm>
          <a:prstGeom prst="rect">
            <a:avLst/>
          </a:prstGeom>
        </p:spPr>
      </p:pic>
      <p:pic>
        <p:nvPicPr>
          <p:cNvPr id="18" name="Image 17"/>
          <p:cNvPicPr>
            <a:picLocks noChangeAspect="1"/>
          </p:cNvPicPr>
          <p:nvPr/>
        </p:nvPicPr>
        <p:blipFill>
          <a:blip r:embed="rId13"/>
          <a:stretch>
            <a:fillRect/>
          </a:stretch>
        </p:blipFill>
        <p:spPr>
          <a:xfrm>
            <a:off x="6182247" y="5862691"/>
            <a:ext cx="2859272" cy="475529"/>
          </a:xfrm>
          <a:prstGeom prst="rect">
            <a:avLst/>
          </a:prstGeom>
        </p:spPr>
      </p:pic>
      <p:pic>
        <p:nvPicPr>
          <p:cNvPr id="20" name="Image 19"/>
          <p:cNvPicPr>
            <a:picLocks noChangeAspect="1"/>
          </p:cNvPicPr>
          <p:nvPr/>
        </p:nvPicPr>
        <p:blipFill>
          <a:blip r:embed="rId14"/>
          <a:stretch>
            <a:fillRect/>
          </a:stretch>
        </p:blipFill>
        <p:spPr>
          <a:xfrm>
            <a:off x="6182609" y="5150963"/>
            <a:ext cx="2859272" cy="640135"/>
          </a:xfrm>
          <a:prstGeom prst="rect">
            <a:avLst/>
          </a:prstGeom>
        </p:spPr>
      </p:pic>
      <p:pic>
        <p:nvPicPr>
          <p:cNvPr id="21" name="Image 20"/>
          <p:cNvPicPr>
            <a:picLocks noChangeAspect="1"/>
          </p:cNvPicPr>
          <p:nvPr/>
        </p:nvPicPr>
        <p:blipFill>
          <a:blip r:embed="rId15"/>
          <a:stretch>
            <a:fillRect/>
          </a:stretch>
        </p:blipFill>
        <p:spPr>
          <a:xfrm>
            <a:off x="6182247" y="4723863"/>
            <a:ext cx="2859272" cy="304826"/>
          </a:xfrm>
          <a:prstGeom prst="rect">
            <a:avLst/>
          </a:prstGeom>
        </p:spPr>
      </p:pic>
      <p:pic>
        <p:nvPicPr>
          <p:cNvPr id="22" name="Image 21"/>
          <p:cNvPicPr>
            <a:picLocks noChangeAspect="1"/>
          </p:cNvPicPr>
          <p:nvPr/>
        </p:nvPicPr>
        <p:blipFill>
          <a:blip r:embed="rId16"/>
          <a:stretch>
            <a:fillRect/>
          </a:stretch>
        </p:blipFill>
        <p:spPr>
          <a:xfrm>
            <a:off x="6182247" y="4090453"/>
            <a:ext cx="2859272" cy="475529"/>
          </a:xfrm>
          <a:prstGeom prst="rect">
            <a:avLst/>
          </a:prstGeom>
        </p:spPr>
      </p:pic>
      <p:pic>
        <p:nvPicPr>
          <p:cNvPr id="24" name="Image 23"/>
          <p:cNvPicPr>
            <a:picLocks noChangeAspect="1"/>
          </p:cNvPicPr>
          <p:nvPr/>
        </p:nvPicPr>
        <p:blipFill>
          <a:blip r:embed="rId17"/>
          <a:stretch>
            <a:fillRect/>
          </a:stretch>
        </p:blipFill>
        <p:spPr>
          <a:xfrm>
            <a:off x="9258176" y="6268366"/>
            <a:ext cx="2859272" cy="475529"/>
          </a:xfrm>
          <a:prstGeom prst="rect">
            <a:avLst/>
          </a:prstGeom>
        </p:spPr>
      </p:pic>
      <p:pic>
        <p:nvPicPr>
          <p:cNvPr id="25" name="Image 24"/>
          <p:cNvPicPr>
            <a:picLocks noChangeAspect="1"/>
          </p:cNvPicPr>
          <p:nvPr/>
        </p:nvPicPr>
        <p:blipFill>
          <a:blip r:embed="rId18"/>
          <a:stretch>
            <a:fillRect/>
          </a:stretch>
        </p:blipFill>
        <p:spPr>
          <a:xfrm>
            <a:off x="9258176" y="5888761"/>
            <a:ext cx="2859272" cy="304826"/>
          </a:xfrm>
          <a:prstGeom prst="rect">
            <a:avLst/>
          </a:prstGeom>
        </p:spPr>
      </p:pic>
      <p:pic>
        <p:nvPicPr>
          <p:cNvPr id="26" name="Image 25"/>
          <p:cNvPicPr>
            <a:picLocks noChangeAspect="1"/>
          </p:cNvPicPr>
          <p:nvPr/>
        </p:nvPicPr>
        <p:blipFill>
          <a:blip r:embed="rId19"/>
          <a:stretch>
            <a:fillRect/>
          </a:stretch>
        </p:blipFill>
        <p:spPr>
          <a:xfrm>
            <a:off x="9264273" y="5428499"/>
            <a:ext cx="2853175" cy="304826"/>
          </a:xfrm>
          <a:prstGeom prst="rect">
            <a:avLst/>
          </a:prstGeom>
        </p:spPr>
      </p:pic>
      <p:pic>
        <p:nvPicPr>
          <p:cNvPr id="27" name="Image 26"/>
          <p:cNvPicPr>
            <a:picLocks noChangeAspect="1"/>
          </p:cNvPicPr>
          <p:nvPr/>
        </p:nvPicPr>
        <p:blipFill>
          <a:blip r:embed="rId20"/>
          <a:stretch>
            <a:fillRect/>
          </a:stretch>
        </p:blipFill>
        <p:spPr>
          <a:xfrm>
            <a:off x="9258176" y="4987821"/>
            <a:ext cx="2859272" cy="304826"/>
          </a:xfrm>
          <a:prstGeom prst="rect">
            <a:avLst/>
          </a:prstGeom>
        </p:spPr>
      </p:pic>
      <p:pic>
        <p:nvPicPr>
          <p:cNvPr id="29" name="Image 28"/>
          <p:cNvPicPr>
            <a:picLocks noChangeAspect="1"/>
          </p:cNvPicPr>
          <p:nvPr/>
        </p:nvPicPr>
        <p:blipFill>
          <a:blip r:embed="rId21"/>
          <a:stretch>
            <a:fillRect/>
          </a:stretch>
        </p:blipFill>
        <p:spPr>
          <a:xfrm>
            <a:off x="9261224" y="4170240"/>
            <a:ext cx="2853175" cy="640135"/>
          </a:xfrm>
          <a:prstGeom prst="rect">
            <a:avLst/>
          </a:prstGeom>
        </p:spPr>
      </p:pic>
    </p:spTree>
    <p:extLst>
      <p:ext uri="{BB962C8B-B14F-4D97-AF65-F5344CB8AC3E}">
        <p14:creationId xmlns:p14="http://schemas.microsoft.com/office/powerpoint/2010/main" val="2784719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Arsenicum albumR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5346" y="378359"/>
            <a:ext cx="1963737" cy="1571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err="1">
                <a:solidFill>
                  <a:schemeClr val="bg1"/>
                </a:solidFill>
                <a:latin typeface="+mj-lt"/>
                <a:ea typeface="ＭＳ Ｐゴシック" panose="020B0600070205080204" pitchFamily="34" charset="-128"/>
              </a:rPr>
              <a:t>Arsenicum</a:t>
            </a:r>
            <a:r>
              <a:rPr lang="fr-FR" altLang="fr-FR" sz="2000" b="1" dirty="0">
                <a:solidFill>
                  <a:schemeClr val="bg1"/>
                </a:solidFill>
                <a:latin typeface="+mj-lt"/>
                <a:ea typeface="ＭＳ Ｐゴシック" panose="020B0600070205080204" pitchFamily="34" charset="-128"/>
              </a:rPr>
              <a:t> album</a:t>
            </a: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418795"/>
            <a:ext cx="10515600" cy="2545728"/>
          </a:xfrm>
          <a:prstGeom prst="rect">
            <a:avLst/>
          </a:prstGeom>
        </p:spPr>
        <p:txBody>
          <a:bodyPr anchor="t">
            <a:normAutofit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4"/>
              </a:buBlip>
            </a:pPr>
            <a:r>
              <a:rPr lang="fr-FR" sz="1900" dirty="0">
                <a:cs typeface="Arial"/>
              </a:rPr>
              <a:t>Anxiété et amaigrissement – atteinte de l’état général</a:t>
            </a:r>
            <a:endParaRPr lang="fr-FR" sz="1900" b="1" dirty="0">
              <a:cs typeface="Arial"/>
            </a:endParaRPr>
          </a:p>
          <a:p>
            <a:pPr marL="355600" indent="-355600">
              <a:spcBef>
                <a:spcPts val="1200"/>
              </a:spcBef>
              <a:buFontTx/>
              <a:buBlip>
                <a:blip r:embed="rId4"/>
              </a:buBlip>
            </a:pPr>
            <a:r>
              <a:rPr lang="fr-FR" sz="1900" dirty="0">
                <a:cs typeface="Arial"/>
              </a:rPr>
              <a:t>Anxiété, peur de la mort</a:t>
            </a:r>
          </a:p>
          <a:p>
            <a:pPr marL="355600" indent="-355600">
              <a:spcBef>
                <a:spcPts val="1200"/>
              </a:spcBef>
              <a:buFontTx/>
              <a:buBlip>
                <a:blip r:embed="rId4"/>
              </a:buBlip>
            </a:pPr>
            <a:r>
              <a:rPr lang="fr-FR" sz="1900" dirty="0">
                <a:cs typeface="Arial"/>
              </a:rPr>
              <a:t>Aggravation entre 1h et 3h du matin, réveils nocturnes</a:t>
            </a:r>
            <a:endParaRPr lang="fr-FR" sz="1900" b="1" dirty="0">
              <a:cs typeface="Arial"/>
            </a:endParaRPr>
          </a:p>
          <a:p>
            <a:pPr marL="355600" indent="-355600">
              <a:spcBef>
                <a:spcPts val="1200"/>
              </a:spcBef>
              <a:buFontTx/>
              <a:buBlip>
                <a:blip r:embed="rId4"/>
              </a:buBlip>
            </a:pPr>
            <a:r>
              <a:rPr lang="fr-FR" sz="1900" dirty="0">
                <a:cs typeface="Arial"/>
              </a:rPr>
              <a:t>Frilosité améliorée par la chaleur</a:t>
            </a:r>
          </a:p>
          <a:p>
            <a:pPr marL="355600" indent="-355600">
              <a:spcBef>
                <a:spcPts val="1200"/>
              </a:spcBef>
              <a:buFontTx/>
              <a:buBlip>
                <a:blip r:embed="rId4"/>
              </a:buBlip>
            </a:pPr>
            <a:r>
              <a:rPr lang="fr-FR" sz="1900" dirty="0">
                <a:cs typeface="Arial"/>
              </a:rPr>
              <a:t>Diarrhée brûlante nauséabonde, améliorée par la chaleur, en buvant chaud</a:t>
            </a:r>
          </a:p>
          <a:p>
            <a:pPr marL="355600" indent="-355600">
              <a:spcBef>
                <a:spcPts val="1200"/>
              </a:spcBef>
              <a:buFontTx/>
              <a:buBlip>
                <a:blip r:embed="rId4"/>
              </a:buBlip>
            </a:pPr>
            <a:r>
              <a:rPr lang="fr-FR" sz="1900" dirty="0">
                <a:cs typeface="Arial"/>
              </a:rPr>
              <a:t>Patient maigre, méticuleux</a:t>
            </a:r>
          </a:p>
          <a:p>
            <a:pPr marL="355600" indent="-355600">
              <a:lnSpc>
                <a:spcPct val="110000"/>
              </a:lnSpc>
            </a:pPr>
            <a:endParaRPr lang="fr-FR" sz="1800" dirty="0">
              <a:cs typeface="Arial"/>
            </a:endParaRPr>
          </a:p>
        </p:txBody>
      </p:sp>
      <p:sp>
        <p:nvSpPr>
          <p:cNvPr id="9"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036126"/>
            <a:ext cx="8572786" cy="2700339"/>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b="1" dirty="0">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Peau</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sécheresse et desquamation</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Poumons</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asthme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Cœur et sang </a:t>
            </a:r>
            <a:r>
              <a:rPr lang="fr-FR" sz="1800" dirty="0">
                <a:solidFill>
                  <a:srgbClr val="000099"/>
                </a:solidFill>
                <a:cs typeface="Arial"/>
              </a:rPr>
              <a:t>: </a:t>
            </a:r>
            <a:r>
              <a:rPr lang="fr-FR" sz="1800" b="1" dirty="0">
                <a:solidFill>
                  <a:srgbClr val="000099"/>
                </a:solidFill>
                <a:cs typeface="Arial"/>
              </a:rPr>
              <a:t>défaillance myocardique et anémie, hypotension</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Reins </a:t>
            </a:r>
            <a:r>
              <a:rPr lang="fr-FR" sz="1800" dirty="0">
                <a:solidFill>
                  <a:srgbClr val="000099"/>
                </a:solidFill>
                <a:cs typeface="Arial"/>
              </a:rPr>
              <a:t>: </a:t>
            </a:r>
            <a:r>
              <a:rPr lang="fr-FR" sz="1800" b="1" dirty="0">
                <a:solidFill>
                  <a:srgbClr val="000099"/>
                </a:solidFill>
                <a:cs typeface="Arial"/>
              </a:rPr>
              <a:t>albuminurie, insuffisance rénale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Système nerveux </a:t>
            </a:r>
            <a:r>
              <a:rPr lang="fr-FR" sz="1800" dirty="0">
                <a:solidFill>
                  <a:srgbClr val="000099"/>
                </a:solidFill>
                <a:cs typeface="Arial"/>
              </a:rPr>
              <a:t>: </a:t>
            </a:r>
            <a:r>
              <a:rPr lang="fr-FR" sz="1800" b="1" dirty="0">
                <a:solidFill>
                  <a:srgbClr val="000099"/>
                </a:solidFill>
                <a:cs typeface="Arial"/>
              </a:rPr>
              <a:t>algies et névralgie brûlante</a:t>
            </a:r>
          </a:p>
        </p:txBody>
      </p:sp>
    </p:spTree>
    <p:extLst>
      <p:ext uri="{BB962C8B-B14F-4D97-AF65-F5344CB8AC3E}">
        <p14:creationId xmlns:p14="http://schemas.microsoft.com/office/powerpoint/2010/main" val="319411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err="1">
                <a:solidFill>
                  <a:schemeClr val="bg1"/>
                </a:solidFill>
                <a:latin typeface="+mj-lt"/>
                <a:ea typeface="ＭＳ Ｐゴシック" panose="020B0600070205080204" pitchFamily="34" charset="-128"/>
              </a:rPr>
              <a:t>Causticum</a:t>
            </a:r>
            <a:endParaRPr lang="fr-FR" altLang="fr-FR" sz="2000" b="1" dirty="0">
              <a:solidFill>
                <a:schemeClr val="bg1"/>
              </a:solidFill>
              <a:latin typeface="+mj-lt"/>
              <a:ea typeface="ＭＳ Ｐゴシック" panose="020B0600070205080204" pitchFamily="34" charset="-128"/>
            </a:endParaRP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360918"/>
            <a:ext cx="10515600" cy="3089753"/>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pPr>
            <a:r>
              <a:rPr lang="fr-FR" sz="1900" dirty="0">
                <a:cs typeface="Arial"/>
              </a:rPr>
              <a:t>Rétractions tendineuses et contractures musculaires</a:t>
            </a:r>
          </a:p>
          <a:p>
            <a:pPr marL="355600" indent="-355600">
              <a:spcBef>
                <a:spcPts val="1200"/>
              </a:spcBef>
              <a:buFontTx/>
              <a:buBlip>
                <a:blip r:embed="rId3"/>
              </a:buBlip>
            </a:pPr>
            <a:r>
              <a:rPr lang="fr-FR" sz="1900" dirty="0">
                <a:cs typeface="Arial"/>
              </a:rPr>
              <a:t>Enraidissement douloureux</a:t>
            </a:r>
          </a:p>
          <a:p>
            <a:pPr marL="355600" indent="-355600">
              <a:spcBef>
                <a:spcPts val="1200"/>
              </a:spcBef>
              <a:buFontTx/>
              <a:buBlip>
                <a:blip r:embed="rId3"/>
              </a:buBlip>
            </a:pPr>
            <a:r>
              <a:rPr lang="fr-FR" sz="1900" dirty="0">
                <a:cs typeface="Arial"/>
              </a:rPr>
              <a:t>Amélioration par la chaleur humide</a:t>
            </a:r>
          </a:p>
          <a:p>
            <a:pPr marL="355600" indent="-355600">
              <a:spcBef>
                <a:spcPts val="1200"/>
              </a:spcBef>
              <a:buFontTx/>
              <a:buBlip>
                <a:blip r:embed="rId3"/>
              </a:buBlip>
            </a:pPr>
            <a:r>
              <a:rPr lang="fr-FR" sz="1900" dirty="0">
                <a:cs typeface="Arial"/>
              </a:rPr>
              <a:t>Incontinence urinaire</a:t>
            </a:r>
            <a:endParaRPr lang="fr-FR" sz="1900" b="1" dirty="0">
              <a:cs typeface="Arial"/>
            </a:endParaRPr>
          </a:p>
          <a:p>
            <a:pPr marL="355600" indent="-355600">
              <a:spcBef>
                <a:spcPts val="1200"/>
              </a:spcBef>
              <a:buFontTx/>
              <a:buBlip>
                <a:blip r:embed="rId3"/>
              </a:buBlip>
            </a:pPr>
            <a:r>
              <a:rPr lang="fr-FR" sz="1900" dirty="0">
                <a:cs typeface="Arial"/>
              </a:rPr>
              <a:t>Prurit sénile amélioré par le grattage avec douleurs brûlantes</a:t>
            </a:r>
          </a:p>
          <a:p>
            <a:pPr marL="355600" indent="-355600">
              <a:spcBef>
                <a:spcPts val="1200"/>
              </a:spcBef>
              <a:buFontTx/>
              <a:buBlip>
                <a:blip r:embed="rId3"/>
              </a:buBlip>
            </a:pPr>
            <a:r>
              <a:rPr lang="fr-FR" sz="1900" dirty="0">
                <a:cs typeface="Arial"/>
              </a:rPr>
              <a:t>Paralysies plus ou moins localisées</a:t>
            </a:r>
          </a:p>
          <a:p>
            <a:pPr marL="355600" indent="-355600">
              <a:spcBef>
                <a:spcPts val="1200"/>
              </a:spcBef>
              <a:buFontTx/>
              <a:buBlip>
                <a:blip r:embed="rId3"/>
              </a:buBlip>
            </a:pPr>
            <a:r>
              <a:rPr lang="fr-FR" sz="1900" dirty="0">
                <a:cs typeface="Arial"/>
              </a:rPr>
              <a:t>Patient maigre, démarche raide, déprimé et anxieux ou irritable et agressif</a:t>
            </a: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603301"/>
            <a:ext cx="10515600" cy="2329950"/>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sz="1800" b="1" dirty="0">
              <a:solidFill>
                <a:srgbClr val="000099"/>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Neurologique</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parésies, paralysies, neuropathies, névralgies brûlantes</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Système </a:t>
            </a:r>
            <a:r>
              <a:rPr lang="fr-FR" sz="1800" b="1" dirty="0" err="1">
                <a:solidFill>
                  <a:srgbClr val="92D050"/>
                </a:solidFill>
                <a:cs typeface="Arial"/>
              </a:rPr>
              <a:t>ostéoarticulaire</a:t>
            </a:r>
            <a:r>
              <a:rPr lang="fr-FR" sz="1800" b="1"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raideur, rétraction, ankylose</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Peau</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prurit et verrues</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Yeux</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cataracte</a:t>
            </a:r>
          </a:p>
        </p:txBody>
      </p:sp>
      <p:pic>
        <p:nvPicPr>
          <p:cNvPr id="3" name="Image 2"/>
          <p:cNvPicPr>
            <a:picLocks noChangeAspect="1"/>
          </p:cNvPicPr>
          <p:nvPr/>
        </p:nvPicPr>
        <p:blipFill>
          <a:blip r:embed="rId4"/>
          <a:stretch>
            <a:fillRect/>
          </a:stretch>
        </p:blipFill>
        <p:spPr>
          <a:xfrm>
            <a:off x="10192512" y="385618"/>
            <a:ext cx="1638045" cy="159760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74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Image 6"/>
          <p:cNvPicPr>
            <a:picLocks noChangeAspect="1"/>
          </p:cNvPicPr>
          <p:nvPr/>
        </p:nvPicPr>
        <p:blipFill>
          <a:blip r:embed="rId4">
            <a:extLst>
              <a:ext uri="{28A0092B-C50C-407E-A947-70E740481C1C}">
                <a14:useLocalDpi xmlns:a14="http://schemas.microsoft.com/office/drawing/2010/main" val="0"/>
              </a:ext>
            </a:extLst>
          </a:blip>
          <a:srcRect l="156" t="412" r="58765" b="-412"/>
          <a:stretch>
            <a:fillRect/>
          </a:stretch>
        </p:blipFill>
        <p:spPr bwMode="auto">
          <a:xfrm>
            <a:off x="-902494" y="-283030"/>
            <a:ext cx="5005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
        <p:nvSpPr>
          <p:cNvPr id="10" name="Rectangle 2"/>
          <p:cNvSpPr>
            <a:spLocks noChangeArrowheads="1"/>
          </p:cNvSpPr>
          <p:nvPr/>
        </p:nvSpPr>
        <p:spPr bwMode="auto">
          <a:xfrm>
            <a:off x="4144273" y="963224"/>
            <a:ext cx="66214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Les spécificités de la personne âgée</a:t>
            </a:r>
            <a:endParaRPr lang="fr-FR" altLang="fr-FR" sz="2200" b="1" dirty="0">
              <a:solidFill>
                <a:srgbClr val="000099"/>
              </a:solidFill>
              <a:cs typeface="Arial" panose="020B0604020202020204" pitchFamily="34" charset="0"/>
              <a:sym typeface="Wingdings" panose="05000000000000000000" pitchFamily="2" charset="2"/>
            </a:endParaRPr>
          </a:p>
          <a:p>
            <a:pPr fontAlgn="base">
              <a:spcBef>
                <a:spcPct val="0"/>
              </a:spcBef>
              <a:spcAft>
                <a:spcPct val="0"/>
              </a:spcAft>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p:txBody>
      </p:sp>
      <p:sp>
        <p:nvSpPr>
          <p:cNvPr id="11" name="Rectangle 2"/>
          <p:cNvSpPr>
            <a:spLocks noChangeArrowheads="1"/>
          </p:cNvSpPr>
          <p:nvPr/>
        </p:nvSpPr>
        <p:spPr bwMode="auto">
          <a:xfrm>
            <a:off x="4915521" y="2430292"/>
            <a:ext cx="66983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2.1. Evaluation des pratiques professionnelles</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2.2. Intérêt de l’homéopathie</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2.3. Place de l’homéopathie</a:t>
            </a:r>
          </a:p>
        </p:txBody>
      </p:sp>
      <p:sp>
        <p:nvSpPr>
          <p:cNvPr id="12" name="Rectangle 2"/>
          <p:cNvSpPr>
            <a:spLocks noChangeArrowheads="1"/>
          </p:cNvSpPr>
          <p:nvPr/>
        </p:nvSpPr>
        <p:spPr bwMode="auto">
          <a:xfrm>
            <a:off x="4102894" y="2047470"/>
            <a:ext cx="8036831" cy="538609"/>
          </a:xfrm>
          <a:prstGeom prst="rect">
            <a:avLst/>
          </a:prstGeom>
          <a:noFill/>
          <a:ln>
            <a:noFill/>
          </a:ln>
          <a:effectLst/>
        </p:spPr>
        <p:txBody>
          <a:bodyPr wrap="square">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L’homéopathie dans la prise en charge de la personne âgée</a:t>
            </a:r>
          </a:p>
          <a:p>
            <a:pPr marL="171450" indent="-171450">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3" name="Rectangle 2"/>
          <p:cNvSpPr>
            <a:spLocks noChangeArrowheads="1"/>
          </p:cNvSpPr>
          <p:nvPr/>
        </p:nvSpPr>
        <p:spPr bwMode="auto">
          <a:xfrm>
            <a:off x="4915521" y="1272061"/>
            <a:ext cx="500538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1.1. Vieillissement</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1.2. Notion de fragilité</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1.3. Population à risque</a:t>
            </a:r>
          </a:p>
        </p:txBody>
      </p:sp>
      <p:sp>
        <p:nvSpPr>
          <p:cNvPr id="14" name="Rectangle 2"/>
          <p:cNvSpPr>
            <a:spLocks noChangeArrowheads="1"/>
          </p:cNvSpPr>
          <p:nvPr/>
        </p:nvSpPr>
        <p:spPr bwMode="auto">
          <a:xfrm>
            <a:off x="4102894" y="3181891"/>
            <a:ext cx="8036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p:txBody>
      </p:sp>
      <p:sp>
        <p:nvSpPr>
          <p:cNvPr id="15" name="Rectangle 2"/>
          <p:cNvSpPr>
            <a:spLocks noChangeArrowheads="1"/>
          </p:cNvSpPr>
          <p:nvPr/>
        </p:nvSpPr>
        <p:spPr bwMode="auto">
          <a:xfrm>
            <a:off x="4941197" y="3541168"/>
            <a:ext cx="5027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3.1. Rôles et missions de l’équipe officinale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3.2. Bilan de médication partagé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3.3. Règles d’or du conseil</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3.4. Méthodologie de conseil</a:t>
            </a:r>
          </a:p>
        </p:txBody>
      </p:sp>
      <p:sp>
        <p:nvSpPr>
          <p:cNvPr id="18" name="Rectangle 2"/>
          <p:cNvSpPr>
            <a:spLocks noChangeArrowheads="1"/>
          </p:cNvSpPr>
          <p:nvPr/>
        </p:nvSpPr>
        <p:spPr bwMode="auto">
          <a:xfrm>
            <a:off x="1070518" y="5057259"/>
            <a:ext cx="597135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4.1. Asthénie </a:t>
            </a:r>
            <a:r>
              <a:rPr lang="fr-FR" altLang="fr-FR" sz="1400" i="1" dirty="0">
                <a:solidFill>
                  <a:srgbClr val="000099"/>
                </a:solidFill>
                <a:cs typeface="Arial" panose="020B0604020202020204" pitchFamily="34" charset="0"/>
              </a:rPr>
              <a:t>« Je suis fatigué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4.2. Troubles anxieux </a:t>
            </a:r>
            <a:r>
              <a:rPr lang="fr-FR" altLang="fr-FR" sz="1400" i="1" dirty="0">
                <a:solidFill>
                  <a:srgbClr val="000099"/>
                </a:solidFill>
                <a:cs typeface="Arial" panose="020B0604020202020204" pitchFamily="34" charset="0"/>
              </a:rPr>
              <a:t>« Je suis angoissé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4.3. Troubles du sommeil </a:t>
            </a:r>
            <a:r>
              <a:rPr lang="fr-FR" altLang="fr-FR" sz="1400" i="1" dirty="0">
                <a:solidFill>
                  <a:srgbClr val="000099"/>
                </a:solidFill>
                <a:cs typeface="Arial" panose="020B0604020202020204" pitchFamily="34" charset="0"/>
              </a:rPr>
              <a:t>« Je dors mal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4.4. Troubles urinaires </a:t>
            </a:r>
            <a:r>
              <a:rPr lang="fr-FR" altLang="fr-FR" sz="1400" i="1" dirty="0">
                <a:solidFill>
                  <a:srgbClr val="000099"/>
                </a:solidFill>
                <a:cs typeface="Arial" panose="020B0604020202020204" pitchFamily="34" charset="0"/>
              </a:rPr>
              <a:t>« J’ai des problèmes urinaires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4.5. Douleurs </a:t>
            </a:r>
            <a:r>
              <a:rPr lang="fr-FR" altLang="fr-FR" sz="1400" i="1" dirty="0">
                <a:solidFill>
                  <a:srgbClr val="000099"/>
                </a:solidFill>
                <a:cs typeface="Arial" panose="020B0604020202020204" pitchFamily="34" charset="0"/>
              </a:rPr>
              <a:t>« J’ai mal »</a:t>
            </a:r>
          </a:p>
          <a:p>
            <a:pPr lvl="1" fontAlgn="base">
              <a:spcBef>
                <a:spcPct val="0"/>
              </a:spcBef>
              <a:spcAft>
                <a:spcPct val="0"/>
              </a:spcAft>
              <a:buClr>
                <a:srgbClr val="62C400"/>
              </a:buClr>
            </a:pPr>
            <a:endParaRPr lang="fr-FR" altLang="fr-FR" sz="1400" i="1" dirty="0">
              <a:solidFill>
                <a:srgbClr val="000099"/>
              </a:solidFill>
              <a:cs typeface="Arial" panose="020B0604020202020204" pitchFamily="34" charset="0"/>
            </a:endParaRPr>
          </a:p>
        </p:txBody>
      </p:sp>
      <p:sp>
        <p:nvSpPr>
          <p:cNvPr id="19" name="Rectangle 2"/>
          <p:cNvSpPr>
            <a:spLocks noChangeArrowheads="1"/>
          </p:cNvSpPr>
          <p:nvPr/>
        </p:nvSpPr>
        <p:spPr bwMode="auto">
          <a:xfrm>
            <a:off x="6095978" y="5069959"/>
            <a:ext cx="63710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4.6. Troubles digestifs </a:t>
            </a:r>
            <a:r>
              <a:rPr lang="fr-FR" altLang="fr-FR" sz="1400" i="1" dirty="0">
                <a:solidFill>
                  <a:srgbClr val="000099"/>
                </a:solidFill>
                <a:cs typeface="Arial" panose="020B0604020202020204" pitchFamily="34" charset="0"/>
              </a:rPr>
              <a:t>« Je suis constipé », « J’ai de la diarrhée »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4.7. Dermatologie </a:t>
            </a:r>
            <a:r>
              <a:rPr lang="fr-FR" altLang="fr-FR" sz="1400" i="1" dirty="0">
                <a:solidFill>
                  <a:srgbClr val="000099"/>
                </a:solidFill>
                <a:cs typeface="Arial" panose="020B0604020202020204" pitchFamily="34" charset="0"/>
              </a:rPr>
              <a:t>« J’ai des démangeaisons », «J’ai eu un zona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4.8. Troubles oculaires </a:t>
            </a:r>
            <a:r>
              <a:rPr lang="fr-FR" altLang="fr-FR" sz="1400" i="1" dirty="0">
                <a:solidFill>
                  <a:srgbClr val="000099"/>
                </a:solidFill>
                <a:cs typeface="Arial" panose="020B0604020202020204" pitchFamily="34" charset="0"/>
              </a:rPr>
              <a:t>« J’ai des problèmes aux yeux »</a:t>
            </a:r>
          </a:p>
          <a:p>
            <a:pPr lvl="1" fontAlgn="base">
              <a:spcBef>
                <a:spcPct val="0"/>
              </a:spcBef>
              <a:spcAft>
                <a:spcPct val="0"/>
              </a:spcAft>
              <a:buClr>
                <a:srgbClr val="62C400"/>
              </a:buClr>
            </a:pPr>
            <a:r>
              <a:rPr lang="fr-FR" altLang="fr-FR" sz="1600" dirty="0">
                <a:solidFill>
                  <a:srgbClr val="000099"/>
                </a:solidFill>
                <a:cs typeface="Arial" panose="020B0604020202020204" pitchFamily="34" charset="0"/>
              </a:rPr>
              <a:t>4.9. Troubles ORL </a:t>
            </a:r>
            <a:r>
              <a:rPr lang="fr-FR" altLang="fr-FR" sz="1400" i="1" dirty="0">
                <a:solidFill>
                  <a:srgbClr val="000099"/>
                </a:solidFill>
                <a:cs typeface="Arial" panose="020B0604020202020204" pitchFamily="34" charset="0"/>
              </a:rPr>
              <a:t>« Je suis fragile ORL/Pneumo »</a:t>
            </a:r>
          </a:p>
        </p:txBody>
      </p:sp>
      <p:sp>
        <p:nvSpPr>
          <p:cNvPr id="22" name="Rectangle 2"/>
          <p:cNvSpPr>
            <a:spLocks noChangeArrowheads="1"/>
          </p:cNvSpPr>
          <p:nvPr/>
        </p:nvSpPr>
        <p:spPr bwMode="auto">
          <a:xfrm>
            <a:off x="4101250" y="4565364"/>
            <a:ext cx="8036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fontAlgn="base">
              <a:spcBef>
                <a:spcPct val="0"/>
              </a:spcBef>
              <a:spcAft>
                <a:spcPct val="0"/>
              </a:spcAft>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Les principales plaintes de la personne âgée</a:t>
            </a:r>
          </a:p>
        </p:txBody>
      </p:sp>
      <p:cxnSp>
        <p:nvCxnSpPr>
          <p:cNvPr id="5" name="Connecteur droit 4"/>
          <p:cNvCxnSpPr/>
          <p:nvPr/>
        </p:nvCxnSpPr>
        <p:spPr>
          <a:xfrm>
            <a:off x="6400245" y="5081550"/>
            <a:ext cx="555" cy="137500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9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5">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5">
                                            <p:txEl>
                                              <p:pRg st="1" end="1"/>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5">
                                            <p:txEl>
                                              <p:pRg st="2" end="2"/>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5">
                                            <p:txEl>
                                              <p:pRg st="3" end="3"/>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par>
                          <p:cTn id="73" fill="hold">
                            <p:stCondLst>
                              <p:cond delay="0"/>
                            </p:stCondLst>
                            <p:childTnLst>
                              <p:par>
                                <p:cTn id="74" presetID="35" presetClass="emph" presetSubtype="0" repeatCount="indefinite" fill="hold" nodeType="afterEffect">
                                  <p:stCondLst>
                                    <p:cond delay="0"/>
                                  </p:stCondLst>
                                  <p:childTnLst>
                                    <p:anim calcmode="discrete" valueType="str">
                                      <p:cBhvr>
                                        <p:cTn id="75"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25117" y="323109"/>
            <a:ext cx="8091363" cy="584775"/>
          </a:xfrm>
          <a:prstGeom prst="rect">
            <a:avLst/>
          </a:prstGeom>
          <a:noFill/>
        </p:spPr>
        <p:txBody>
          <a:bodyPr wrap="square" rtlCol="0">
            <a:spAutoFit/>
          </a:bodyPr>
          <a:lstStyle/>
          <a:p>
            <a:r>
              <a:rPr lang="fr-FR" sz="3200" b="1" dirty="0">
                <a:solidFill>
                  <a:schemeClr val="bg1"/>
                </a:solidFill>
                <a:latin typeface="+mj-lt"/>
              </a:rPr>
              <a:t>Focus matière médicale</a:t>
            </a:r>
          </a:p>
        </p:txBody>
      </p:sp>
      <p:sp>
        <p:nvSpPr>
          <p:cNvPr id="6" name="Text Box 27"/>
          <p:cNvSpPr txBox="1">
            <a:spLocks noChangeArrowheads="1"/>
          </p:cNvSpPr>
          <p:nvPr/>
        </p:nvSpPr>
        <p:spPr bwMode="auto">
          <a:xfrm>
            <a:off x="7375906" y="439405"/>
            <a:ext cx="458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fr-FR" altLang="fr-FR" sz="2000" b="1" dirty="0">
                <a:solidFill>
                  <a:schemeClr val="bg1"/>
                </a:solidFill>
                <a:latin typeface="+mj-lt"/>
                <a:ea typeface="ＭＳ Ｐゴシック" panose="020B0600070205080204" pitchFamily="34" charset="-128"/>
                <a:sym typeface="Wingdings" panose="05000000000000000000" pitchFamily="2" charset="2"/>
              </a:rPr>
              <a:t> </a:t>
            </a:r>
            <a:r>
              <a:rPr lang="fr-FR" altLang="fr-FR" sz="2000" b="1" dirty="0">
                <a:solidFill>
                  <a:schemeClr val="bg1"/>
                </a:solidFill>
                <a:latin typeface="+mj-lt"/>
                <a:ea typeface="ＭＳ Ｐゴシック" panose="020B0600070205080204" pitchFamily="34" charset="-128"/>
              </a:rPr>
              <a:t>Kalium </a:t>
            </a:r>
            <a:r>
              <a:rPr lang="fr-FR" altLang="fr-FR" sz="2000" b="1" dirty="0" err="1">
                <a:solidFill>
                  <a:schemeClr val="bg1"/>
                </a:solidFill>
                <a:latin typeface="+mj-lt"/>
                <a:ea typeface="ＭＳ Ｐゴシック" panose="020B0600070205080204" pitchFamily="34" charset="-128"/>
              </a:rPr>
              <a:t>carbonicum</a:t>
            </a:r>
            <a:endParaRPr lang="fr-FR" altLang="fr-FR" sz="2000" b="1" dirty="0">
              <a:solidFill>
                <a:schemeClr val="bg1"/>
              </a:solidFill>
              <a:latin typeface="+mj-lt"/>
              <a:ea typeface="ＭＳ Ｐゴシック" panose="020B0600070205080204" pitchFamily="34" charset="-128"/>
            </a:endParaRPr>
          </a:p>
        </p:txBody>
      </p:sp>
      <p:sp>
        <p:nvSpPr>
          <p:cNvPr id="7" name="Espace réservé du contenu 1">
            <a:extLst>
              <a:ext uri="{FF2B5EF4-FFF2-40B4-BE49-F238E27FC236}">
                <a16:creationId xmlns:a16="http://schemas.microsoft.com/office/drawing/2014/main" id="{A8A483F2-658A-4800-952B-07514941AE2F}"/>
              </a:ext>
            </a:extLst>
          </p:cNvPr>
          <p:cNvSpPr txBox="1">
            <a:spLocks/>
          </p:cNvSpPr>
          <p:nvPr/>
        </p:nvSpPr>
        <p:spPr>
          <a:xfrm>
            <a:off x="987903" y="1360918"/>
            <a:ext cx="10515600" cy="3089753"/>
          </a:xfrm>
          <a:prstGeom prst="rect">
            <a:avLst/>
          </a:prstGeom>
        </p:spPr>
        <p:txBody>
          <a:bodyPr anchor="t">
            <a:normAutofit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spcBef>
                <a:spcPts val="600"/>
              </a:spcBef>
              <a:buFontTx/>
              <a:buBlip>
                <a:blip r:embed="rId3"/>
              </a:buBlip>
            </a:pPr>
            <a:r>
              <a:rPr lang="fr-FR" sz="1900" dirty="0">
                <a:cs typeface="Arial"/>
              </a:rPr>
              <a:t>Douleurs lombaires avec sensation de « reins qui flanchent »</a:t>
            </a:r>
          </a:p>
          <a:p>
            <a:pPr marL="355600" indent="-355600">
              <a:lnSpc>
                <a:spcPct val="110000"/>
              </a:lnSpc>
              <a:spcBef>
                <a:spcPts val="1200"/>
              </a:spcBef>
              <a:buFontTx/>
              <a:buBlip>
                <a:blip r:embed="rId3"/>
              </a:buBlip>
            </a:pPr>
            <a:r>
              <a:rPr lang="fr-FR" sz="1900" dirty="0">
                <a:cs typeface="Arial"/>
              </a:rPr>
              <a:t>Douleurs aux genoux avec impression de « genoux qui se dérobent »</a:t>
            </a:r>
          </a:p>
          <a:p>
            <a:pPr marL="355600" indent="-355600">
              <a:lnSpc>
                <a:spcPct val="110000"/>
              </a:lnSpc>
              <a:spcBef>
                <a:spcPts val="1200"/>
              </a:spcBef>
              <a:buFontTx/>
              <a:buBlip>
                <a:blip r:embed="rId3"/>
              </a:buBlip>
            </a:pPr>
            <a:r>
              <a:rPr lang="fr-FR" sz="1900" dirty="0">
                <a:cs typeface="Arial"/>
              </a:rPr>
              <a:t>Fatigabilité musculaire et cardiaque au moindre effort (essoufflement)</a:t>
            </a:r>
          </a:p>
          <a:p>
            <a:pPr marL="355600" indent="-355600">
              <a:lnSpc>
                <a:spcPct val="110000"/>
              </a:lnSpc>
              <a:spcBef>
                <a:spcPts val="1200"/>
              </a:spcBef>
              <a:buFontTx/>
              <a:buBlip>
                <a:blip r:embed="rId3"/>
              </a:buBlip>
            </a:pPr>
            <a:r>
              <a:rPr lang="fr-FR" sz="1900" dirty="0">
                <a:cs typeface="Arial"/>
              </a:rPr>
              <a:t>Aggravation entre 2h et 4h du matin, réveils nocturnes</a:t>
            </a:r>
            <a:endParaRPr lang="fr-FR" sz="1900" b="1" dirty="0">
              <a:cs typeface="Arial"/>
            </a:endParaRPr>
          </a:p>
          <a:p>
            <a:pPr marL="355600" indent="-355600">
              <a:lnSpc>
                <a:spcPct val="110000"/>
              </a:lnSpc>
              <a:spcBef>
                <a:spcPts val="1200"/>
              </a:spcBef>
              <a:buFontTx/>
              <a:buBlip>
                <a:blip r:embed="rId3"/>
              </a:buBlip>
            </a:pPr>
            <a:r>
              <a:rPr lang="fr-FR" sz="1900" dirty="0">
                <a:cs typeface="Arial"/>
              </a:rPr>
              <a:t>Patient asthénique, vite découragé </a:t>
            </a:r>
          </a:p>
          <a:p>
            <a:pPr marL="355600" indent="-355600">
              <a:lnSpc>
                <a:spcPct val="110000"/>
              </a:lnSpc>
              <a:spcBef>
                <a:spcPts val="1200"/>
              </a:spcBef>
              <a:buFontTx/>
              <a:buBlip>
                <a:blip r:embed="rId3"/>
              </a:buBlip>
            </a:pPr>
            <a:r>
              <a:rPr lang="fr-FR" sz="1900" dirty="0">
                <a:cs typeface="Arial"/>
              </a:rPr>
              <a:t>Anxiété, impression d’angoisse au creux de l’estomac</a:t>
            </a:r>
          </a:p>
          <a:p>
            <a:pPr marL="355600" indent="-355600">
              <a:lnSpc>
                <a:spcPct val="110000"/>
              </a:lnSpc>
              <a:spcBef>
                <a:spcPts val="1200"/>
              </a:spcBef>
              <a:buFontTx/>
              <a:buBlip>
                <a:blip r:embed="rId3"/>
              </a:buBlip>
            </a:pPr>
            <a:r>
              <a:rPr lang="fr-FR" sz="1900" dirty="0">
                <a:cs typeface="Arial"/>
              </a:rPr>
              <a:t>Teint pâle, visage bouffi, œdème à l’angle interne de l’œil</a:t>
            </a:r>
            <a:endParaRPr lang="fr-FR" sz="1800" dirty="0">
              <a:cs typeface="Arial"/>
            </a:endParaRP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2700956" y="4486338"/>
            <a:ext cx="8802547" cy="2329950"/>
          </a:xfrm>
          <a:prstGeom prst="rect">
            <a:avLst/>
          </a:prstGeom>
        </p:spPr>
        <p:txBody>
          <a:bodyPr anchor="t">
            <a:normAutofit fontScale="92500" lnSpcReduction="1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b="1" dirty="0">
                <a:solidFill>
                  <a:srgbClr val="92D050"/>
                </a:solidFill>
                <a:cs typeface="Arial"/>
              </a:rPr>
              <a:t>Cibles principales</a:t>
            </a:r>
            <a:r>
              <a:rPr lang="fr-FR" dirty="0">
                <a:solidFill>
                  <a:srgbClr val="92D050"/>
                </a:solidFill>
                <a:cs typeface="Arial"/>
              </a:rPr>
              <a:t> </a:t>
            </a:r>
            <a:r>
              <a:rPr lang="fr-FR" dirty="0">
                <a:cs typeface="Arial"/>
              </a:rPr>
              <a:t>chez la personne âgée</a:t>
            </a:r>
            <a:endParaRPr lang="fr-FR" sz="1800" b="1" dirty="0">
              <a:solidFill>
                <a:srgbClr val="000099"/>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Appareil digestif </a:t>
            </a:r>
            <a:r>
              <a:rPr lang="fr-FR" sz="1800" dirty="0">
                <a:solidFill>
                  <a:srgbClr val="000099"/>
                </a:solidFill>
                <a:cs typeface="Arial"/>
              </a:rPr>
              <a:t>: </a:t>
            </a:r>
            <a:r>
              <a:rPr lang="fr-FR" sz="1800" b="1" dirty="0">
                <a:solidFill>
                  <a:srgbClr val="000099"/>
                </a:solidFill>
                <a:cs typeface="Arial"/>
              </a:rPr>
              <a:t>dyspepsie</a:t>
            </a:r>
            <a:endParaRPr lang="fr-FR" sz="1800" b="1" dirty="0">
              <a:solidFill>
                <a:srgbClr val="92D050"/>
              </a:solidFill>
              <a:cs typeface="Arial"/>
            </a:endParaRP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Poumons</a:t>
            </a:r>
            <a:r>
              <a:rPr lang="fr-FR" sz="1800" dirty="0">
                <a:solidFill>
                  <a:srgbClr val="92D050"/>
                </a:solidFill>
                <a:cs typeface="Arial"/>
              </a:rPr>
              <a:t> </a:t>
            </a:r>
            <a:r>
              <a:rPr lang="fr-FR" sz="1800" dirty="0">
                <a:solidFill>
                  <a:srgbClr val="000099"/>
                </a:solidFill>
                <a:cs typeface="Arial"/>
              </a:rPr>
              <a:t>: </a:t>
            </a:r>
            <a:r>
              <a:rPr lang="fr-FR" sz="1800" b="1" dirty="0">
                <a:solidFill>
                  <a:srgbClr val="000099"/>
                </a:solidFill>
                <a:cs typeface="Arial"/>
              </a:rPr>
              <a:t>asthme, bronchite chronique </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Cœur et sang </a:t>
            </a:r>
            <a:r>
              <a:rPr lang="fr-FR" sz="1800" dirty="0">
                <a:solidFill>
                  <a:srgbClr val="000099"/>
                </a:solidFill>
                <a:cs typeface="Arial"/>
              </a:rPr>
              <a:t>: </a:t>
            </a:r>
            <a:r>
              <a:rPr lang="fr-FR" sz="1800" b="1" dirty="0">
                <a:solidFill>
                  <a:srgbClr val="000099"/>
                </a:solidFill>
                <a:cs typeface="Arial"/>
              </a:rPr>
              <a:t>anémie, dyspnée d’effort ou de décubitus </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Appareil articulaire </a:t>
            </a:r>
            <a:r>
              <a:rPr lang="fr-FR" sz="1800" dirty="0">
                <a:solidFill>
                  <a:srgbClr val="000099"/>
                </a:solidFill>
                <a:cs typeface="Arial"/>
              </a:rPr>
              <a:t>: </a:t>
            </a:r>
            <a:r>
              <a:rPr lang="fr-FR" sz="1800" b="1" dirty="0">
                <a:solidFill>
                  <a:srgbClr val="000099"/>
                </a:solidFill>
                <a:cs typeface="Arial"/>
              </a:rPr>
              <a:t>rachis lombaire et genoux</a:t>
            </a:r>
          </a:p>
          <a:p>
            <a:pPr marL="698500" lvl="1" indent="-355600">
              <a:spcBef>
                <a:spcPts val="1200"/>
              </a:spcBef>
              <a:buClr>
                <a:srgbClr val="000099"/>
              </a:buClr>
              <a:buFont typeface="Arial" panose="020B0604020202020204" pitchFamily="34" charset="0"/>
              <a:buChar char="•"/>
            </a:pPr>
            <a:r>
              <a:rPr lang="fr-FR" sz="1800" b="1" dirty="0">
                <a:solidFill>
                  <a:srgbClr val="92D050"/>
                </a:solidFill>
                <a:cs typeface="Arial"/>
              </a:rPr>
              <a:t>Reins</a:t>
            </a:r>
            <a:r>
              <a:rPr lang="fr-FR" sz="1800" b="1" dirty="0">
                <a:solidFill>
                  <a:srgbClr val="62C400"/>
                </a:solidFill>
                <a:cs typeface="Arial"/>
              </a:rPr>
              <a:t> </a:t>
            </a:r>
            <a:r>
              <a:rPr lang="fr-FR" sz="1800" dirty="0">
                <a:solidFill>
                  <a:srgbClr val="000099"/>
                </a:solidFill>
                <a:cs typeface="Arial"/>
              </a:rPr>
              <a:t>: </a:t>
            </a:r>
            <a:r>
              <a:rPr lang="fr-FR" sz="1800" b="1" dirty="0">
                <a:solidFill>
                  <a:srgbClr val="000099"/>
                </a:solidFill>
                <a:cs typeface="Arial"/>
              </a:rPr>
              <a:t>insuffisance rénale</a:t>
            </a:r>
          </a:p>
        </p:txBody>
      </p:sp>
      <p:pic>
        <p:nvPicPr>
          <p:cNvPr id="3" name="Image 2"/>
          <p:cNvPicPr>
            <a:picLocks noChangeAspect="1"/>
          </p:cNvPicPr>
          <p:nvPr/>
        </p:nvPicPr>
        <p:blipFill>
          <a:blip r:embed="rId4"/>
          <a:stretch>
            <a:fillRect/>
          </a:stretch>
        </p:blipFill>
        <p:spPr>
          <a:xfrm>
            <a:off x="10169714" y="381846"/>
            <a:ext cx="1619057" cy="156600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11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5" name="Espace réservé du texte 4"/>
          <p:cNvSpPr>
            <a:spLocks noGrp="1"/>
          </p:cNvSpPr>
          <p:nvPr>
            <p:ph type="body" idx="1"/>
          </p:nvPr>
        </p:nvSpPr>
        <p:spPr/>
        <p:txBody>
          <a:bodyPr>
            <a:normAutofit fontScale="92500" lnSpcReduction="20000"/>
          </a:bodyPr>
          <a:lstStyle/>
          <a:p>
            <a:pPr lvl="0"/>
            <a:r>
              <a:rPr lang="fr-FR" sz="2200" b="1" u="sng" dirty="0"/>
              <a:t>Nous traiterons ici 2 problèmes essentiels chez la personne vieillissante :</a:t>
            </a:r>
          </a:p>
          <a:p>
            <a:pPr lvl="0"/>
            <a:r>
              <a:rPr lang="fr-FR" b="1" dirty="0"/>
              <a:t>          </a:t>
            </a:r>
          </a:p>
          <a:p>
            <a:pPr lvl="0"/>
            <a:endParaRPr lang="fr-FR" b="1" dirty="0"/>
          </a:p>
          <a:p>
            <a:pPr marL="342900" lvl="0" indent="-342900">
              <a:buFont typeface="Wingdings" panose="05000000000000000000" pitchFamily="2" charset="2"/>
              <a:buChar char="v"/>
            </a:pPr>
            <a:r>
              <a:rPr lang="fr-FR" sz="2200" b="1" dirty="0"/>
              <a:t>L’inconfort urinaire </a:t>
            </a:r>
            <a:r>
              <a:rPr lang="fr-FR" sz="2200" dirty="0"/>
              <a:t>: des premières fuites urinaires à l’incontinence,</a:t>
            </a:r>
          </a:p>
          <a:p>
            <a:pPr lvl="0"/>
            <a:r>
              <a:rPr lang="fr-FR" sz="2200" dirty="0"/>
              <a:t>     avec comme corollaire le problème possible des infections urinaires à répétition</a:t>
            </a:r>
          </a:p>
          <a:p>
            <a:pPr lvl="0"/>
            <a:r>
              <a:rPr lang="fr-FR" sz="2200" dirty="0"/>
              <a:t>            </a:t>
            </a:r>
          </a:p>
          <a:p>
            <a:pPr lvl="0"/>
            <a:r>
              <a:rPr lang="fr-FR" sz="2200" dirty="0"/>
              <a:t>     </a:t>
            </a:r>
          </a:p>
          <a:p>
            <a:pPr marL="342900" lvl="0" indent="-342900">
              <a:buFont typeface="Wingdings" panose="05000000000000000000" pitchFamily="2" charset="2"/>
              <a:buChar char="v"/>
            </a:pPr>
            <a:r>
              <a:rPr lang="fr-FR" sz="2200" b="1" dirty="0"/>
              <a:t>Les troubles prostatiques </a:t>
            </a:r>
            <a:r>
              <a:rPr lang="fr-FR" sz="2200" dirty="0"/>
              <a:t>ne nécessitant pas d’acte chirurgical</a:t>
            </a:r>
          </a:p>
          <a:p>
            <a:pPr lvl="0"/>
            <a:endParaRPr lang="fr-FR" sz="3200" b="1" dirty="0">
              <a:solidFill>
                <a:schemeClr val="accent6"/>
              </a:solidFill>
            </a:endParaRPr>
          </a:p>
          <a:p>
            <a:pPr lvl="0"/>
            <a:endParaRPr lang="fr-FR" sz="3200" b="1" dirty="0">
              <a:solidFill>
                <a:schemeClr val="accent6"/>
              </a:solidFill>
            </a:endParaRPr>
          </a:p>
          <a:p>
            <a:r>
              <a:rPr lang="fr-FR" dirty="0"/>
              <a:t> </a:t>
            </a:r>
            <a:endParaRPr lang="fr-FR" sz="3200" dirty="0"/>
          </a:p>
        </p:txBody>
      </p:sp>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3436904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7"/>
          <p:cNvSpPr txBox="1">
            <a:spLocks noChangeArrowheads="1"/>
          </p:cNvSpPr>
          <p:nvPr/>
        </p:nvSpPr>
        <p:spPr bwMode="auto">
          <a:xfrm>
            <a:off x="8902700" y="2437545"/>
            <a:ext cx="2215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Sepia</a:t>
            </a:r>
            <a:r>
              <a:rPr lang="fr-FR" sz="1800" b="1" dirty="0">
                <a:solidFill>
                  <a:srgbClr val="000090"/>
                </a:solidFill>
              </a:rPr>
              <a:t> 9CH</a:t>
            </a:r>
          </a:p>
          <a:p>
            <a:pPr algn="r">
              <a:spcBef>
                <a:spcPts val="300"/>
              </a:spcBef>
            </a:pPr>
            <a:r>
              <a:rPr lang="fr-FR" dirty="0">
                <a:solidFill>
                  <a:srgbClr val="000090"/>
                </a:solidFill>
              </a:rPr>
              <a:t>5 granules par jour</a:t>
            </a:r>
          </a:p>
        </p:txBody>
      </p:sp>
      <p:sp>
        <p:nvSpPr>
          <p:cNvPr id="9" name="Text Box 26"/>
          <p:cNvSpPr txBox="1">
            <a:spLocks noChangeArrowheads="1"/>
          </p:cNvSpPr>
          <p:nvPr/>
        </p:nvSpPr>
        <p:spPr bwMode="auto">
          <a:xfrm>
            <a:off x="690337" y="2605344"/>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Sensation de pesanteur sur toute la région pelvienne</a:t>
            </a:r>
          </a:p>
          <a:p>
            <a:pPr marL="266700">
              <a:buClr>
                <a:srgbClr val="62C400"/>
              </a:buClr>
            </a:pPr>
            <a:r>
              <a:rPr lang="fr-FR" altLang="fr-FR" dirty="0">
                <a:solidFill>
                  <a:srgbClr val="000099"/>
                </a:solidFill>
                <a:cs typeface="Arial" panose="020B0604020202020204" pitchFamily="34" charset="0"/>
              </a:rPr>
              <a:t>Ptose possible (éventuel </a:t>
            </a:r>
            <a:r>
              <a:rPr lang="fr-FR" altLang="fr-FR" dirty="0" err="1">
                <a:solidFill>
                  <a:srgbClr val="000099"/>
                </a:solidFill>
                <a:cs typeface="Arial" panose="020B0604020202020204" pitchFamily="34" charset="0"/>
              </a:rPr>
              <a:t>cystocèle</a:t>
            </a:r>
            <a:r>
              <a:rPr lang="fr-FR" altLang="fr-FR" dirty="0">
                <a:solidFill>
                  <a:srgbClr val="000099"/>
                </a:solidFill>
                <a:cs typeface="Arial" panose="020B0604020202020204" pitchFamily="34" charset="0"/>
              </a:rPr>
              <a:t>)</a:t>
            </a:r>
          </a:p>
        </p:txBody>
      </p:sp>
      <p:sp>
        <p:nvSpPr>
          <p:cNvPr id="4" name="Rectangle 3"/>
          <p:cNvSpPr/>
          <p:nvPr/>
        </p:nvSpPr>
        <p:spPr>
          <a:xfrm>
            <a:off x="239485" y="1649182"/>
            <a:ext cx="9089571" cy="400110"/>
          </a:xfrm>
          <a:prstGeom prst="rect">
            <a:avLst/>
          </a:prstGeom>
        </p:spPr>
        <p:txBody>
          <a:bodyPr wrap="square">
            <a:spAutoFit/>
          </a:bodyPr>
          <a:lstStyle/>
          <a:p>
            <a:pPr marL="342900" lvl="0" indent="-342900" fontAlgn="base">
              <a:spcBef>
                <a:spcPct val="20000"/>
              </a:spcBef>
              <a:spcAft>
                <a:spcPct val="0"/>
              </a:spcAft>
              <a:buFont typeface="Wingdings" panose="05000000000000000000" pitchFamily="2" charset="2"/>
              <a:buChar char="v"/>
            </a:pPr>
            <a:r>
              <a:rPr lang="fr-FR" sz="2000" b="1" u="sng" dirty="0">
                <a:solidFill>
                  <a:srgbClr val="000099"/>
                </a:solidFill>
              </a:rPr>
              <a:t>Des premières fuites urinaires et à l’incontinence urinaire</a:t>
            </a:r>
          </a:p>
        </p:txBody>
      </p:sp>
      <p:sp>
        <p:nvSpPr>
          <p:cNvPr id="10" name="Text Box 27"/>
          <p:cNvSpPr txBox="1">
            <a:spLocks noChangeArrowheads="1"/>
          </p:cNvSpPr>
          <p:nvPr/>
        </p:nvSpPr>
        <p:spPr bwMode="auto">
          <a:xfrm>
            <a:off x="8178800" y="3696514"/>
            <a:ext cx="29393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Calcarea</a:t>
            </a:r>
            <a:r>
              <a:rPr lang="fr-FR" sz="1800" b="1" dirty="0">
                <a:solidFill>
                  <a:srgbClr val="000090"/>
                </a:solidFill>
              </a:rPr>
              <a:t> </a:t>
            </a:r>
            <a:r>
              <a:rPr lang="fr-FR" sz="1800" b="1" dirty="0" err="1">
                <a:solidFill>
                  <a:srgbClr val="000090"/>
                </a:solidFill>
              </a:rPr>
              <a:t>fluorica</a:t>
            </a:r>
            <a:r>
              <a:rPr lang="fr-FR" sz="1800" b="1" dirty="0">
                <a:solidFill>
                  <a:srgbClr val="000090"/>
                </a:solidFill>
              </a:rPr>
              <a:t> 15CH</a:t>
            </a:r>
          </a:p>
          <a:p>
            <a:pPr algn="r">
              <a:spcBef>
                <a:spcPts val="300"/>
              </a:spcBef>
            </a:pPr>
            <a:r>
              <a:rPr lang="fr-FR" dirty="0">
                <a:solidFill>
                  <a:srgbClr val="000090"/>
                </a:solidFill>
              </a:rPr>
              <a:t>5 granules par jour</a:t>
            </a:r>
          </a:p>
        </p:txBody>
      </p:sp>
      <p:sp>
        <p:nvSpPr>
          <p:cNvPr id="11" name="Text Box 26"/>
          <p:cNvSpPr txBox="1">
            <a:spLocks noChangeArrowheads="1"/>
          </p:cNvSpPr>
          <p:nvPr/>
        </p:nvSpPr>
        <p:spPr bwMode="auto">
          <a:xfrm>
            <a:off x="690337" y="3741690"/>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Relâchement des tissus de soutien</a:t>
            </a:r>
          </a:p>
        </p:txBody>
      </p:sp>
      <p:sp>
        <p:nvSpPr>
          <p:cNvPr id="12" name="Text Box 27"/>
          <p:cNvSpPr txBox="1">
            <a:spLocks noChangeArrowheads="1"/>
          </p:cNvSpPr>
          <p:nvPr/>
        </p:nvSpPr>
        <p:spPr bwMode="auto">
          <a:xfrm>
            <a:off x="8763000" y="4905795"/>
            <a:ext cx="2355180"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15CH</a:t>
            </a:r>
          </a:p>
          <a:p>
            <a:pPr algn="r">
              <a:spcBef>
                <a:spcPts val="300"/>
              </a:spcBef>
            </a:pPr>
            <a:r>
              <a:rPr lang="fr-FR" sz="2000" b="1" dirty="0">
                <a:solidFill>
                  <a:srgbClr val="000090"/>
                </a:solidFill>
              </a:rPr>
              <a:t> </a:t>
            </a:r>
            <a:r>
              <a:rPr lang="fr-FR" dirty="0">
                <a:solidFill>
                  <a:srgbClr val="000090"/>
                </a:solidFill>
              </a:rPr>
              <a:t>5 granules par jour</a:t>
            </a:r>
          </a:p>
        </p:txBody>
      </p:sp>
      <p:sp>
        <p:nvSpPr>
          <p:cNvPr id="13" name="Text Box 26"/>
          <p:cNvSpPr txBox="1">
            <a:spLocks noChangeArrowheads="1"/>
          </p:cNvSpPr>
          <p:nvPr/>
        </p:nvSpPr>
        <p:spPr bwMode="auto">
          <a:xfrm>
            <a:off x="690337" y="4987979"/>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Incontinence d’urines pouvant au départ se manifester à l’effort, parésie sphinctérienne </a:t>
            </a: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4" name="ZoneTexte 1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4762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9" name="Rectangle 8"/>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1"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515600" cy="4185588"/>
          </a:xfrm>
          <a:prstGeom prst="rect">
            <a:avLst/>
          </a:prstGeom>
        </p:spPr>
        <p:txBody>
          <a:bodyPr anchor="t">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dirty="0">
                <a:solidFill>
                  <a:srgbClr val="FF0000"/>
                </a:solidFill>
                <a:latin typeface="Arial" panose="020B0604020202020204" pitchFamily="34" charset="0"/>
                <a:cs typeface="Arial" panose="020B0604020202020204" pitchFamily="34" charset="0"/>
              </a:rPr>
              <a:t>Bilan biologique (ECBU), consultation médicale, suivi indispensable</a:t>
            </a:r>
          </a:p>
          <a:p>
            <a:endParaRPr lang="fr-FR" dirty="0">
              <a:solidFill>
                <a:srgbClr val="FF0000"/>
              </a:solidFill>
              <a:latin typeface="Arial" panose="020B0604020202020204" pitchFamily="34" charset="0"/>
              <a:cs typeface="Arial" panose="020B0604020202020204" pitchFamily="34" charset="0"/>
            </a:endParaRPr>
          </a:p>
          <a:p>
            <a:endParaRPr lang="fr-FR" dirty="0">
              <a:solidFill>
                <a:srgbClr val="FF0000"/>
              </a:solidFill>
              <a:latin typeface="Arial" panose="020B0604020202020204" pitchFamily="34" charset="0"/>
              <a:cs typeface="Arial" panose="020B0604020202020204" pitchFamily="34" charset="0"/>
            </a:endParaRPr>
          </a:p>
          <a:p>
            <a:pPr marL="355600" indent="-355600">
              <a:buBlip>
                <a:blip r:embed="rId4"/>
              </a:buBlip>
            </a:pPr>
            <a:r>
              <a:rPr lang="fr-FR" dirty="0">
                <a:latin typeface="Arial" panose="020B0604020202020204" pitchFamily="34" charset="0"/>
                <a:cs typeface="Arial" panose="020B0604020202020204" pitchFamily="34" charset="0"/>
              </a:rPr>
              <a:t>Conseils possibles </a:t>
            </a:r>
            <a:r>
              <a:rPr lang="fr-FR" dirty="0">
                <a:solidFill>
                  <a:srgbClr val="000090"/>
                </a:solidFill>
                <a:latin typeface="Arial" panose="020B0604020202020204" pitchFamily="34" charset="0"/>
                <a:cs typeface="Arial" panose="020B0604020202020204" pitchFamily="34" charset="0"/>
              </a:rPr>
              <a:t>en </a:t>
            </a:r>
            <a:r>
              <a:rPr lang="fr-FR" b="1" dirty="0">
                <a:solidFill>
                  <a:srgbClr val="000090"/>
                </a:solidFill>
                <a:latin typeface="Arial" panose="020B0604020202020204" pitchFamily="34" charset="0"/>
                <a:cs typeface="Arial" panose="020B0604020202020204" pitchFamily="34" charset="0"/>
              </a:rPr>
              <a:t>accompagnement d’une antibiothérapie :</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médicaments </a:t>
            </a:r>
            <a:r>
              <a:rPr lang="fr-FR" sz="1800" b="1" dirty="0">
                <a:solidFill>
                  <a:srgbClr val="000090"/>
                </a:solidFill>
                <a:latin typeface="Arial" panose="020B0604020202020204" pitchFamily="34" charset="0"/>
                <a:cs typeface="Arial" panose="020B0604020202020204" pitchFamily="34" charset="0"/>
              </a:rPr>
              <a:t>symptomatiques</a:t>
            </a:r>
            <a:r>
              <a:rPr lang="fr-FR" sz="1800" dirty="0">
                <a:solidFill>
                  <a:srgbClr val="000090"/>
                </a:solidFill>
                <a:latin typeface="Arial" panose="020B0604020202020204" pitchFamily="34" charset="0"/>
                <a:cs typeface="Arial" panose="020B0604020202020204" pitchFamily="34" charset="0"/>
              </a:rPr>
              <a:t> des cystalgies</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Intérêt en aigu de </a:t>
            </a:r>
            <a:r>
              <a:rPr lang="fr-FR" sz="1800" b="1" dirty="0" err="1">
                <a:solidFill>
                  <a:srgbClr val="000090"/>
                </a:solidFill>
                <a:latin typeface="Arial" panose="020B0604020202020204" pitchFamily="34" charset="0"/>
                <a:cs typeface="Arial" panose="020B0604020202020204" pitchFamily="34" charset="0"/>
              </a:rPr>
              <a:t>Serum</a:t>
            </a:r>
            <a:r>
              <a:rPr lang="fr-FR" sz="1800" b="1" dirty="0">
                <a:solidFill>
                  <a:srgbClr val="000090"/>
                </a:solidFill>
                <a:latin typeface="Arial" panose="020B0604020202020204" pitchFamily="34" charset="0"/>
                <a:cs typeface="Arial" panose="020B0604020202020204" pitchFamily="34" charset="0"/>
              </a:rPr>
              <a:t> </a:t>
            </a:r>
            <a:r>
              <a:rPr lang="fr-FR" sz="1800" b="1" dirty="0" err="1">
                <a:solidFill>
                  <a:srgbClr val="000090"/>
                </a:solidFill>
                <a:latin typeface="Arial" panose="020B0604020202020204" pitchFamily="34" charset="0"/>
                <a:cs typeface="Arial" panose="020B0604020202020204" pitchFamily="34" charset="0"/>
              </a:rPr>
              <a:t>anticolibacillaire</a:t>
            </a:r>
            <a:r>
              <a:rPr lang="fr-FR" sz="1800" b="1" dirty="0">
                <a:solidFill>
                  <a:srgbClr val="000090"/>
                </a:solidFill>
                <a:latin typeface="Arial" panose="020B0604020202020204" pitchFamily="34" charset="0"/>
                <a:cs typeface="Arial" panose="020B0604020202020204" pitchFamily="34" charset="0"/>
              </a:rPr>
              <a:t> 8 DH, </a:t>
            </a:r>
            <a:r>
              <a:rPr lang="fr-FR" sz="1800" dirty="0">
                <a:solidFill>
                  <a:srgbClr val="000090"/>
                </a:solidFill>
                <a:latin typeface="Arial" panose="020B0604020202020204" pitchFamily="34" charset="0"/>
                <a:cs typeface="Arial" panose="020B0604020202020204" pitchFamily="34" charset="0"/>
              </a:rPr>
              <a:t>3 ampoules par jour pendant 4 jours</a:t>
            </a:r>
          </a:p>
          <a:p>
            <a:pPr marL="698500" lvl="1" indent="-355600">
              <a:spcBef>
                <a:spcPts val="1200"/>
              </a:spcBef>
              <a:buClr>
                <a:srgbClr val="62C400"/>
              </a:buClr>
              <a:buFont typeface="Arial" panose="020B0604020202020204" pitchFamily="34" charset="0"/>
              <a:buChar char="•"/>
            </a:pPr>
            <a:r>
              <a:rPr lang="fr-FR" sz="1800" dirty="0">
                <a:solidFill>
                  <a:srgbClr val="000090"/>
                </a:solidFill>
                <a:latin typeface="Arial" panose="020B0604020202020204" pitchFamily="34" charset="0"/>
                <a:cs typeface="Arial" panose="020B0604020202020204" pitchFamily="34" charset="0"/>
              </a:rPr>
              <a:t>Intérêt de conseiller au long cours : </a:t>
            </a:r>
          </a:p>
          <a:p>
            <a:pPr marL="1438275" lvl="1" indent="1249363">
              <a:spcBef>
                <a:spcPts val="600"/>
              </a:spcBef>
              <a:buClr>
                <a:srgbClr val="62C400"/>
              </a:buClr>
            </a:pPr>
            <a:r>
              <a:rPr lang="fr-FR" sz="1800" b="1" dirty="0" err="1">
                <a:solidFill>
                  <a:srgbClr val="000090"/>
                </a:solidFill>
                <a:latin typeface="Arial" panose="020B0604020202020204" pitchFamily="34" charset="0"/>
                <a:cs typeface="Arial" panose="020B0604020202020204" pitchFamily="34" charset="0"/>
              </a:rPr>
              <a:t>Serum</a:t>
            </a:r>
            <a:r>
              <a:rPr lang="fr-FR" sz="1800" b="1" dirty="0">
                <a:solidFill>
                  <a:srgbClr val="000090"/>
                </a:solidFill>
                <a:latin typeface="Arial" panose="020B0604020202020204" pitchFamily="34" charset="0"/>
                <a:cs typeface="Arial" panose="020B0604020202020204" pitchFamily="34" charset="0"/>
              </a:rPr>
              <a:t> </a:t>
            </a:r>
            <a:r>
              <a:rPr lang="fr-FR" sz="1800" b="1" dirty="0" err="1">
                <a:solidFill>
                  <a:srgbClr val="000090"/>
                </a:solidFill>
                <a:latin typeface="Arial" panose="020B0604020202020204" pitchFamily="34" charset="0"/>
                <a:cs typeface="Arial" panose="020B0604020202020204" pitchFamily="34" charset="0"/>
              </a:rPr>
              <a:t>anticolibacillaire</a:t>
            </a:r>
            <a:r>
              <a:rPr lang="fr-FR" sz="1800" b="1" dirty="0">
                <a:solidFill>
                  <a:srgbClr val="000090"/>
                </a:solidFill>
                <a:latin typeface="Arial" panose="020B0604020202020204" pitchFamily="34" charset="0"/>
                <a:cs typeface="Arial" panose="020B0604020202020204" pitchFamily="34" charset="0"/>
              </a:rPr>
              <a:t> 9 CH, </a:t>
            </a:r>
            <a:r>
              <a:rPr lang="fr-FR" sz="1800" dirty="0">
                <a:solidFill>
                  <a:srgbClr val="000090"/>
                </a:solidFill>
                <a:latin typeface="Arial" panose="020B0604020202020204" pitchFamily="34" charset="0"/>
                <a:cs typeface="Arial" panose="020B0604020202020204" pitchFamily="34" charset="0"/>
              </a:rPr>
              <a:t>1 ampoule par jour</a:t>
            </a:r>
          </a:p>
          <a:p>
            <a:pPr marL="1438275" indent="1249363">
              <a:spcBef>
                <a:spcPts val="600"/>
              </a:spcBef>
            </a:pPr>
            <a:r>
              <a:rPr lang="fr-FR" sz="1800" dirty="0">
                <a:solidFill>
                  <a:srgbClr val="000090"/>
                </a:solidFill>
                <a:latin typeface="Arial" panose="020B0604020202020204" pitchFamily="34" charset="0"/>
                <a:cs typeface="Arial" panose="020B0604020202020204" pitchFamily="34" charset="0"/>
                <a:sym typeface="Wingdings" panose="05000000000000000000" pitchFamily="2" charset="2"/>
              </a:rPr>
              <a:t>ou </a:t>
            </a:r>
            <a:r>
              <a:rPr lang="fr-FR" sz="1800" b="1" dirty="0" err="1">
                <a:solidFill>
                  <a:srgbClr val="000090"/>
                </a:solidFill>
                <a:latin typeface="Arial" panose="020B0604020202020204" pitchFamily="34" charset="0"/>
                <a:cs typeface="Arial" panose="020B0604020202020204" pitchFamily="34" charset="0"/>
              </a:rPr>
              <a:t>Colibacillinum</a:t>
            </a:r>
            <a:r>
              <a:rPr lang="fr-FR" sz="1800" b="1" dirty="0">
                <a:solidFill>
                  <a:srgbClr val="000090"/>
                </a:solidFill>
                <a:latin typeface="Arial" panose="020B0604020202020204" pitchFamily="34" charset="0"/>
                <a:cs typeface="Arial" panose="020B0604020202020204" pitchFamily="34" charset="0"/>
              </a:rPr>
              <a:t> 15 CH, </a:t>
            </a:r>
            <a:r>
              <a:rPr lang="fr-FR" sz="1800" dirty="0">
                <a:solidFill>
                  <a:srgbClr val="000090"/>
                </a:solidFill>
                <a:latin typeface="Arial" panose="020B0604020202020204" pitchFamily="34" charset="0"/>
                <a:cs typeface="Arial" panose="020B0604020202020204" pitchFamily="34" charset="0"/>
              </a:rPr>
              <a:t>5 granules par jour ou 1 dose par semaine</a:t>
            </a:r>
          </a:p>
          <a:p>
            <a:pPr marL="2687638">
              <a:spcBef>
                <a:spcPts val="600"/>
              </a:spcBef>
            </a:pPr>
            <a:r>
              <a:rPr lang="fr-FR" sz="1800" dirty="0">
                <a:solidFill>
                  <a:srgbClr val="000090"/>
                </a:solidFill>
                <a:latin typeface="Arial" panose="020B0604020202020204" pitchFamily="34" charset="0"/>
                <a:cs typeface="Arial" panose="020B0604020202020204" pitchFamily="34" charset="0"/>
              </a:rPr>
              <a:t>pendant 3 mois</a:t>
            </a:r>
          </a:p>
          <a:p>
            <a:endParaRPr lang="fr-FR" dirty="0">
              <a:solidFill>
                <a:srgbClr val="000090"/>
              </a:solidFill>
              <a:latin typeface="Arial" panose="020B0604020202020204" pitchFamily="34" charset="0"/>
              <a:cs typeface="Arial" panose="020B0604020202020204" pitchFamily="34" charset="0"/>
            </a:endParaRPr>
          </a:p>
          <a:p>
            <a:pPr marL="355600" indent="-355600">
              <a:buBlip>
                <a:blip r:embed="rId4"/>
              </a:buBlip>
            </a:pPr>
            <a:endParaRPr lang="fr-FR" dirty="0">
              <a:solidFill>
                <a:srgbClr val="FF0000"/>
              </a:solidFill>
              <a:latin typeface="Arial" panose="020B0604020202020204" pitchFamily="34" charset="0"/>
              <a:cs typeface="Arial" panose="020B0604020202020204" pitchFamily="34" charset="0"/>
            </a:endParaRPr>
          </a:p>
          <a:p>
            <a:pPr marL="355600" indent="-355600"/>
            <a:endParaRPr lang="fr-FR" dirty="0">
              <a:cs typeface="Aria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37" y="3271283"/>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37" y="2203374"/>
            <a:ext cx="636866" cy="91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39485" y="1649182"/>
            <a:ext cx="9089571" cy="400110"/>
          </a:xfrm>
          <a:prstGeom prst="rect">
            <a:avLst/>
          </a:prstGeom>
        </p:spPr>
        <p:txBody>
          <a:bodyPr wrap="square">
            <a:spAutoFit/>
          </a:bodyPr>
          <a:lstStyle/>
          <a:p>
            <a:pPr marL="342900" lvl="0" indent="-342900" fontAlgn="base">
              <a:spcBef>
                <a:spcPct val="20000"/>
              </a:spcBef>
              <a:spcAft>
                <a:spcPct val="0"/>
              </a:spcAft>
              <a:buFont typeface="Wingdings" panose="05000000000000000000" pitchFamily="2" charset="2"/>
              <a:buChar char="v"/>
            </a:pPr>
            <a:r>
              <a:rPr lang="fr-FR" sz="2000" b="1" u="sng" dirty="0">
                <a:solidFill>
                  <a:srgbClr val="000099"/>
                </a:solidFill>
                <a:latin typeface="Arial" panose="020B0604020202020204" pitchFamily="34" charset="0"/>
                <a:cs typeface="Arial" panose="020B0604020202020204" pitchFamily="34" charset="0"/>
              </a:rPr>
              <a:t>Possibles infections urinaires à répétition</a:t>
            </a:r>
            <a:endParaRPr lang="fr-FR" sz="2000" b="1" u="sng" dirty="0">
              <a:solidFill>
                <a:srgbClr val="000099"/>
              </a:solidFill>
            </a:endParaRPr>
          </a:p>
        </p:txBody>
      </p:sp>
      <p:sp>
        <p:nvSpPr>
          <p:cNvPr id="15" name="ZoneTexte 1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3648664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251279" y="1695350"/>
            <a:ext cx="10515600" cy="640579"/>
          </a:xfrm>
        </p:spPr>
        <p:txBody>
          <a:bodyPr>
            <a:normAutofit/>
          </a:bodyPr>
          <a:lstStyle/>
          <a:p>
            <a:pPr marL="342900" lvl="0" indent="-342900">
              <a:buFont typeface="Wingdings" panose="05000000000000000000" pitchFamily="2" charset="2"/>
              <a:buChar char="v"/>
            </a:pPr>
            <a:r>
              <a:rPr lang="fr-FR" b="1" u="sng" dirty="0">
                <a:solidFill>
                  <a:srgbClr val="000090"/>
                </a:solidFill>
                <a:latin typeface="Arial" panose="020B0604020202020204" pitchFamily="34" charset="0"/>
                <a:cs typeface="Arial" panose="020B0604020202020204" pitchFamily="34" charset="0"/>
              </a:rPr>
              <a:t>Troubles prostatiques:</a:t>
            </a:r>
          </a:p>
        </p:txBody>
      </p:sp>
      <p:sp>
        <p:nvSpPr>
          <p:cNvPr id="7" name="Text Box 27"/>
          <p:cNvSpPr txBox="1">
            <a:spLocks noChangeArrowheads="1"/>
          </p:cNvSpPr>
          <p:nvPr/>
        </p:nvSpPr>
        <p:spPr bwMode="auto">
          <a:xfrm>
            <a:off x="8153400" y="2751523"/>
            <a:ext cx="29647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Sabal</a:t>
            </a:r>
            <a:r>
              <a:rPr lang="fr-FR" sz="1800" b="1" dirty="0">
                <a:solidFill>
                  <a:srgbClr val="000090"/>
                </a:solidFill>
              </a:rPr>
              <a:t> </a:t>
            </a:r>
            <a:r>
              <a:rPr lang="fr-FR" sz="1800" b="1" dirty="0" err="1">
                <a:solidFill>
                  <a:srgbClr val="000090"/>
                </a:solidFill>
              </a:rPr>
              <a:t>serrulata</a:t>
            </a:r>
            <a:r>
              <a:rPr lang="fr-FR" sz="1800" b="1" dirty="0">
                <a:solidFill>
                  <a:srgbClr val="000090"/>
                </a:solidFill>
              </a:rPr>
              <a:t> 5 CH</a:t>
            </a:r>
          </a:p>
          <a:p>
            <a:pPr algn="r">
              <a:spcBef>
                <a:spcPts val="300"/>
              </a:spcBef>
            </a:pPr>
            <a:r>
              <a:rPr lang="fr-FR" b="1" dirty="0">
                <a:solidFill>
                  <a:srgbClr val="000090"/>
                </a:solidFill>
              </a:rPr>
              <a:t>  </a:t>
            </a:r>
            <a:r>
              <a:rPr lang="fr-FR" dirty="0">
                <a:solidFill>
                  <a:srgbClr val="000090"/>
                </a:solidFill>
              </a:rPr>
              <a:t>5 granules deux fois par jour</a:t>
            </a:r>
          </a:p>
        </p:txBody>
      </p:sp>
      <p:sp>
        <p:nvSpPr>
          <p:cNvPr id="8" name="Text Box 26"/>
          <p:cNvSpPr txBox="1">
            <a:spLocks noChangeArrowheads="1"/>
          </p:cNvSpPr>
          <p:nvPr/>
        </p:nvSpPr>
        <p:spPr bwMode="auto">
          <a:xfrm>
            <a:off x="692150" y="2676543"/>
            <a:ext cx="57558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Intérêt en 1ère intention, mictions nocturnes fréquentes,</a:t>
            </a:r>
          </a:p>
          <a:p>
            <a:pPr marL="266700">
              <a:buClr>
                <a:srgbClr val="62C400"/>
              </a:buClr>
            </a:pPr>
            <a:r>
              <a:rPr lang="fr-FR" altLang="fr-FR" dirty="0">
                <a:solidFill>
                  <a:srgbClr val="000099"/>
                </a:solidFill>
                <a:cs typeface="Arial" panose="020B0604020202020204" pitchFamily="34" charset="0"/>
              </a:rPr>
              <a:t>lenteur dans le déclenchement de la miction et/ou diminution de la force du jet, lourdeurs périnéales</a:t>
            </a:r>
          </a:p>
        </p:txBody>
      </p:sp>
      <p:sp>
        <p:nvSpPr>
          <p:cNvPr id="9" name="Text Box 27"/>
          <p:cNvSpPr txBox="1">
            <a:spLocks noChangeArrowheads="1"/>
          </p:cNvSpPr>
          <p:nvPr/>
        </p:nvSpPr>
        <p:spPr bwMode="auto">
          <a:xfrm>
            <a:off x="8571785" y="4164916"/>
            <a:ext cx="2556149" cy="791706"/>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cs typeface="Arial" panose="020B0604020202020204" pitchFamily="34" charset="0"/>
              </a:rPr>
              <a:t>Causticum</a:t>
            </a:r>
            <a:r>
              <a:rPr lang="fr-FR" sz="1800" b="1" dirty="0">
                <a:solidFill>
                  <a:srgbClr val="000090"/>
                </a:solidFill>
                <a:cs typeface="Arial" panose="020B0604020202020204" pitchFamily="34" charset="0"/>
              </a:rPr>
              <a:t> 15 CH</a:t>
            </a:r>
          </a:p>
          <a:p>
            <a:pPr algn="r">
              <a:spcBef>
                <a:spcPts val="300"/>
              </a:spcBef>
            </a:pPr>
            <a:r>
              <a:rPr lang="fr-FR" sz="2000" b="1" dirty="0">
                <a:solidFill>
                  <a:srgbClr val="000090"/>
                </a:solidFill>
              </a:rPr>
              <a:t>  </a:t>
            </a:r>
            <a:r>
              <a:rPr lang="fr-FR" dirty="0">
                <a:solidFill>
                  <a:srgbClr val="000090"/>
                </a:solidFill>
              </a:rPr>
              <a:t>5 granules par jour</a:t>
            </a:r>
          </a:p>
        </p:txBody>
      </p:sp>
      <p:sp>
        <p:nvSpPr>
          <p:cNvPr id="10" name="Text Box 26"/>
          <p:cNvSpPr txBox="1">
            <a:spLocks noChangeArrowheads="1"/>
          </p:cNvSpPr>
          <p:nvPr/>
        </p:nvSpPr>
        <p:spPr bwMode="auto">
          <a:xfrm>
            <a:off x="692150" y="4303882"/>
            <a:ext cx="64849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Si incontinence d’urines par parésie sphinctérienne</a:t>
            </a:r>
          </a:p>
          <a:p>
            <a:pPr marL="266700">
              <a:buClr>
                <a:srgbClr val="62C400"/>
              </a:buClr>
            </a:pPr>
            <a:r>
              <a:rPr lang="fr-FR" altLang="fr-FR" dirty="0">
                <a:solidFill>
                  <a:srgbClr val="000099"/>
                </a:solidFill>
                <a:cs typeface="Arial" panose="020B0604020202020204" pitchFamily="34" charset="0"/>
              </a:rPr>
              <a:t>ou rétention urinaire par parésie vésicale</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49860" y="292906"/>
            <a:ext cx="2536641" cy="646331"/>
          </a:xfrm>
          <a:prstGeom prst="rect">
            <a:avLst/>
          </a:prstGeom>
          <a:noFill/>
        </p:spPr>
        <p:txBody>
          <a:bodyPr wrap="square">
            <a:spAutoFit/>
          </a:bodyPr>
          <a:lstStyle/>
          <a:p>
            <a:pPr algn="ctr"/>
            <a:r>
              <a:rPr lang="fr-FR" i="1" dirty="0">
                <a:solidFill>
                  <a:srgbClr val="000099"/>
                </a:solidFill>
              </a:rPr>
              <a:t>« J’ai des problèmes urinaires»</a:t>
            </a: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4.4. Troubles urinaires</a:t>
            </a:r>
            <a:endParaRPr lang="fr-FR" sz="3200" b="1" dirty="0">
              <a:solidFill>
                <a:srgbClr val="0000CC"/>
              </a:solidFill>
            </a:endParaRPr>
          </a:p>
        </p:txBody>
      </p:sp>
    </p:spTree>
    <p:extLst>
      <p:ext uri="{BB962C8B-B14F-4D97-AF65-F5344CB8AC3E}">
        <p14:creationId xmlns:p14="http://schemas.microsoft.com/office/powerpoint/2010/main" val="91132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Espace réservé du contenu 2"/>
          <p:cNvSpPr txBox="1">
            <a:spLocks/>
          </p:cNvSpPr>
          <p:nvPr/>
        </p:nvSpPr>
        <p:spPr>
          <a:xfrm>
            <a:off x="253647" y="1651007"/>
            <a:ext cx="3811588"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p:txBody>
      </p:sp>
      <p:sp>
        <p:nvSpPr>
          <p:cNvPr id="8" name="Espace réservé du contenu 1">
            <a:extLst>
              <a:ext uri="{FF2B5EF4-FFF2-40B4-BE49-F238E27FC236}">
                <a16:creationId xmlns:a16="http://schemas.microsoft.com/office/drawing/2014/main" id="{A8A483F2-658A-4800-952B-07514941AE2F}"/>
              </a:ext>
            </a:extLst>
          </p:cNvPr>
          <p:cNvSpPr txBox="1">
            <a:spLocks/>
          </p:cNvSpPr>
          <p:nvPr/>
        </p:nvSpPr>
        <p:spPr>
          <a:xfrm>
            <a:off x="925525" y="2233748"/>
            <a:ext cx="10325571" cy="4185588"/>
          </a:xfrm>
          <a:prstGeom prst="rect">
            <a:avLst/>
          </a:prstGeom>
        </p:spPr>
        <p:txBody>
          <a:bodyPr anchor="t">
            <a:norm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55600" indent="-355600">
              <a:buFontTx/>
              <a:buBlip>
                <a:blip r:embed="rId3"/>
              </a:buBlip>
            </a:pPr>
            <a:r>
              <a:rPr lang="fr-FR" b="1" dirty="0">
                <a:cs typeface="Arial"/>
                <a:sym typeface="Wingdings" panose="05000000000000000000" pitchFamily="2" charset="2"/>
              </a:rPr>
              <a:t>Signal d’alerte </a:t>
            </a:r>
            <a:r>
              <a:rPr lang="fr-FR" dirty="0">
                <a:cs typeface="Arial"/>
                <a:sym typeface="Wingdings" panose="05000000000000000000" pitchFamily="2" charset="2"/>
              </a:rPr>
              <a:t> agression ou un dysfonctionnement</a:t>
            </a:r>
          </a:p>
          <a:p>
            <a:pPr marL="355600" indent="-355600">
              <a:spcBef>
                <a:spcPts val="1800"/>
              </a:spcBef>
              <a:buBlip>
                <a:blip r:embed="rId3"/>
              </a:buBlip>
            </a:pPr>
            <a:r>
              <a:rPr lang="fr-FR" dirty="0"/>
              <a:t>Repose sur un </a:t>
            </a:r>
            <a:r>
              <a:rPr lang="fr-FR" b="1" dirty="0"/>
              <a:t>ressenti individuel</a:t>
            </a:r>
          </a:p>
          <a:p>
            <a:pPr marL="355600" indent="-355600">
              <a:spcBef>
                <a:spcPts val="1800"/>
              </a:spcBef>
              <a:buBlip>
                <a:blip r:embed="rId3"/>
              </a:buBlip>
            </a:pPr>
            <a:r>
              <a:rPr lang="fr-FR" b="1" dirty="0"/>
              <a:t>Plainte fréquente </a:t>
            </a:r>
            <a:r>
              <a:rPr lang="fr-FR" dirty="0"/>
              <a:t>de la personne âgée</a:t>
            </a:r>
          </a:p>
          <a:p>
            <a:pPr marL="355600" indent="-355600">
              <a:spcBef>
                <a:spcPts val="1800"/>
              </a:spcBef>
              <a:buBlip>
                <a:blip r:embed="rId3"/>
              </a:buBlip>
            </a:pPr>
            <a:r>
              <a:rPr lang="fr-FR" dirty="0"/>
              <a:t>Prise en charge </a:t>
            </a:r>
            <a:r>
              <a:rPr lang="fr-FR" b="1" dirty="0"/>
              <a:t>nécessaire</a:t>
            </a:r>
          </a:p>
          <a:p>
            <a:pPr marL="355600" indent="-355600">
              <a:spcBef>
                <a:spcPts val="1800"/>
              </a:spcBef>
              <a:buBlip>
                <a:blip r:embed="rId3"/>
              </a:buBlip>
            </a:pPr>
            <a:r>
              <a:rPr lang="fr-FR" b="1" dirty="0"/>
              <a:t>Symptomatologie difficile à apprécier </a:t>
            </a:r>
            <a:r>
              <a:rPr lang="fr-FR" dirty="0"/>
              <a:t>sur le plan de son </a:t>
            </a:r>
            <a:r>
              <a:rPr lang="fr-FR" b="1" dirty="0"/>
              <a:t>intensité </a:t>
            </a:r>
          </a:p>
          <a:p>
            <a:pPr marL="723900" indent="-355600">
              <a:spcBef>
                <a:spcPts val="1200"/>
              </a:spcBef>
              <a:buFont typeface="Wingdings" panose="05000000000000000000" pitchFamily="2" charset="2"/>
              <a:buChar char="è"/>
            </a:pPr>
            <a:r>
              <a:rPr lang="fr-FR" dirty="0">
                <a:cs typeface="Arial"/>
              </a:rPr>
              <a:t> ne pas minimiser et ne pas amplifier la plainte</a:t>
            </a:r>
          </a:p>
          <a:p>
            <a:pPr marL="723900" indent="-355600">
              <a:spcBef>
                <a:spcPts val="1200"/>
              </a:spcBef>
              <a:buFont typeface="Wingdings" panose="05000000000000000000" pitchFamily="2" charset="2"/>
              <a:buChar char="è"/>
            </a:pPr>
            <a:r>
              <a:rPr lang="fr-FR" dirty="0">
                <a:cs typeface="Arial"/>
              </a:rPr>
              <a:t> importance de </a:t>
            </a:r>
            <a:r>
              <a:rPr lang="fr-FR" b="1" dirty="0">
                <a:cs typeface="Arial"/>
              </a:rPr>
              <a:t>l’évaluation</a:t>
            </a:r>
            <a:r>
              <a:rPr lang="fr-FR" dirty="0">
                <a:cs typeface="Arial"/>
              </a:rPr>
              <a:t> = </a:t>
            </a:r>
            <a:r>
              <a:rPr lang="fr-FR" b="1" dirty="0">
                <a:cs typeface="Arial"/>
              </a:rPr>
              <a:t>interrogatoire</a:t>
            </a:r>
          </a:p>
          <a:p>
            <a:pPr marL="355600" indent="-355600"/>
            <a:endParaRPr lang="fr-FR" dirty="0">
              <a:cs typeface="Arial"/>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23837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196866" y="3589781"/>
            <a:ext cx="2175442" cy="1041227"/>
            <a:chOff x="7378531" y="3589782"/>
            <a:chExt cx="1991670" cy="933450"/>
          </a:xfrm>
        </p:grpSpPr>
        <p:sp>
          <p:nvSpPr>
            <p:cNvPr id="21" name="Bulle ronde 20"/>
            <p:cNvSpPr/>
            <p:nvPr/>
          </p:nvSpPr>
          <p:spPr>
            <a:xfrm>
              <a:off x="7378531" y="3589782"/>
              <a:ext cx="1968833" cy="93345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7401368" y="3728786"/>
              <a:ext cx="1968833" cy="579430"/>
            </a:xfrm>
            <a:prstGeom prst="rect">
              <a:avLst/>
            </a:prstGeom>
            <a:noFill/>
            <a:ln>
              <a:noFill/>
            </a:ln>
          </p:spPr>
          <p:txBody>
            <a:bodyPr wrap="square" rtlCol="0">
              <a:spAutoFit/>
            </a:bodyPr>
            <a:lstStyle/>
            <a:p>
              <a:pPr algn="ctr"/>
              <a:r>
                <a:rPr lang="fr-FR" b="1" dirty="0">
                  <a:solidFill>
                    <a:schemeClr val="bg1"/>
                  </a:solidFill>
                </a:rPr>
                <a:t>Amélioration ou aggravation ?</a:t>
              </a:r>
            </a:p>
          </p:txBody>
        </p:sp>
      </p:grpSp>
      <p:sp>
        <p:nvSpPr>
          <p:cNvPr id="9" name="Titre 4"/>
          <p:cNvSpPr txBox="1">
            <a:spLocks/>
          </p:cNvSpPr>
          <p:nvPr/>
        </p:nvSpPr>
        <p:spPr>
          <a:xfrm>
            <a:off x="406399" y="1597026"/>
            <a:ext cx="7851775" cy="649287"/>
          </a:xfrm>
          <a:prstGeom prst="rect">
            <a:avLst/>
          </a:prstGeom>
        </p:spPr>
        <p:txBody>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a:lstStyle>
          <a:p>
            <a:pPr algn="l">
              <a:defRPr/>
            </a:pPr>
            <a:r>
              <a:rPr lang="fr-FR" sz="2400" dirty="0">
                <a:solidFill>
                  <a:srgbClr val="000099"/>
                </a:solidFill>
                <a:ea typeface="+mn-ea"/>
                <a:cs typeface="Arial" panose="020B0604020202020204" pitchFamily="34" charset="0"/>
              </a:rPr>
              <a:t>Questions à poser</a:t>
            </a:r>
          </a:p>
        </p:txBody>
      </p:sp>
      <p:sp>
        <p:nvSpPr>
          <p:cNvPr id="10" name="Espace réservé du contenu 5"/>
          <p:cNvSpPr txBox="1">
            <a:spLocks/>
          </p:cNvSpPr>
          <p:nvPr/>
        </p:nvSpPr>
        <p:spPr bwMode="auto">
          <a:xfrm>
            <a:off x="685800" y="2246312"/>
            <a:ext cx="7657437" cy="3925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Tx/>
              <a:buBlip>
                <a:blip r:embed="rId3"/>
              </a:buBlip>
            </a:pPr>
            <a:r>
              <a:rPr lang="fr-FR" altLang="fr-FR" sz="2000" dirty="0">
                <a:solidFill>
                  <a:srgbClr val="000099"/>
                </a:solidFill>
                <a:cs typeface="Arial" panose="020B0604020202020204" pitchFamily="34" charset="0"/>
              </a:rPr>
              <a:t>Depuis quand ? A la suite de quoi ? </a:t>
            </a:r>
          </a:p>
          <a:p>
            <a:pPr marL="358775" indent="0">
              <a:spcBef>
                <a:spcPts val="0"/>
              </a:spcBef>
              <a:buNone/>
            </a:pPr>
            <a:r>
              <a:rPr lang="fr-FR" altLang="fr-FR" sz="2000" dirty="0">
                <a:solidFill>
                  <a:srgbClr val="000099"/>
                </a:solidFill>
                <a:cs typeface="Arial" panose="020B0604020202020204" pitchFamily="34" charset="0"/>
              </a:rPr>
              <a:t>Dans quelles circonstances ?</a:t>
            </a:r>
          </a:p>
          <a:p>
            <a:pPr>
              <a:lnSpc>
                <a:spcPct val="150000"/>
              </a:lnSpc>
              <a:spcBef>
                <a:spcPts val="600"/>
              </a:spcBef>
              <a:spcAft>
                <a:spcPts val="900"/>
              </a:spcAft>
              <a:buFontTx/>
              <a:buBlip>
                <a:blip r:embed="rId3"/>
              </a:buBlip>
            </a:pPr>
            <a:r>
              <a:rPr lang="fr-FR" altLang="fr-FR" sz="2000" dirty="0">
                <a:solidFill>
                  <a:srgbClr val="000099"/>
                </a:solidFill>
                <a:cs typeface="Arial" panose="020B0604020202020204" pitchFamily="34" charset="0"/>
              </a:rPr>
              <a:t>Que ressentez-vous ?</a:t>
            </a:r>
          </a:p>
          <a:p>
            <a:pPr>
              <a:spcBef>
                <a:spcPts val="600"/>
              </a:spcBef>
              <a:buFontTx/>
              <a:buBlip>
                <a:blip r:embed="rId3"/>
              </a:buBlip>
            </a:pPr>
            <a:r>
              <a:rPr lang="fr-FR" altLang="fr-FR" sz="2000" dirty="0">
                <a:solidFill>
                  <a:srgbClr val="000099"/>
                </a:solidFill>
                <a:cs typeface="Arial" panose="020B0604020202020204" pitchFamily="34" charset="0"/>
              </a:rPr>
              <a:t>Y-a-t-il une (ou des)pathologie(s) actuelle(s) </a:t>
            </a:r>
          </a:p>
          <a:p>
            <a:pPr marL="358775" indent="0">
              <a:spcBef>
                <a:spcPts val="600"/>
              </a:spcBef>
              <a:buNone/>
            </a:pPr>
            <a:r>
              <a:rPr lang="fr-FR" altLang="fr-FR" sz="2000" dirty="0">
                <a:solidFill>
                  <a:srgbClr val="000099"/>
                </a:solidFill>
                <a:cs typeface="Arial" panose="020B0604020202020204" pitchFamily="34" charset="0"/>
              </a:rPr>
              <a:t>en rapport avec la douleur ressentie? Localisation ?</a:t>
            </a:r>
          </a:p>
          <a:p>
            <a:pPr>
              <a:lnSpc>
                <a:spcPct val="150000"/>
              </a:lnSpc>
              <a:spcBef>
                <a:spcPts val="600"/>
              </a:spcBef>
              <a:buBlip>
                <a:blip r:embed="rId3"/>
              </a:buBlip>
            </a:pPr>
            <a:r>
              <a:rPr lang="fr-FR" altLang="fr-FR" sz="2000" dirty="0">
                <a:solidFill>
                  <a:srgbClr val="000099"/>
                </a:solidFill>
                <a:cs typeface="Arial" panose="020B0604020202020204" pitchFamily="34" charset="0"/>
              </a:rPr>
              <a:t>Amélioration ? Aggravation ?</a:t>
            </a:r>
          </a:p>
          <a:p>
            <a:pPr>
              <a:lnSpc>
                <a:spcPct val="150000"/>
              </a:lnSpc>
              <a:spcBef>
                <a:spcPts val="600"/>
              </a:spcBef>
              <a:buBlip>
                <a:blip r:embed="rId3"/>
              </a:buBlip>
            </a:pPr>
            <a:r>
              <a:rPr lang="fr-FR" altLang="fr-FR" sz="2000" dirty="0">
                <a:solidFill>
                  <a:srgbClr val="000099"/>
                </a:solidFill>
                <a:cs typeface="Arial" panose="020B0604020202020204" pitchFamily="34" charset="0"/>
              </a:rPr>
              <a:t>Signes concomitants ? </a:t>
            </a:r>
          </a:p>
          <a:p>
            <a:pPr>
              <a:lnSpc>
                <a:spcPct val="150000"/>
              </a:lnSpc>
              <a:spcBef>
                <a:spcPts val="600"/>
              </a:spcBef>
              <a:buBlip>
                <a:blip r:embed="rId3"/>
              </a:buBlip>
            </a:pPr>
            <a:r>
              <a:rPr lang="fr-FR" altLang="fr-FR" sz="2000" dirty="0">
                <a:solidFill>
                  <a:srgbClr val="000099"/>
                </a:solidFill>
                <a:cs typeface="Arial" panose="020B0604020202020204" pitchFamily="34" charset="0"/>
              </a:rPr>
              <a:t>Traitements en cours ? (prescription / conseil /automédication)</a:t>
            </a:r>
          </a:p>
          <a:p>
            <a:pPr marL="0" indent="0">
              <a:lnSpc>
                <a:spcPct val="150000"/>
              </a:lnSpc>
              <a:buNone/>
            </a:pPr>
            <a:endParaRPr lang="fr-FR" altLang="fr-FR" sz="2000" dirty="0">
              <a:solidFill>
                <a:srgbClr val="000099"/>
              </a:solidFill>
              <a:cs typeface="Arial" panose="020B0604020202020204" pitchFamily="34" charset="0"/>
            </a:endParaRP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grpSp>
        <p:nvGrpSpPr>
          <p:cNvPr id="15" name="Groupe 14"/>
          <p:cNvGrpSpPr/>
          <p:nvPr/>
        </p:nvGrpSpPr>
        <p:grpSpPr>
          <a:xfrm>
            <a:off x="7498209" y="2406574"/>
            <a:ext cx="1739900" cy="787400"/>
            <a:chOff x="7239000" y="3238500"/>
            <a:chExt cx="1739900" cy="787400"/>
          </a:xfrm>
        </p:grpSpPr>
        <p:sp>
          <p:nvSpPr>
            <p:cNvPr id="29" name="Bulle ronde 28"/>
            <p:cNvSpPr/>
            <p:nvPr/>
          </p:nvSpPr>
          <p:spPr>
            <a:xfrm>
              <a:off x="7239000" y="3238500"/>
              <a:ext cx="1739900" cy="787400"/>
            </a:xfrm>
            <a:prstGeom prst="wedgeEllipseCallou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7432509" y="3319546"/>
              <a:ext cx="1254327" cy="646331"/>
            </a:xfrm>
            <a:prstGeom prst="rect">
              <a:avLst/>
            </a:prstGeom>
            <a:noFill/>
            <a:ln>
              <a:noFill/>
            </a:ln>
          </p:spPr>
          <p:txBody>
            <a:bodyPr wrap="square" rtlCol="0">
              <a:spAutoFit/>
            </a:bodyPr>
            <a:lstStyle/>
            <a:p>
              <a:pPr algn="ctr"/>
              <a:r>
                <a:rPr lang="fr-FR" b="1" dirty="0">
                  <a:solidFill>
                    <a:schemeClr val="bg1"/>
                  </a:solidFill>
                </a:rPr>
                <a:t>Quand ?</a:t>
              </a:r>
            </a:p>
            <a:p>
              <a:pPr algn="ctr"/>
              <a:r>
                <a:rPr lang="fr-FR" b="1" dirty="0">
                  <a:solidFill>
                    <a:schemeClr val="bg1"/>
                  </a:solidFill>
                </a:rPr>
                <a:t>    Quoi ?</a:t>
              </a:r>
            </a:p>
          </p:txBody>
        </p:sp>
      </p:grpSp>
      <p:grpSp>
        <p:nvGrpSpPr>
          <p:cNvPr id="3" name="Groupe 2"/>
          <p:cNvGrpSpPr/>
          <p:nvPr/>
        </p:nvGrpSpPr>
        <p:grpSpPr>
          <a:xfrm>
            <a:off x="9488595" y="2246311"/>
            <a:ext cx="1548292" cy="789981"/>
            <a:chOff x="9488595" y="2246311"/>
            <a:chExt cx="1548292" cy="789981"/>
          </a:xfrm>
        </p:grpSpPr>
        <p:sp>
          <p:nvSpPr>
            <p:cNvPr id="26" name="Bulle ronde 25"/>
            <p:cNvSpPr/>
            <p:nvPr/>
          </p:nvSpPr>
          <p:spPr>
            <a:xfrm>
              <a:off x="9488595" y="2246311"/>
              <a:ext cx="1473570" cy="789981"/>
            </a:xfrm>
            <a:prstGeom prst="wedgeEllipseCallout">
              <a:avLst>
                <a:gd name="adj1" fmla="val -41712"/>
                <a:gd name="adj2" fmla="val 81850"/>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9686802" y="2298131"/>
              <a:ext cx="1350085" cy="646331"/>
            </a:xfrm>
            <a:prstGeom prst="rect">
              <a:avLst/>
            </a:prstGeom>
            <a:noFill/>
          </p:spPr>
          <p:txBody>
            <a:bodyPr wrap="square" rtlCol="0">
              <a:spAutoFit/>
            </a:bodyPr>
            <a:lstStyle/>
            <a:p>
              <a:r>
                <a:rPr lang="fr-FR" b="1" dirty="0">
                  <a:solidFill>
                    <a:schemeClr val="bg1"/>
                  </a:solidFill>
                </a:rPr>
                <a:t>Autres choses ?</a:t>
              </a:r>
            </a:p>
          </p:txBody>
        </p:sp>
      </p:grpSp>
      <p:grpSp>
        <p:nvGrpSpPr>
          <p:cNvPr id="4" name="Groupe 3"/>
          <p:cNvGrpSpPr/>
          <p:nvPr/>
        </p:nvGrpSpPr>
        <p:grpSpPr>
          <a:xfrm>
            <a:off x="9488595" y="3303902"/>
            <a:ext cx="2178235" cy="787400"/>
            <a:chOff x="9488595" y="3303902"/>
            <a:chExt cx="2178235" cy="787400"/>
          </a:xfrm>
        </p:grpSpPr>
        <p:sp>
          <p:nvSpPr>
            <p:cNvPr id="24" name="Bulle ronde 23"/>
            <p:cNvSpPr/>
            <p:nvPr/>
          </p:nvSpPr>
          <p:spPr>
            <a:xfrm>
              <a:off x="9488595" y="3303902"/>
              <a:ext cx="2178235" cy="787400"/>
            </a:xfrm>
            <a:prstGeom prst="wedgeEllipseCallout">
              <a:avLst>
                <a:gd name="adj1" fmla="val -6234"/>
                <a:gd name="adj2" fmla="val 81855"/>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9604882" y="3410176"/>
              <a:ext cx="1945659" cy="646331"/>
            </a:xfrm>
            <a:prstGeom prst="rect">
              <a:avLst/>
            </a:prstGeom>
            <a:noFill/>
          </p:spPr>
          <p:txBody>
            <a:bodyPr wrap="square" rtlCol="0">
              <a:spAutoFit/>
            </a:bodyPr>
            <a:lstStyle/>
            <a:p>
              <a:pPr algn="ctr"/>
              <a:r>
                <a:rPr lang="fr-FR" b="1" dirty="0">
                  <a:solidFill>
                    <a:schemeClr val="bg1"/>
                  </a:solidFill>
                </a:rPr>
                <a:t>Que ressentez-vous ?</a:t>
              </a:r>
            </a:p>
          </p:txBody>
        </p:sp>
      </p:grpSp>
      <p:grpSp>
        <p:nvGrpSpPr>
          <p:cNvPr id="5" name="Groupe 4"/>
          <p:cNvGrpSpPr/>
          <p:nvPr/>
        </p:nvGrpSpPr>
        <p:grpSpPr>
          <a:xfrm>
            <a:off x="8572745" y="4691032"/>
            <a:ext cx="2064274" cy="743738"/>
            <a:chOff x="8572745" y="4691032"/>
            <a:chExt cx="2064274" cy="743738"/>
          </a:xfrm>
        </p:grpSpPr>
        <p:sp>
          <p:nvSpPr>
            <p:cNvPr id="22" name="Bulle ronde 21"/>
            <p:cNvSpPr/>
            <p:nvPr/>
          </p:nvSpPr>
          <p:spPr>
            <a:xfrm>
              <a:off x="8572745" y="4691032"/>
              <a:ext cx="2064274" cy="743738"/>
            </a:xfrm>
            <a:prstGeom prst="wedgeEllipseCallout">
              <a:avLst>
                <a:gd name="adj1" fmla="val -500"/>
                <a:gd name="adj2" fmla="val -107133"/>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8727789" y="4878235"/>
              <a:ext cx="1909230" cy="369332"/>
            </a:xfrm>
            <a:prstGeom prst="rect">
              <a:avLst/>
            </a:prstGeom>
            <a:noFill/>
          </p:spPr>
          <p:txBody>
            <a:bodyPr wrap="square" rtlCol="0">
              <a:spAutoFit/>
            </a:bodyPr>
            <a:lstStyle/>
            <a:p>
              <a:r>
                <a:rPr lang="fr-FR" b="1" dirty="0">
                  <a:solidFill>
                    <a:schemeClr val="bg1"/>
                  </a:solidFill>
                </a:rPr>
                <a:t>Un traitement ?</a:t>
              </a:r>
            </a:p>
          </p:txBody>
        </p:sp>
      </p:grpSp>
    </p:spTree>
    <p:extLst>
      <p:ext uri="{BB962C8B-B14F-4D97-AF65-F5344CB8AC3E}">
        <p14:creationId xmlns:p14="http://schemas.microsoft.com/office/powerpoint/2010/main" val="3713847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1949707" y="2314122"/>
            <a:ext cx="8352910" cy="236875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buBlip>
                <a:blip r:embed="rId3"/>
              </a:buBlip>
            </a:pPr>
            <a:r>
              <a:rPr lang="fr-FR" altLang="fr-FR" sz="2000" dirty="0">
                <a:solidFill>
                  <a:srgbClr val="000099"/>
                </a:solidFill>
                <a:cs typeface="Arial" panose="020B0604020202020204" pitchFamily="34" charset="0"/>
              </a:rPr>
              <a:t>Douleurs chroniques</a:t>
            </a:r>
          </a:p>
          <a:p>
            <a:pPr lvl="1">
              <a:spcBef>
                <a:spcPts val="1200"/>
              </a:spcBef>
              <a:buBlip>
                <a:blip r:embed="rId3"/>
              </a:buBlip>
            </a:pPr>
            <a:r>
              <a:rPr lang="fr-FR" altLang="fr-FR" sz="2000" dirty="0">
                <a:solidFill>
                  <a:srgbClr val="000099"/>
                </a:solidFill>
                <a:cs typeface="Arial" panose="020B0604020202020204" pitchFamily="34" charset="0"/>
              </a:rPr>
              <a:t>Douleurs intenses</a:t>
            </a:r>
          </a:p>
          <a:p>
            <a:pPr lvl="1">
              <a:spcBef>
                <a:spcPts val="1200"/>
              </a:spcBef>
              <a:buBlip>
                <a:blip r:embed="rId3"/>
              </a:buBlip>
            </a:pPr>
            <a:r>
              <a:rPr lang="fr-FR" altLang="fr-FR" sz="2000" dirty="0">
                <a:solidFill>
                  <a:srgbClr val="000099"/>
                </a:solidFill>
                <a:cs typeface="Arial" panose="020B0604020202020204" pitchFamily="34" charset="0"/>
              </a:rPr>
              <a:t>Impact sur l’état général</a:t>
            </a:r>
          </a:p>
          <a:p>
            <a:pPr lvl="1">
              <a:spcBef>
                <a:spcPts val="1200"/>
              </a:spcBef>
              <a:buBlip>
                <a:blip r:embed="rId3"/>
              </a:buBlip>
            </a:pPr>
            <a:endParaRPr lang="fr-FR" altLang="fr-FR" sz="2000" dirty="0">
              <a:solidFill>
                <a:srgbClr val="000099"/>
              </a:solidFill>
              <a:cs typeface="Arial" panose="020B0604020202020204" pitchFamily="34" charset="0"/>
            </a:endParaRPr>
          </a:p>
          <a:p>
            <a:pPr marL="0" indent="0">
              <a:buNone/>
            </a:pPr>
            <a:endParaRPr lang="fr-FR" altLang="fr-FR" b="1" dirty="0">
              <a:solidFill>
                <a:srgbClr val="FF0000"/>
              </a:solidFill>
            </a:endParaRPr>
          </a:p>
          <a:p>
            <a:endParaRPr lang="fr-FR" altLang="fr-FR" dirty="0">
              <a:solidFill>
                <a:srgbClr val="FF0000"/>
              </a:solidFill>
            </a:endParaRPr>
          </a:p>
          <a:p>
            <a:endParaRPr lang="fr-FR" altLang="fr-FR" dirty="0">
              <a:solidFill>
                <a:srgbClr val="FF0000"/>
              </a:solidFill>
            </a:endParaRPr>
          </a:p>
        </p:txBody>
      </p:sp>
      <p:pic>
        <p:nvPicPr>
          <p:cNvPr id="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5196" y="1218747"/>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3525" y="1679756"/>
            <a:ext cx="117252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indent="-342900" eaLnBrk="0" fontAlgn="base" hangingPunct="0">
              <a:spcBef>
                <a:spcPct val="0"/>
              </a:spcBef>
              <a:spcAft>
                <a:spcPct val="0"/>
              </a:spcAft>
              <a:buClr>
                <a:srgbClr val="000099"/>
              </a:buClr>
              <a:buFont typeface="Wingdings" panose="05000000000000000000" pitchFamily="2" charset="2"/>
              <a:buChar char="v"/>
            </a:pPr>
            <a:r>
              <a:rPr lang="fr-FR" altLang="fr-FR" sz="2000" b="1" u="sng" dirty="0">
                <a:solidFill>
                  <a:srgbClr val="000099"/>
                </a:solidFill>
                <a:ea typeface="ＭＳ Ｐゴシック" panose="020B0600070205080204" pitchFamily="34" charset="-128"/>
              </a:rPr>
              <a:t>Limites du conseil</a:t>
            </a:r>
          </a:p>
        </p:txBody>
      </p:sp>
      <p:pic>
        <p:nvPicPr>
          <p:cNvPr id="1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034" y="3271908"/>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352880" y="3857374"/>
            <a:ext cx="3879588"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p:txBody>
      </p:sp>
      <p:sp>
        <p:nvSpPr>
          <p:cNvPr id="16" name="ZoneTexte 1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7" name="Shape 84"/>
          <p:cNvSpPr txBox="1">
            <a:spLocks/>
          </p:cNvSpPr>
          <p:nvPr/>
        </p:nvSpPr>
        <p:spPr bwMode="auto">
          <a:xfrm>
            <a:off x="1780851" y="5011112"/>
            <a:ext cx="10515600" cy="1702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lnSpc>
                <a:spcPct val="150000"/>
              </a:lnSpc>
              <a:spcBef>
                <a:spcPct val="0"/>
              </a:spcBef>
              <a:spcAft>
                <a:spcPct val="0"/>
              </a:spcAft>
              <a:buClr>
                <a:srgbClr val="62C400"/>
              </a:buClr>
              <a:buSzPct val="100000"/>
              <a:buFontTx/>
              <a:buBlip>
                <a:blip r:embed="rId3"/>
              </a:buBlip>
            </a:pPr>
            <a:r>
              <a:rPr lang="fr-FR" altLang="fr-FR" sz="2000" dirty="0">
                <a:solidFill>
                  <a:srgbClr val="000099"/>
                </a:solidFill>
              </a:rPr>
              <a:t>Conseil de </a:t>
            </a:r>
            <a:r>
              <a:rPr lang="fr-FR" altLang="fr-FR" sz="2000" b="1" dirty="0">
                <a:solidFill>
                  <a:srgbClr val="000099"/>
                </a:solidFill>
              </a:rPr>
              <a:t>1</a:t>
            </a:r>
            <a:r>
              <a:rPr lang="fr-FR" altLang="fr-FR" sz="2000" b="1" baseline="30000" dirty="0">
                <a:solidFill>
                  <a:srgbClr val="000099"/>
                </a:solidFill>
              </a:rPr>
              <a:t>ère</a:t>
            </a:r>
            <a:r>
              <a:rPr lang="fr-FR" altLang="fr-FR" sz="2000" b="1" dirty="0">
                <a:solidFill>
                  <a:srgbClr val="000099"/>
                </a:solidFill>
              </a:rPr>
              <a:t> intention</a:t>
            </a:r>
          </a:p>
          <a:p>
            <a:pPr fontAlgn="base">
              <a:lnSpc>
                <a:spcPct val="150000"/>
              </a:lnSpc>
              <a:spcBef>
                <a:spcPts val="600"/>
              </a:spcBef>
              <a:spcAft>
                <a:spcPct val="0"/>
              </a:spcAft>
              <a:buClr>
                <a:srgbClr val="62C400"/>
              </a:buClr>
              <a:buSzPct val="100000"/>
              <a:buFontTx/>
              <a:buBlip>
                <a:blip r:embed="rId3"/>
              </a:buBlip>
            </a:pPr>
            <a:r>
              <a:rPr lang="fr-FR" altLang="fr-FR" sz="2000" b="1" dirty="0">
                <a:solidFill>
                  <a:srgbClr val="000099"/>
                </a:solidFill>
              </a:rPr>
              <a:t>Complément</a:t>
            </a:r>
            <a:r>
              <a:rPr lang="fr-FR" altLang="fr-FR" sz="2000" dirty="0">
                <a:solidFill>
                  <a:srgbClr val="000099"/>
                </a:solidFill>
              </a:rPr>
              <a:t> d’une </a:t>
            </a:r>
            <a:r>
              <a:rPr lang="fr-FR" altLang="fr-FR" sz="2000" b="1" dirty="0">
                <a:solidFill>
                  <a:srgbClr val="000099"/>
                </a:solidFill>
              </a:rPr>
              <a:t>prescription</a:t>
            </a: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533" y="5164220"/>
            <a:ext cx="765245" cy="79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547905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6" name="Espace réservé du contenu 2"/>
          <p:cNvSpPr txBox="1">
            <a:spLocks/>
          </p:cNvSpPr>
          <p:nvPr/>
        </p:nvSpPr>
        <p:spPr>
          <a:xfrm>
            <a:off x="253646" y="1653103"/>
            <a:ext cx="8306153" cy="550468"/>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 </a:t>
            </a:r>
            <a:r>
              <a:rPr lang="fr-FR" sz="2000" dirty="0">
                <a:solidFill>
                  <a:srgbClr val="000099"/>
                </a:solidFill>
                <a:cs typeface="Arial" panose="020B0604020202020204" pitchFamily="34" charset="0"/>
              </a:rPr>
              <a:t>: Prise en charge des douleurs nociceptives </a:t>
            </a:r>
            <a:r>
              <a:rPr lang="fr-FR" sz="2000" baseline="30000" dirty="0">
                <a:solidFill>
                  <a:srgbClr val="000099"/>
                </a:solidFill>
                <a:cs typeface="Arial" panose="020B0604020202020204" pitchFamily="34" charset="0"/>
              </a:rPr>
              <a:t>(1)</a:t>
            </a:r>
          </a:p>
        </p:txBody>
      </p:sp>
      <p:sp>
        <p:nvSpPr>
          <p:cNvPr id="8" name="Rectangle 7"/>
          <p:cNvSpPr/>
          <p:nvPr/>
        </p:nvSpPr>
        <p:spPr>
          <a:xfrm>
            <a:off x="0" y="6453280"/>
            <a:ext cx="10219765" cy="246221"/>
          </a:xfrm>
          <a:prstGeom prst="rect">
            <a:avLst/>
          </a:prstGeom>
        </p:spPr>
        <p:txBody>
          <a:bodyPr wrap="square">
            <a:spAutoFit/>
          </a:bodyPr>
          <a:lstStyle/>
          <a:p>
            <a:r>
              <a:rPr lang="fr-FR" sz="900" dirty="0"/>
              <a:t>(</a:t>
            </a:r>
            <a:r>
              <a:rPr lang="fr-FR" sz="1000" i="1" dirty="0"/>
              <a:t>1) ANSM - Prise en charge des douleurs de l’adulte modérées à intenses - Mise au point (actualisée) – mai 2011</a:t>
            </a:r>
          </a:p>
        </p:txBody>
      </p:sp>
      <p:sp>
        <p:nvSpPr>
          <p:cNvPr id="9" name="Espace réservé du contenu 5"/>
          <p:cNvSpPr txBox="1">
            <a:spLocks/>
          </p:cNvSpPr>
          <p:nvPr/>
        </p:nvSpPr>
        <p:spPr bwMode="auto">
          <a:xfrm>
            <a:off x="685800" y="2157412"/>
            <a:ext cx="10807700" cy="4395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200"/>
              </a:spcBef>
              <a:buFontTx/>
              <a:buBlip>
                <a:blip r:embed="rId3"/>
              </a:buBlip>
            </a:pPr>
            <a:r>
              <a:rPr lang="fr-FR" altLang="fr-FR" sz="2000" b="1" dirty="0">
                <a:solidFill>
                  <a:srgbClr val="000099"/>
                </a:solidFill>
                <a:cs typeface="Arial" panose="020B0604020202020204" pitchFamily="34" charset="0"/>
              </a:rPr>
              <a:t>Douleurs aiguës </a:t>
            </a:r>
          </a:p>
          <a:p>
            <a:pPr lvl="1">
              <a:lnSpc>
                <a:spcPct val="150000"/>
              </a:lnSpc>
              <a:spcBef>
                <a:spcPts val="0"/>
              </a:spcBef>
              <a:buClr>
                <a:srgbClr val="62C400"/>
              </a:buClr>
              <a:buFont typeface="Arial" panose="020B0604020202020204" pitchFamily="34" charset="0"/>
              <a:buChar char="•"/>
            </a:pPr>
            <a:r>
              <a:rPr lang="fr-FR" altLang="fr-FR" sz="2000" b="1" dirty="0">
                <a:solidFill>
                  <a:srgbClr val="000099"/>
                </a:solidFill>
                <a:cs typeface="Arial" panose="020B0604020202020204" pitchFamily="34" charset="0"/>
              </a:rPr>
              <a:t>légère à modérée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Paracétamol à dose optimale (dose minimale efficace)</a:t>
            </a:r>
          </a:p>
          <a:p>
            <a:pPr lvl="1">
              <a:lnSpc>
                <a:spcPct val="150000"/>
              </a:lnSpc>
              <a:spcBef>
                <a:spcPts val="0"/>
              </a:spcBef>
              <a:buClr>
                <a:srgbClr val="62C400"/>
              </a:buClr>
              <a:buFont typeface="Arial" panose="020B0604020202020204" pitchFamily="34" charset="0"/>
              <a:buChar char="•"/>
            </a:pPr>
            <a:r>
              <a:rPr lang="fr-FR" sz="2000" b="1" dirty="0">
                <a:solidFill>
                  <a:srgbClr val="000099"/>
                </a:solidFill>
              </a:rPr>
              <a:t>modérée à intense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AINS à dose antalgique en cure courte, ou antalgique de palier II</a:t>
            </a:r>
          </a:p>
          <a:p>
            <a:pPr lvl="1">
              <a:lnSpc>
                <a:spcPct val="150000"/>
              </a:lnSpc>
              <a:spcBef>
                <a:spcPts val="0"/>
              </a:spcBef>
              <a:buClr>
                <a:srgbClr val="62C400"/>
              </a:buClr>
              <a:buFont typeface="Arial" panose="020B0604020202020204" pitchFamily="34" charset="0"/>
              <a:buChar char="•"/>
            </a:pPr>
            <a:r>
              <a:rPr lang="fr-FR" sz="2000" b="1" dirty="0">
                <a:solidFill>
                  <a:srgbClr val="000099"/>
                </a:solidFill>
              </a:rPr>
              <a:t>Intense</a:t>
            </a:r>
            <a:r>
              <a:rPr lang="fr-FR" sz="2000" dirty="0">
                <a:solidFill>
                  <a:srgbClr val="000099"/>
                </a:solidFill>
              </a:rPr>
              <a:t> </a:t>
            </a:r>
            <a:r>
              <a:rPr lang="fr-FR" altLang="fr-FR" sz="2000" dirty="0">
                <a:solidFill>
                  <a:srgbClr val="000099"/>
                </a:solidFill>
                <a:cs typeface="Arial" panose="020B0604020202020204" pitchFamily="34" charset="0"/>
                <a:sym typeface="Wingdings" panose="05000000000000000000" pitchFamily="2" charset="2"/>
              </a:rPr>
              <a:t></a:t>
            </a:r>
            <a:r>
              <a:rPr lang="fr-FR" altLang="fr-FR" sz="18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antalgique de palier II, ou de palier III dans les douleurs très intenses</a:t>
            </a:r>
          </a:p>
          <a:p>
            <a:pPr>
              <a:lnSpc>
                <a:spcPct val="150000"/>
              </a:lnSpc>
              <a:spcBef>
                <a:spcPts val="1800"/>
              </a:spcBef>
              <a:buFontTx/>
              <a:buBlip>
                <a:blip r:embed="rId3"/>
              </a:buBlip>
            </a:pPr>
            <a:r>
              <a:rPr lang="fr-FR" altLang="fr-FR" sz="2000" b="1" dirty="0">
                <a:solidFill>
                  <a:srgbClr val="000099"/>
                </a:solidFill>
                <a:cs typeface="Arial" panose="020B0604020202020204" pitchFamily="34" charset="0"/>
              </a:rPr>
              <a:t>Douleurs chroniques</a:t>
            </a:r>
          </a:p>
          <a:p>
            <a:pPr marL="457200" lvl="1" indent="0">
              <a:spcBef>
                <a:spcPts val="600"/>
              </a:spcBef>
              <a:buClr>
                <a:srgbClr val="62C400"/>
              </a:buClr>
              <a:buNone/>
            </a:pPr>
            <a:r>
              <a:rPr lang="fr-FR" altLang="fr-FR" sz="2000" dirty="0">
                <a:solidFill>
                  <a:srgbClr val="000099"/>
                </a:solidFill>
                <a:cs typeface="Arial" panose="020B0604020202020204" pitchFamily="34" charset="0"/>
                <a:sym typeface="Wingdings" panose="05000000000000000000" pitchFamily="2" charset="2"/>
              </a:rPr>
              <a:t> </a:t>
            </a:r>
            <a:r>
              <a:rPr lang="fr-FR" sz="1800" dirty="0">
                <a:solidFill>
                  <a:srgbClr val="000099"/>
                </a:solidFill>
              </a:rPr>
              <a:t>Paracétamol à dose optimale (dose minimale efficace) </a:t>
            </a:r>
          </a:p>
          <a:p>
            <a:pPr marL="723900" lvl="1" indent="-266700">
              <a:spcBef>
                <a:spcPts val="600"/>
              </a:spcBef>
              <a:buClr>
                <a:srgbClr val="62C400"/>
              </a:buClr>
              <a:buNone/>
            </a:pPr>
            <a:r>
              <a:rPr lang="fr-FR" sz="1800" dirty="0">
                <a:solidFill>
                  <a:srgbClr val="000099"/>
                </a:solidFill>
              </a:rPr>
              <a:t>	et/ou   +/-   antalgique de palier II (dose faible à moyenne)</a:t>
            </a:r>
          </a:p>
          <a:p>
            <a:pPr marL="723900" lvl="1" indent="-266700">
              <a:spcBef>
                <a:spcPts val="1800"/>
              </a:spcBef>
              <a:buClr>
                <a:srgbClr val="62C400"/>
              </a:buClr>
              <a:buNone/>
            </a:pPr>
            <a:r>
              <a:rPr lang="fr-FR" altLang="fr-FR" sz="2000" dirty="0">
                <a:solidFill>
                  <a:srgbClr val="000099"/>
                </a:solidFill>
                <a:cs typeface="Arial" panose="020B0604020202020204" pitchFamily="34" charset="0"/>
                <a:sym typeface="Wingdings" panose="05000000000000000000" pitchFamily="2" charset="2"/>
              </a:rPr>
              <a:t> </a:t>
            </a:r>
            <a:r>
              <a:rPr lang="fr-FR" altLang="fr-FR" sz="1800" dirty="0" err="1">
                <a:solidFill>
                  <a:srgbClr val="000099"/>
                </a:solidFill>
                <a:cs typeface="Arial" panose="020B0604020202020204" pitchFamily="34" charset="0"/>
                <a:sym typeface="Wingdings" panose="05000000000000000000" pitchFamily="2" charset="2"/>
              </a:rPr>
              <a:t>R</a:t>
            </a:r>
            <a:r>
              <a:rPr lang="fr-FR" sz="1800" dirty="0" err="1">
                <a:solidFill>
                  <a:srgbClr val="000099"/>
                </a:solidFill>
              </a:rPr>
              <a:t>é-évaluer</a:t>
            </a:r>
            <a:r>
              <a:rPr lang="fr-FR" sz="1800" dirty="0">
                <a:solidFill>
                  <a:srgbClr val="000099"/>
                </a:solidFill>
              </a:rPr>
              <a:t> le traitement après une semaine</a:t>
            </a:r>
            <a:endParaRPr lang="fr-FR" altLang="fr-FR" sz="1800" dirty="0">
              <a:solidFill>
                <a:srgbClr val="000099"/>
              </a:solidFill>
              <a:cs typeface="Arial" panose="020B0604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067189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p:cNvSpPr>
          <p:nvPr/>
        </p:nvSpPr>
        <p:spPr bwMode="auto">
          <a:xfrm>
            <a:off x="1382354" y="1575466"/>
            <a:ext cx="8013700" cy="4729162"/>
          </a:xfrm>
          <a:prstGeom prst="rect">
            <a:avLst/>
          </a:prstGeom>
          <a:no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Pathologies articulaires</a:t>
            </a: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r>
              <a:rPr lang="fr-FR" altLang="fr-FR" sz="2000" b="1" dirty="0">
                <a:solidFill>
                  <a:srgbClr val="000099"/>
                </a:solidFill>
                <a:ea typeface="ＭＳ Ｐゴシック" panose="020B0600070205080204" pitchFamily="34" charset="-128"/>
                <a:cs typeface="Arial" panose="020B0604020202020204" pitchFamily="34" charset="0"/>
              </a:rPr>
              <a:t>Déminéralisation et risque </a:t>
            </a:r>
            <a:r>
              <a:rPr lang="fr-FR" altLang="fr-FR" sz="2000" b="1" dirty="0" err="1">
                <a:solidFill>
                  <a:srgbClr val="000099"/>
                </a:solidFill>
                <a:ea typeface="ＭＳ Ｐゴシック" panose="020B0600070205080204" pitchFamily="34" charset="-128"/>
                <a:cs typeface="Arial" panose="020B0604020202020204" pitchFamily="34" charset="0"/>
              </a:rPr>
              <a:t>fracturaire</a:t>
            </a:r>
            <a:endParaRPr lang="fr-FR" altLang="fr-FR" sz="2000" b="1" dirty="0">
              <a:solidFill>
                <a:srgbClr val="000099"/>
              </a:solidFill>
              <a:ea typeface="ＭＳ Ｐゴシック" panose="020B0600070205080204" pitchFamily="34" charset="-128"/>
              <a:cs typeface="Arial" panose="020B0604020202020204" pitchFamily="34" charset="0"/>
            </a:endParaRPr>
          </a:p>
          <a:p>
            <a:pPr marL="714375" lvl="2" indent="-34290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Chirurgie osseuse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Crampes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7" name="Rectangle 6"/>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59574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 </a:t>
            </a:r>
          </a:p>
          <a:p>
            <a:pPr marL="0" indent="0">
              <a:buFontTx/>
              <a:buNone/>
            </a:pPr>
            <a:endParaRPr lang="fr-FR" sz="2000" b="1" dirty="0">
              <a:solidFill>
                <a:srgbClr val="000099"/>
              </a:solidFill>
            </a:endParaRPr>
          </a:p>
          <a:p>
            <a:pPr marL="0" indent="0">
              <a:buFontTx/>
              <a:buNone/>
            </a:pPr>
            <a:endParaRPr lang="fr-FR" sz="2000" b="1" dirty="0">
              <a:solidFill>
                <a:srgbClr val="000099"/>
              </a:solidFill>
            </a:endParaRPr>
          </a:p>
          <a:p>
            <a:r>
              <a:rPr lang="fr-FR" sz="2000" dirty="0">
                <a:solidFill>
                  <a:srgbClr val="000099"/>
                </a:solidFill>
              </a:rPr>
              <a:t>Tutoiement / vouvoiement</a:t>
            </a:r>
          </a:p>
          <a:p>
            <a:endParaRPr lang="fr-FR" sz="2000" dirty="0">
              <a:solidFill>
                <a:srgbClr val="000099"/>
              </a:solidFill>
            </a:endParaRPr>
          </a:p>
          <a:p>
            <a:pPr marL="0" indent="0">
              <a:buFontTx/>
              <a:buNone/>
            </a:pPr>
            <a:endParaRPr lang="fr-FR" sz="2000" dirty="0">
              <a:solidFill>
                <a:srgbClr val="000099"/>
              </a:solidFill>
            </a:endParaRPr>
          </a:p>
          <a:p>
            <a:r>
              <a:rPr lang="fr-FR" sz="2000" dirty="0">
                <a:solidFill>
                  <a:prstClr val="white"/>
                </a:solidFill>
              </a:rPr>
              <a:t>N</a:t>
            </a:r>
          </a:p>
          <a:p>
            <a:endParaRPr lang="fr-FR" sz="2000" dirty="0">
              <a:solidFill>
                <a:srgbClr val="000099"/>
              </a:solidFill>
            </a:endParaRPr>
          </a:p>
          <a:p>
            <a:endParaRPr lang="fr-FR" sz="2000" dirty="0">
              <a:solidFill>
                <a:srgbClr val="000099"/>
              </a:solidFill>
            </a:endParaRPr>
          </a:p>
          <a:p>
            <a:endParaRPr lang="fr-FR" sz="2000" dirty="0">
              <a:solidFill>
                <a:srgbClr val="000099"/>
              </a:solidFill>
            </a:endParaRPr>
          </a:p>
          <a:p>
            <a:endParaRPr lang="fr-FR" sz="2000" dirty="0">
              <a:solidFill>
                <a:srgbClr val="4472C4">
                  <a:lumMod val="75000"/>
                </a:srgbClr>
              </a:solidFill>
            </a:endParaRPr>
          </a:p>
          <a:p>
            <a:endParaRPr lang="fr-FR" sz="2000" b="1" dirty="0">
              <a:solidFill>
                <a:srgbClr val="000099"/>
              </a:solidFill>
            </a:endParaRPr>
          </a:p>
          <a:p>
            <a:pPr marL="1028700" lvl="3" indent="0">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r>
              <a:rPr lang="fr-FR" altLang="fr-FR" sz="2400" i="1" dirty="0">
                <a:solidFill>
                  <a:srgbClr val="000099"/>
                </a:solidFill>
                <a:latin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2504155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7669834" y="2502492"/>
            <a:ext cx="3471636"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Ruta</a:t>
            </a:r>
            <a:r>
              <a:rPr lang="fr-FR" sz="1800" b="1" dirty="0">
                <a:solidFill>
                  <a:srgbClr val="000090"/>
                </a:solidFill>
              </a:rPr>
              <a:t> </a:t>
            </a:r>
            <a:r>
              <a:rPr lang="fr-FR" sz="1800" b="1" dirty="0" err="1">
                <a:solidFill>
                  <a:srgbClr val="000090"/>
                </a:solidFill>
              </a:rPr>
              <a:t>graveolens</a:t>
            </a:r>
            <a:r>
              <a:rPr lang="fr-FR" sz="1800" b="1" dirty="0">
                <a:solidFill>
                  <a:srgbClr val="000090"/>
                </a:solidFill>
              </a:rPr>
              <a:t> 9 CH</a:t>
            </a:r>
          </a:p>
          <a:p>
            <a:pPr algn="r">
              <a:spcBef>
                <a:spcPts val="300"/>
              </a:spcBef>
            </a:pPr>
            <a:r>
              <a:rPr lang="fr-FR" dirty="0">
                <a:solidFill>
                  <a:srgbClr val="000099"/>
                </a:solidFill>
              </a:rPr>
              <a:t>5 granules matin et soir</a:t>
            </a:r>
          </a:p>
          <a:p>
            <a:pPr algn="r"/>
            <a:r>
              <a:rPr lang="fr-FR" dirty="0">
                <a:solidFill>
                  <a:srgbClr val="000099"/>
                </a:solidFill>
              </a:rPr>
              <a:t>Multiplier les prises à la demande</a:t>
            </a:r>
          </a:p>
        </p:txBody>
      </p:sp>
      <p:sp>
        <p:nvSpPr>
          <p:cNvPr id="9" name="Text Box 26"/>
          <p:cNvSpPr txBox="1">
            <a:spLocks noChangeArrowheads="1"/>
          </p:cNvSpPr>
          <p:nvPr/>
        </p:nvSpPr>
        <p:spPr bwMode="auto">
          <a:xfrm>
            <a:off x="668565" y="2354121"/>
            <a:ext cx="64849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Meurtrissures, courbatures, raideur, principalement localisées aux articulations des poignets, des chevilles et de la colonne vertébrale.</a:t>
            </a:r>
          </a:p>
          <a:p>
            <a:pPr marL="266700">
              <a:buClr>
                <a:srgbClr val="62C400"/>
              </a:buClr>
            </a:pPr>
            <a:r>
              <a:rPr lang="fr-FR" altLang="fr-FR" b="1" i="1" dirty="0">
                <a:solidFill>
                  <a:srgbClr val="000099"/>
                </a:solidFill>
                <a:cs typeface="Arial" panose="020B0604020202020204" pitchFamily="34" charset="0"/>
              </a:rPr>
              <a:t>Amélioration par le mouvement et la chaleur</a:t>
            </a:r>
          </a:p>
        </p:txBody>
      </p:sp>
      <p:sp>
        <p:nvSpPr>
          <p:cNvPr id="10" name="Text Box 27"/>
          <p:cNvSpPr txBox="1">
            <a:spLocks noChangeArrowheads="1"/>
          </p:cNvSpPr>
          <p:nvPr/>
        </p:nvSpPr>
        <p:spPr bwMode="auto">
          <a:xfrm>
            <a:off x="8659851" y="4202005"/>
            <a:ext cx="2481618"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a:r>
              <a:rPr lang="fr-FR" sz="1800" b="1" dirty="0" err="1">
                <a:solidFill>
                  <a:srgbClr val="000090"/>
                </a:solidFill>
              </a:rPr>
              <a:t>Causticum</a:t>
            </a:r>
            <a:r>
              <a:rPr lang="fr-FR" sz="1800" b="1" dirty="0">
                <a:solidFill>
                  <a:srgbClr val="000090"/>
                </a:solidFill>
              </a:rPr>
              <a:t>  9 CH</a:t>
            </a:r>
          </a:p>
          <a:p>
            <a:pPr algn="r">
              <a:spcBef>
                <a:spcPts val="300"/>
              </a:spcBef>
            </a:pPr>
            <a:r>
              <a:rPr lang="fr-FR" dirty="0">
                <a:solidFill>
                  <a:srgbClr val="000099"/>
                </a:solidFill>
              </a:rPr>
              <a:t>5 granules matin et soir</a:t>
            </a:r>
          </a:p>
        </p:txBody>
      </p:sp>
      <p:sp>
        <p:nvSpPr>
          <p:cNvPr id="11" name="Text Box 26"/>
          <p:cNvSpPr txBox="1">
            <a:spLocks noChangeArrowheads="1"/>
          </p:cNvSpPr>
          <p:nvPr/>
        </p:nvSpPr>
        <p:spPr bwMode="auto">
          <a:xfrm>
            <a:off x="668565" y="3986105"/>
            <a:ext cx="648498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Rétractions tendineuses et contractures musculaires.</a:t>
            </a:r>
          </a:p>
          <a:p>
            <a:pPr marL="266700">
              <a:buClr>
                <a:srgbClr val="62C400"/>
              </a:buClr>
            </a:pPr>
            <a:r>
              <a:rPr lang="fr-FR" altLang="fr-FR" b="1" dirty="0">
                <a:solidFill>
                  <a:srgbClr val="000099"/>
                </a:solidFill>
                <a:cs typeface="Arial" panose="020B0604020202020204" pitchFamily="34" charset="0"/>
              </a:rPr>
              <a:t>Enraidissement douloureux</a:t>
            </a:r>
          </a:p>
          <a:p>
            <a:pPr marL="266700">
              <a:buClr>
                <a:srgbClr val="62C400"/>
              </a:buClr>
            </a:pPr>
            <a:r>
              <a:rPr lang="fr-FR" altLang="fr-FR" i="1" dirty="0">
                <a:solidFill>
                  <a:srgbClr val="000099"/>
                </a:solidFill>
                <a:cs typeface="Arial" panose="020B0604020202020204" pitchFamily="34" charset="0"/>
              </a:rPr>
              <a:t>Amélioration par la chaleur humide</a:t>
            </a:r>
          </a:p>
        </p:txBody>
      </p:sp>
      <p:sp>
        <p:nvSpPr>
          <p:cNvPr id="12"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tendineuses</a:t>
            </a:r>
          </a:p>
          <a:p>
            <a:pPr defTabSz="914377" fontAlgn="auto">
              <a:spcBef>
                <a:spcPts val="0"/>
              </a:spcBef>
              <a:spcAft>
                <a:spcPts val="0"/>
              </a:spcAft>
              <a:buBlip>
                <a:blip r:embed="rId4"/>
              </a:buBlip>
              <a:defRPr/>
            </a:pPr>
            <a:endParaRPr lang="fr-FR" dirty="0">
              <a:solidFill>
                <a:srgbClr val="000000"/>
              </a:solidFill>
            </a:endParaRP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1154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9"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a:t>
            </a:r>
          </a:p>
          <a:p>
            <a:pPr defTabSz="914377" fontAlgn="auto">
              <a:spcBef>
                <a:spcPts val="0"/>
              </a:spcBef>
              <a:spcAft>
                <a:spcPts val="0"/>
              </a:spcAft>
              <a:buBlip>
                <a:blip r:embed="rId3"/>
              </a:buBlip>
              <a:defRPr/>
            </a:pPr>
            <a:endParaRPr lang="fr-FR" dirty="0">
              <a:solidFill>
                <a:srgbClr val="000000"/>
              </a:solidFill>
            </a:endParaRPr>
          </a:p>
        </p:txBody>
      </p:sp>
      <p:sp>
        <p:nvSpPr>
          <p:cNvPr id="10" name="Espace réservé du contenu 5"/>
          <p:cNvSpPr txBox="1">
            <a:spLocks/>
          </p:cNvSpPr>
          <p:nvPr/>
        </p:nvSpPr>
        <p:spPr bwMode="auto">
          <a:xfrm>
            <a:off x="685800" y="2246312"/>
            <a:ext cx="9715500" cy="3925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Tx/>
              <a:buBlip>
                <a:blip r:embed="rId3"/>
              </a:buBlip>
            </a:pPr>
            <a:r>
              <a:rPr lang="fr-FR" sz="2000" b="1" dirty="0">
                <a:solidFill>
                  <a:srgbClr val="000099"/>
                </a:solidFill>
                <a:latin typeface="Arial" panose="020B0604020202020204" pitchFamily="34" charset="0"/>
                <a:cs typeface="Arial" panose="020B0604020202020204" pitchFamily="34" charset="0"/>
              </a:rPr>
              <a:t>Arthrose</a:t>
            </a:r>
            <a:r>
              <a:rPr lang="fr-FR" sz="2000" dirty="0">
                <a:solidFill>
                  <a:srgbClr val="000099"/>
                </a:solidFill>
                <a:latin typeface="Arial" panose="020B0604020202020204" pitchFamily="34" charset="0"/>
                <a:cs typeface="Arial" panose="020B0604020202020204" pitchFamily="34" charset="0"/>
              </a:rPr>
              <a:t> = destruction progressive du cartilage </a:t>
            </a:r>
            <a:r>
              <a:rPr lang="fr-FR" sz="2000" dirty="0" err="1">
                <a:solidFill>
                  <a:srgbClr val="000099"/>
                </a:solidFill>
                <a:latin typeface="Arial" panose="020B0604020202020204" pitchFamily="34" charset="0"/>
                <a:cs typeface="Arial" panose="020B0604020202020204" pitchFamily="34" charset="0"/>
              </a:rPr>
              <a:t>intra-articulaire</a:t>
            </a:r>
            <a:r>
              <a:rPr lang="fr-FR" sz="2000" dirty="0">
                <a:solidFill>
                  <a:srgbClr val="000099"/>
                </a:solidFill>
                <a:latin typeface="Arial" panose="020B0604020202020204" pitchFamily="34" charset="0"/>
                <a:cs typeface="Arial" panose="020B0604020202020204" pitchFamily="34" charset="0"/>
              </a:rPr>
              <a:t>  </a:t>
            </a:r>
          </a:p>
          <a:p>
            <a:pPr marL="355600" indent="-355600">
              <a:lnSpc>
                <a:spcPct val="150000"/>
              </a:lnSpc>
              <a:buNone/>
            </a:pPr>
            <a:r>
              <a:rPr lang="fr-FR" altLang="fr-FR" sz="2000" dirty="0">
                <a:solidFill>
                  <a:srgbClr val="000099"/>
                </a:solidFill>
                <a:latin typeface="Arial" panose="020B0604020202020204" pitchFamily="34" charset="0"/>
                <a:cs typeface="Arial" panose="020B0604020202020204" pitchFamily="34" charset="0"/>
                <a:sym typeface="Wingdings" panose="05000000000000000000" pitchFamily="2" charset="2"/>
              </a:rPr>
              <a:t>	 </a:t>
            </a:r>
            <a:r>
              <a:rPr lang="fr-FR" sz="2000" dirty="0">
                <a:solidFill>
                  <a:srgbClr val="000099"/>
                </a:solidFill>
              </a:rPr>
              <a:t>ne joue plus son </a:t>
            </a:r>
            <a:r>
              <a:rPr lang="fr-FR" altLang="fr-FR" sz="2000" dirty="0">
                <a:solidFill>
                  <a:srgbClr val="000099"/>
                </a:solidFill>
                <a:cs typeface="Arial" panose="020B0604020202020204" pitchFamily="34" charset="0"/>
                <a:sym typeface="Wingdings" panose="05000000000000000000" pitchFamily="2" charset="2"/>
              </a:rPr>
              <a:t>rôle de protection</a:t>
            </a:r>
          </a:p>
          <a:p>
            <a:pPr marL="355600" indent="-355600">
              <a:lnSpc>
                <a:spcPct val="150000"/>
              </a:lnSpc>
              <a:buNone/>
            </a:pPr>
            <a:endParaRPr lang="fr-FR" altLang="fr-FR" sz="2000" dirty="0">
              <a:solidFill>
                <a:srgbClr val="000099"/>
              </a:solidFill>
              <a:cs typeface="Arial" panose="020B0604020202020204" pitchFamily="34" charset="0"/>
              <a:sym typeface="Wingdings" panose="05000000000000000000" pitchFamily="2" charset="2"/>
            </a:endParaRPr>
          </a:p>
          <a:p>
            <a:pPr>
              <a:lnSpc>
                <a:spcPct val="150000"/>
              </a:lnSpc>
              <a:buFontTx/>
              <a:buBlip>
                <a:blip r:embed="rId3"/>
              </a:buBlip>
            </a:pPr>
            <a:r>
              <a:rPr lang="fr-FR" altLang="fr-FR" sz="2000" b="1" dirty="0">
                <a:solidFill>
                  <a:srgbClr val="000099"/>
                </a:solidFill>
                <a:cs typeface="Arial" panose="020B0604020202020204" pitchFamily="34" charset="0"/>
              </a:rPr>
              <a:t>2 phases douloureuses </a:t>
            </a:r>
            <a:r>
              <a:rPr lang="fr-FR" altLang="fr-FR" sz="2000" dirty="0">
                <a:solidFill>
                  <a:srgbClr val="000099"/>
                </a:solidFill>
                <a:cs typeface="Arial" panose="020B0604020202020204" pitchFamily="34" charset="0"/>
              </a:rPr>
              <a:t>:</a:t>
            </a:r>
          </a:p>
          <a:p>
            <a:pPr lvl="1">
              <a:lnSpc>
                <a:spcPct val="150000"/>
              </a:lnSpc>
              <a:buClr>
                <a:srgbClr val="62C400"/>
              </a:buClr>
              <a:buFont typeface="Arial" panose="020B0604020202020204" pitchFamily="34" charset="0"/>
              <a:buChar char="•"/>
            </a:pPr>
            <a:r>
              <a:rPr lang="fr-FR" altLang="fr-FR" sz="1800" dirty="0">
                <a:solidFill>
                  <a:srgbClr val="000099"/>
                </a:solidFill>
                <a:latin typeface="Arial" panose="020B0604020202020204" pitchFamily="34" charset="0"/>
                <a:cs typeface="Arial" panose="020B0604020202020204" pitchFamily="34" charset="0"/>
              </a:rPr>
              <a:t>Phase inflammatoire, avec poussées douloureuses</a:t>
            </a:r>
          </a:p>
          <a:p>
            <a:pPr lvl="1">
              <a:lnSpc>
                <a:spcPct val="150000"/>
              </a:lnSpc>
              <a:buClr>
                <a:srgbClr val="62C400"/>
              </a:buClr>
              <a:buFont typeface="Arial" panose="020B0604020202020204" pitchFamily="34" charset="0"/>
              <a:buChar char="•"/>
            </a:pPr>
            <a:r>
              <a:rPr lang="fr-FR" altLang="fr-FR" sz="1800" dirty="0">
                <a:solidFill>
                  <a:srgbClr val="000099"/>
                </a:solidFill>
                <a:latin typeface="Arial" panose="020B0604020202020204" pitchFamily="34" charset="0"/>
                <a:cs typeface="Arial" panose="020B0604020202020204" pitchFamily="34" charset="0"/>
              </a:rPr>
              <a:t>Phase avec douleurs sur des articulations </a:t>
            </a:r>
            <a:r>
              <a:rPr lang="fr-FR" sz="1800" dirty="0">
                <a:solidFill>
                  <a:srgbClr val="000099"/>
                </a:solidFill>
                <a:latin typeface="Arial" panose="020B0604020202020204" pitchFamily="34" charset="0"/>
                <a:cs typeface="Arial" panose="020B0604020202020204" pitchFamily="34" charset="0"/>
              </a:rPr>
              <a:t>déformées et/ou érodées</a:t>
            </a:r>
            <a:endParaRPr lang="fr-FR" sz="1800" b="1" dirty="0">
              <a:solidFill>
                <a:srgbClr val="000099"/>
              </a:solidFill>
              <a:latin typeface="Arial" panose="020B0604020202020204" pitchFamily="34" charset="0"/>
              <a:cs typeface="Arial" panose="020B0604020202020204" pitchFamily="34" charset="0"/>
            </a:endParaRPr>
          </a:p>
          <a:p>
            <a:pPr>
              <a:lnSpc>
                <a:spcPct val="150000"/>
              </a:lnSpc>
              <a:buBlip>
                <a:blip r:embed="rId3"/>
              </a:buBlip>
            </a:pPr>
            <a:endParaRPr lang="fr-FR" altLang="fr-FR" sz="2000" dirty="0">
              <a:solidFill>
                <a:srgbClr val="000099"/>
              </a:solidFill>
              <a:cs typeface="Arial" panose="020B0604020202020204" pitchFamily="34" charset="0"/>
            </a:endParaRPr>
          </a:p>
          <a:p>
            <a:pPr marL="0" indent="0">
              <a:lnSpc>
                <a:spcPct val="150000"/>
              </a:lnSpc>
              <a:buNone/>
            </a:pPr>
            <a:endParaRPr lang="fr-FR" altLang="fr-FR" sz="2000" dirty="0">
              <a:solidFill>
                <a:srgbClr val="000099"/>
              </a:solidFill>
              <a:cs typeface="Arial" panose="020B0604020202020204"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4244036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4"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5" name="Freeform 9"/>
          <p:cNvSpPr>
            <a:spLocks/>
          </p:cNvSpPr>
          <p:nvPr/>
        </p:nvSpPr>
        <p:spPr bwMode="auto">
          <a:xfrm rot="-5625315">
            <a:off x="6821163" y="178460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8"/>
          <p:cNvSpPr>
            <a:spLocks/>
          </p:cNvSpPr>
          <p:nvPr/>
        </p:nvSpPr>
        <p:spPr bwMode="auto">
          <a:xfrm rot="7278541" flipV="1">
            <a:off x="4933225" y="454720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Freeform 11"/>
          <p:cNvSpPr>
            <a:spLocks/>
          </p:cNvSpPr>
          <p:nvPr/>
        </p:nvSpPr>
        <p:spPr bwMode="auto">
          <a:xfrm rot="2849343" flipH="1">
            <a:off x="4049945" y="2312112"/>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9" name="Oval 13"/>
          <p:cNvSpPr>
            <a:spLocks noChangeArrowheads="1"/>
          </p:cNvSpPr>
          <p:nvPr/>
        </p:nvSpPr>
        <p:spPr bwMode="auto">
          <a:xfrm>
            <a:off x="4469628" y="2141657"/>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0" name="Rectangle 10"/>
          <p:cNvSpPr>
            <a:spLocks noChangeArrowheads="1"/>
          </p:cNvSpPr>
          <p:nvPr/>
        </p:nvSpPr>
        <p:spPr bwMode="auto">
          <a:xfrm>
            <a:off x="201681" y="2887930"/>
            <a:ext cx="4089400" cy="259015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 Tropisme synovial (œdème et épanchement des séreuses)</a:t>
            </a:r>
          </a:p>
          <a:p>
            <a:pPr algn="ctr" fontAlgn="auto">
              <a:buClr>
                <a:srgbClr val="33CC33"/>
              </a:buClr>
              <a:defRPr/>
            </a:pPr>
            <a:r>
              <a:rPr lang="fr-FR" altLang="fr-FR" sz="1600" dirty="0">
                <a:solidFill>
                  <a:srgbClr val="000099"/>
                </a:solidFill>
                <a:latin typeface="+mj-lt"/>
              </a:rPr>
              <a:t>douleurs aiguës, lancinantes, souvent localisées en points précis,</a:t>
            </a:r>
          </a:p>
          <a:p>
            <a:pPr algn="ctr" fontAlgn="auto">
              <a:spcAft>
                <a:spcPts val="600"/>
              </a:spcAft>
              <a:buClr>
                <a:srgbClr val="33CC33"/>
              </a:buClr>
              <a:defRPr/>
            </a:pPr>
            <a:r>
              <a:rPr lang="fr-FR" altLang="fr-FR" sz="1600" b="1" i="1" dirty="0">
                <a:solidFill>
                  <a:srgbClr val="000099"/>
                </a:solidFill>
                <a:latin typeface="+mj-lt"/>
              </a:rPr>
              <a:t>amélioration par la pression forte et par l’immobilité absolue</a:t>
            </a:r>
          </a:p>
          <a:p>
            <a:pPr algn="ctr" fontAlgn="auto">
              <a:spcAft>
                <a:spcPts val="300"/>
              </a:spcAft>
              <a:buClr>
                <a:srgbClr val="33CC33"/>
              </a:buClr>
              <a:defRPr/>
            </a:pPr>
            <a:r>
              <a:rPr lang="fr-FR" altLang="fr-FR" b="1" dirty="0" err="1">
                <a:solidFill>
                  <a:srgbClr val="000099"/>
                </a:solidFill>
                <a:latin typeface="+mj-lt"/>
              </a:rPr>
              <a:t>Bryonia</a:t>
            </a:r>
            <a:r>
              <a:rPr lang="fr-FR" altLang="fr-FR" b="1" dirty="0">
                <a:solidFill>
                  <a:srgbClr val="000099"/>
                </a:solidFill>
                <a:latin typeface="+mj-lt"/>
              </a:rPr>
              <a:t> 9 CH</a:t>
            </a:r>
          </a:p>
          <a:p>
            <a:pPr algn="ctr" fontAlgn="auto">
              <a:spcBef>
                <a:spcPts val="300"/>
              </a:spcBef>
              <a:spcAft>
                <a:spcPts val="0"/>
              </a:spcAft>
              <a:buClr>
                <a:srgbClr val="33CC33"/>
              </a:buClr>
              <a:defRPr/>
            </a:pPr>
            <a:r>
              <a:rPr lang="fr-FR" altLang="fr-FR" sz="1600" dirty="0">
                <a:solidFill>
                  <a:srgbClr val="000099"/>
                </a:solidFill>
                <a:latin typeface="+mj-lt"/>
              </a:rPr>
              <a:t>5 granules matin et soir</a:t>
            </a:r>
          </a:p>
          <a:p>
            <a:pPr algn="ctr">
              <a:buClr>
                <a:srgbClr val="33CC33"/>
              </a:buClr>
              <a:defRPr/>
            </a:pPr>
            <a:r>
              <a:rPr lang="fr-FR" sz="1600" dirty="0">
                <a:solidFill>
                  <a:srgbClr val="000099"/>
                </a:solidFill>
              </a:rPr>
              <a:t>Multiplier les prises à la demande</a:t>
            </a:r>
          </a:p>
          <a:p>
            <a:pPr algn="ctr" fontAlgn="auto">
              <a:spcBef>
                <a:spcPts val="0"/>
              </a:spcBef>
              <a:spcAft>
                <a:spcPts val="0"/>
              </a:spcAft>
              <a:buClr>
                <a:srgbClr val="33CC33"/>
              </a:buClr>
              <a:defRPr/>
            </a:pPr>
            <a:endParaRPr lang="fr-FR" altLang="fr-FR" sz="1600" dirty="0">
              <a:solidFill>
                <a:srgbClr val="000099"/>
              </a:solidFill>
              <a:latin typeface="+mj-lt"/>
            </a:endParaRPr>
          </a:p>
        </p:txBody>
      </p:sp>
      <p:sp>
        <p:nvSpPr>
          <p:cNvPr id="11" name="Espace réservé du contenu 2"/>
          <p:cNvSpPr txBox="1">
            <a:spLocks/>
          </p:cNvSpPr>
          <p:nvPr/>
        </p:nvSpPr>
        <p:spPr>
          <a:xfrm>
            <a:off x="253647" y="168328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a:t>
            </a:r>
          </a:p>
          <a:p>
            <a:pPr defTabSz="914377" fontAlgn="auto">
              <a:spcBef>
                <a:spcPts val="0"/>
              </a:spcBef>
              <a:spcAft>
                <a:spcPts val="0"/>
              </a:spcAft>
              <a:buBlip>
                <a:blip r:embed="rId3"/>
              </a:buBlip>
              <a:defRPr/>
            </a:pPr>
            <a:endParaRPr lang="fr-FR" dirty="0">
              <a:solidFill>
                <a:srgbClr val="000000"/>
              </a:solidFill>
            </a:endParaRPr>
          </a:p>
        </p:txBody>
      </p:sp>
      <p:sp>
        <p:nvSpPr>
          <p:cNvPr id="12" name="Rectangle 10"/>
          <p:cNvSpPr>
            <a:spLocks noChangeArrowheads="1"/>
          </p:cNvSpPr>
          <p:nvPr/>
        </p:nvSpPr>
        <p:spPr bwMode="auto">
          <a:xfrm>
            <a:off x="7463685" y="1905593"/>
            <a:ext cx="4372493" cy="208876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Tropisme plutôt </a:t>
            </a:r>
            <a:r>
              <a:rPr lang="fr-FR" altLang="fr-FR" sz="1600" b="1" dirty="0" err="1">
                <a:solidFill>
                  <a:srgbClr val="000099"/>
                </a:solidFill>
                <a:latin typeface="+mj-lt"/>
              </a:rPr>
              <a:t>périarticulaire</a:t>
            </a:r>
            <a:endParaRPr lang="fr-FR" altLang="fr-FR" sz="1600" b="1" dirty="0">
              <a:solidFill>
                <a:srgbClr val="000099"/>
              </a:solidFill>
              <a:latin typeface="+mj-lt"/>
            </a:endParaRPr>
          </a:p>
          <a:p>
            <a:pPr algn="ctr" fontAlgn="auto">
              <a:buClr>
                <a:srgbClr val="33CC33"/>
              </a:buClr>
              <a:defRPr/>
            </a:pPr>
            <a:r>
              <a:rPr lang="fr-FR" altLang="fr-FR" sz="1600" dirty="0">
                <a:solidFill>
                  <a:srgbClr val="000099"/>
                </a:solidFill>
                <a:latin typeface="+mj-lt"/>
              </a:rPr>
              <a:t>sensation de meurtrissure et de raideur </a:t>
            </a:r>
          </a:p>
          <a:p>
            <a:pPr algn="ctr" fontAlgn="auto">
              <a:buClr>
                <a:srgbClr val="33CC33"/>
              </a:buClr>
              <a:defRPr/>
            </a:pPr>
            <a:r>
              <a:rPr lang="fr-FR" altLang="fr-FR" sz="1600" b="1" i="1" dirty="0">
                <a:solidFill>
                  <a:srgbClr val="000099"/>
                </a:solidFill>
                <a:latin typeface="+mj-lt"/>
              </a:rPr>
              <a:t>amélioration par le mouvement continué</a:t>
            </a:r>
          </a:p>
          <a:p>
            <a:pPr algn="ctr" fontAlgn="auto">
              <a:spcAft>
                <a:spcPts val="600"/>
              </a:spcAft>
              <a:buClr>
                <a:srgbClr val="33CC33"/>
              </a:buClr>
              <a:defRPr/>
            </a:pPr>
            <a:r>
              <a:rPr lang="fr-FR" altLang="fr-FR" sz="1600" i="1" dirty="0">
                <a:solidFill>
                  <a:srgbClr val="000099"/>
                </a:solidFill>
                <a:latin typeface="+mj-lt"/>
              </a:rPr>
              <a:t>         aggravation par l’humidité</a:t>
            </a:r>
          </a:p>
          <a:p>
            <a:pPr algn="ctr" fontAlgn="auto">
              <a:spcAft>
                <a:spcPts val="300"/>
              </a:spcAft>
              <a:buClr>
                <a:srgbClr val="33CC33"/>
              </a:buClr>
              <a:defRPr/>
            </a:pPr>
            <a:r>
              <a:rPr lang="fr-FR" altLang="fr-FR" b="1" dirty="0">
                <a:solidFill>
                  <a:srgbClr val="000099"/>
                </a:solidFill>
                <a:latin typeface="+mj-lt"/>
              </a:rPr>
              <a:t> </a:t>
            </a:r>
            <a:r>
              <a:rPr lang="fr-FR" altLang="fr-FR" b="1" dirty="0" err="1">
                <a:solidFill>
                  <a:srgbClr val="000099"/>
                </a:solidFill>
                <a:latin typeface="+mj-lt"/>
              </a:rPr>
              <a:t>Rhus</a:t>
            </a:r>
            <a:r>
              <a:rPr lang="fr-FR" altLang="fr-FR" b="1" dirty="0">
                <a:solidFill>
                  <a:srgbClr val="000099"/>
                </a:solidFill>
                <a:latin typeface="+mj-lt"/>
              </a:rPr>
              <a:t> </a:t>
            </a:r>
            <a:r>
              <a:rPr lang="fr-FR" altLang="fr-FR" b="1" dirty="0" err="1">
                <a:solidFill>
                  <a:srgbClr val="000099"/>
                </a:solidFill>
                <a:latin typeface="+mj-lt"/>
              </a:rPr>
              <a:t>toxicodendron</a:t>
            </a:r>
            <a:r>
              <a:rPr lang="fr-FR" altLang="fr-FR" b="1" dirty="0">
                <a:solidFill>
                  <a:srgbClr val="000099"/>
                </a:solidFill>
                <a:latin typeface="+mj-lt"/>
              </a:rPr>
              <a:t> 9 CH</a:t>
            </a:r>
          </a:p>
          <a:p>
            <a:pPr algn="ctr" fontAlgn="auto">
              <a:spcBef>
                <a:spcPts val="300"/>
              </a:spcBef>
              <a:buClr>
                <a:srgbClr val="33CC33"/>
              </a:buClr>
              <a:defRPr/>
            </a:pPr>
            <a:r>
              <a:rPr lang="fr-FR" altLang="fr-FR" sz="1600" dirty="0">
                <a:solidFill>
                  <a:srgbClr val="000099"/>
                </a:solidFill>
                <a:latin typeface="+mj-lt"/>
              </a:rPr>
              <a:t>5 granules matin et soir</a:t>
            </a:r>
          </a:p>
          <a:p>
            <a:pPr algn="ctr">
              <a:buClr>
                <a:srgbClr val="33CC33"/>
              </a:buClr>
              <a:defRPr/>
            </a:pPr>
            <a:r>
              <a:rPr lang="fr-FR" sz="1600" dirty="0">
                <a:solidFill>
                  <a:srgbClr val="000099"/>
                </a:solidFill>
              </a:rPr>
              <a:t>Multiplier les prises à la demande</a:t>
            </a:r>
          </a:p>
          <a:p>
            <a:pPr algn="ctr" fontAlgn="auto">
              <a:buClr>
                <a:srgbClr val="33CC33"/>
              </a:buClr>
              <a:defRPr/>
            </a:pPr>
            <a:endParaRPr lang="fr-FR" altLang="fr-FR" sz="1600" dirty="0">
              <a:solidFill>
                <a:srgbClr val="000099"/>
              </a:solidFill>
              <a:latin typeface="+mj-lt"/>
            </a:endParaRP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16" name="Rectangle 10"/>
          <p:cNvSpPr>
            <a:spLocks noChangeArrowheads="1"/>
          </p:cNvSpPr>
          <p:nvPr/>
        </p:nvSpPr>
        <p:spPr bwMode="auto">
          <a:xfrm>
            <a:off x="5464531" y="4646157"/>
            <a:ext cx="5140279" cy="2111484"/>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buClr>
                <a:srgbClr val="33CC33"/>
              </a:buClr>
              <a:defRPr/>
            </a:pPr>
            <a:r>
              <a:rPr lang="fr-FR" altLang="fr-FR" sz="1600" b="1" dirty="0">
                <a:solidFill>
                  <a:srgbClr val="000099"/>
                </a:solidFill>
                <a:latin typeface="+mj-lt"/>
              </a:rPr>
              <a:t>Douleurs rhumatismales </a:t>
            </a:r>
          </a:p>
          <a:p>
            <a:pPr algn="ctr" fontAlgn="auto">
              <a:buClr>
                <a:srgbClr val="33CC33"/>
              </a:buClr>
              <a:defRPr/>
            </a:pPr>
            <a:r>
              <a:rPr lang="fr-FR" altLang="fr-FR" sz="1600" i="1" dirty="0">
                <a:solidFill>
                  <a:srgbClr val="000099"/>
                </a:solidFill>
                <a:latin typeface="+mj-lt"/>
              </a:rPr>
              <a:t>aggravées au début du mouvement </a:t>
            </a:r>
            <a:r>
              <a:rPr lang="fr-FR" altLang="fr-FR" sz="1600" b="1" i="1" dirty="0">
                <a:solidFill>
                  <a:srgbClr val="000099"/>
                </a:solidFill>
                <a:latin typeface="+mj-lt"/>
              </a:rPr>
              <a:t>et </a:t>
            </a:r>
          </a:p>
          <a:p>
            <a:pPr algn="ctr" fontAlgn="auto">
              <a:buClr>
                <a:srgbClr val="33CC33"/>
              </a:buClr>
              <a:defRPr/>
            </a:pPr>
            <a:r>
              <a:rPr lang="fr-FR" altLang="fr-FR" sz="1600" b="1" i="1" dirty="0">
                <a:solidFill>
                  <a:srgbClr val="000099"/>
                </a:solidFill>
                <a:latin typeface="+mj-lt"/>
              </a:rPr>
              <a:t>améliorées par sa continuation et par la chaleur, </a:t>
            </a:r>
          </a:p>
          <a:p>
            <a:pPr algn="ctr" fontAlgn="auto">
              <a:buClr>
                <a:srgbClr val="33CC33"/>
              </a:buClr>
              <a:defRPr/>
            </a:pPr>
            <a:r>
              <a:rPr lang="fr-FR" altLang="fr-FR" sz="1600" b="1" i="1" dirty="0">
                <a:solidFill>
                  <a:srgbClr val="000099"/>
                </a:solidFill>
                <a:latin typeface="+mj-lt"/>
              </a:rPr>
              <a:t>aggravées la nuit,</a:t>
            </a:r>
          </a:p>
          <a:p>
            <a:pPr algn="ctr" fontAlgn="auto">
              <a:spcAft>
                <a:spcPts val="600"/>
              </a:spcAft>
              <a:buClr>
                <a:srgbClr val="33CC33"/>
              </a:buClr>
              <a:defRPr/>
            </a:pPr>
            <a:r>
              <a:rPr lang="fr-FR" altLang="fr-FR" sz="1600" b="1" dirty="0">
                <a:solidFill>
                  <a:srgbClr val="000099"/>
                </a:solidFill>
                <a:latin typeface="+mj-lt"/>
              </a:rPr>
              <a:t>Asthénie, sensation de brûlure</a:t>
            </a:r>
          </a:p>
          <a:p>
            <a:pPr algn="ctr" fontAlgn="auto">
              <a:spcAft>
                <a:spcPts val="300"/>
              </a:spcAft>
              <a:buClr>
                <a:srgbClr val="33CC33"/>
              </a:buClr>
              <a:defRPr/>
            </a:pPr>
            <a:r>
              <a:rPr lang="fr-FR" altLang="fr-FR" b="1" dirty="0">
                <a:solidFill>
                  <a:srgbClr val="000099"/>
                </a:solidFill>
                <a:latin typeface="+mj-lt"/>
              </a:rPr>
              <a:t> Radium </a:t>
            </a:r>
            <a:r>
              <a:rPr lang="fr-FR" altLang="fr-FR" b="1" dirty="0" err="1">
                <a:solidFill>
                  <a:srgbClr val="000099"/>
                </a:solidFill>
                <a:latin typeface="+mj-lt"/>
              </a:rPr>
              <a:t>bromatum</a:t>
            </a:r>
            <a:r>
              <a:rPr lang="fr-FR" altLang="fr-FR" b="1" dirty="0">
                <a:solidFill>
                  <a:srgbClr val="000099"/>
                </a:solidFill>
                <a:latin typeface="+mj-lt"/>
              </a:rPr>
              <a:t> 15 CH</a:t>
            </a:r>
          </a:p>
          <a:p>
            <a:pPr algn="ctr" fontAlgn="auto">
              <a:spcBef>
                <a:spcPts val="300"/>
              </a:spcBef>
              <a:buClr>
                <a:srgbClr val="33CC33"/>
              </a:buClr>
              <a:defRPr/>
            </a:pPr>
            <a:r>
              <a:rPr lang="fr-FR" altLang="fr-FR" sz="1600" dirty="0">
                <a:solidFill>
                  <a:srgbClr val="000099"/>
                </a:solidFill>
                <a:latin typeface="+mj-lt"/>
              </a:rPr>
              <a:t>5 granules matin et soir</a:t>
            </a:r>
          </a:p>
        </p:txBody>
      </p:sp>
    </p:spTree>
    <p:extLst>
      <p:ext uri="{BB962C8B-B14F-4D97-AF65-F5344CB8AC3E}">
        <p14:creationId xmlns:p14="http://schemas.microsoft.com/office/powerpoint/2010/main" val="24285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598952" y="2878157"/>
            <a:ext cx="354511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8900" lvl="2" indent="-88900" algn="r"/>
            <a:r>
              <a:rPr lang="fr-FR" sz="1800" b="1" dirty="0" err="1">
                <a:solidFill>
                  <a:srgbClr val="000099"/>
                </a:solidFill>
                <a:cs typeface="Arial" panose="020B0604020202020204" pitchFamily="34" charset="0"/>
              </a:rPr>
              <a:t>Lachnantes</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tinctoria</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a:p>
            <a:pPr marL="228600" lvl="2" algn="r"/>
            <a:r>
              <a:rPr lang="fr-FR" dirty="0">
                <a:solidFill>
                  <a:srgbClr val="000090"/>
                </a:solidFill>
              </a:rPr>
              <a:t>Multiplier les prises en cas de crise</a:t>
            </a:r>
          </a:p>
        </p:txBody>
      </p:sp>
      <p:sp>
        <p:nvSpPr>
          <p:cNvPr id="12" name="Text Box 27"/>
          <p:cNvSpPr txBox="1">
            <a:spLocks noChangeArrowheads="1"/>
          </p:cNvSpPr>
          <p:nvPr/>
        </p:nvSpPr>
        <p:spPr bwMode="auto">
          <a:xfrm>
            <a:off x="7598952" y="4345646"/>
            <a:ext cx="3545115" cy="996017"/>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55600" lvl="2" algn="r"/>
            <a:r>
              <a:rPr lang="fr-FR" sz="14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Actaea</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racemosa</a:t>
            </a:r>
            <a:r>
              <a:rPr lang="fr-FR" sz="1800" b="1" dirty="0">
                <a:solidFill>
                  <a:srgbClr val="000099"/>
                </a:solidFill>
                <a:cs typeface="Arial" panose="020B0604020202020204" pitchFamily="34" charset="0"/>
              </a:rPr>
              <a:t> 9 CH</a:t>
            </a:r>
          </a:p>
          <a:p>
            <a:pPr marL="444500" lvl="2" algn="r">
              <a:spcBef>
                <a:spcPts val="300"/>
              </a:spcBef>
            </a:pPr>
            <a:r>
              <a:rPr lang="fr-FR" dirty="0">
                <a:solidFill>
                  <a:srgbClr val="000090"/>
                </a:solidFill>
              </a:rPr>
              <a:t>5 granules matin et soir</a:t>
            </a:r>
          </a:p>
          <a:p>
            <a:pPr marL="228600" lvl="2" algn="r"/>
            <a:r>
              <a:rPr lang="fr-FR" dirty="0">
                <a:solidFill>
                  <a:srgbClr val="000090"/>
                </a:solidFill>
              </a:rPr>
              <a:t>Multiplier les prises en cas de crise</a:t>
            </a:r>
          </a:p>
        </p:txBody>
      </p:sp>
      <p:sp>
        <p:nvSpPr>
          <p:cNvPr id="13" name="Text Box 26"/>
          <p:cNvSpPr txBox="1">
            <a:spLocks noChangeArrowheads="1"/>
          </p:cNvSpPr>
          <p:nvPr/>
        </p:nvSpPr>
        <p:spPr bwMode="auto">
          <a:xfrm>
            <a:off x="679630" y="2684270"/>
            <a:ext cx="648498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Cervicalgies et de la charnière cervico-dorsale avec raideur et contractures musculaires (cou et trapèze) </a:t>
            </a:r>
          </a:p>
          <a:p>
            <a:pPr marL="266700">
              <a:buClr>
                <a:srgbClr val="62C400"/>
              </a:buClr>
            </a:pPr>
            <a:r>
              <a:rPr lang="fr-FR" altLang="fr-FR" i="1" dirty="0">
                <a:solidFill>
                  <a:srgbClr val="000099"/>
                </a:solidFill>
                <a:cs typeface="Arial" panose="020B0604020202020204" pitchFamily="34" charset="0"/>
              </a:rPr>
              <a:t>aggravation par le mouvement de rotation</a:t>
            </a:r>
          </a:p>
        </p:txBody>
      </p:sp>
      <p:sp>
        <p:nvSpPr>
          <p:cNvPr id="14" name="Text Box 26"/>
          <p:cNvSpPr txBox="1">
            <a:spLocks noChangeArrowheads="1"/>
          </p:cNvSpPr>
          <p:nvPr/>
        </p:nvSpPr>
        <p:spPr bwMode="auto">
          <a:xfrm>
            <a:off x="679630" y="4167161"/>
            <a:ext cx="6051369"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Douleur de la nuque avec céphalée occipitale irradiant vers le sommet du crâne et sur les yeux </a:t>
            </a:r>
          </a:p>
          <a:p>
            <a:pPr marL="266700" lvl="1" indent="0">
              <a:buClr>
                <a:srgbClr val="62C400"/>
              </a:buClr>
            </a:pPr>
            <a:r>
              <a:rPr lang="fr-FR" altLang="fr-FR" dirty="0">
                <a:solidFill>
                  <a:srgbClr val="000099"/>
                </a:solidFill>
                <a:cs typeface="Arial" panose="020B0604020202020204" pitchFamily="34" charset="0"/>
              </a:rPr>
              <a:t>sensibilité particulière à la pression des vertèbres dorsales de D4 à D6</a:t>
            </a:r>
          </a:p>
          <a:p>
            <a:pPr marL="622300" lvl="1" indent="-355600">
              <a:buClr>
                <a:srgbClr val="62C400"/>
              </a:buClr>
            </a:pPr>
            <a:r>
              <a:rPr lang="fr-FR" altLang="fr-FR" i="1" dirty="0">
                <a:solidFill>
                  <a:srgbClr val="000099"/>
                </a:solidFill>
                <a:cs typeface="Arial" panose="020B0604020202020204" pitchFamily="34" charset="0"/>
              </a:rPr>
              <a:t>aggravation par le mouvement et le froid humide </a:t>
            </a:r>
          </a:p>
        </p:txBody>
      </p:sp>
      <p:sp>
        <p:nvSpPr>
          <p:cNvPr id="15"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0" y="2134917"/>
            <a:ext cx="7119258" cy="812969"/>
          </a:xfrm>
        </p:spPr>
        <p:txBody>
          <a:bodyPr>
            <a:normAutofit fontScale="25000" lnSpcReduction="20000"/>
          </a:bodyPr>
          <a:lstStyle/>
          <a:p>
            <a:pPr lvl="2"/>
            <a:endParaRPr lang="fr-FR" sz="4200" b="1" dirty="0">
              <a:solidFill>
                <a:srgbClr val="000099"/>
              </a:solidFill>
              <a:latin typeface="Arial" panose="020B0604020202020204" pitchFamily="34" charset="0"/>
              <a:cs typeface="Arial" panose="020B0604020202020204" pitchFamily="34" charset="0"/>
            </a:endParaRPr>
          </a:p>
          <a:p>
            <a:pPr lvl="2"/>
            <a:r>
              <a:rPr lang="fr-FR" sz="72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7200" b="1" u="sng" dirty="0">
                <a:solidFill>
                  <a:srgbClr val="000099"/>
                </a:solidFill>
                <a:latin typeface="Arial" panose="020B0604020202020204" pitchFamily="34" charset="0"/>
                <a:cs typeface="Arial" panose="020B0604020202020204" pitchFamily="34" charset="0"/>
              </a:rPr>
              <a:t>Cervico-dorsalgies</a:t>
            </a:r>
          </a:p>
          <a:p>
            <a:pPr lvl="2"/>
            <a:endParaRPr lang="fr-FR" sz="4200" b="1" u="sng" dirty="0">
              <a:solidFill>
                <a:srgbClr val="000099"/>
              </a:solidFill>
              <a:latin typeface="Arial" panose="020B0604020202020204" pitchFamily="34" charset="0"/>
              <a:cs typeface="Arial" panose="020B0604020202020204" pitchFamily="34" charset="0"/>
            </a:endParaRPr>
          </a:p>
          <a:p>
            <a:pPr lvl="2"/>
            <a:endParaRPr lang="fr-FR" sz="7200" dirty="0">
              <a:solidFill>
                <a:srgbClr val="000099"/>
              </a:solidFill>
              <a:latin typeface="Arial" panose="020B0604020202020204" pitchFamily="34" charset="0"/>
              <a:cs typeface="Arial" panose="020B0604020202020204" pitchFamily="34" charset="0"/>
            </a:endParaRPr>
          </a:p>
          <a:p>
            <a:pPr lvl="2"/>
            <a:endParaRPr lang="fr-FR" sz="5500" dirty="0">
              <a:solidFill>
                <a:srgbClr val="000099"/>
              </a:solidFill>
              <a:latin typeface="Arial" panose="020B0604020202020204" pitchFamily="34" charset="0"/>
              <a:cs typeface="Arial" panose="020B0604020202020204" pitchFamily="34" charset="0"/>
            </a:endParaRPr>
          </a:p>
          <a:p>
            <a:pPr lvl="2"/>
            <a:endParaRPr lang="fr-FR" sz="5500" dirty="0">
              <a:solidFill>
                <a:srgbClr val="000099"/>
              </a:solidFill>
              <a:latin typeface="Arial" panose="020B0604020202020204" pitchFamily="34" charset="0"/>
              <a:cs typeface="Arial" panose="020B0604020202020204" pitchFamily="34" charset="0"/>
            </a:endParaRPr>
          </a:p>
          <a:p>
            <a:pPr lvl="2"/>
            <a:r>
              <a:rPr lang="fr-FR" sz="5500" b="1" dirty="0">
                <a:solidFill>
                  <a:srgbClr val="000099"/>
                </a:solidFill>
                <a:latin typeface="Arial" panose="020B0604020202020204" pitchFamily="34" charset="0"/>
                <a:cs typeface="Arial" panose="020B0604020202020204" pitchFamily="34" charset="0"/>
              </a:rPr>
              <a:t>  </a:t>
            </a:r>
          </a:p>
          <a:p>
            <a:endParaRPr lang="fr-FR" sz="7200" dirty="0">
              <a:latin typeface="Arial" panose="020B0604020202020204" pitchFamily="34" charset="0"/>
              <a:cs typeface="Arial" panose="020B0604020202020204" pitchFamily="34" charset="0"/>
            </a:endParaRPr>
          </a:p>
          <a:p>
            <a:pPr lvl="2"/>
            <a:endParaRPr lang="fr-FR" sz="4200" b="1" dirty="0">
              <a:solidFill>
                <a:srgbClr val="000099"/>
              </a:solidFill>
              <a:latin typeface="Arial" panose="020B0604020202020204" pitchFamily="34" charset="0"/>
              <a:cs typeface="Arial" panose="020B0604020202020204" pitchFamily="34" charset="0"/>
            </a:endParaRPr>
          </a:p>
          <a:p>
            <a:pPr marL="1028700" lvl="2" indent="-342900">
              <a:buFontTx/>
              <a:buChar char="-"/>
            </a:pPr>
            <a:endParaRPr lang="fr-FR" sz="4200" b="1" dirty="0">
              <a:solidFill>
                <a:srgbClr val="002060"/>
              </a:solidFill>
              <a:latin typeface="Arial" panose="020B0604020202020204" pitchFamily="34" charset="0"/>
              <a:cs typeface="Arial" panose="020B0604020202020204" pitchFamily="34" charset="0"/>
            </a:endParaRPr>
          </a:p>
          <a:p>
            <a:pPr marL="1028700" lvl="2" indent="-342900">
              <a:buFontTx/>
              <a:buChar char="-"/>
            </a:pPr>
            <a:endParaRPr lang="fr-FR" sz="4200" b="1" dirty="0">
              <a:solidFill>
                <a:srgbClr val="002060"/>
              </a:solidFill>
              <a:latin typeface="Arial" panose="020B0604020202020204" pitchFamily="34" charset="0"/>
              <a:cs typeface="Arial" panose="020B0604020202020204" pitchFamily="34" charset="0"/>
            </a:endParaRPr>
          </a:p>
          <a:p>
            <a:pPr lvl="2"/>
            <a:endParaRPr lang="fr-FR" sz="2000" b="1" dirty="0">
              <a:solidFill>
                <a:srgbClr val="002060"/>
              </a:solidFill>
            </a:endParaRPr>
          </a:p>
          <a:p>
            <a:r>
              <a:rPr lang="fr-FR" dirty="0"/>
              <a:t>	 </a:t>
            </a:r>
          </a:p>
        </p:txBody>
      </p:sp>
    </p:spTree>
    <p:extLst>
      <p:ext uri="{BB962C8B-B14F-4D97-AF65-F5344CB8AC3E}">
        <p14:creationId xmlns:p14="http://schemas.microsoft.com/office/powerpoint/2010/main" val="1212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10" name="Text Box 27"/>
          <p:cNvSpPr txBox="1">
            <a:spLocks noChangeArrowheads="1"/>
          </p:cNvSpPr>
          <p:nvPr/>
        </p:nvSpPr>
        <p:spPr bwMode="auto">
          <a:xfrm>
            <a:off x="7771962" y="2737134"/>
            <a:ext cx="337566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Calcarea</a:t>
            </a:r>
            <a:r>
              <a:rPr lang="fr-FR" sz="1800" b="1" dirty="0">
                <a:solidFill>
                  <a:srgbClr val="000099"/>
                </a:solidFill>
                <a:cs typeface="Arial" panose="020B0604020202020204" pitchFamily="34" charset="0"/>
              </a:rPr>
              <a:t> </a:t>
            </a:r>
            <a:r>
              <a:rPr lang="fr-FR" sz="1800" b="1" dirty="0" err="1">
                <a:solidFill>
                  <a:srgbClr val="000099"/>
                </a:solidFill>
                <a:cs typeface="Arial" panose="020B0604020202020204" pitchFamily="34" charset="0"/>
              </a:rPr>
              <a:t>phosphorica</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p:txBody>
      </p:sp>
      <p:sp>
        <p:nvSpPr>
          <p:cNvPr id="11" name="Text Box 26"/>
          <p:cNvSpPr txBox="1">
            <a:spLocks noChangeArrowheads="1"/>
          </p:cNvSpPr>
          <p:nvPr/>
        </p:nvSpPr>
        <p:spPr bwMode="auto">
          <a:xfrm>
            <a:off x="688338" y="2539973"/>
            <a:ext cx="495046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Chez la personne âgée, les douleurs dorsales sont en rapport avec un problème de </a:t>
            </a:r>
            <a:r>
              <a:rPr lang="fr-FR" altLang="fr-FR" b="1" dirty="0">
                <a:solidFill>
                  <a:srgbClr val="000099"/>
                </a:solidFill>
                <a:cs typeface="Arial" panose="020B0604020202020204" pitchFamily="34" charset="0"/>
              </a:rPr>
              <a:t>tassement vertébral </a:t>
            </a:r>
            <a:r>
              <a:rPr lang="fr-FR" altLang="fr-FR" dirty="0">
                <a:solidFill>
                  <a:srgbClr val="000099"/>
                </a:solidFill>
                <a:cs typeface="Arial" panose="020B0604020202020204" pitchFamily="34" charset="0"/>
              </a:rPr>
              <a:t>avec déminéralisation</a:t>
            </a:r>
          </a:p>
        </p:txBody>
      </p:sp>
      <p:sp>
        <p:nvSpPr>
          <p:cNvPr id="12" name="Text Box 27"/>
          <p:cNvSpPr txBox="1">
            <a:spLocks noChangeArrowheads="1"/>
          </p:cNvSpPr>
          <p:nvPr/>
        </p:nvSpPr>
        <p:spPr bwMode="auto">
          <a:xfrm>
            <a:off x="7556500" y="4840930"/>
            <a:ext cx="3591122"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Kalium </a:t>
            </a:r>
            <a:r>
              <a:rPr lang="fr-FR" sz="1800" b="1" dirty="0" err="1">
                <a:solidFill>
                  <a:srgbClr val="000099"/>
                </a:solidFill>
                <a:cs typeface="Arial" panose="020B0604020202020204" pitchFamily="34" charset="0"/>
              </a:rPr>
              <a:t>carbonicum</a:t>
            </a:r>
            <a:r>
              <a:rPr lang="fr-FR" sz="1800" b="1" dirty="0">
                <a:solidFill>
                  <a:srgbClr val="000099"/>
                </a:solidFill>
                <a:cs typeface="Arial" panose="020B0604020202020204" pitchFamily="34" charset="0"/>
              </a:rPr>
              <a:t> 9 CH</a:t>
            </a:r>
          </a:p>
          <a:p>
            <a:pPr lvl="2" algn="r">
              <a:spcBef>
                <a:spcPts val="300"/>
              </a:spcBef>
            </a:pPr>
            <a:r>
              <a:rPr lang="fr-FR" dirty="0">
                <a:solidFill>
                  <a:srgbClr val="000090"/>
                </a:solidFill>
              </a:rPr>
              <a:t>5 granules matin et soir</a:t>
            </a:r>
          </a:p>
        </p:txBody>
      </p:sp>
      <p:sp>
        <p:nvSpPr>
          <p:cNvPr id="13" name="Text Box 26"/>
          <p:cNvSpPr txBox="1">
            <a:spLocks noChangeArrowheads="1"/>
          </p:cNvSpPr>
          <p:nvPr/>
        </p:nvSpPr>
        <p:spPr bwMode="auto">
          <a:xfrm>
            <a:off x="688338" y="4779047"/>
            <a:ext cx="55473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Douleurs lancinantes en « coups de poignard »,</a:t>
            </a:r>
          </a:p>
          <a:p>
            <a:pPr marL="266700">
              <a:buClr>
                <a:srgbClr val="62C400"/>
              </a:buClr>
              <a:tabLst>
                <a:tab pos="266700" algn="l"/>
              </a:tabLst>
            </a:pPr>
            <a:r>
              <a:rPr lang="fr-FR" altLang="fr-FR" b="1" dirty="0">
                <a:solidFill>
                  <a:srgbClr val="000099"/>
                </a:solidFill>
                <a:cs typeface="Arial" panose="020B0604020202020204" pitchFamily="34" charset="0"/>
              </a:rPr>
              <a:t>Impression de « reins qui flanchent » </a:t>
            </a:r>
            <a:r>
              <a:rPr lang="fr-FR" altLang="fr-FR" dirty="0">
                <a:solidFill>
                  <a:srgbClr val="000099"/>
                </a:solidFill>
                <a:cs typeface="Arial" panose="020B0604020202020204" pitchFamily="34" charset="0"/>
              </a:rPr>
              <a:t>ou de </a:t>
            </a:r>
          </a:p>
          <a:p>
            <a:pPr marL="266700">
              <a:buClr>
                <a:srgbClr val="62C400"/>
              </a:buClr>
              <a:tabLst>
                <a:tab pos="266700" algn="l"/>
              </a:tabLst>
            </a:pPr>
            <a:r>
              <a:rPr lang="fr-FR" altLang="fr-FR" dirty="0">
                <a:solidFill>
                  <a:srgbClr val="000099"/>
                </a:solidFill>
                <a:cs typeface="Arial" panose="020B0604020202020204" pitchFamily="34" charset="0"/>
              </a:rPr>
              <a:t>« genoux qui se dérobent »</a:t>
            </a:r>
          </a:p>
          <a:p>
            <a:pPr marL="266700">
              <a:buClr>
                <a:srgbClr val="62C400"/>
              </a:buClr>
              <a:tabLst>
                <a:tab pos="266700" algn="l"/>
              </a:tabLst>
            </a:pPr>
            <a:r>
              <a:rPr lang="fr-FR" altLang="fr-FR" i="1" dirty="0">
                <a:solidFill>
                  <a:srgbClr val="000099"/>
                </a:solidFill>
                <a:cs typeface="Arial" panose="020B0604020202020204" pitchFamily="34" charset="0"/>
              </a:rPr>
              <a:t>Amélioration par le mouvement et assis sur un siège dur</a:t>
            </a:r>
          </a:p>
        </p:txBody>
      </p:sp>
      <p:sp>
        <p:nvSpPr>
          <p:cNvPr id="14"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11538" y="1849237"/>
            <a:ext cx="3149600" cy="1017792"/>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Dorsalgies:</a:t>
            </a: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0099"/>
              </a:solidFill>
            </a:endParaRPr>
          </a:p>
          <a:p>
            <a:pPr lvl="2"/>
            <a:endParaRPr lang="fr-FR" sz="2000" b="1" dirty="0">
              <a:solidFill>
                <a:srgbClr val="000099"/>
              </a:solidFill>
            </a:endParaRPr>
          </a:p>
          <a:p>
            <a:pPr lvl="2"/>
            <a:endParaRPr lang="fr-FR" sz="2000" b="1" dirty="0">
              <a:solidFill>
                <a:srgbClr val="002060"/>
              </a:solidFill>
            </a:endParaRPr>
          </a:p>
          <a:p>
            <a:endParaRPr lang="fr-FR" dirty="0"/>
          </a:p>
        </p:txBody>
      </p:sp>
      <p:sp>
        <p:nvSpPr>
          <p:cNvPr id="2" name="Rectangle 1"/>
          <p:cNvSpPr/>
          <p:nvPr/>
        </p:nvSpPr>
        <p:spPr>
          <a:xfrm>
            <a:off x="11538" y="4218544"/>
            <a:ext cx="2547492" cy="369332"/>
          </a:xfrm>
          <a:prstGeom prst="rect">
            <a:avLst/>
          </a:prstGeom>
        </p:spPr>
        <p:txBody>
          <a:bodyPr wrap="none">
            <a:spAutoFit/>
          </a:bodyPr>
          <a:lstStyle/>
          <a:p>
            <a:pPr marL="685800" lvl="2"/>
            <a:r>
              <a:rPr lang="fr-FR"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b="1" u="sng" dirty="0">
                <a:solidFill>
                  <a:srgbClr val="000099"/>
                </a:solidFill>
              </a:rPr>
              <a:t>Lombalgies:</a:t>
            </a:r>
          </a:p>
        </p:txBody>
      </p:sp>
    </p:spTree>
    <p:extLst>
      <p:ext uri="{BB962C8B-B14F-4D97-AF65-F5344CB8AC3E}">
        <p14:creationId xmlns:p14="http://schemas.microsoft.com/office/powerpoint/2010/main" val="17983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8"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9" name="Text Box 27"/>
          <p:cNvSpPr txBox="1">
            <a:spLocks noChangeArrowheads="1"/>
          </p:cNvSpPr>
          <p:nvPr/>
        </p:nvSpPr>
        <p:spPr bwMode="auto">
          <a:xfrm>
            <a:off x="7823200" y="2667311"/>
            <a:ext cx="33203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1800" b="1" dirty="0">
                <a:solidFill>
                  <a:srgbClr val="000099"/>
                </a:solidFill>
                <a:cs typeface="Arial" panose="020B0604020202020204" pitchFamily="34" charset="0"/>
              </a:rPr>
              <a:t> </a:t>
            </a:r>
            <a:r>
              <a:rPr lang="fr-FR" sz="1800" b="1" dirty="0">
                <a:solidFill>
                  <a:srgbClr val="000099"/>
                </a:solidFill>
              </a:rPr>
              <a:t> Natrum </a:t>
            </a:r>
            <a:r>
              <a:rPr lang="fr-FR" sz="1800" b="1" dirty="0" err="1">
                <a:solidFill>
                  <a:srgbClr val="000099"/>
                </a:solidFill>
              </a:rPr>
              <a:t>sulfuricum</a:t>
            </a:r>
            <a:r>
              <a:rPr lang="fr-FR" sz="1800" b="1" dirty="0">
                <a:solidFill>
                  <a:srgbClr val="000099"/>
                </a:solidFill>
              </a:rPr>
              <a:t> 9 CH</a:t>
            </a:r>
          </a:p>
          <a:p>
            <a:pPr lvl="2" algn="r">
              <a:spcBef>
                <a:spcPts val="300"/>
              </a:spcBef>
            </a:pPr>
            <a:r>
              <a:rPr lang="fr-FR" dirty="0">
                <a:solidFill>
                  <a:srgbClr val="000090"/>
                </a:solidFill>
              </a:rPr>
              <a:t>5 granules matin et soir</a:t>
            </a:r>
          </a:p>
        </p:txBody>
      </p:sp>
      <p:sp>
        <p:nvSpPr>
          <p:cNvPr id="10" name="Text Box 26"/>
          <p:cNvSpPr txBox="1">
            <a:spLocks noChangeArrowheads="1"/>
          </p:cNvSpPr>
          <p:nvPr/>
        </p:nvSpPr>
        <p:spPr bwMode="auto">
          <a:xfrm>
            <a:off x="708877" y="2505014"/>
            <a:ext cx="662947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Sensation de meurtrissure et raideur articulaire</a:t>
            </a:r>
          </a:p>
          <a:p>
            <a:pPr marL="266700">
              <a:buClr>
                <a:srgbClr val="62C400"/>
              </a:buClr>
            </a:pPr>
            <a:r>
              <a:rPr lang="fr-FR" altLang="fr-FR" i="1" dirty="0">
                <a:solidFill>
                  <a:srgbClr val="000099"/>
                </a:solidFill>
                <a:cs typeface="Arial" panose="020B0604020202020204" pitchFamily="34" charset="0"/>
              </a:rPr>
              <a:t>aggravation par l’humidité et surtout avant le changement de temps</a:t>
            </a:r>
          </a:p>
          <a:p>
            <a:pPr marL="266700">
              <a:buClr>
                <a:srgbClr val="62C400"/>
              </a:buClr>
            </a:pPr>
            <a:r>
              <a:rPr lang="fr-FR" altLang="fr-FR" i="1" dirty="0">
                <a:solidFill>
                  <a:srgbClr val="000099"/>
                </a:solidFill>
                <a:cs typeface="Arial" panose="020B0604020202020204" pitchFamily="34" charset="0"/>
              </a:rPr>
              <a:t>amélioration par le mouvement</a:t>
            </a:r>
          </a:p>
        </p:txBody>
      </p:sp>
      <p:sp>
        <p:nvSpPr>
          <p:cNvPr id="11" name="Text Box 27"/>
          <p:cNvSpPr txBox="1">
            <a:spLocks noChangeArrowheads="1"/>
          </p:cNvSpPr>
          <p:nvPr/>
        </p:nvSpPr>
        <p:spPr bwMode="auto">
          <a:xfrm>
            <a:off x="7747000" y="4467128"/>
            <a:ext cx="3383880" cy="757654"/>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28600" lvl="2" algn="r"/>
            <a:r>
              <a:rPr lang="fr-FR" sz="2000" b="1" dirty="0">
                <a:solidFill>
                  <a:srgbClr val="000099"/>
                </a:solidFill>
                <a:latin typeface="Arial"/>
              </a:rPr>
              <a:t> </a:t>
            </a:r>
            <a:r>
              <a:rPr lang="fr-FR" sz="1800" b="1" dirty="0">
                <a:solidFill>
                  <a:srgbClr val="000099"/>
                </a:solidFill>
                <a:latin typeface="Arial"/>
              </a:rPr>
              <a:t>Kalium </a:t>
            </a:r>
            <a:r>
              <a:rPr lang="fr-FR" sz="1800" b="1" dirty="0" err="1">
                <a:solidFill>
                  <a:srgbClr val="000099"/>
                </a:solidFill>
                <a:latin typeface="Arial"/>
              </a:rPr>
              <a:t>carbonicum</a:t>
            </a:r>
            <a:r>
              <a:rPr lang="fr-FR" sz="1800" b="1" dirty="0">
                <a:solidFill>
                  <a:srgbClr val="000099"/>
                </a:solidFill>
                <a:latin typeface="Arial"/>
              </a:rPr>
              <a:t> 9 CH</a:t>
            </a:r>
          </a:p>
          <a:p>
            <a:pPr marL="228600" lvl="2" algn="r">
              <a:spcBef>
                <a:spcPts val="300"/>
              </a:spcBef>
            </a:pPr>
            <a:r>
              <a:rPr lang="fr-FR" dirty="0">
                <a:solidFill>
                  <a:srgbClr val="000090"/>
                </a:solidFill>
              </a:rPr>
              <a:t>5 granules matin et soir</a:t>
            </a:r>
          </a:p>
        </p:txBody>
      </p:sp>
      <p:sp>
        <p:nvSpPr>
          <p:cNvPr id="12" name="Text Box 27"/>
          <p:cNvSpPr txBox="1">
            <a:spLocks noChangeArrowheads="1"/>
          </p:cNvSpPr>
          <p:nvPr/>
        </p:nvSpPr>
        <p:spPr bwMode="auto">
          <a:xfrm>
            <a:off x="7747000" y="5396602"/>
            <a:ext cx="33965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6700" lvl="2" algn="r"/>
            <a:r>
              <a:rPr lang="fr-FR" sz="1800" b="1" dirty="0">
                <a:solidFill>
                  <a:srgbClr val="000099"/>
                </a:solidFill>
              </a:rPr>
              <a:t>Natrum </a:t>
            </a:r>
            <a:r>
              <a:rPr lang="fr-FR" sz="1800" b="1" dirty="0" err="1">
                <a:solidFill>
                  <a:srgbClr val="000099"/>
                </a:solidFill>
              </a:rPr>
              <a:t>sulfuricum</a:t>
            </a:r>
            <a:r>
              <a:rPr lang="fr-FR" sz="1800" b="1" dirty="0">
                <a:solidFill>
                  <a:srgbClr val="000099"/>
                </a:solidFill>
              </a:rPr>
              <a:t> 9 CH</a:t>
            </a:r>
          </a:p>
          <a:p>
            <a:pPr marL="266700" lvl="2" algn="r">
              <a:spcBef>
                <a:spcPts val="300"/>
              </a:spcBef>
            </a:pPr>
            <a:r>
              <a:rPr lang="fr-FR" dirty="0">
                <a:solidFill>
                  <a:srgbClr val="000090"/>
                </a:solidFill>
              </a:rPr>
              <a:t>5 granules matin et soir</a:t>
            </a:r>
          </a:p>
        </p:txBody>
      </p:sp>
      <p:sp>
        <p:nvSpPr>
          <p:cNvPr id="13"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sp>
        <p:nvSpPr>
          <p:cNvPr id="14" name="Text Box 26"/>
          <p:cNvSpPr txBox="1">
            <a:spLocks noChangeArrowheads="1"/>
          </p:cNvSpPr>
          <p:nvPr/>
        </p:nvSpPr>
        <p:spPr bwMode="auto">
          <a:xfrm>
            <a:off x="708878" y="4541076"/>
            <a:ext cx="64849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r>
              <a:rPr lang="fr-FR" altLang="fr-FR" dirty="0">
                <a:solidFill>
                  <a:srgbClr val="000099"/>
                </a:solidFill>
                <a:cs typeface="Arial" panose="020B0604020202020204" pitchFamily="34" charset="0"/>
              </a:rPr>
              <a:t>Sensation de </a:t>
            </a:r>
            <a:r>
              <a:rPr lang="fr-FR" altLang="fr-FR" b="1" dirty="0">
                <a:solidFill>
                  <a:srgbClr val="000099"/>
                </a:solidFill>
                <a:cs typeface="Arial" panose="020B0604020202020204" pitchFamily="34" charset="0"/>
              </a:rPr>
              <a:t>« genoux qui se dérobent »</a:t>
            </a:r>
          </a:p>
        </p:txBody>
      </p:sp>
      <p:sp>
        <p:nvSpPr>
          <p:cNvPr id="15" name="Text Box 26"/>
          <p:cNvSpPr txBox="1">
            <a:spLocks noChangeArrowheads="1"/>
          </p:cNvSpPr>
          <p:nvPr/>
        </p:nvSpPr>
        <p:spPr bwMode="auto">
          <a:xfrm>
            <a:off x="708878" y="5087447"/>
            <a:ext cx="6484984"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Sensation de raideur articulaire</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7" name="Rectangle 16"/>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14222" y="1910533"/>
            <a:ext cx="3363178" cy="880991"/>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Hanches</a:t>
            </a:r>
          </a:p>
          <a:p>
            <a:pPr marL="1028700" lvl="2" indent="-342900">
              <a:buFontTx/>
              <a:buChar char="-"/>
            </a:pPr>
            <a:endParaRPr lang="fr-FR" sz="2000" b="1" dirty="0">
              <a:solidFill>
                <a:srgbClr val="000099"/>
              </a:solidFill>
            </a:endParaRPr>
          </a:p>
          <a:p>
            <a:pPr marL="1028700" lvl="2" indent="-342900">
              <a:buFontTx/>
              <a:buChar char="-"/>
            </a:pPr>
            <a:endParaRPr lang="fr-FR" sz="2000" b="1" u="sng" dirty="0">
              <a:solidFill>
                <a:srgbClr val="9900CC"/>
              </a:solidFill>
            </a:endParaRPr>
          </a:p>
          <a:p>
            <a:pPr marL="1028700" lvl="2" indent="-342900">
              <a:buFontTx/>
              <a:buChar char="-"/>
            </a:pPr>
            <a:endParaRPr lang="fr-FR" sz="2000" b="1" u="sng" dirty="0">
              <a:solidFill>
                <a:srgbClr val="9900CC"/>
              </a:solidFill>
            </a:endParaRPr>
          </a:p>
          <a:p>
            <a:pPr lvl="2"/>
            <a:endParaRPr lang="fr-FR" sz="2000" b="1" dirty="0">
              <a:solidFill>
                <a:srgbClr val="002060"/>
              </a:solidFill>
            </a:endParaRPr>
          </a:p>
          <a:p>
            <a:endParaRPr lang="fr-FR" dirty="0"/>
          </a:p>
        </p:txBody>
      </p:sp>
      <p:sp>
        <p:nvSpPr>
          <p:cNvPr id="2" name="Rectangle 1"/>
          <p:cNvSpPr/>
          <p:nvPr/>
        </p:nvSpPr>
        <p:spPr>
          <a:xfrm>
            <a:off x="2647" y="4119684"/>
            <a:ext cx="2047355" cy="369332"/>
          </a:xfrm>
          <a:prstGeom prst="rect">
            <a:avLst/>
          </a:prstGeom>
        </p:spPr>
        <p:txBody>
          <a:bodyPr wrap="none">
            <a:spAutoFit/>
          </a:bodyPr>
          <a:lstStyle/>
          <a:p>
            <a:pPr marL="685800" lvl="2"/>
            <a:r>
              <a:rPr lang="fr-FR"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b="1" u="sng" dirty="0">
                <a:solidFill>
                  <a:srgbClr val="000099"/>
                </a:solidFill>
              </a:rPr>
              <a:t>Genoux</a:t>
            </a:r>
          </a:p>
        </p:txBody>
      </p:sp>
    </p:spTree>
    <p:extLst>
      <p:ext uri="{BB962C8B-B14F-4D97-AF65-F5344CB8AC3E}">
        <p14:creationId xmlns:p14="http://schemas.microsoft.com/office/powerpoint/2010/main" val="128514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4" grpId="0"/>
      <p:bldP spid="15" grpId="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sp>
        <p:nvSpPr>
          <p:cNvPr id="8" name="Text Box 27"/>
          <p:cNvSpPr txBox="1">
            <a:spLocks noChangeArrowheads="1"/>
          </p:cNvSpPr>
          <p:nvPr/>
        </p:nvSpPr>
        <p:spPr bwMode="auto">
          <a:xfrm>
            <a:off x="8378101" y="2763638"/>
            <a:ext cx="2765479"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85800" lvl="2" indent="0" algn="r" fontAlgn="base">
              <a:spcBef>
                <a:spcPct val="20000"/>
              </a:spcBef>
              <a:spcAft>
                <a:spcPct val="0"/>
              </a:spcAft>
            </a:pPr>
            <a:r>
              <a:rPr lang="fr-FR" sz="1800" b="1" dirty="0" err="1">
                <a:solidFill>
                  <a:srgbClr val="000099"/>
                </a:solidFill>
                <a:latin typeface="Arial"/>
              </a:rPr>
              <a:t>Hedeoma</a:t>
            </a:r>
            <a:r>
              <a:rPr lang="fr-FR" sz="1800" b="1" dirty="0">
                <a:solidFill>
                  <a:srgbClr val="000099"/>
                </a:solidFill>
                <a:latin typeface="Arial"/>
              </a:rPr>
              <a:t> 9 CH</a:t>
            </a:r>
          </a:p>
          <a:p>
            <a:pPr marL="266700" lvl="2" algn="r">
              <a:spcBef>
                <a:spcPts val="300"/>
              </a:spcBef>
            </a:pPr>
            <a:r>
              <a:rPr lang="fr-FR" dirty="0">
                <a:solidFill>
                  <a:srgbClr val="000090"/>
                </a:solidFill>
              </a:rPr>
              <a:t>5 granules matin et soir</a:t>
            </a:r>
          </a:p>
        </p:txBody>
      </p:sp>
      <p:sp>
        <p:nvSpPr>
          <p:cNvPr id="9" name="Text Box 26"/>
          <p:cNvSpPr txBox="1">
            <a:spLocks noChangeArrowheads="1"/>
          </p:cNvSpPr>
          <p:nvPr/>
        </p:nvSpPr>
        <p:spPr bwMode="auto">
          <a:xfrm>
            <a:off x="683478" y="2763638"/>
            <a:ext cx="6484984"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Douleurs de la métacarpo-phalangienne du </a:t>
            </a:r>
            <a:r>
              <a:rPr lang="fr-FR" altLang="fr-FR" b="1" dirty="0">
                <a:solidFill>
                  <a:srgbClr val="000099"/>
                </a:solidFill>
                <a:cs typeface="Arial" panose="020B0604020202020204" pitchFamily="34" charset="0"/>
              </a:rPr>
              <a:t>pouce</a:t>
            </a:r>
            <a:r>
              <a:rPr lang="fr-FR" altLang="fr-FR" dirty="0">
                <a:solidFill>
                  <a:srgbClr val="000099"/>
                </a:solidFill>
                <a:cs typeface="Arial" panose="020B0604020202020204" pitchFamily="34" charset="0"/>
              </a:rPr>
              <a:t>, </a:t>
            </a:r>
          </a:p>
          <a:p>
            <a:pPr marL="266700">
              <a:buClr>
                <a:srgbClr val="62C400"/>
              </a:buClr>
            </a:pPr>
            <a:r>
              <a:rPr lang="fr-FR" altLang="fr-FR" i="1" dirty="0">
                <a:solidFill>
                  <a:srgbClr val="000099"/>
                </a:solidFill>
                <a:cs typeface="Arial" panose="020B0604020202020204" pitchFamily="34" charset="0"/>
              </a:rPr>
              <a:t>aggravation par le mouvement</a:t>
            </a:r>
          </a:p>
        </p:txBody>
      </p:sp>
      <p:sp>
        <p:nvSpPr>
          <p:cNvPr id="10" name="Text Box 27"/>
          <p:cNvSpPr txBox="1">
            <a:spLocks noChangeArrowheads="1"/>
          </p:cNvSpPr>
          <p:nvPr/>
        </p:nvSpPr>
        <p:spPr bwMode="auto">
          <a:xfrm>
            <a:off x="8263220" y="3772905"/>
            <a:ext cx="288036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66700" lvl="2" indent="0" algn="r" fontAlgn="base">
              <a:spcBef>
                <a:spcPct val="20000"/>
              </a:spcBef>
              <a:spcAft>
                <a:spcPct val="0"/>
              </a:spcAft>
            </a:pPr>
            <a:r>
              <a:rPr lang="fr-FR" sz="1800" b="1" dirty="0">
                <a:solidFill>
                  <a:srgbClr val="000099"/>
                </a:solidFill>
                <a:latin typeface="Arial"/>
              </a:rPr>
              <a:t>Viola </a:t>
            </a:r>
            <a:r>
              <a:rPr lang="fr-FR" sz="1800" b="1" dirty="0" err="1">
                <a:solidFill>
                  <a:srgbClr val="000099"/>
                </a:solidFill>
                <a:latin typeface="Arial"/>
              </a:rPr>
              <a:t>odorata</a:t>
            </a:r>
            <a:r>
              <a:rPr lang="fr-FR" sz="1800" b="1" dirty="0">
                <a:solidFill>
                  <a:srgbClr val="000099"/>
                </a:solidFill>
                <a:latin typeface="Arial"/>
              </a:rPr>
              <a:t> 9 CH</a:t>
            </a:r>
          </a:p>
          <a:p>
            <a:pPr marL="355600" lvl="2" algn="r">
              <a:spcBef>
                <a:spcPts val="300"/>
              </a:spcBef>
            </a:pPr>
            <a:r>
              <a:rPr lang="fr-FR" dirty="0">
                <a:solidFill>
                  <a:srgbClr val="000090"/>
                </a:solidFill>
              </a:rPr>
              <a:t>5 granules matin et soir</a:t>
            </a:r>
          </a:p>
        </p:txBody>
      </p:sp>
      <p:sp>
        <p:nvSpPr>
          <p:cNvPr id="11" name="Text Box 26"/>
          <p:cNvSpPr txBox="1">
            <a:spLocks noChangeArrowheads="1"/>
          </p:cNvSpPr>
          <p:nvPr/>
        </p:nvSpPr>
        <p:spPr bwMode="auto">
          <a:xfrm>
            <a:off x="683478" y="3705620"/>
            <a:ext cx="6047521"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Arthralgies des </a:t>
            </a:r>
            <a:r>
              <a:rPr lang="fr-FR" altLang="fr-FR" b="1" dirty="0">
                <a:solidFill>
                  <a:srgbClr val="000099"/>
                </a:solidFill>
                <a:cs typeface="Arial" panose="020B0604020202020204" pitchFamily="34" charset="0"/>
              </a:rPr>
              <a:t>poignets</a:t>
            </a:r>
            <a:r>
              <a:rPr lang="fr-FR" altLang="fr-FR" dirty="0">
                <a:solidFill>
                  <a:srgbClr val="000099"/>
                </a:solidFill>
                <a:cs typeface="Arial" panose="020B0604020202020204" pitchFamily="34" charset="0"/>
              </a:rPr>
              <a:t>, </a:t>
            </a:r>
          </a:p>
          <a:p>
            <a:pPr marL="266700">
              <a:buClr>
                <a:srgbClr val="62C400"/>
              </a:buClr>
            </a:pPr>
            <a:r>
              <a:rPr lang="fr-FR" altLang="fr-FR" dirty="0">
                <a:solidFill>
                  <a:srgbClr val="000099"/>
                </a:solidFill>
                <a:cs typeface="Arial" panose="020B0604020202020204" pitchFamily="34" charset="0"/>
              </a:rPr>
              <a:t>douleurs irradiant dans l’avant-bras et le bras</a:t>
            </a:r>
          </a:p>
        </p:txBody>
      </p:sp>
      <p:sp>
        <p:nvSpPr>
          <p:cNvPr id="12" name="Text Box 27"/>
          <p:cNvSpPr txBox="1">
            <a:spLocks noChangeArrowheads="1"/>
          </p:cNvSpPr>
          <p:nvPr/>
        </p:nvSpPr>
        <p:spPr bwMode="auto">
          <a:xfrm>
            <a:off x="7997100" y="4782172"/>
            <a:ext cx="3146480" cy="723602"/>
          </a:xfrm>
          <a:prstGeom prst="roundRect">
            <a:avLst/>
          </a:prstGeom>
          <a:noFill/>
          <a:ln w="3175">
            <a:solidFill>
              <a:srgbClr val="62C400"/>
            </a:solidFill>
            <a:miter lim="800000"/>
            <a:headEnd/>
            <a:tailEnd/>
          </a:ln>
          <a:effectLst/>
          <a:extLst>
            <a:ext uri="{909E8E84-426E-40DD-AFC4-6F175D3DCCD1}">
              <a14:hiddenFill xmlns:a14="http://schemas.microsoft.com/office/drawing/2010/main">
                <a:solidFill>
                  <a:srgbClr val="CEE9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85800" lvl="2" indent="0" algn="r" fontAlgn="base">
              <a:spcBef>
                <a:spcPct val="20000"/>
              </a:spcBef>
              <a:spcAft>
                <a:spcPct val="0"/>
              </a:spcAft>
            </a:pPr>
            <a:r>
              <a:rPr lang="fr-FR" sz="1800" b="1" dirty="0" err="1">
                <a:solidFill>
                  <a:srgbClr val="000099"/>
                </a:solidFill>
                <a:latin typeface="Arial"/>
              </a:rPr>
              <a:t>Actaea</a:t>
            </a:r>
            <a:r>
              <a:rPr lang="fr-FR" sz="1800" b="1" dirty="0">
                <a:solidFill>
                  <a:srgbClr val="000099"/>
                </a:solidFill>
                <a:latin typeface="Arial"/>
              </a:rPr>
              <a:t> </a:t>
            </a:r>
            <a:r>
              <a:rPr lang="fr-FR" sz="1800" b="1" dirty="0" err="1">
                <a:solidFill>
                  <a:srgbClr val="000099"/>
                </a:solidFill>
                <a:latin typeface="Arial"/>
              </a:rPr>
              <a:t>spicata</a:t>
            </a:r>
            <a:r>
              <a:rPr lang="fr-FR" sz="1800" b="1" dirty="0">
                <a:solidFill>
                  <a:srgbClr val="000099"/>
                </a:solidFill>
                <a:latin typeface="Arial"/>
              </a:rPr>
              <a:t> 9 CH</a:t>
            </a:r>
          </a:p>
          <a:p>
            <a:pPr marL="355600" lvl="2" algn="r">
              <a:spcBef>
                <a:spcPts val="300"/>
              </a:spcBef>
            </a:pPr>
            <a:r>
              <a:rPr lang="fr-FR" dirty="0">
                <a:solidFill>
                  <a:srgbClr val="000090"/>
                </a:solidFill>
              </a:rPr>
              <a:t>5 granules matin et soir</a:t>
            </a:r>
          </a:p>
        </p:txBody>
      </p:sp>
      <p:sp>
        <p:nvSpPr>
          <p:cNvPr id="13" name="Text Box 26"/>
          <p:cNvSpPr txBox="1">
            <a:spLocks noChangeArrowheads="1"/>
          </p:cNvSpPr>
          <p:nvPr/>
        </p:nvSpPr>
        <p:spPr bwMode="auto">
          <a:xfrm>
            <a:off x="683477" y="4538534"/>
            <a:ext cx="666644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a:buClr>
                <a:srgbClr val="62C400"/>
              </a:buClr>
              <a:buBlip>
                <a:blip r:embed="rId3"/>
              </a:buBlip>
            </a:pPr>
            <a:endParaRPr lang="fr-FR" altLang="fr-FR" sz="1500" dirty="0">
              <a:solidFill>
                <a:srgbClr val="000099"/>
              </a:solidFill>
              <a:cs typeface="Arial" panose="020B0604020202020204" pitchFamily="34" charset="0"/>
            </a:endParaRPr>
          </a:p>
          <a:p>
            <a:pPr marL="285750" indent="-285750">
              <a:buClr>
                <a:srgbClr val="62C400"/>
              </a:buClr>
              <a:buBlip>
                <a:blip r:embed="rId3"/>
              </a:buBlip>
            </a:pPr>
            <a:r>
              <a:rPr lang="fr-FR" altLang="fr-FR" dirty="0">
                <a:solidFill>
                  <a:srgbClr val="000099"/>
                </a:solidFill>
                <a:cs typeface="Arial" panose="020B0604020202020204" pitchFamily="34" charset="0"/>
              </a:rPr>
              <a:t>Inflammation œdémateuse, douleurs </a:t>
            </a:r>
            <a:r>
              <a:rPr lang="fr-FR" altLang="fr-FR" dirty="0" err="1">
                <a:solidFill>
                  <a:srgbClr val="000099"/>
                </a:solidFill>
                <a:cs typeface="Arial" panose="020B0604020202020204" pitchFamily="34" charset="0"/>
              </a:rPr>
              <a:t>tiraillantes</a:t>
            </a:r>
            <a:r>
              <a:rPr lang="fr-FR" altLang="fr-FR" dirty="0">
                <a:solidFill>
                  <a:srgbClr val="000099"/>
                </a:solidFill>
                <a:cs typeface="Arial" panose="020B0604020202020204" pitchFamily="34" charset="0"/>
              </a:rPr>
              <a:t> et raideur </a:t>
            </a:r>
          </a:p>
          <a:p>
            <a:pPr marL="266700">
              <a:buClr>
                <a:srgbClr val="62C400"/>
              </a:buClr>
            </a:pPr>
            <a:r>
              <a:rPr lang="fr-FR" altLang="fr-FR" dirty="0">
                <a:solidFill>
                  <a:srgbClr val="000099"/>
                </a:solidFill>
                <a:cs typeface="Arial" panose="020B0604020202020204" pitchFamily="34" charset="0"/>
              </a:rPr>
              <a:t>au niveau des </a:t>
            </a:r>
            <a:r>
              <a:rPr lang="fr-FR" altLang="fr-FR" b="1" dirty="0">
                <a:solidFill>
                  <a:srgbClr val="000099"/>
                </a:solidFill>
                <a:cs typeface="Arial" panose="020B0604020202020204" pitchFamily="34" charset="0"/>
              </a:rPr>
              <a:t>poignets et des doigts</a:t>
            </a:r>
            <a:r>
              <a:rPr lang="fr-FR" altLang="fr-FR" dirty="0">
                <a:solidFill>
                  <a:srgbClr val="000099"/>
                </a:solidFill>
                <a:cs typeface="Arial" panose="020B0604020202020204" pitchFamily="34" charset="0"/>
              </a:rPr>
              <a:t>, </a:t>
            </a:r>
          </a:p>
          <a:p>
            <a:pPr marL="266700">
              <a:buClr>
                <a:srgbClr val="62C400"/>
              </a:buClr>
            </a:pPr>
            <a:r>
              <a:rPr lang="fr-FR" altLang="fr-FR" dirty="0">
                <a:solidFill>
                  <a:srgbClr val="000099"/>
                </a:solidFill>
                <a:cs typeface="Arial" panose="020B0604020202020204" pitchFamily="34" charset="0"/>
              </a:rPr>
              <a:t>déformations ou nodosités</a:t>
            </a:r>
          </a:p>
        </p:txBody>
      </p:sp>
      <p:sp>
        <p:nvSpPr>
          <p:cNvPr id="14"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 arthrosiques </a:t>
            </a:r>
            <a:r>
              <a:rPr lang="fr-FR" sz="2000" dirty="0">
                <a:solidFill>
                  <a:srgbClr val="000099"/>
                </a:solidFill>
                <a:cs typeface="Arial" panose="020B0604020202020204" pitchFamily="34" charset="0"/>
              </a:rPr>
              <a:t>: selon la localisation</a:t>
            </a:r>
          </a:p>
          <a:p>
            <a:pPr marL="0" indent="0" defTabSz="914377" fontAlgn="auto">
              <a:spcBef>
                <a:spcPts val="0"/>
              </a:spcBef>
              <a:spcAft>
                <a:spcPts val="0"/>
              </a:spcAft>
              <a:buNone/>
              <a:defRPr/>
            </a:pPr>
            <a:endParaRPr lang="fr-FR" dirty="0">
              <a:solidFill>
                <a:srgbClr val="0000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6" name="Rectangle 15"/>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4" name="Espace réservé du texte 3"/>
          <p:cNvSpPr>
            <a:spLocks noGrp="1"/>
          </p:cNvSpPr>
          <p:nvPr>
            <p:ph type="body" idx="1"/>
          </p:nvPr>
        </p:nvSpPr>
        <p:spPr>
          <a:xfrm>
            <a:off x="28926" y="1953808"/>
            <a:ext cx="11063471" cy="947106"/>
          </a:xfrm>
        </p:spPr>
        <p:txBody>
          <a:bodyPr>
            <a:normAutofit/>
          </a:bodyPr>
          <a:lstStyle/>
          <a:p>
            <a:pPr marL="1028700" lvl="2" indent="-342900">
              <a:buFontTx/>
              <a:buChar char="-"/>
            </a:pPr>
            <a:endParaRPr lang="fr-FR" sz="2000" b="1" dirty="0">
              <a:solidFill>
                <a:srgbClr val="000099"/>
              </a:solidFill>
            </a:endParaRPr>
          </a:p>
          <a:p>
            <a:pPr lvl="2"/>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fr-FR" sz="1800" b="1" u="sng" dirty="0">
                <a:solidFill>
                  <a:srgbClr val="000099"/>
                </a:solidFill>
              </a:rPr>
              <a:t>Mains et doigts</a:t>
            </a:r>
            <a:endParaRPr lang="fr-FR" sz="1800" b="1" dirty="0">
              <a:solidFill>
                <a:srgbClr val="000099"/>
              </a:solidFill>
            </a:endParaRPr>
          </a:p>
        </p:txBody>
      </p:sp>
    </p:spTree>
    <p:extLst>
      <p:ext uri="{BB962C8B-B14F-4D97-AF65-F5344CB8AC3E}">
        <p14:creationId xmlns:p14="http://schemas.microsoft.com/office/powerpoint/2010/main" val="221656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a:solidFill>
                  <a:srgbClr val="000099"/>
                </a:solidFill>
                <a:cs typeface="Arial" panose="020B0604020202020204" pitchFamily="34" charset="0"/>
              </a:rPr>
              <a:t>Objectif :</a:t>
            </a:r>
          </a:p>
          <a:p>
            <a:pPr fontAlgn="base">
              <a:spcBef>
                <a:spcPct val="20000"/>
              </a:spcBef>
              <a:spcAft>
                <a:spcPct val="0"/>
              </a:spcAft>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fontAlgn="base">
              <a:spcBef>
                <a:spcPct val="20000"/>
              </a:spcBef>
              <a:spcAft>
                <a:spcPct val="0"/>
              </a:spcAft>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7376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73764"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5’</a:t>
            </a:r>
            <a:endParaRPr lang="fr-FR" altLang="fr-FR" dirty="0">
              <a:solidFill>
                <a:srgbClr val="FFFFFF"/>
              </a:solidFill>
              <a:latin typeface="Arial Black" panose="020B0A04020102020204" pitchFamily="34" charset="0"/>
              <a:cs typeface="Arial" panose="020B0604020202020204" pitchFamily="34" charset="0"/>
            </a:endParaRPr>
          </a:p>
        </p:txBody>
      </p:sp>
      <p:sp>
        <p:nvSpPr>
          <p:cNvPr id="3737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dirty="0">
                <a:solidFill>
                  <a:srgbClr val="FFFFFF"/>
                </a:solidFill>
                <a:ea typeface="Tahoma" panose="020B0604030504040204" pitchFamily="34" charset="0"/>
                <a:cs typeface="Arial" panose="020B0604020202020204" pitchFamily="34" charset="0"/>
              </a:rPr>
              <a:t>Schéma décisionnel</a:t>
            </a:r>
          </a:p>
        </p:txBody>
      </p:sp>
      <p:sp>
        <p:nvSpPr>
          <p:cNvPr id="7" name="Rectangle 4"/>
          <p:cNvSpPr>
            <a:spLocks noChangeArrowheads="1"/>
          </p:cNvSpPr>
          <p:nvPr/>
        </p:nvSpPr>
        <p:spPr bwMode="auto">
          <a:xfrm>
            <a:off x="3856345" y="3794896"/>
            <a:ext cx="7392987" cy="163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ts val="1800"/>
              </a:spcBef>
              <a:buBlip>
                <a:blip r:embed="rId3"/>
              </a:buBlip>
            </a:pPr>
            <a:r>
              <a:rPr lang="fr-FR" altLang="fr-FR" sz="1800" b="1" dirty="0">
                <a:solidFill>
                  <a:srgbClr val="000099"/>
                </a:solidFill>
                <a:cs typeface="Arial" panose="020B0604020202020204" pitchFamily="34" charset="0"/>
              </a:rPr>
              <a:t>Individuellement</a:t>
            </a:r>
          </a:p>
          <a:p>
            <a:pPr eaLnBrk="1" hangingPunct="1">
              <a:spcBef>
                <a:spcPts val="600"/>
              </a:spcBef>
              <a:buBlip>
                <a:blip r:embed="rId3"/>
              </a:buBlip>
            </a:pPr>
            <a:r>
              <a:rPr lang="fr-FR" altLang="fr-FR" sz="1800" dirty="0">
                <a:solidFill>
                  <a:srgbClr val="000099"/>
                </a:solidFill>
                <a:cs typeface="Arial" panose="020B0604020202020204" pitchFamily="34" charset="0"/>
              </a:rPr>
              <a:t>Utiliser la structure proposée</a:t>
            </a:r>
          </a:p>
          <a:p>
            <a:pPr eaLnBrk="1" hangingPunct="1">
              <a:spcBef>
                <a:spcPts val="600"/>
              </a:spcBef>
              <a:buBlip>
                <a:blip r:embed="rId3"/>
              </a:buBlip>
            </a:pPr>
            <a:r>
              <a:rPr lang="fr-FR" altLang="fr-FR" sz="1800" dirty="0">
                <a:solidFill>
                  <a:srgbClr val="000099"/>
                </a:solidFill>
                <a:cs typeface="Arial" panose="020B0604020202020204" pitchFamily="34" charset="0"/>
              </a:rPr>
              <a:t>Positionner les différents médicaments de localisation</a:t>
            </a:r>
          </a:p>
        </p:txBody>
      </p:sp>
    </p:spTree>
    <p:extLst>
      <p:ext uri="{BB962C8B-B14F-4D97-AF65-F5344CB8AC3E}">
        <p14:creationId xmlns:p14="http://schemas.microsoft.com/office/powerpoint/2010/main" val="3076982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 t="9897" r="248" b="5890"/>
          <a:stretch/>
        </p:blipFill>
        <p:spPr>
          <a:xfrm>
            <a:off x="4161349" y="1126018"/>
            <a:ext cx="4362486" cy="5510452"/>
          </a:xfrm>
          <a:prstGeom prst="rect">
            <a:avLst/>
          </a:prstGeom>
        </p:spPr>
      </p:pic>
      <p:sp>
        <p:nvSpPr>
          <p:cNvPr id="5" name="ZoneTexte 4"/>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6"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8" name="Rectangle 7"/>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
        <p:nvSpPr>
          <p:cNvPr id="2" name="Rectangle 1"/>
          <p:cNvSpPr/>
          <p:nvPr/>
        </p:nvSpPr>
        <p:spPr>
          <a:xfrm>
            <a:off x="1022317" y="1863058"/>
            <a:ext cx="3031599" cy="369332"/>
          </a:xfrm>
          <a:prstGeom prst="rect">
            <a:avLst/>
          </a:prstGeom>
        </p:spPr>
        <p:txBody>
          <a:bodyPr wrap="none">
            <a:spAutoFit/>
          </a:bodyPr>
          <a:lstStyle/>
          <a:p>
            <a:pPr marL="88900" lvl="2" indent="-88900" algn="r"/>
            <a:r>
              <a:rPr lang="fr-FR" b="1" dirty="0" err="1">
                <a:solidFill>
                  <a:srgbClr val="000099"/>
                </a:solidFill>
                <a:cs typeface="Arial" panose="020B0604020202020204" pitchFamily="34" charset="0"/>
              </a:rPr>
              <a:t>Lachnantes</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tinctoria</a:t>
            </a:r>
            <a:r>
              <a:rPr lang="fr-FR" b="1" dirty="0">
                <a:solidFill>
                  <a:srgbClr val="000099"/>
                </a:solidFill>
                <a:cs typeface="Arial" panose="020B0604020202020204" pitchFamily="34" charset="0"/>
              </a:rPr>
              <a:t> 9 CH</a:t>
            </a:r>
          </a:p>
        </p:txBody>
      </p:sp>
      <p:sp>
        <p:nvSpPr>
          <p:cNvPr id="4" name="Rectangle 3"/>
          <p:cNvSpPr/>
          <p:nvPr/>
        </p:nvSpPr>
        <p:spPr>
          <a:xfrm>
            <a:off x="966788" y="2261623"/>
            <a:ext cx="3087128" cy="369332"/>
          </a:xfrm>
          <a:prstGeom prst="rect">
            <a:avLst/>
          </a:prstGeom>
        </p:spPr>
        <p:txBody>
          <a:bodyPr wrap="none">
            <a:spAutoFit/>
          </a:bodyPr>
          <a:lstStyle/>
          <a:p>
            <a:pPr marL="355600" lvl="2" algn="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Actaea</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racemosa</a:t>
            </a:r>
            <a:r>
              <a:rPr lang="fr-FR" b="1" dirty="0">
                <a:solidFill>
                  <a:srgbClr val="000099"/>
                </a:solidFill>
                <a:cs typeface="Arial" panose="020B0604020202020204" pitchFamily="34" charset="0"/>
              </a:rPr>
              <a:t> 9 CH</a:t>
            </a:r>
          </a:p>
        </p:txBody>
      </p:sp>
      <p:cxnSp>
        <p:nvCxnSpPr>
          <p:cNvPr id="10" name="Connecteur droit avec flèche 9"/>
          <p:cNvCxnSpPr/>
          <p:nvPr/>
        </p:nvCxnSpPr>
        <p:spPr>
          <a:xfrm flipV="1">
            <a:off x="4103641" y="2232390"/>
            <a:ext cx="2028935" cy="2923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85962" y="5421163"/>
            <a:ext cx="2505814" cy="369332"/>
          </a:xfrm>
          <a:prstGeom prst="rect">
            <a:avLst/>
          </a:prstGeom>
        </p:spPr>
        <p:txBody>
          <a:bodyPr wrap="none">
            <a:spAutoFit/>
          </a:bodyPr>
          <a:lstStyle/>
          <a:p>
            <a:pPr marL="685800" lvl="2" indent="0" algn="r" fontAlgn="base">
              <a:spcBef>
                <a:spcPct val="20000"/>
              </a:spcBef>
              <a:spcAft>
                <a:spcPct val="0"/>
              </a:spcAft>
            </a:pPr>
            <a:r>
              <a:rPr lang="fr-FR" b="1" dirty="0" err="1">
                <a:solidFill>
                  <a:srgbClr val="000099"/>
                </a:solidFill>
              </a:rPr>
              <a:t>Hedeoma</a:t>
            </a:r>
            <a:r>
              <a:rPr lang="fr-FR" b="1" dirty="0">
                <a:solidFill>
                  <a:srgbClr val="000099"/>
                </a:solidFill>
              </a:rPr>
              <a:t> 9 CH</a:t>
            </a:r>
          </a:p>
        </p:txBody>
      </p:sp>
      <p:sp>
        <p:nvSpPr>
          <p:cNvPr id="14" name="Rectangle 13"/>
          <p:cNvSpPr/>
          <p:nvPr/>
        </p:nvSpPr>
        <p:spPr>
          <a:xfrm>
            <a:off x="8331696" y="4201188"/>
            <a:ext cx="2501647" cy="369332"/>
          </a:xfrm>
          <a:prstGeom prst="rect">
            <a:avLst/>
          </a:prstGeom>
        </p:spPr>
        <p:txBody>
          <a:bodyPr wrap="none">
            <a:spAutoFit/>
          </a:bodyPr>
          <a:lstStyle/>
          <a:p>
            <a:pPr marL="266700" lvl="2" indent="0" algn="r" fontAlgn="base">
              <a:spcBef>
                <a:spcPct val="20000"/>
              </a:spcBef>
              <a:spcAft>
                <a:spcPct val="0"/>
              </a:spcAft>
            </a:pPr>
            <a:r>
              <a:rPr lang="fr-FR" b="1" dirty="0">
                <a:solidFill>
                  <a:srgbClr val="000099"/>
                </a:solidFill>
              </a:rPr>
              <a:t>Viola </a:t>
            </a:r>
            <a:r>
              <a:rPr lang="fr-FR" b="1" dirty="0" err="1">
                <a:solidFill>
                  <a:srgbClr val="000099"/>
                </a:solidFill>
              </a:rPr>
              <a:t>odorata</a:t>
            </a:r>
            <a:r>
              <a:rPr lang="fr-FR" b="1" dirty="0">
                <a:solidFill>
                  <a:srgbClr val="000099"/>
                </a:solidFill>
              </a:rPr>
              <a:t> 9 CH</a:t>
            </a:r>
          </a:p>
        </p:txBody>
      </p:sp>
      <p:sp>
        <p:nvSpPr>
          <p:cNvPr id="15" name="Rectangle 14"/>
          <p:cNvSpPr/>
          <p:nvPr/>
        </p:nvSpPr>
        <p:spPr>
          <a:xfrm>
            <a:off x="7780469" y="4830673"/>
            <a:ext cx="3082895" cy="369332"/>
          </a:xfrm>
          <a:prstGeom prst="rect">
            <a:avLst/>
          </a:prstGeom>
        </p:spPr>
        <p:txBody>
          <a:bodyPr wrap="none">
            <a:spAutoFit/>
          </a:bodyPr>
          <a:lstStyle/>
          <a:p>
            <a:pPr marL="685800" lvl="2" indent="0" algn="r" fontAlgn="base">
              <a:spcBef>
                <a:spcPct val="20000"/>
              </a:spcBef>
              <a:spcAft>
                <a:spcPct val="0"/>
              </a:spcAft>
            </a:pPr>
            <a:r>
              <a:rPr lang="fr-FR" b="1" dirty="0" err="1">
                <a:solidFill>
                  <a:srgbClr val="000099"/>
                </a:solidFill>
              </a:rPr>
              <a:t>Actaea</a:t>
            </a:r>
            <a:r>
              <a:rPr lang="fr-FR" b="1" dirty="0">
                <a:solidFill>
                  <a:srgbClr val="000099"/>
                </a:solidFill>
              </a:rPr>
              <a:t> </a:t>
            </a:r>
            <a:r>
              <a:rPr lang="fr-FR" b="1" dirty="0" err="1">
                <a:solidFill>
                  <a:srgbClr val="000099"/>
                </a:solidFill>
              </a:rPr>
              <a:t>spicata</a:t>
            </a:r>
            <a:r>
              <a:rPr lang="fr-FR" b="1" dirty="0">
                <a:solidFill>
                  <a:srgbClr val="000099"/>
                </a:solidFill>
              </a:rPr>
              <a:t> 9 CH</a:t>
            </a:r>
          </a:p>
        </p:txBody>
      </p:sp>
      <p:cxnSp>
        <p:nvCxnSpPr>
          <p:cNvPr id="16" name="Connecteur droit avec flèche 15"/>
          <p:cNvCxnSpPr/>
          <p:nvPr/>
        </p:nvCxnSpPr>
        <p:spPr>
          <a:xfrm flipH="1" flipV="1">
            <a:off x="7352454" y="4551056"/>
            <a:ext cx="1102954" cy="451844"/>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13230" y="5002899"/>
            <a:ext cx="3211136" cy="369332"/>
          </a:xfrm>
          <a:prstGeom prst="rect">
            <a:avLst/>
          </a:prstGeom>
        </p:spPr>
        <p:txBody>
          <a:bodyPr wrap="none">
            <a:spAutoFit/>
          </a:bodyPr>
          <a:lstStyle/>
          <a:p>
            <a:pPr marL="228600" lvl="2" algn="r"/>
            <a:r>
              <a:rPr lang="fr-FR" b="1" dirty="0">
                <a:solidFill>
                  <a:srgbClr val="000099"/>
                </a:solidFill>
              </a:rPr>
              <a:t> Kalium </a:t>
            </a:r>
            <a:r>
              <a:rPr lang="fr-FR" b="1" dirty="0" err="1">
                <a:solidFill>
                  <a:srgbClr val="000099"/>
                </a:solidFill>
              </a:rPr>
              <a:t>carbonicum</a:t>
            </a:r>
            <a:r>
              <a:rPr lang="fr-FR" b="1" dirty="0">
                <a:solidFill>
                  <a:srgbClr val="000099"/>
                </a:solidFill>
              </a:rPr>
              <a:t> 9 CH</a:t>
            </a:r>
          </a:p>
        </p:txBody>
      </p:sp>
      <p:sp>
        <p:nvSpPr>
          <p:cNvPr id="19" name="Rectangle 18"/>
          <p:cNvSpPr/>
          <p:nvPr/>
        </p:nvSpPr>
        <p:spPr>
          <a:xfrm>
            <a:off x="940140" y="5397012"/>
            <a:ext cx="3095720" cy="369332"/>
          </a:xfrm>
          <a:prstGeom prst="rect">
            <a:avLst/>
          </a:prstGeom>
        </p:spPr>
        <p:txBody>
          <a:bodyPr wrap="none">
            <a:spAutoFit/>
          </a:bodyPr>
          <a:lstStyle/>
          <a:p>
            <a:pPr marL="266700" lvl="2" algn="r"/>
            <a:r>
              <a:rPr lang="fr-FR" b="1" dirty="0">
                <a:solidFill>
                  <a:srgbClr val="000099"/>
                </a:solidFill>
              </a:rPr>
              <a:t>Natrum </a:t>
            </a:r>
            <a:r>
              <a:rPr lang="fr-FR" b="1" dirty="0" err="1">
                <a:solidFill>
                  <a:srgbClr val="000099"/>
                </a:solidFill>
              </a:rPr>
              <a:t>sulfuricum</a:t>
            </a:r>
            <a:r>
              <a:rPr lang="fr-FR" b="1" dirty="0">
                <a:solidFill>
                  <a:srgbClr val="000099"/>
                </a:solidFill>
              </a:rPr>
              <a:t> 9 CH</a:t>
            </a:r>
          </a:p>
        </p:txBody>
      </p:sp>
      <p:cxnSp>
        <p:nvCxnSpPr>
          <p:cNvPr id="20" name="Connecteur droit avec flèche 19"/>
          <p:cNvCxnSpPr/>
          <p:nvPr/>
        </p:nvCxnSpPr>
        <p:spPr>
          <a:xfrm flipV="1">
            <a:off x="4111624" y="5002899"/>
            <a:ext cx="1683437" cy="366228"/>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68583" y="3804836"/>
            <a:ext cx="3057248" cy="369332"/>
          </a:xfrm>
          <a:prstGeom prst="rect">
            <a:avLst/>
          </a:prstGeom>
        </p:spPr>
        <p:txBody>
          <a:bodyPr wrap="none">
            <a:spAutoFit/>
          </a:bodyPr>
          <a:lstStyle/>
          <a:p>
            <a:pPr marL="228600" lvl="2" algn="r"/>
            <a:r>
              <a:rPr lang="fr-FR" b="1" dirty="0">
                <a:solidFill>
                  <a:srgbClr val="000099"/>
                </a:solidFill>
              </a:rPr>
              <a:t>Natrum </a:t>
            </a:r>
            <a:r>
              <a:rPr lang="fr-FR" b="1" dirty="0" err="1">
                <a:solidFill>
                  <a:srgbClr val="000099"/>
                </a:solidFill>
              </a:rPr>
              <a:t>sulfuricum</a:t>
            </a:r>
            <a:r>
              <a:rPr lang="fr-FR" b="1" dirty="0">
                <a:solidFill>
                  <a:srgbClr val="000099"/>
                </a:solidFill>
              </a:rPr>
              <a:t> 9 CH</a:t>
            </a:r>
          </a:p>
        </p:txBody>
      </p:sp>
      <p:cxnSp>
        <p:nvCxnSpPr>
          <p:cNvPr id="23" name="Connecteur droit avec flèche 22"/>
          <p:cNvCxnSpPr/>
          <p:nvPr/>
        </p:nvCxnSpPr>
        <p:spPr>
          <a:xfrm flipV="1">
            <a:off x="4146348" y="3556417"/>
            <a:ext cx="1770696" cy="40230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956585" y="3515598"/>
            <a:ext cx="3147015" cy="369332"/>
          </a:xfrm>
          <a:prstGeom prst="rect">
            <a:avLst/>
          </a:prstGeom>
        </p:spPr>
        <p:txBody>
          <a:bodyPr wrap="none">
            <a:spAutoFit/>
          </a:bodyPr>
          <a:lstStyle/>
          <a:p>
            <a:pPr marL="228600" lvl="2" algn="r"/>
            <a:r>
              <a:rPr lang="fr-FR" b="1" dirty="0">
                <a:solidFill>
                  <a:srgbClr val="000099"/>
                </a:solidFill>
                <a:cs typeface="Arial" panose="020B0604020202020204" pitchFamily="34" charset="0"/>
              </a:rPr>
              <a:t>Kalium </a:t>
            </a:r>
            <a:r>
              <a:rPr lang="fr-FR" b="1" dirty="0" err="1">
                <a:solidFill>
                  <a:srgbClr val="000099"/>
                </a:solidFill>
                <a:cs typeface="Arial" panose="020B0604020202020204" pitchFamily="34" charset="0"/>
              </a:rPr>
              <a:t>carbonicum</a:t>
            </a:r>
            <a:r>
              <a:rPr lang="fr-FR" b="1" dirty="0">
                <a:solidFill>
                  <a:srgbClr val="000099"/>
                </a:solidFill>
                <a:cs typeface="Arial" panose="020B0604020202020204" pitchFamily="34" charset="0"/>
              </a:rPr>
              <a:t> 9 CH</a:t>
            </a:r>
          </a:p>
        </p:txBody>
      </p:sp>
      <p:cxnSp>
        <p:nvCxnSpPr>
          <p:cNvPr id="27" name="Connecteur droit avec flèche 26"/>
          <p:cNvCxnSpPr/>
          <p:nvPr/>
        </p:nvCxnSpPr>
        <p:spPr>
          <a:xfrm flipH="1" flipV="1">
            <a:off x="6536269" y="3287765"/>
            <a:ext cx="1632371" cy="404923"/>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911504" y="2363350"/>
            <a:ext cx="3416320" cy="369332"/>
          </a:xfrm>
          <a:prstGeom prst="rect">
            <a:avLst/>
          </a:prstGeom>
        </p:spPr>
        <p:txBody>
          <a:bodyPr wrap="none">
            <a:spAutoFit/>
          </a:bodyPr>
          <a:lstStyle/>
          <a:p>
            <a:pPr marL="228600" lvl="2" algn="r"/>
            <a:r>
              <a:rPr lang="fr-FR" b="1" dirty="0" err="1">
                <a:solidFill>
                  <a:srgbClr val="000099"/>
                </a:solidFill>
                <a:cs typeface="Arial" panose="020B0604020202020204" pitchFamily="34" charset="0"/>
              </a:rPr>
              <a:t>Calcarea</a:t>
            </a:r>
            <a:r>
              <a:rPr lang="fr-FR" b="1" dirty="0">
                <a:solidFill>
                  <a:srgbClr val="000099"/>
                </a:solidFill>
                <a:cs typeface="Arial" panose="020B0604020202020204" pitchFamily="34" charset="0"/>
              </a:rPr>
              <a:t> </a:t>
            </a:r>
            <a:r>
              <a:rPr lang="fr-FR" b="1" dirty="0" err="1">
                <a:solidFill>
                  <a:srgbClr val="000099"/>
                </a:solidFill>
                <a:cs typeface="Arial" panose="020B0604020202020204" pitchFamily="34" charset="0"/>
              </a:rPr>
              <a:t>phosphorica</a:t>
            </a:r>
            <a:r>
              <a:rPr lang="fr-FR" b="1" dirty="0">
                <a:solidFill>
                  <a:srgbClr val="000099"/>
                </a:solidFill>
                <a:cs typeface="Arial" panose="020B0604020202020204" pitchFamily="34" charset="0"/>
              </a:rPr>
              <a:t> 9 CH</a:t>
            </a:r>
          </a:p>
        </p:txBody>
      </p:sp>
      <p:cxnSp>
        <p:nvCxnSpPr>
          <p:cNvPr id="32" name="Connecteur droit avec flèche 31"/>
          <p:cNvCxnSpPr/>
          <p:nvPr/>
        </p:nvCxnSpPr>
        <p:spPr>
          <a:xfrm flipH="1">
            <a:off x="6424538" y="2548016"/>
            <a:ext cx="1744102" cy="397540"/>
          </a:xfrm>
          <a:prstGeom prst="straightConnector1">
            <a:avLst/>
          </a:prstGeom>
          <a:ln w="6350">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6916497" y="4385854"/>
            <a:ext cx="768093" cy="1005820"/>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flipV="1">
            <a:off x="7400874" y="4003083"/>
            <a:ext cx="1116183" cy="333818"/>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7390402" y="4053426"/>
            <a:ext cx="1080705" cy="949473"/>
          </a:xfrm>
          <a:prstGeom prst="straightConnector1">
            <a:avLst/>
          </a:prstGeom>
          <a:ln>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3" grpId="0"/>
      <p:bldP spid="14" grpId="0"/>
      <p:bldP spid="15" grpId="0"/>
      <p:bldP spid="18" grpId="0"/>
      <p:bldP spid="19" grpId="0"/>
      <p:bldP spid="22" grpId="0"/>
      <p:bldP spid="25" grpId="0"/>
      <p:bldP spid="3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513957" y="2386554"/>
            <a:ext cx="10515600" cy="871973"/>
          </a:xfrm>
        </p:spPr>
        <p:txBody>
          <a:bodyPr>
            <a:noAutofit/>
          </a:bodyPr>
          <a:lstStyle/>
          <a:p>
            <a:pPr algn="ctr"/>
            <a:r>
              <a:rPr lang="fr-FR" dirty="0">
                <a:latin typeface="Arial" panose="020B0604020202020204" pitchFamily="34" charset="0"/>
                <a:cs typeface="Arial" panose="020B0604020202020204" pitchFamily="34" charset="0"/>
              </a:rPr>
              <a:t>Médicaments d’</a:t>
            </a:r>
            <a:r>
              <a:rPr lang="fr-FR" b="1" dirty="0">
                <a:latin typeface="Arial" panose="020B0604020202020204" pitchFamily="34" charset="0"/>
                <a:cs typeface="Arial" panose="020B0604020202020204" pitchFamily="34" charset="0"/>
              </a:rPr>
              <a:t>inflammation </a:t>
            </a:r>
          </a:p>
          <a:p>
            <a:pPr algn="ctr"/>
            <a:r>
              <a:rPr lang="fr-FR" sz="1800" dirty="0">
                <a:latin typeface="Arial" panose="020B0604020202020204" pitchFamily="34" charset="0"/>
                <a:cs typeface="Arial" panose="020B0604020202020204" pitchFamily="34" charset="0"/>
              </a:rPr>
              <a:t>(</a:t>
            </a:r>
            <a:r>
              <a:rPr lang="fr-FR" sz="1800" dirty="0" err="1">
                <a:latin typeface="Arial" panose="020B0604020202020204" pitchFamily="34" charset="0"/>
                <a:cs typeface="Arial" panose="020B0604020202020204" pitchFamily="34" charset="0"/>
              </a:rPr>
              <a:t>Bryonia</a:t>
            </a:r>
            <a:r>
              <a:rPr lang="fr-FR" sz="1800" dirty="0">
                <a:latin typeface="Arial" panose="020B0604020202020204" pitchFamily="34" charset="0"/>
                <a:cs typeface="Arial" panose="020B0604020202020204" pitchFamily="34" charset="0"/>
              </a:rPr>
              <a:t> 9 CH / </a:t>
            </a:r>
            <a:r>
              <a:rPr lang="fr-FR" sz="1800" dirty="0" err="1">
                <a:latin typeface="Arial" panose="020B0604020202020204" pitchFamily="34" charset="0"/>
                <a:cs typeface="Arial" panose="020B0604020202020204" pitchFamily="34" charset="0"/>
              </a:rPr>
              <a:t>Rhus</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toxicodendron</a:t>
            </a:r>
            <a:r>
              <a:rPr lang="fr-FR" sz="1800" dirty="0">
                <a:latin typeface="Arial" panose="020B0604020202020204" pitchFamily="34" charset="0"/>
                <a:cs typeface="Arial" panose="020B0604020202020204" pitchFamily="34" charset="0"/>
              </a:rPr>
              <a:t> 9 CH / Radium </a:t>
            </a:r>
            <a:r>
              <a:rPr lang="fr-FR" sz="1800" dirty="0" err="1">
                <a:latin typeface="Arial" panose="020B0604020202020204" pitchFamily="34" charset="0"/>
                <a:cs typeface="Arial" panose="020B0604020202020204" pitchFamily="34" charset="0"/>
              </a:rPr>
              <a:t>bromatum</a:t>
            </a:r>
            <a:r>
              <a:rPr lang="fr-FR" sz="1800" dirty="0">
                <a:latin typeface="Arial" panose="020B0604020202020204" pitchFamily="34" charset="0"/>
                <a:cs typeface="Arial" panose="020B0604020202020204" pitchFamily="34" charset="0"/>
              </a:rPr>
              <a:t> 15 CH)</a:t>
            </a:r>
          </a:p>
        </p:txBody>
      </p:sp>
      <p:grpSp>
        <p:nvGrpSpPr>
          <p:cNvPr id="5" name="Group 40"/>
          <p:cNvGrpSpPr>
            <a:grpSpLocks/>
          </p:cNvGrpSpPr>
          <p:nvPr/>
        </p:nvGrpSpPr>
        <p:grpSpPr bwMode="auto">
          <a:xfrm>
            <a:off x="5581333" y="3269085"/>
            <a:ext cx="415925" cy="431800"/>
            <a:chOff x="1584" y="2688"/>
            <a:chExt cx="166" cy="144"/>
          </a:xfrm>
        </p:grpSpPr>
        <p:sp>
          <p:nvSpPr>
            <p:cNvPr id="6"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p>
              <a:pPr>
                <a:defRPr/>
              </a:pPr>
              <a:endParaRPr lang="fr-FR">
                <a:latin typeface="+mj-lt"/>
              </a:endParaRPr>
            </a:p>
          </p:txBody>
        </p:sp>
        <p:sp>
          <p:nvSpPr>
            <p:cNvPr id="7"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p:spPr>
          <p:txBody>
            <a:bodyPr/>
            <a:lstStyle/>
            <a:p>
              <a:pPr>
                <a:defRPr/>
              </a:pPr>
              <a:endParaRPr lang="fr-FR">
                <a:latin typeface="+mj-lt"/>
              </a:endParaRPr>
            </a:p>
          </p:txBody>
        </p:sp>
      </p:grpSp>
      <p:grpSp>
        <p:nvGrpSpPr>
          <p:cNvPr id="8" name="Group 40"/>
          <p:cNvGrpSpPr>
            <a:grpSpLocks/>
          </p:cNvGrpSpPr>
          <p:nvPr/>
        </p:nvGrpSpPr>
        <p:grpSpPr bwMode="auto">
          <a:xfrm>
            <a:off x="5628939" y="4557560"/>
            <a:ext cx="415925" cy="431800"/>
            <a:chOff x="1584" y="2688"/>
            <a:chExt cx="166" cy="144"/>
          </a:xfrm>
        </p:grpSpPr>
        <p:sp>
          <p:nvSpPr>
            <p:cNvPr id="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p>
              <a:pPr>
                <a:defRPr/>
              </a:pPr>
              <a:endParaRPr lang="fr-FR">
                <a:latin typeface="+mj-lt"/>
              </a:endParaRPr>
            </a:p>
          </p:txBody>
        </p:sp>
        <p:sp>
          <p:nvSpPr>
            <p:cNvPr id="1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a:noFill/>
            </a:ln>
          </p:spPr>
          <p:txBody>
            <a:bodyPr/>
            <a:lstStyle/>
            <a:p>
              <a:pPr>
                <a:defRPr/>
              </a:pPr>
              <a:endParaRPr lang="fr-FR">
                <a:latin typeface="+mj-lt"/>
              </a:endParaRPr>
            </a:p>
          </p:txBody>
        </p:sp>
      </p:grpSp>
      <p:sp>
        <p:nvSpPr>
          <p:cNvPr id="12" name="ZoneTexte 11"/>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3"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12" y="5188633"/>
            <a:ext cx="816049" cy="117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03022" y="5864506"/>
            <a:ext cx="3796232" cy="461665"/>
          </a:xfrm>
          <a:prstGeom prst="rect">
            <a:avLst/>
          </a:prstGeom>
        </p:spPr>
        <p:txBody>
          <a:bodyPr wrap="none">
            <a:spAutoFit/>
          </a:bodyPr>
          <a:lstStyle/>
          <a:p>
            <a:pPr lvl="0" fontAlgn="base">
              <a:spcBef>
                <a:spcPct val="20000"/>
              </a:spcBef>
              <a:spcAft>
                <a:spcPct val="0"/>
              </a:spcAft>
              <a:defRPr/>
            </a:pP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Prescription médicale</a:t>
            </a:r>
            <a:endParaRPr lang="fr-FR" sz="2400" b="1" dirty="0">
              <a:solidFill>
                <a:srgbClr val="000099"/>
              </a:solidFill>
              <a:cs typeface="Arial" panose="020B0604020202020204" pitchFamily="34" charset="0"/>
            </a:endParaRPr>
          </a:p>
        </p:txBody>
      </p:sp>
      <p:sp>
        <p:nvSpPr>
          <p:cNvPr id="16" name="Espace réservé du contenu 2"/>
          <p:cNvSpPr txBox="1">
            <a:spLocks/>
          </p:cNvSpPr>
          <p:nvPr/>
        </p:nvSpPr>
        <p:spPr>
          <a:xfrm>
            <a:off x="253646" y="1683280"/>
            <a:ext cx="647735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rPr>
              <a:t>Mise en place  du TRAITEMENT conseillé</a:t>
            </a:r>
            <a:endParaRPr lang="fr-FR" dirty="0">
              <a:solidFill>
                <a:srgbClr val="000000"/>
              </a:solidFill>
            </a:endParaRPr>
          </a:p>
        </p:txBody>
      </p:sp>
      <p:sp>
        <p:nvSpPr>
          <p:cNvPr id="18" name="Espace réservé du texte 3"/>
          <p:cNvSpPr txBox="1">
            <a:spLocks/>
          </p:cNvSpPr>
          <p:nvPr/>
        </p:nvSpPr>
        <p:spPr>
          <a:xfrm>
            <a:off x="1564109" y="3833460"/>
            <a:ext cx="10515600" cy="624464"/>
          </a:xfrm>
          <a:prstGeom prst="rect">
            <a:avLst/>
          </a:prstGeom>
        </p:spPr>
        <p:txBody>
          <a:bodyPr>
            <a:noAutofit/>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dirty="0"/>
              <a:t>Médicaments de </a:t>
            </a:r>
            <a:r>
              <a:rPr lang="fr-FR" sz="2400" b="1" dirty="0"/>
              <a:t>localisation</a:t>
            </a:r>
            <a:r>
              <a:rPr lang="fr-FR" dirty="0"/>
              <a:t> des manifestations douloureuses (voir schéma)                  </a:t>
            </a:r>
            <a:endParaRPr lang="fr-FR" b="1" dirty="0">
              <a:solidFill>
                <a:srgbClr val="FF0000"/>
              </a:solidFill>
            </a:endParaRPr>
          </a:p>
          <a:p>
            <a:r>
              <a:rPr lang="fr-FR" b="1" dirty="0">
                <a:solidFill>
                  <a:srgbClr val="FF0000"/>
                </a:solidFill>
              </a:rPr>
              <a:t>     </a:t>
            </a:r>
          </a:p>
        </p:txBody>
      </p:sp>
      <p:sp>
        <p:nvSpPr>
          <p:cNvPr id="19" name="Espace réservé du texte 3"/>
          <p:cNvSpPr txBox="1">
            <a:spLocks/>
          </p:cNvSpPr>
          <p:nvPr/>
        </p:nvSpPr>
        <p:spPr>
          <a:xfrm>
            <a:off x="1564109" y="5188633"/>
            <a:ext cx="10515600" cy="474559"/>
          </a:xfrm>
          <a:prstGeom prst="rect">
            <a:avLst/>
          </a:prstGeom>
        </p:spPr>
        <p:txBody>
          <a:bodyPr>
            <a:normAutofit fontScale="25000" lnSpcReduction="20000"/>
          </a:bodyPr>
          <a:lstStyle>
            <a:lvl1pPr marL="0" indent="0" algn="l" rtl="0" fontAlgn="base">
              <a:spcBef>
                <a:spcPct val="20000"/>
              </a:spcBef>
              <a:spcAft>
                <a:spcPct val="0"/>
              </a:spcAft>
              <a:buNone/>
              <a:defRPr sz="2000" kern="1200">
                <a:solidFill>
                  <a:srgbClr val="000099"/>
                </a:solidFill>
                <a:latin typeface="+mn-lt"/>
                <a:ea typeface="+mn-ea"/>
                <a:cs typeface="+mn-cs"/>
              </a:defRPr>
            </a:lvl1pPr>
            <a:lvl2pPr marL="342900" indent="0" algn="l" rtl="0" fontAlgn="base">
              <a:spcBef>
                <a:spcPct val="20000"/>
              </a:spcBef>
              <a:spcAft>
                <a:spcPct val="0"/>
              </a:spcAft>
              <a:buNone/>
              <a:defRPr sz="1500" kern="1200">
                <a:solidFill>
                  <a:schemeClr val="tx1">
                    <a:tint val="75000"/>
                  </a:schemeClr>
                </a:solidFill>
                <a:latin typeface="+mn-lt"/>
                <a:ea typeface="+mn-ea"/>
                <a:cs typeface="+mn-cs"/>
              </a:defRPr>
            </a:lvl2pPr>
            <a:lvl3pPr marL="685800" indent="0" algn="l" rtl="0" fontAlgn="base">
              <a:spcBef>
                <a:spcPct val="20000"/>
              </a:spcBef>
              <a:spcAft>
                <a:spcPct val="0"/>
              </a:spcAft>
              <a:buNone/>
              <a:defRPr sz="1350" kern="1200">
                <a:solidFill>
                  <a:schemeClr val="tx1">
                    <a:tint val="75000"/>
                  </a:schemeClr>
                </a:solidFill>
                <a:latin typeface="+mn-lt"/>
                <a:ea typeface="+mn-ea"/>
                <a:cs typeface="+mn-cs"/>
              </a:defRPr>
            </a:lvl3pPr>
            <a:lvl4pPr marL="1028700" indent="0" algn="l" rtl="0" fontAlgn="base">
              <a:spcBef>
                <a:spcPct val="20000"/>
              </a:spcBef>
              <a:spcAft>
                <a:spcPct val="0"/>
              </a:spcAft>
              <a:buNone/>
              <a:defRPr sz="1200" kern="1200">
                <a:solidFill>
                  <a:schemeClr val="tx1">
                    <a:tint val="75000"/>
                  </a:schemeClr>
                </a:solidFill>
                <a:latin typeface="+mn-lt"/>
                <a:ea typeface="+mn-ea"/>
                <a:cs typeface="+mn-cs"/>
              </a:defRPr>
            </a:lvl4pPr>
            <a:lvl5pPr marL="1371600" indent="0" algn="l" rtl="0" fontAlgn="base">
              <a:spcBef>
                <a:spcPct val="20000"/>
              </a:spcBef>
              <a:spcAft>
                <a:spcPct val="0"/>
              </a:spcAft>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r>
              <a:rPr lang="fr-FR" sz="8000" dirty="0">
                <a:latin typeface="Arial" panose="020B0604020202020204" pitchFamily="34" charset="0"/>
              </a:rPr>
              <a:t>Mise en place d’un traitement de pathologie </a:t>
            </a:r>
            <a:r>
              <a:rPr lang="fr-FR" sz="9600" b="1" dirty="0">
                <a:latin typeface="Arial" panose="020B0604020202020204" pitchFamily="34" charset="0"/>
              </a:rPr>
              <a:t>chronique</a:t>
            </a:r>
            <a:r>
              <a:rPr lang="fr-FR" sz="8000" dirty="0">
                <a:latin typeface="Arial" panose="020B0604020202020204" pitchFamily="34" charset="0"/>
              </a:rPr>
              <a:t> tenant compte du </a:t>
            </a:r>
            <a:r>
              <a:rPr lang="fr-FR" sz="9600" b="1" dirty="0">
                <a:latin typeface="Arial" panose="020B0604020202020204" pitchFamily="34" charset="0"/>
              </a:rPr>
              <a:t>MRC</a:t>
            </a:r>
          </a:p>
          <a:p>
            <a:r>
              <a:rPr lang="fr-FR" dirty="0"/>
              <a:t>                  </a:t>
            </a:r>
            <a:endParaRPr lang="fr-FR" b="1" dirty="0">
              <a:solidFill>
                <a:srgbClr val="FF0000"/>
              </a:solidFill>
            </a:endParaRPr>
          </a:p>
          <a:p>
            <a:r>
              <a:rPr lang="fr-FR" b="1" dirty="0">
                <a:solidFill>
                  <a:srgbClr val="FF0000"/>
                </a:solidFill>
              </a:rPr>
              <a:t>     </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0" name="Rectangle 1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4534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5"/>
          <p:cNvSpPr>
            <a:spLocks noChangeArrowheads="1"/>
          </p:cNvSpPr>
          <p:nvPr/>
        </p:nvSpPr>
        <p:spPr bwMode="auto">
          <a:xfrm>
            <a:off x="3952549" y="3140075"/>
            <a:ext cx="81121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fontAlgn="base" hangingPunct="0">
              <a:spcBef>
                <a:spcPct val="50000"/>
              </a:spcBef>
              <a:spcAft>
                <a:spcPct val="0"/>
              </a:spcAft>
              <a:buClr>
                <a:srgbClr val="000099"/>
              </a:buClr>
              <a:buFontTx/>
              <a:buBlip>
                <a:blip r:embed="rId3"/>
              </a:buBlip>
            </a:pPr>
            <a:r>
              <a:rPr lang="fr-FR" altLang="fr-FR" b="1" dirty="0">
                <a:solidFill>
                  <a:srgbClr val="000099"/>
                </a:solidFill>
                <a:ea typeface="ＭＳ Ｐゴシック" panose="020B0600070205080204" pitchFamily="34" charset="-128"/>
                <a:cs typeface="Arial" panose="020B0604020202020204" pitchFamily="34" charset="0"/>
              </a:rPr>
              <a:t>1 min</a:t>
            </a:r>
            <a:r>
              <a:rPr lang="fr-FR" altLang="fr-FR" dirty="0">
                <a:solidFill>
                  <a:srgbClr val="000099"/>
                </a:solidFill>
                <a:ea typeface="ＭＳ Ｐゴシック" panose="020B0600070205080204" pitchFamily="34" charset="-128"/>
                <a:cs typeface="Arial" panose="020B0604020202020204" pitchFamily="34" charset="0"/>
              </a:rPr>
              <a:t> par participant </a:t>
            </a:r>
          </a:p>
          <a:p>
            <a:pPr fontAlgn="base">
              <a:spcBef>
                <a:spcPct val="20000"/>
              </a:spcBef>
              <a:spcAft>
                <a:spcPct val="0"/>
              </a:spcAft>
              <a:buFontTx/>
              <a:buBlip>
                <a:blip r:embed="rId3"/>
              </a:buBlip>
            </a:pPr>
            <a:r>
              <a:rPr lang="fr-FR" altLang="fr-FR" dirty="0">
                <a:solidFill>
                  <a:srgbClr val="000099"/>
                </a:solidFill>
                <a:ea typeface="ＭＳ Ｐゴシック" panose="020B0600070205080204" pitchFamily="34" charset="-128"/>
                <a:cs typeface="Arial" panose="020B0604020202020204" pitchFamily="34" charset="0"/>
              </a:rPr>
              <a:t>Présentation : </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Qui je suis</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Depuis ma 1</a:t>
            </a:r>
            <a:r>
              <a:rPr lang="fr-FR" altLang="fr-FR" i="1" baseline="30000" dirty="0">
                <a:solidFill>
                  <a:srgbClr val="000099"/>
                </a:solidFill>
                <a:cs typeface="Arial" panose="020B0604020202020204" pitchFamily="34" charset="0"/>
                <a:sym typeface="Wingdings" panose="05000000000000000000" pitchFamily="2" charset="2"/>
              </a:rPr>
              <a:t>ère</a:t>
            </a:r>
            <a:r>
              <a:rPr lang="fr-FR" altLang="fr-FR" i="1" dirty="0">
                <a:solidFill>
                  <a:srgbClr val="000099"/>
                </a:solidFill>
                <a:cs typeface="Arial" panose="020B0604020202020204" pitchFamily="34" charset="0"/>
                <a:sym typeface="Wingdings" panose="05000000000000000000" pitchFamily="2" charset="2"/>
              </a:rPr>
              <a:t> formation, quelle place a le médicament homéopathique dans mon conseil </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Et plus spécifiquement dans la prise en charge des personnes âgées</a:t>
            </a:r>
          </a:p>
          <a:p>
            <a:pPr lvl="1" fontAlgn="base">
              <a:spcBef>
                <a:spcPct val="30000"/>
              </a:spcBef>
              <a:spcAft>
                <a:spcPct val="0"/>
              </a:spcAft>
              <a:buFont typeface="Tahoma" panose="020B0604030504040204" pitchFamily="34" charset="0"/>
              <a:buChar char="-"/>
            </a:pPr>
            <a:r>
              <a:rPr lang="fr-FR" altLang="fr-FR" i="1" dirty="0">
                <a:solidFill>
                  <a:srgbClr val="000099"/>
                </a:solidFill>
                <a:cs typeface="Arial" panose="020B0604020202020204" pitchFamily="34" charset="0"/>
                <a:sym typeface="Wingdings" panose="05000000000000000000" pitchFamily="2" charset="2"/>
              </a:rPr>
              <a:t>Ce que j’attends de cette formation</a:t>
            </a:r>
          </a:p>
        </p:txBody>
      </p:sp>
      <p:sp>
        <p:nvSpPr>
          <p:cNvPr id="176130"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Découvrir le groupe</a:t>
            </a:r>
            <a:r>
              <a:rPr lang="fr-FR" altLang="fr-FR" sz="2000" b="1">
                <a:solidFill>
                  <a:srgbClr val="000099"/>
                </a:solidFill>
                <a:ea typeface="ＭＳ Ｐゴシック" panose="020B0600070205080204" pitchFamily="34" charset="-128"/>
                <a:cs typeface="Arial" panose="020B0604020202020204" pitchFamily="34" charset="0"/>
              </a:rPr>
              <a:t> </a:t>
            </a:r>
          </a:p>
        </p:txBody>
      </p:sp>
      <p:sp>
        <p:nvSpPr>
          <p:cNvPr id="176131"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a:solidFill>
                  <a:srgbClr val="FFFFFF"/>
                </a:solidFill>
                <a:ea typeface="ＭＳ Ｐゴシック" panose="020B0600070205080204" pitchFamily="34" charset="-128"/>
                <a:cs typeface="Arial" panose="020B0604020202020204" pitchFamily="34" charset="0"/>
              </a:rPr>
              <a:t>Présentation</a:t>
            </a:r>
            <a:endParaRPr lang="fr-FR" altLang="fr-FR" sz="2000" b="1">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7613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15’</a:t>
            </a:r>
          </a:p>
        </p:txBody>
      </p:sp>
    </p:spTree>
    <p:extLst>
      <p:ext uri="{BB962C8B-B14F-4D97-AF65-F5344CB8AC3E}">
        <p14:creationId xmlns:p14="http://schemas.microsoft.com/office/powerpoint/2010/main" val="833715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Espace réservé du contenu 1"/>
          <p:cNvSpPr>
            <a:spLocks noGrp="1"/>
          </p:cNvSpPr>
          <p:nvPr>
            <p:ph idx="4294967295"/>
          </p:nvPr>
        </p:nvSpPr>
        <p:spPr bwMode="auto">
          <a:xfrm>
            <a:off x="263525" y="1657350"/>
            <a:ext cx="11225213"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v"/>
            </a:pPr>
            <a:r>
              <a:rPr lang="fr-FR" altLang="fr-FR" sz="2000" u="sng" dirty="0">
                <a:solidFill>
                  <a:srgbClr val="000099"/>
                </a:solidFill>
                <a:cs typeface="Arial" panose="020B0604020202020204" pitchFamily="34" charset="0"/>
                <a:sym typeface="Wingdings" panose="05000000000000000000" pitchFamily="2" charset="2"/>
              </a:rPr>
              <a:t>Nécessité d’une réflexion sur le </a:t>
            </a:r>
            <a:r>
              <a:rPr lang="fr-FR" altLang="fr-FR" sz="2000" b="1" u="sng" dirty="0">
                <a:solidFill>
                  <a:srgbClr val="000099"/>
                </a:solidFill>
                <a:cs typeface="Arial" panose="020B0604020202020204" pitchFamily="34" charset="0"/>
                <a:sym typeface="Wingdings" panose="05000000000000000000" pitchFamily="2" charset="2"/>
              </a:rPr>
              <a:t>M</a:t>
            </a:r>
            <a:r>
              <a:rPr lang="fr-FR" altLang="fr-FR" sz="2000" u="sng" dirty="0">
                <a:solidFill>
                  <a:srgbClr val="000099"/>
                </a:solidFill>
                <a:cs typeface="Arial" panose="020B0604020202020204" pitchFamily="34" charset="0"/>
                <a:sym typeface="Wingdings" panose="05000000000000000000" pitchFamily="2" charset="2"/>
              </a:rPr>
              <a:t>ode </a:t>
            </a:r>
            <a:r>
              <a:rPr lang="fr-FR" altLang="fr-FR" sz="2000" b="1" u="sng" dirty="0">
                <a:solidFill>
                  <a:srgbClr val="000099"/>
                </a:solidFill>
                <a:cs typeface="Arial" panose="020B0604020202020204" pitchFamily="34" charset="0"/>
                <a:sym typeface="Wingdings" panose="05000000000000000000" pitchFamily="2" charset="2"/>
              </a:rPr>
              <a:t>R</a:t>
            </a:r>
            <a:r>
              <a:rPr lang="fr-FR" altLang="fr-FR" sz="2000" u="sng" dirty="0">
                <a:solidFill>
                  <a:srgbClr val="000099"/>
                </a:solidFill>
                <a:cs typeface="Arial" panose="020B0604020202020204" pitchFamily="34" charset="0"/>
                <a:sym typeface="Wingdings" panose="05000000000000000000" pitchFamily="2" charset="2"/>
              </a:rPr>
              <a:t>éactionnel </a:t>
            </a:r>
            <a:r>
              <a:rPr lang="fr-FR" altLang="fr-FR" sz="2000" b="1" u="sng" dirty="0">
                <a:solidFill>
                  <a:srgbClr val="000099"/>
                </a:solidFill>
                <a:cs typeface="Arial" panose="020B0604020202020204" pitchFamily="34" charset="0"/>
                <a:sym typeface="Wingdings" panose="05000000000000000000" pitchFamily="2" charset="2"/>
              </a:rPr>
              <a:t>C</a:t>
            </a:r>
            <a:r>
              <a:rPr lang="fr-FR" altLang="fr-FR" sz="2000" u="sng" dirty="0">
                <a:solidFill>
                  <a:srgbClr val="000099"/>
                </a:solidFill>
                <a:cs typeface="Arial" panose="020B0604020202020204" pitchFamily="34" charset="0"/>
                <a:sym typeface="Wingdings" panose="05000000000000000000" pitchFamily="2" charset="2"/>
              </a:rPr>
              <a:t>hronique </a:t>
            </a:r>
            <a:r>
              <a:rPr lang="fr-FR" altLang="fr-FR" sz="2000" dirty="0">
                <a:solidFill>
                  <a:srgbClr val="000099"/>
                </a:solidFill>
                <a:cs typeface="Arial" panose="020B0604020202020204" pitchFamily="34" charset="0"/>
                <a:sym typeface="Wingdings" panose="05000000000000000000" pitchFamily="2" charset="2"/>
              </a:rPr>
              <a:t>:</a:t>
            </a:r>
          </a:p>
        </p:txBody>
      </p:sp>
      <p:sp>
        <p:nvSpPr>
          <p:cNvPr id="262146"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62147"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62148"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3200" dirty="0">
              <a:solidFill>
                <a:srgbClr val="FF0000"/>
              </a:solidFill>
              <a:sym typeface="Wingdings" panose="05000000000000000000" pitchFamily="2" charset="2"/>
            </a:endParaRPr>
          </a:p>
        </p:txBody>
      </p:sp>
      <p:sp>
        <p:nvSpPr>
          <p:cNvPr id="262149"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dirty="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2000" b="1" dirty="0">
              <a:solidFill>
                <a:srgbClr val="000099"/>
              </a:solidFill>
              <a:cs typeface="Arial" panose="020B0604020202020204" pitchFamily="34" charset="0"/>
              <a:sym typeface="Wingdings" panose="05000000000000000000" pitchFamily="2" charset="2"/>
            </a:endParaRPr>
          </a:p>
        </p:txBody>
      </p:sp>
      <p:sp>
        <p:nvSpPr>
          <p:cNvPr id="262150"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p>
        </p:txBody>
      </p:sp>
      <p:pic>
        <p:nvPicPr>
          <p:cNvPr id="26215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4"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49508" y="3595324"/>
            <a:ext cx="1236236"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Psorique</a:t>
            </a:r>
            <a:r>
              <a:rPr lang="fr-FR" altLang="fr-FR" b="1" dirty="0">
                <a:solidFill>
                  <a:srgbClr val="000099"/>
                </a:solidFill>
                <a:cs typeface="Arial" panose="020B0604020202020204" pitchFamily="34" charset="0"/>
                <a:sym typeface="Wingdings" panose="05000000000000000000" pitchFamily="2" charset="2"/>
              </a:rPr>
              <a:t> </a:t>
            </a:r>
          </a:p>
        </p:txBody>
      </p:sp>
      <p:sp>
        <p:nvSpPr>
          <p:cNvPr id="3" name="Rectangle 2"/>
          <p:cNvSpPr/>
          <p:nvPr/>
        </p:nvSpPr>
        <p:spPr>
          <a:xfrm>
            <a:off x="4400725" y="4580215"/>
            <a:ext cx="2552815" cy="369332"/>
          </a:xfrm>
          <a:prstGeom prst="rect">
            <a:avLst/>
          </a:prstGeom>
        </p:spPr>
        <p:txBody>
          <a:bodyPr wrap="none">
            <a:spAutoFit/>
          </a:bodyPr>
          <a:lstStyle/>
          <a:p>
            <a:r>
              <a:rPr lang="fr-FR" altLang="fr-FR" b="1" dirty="0" err="1">
                <a:solidFill>
                  <a:srgbClr val="000099"/>
                </a:solidFill>
                <a:cs typeface="Arial" panose="020B0604020202020204" pitchFamily="34" charset="0"/>
                <a:sym typeface="Wingdings" panose="05000000000000000000" pitchFamily="2" charset="2"/>
              </a:rPr>
              <a:t>Psoro</a:t>
            </a:r>
            <a:r>
              <a:rPr lang="fr-FR" altLang="fr-FR" b="1" dirty="0">
                <a:solidFill>
                  <a:srgbClr val="000099"/>
                </a:solidFill>
                <a:cs typeface="Arial" panose="020B0604020202020204" pitchFamily="34" charset="0"/>
                <a:sym typeface="Wingdings" panose="05000000000000000000" pitchFamily="2" charset="2"/>
              </a:rPr>
              <a:t>-Tuberculinique</a:t>
            </a:r>
            <a:endParaRPr lang="fr-FR" dirty="0"/>
          </a:p>
        </p:txBody>
      </p:sp>
      <p:sp>
        <p:nvSpPr>
          <p:cNvPr id="4" name="Rectangle 3"/>
          <p:cNvSpPr/>
          <p:nvPr/>
        </p:nvSpPr>
        <p:spPr>
          <a:xfrm>
            <a:off x="4389600" y="5570173"/>
            <a:ext cx="1287532"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Sycotique</a:t>
            </a:r>
            <a:endParaRPr lang="fr-FR" altLang="fr-FR" b="1" dirty="0">
              <a:solidFill>
                <a:srgbClr val="000099"/>
              </a:solidFill>
              <a:cs typeface="Arial" panose="020B0604020202020204" pitchFamily="34" charset="0"/>
              <a:sym typeface="Wingdings" panose="05000000000000000000" pitchFamily="2" charset="2"/>
            </a:endParaRPr>
          </a:p>
        </p:txBody>
      </p:sp>
      <p:sp>
        <p:nvSpPr>
          <p:cNvPr id="18" name="ZoneTexte 17"/>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9"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21" name="Rectangle 20"/>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2267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Espace réservé du contenu 1"/>
          <p:cNvSpPr txBox="1">
            <a:spLocks/>
          </p:cNvSpPr>
          <p:nvPr/>
        </p:nvSpPr>
        <p:spPr bwMode="auto">
          <a:xfrm>
            <a:off x="968375" y="1971676"/>
            <a:ext cx="112236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dirty="0">
                <a:solidFill>
                  <a:srgbClr val="000099"/>
                </a:solidFill>
                <a:cs typeface="Arial" panose="020B0604020202020204" pitchFamily="34" charset="0"/>
                <a:sym typeface="Wingdings" panose="05000000000000000000" pitchFamily="2" charset="2"/>
              </a:rPr>
              <a:t>2 MRC peuvent être évoqués dans la pathologie arthrosique:</a:t>
            </a:r>
            <a:endParaRPr lang="fr-FR" altLang="fr-FR" sz="2000" dirty="0">
              <a:solidFill>
                <a:srgbClr val="000099"/>
              </a:solidFill>
              <a:cs typeface="Arial" panose="020B0604020202020204" pitchFamily="34" charset="0"/>
              <a:sym typeface="Wingdings" panose="05000000000000000000" pitchFamily="2" charset="2"/>
            </a:endParaRPr>
          </a:p>
        </p:txBody>
      </p:sp>
      <p:sp>
        <p:nvSpPr>
          <p:cNvPr id="262148"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3200" dirty="0">
              <a:solidFill>
                <a:srgbClr val="FF0000"/>
              </a:solidFill>
              <a:sym typeface="Wingdings" panose="05000000000000000000" pitchFamily="2" charset="2"/>
            </a:endParaRPr>
          </a:p>
        </p:txBody>
      </p:sp>
      <p:sp>
        <p:nvSpPr>
          <p:cNvPr id="262149"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dirty="0">
                <a:sym typeface="Wingdings" panose="05000000000000000000" pitchFamily="2" charset="2"/>
              </a:rPr>
              <a:t>	</a:t>
            </a:r>
            <a:r>
              <a:rPr lang="fr-FR" altLang="fr-FR" sz="2000" dirty="0">
                <a:solidFill>
                  <a:srgbClr val="000099"/>
                </a:solidFill>
                <a:cs typeface="Arial" panose="020B0604020202020204" pitchFamily="34" charset="0"/>
                <a:sym typeface="Wingdings" panose="05000000000000000000" pitchFamily="2" charset="2"/>
              </a:rPr>
              <a:t>- Le Mode Réactionnel</a:t>
            </a:r>
            <a:endParaRPr lang="fr-FR" altLang="fr-FR" sz="2000" b="1" dirty="0">
              <a:solidFill>
                <a:srgbClr val="000099"/>
              </a:solidFill>
              <a:cs typeface="Arial" panose="020B0604020202020204" pitchFamily="34" charset="0"/>
              <a:sym typeface="Wingdings" panose="05000000000000000000" pitchFamily="2" charset="2"/>
            </a:endParaRPr>
          </a:p>
        </p:txBody>
      </p:sp>
      <p:pic>
        <p:nvPicPr>
          <p:cNvPr id="262154"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49508" y="3595324"/>
            <a:ext cx="1236236"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Psorique</a:t>
            </a:r>
            <a:r>
              <a:rPr lang="fr-FR" altLang="fr-FR" b="1" dirty="0">
                <a:solidFill>
                  <a:srgbClr val="000099"/>
                </a:solidFill>
                <a:cs typeface="Arial" panose="020B0604020202020204" pitchFamily="34" charset="0"/>
                <a:sym typeface="Wingdings" panose="05000000000000000000" pitchFamily="2" charset="2"/>
              </a:rPr>
              <a:t> </a:t>
            </a:r>
          </a:p>
        </p:txBody>
      </p:sp>
      <p:sp>
        <p:nvSpPr>
          <p:cNvPr id="4" name="Rectangle 3"/>
          <p:cNvSpPr/>
          <p:nvPr/>
        </p:nvSpPr>
        <p:spPr>
          <a:xfrm>
            <a:off x="4389600" y="5570173"/>
            <a:ext cx="1287532" cy="369332"/>
          </a:xfrm>
          <a:prstGeom prst="rect">
            <a:avLst/>
          </a:prstGeom>
        </p:spPr>
        <p:txBody>
          <a:bodyPr wrap="none">
            <a:spAutoFit/>
          </a:bodyPr>
          <a:lstStyle/>
          <a:p>
            <a:pPr>
              <a:spcBef>
                <a:spcPct val="20000"/>
              </a:spcBef>
            </a:pPr>
            <a:r>
              <a:rPr lang="fr-FR" altLang="fr-FR" b="1" dirty="0" err="1">
                <a:solidFill>
                  <a:srgbClr val="000099"/>
                </a:solidFill>
                <a:cs typeface="Arial" panose="020B0604020202020204" pitchFamily="34" charset="0"/>
                <a:sym typeface="Wingdings" panose="05000000000000000000" pitchFamily="2" charset="2"/>
              </a:rPr>
              <a:t>Sycotique</a:t>
            </a:r>
            <a:endParaRPr lang="fr-FR" altLang="fr-FR" b="1" dirty="0">
              <a:solidFill>
                <a:srgbClr val="000099"/>
              </a:solidFill>
              <a:cs typeface="Arial" panose="020B0604020202020204" pitchFamily="34" charset="0"/>
              <a:sym typeface="Wingdings" panose="05000000000000000000" pitchFamily="2" charset="2"/>
            </a:endParaRPr>
          </a:p>
        </p:txBody>
      </p:sp>
      <p:sp>
        <p:nvSpPr>
          <p:cNvPr id="11" name="ZoneTexte 10"/>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2"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4" name="Rectangle 13"/>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9603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333826" name="Text Box 9"/>
          <p:cNvSpPr txBox="1">
            <a:spLocks noChangeArrowheads="1"/>
          </p:cNvSpPr>
          <p:nvPr/>
        </p:nvSpPr>
        <p:spPr bwMode="auto">
          <a:xfrm>
            <a:off x="4475163" y="2632075"/>
            <a:ext cx="4440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dirty="0">
                <a:solidFill>
                  <a:srgbClr val="FF0000"/>
                </a:solidFill>
                <a:cs typeface="Arial" panose="020B0604020202020204" pitchFamily="34" charset="0"/>
              </a:rPr>
              <a:t>SULFUR</a:t>
            </a:r>
          </a:p>
        </p:txBody>
      </p:sp>
      <p:sp>
        <p:nvSpPr>
          <p:cNvPr id="333829" name="Rectangle 8"/>
          <p:cNvSpPr>
            <a:spLocks noChangeArrowheads="1"/>
          </p:cNvSpPr>
          <p:nvPr/>
        </p:nvSpPr>
        <p:spPr bwMode="auto">
          <a:xfrm>
            <a:off x="276225" y="1639888"/>
            <a:ext cx="9763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dirty="0">
                <a:solidFill>
                  <a:srgbClr val="000099"/>
                </a:solidFill>
                <a:cs typeface="Arial" panose="020B0604020202020204" pitchFamily="34" charset="0"/>
              </a:rPr>
              <a:t>Médicament essentiel  du </a:t>
            </a:r>
            <a:r>
              <a:rPr lang="fr-FR" altLang="fr-FR" sz="2000" b="1" u="sng" dirty="0">
                <a:solidFill>
                  <a:srgbClr val="000099"/>
                </a:solidFill>
                <a:cs typeface="Arial" panose="020B0604020202020204" pitchFamily="34" charset="0"/>
                <a:sym typeface="Wingdings" panose="05000000000000000000" pitchFamily="2" charset="2"/>
              </a:rPr>
              <a:t>Mode Réactionnel Psorique</a:t>
            </a:r>
            <a:endParaRPr lang="fr-FR" altLang="fr-FR" sz="2000" b="1" u="sng" dirty="0">
              <a:solidFill>
                <a:srgbClr val="000099"/>
              </a:solidFill>
              <a:cs typeface="Arial" panose="020B0604020202020204" pitchFamily="34" charset="0"/>
            </a:endParaRPr>
          </a:p>
        </p:txBody>
      </p:sp>
      <p:pic>
        <p:nvPicPr>
          <p:cNvPr id="9" name="Image 4">
            <a:extLst>
              <a:ext uri="{FF2B5EF4-FFF2-40B4-BE49-F238E27FC236}">
                <a16:creationId xmlns:a16="http://schemas.microsoft.com/office/drawing/2014/main" id="{30F512DE-D948-44AE-87D4-EDA257CAD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533" y="2673351"/>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1"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3" name="Rectangle 12"/>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7111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dirty="0">
                <a:solidFill>
                  <a:srgbClr val="000099"/>
                </a:solidFill>
                <a:cs typeface="Arial" panose="020B0604020202020204" pitchFamily="34" charset="0"/>
              </a:rPr>
              <a:t>                                       </a:t>
            </a:r>
          </a:p>
        </p:txBody>
      </p:sp>
      <p:sp>
        <p:nvSpPr>
          <p:cNvPr id="333826" name="Text Box 9"/>
          <p:cNvSpPr txBox="1">
            <a:spLocks noChangeArrowheads="1"/>
          </p:cNvSpPr>
          <p:nvPr/>
        </p:nvSpPr>
        <p:spPr bwMode="auto">
          <a:xfrm>
            <a:off x="4475163" y="2632075"/>
            <a:ext cx="44402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dirty="0">
                <a:solidFill>
                  <a:srgbClr val="FF0000"/>
                </a:solidFill>
                <a:cs typeface="Arial" panose="020B0604020202020204" pitchFamily="34" charset="0"/>
              </a:rPr>
              <a:t>THUYA</a:t>
            </a:r>
          </a:p>
          <a:p>
            <a:pPr>
              <a:spcBef>
                <a:spcPct val="50000"/>
              </a:spcBef>
              <a:buClr>
                <a:srgbClr val="000099"/>
              </a:buClr>
              <a:buFontTx/>
              <a:buChar char="-"/>
            </a:pPr>
            <a:r>
              <a:rPr lang="fr-FR" altLang="fr-FR" sz="2000" b="1" dirty="0">
                <a:solidFill>
                  <a:srgbClr val="FF0000"/>
                </a:solidFill>
                <a:cs typeface="Arial" panose="020B0604020202020204" pitchFamily="34" charset="0"/>
              </a:rPr>
              <a:t>MEDORRHINUM</a:t>
            </a:r>
          </a:p>
        </p:txBody>
      </p:sp>
      <p:sp>
        <p:nvSpPr>
          <p:cNvPr id="333829"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dirty="0">
                <a:solidFill>
                  <a:srgbClr val="000099"/>
                </a:solidFill>
                <a:cs typeface="Arial" panose="020B0604020202020204" pitchFamily="34" charset="0"/>
              </a:rPr>
              <a:t> Médicaments essentiels du </a:t>
            </a:r>
            <a:r>
              <a:rPr lang="fr-FR" altLang="fr-FR" sz="2000" b="1" u="sng" dirty="0">
                <a:solidFill>
                  <a:srgbClr val="000099"/>
                </a:solidFill>
                <a:cs typeface="Arial" panose="020B0604020202020204" pitchFamily="34" charset="0"/>
                <a:sym typeface="Wingdings" panose="05000000000000000000" pitchFamily="2" charset="2"/>
              </a:rPr>
              <a:t>Mode Réactionnel </a:t>
            </a:r>
            <a:r>
              <a:rPr lang="fr-FR" altLang="fr-FR" sz="2000" b="1" u="sng" dirty="0" err="1">
                <a:solidFill>
                  <a:srgbClr val="000099"/>
                </a:solidFill>
                <a:cs typeface="Arial" panose="020B0604020202020204" pitchFamily="34" charset="0"/>
                <a:sym typeface="Wingdings" panose="05000000000000000000" pitchFamily="2" charset="2"/>
              </a:rPr>
              <a:t>Sycotique</a:t>
            </a:r>
            <a:endParaRPr lang="fr-FR" altLang="fr-FR" sz="2000" b="1" u="sng" dirty="0">
              <a:solidFill>
                <a:srgbClr val="000099"/>
              </a:solidFill>
              <a:cs typeface="Arial" panose="020B0604020202020204" pitchFamily="34" charset="0"/>
            </a:endParaRPr>
          </a:p>
        </p:txBody>
      </p:sp>
      <p:pic>
        <p:nvPicPr>
          <p:cNvPr id="333830"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10"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2" name="Rectangle 11"/>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593722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p:cNvSpPr>
            <a:spLocks noChangeAspect="1" noChangeArrowheads="1"/>
          </p:cNvSpPr>
          <p:nvPr/>
        </p:nvSpPr>
        <p:spPr bwMode="auto">
          <a:xfrm>
            <a:off x="3781424" y="1474788"/>
            <a:ext cx="4783455"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Roger (80 ans)</a:t>
            </a: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RHUS TOXICODENDRON 9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matins sauf le dimanche</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BRYONIA 9 CH</a:t>
            </a:r>
          </a:p>
          <a:p>
            <a:pPr eaLnBrk="0" fontAlgn="auto" hangingPunct="0">
              <a:spcBef>
                <a:spcPct val="60000"/>
              </a:spcBef>
              <a:spcAft>
                <a:spcPts val="0"/>
              </a:spcAft>
              <a:defRPr/>
            </a:pPr>
            <a:r>
              <a:rPr lang="fr-FR" altLang="fr-FR" sz="1400" b="1" dirty="0">
                <a:solidFill>
                  <a:srgbClr val="000099"/>
                </a:solidFill>
                <a:latin typeface="Comic Sans MS" panose="030F0702030302020204" pitchFamily="66" charset="0"/>
              </a:rPr>
              <a:t>	NATRUM SULFURICUM 9 CH</a:t>
            </a:r>
            <a:endParaRPr lang="fr-FR" altLang="fr-FR" sz="1400" dirty="0">
              <a:solidFill>
                <a:srgbClr val="000099"/>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de chaque tous les soirs sauf le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MEDORRHINUM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1 dose chaque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Traitement pour 3 mois</a:t>
            </a:r>
          </a:p>
          <a:p>
            <a:pPr fontAlgn="auto">
              <a:spcBef>
                <a:spcPct val="30000"/>
              </a:spcBef>
              <a:spcAft>
                <a:spcPts val="0"/>
              </a:spcAft>
              <a:defRPr/>
            </a:pPr>
            <a:endParaRPr lang="fr-FR" altLang="fr-FR" sz="1400" dirty="0">
              <a:solidFill>
                <a:srgbClr val="FF0000"/>
              </a:solidFill>
              <a:latin typeface="Comic Sans MS" panose="030F0702030302020204" pitchFamily="66" charset="0"/>
            </a:endParaRPr>
          </a:p>
        </p:txBody>
      </p:sp>
      <p:sp>
        <p:nvSpPr>
          <p:cNvPr id="6" name="ZoneTexte 5"/>
          <p:cNvSpPr txBox="1"/>
          <p:nvPr/>
        </p:nvSpPr>
        <p:spPr>
          <a:xfrm>
            <a:off x="2352880" y="258748"/>
            <a:ext cx="9371542" cy="584775"/>
          </a:xfrm>
          <a:prstGeom prst="rect">
            <a:avLst/>
          </a:prstGeom>
          <a:noFill/>
        </p:spPr>
        <p:txBody>
          <a:bodyPr wrap="square">
            <a:spAutoFit/>
          </a:bodyPr>
          <a:lstStyle/>
          <a:p>
            <a:pPr>
              <a:defRPr/>
            </a:pPr>
            <a:r>
              <a:rPr lang="fr-FR" sz="3200" b="1" dirty="0">
                <a:solidFill>
                  <a:srgbClr val="FFFFFF"/>
                </a:solidFill>
              </a:rPr>
              <a:t>4.5. Douleurs</a:t>
            </a:r>
            <a:endParaRPr lang="fr-FR" sz="3200" b="1" dirty="0">
              <a:solidFill>
                <a:srgbClr val="0000CC"/>
              </a:solidFill>
            </a:endParaRP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Pathologies articulaires</a:t>
            </a:r>
            <a:endParaRPr lang="fr-FR" altLang="fr-FR" sz="2000" b="1" dirty="0">
              <a:solidFill>
                <a:srgbClr val="95C41D"/>
              </a:solidFill>
              <a:cs typeface="Arial" panose="020B0604020202020204" pitchFamily="34" charset="0"/>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2520" y="-746966"/>
            <a:ext cx="3079379" cy="2596260"/>
          </a:xfrm>
          <a:prstGeom prst="rect">
            <a:avLst/>
          </a:prstGeom>
        </p:spPr>
      </p:pic>
      <p:sp>
        <p:nvSpPr>
          <p:cNvPr id="10" name="Rectangle 9"/>
          <p:cNvSpPr/>
          <p:nvPr/>
        </p:nvSpPr>
        <p:spPr>
          <a:xfrm>
            <a:off x="10390922" y="181804"/>
            <a:ext cx="1333500" cy="58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9849860" y="292906"/>
            <a:ext cx="2536641" cy="369332"/>
          </a:xfrm>
          <a:prstGeom prst="rect">
            <a:avLst/>
          </a:prstGeom>
          <a:noFill/>
        </p:spPr>
        <p:txBody>
          <a:bodyPr wrap="square">
            <a:spAutoFit/>
          </a:bodyPr>
          <a:lstStyle/>
          <a:p>
            <a:pPr algn="ctr"/>
            <a:r>
              <a:rPr lang="fr-FR" i="1" dirty="0">
                <a:solidFill>
                  <a:srgbClr val="000099"/>
                </a:solidFill>
              </a:rPr>
              <a:t>« J’ai mal»</a:t>
            </a:r>
          </a:p>
        </p:txBody>
      </p:sp>
    </p:spTree>
    <p:extLst>
      <p:ext uri="{BB962C8B-B14F-4D97-AF65-F5344CB8AC3E}">
        <p14:creationId xmlns:p14="http://schemas.microsoft.com/office/powerpoint/2010/main" val="16391158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8"/>
          <p:cNvSpPr>
            <a:spLocks noChangeArrowheads="1"/>
          </p:cNvSpPr>
          <p:nvPr/>
        </p:nvSpPr>
        <p:spPr bwMode="auto">
          <a:xfrm>
            <a:off x="3386138" y="3563938"/>
            <a:ext cx="7262812" cy="29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fontAlgn="base">
              <a:spcBef>
                <a:spcPts val="1800"/>
              </a:spcBef>
              <a:spcAft>
                <a:spcPct val="0"/>
              </a:spcAft>
              <a:buFontTx/>
              <a:buBlip>
                <a:blip r:embed="rId3"/>
              </a:buBlip>
            </a:pPr>
            <a:r>
              <a:rPr lang="fr-FR" altLang="fr-FR" b="1" dirty="0">
                <a:solidFill>
                  <a:srgbClr val="000099"/>
                </a:solidFill>
                <a:cs typeface="Arial" panose="020B0604020202020204" pitchFamily="34" charset="0"/>
              </a:rPr>
              <a:t>Individuellement </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Numéroter aléatoirement de 1 à 16 les cases de sa grille </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Pour chaque question : écrire la réponse dans la case correspondante </a:t>
            </a:r>
            <a:r>
              <a:rPr lang="fr-FR" altLang="fr-FR" i="1" dirty="0">
                <a:solidFill>
                  <a:srgbClr val="000099"/>
                </a:solidFill>
                <a:cs typeface="Arial" panose="020B0604020202020204" pitchFamily="34" charset="0"/>
              </a:rPr>
              <a:t>(question 1 : dans la case 1)</a:t>
            </a:r>
          </a:p>
          <a:p>
            <a:pPr lvl="1" fontAlgn="base">
              <a:spcBef>
                <a:spcPct val="20000"/>
              </a:spcBef>
              <a:spcAft>
                <a:spcPct val="0"/>
              </a:spcAft>
              <a:buFontTx/>
              <a:buChar char="–"/>
            </a:pPr>
            <a:r>
              <a:rPr lang="fr-FR" altLang="fr-FR" dirty="0">
                <a:solidFill>
                  <a:srgbClr val="000099"/>
                </a:solidFill>
                <a:cs typeface="Arial" panose="020B0604020202020204" pitchFamily="34" charset="0"/>
              </a:rPr>
              <a:t>Si bonne réponse : entourer la réponse</a:t>
            </a:r>
          </a:p>
          <a:p>
            <a:pPr lvl="1" fontAlgn="base">
              <a:spcBef>
                <a:spcPct val="20000"/>
              </a:spcBef>
              <a:spcAft>
                <a:spcPct val="0"/>
              </a:spcAft>
              <a:buFontTx/>
              <a:buChar char="–"/>
            </a:pPr>
            <a:r>
              <a:rPr lang="fr-FR" altLang="fr-FR" dirty="0">
                <a:solidFill>
                  <a:srgbClr val="000099"/>
                </a:solidFill>
                <a:cs typeface="Arial" panose="020B0604020202020204" pitchFamily="34" charset="0"/>
              </a:rPr>
              <a:t>Si mauvaise réponse : mettre une croix</a:t>
            </a:r>
          </a:p>
          <a:p>
            <a:pPr fontAlgn="base">
              <a:spcBef>
                <a:spcPts val="600"/>
              </a:spcBef>
              <a:spcAft>
                <a:spcPct val="0"/>
              </a:spcAft>
              <a:buFontTx/>
              <a:buBlip>
                <a:blip r:embed="rId3"/>
              </a:buBlip>
            </a:pPr>
            <a:r>
              <a:rPr lang="fr-FR" altLang="fr-FR" dirty="0">
                <a:solidFill>
                  <a:srgbClr val="000099"/>
                </a:solidFill>
                <a:cs typeface="Arial" panose="020B0604020202020204" pitchFamily="34" charset="0"/>
              </a:rPr>
              <a:t>Dès que 4 réponses justes alignées  =  BINGO</a:t>
            </a:r>
          </a:p>
        </p:txBody>
      </p:sp>
      <p:sp>
        <p:nvSpPr>
          <p:cNvPr id="4536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3636"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fr-FR" altLang="fr-FR" dirty="0">
                <a:solidFill>
                  <a:srgbClr val="FFFFFF"/>
                </a:solidFill>
                <a:latin typeface="Arial Black" panose="020B0A04020102020204" pitchFamily="34" charset="0"/>
                <a:cs typeface="Arial" panose="020B0604020202020204" pitchFamily="34" charset="0"/>
              </a:rPr>
              <a:t>15’</a:t>
            </a:r>
          </a:p>
        </p:txBody>
      </p:sp>
      <p:sp>
        <p:nvSpPr>
          <p:cNvPr id="45363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fontAlgn="base">
              <a:lnSpc>
                <a:spcPct val="90000"/>
              </a:lnSpc>
              <a:spcBef>
                <a:spcPct val="0"/>
              </a:spcBef>
              <a:spcAft>
                <a:spcPct val="0"/>
              </a:spcAft>
            </a:pPr>
            <a:r>
              <a:rPr lang="fr-FR" altLang="fr-FR" sz="3200" b="1">
                <a:solidFill>
                  <a:srgbClr val="FFFFFF"/>
                </a:solidFill>
                <a:ea typeface="Tahoma" panose="020B0604030504040204" pitchFamily="34" charset="0"/>
                <a:cs typeface="Arial" panose="020B0604020202020204" pitchFamily="34" charset="0"/>
              </a:rPr>
              <a:t>Jeu du Bingo</a:t>
            </a:r>
          </a:p>
        </p:txBody>
      </p:sp>
      <p:sp>
        <p:nvSpPr>
          <p:cNvPr id="7" name="Rectangle 6"/>
          <p:cNvSpPr>
            <a:spLocks noChangeArrowheads="1"/>
          </p:cNvSpPr>
          <p:nvPr/>
        </p:nvSpPr>
        <p:spPr bwMode="auto">
          <a:xfrm>
            <a:off x="6375400" y="1995488"/>
            <a:ext cx="606044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pPr>
            <a:r>
              <a:rPr lang="fr-FR" altLang="fr-FR" sz="2000" b="1" u="sng" dirty="0">
                <a:solidFill>
                  <a:srgbClr val="000099"/>
                </a:solidFill>
                <a:cs typeface="Arial" panose="020B0604020202020204" pitchFamily="34" charset="0"/>
              </a:rPr>
              <a:t>Objectif :</a:t>
            </a:r>
          </a:p>
          <a:p>
            <a:pPr fontAlgn="base">
              <a:spcBef>
                <a:spcPct val="20000"/>
              </a:spcBef>
              <a:spcAft>
                <a:spcPct val="0"/>
              </a:spcAft>
              <a:buFont typeface="Wingdings" panose="05000000000000000000" pitchFamily="2" charset="2"/>
              <a:buChar char=""/>
            </a:pPr>
            <a:r>
              <a:rPr lang="fr-FR" altLang="fr-FR" sz="2000" dirty="0">
                <a:solidFill>
                  <a:srgbClr val="000099"/>
                </a:solidFill>
                <a:cs typeface="Arial" panose="020B0604020202020204" pitchFamily="34" charset="0"/>
              </a:rPr>
              <a:t>Restituer les principaux médicaments abordés</a:t>
            </a:r>
          </a:p>
        </p:txBody>
      </p:sp>
    </p:spTree>
    <p:extLst>
      <p:ext uri="{BB962C8B-B14F-4D97-AF65-F5344CB8AC3E}">
        <p14:creationId xmlns:p14="http://schemas.microsoft.com/office/powerpoint/2010/main" val="42301262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1941689" y="699910"/>
          <a:ext cx="7721599" cy="4583292"/>
        </p:xfrm>
        <a:graphic>
          <a:graphicData uri="http://schemas.openxmlformats.org/drawingml/2006/table">
            <a:tbl>
              <a:tblPr firstRow="1" firstCol="1" bandRow="1"/>
              <a:tblGrid>
                <a:gridCol w="1930211">
                  <a:extLst>
                    <a:ext uri="{9D8B030D-6E8A-4147-A177-3AD203B41FA5}">
                      <a16:colId xmlns:a16="http://schemas.microsoft.com/office/drawing/2014/main" val="20000"/>
                    </a:ext>
                  </a:extLst>
                </a:gridCol>
                <a:gridCol w="1930211">
                  <a:extLst>
                    <a:ext uri="{9D8B030D-6E8A-4147-A177-3AD203B41FA5}">
                      <a16:colId xmlns:a16="http://schemas.microsoft.com/office/drawing/2014/main" val="20001"/>
                    </a:ext>
                  </a:extLst>
                </a:gridCol>
                <a:gridCol w="1930211">
                  <a:extLst>
                    <a:ext uri="{9D8B030D-6E8A-4147-A177-3AD203B41FA5}">
                      <a16:colId xmlns:a16="http://schemas.microsoft.com/office/drawing/2014/main" val="20002"/>
                    </a:ext>
                  </a:extLst>
                </a:gridCol>
                <a:gridCol w="1930966">
                  <a:extLst>
                    <a:ext uri="{9D8B030D-6E8A-4147-A177-3AD203B41FA5}">
                      <a16:colId xmlns:a16="http://schemas.microsoft.com/office/drawing/2014/main" val="20003"/>
                    </a:ext>
                  </a:extLst>
                </a:gridCol>
              </a:tblGrid>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36554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9"/>
          <p:cNvSpPr>
            <a:spLocks noChangeArrowheads="1"/>
          </p:cNvSpPr>
          <p:nvPr/>
        </p:nvSpPr>
        <p:spPr bwMode="auto">
          <a:xfrm>
            <a:off x="6240463" y="1444625"/>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buFont typeface="Arial" panose="020B0604020202020204" pitchFamily="34" charset="0"/>
              <a:buNone/>
            </a:pPr>
            <a:r>
              <a:rPr lang="fr-FR" altLang="fr-FR" sz="2000" b="1" u="sng" dirty="0">
                <a:solidFill>
                  <a:srgbClr val="000099"/>
                </a:solidFill>
                <a:ea typeface="ＭＳ Ｐゴシック" panose="020B0600070205080204" pitchFamily="34" charset="-128"/>
                <a:cs typeface="Arial" panose="020B0604020202020204" pitchFamily="34" charset="0"/>
              </a:rPr>
              <a:t>Objectif :</a:t>
            </a:r>
          </a:p>
          <a:p>
            <a:pPr eaLnBrk="0" fontAlgn="base" hangingPunct="0">
              <a:spcBef>
                <a:spcPct val="50000"/>
              </a:spcBef>
              <a:spcAft>
                <a:spcPct val="0"/>
              </a:spcAft>
              <a:buFont typeface="Wingdings" panose="05000000000000000000" pitchFamily="2" charset="2"/>
              <a:buChar char=""/>
            </a:pPr>
            <a:r>
              <a:rPr lang="fr-FR" altLang="fr-FR" sz="2000" dirty="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5568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568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45568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a:solidFill>
                  <a:srgbClr val="FFFFFF"/>
                </a:solidFill>
                <a:latin typeface="Arial Black" panose="020B0A04020102020204" pitchFamily="34" charset="0"/>
                <a:cs typeface="Arial" panose="020B0604020202020204" pitchFamily="34" charset="0"/>
              </a:rPr>
              <a:t>30’</a:t>
            </a:r>
          </a:p>
        </p:txBody>
      </p:sp>
      <p:sp>
        <p:nvSpPr>
          <p:cNvPr id="11" name="Rectangle 15"/>
          <p:cNvSpPr>
            <a:spLocks noChangeArrowheads="1"/>
          </p:cNvSpPr>
          <p:nvPr/>
        </p:nvSpPr>
        <p:spPr bwMode="auto">
          <a:xfrm>
            <a:off x="2988944" y="2721476"/>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extLst>
      <p:ext uri="{BB962C8B-B14F-4D97-AF65-F5344CB8AC3E}">
        <p14:creationId xmlns:p14="http://schemas.microsoft.com/office/powerpoint/2010/main" val="3133853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60 à 62</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3" name="Image 2"/>
          <p:cNvPicPr>
            <a:picLocks noChangeAspect="1"/>
          </p:cNvPicPr>
          <p:nvPr/>
        </p:nvPicPr>
        <p:blipFill>
          <a:blip r:embed="rId4"/>
          <a:stretch>
            <a:fillRect/>
          </a:stretch>
        </p:blipFill>
        <p:spPr>
          <a:xfrm>
            <a:off x="5061097" y="1553372"/>
            <a:ext cx="3615071" cy="5110157"/>
          </a:xfrm>
          <a:prstGeom prst="rect">
            <a:avLst/>
          </a:prstGeom>
          <a:ln>
            <a:solidFill>
              <a:schemeClr val="bg1">
                <a:lumMod val="65000"/>
              </a:schemeClr>
            </a:solidFill>
          </a:ln>
        </p:spPr>
      </p:pic>
    </p:spTree>
    <p:extLst>
      <p:ext uri="{BB962C8B-B14F-4D97-AF65-F5344CB8AC3E}">
        <p14:creationId xmlns:p14="http://schemas.microsoft.com/office/powerpoint/2010/main" val="3883662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57</a:t>
            </a:r>
          </a:p>
        </p:txBody>
      </p:sp>
      <p:pic>
        <p:nvPicPr>
          <p:cNvPr id="2" name="Image 1"/>
          <p:cNvPicPr>
            <a:picLocks noChangeAspect="1"/>
          </p:cNvPicPr>
          <p:nvPr/>
        </p:nvPicPr>
        <p:blipFill>
          <a:blip r:embed="rId4"/>
          <a:stretch>
            <a:fillRect/>
          </a:stretch>
        </p:blipFill>
        <p:spPr>
          <a:xfrm>
            <a:off x="5825862" y="1597162"/>
            <a:ext cx="3525402" cy="4954772"/>
          </a:xfrm>
          <a:prstGeom prst="rect">
            <a:avLst/>
          </a:prstGeom>
        </p:spPr>
      </p:pic>
    </p:spTree>
    <p:extLst>
      <p:ext uri="{BB962C8B-B14F-4D97-AF65-F5344CB8AC3E}">
        <p14:creationId xmlns:p14="http://schemas.microsoft.com/office/powerpoint/2010/main" val="816093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3682024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56</a:t>
            </a:r>
          </a:p>
        </p:txBody>
      </p:sp>
      <p:pic>
        <p:nvPicPr>
          <p:cNvPr id="2" name="Image 1"/>
          <p:cNvPicPr>
            <a:picLocks noChangeAspect="1"/>
          </p:cNvPicPr>
          <p:nvPr/>
        </p:nvPicPr>
        <p:blipFill>
          <a:blip r:embed="rId4"/>
          <a:stretch>
            <a:fillRect/>
          </a:stretch>
        </p:blipFill>
        <p:spPr>
          <a:xfrm>
            <a:off x="5380074" y="1597162"/>
            <a:ext cx="3324581" cy="4697311"/>
          </a:xfrm>
          <a:prstGeom prst="rect">
            <a:avLst/>
          </a:prstGeom>
          <a:ln>
            <a:solidFill>
              <a:schemeClr val="bg1">
                <a:lumMod val="65000"/>
              </a:schemeClr>
            </a:solidFill>
          </a:ln>
        </p:spPr>
      </p:pic>
    </p:spTree>
    <p:extLst>
      <p:ext uri="{BB962C8B-B14F-4D97-AF65-F5344CB8AC3E}">
        <p14:creationId xmlns:p14="http://schemas.microsoft.com/office/powerpoint/2010/main" val="34638688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Conseil</a:t>
            </a:r>
          </a:p>
          <a:p>
            <a:pPr marL="285750" indent="-285750">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comptoir n°1</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083990"/>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ressentez-vous ? </a:t>
              </a:r>
              <a:endParaRPr lang="fr-FR" sz="1200" dirty="0">
                <a:solidFill>
                  <a:srgbClr val="000000"/>
                </a:solidFill>
              </a:endParaRPr>
            </a:p>
          </p:txBody>
        </p:sp>
        <p:sp>
          <p:nvSpPr>
            <p:cNvPr id="21" name="Text Box 16"/>
            <p:cNvSpPr txBox="1">
              <a:spLocks noChangeArrowheads="1"/>
            </p:cNvSpPr>
            <p:nvPr/>
          </p:nvSpPr>
          <p:spPr bwMode="auto">
            <a:xfrm>
              <a:off x="3895431" y="4410552"/>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vous fait du bien ou du moins bien ?</a:t>
              </a:r>
              <a:endParaRPr lang="fr-FR" dirty="0">
                <a:solidFill>
                  <a:srgbClr val="000000"/>
                </a:solidFill>
              </a:endParaRPr>
            </a:p>
          </p:txBody>
        </p:sp>
        <p:sp>
          <p:nvSpPr>
            <p:cNvPr id="22" name="Text Box 16"/>
            <p:cNvSpPr txBox="1">
              <a:spLocks noChangeArrowheads="1"/>
            </p:cNvSpPr>
            <p:nvPr/>
          </p:nvSpPr>
          <p:spPr bwMode="auto">
            <a:xfrm>
              <a:off x="191934" y="4425045"/>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10640" y="5421269"/>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Me reposer me fait du bien</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95333" y="2644864"/>
            <a:ext cx="340081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me sens épuisé, à la fois physiquement et mentalement.</a:t>
            </a:r>
            <a:endParaRPr lang="fr-FR" dirty="0">
              <a:solidFill>
                <a:srgbClr val="000099"/>
              </a:solidFill>
            </a:endParaRPr>
          </a:p>
          <a:p>
            <a:pPr>
              <a:spcBef>
                <a:spcPts val="600"/>
              </a:spcBef>
            </a:pPr>
            <a:r>
              <a:rPr lang="fr-FR" i="1" dirty="0">
                <a:solidFill>
                  <a:srgbClr val="000099"/>
                </a:solidFill>
              </a:rPr>
              <a:t>Je dors mal.</a:t>
            </a:r>
            <a:endParaRPr lang="fr-FR" dirty="0">
              <a:solidFill>
                <a:srgbClr val="000099"/>
              </a:solidFill>
            </a:endParaRPr>
          </a:p>
          <a:p>
            <a:pPr>
              <a:spcBef>
                <a:spcPts val="600"/>
              </a:spcBef>
            </a:pPr>
            <a:r>
              <a:rPr lang="fr-FR" i="1" dirty="0">
                <a:solidFill>
                  <a:srgbClr val="000099"/>
                </a:solidFill>
              </a:rPr>
              <a:t>Et j’ai quelques trous de mémoire.</a:t>
            </a:r>
            <a:endParaRPr lang="fr-FR" dirty="0">
              <a:solidFill>
                <a:srgbClr val="000099"/>
              </a:solidFill>
            </a:endParaRPr>
          </a:p>
        </p:txBody>
      </p:sp>
      <p:sp>
        <p:nvSpPr>
          <p:cNvPr id="29" name="Text Box 11"/>
          <p:cNvSpPr txBox="1">
            <a:spLocks noChangeArrowheads="1"/>
          </p:cNvSpPr>
          <p:nvPr/>
        </p:nvSpPr>
        <p:spPr bwMode="auto">
          <a:xfrm>
            <a:off x="194349" y="2911764"/>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suis fatigué.</a:t>
            </a:r>
            <a:endParaRPr lang="fr-FR" dirty="0">
              <a:solidFill>
                <a:srgbClr val="000099"/>
              </a:solidFill>
            </a:endParaRPr>
          </a:p>
        </p:txBody>
      </p:sp>
      <p:sp>
        <p:nvSpPr>
          <p:cNvPr id="34" name="Text Box 16"/>
          <p:cNvSpPr txBox="1">
            <a:spLocks noChangeArrowheads="1"/>
          </p:cNvSpPr>
          <p:nvPr/>
        </p:nvSpPr>
        <p:spPr bwMode="auto">
          <a:xfrm>
            <a:off x="3801233" y="4927999"/>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a:t>
            </a:r>
          </a:p>
          <a:p>
            <a:r>
              <a:rPr lang="fr-FR" sz="1200" dirty="0">
                <a:solidFill>
                  <a:srgbClr val="000000"/>
                </a:solidFill>
              </a:rPr>
              <a:t>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tabLst>
                <a:tab pos="1650365" algn="l"/>
              </a:tabLst>
            </a:pPr>
            <a:r>
              <a:rPr lang="fr-FR" altLang="fr-FR" i="1" dirty="0">
                <a:solidFill>
                  <a:srgbClr val="000099"/>
                </a:solidFill>
              </a:rPr>
              <a:t>« </a:t>
            </a:r>
            <a:r>
              <a:rPr lang="fr-FR" i="1" dirty="0">
                <a:solidFill>
                  <a:srgbClr val="000099"/>
                </a:solidFill>
              </a:rPr>
              <a:t>Je suis fatigué. Que puis-je prendre ? </a:t>
            </a:r>
            <a:r>
              <a:rPr lang="fr-FR" altLang="fr-FR" i="1" dirty="0">
                <a:solidFill>
                  <a:srgbClr val="000099"/>
                </a:solidFill>
              </a:rPr>
              <a:t>»</a:t>
            </a:r>
          </a:p>
        </p:txBody>
      </p:sp>
      <p:sp>
        <p:nvSpPr>
          <p:cNvPr id="32" name="Text Box 11"/>
          <p:cNvSpPr txBox="1">
            <a:spLocks noChangeArrowheads="1"/>
          </p:cNvSpPr>
          <p:nvPr/>
        </p:nvSpPr>
        <p:spPr bwMode="auto">
          <a:xfrm>
            <a:off x="1272442" y="1641675"/>
            <a:ext cx="504362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700" i="1" dirty="0">
                <a:solidFill>
                  <a:srgbClr val="000099"/>
                </a:solidFill>
              </a:rPr>
              <a:t>Depuis quelques semaines, après mon opération de la hanche où j’ai perdu beaucoup de sang.</a:t>
            </a:r>
            <a:endParaRPr lang="fr-FR" sz="1700" dirty="0">
              <a:solidFill>
                <a:srgbClr val="000099"/>
              </a:solidFill>
            </a:endParaRPr>
          </a:p>
        </p:txBody>
      </p:sp>
      <p:sp>
        <p:nvSpPr>
          <p:cNvPr id="30" name="Text Box 11"/>
          <p:cNvSpPr txBox="1">
            <a:spLocks noChangeArrowheads="1"/>
          </p:cNvSpPr>
          <p:nvPr/>
        </p:nvSpPr>
        <p:spPr bwMode="auto">
          <a:xfrm>
            <a:off x="60695" y="5031235"/>
            <a:ext cx="379294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manque un peu d’appétit.</a:t>
            </a:r>
            <a:endParaRPr lang="fr-FR" dirty="0">
              <a:solidFill>
                <a:srgbClr val="000099"/>
              </a:solidFill>
            </a:endParaRPr>
          </a:p>
          <a:p>
            <a:pPr>
              <a:spcBef>
                <a:spcPts val="600"/>
              </a:spcBef>
            </a:pPr>
            <a:r>
              <a:rPr lang="fr-FR" i="1" dirty="0">
                <a:solidFill>
                  <a:srgbClr val="000099"/>
                </a:solidFill>
              </a:rPr>
              <a:t>Et comme ma tension était un peu basse, mon médecin m’a remplacé l’</a:t>
            </a:r>
            <a:r>
              <a:rPr lang="fr-FR" i="1" dirty="0" err="1">
                <a:solidFill>
                  <a:srgbClr val="000099"/>
                </a:solidFill>
              </a:rPr>
              <a:t>Irbesartan</a:t>
            </a:r>
            <a:r>
              <a:rPr lang="fr-FR" i="1" dirty="0">
                <a:solidFill>
                  <a:srgbClr val="000099"/>
                </a:solidFill>
              </a:rPr>
              <a:t> 300 par l’</a:t>
            </a:r>
            <a:r>
              <a:rPr lang="fr-FR" i="1" dirty="0" err="1">
                <a:solidFill>
                  <a:srgbClr val="000099"/>
                </a:solidFill>
              </a:rPr>
              <a:t>Irbesartan</a:t>
            </a:r>
            <a:r>
              <a:rPr lang="fr-FR" i="1" dirty="0">
                <a:solidFill>
                  <a:srgbClr val="000099"/>
                </a:solidFill>
              </a:rPr>
              <a:t> 150</a:t>
            </a:r>
            <a:endParaRPr lang="fr-FR" dirty="0">
              <a:solidFill>
                <a:srgbClr val="000099"/>
              </a:solidFill>
            </a:endParaRPr>
          </a:p>
        </p:txBody>
      </p:sp>
    </p:spTree>
    <p:extLst>
      <p:ext uri="{BB962C8B-B14F-4D97-AF65-F5344CB8AC3E}">
        <p14:creationId xmlns:p14="http://schemas.microsoft.com/office/powerpoint/2010/main" val="21213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Conseil</a:t>
            </a:r>
          </a:p>
          <a:p>
            <a:pPr marL="285750" indent="-285750">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comptoir n°2</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956395"/>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ressentez-vous ? </a:t>
              </a:r>
              <a:endParaRPr lang="fr-FR" sz="1200" dirty="0">
                <a:solidFill>
                  <a:srgbClr val="000000"/>
                </a:solidFill>
              </a:endParaRPr>
            </a:p>
          </p:txBody>
        </p:sp>
        <p:sp>
          <p:nvSpPr>
            <p:cNvPr id="21" name="Text Box 16"/>
            <p:cNvSpPr txBox="1">
              <a:spLocks noChangeArrowheads="1"/>
            </p:cNvSpPr>
            <p:nvPr/>
          </p:nvSpPr>
          <p:spPr bwMode="auto">
            <a:xfrm>
              <a:off x="3895431" y="4410552"/>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vous fait du bien ou du moins bien ?</a:t>
              </a:r>
              <a:endParaRPr lang="fr-FR" dirty="0">
                <a:solidFill>
                  <a:srgbClr val="000000"/>
                </a:solidFill>
              </a:endParaRPr>
            </a:p>
          </p:txBody>
        </p:sp>
        <p:sp>
          <p:nvSpPr>
            <p:cNvPr id="22" name="Text Box 16"/>
            <p:cNvSpPr txBox="1">
              <a:spLocks noChangeArrowheads="1"/>
            </p:cNvSpPr>
            <p:nvPr/>
          </p:nvSpPr>
          <p:spPr bwMode="auto">
            <a:xfrm>
              <a:off x="191934" y="4425045"/>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10640" y="5421269"/>
            <a:ext cx="3463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La nuit je suis plus anxieuse et je me réveille en pleine nuit.</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31535" y="2644864"/>
            <a:ext cx="36228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suis de plus en plus anxieuse. </a:t>
            </a:r>
            <a:endParaRPr lang="fr-FR" dirty="0">
              <a:solidFill>
                <a:srgbClr val="000099"/>
              </a:solidFill>
            </a:endParaRPr>
          </a:p>
          <a:p>
            <a:pPr>
              <a:spcBef>
                <a:spcPts val="600"/>
              </a:spcBef>
            </a:pPr>
            <a:r>
              <a:rPr lang="fr-FR" i="1" dirty="0">
                <a:solidFill>
                  <a:srgbClr val="000099"/>
                </a:solidFill>
              </a:rPr>
              <a:t>Je retarde l’heure du coucher car j’ai peur de ne pas m’endormir. </a:t>
            </a:r>
            <a:endParaRPr lang="fr-FR" dirty="0">
              <a:solidFill>
                <a:srgbClr val="000099"/>
              </a:solidFill>
            </a:endParaRPr>
          </a:p>
          <a:p>
            <a:pPr>
              <a:spcBef>
                <a:spcPts val="600"/>
              </a:spcBef>
            </a:pPr>
            <a:r>
              <a:rPr lang="fr-FR" i="1" dirty="0">
                <a:solidFill>
                  <a:srgbClr val="000099"/>
                </a:solidFill>
              </a:rPr>
              <a:t>Je me réveille toutes les nuits vers 3h du matin</a:t>
            </a:r>
            <a:endParaRPr lang="fr-FR" dirty="0">
              <a:solidFill>
                <a:srgbClr val="000099"/>
              </a:solidFill>
            </a:endParaRPr>
          </a:p>
        </p:txBody>
      </p:sp>
      <p:sp>
        <p:nvSpPr>
          <p:cNvPr id="29" name="Text Box 11"/>
          <p:cNvSpPr txBox="1">
            <a:spLocks noChangeArrowheads="1"/>
          </p:cNvSpPr>
          <p:nvPr/>
        </p:nvSpPr>
        <p:spPr bwMode="auto">
          <a:xfrm>
            <a:off x="194349" y="2911764"/>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dors mal en ce moment.</a:t>
            </a:r>
            <a:endParaRPr lang="fr-FR" dirty="0">
              <a:solidFill>
                <a:srgbClr val="000099"/>
              </a:solidFill>
            </a:endParaRPr>
          </a:p>
        </p:txBody>
      </p:sp>
      <p:sp>
        <p:nvSpPr>
          <p:cNvPr id="34" name="Text Box 16"/>
          <p:cNvSpPr txBox="1">
            <a:spLocks noChangeArrowheads="1"/>
          </p:cNvSpPr>
          <p:nvPr/>
        </p:nvSpPr>
        <p:spPr bwMode="auto">
          <a:xfrm>
            <a:off x="3801233" y="4927999"/>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a:t>
            </a:r>
          </a:p>
          <a:p>
            <a:r>
              <a:rPr lang="fr-FR" sz="1200" dirty="0">
                <a:solidFill>
                  <a:srgbClr val="000000"/>
                </a:solidFill>
              </a:rPr>
              <a:t>Qu'est-ce qui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tabLst>
                <a:tab pos="1650365" algn="l"/>
              </a:tabLst>
            </a:pPr>
            <a:r>
              <a:rPr lang="fr-FR" altLang="fr-FR" i="1" dirty="0">
                <a:solidFill>
                  <a:srgbClr val="000099"/>
                </a:solidFill>
              </a:rPr>
              <a:t>« </a:t>
            </a:r>
            <a:r>
              <a:rPr lang="fr-FR" i="1" dirty="0">
                <a:solidFill>
                  <a:srgbClr val="000099"/>
                </a:solidFill>
              </a:rPr>
              <a:t>Je dors mal en ce moment. Que pouvez-vous me conseiller ?</a:t>
            </a:r>
            <a:r>
              <a:rPr lang="fr-FR" dirty="0">
                <a:solidFill>
                  <a:srgbClr val="000099"/>
                </a:solidFill>
              </a:rPr>
              <a:t> </a:t>
            </a:r>
            <a:r>
              <a:rPr lang="fr-FR" altLang="fr-FR" i="1" dirty="0">
                <a:solidFill>
                  <a:srgbClr val="000099"/>
                </a:solidFill>
              </a:rPr>
              <a:t>»</a:t>
            </a:r>
          </a:p>
        </p:txBody>
      </p:sp>
      <p:sp>
        <p:nvSpPr>
          <p:cNvPr id="32" name="Text Box 11"/>
          <p:cNvSpPr txBox="1">
            <a:spLocks noChangeArrowheads="1"/>
          </p:cNvSpPr>
          <p:nvPr/>
        </p:nvSpPr>
        <p:spPr bwMode="auto">
          <a:xfrm>
            <a:off x="1233379" y="1428366"/>
            <a:ext cx="51355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rPr>
              <a:t>Depuis ma dernière visite chez mon médecin qui m’a un peu inquiétée. Il m’a dit que je devais consulter un cardiologue pour un bilan.</a:t>
            </a:r>
            <a:endParaRPr lang="fr-FR" sz="1600" dirty="0">
              <a:solidFill>
                <a:srgbClr val="000099"/>
              </a:solidFill>
            </a:endParaRPr>
          </a:p>
        </p:txBody>
      </p:sp>
      <p:sp>
        <p:nvSpPr>
          <p:cNvPr id="30" name="Text Box 11"/>
          <p:cNvSpPr txBox="1">
            <a:spLocks noChangeArrowheads="1"/>
          </p:cNvSpPr>
          <p:nvPr/>
        </p:nvSpPr>
        <p:spPr bwMode="auto">
          <a:xfrm>
            <a:off x="60695" y="5031235"/>
            <a:ext cx="37929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mal au dos et je suis fatiguée et essoufflée dès le moindre effort.</a:t>
            </a:r>
            <a:endParaRPr lang="fr-FR" dirty="0">
              <a:solidFill>
                <a:srgbClr val="000099"/>
              </a:solidFill>
            </a:endParaRPr>
          </a:p>
        </p:txBody>
      </p:sp>
    </p:spTree>
    <p:extLst>
      <p:ext uri="{BB962C8B-B14F-4D97-AF65-F5344CB8AC3E}">
        <p14:creationId xmlns:p14="http://schemas.microsoft.com/office/powerpoint/2010/main" val="27429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44713"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Conseil</a:t>
            </a:r>
          </a:p>
          <a:p>
            <a:pPr marL="285750" indent="-285750">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sz="3200" b="1" dirty="0">
                <a:solidFill>
                  <a:prstClr val="white"/>
                </a:solidFill>
              </a:rPr>
              <a:t>Cas comptoir n°3</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599908" y="1168282"/>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 ressentez-vous ? </a:t>
              </a:r>
              <a:endParaRPr lang="fr-FR" sz="1200" dirty="0">
                <a:solidFill>
                  <a:srgbClr val="000000"/>
                </a:solidFill>
              </a:endParaRPr>
            </a:p>
          </p:txBody>
        </p:sp>
        <p:sp>
          <p:nvSpPr>
            <p:cNvPr id="21" name="Text Box 16"/>
            <p:cNvSpPr txBox="1">
              <a:spLocks noChangeArrowheads="1"/>
            </p:cNvSpPr>
            <p:nvPr/>
          </p:nvSpPr>
          <p:spPr bwMode="auto">
            <a:xfrm>
              <a:off x="3895431" y="4410552"/>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Qu’est-ce qui vous fait du bien ou du moins bien ?</a:t>
              </a:r>
              <a:endParaRPr lang="fr-FR" dirty="0">
                <a:solidFill>
                  <a:srgbClr val="000000"/>
                </a:solidFill>
              </a:endParaRPr>
            </a:p>
          </p:txBody>
        </p:sp>
        <p:sp>
          <p:nvSpPr>
            <p:cNvPr id="22" name="Text Box 16"/>
            <p:cNvSpPr txBox="1">
              <a:spLocks noChangeArrowheads="1"/>
            </p:cNvSpPr>
            <p:nvPr/>
          </p:nvSpPr>
          <p:spPr bwMode="auto">
            <a:xfrm>
              <a:off x="191934" y="4425045"/>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srgbClr val="000000"/>
                  </a:solidFill>
                </a:rPr>
                <a:t>Avez-vous d’autres signes</a:t>
              </a:r>
              <a:endParaRPr lang="fr-FR" dirty="0">
                <a:solidFill>
                  <a:srgbClr val="000000"/>
                </a:solidFill>
              </a:endParaRPr>
            </a:p>
            <a:p>
              <a:pPr algn="ctr"/>
              <a:r>
                <a:rPr lang="fr-FR" b="1" dirty="0">
                  <a:solidFill>
                    <a:srgbClr val="000000"/>
                  </a:solidFill>
                </a:rPr>
                <a:t>à ajouter ?</a:t>
              </a:r>
              <a:endParaRPr lang="fr-FR" dirty="0">
                <a:solidFill>
                  <a:srgbClr val="000000"/>
                </a:solidFill>
              </a:endParaRPr>
            </a:p>
          </p:txBody>
        </p:sp>
      </p:grpSp>
      <p:sp>
        <p:nvSpPr>
          <p:cNvPr id="23" name="Text Box 11"/>
          <p:cNvSpPr txBox="1">
            <a:spLocks noChangeArrowheads="1"/>
          </p:cNvSpPr>
          <p:nvPr/>
        </p:nvSpPr>
        <p:spPr bwMode="auto">
          <a:xfrm>
            <a:off x="3810640" y="5166077"/>
            <a:ext cx="3463237" cy="151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plus difficile le matin et quand le temps est humide.</a:t>
            </a:r>
            <a:endParaRPr lang="fr-FR" dirty="0">
              <a:solidFill>
                <a:srgbClr val="000099"/>
              </a:solidFill>
            </a:endParaRPr>
          </a:p>
          <a:p>
            <a:pPr>
              <a:spcBef>
                <a:spcPts val="300"/>
              </a:spcBef>
            </a:pPr>
            <a:r>
              <a:rPr lang="fr-FR" i="1" dirty="0">
                <a:solidFill>
                  <a:srgbClr val="000099"/>
                </a:solidFill>
              </a:rPr>
              <a:t>Ça va mieux quand je bouge mais j’ai de nouveau mal en fin de journée</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752393"/>
            <a:ext cx="36228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du mal à démarrer le matin, il me faut 10 minutes sous la douche chaude pour me déverrouiller.</a:t>
            </a:r>
            <a:endParaRPr lang="fr-FR" dirty="0">
              <a:solidFill>
                <a:srgbClr val="000099"/>
              </a:solidFill>
            </a:endParaRPr>
          </a:p>
        </p:txBody>
      </p:sp>
      <p:sp>
        <p:nvSpPr>
          <p:cNvPr id="29" name="Text Box 11"/>
          <p:cNvSpPr txBox="1">
            <a:spLocks noChangeArrowheads="1"/>
          </p:cNvSpPr>
          <p:nvPr/>
        </p:nvSpPr>
        <p:spPr bwMode="auto">
          <a:xfrm>
            <a:off x="194349" y="2911764"/>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mal. Je marche mal.</a:t>
            </a:r>
            <a:endParaRPr lang="fr-FR" dirty="0">
              <a:solidFill>
                <a:srgbClr val="000099"/>
              </a:solidFill>
            </a:endParaRPr>
          </a:p>
        </p:txBody>
      </p:sp>
      <p:sp>
        <p:nvSpPr>
          <p:cNvPr id="34" name="Text Box 16"/>
          <p:cNvSpPr txBox="1">
            <a:spLocks noChangeArrowheads="1"/>
          </p:cNvSpPr>
          <p:nvPr/>
        </p:nvSpPr>
        <p:spPr bwMode="auto">
          <a:xfrm>
            <a:off x="3801233" y="4927999"/>
            <a:ext cx="31953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solidFill>
                  <a:srgbClr val="000000"/>
                </a:solidFill>
              </a:rPr>
              <a:t>Qu'est-ce qui améliore ou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tabLst>
                <a:tab pos="1650365" algn="l"/>
              </a:tabLst>
            </a:pPr>
            <a:r>
              <a:rPr lang="fr-FR" altLang="fr-FR" i="1" dirty="0">
                <a:solidFill>
                  <a:srgbClr val="000099"/>
                </a:solidFill>
              </a:rPr>
              <a:t>« </a:t>
            </a:r>
            <a:r>
              <a:rPr lang="fr-FR" i="1" dirty="0">
                <a:solidFill>
                  <a:srgbClr val="000099"/>
                </a:solidFill>
              </a:rPr>
              <a:t>J’ai mal et des difficultés pour me déplacer. Que me conseillez-vous ? </a:t>
            </a:r>
            <a:r>
              <a:rPr lang="fr-FR" altLang="fr-FR" i="1" dirty="0">
                <a:solidFill>
                  <a:srgbClr val="000099"/>
                </a:solidFill>
              </a:rPr>
              <a:t>»</a:t>
            </a:r>
          </a:p>
        </p:txBody>
      </p:sp>
      <p:sp>
        <p:nvSpPr>
          <p:cNvPr id="32" name="Text Box 11"/>
          <p:cNvSpPr txBox="1">
            <a:spLocks noChangeArrowheads="1"/>
          </p:cNvSpPr>
          <p:nvPr/>
        </p:nvSpPr>
        <p:spPr bwMode="auto">
          <a:xfrm>
            <a:off x="1380530" y="1779786"/>
            <a:ext cx="5135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Depuis que le temps est passé à la pluie.</a:t>
            </a:r>
            <a:endParaRPr lang="fr-FR" dirty="0">
              <a:solidFill>
                <a:srgbClr val="000099"/>
              </a:solidFill>
            </a:endParaRPr>
          </a:p>
        </p:txBody>
      </p:sp>
      <p:sp>
        <p:nvSpPr>
          <p:cNvPr id="30" name="Text Box 11"/>
          <p:cNvSpPr txBox="1">
            <a:spLocks noChangeArrowheads="1"/>
          </p:cNvSpPr>
          <p:nvPr/>
        </p:nvSpPr>
        <p:spPr bwMode="auto">
          <a:xfrm>
            <a:off x="60695" y="5031235"/>
            <a:ext cx="379294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mal aux hanches et je suis raide.</a:t>
            </a:r>
            <a:endParaRPr lang="fr-FR" dirty="0">
              <a:solidFill>
                <a:srgbClr val="000099"/>
              </a:solidFill>
            </a:endParaRPr>
          </a:p>
          <a:p>
            <a:pPr>
              <a:spcBef>
                <a:spcPts val="600"/>
              </a:spcBef>
            </a:pPr>
            <a:r>
              <a:rPr lang="fr-FR" i="1" dirty="0">
                <a:solidFill>
                  <a:srgbClr val="000099"/>
                </a:solidFill>
              </a:rPr>
              <a:t>Le médecin m’a dit que je faisais de la rétention d’eau</a:t>
            </a:r>
            <a:endParaRPr lang="fr-FR" dirty="0">
              <a:solidFill>
                <a:srgbClr val="000099"/>
              </a:solidFill>
            </a:endParaRPr>
          </a:p>
        </p:txBody>
      </p:sp>
    </p:spTree>
    <p:extLst>
      <p:ext uri="{BB962C8B-B14F-4D97-AF65-F5344CB8AC3E}">
        <p14:creationId xmlns:p14="http://schemas.microsoft.com/office/powerpoint/2010/main" val="260327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919983" y="1773239"/>
            <a:ext cx="5233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fr-FR" altLang="fr-FR" sz="2400" b="1" dirty="0">
                <a:solidFill>
                  <a:srgbClr val="000099"/>
                </a:solidFill>
                <a:latin typeface="Arial"/>
                <a:ea typeface="ＭＳ Ｐゴシック" panose="020B0600070205080204" pitchFamily="34" charset="-128"/>
              </a:rPr>
              <a:t>Et demain …</a:t>
            </a:r>
          </a:p>
          <a:p>
            <a:pPr fontAlgn="base">
              <a:spcBef>
                <a:spcPct val="50000"/>
              </a:spcBef>
              <a:spcAft>
                <a:spcPct val="0"/>
              </a:spcAft>
            </a:pPr>
            <a:r>
              <a:rPr lang="fr-FR" altLang="fr-FR" sz="2400" b="1" i="1" dirty="0">
                <a:solidFill>
                  <a:srgbClr val="000099"/>
                </a:solidFill>
                <a:latin typeface="Arial"/>
                <a:ea typeface="ＭＳ Ｐゴシック" panose="020B0600070205080204" pitchFamily="34" charset="-128"/>
              </a:rPr>
              <a:t>Qu’allez-vous expérimenter ?</a:t>
            </a:r>
          </a:p>
        </p:txBody>
      </p:sp>
      <p:pic>
        <p:nvPicPr>
          <p:cNvPr id="190468"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2240757"/>
            <a:ext cx="20367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839416" y="3429001"/>
            <a:ext cx="69127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marL="174625" indent="-1746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fr-FR" altLang="fr-FR" sz="2000" b="1" dirty="0">
                <a:solidFill>
                  <a:srgbClr val="000099"/>
                </a:solidFill>
                <a:latin typeface="Arial"/>
                <a:ea typeface="ＭＳ Ｐゴシック" panose="020B0600070205080204" pitchFamily="34" charset="-128"/>
              </a:rPr>
              <a:t> Pour J2 : Apporter 1 cas de comptoir vécu</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Description du cas</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Démarche de conseil</a:t>
            </a:r>
          </a:p>
          <a:p>
            <a:pPr marL="1311275" lvl="2" indent="-342900" fontAlgn="base">
              <a:spcBef>
                <a:spcPct val="50000"/>
              </a:spcBef>
              <a:spcAft>
                <a:spcPct val="0"/>
              </a:spcAft>
              <a:buFontTx/>
              <a:buBlip>
                <a:blip r:embed="rId4"/>
              </a:buBlip>
            </a:pPr>
            <a:r>
              <a:rPr lang="fr-FR" altLang="fr-FR" sz="2000" b="1" dirty="0">
                <a:solidFill>
                  <a:srgbClr val="000099"/>
                </a:solidFill>
                <a:latin typeface="Arial"/>
                <a:ea typeface="ＭＳ Ｐゴシック" panose="020B0600070205080204" pitchFamily="34" charset="-128"/>
              </a:rPr>
              <a:t>Choix des médicaments </a:t>
            </a:r>
            <a:r>
              <a:rPr lang="fr-FR" altLang="fr-FR" sz="2000" dirty="0">
                <a:solidFill>
                  <a:srgbClr val="000099"/>
                </a:solidFill>
                <a:latin typeface="Arial"/>
                <a:ea typeface="ＭＳ Ｐゴシック" panose="020B0600070205080204" pitchFamily="34" charset="-128"/>
              </a:rPr>
              <a:t>(justification, dilution, posologie, durée de traitement et suivi)</a:t>
            </a:r>
          </a:p>
        </p:txBody>
      </p:sp>
      <p:sp>
        <p:nvSpPr>
          <p:cNvPr id="6" name="ZoneTexte 5"/>
          <p:cNvSpPr txBox="1"/>
          <p:nvPr/>
        </p:nvSpPr>
        <p:spPr>
          <a:xfrm>
            <a:off x="2397125" y="314258"/>
            <a:ext cx="8091363" cy="584775"/>
          </a:xfrm>
          <a:prstGeom prst="rect">
            <a:avLst/>
          </a:prstGeom>
          <a:noFill/>
        </p:spPr>
        <p:txBody>
          <a:bodyPr wrap="square" rtlCol="0">
            <a:spAutoFit/>
          </a:bodyPr>
          <a:lstStyle/>
          <a:p>
            <a:pPr fontAlgn="base">
              <a:spcBef>
                <a:spcPct val="0"/>
              </a:spcBef>
              <a:spcAft>
                <a:spcPct val="0"/>
              </a:spcAft>
            </a:pPr>
            <a:r>
              <a:rPr lang="fr-FR" sz="3200" b="1" dirty="0">
                <a:solidFill>
                  <a:srgbClr val="FFFFFF"/>
                </a:solidFill>
                <a:cs typeface="Arial" panose="020B0604020202020204" pitchFamily="34" charset="0"/>
              </a:rPr>
              <a:t>Synthèse et conclusion du J1</a:t>
            </a:r>
          </a:p>
        </p:txBody>
      </p:sp>
    </p:spTree>
    <p:extLst>
      <p:ext uri="{BB962C8B-B14F-4D97-AF65-F5344CB8AC3E}">
        <p14:creationId xmlns:p14="http://schemas.microsoft.com/office/powerpoint/2010/main" val="24525512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8213"/>
            <a:ext cx="9144000" cy="2012859"/>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fontAlgn="base">
              <a:spcBef>
                <a:spcPct val="20000"/>
              </a:spcBef>
              <a:spcAft>
                <a:spcPct val="0"/>
              </a:spcAft>
              <a:defRPr/>
            </a:pPr>
            <a:r>
              <a:rPr lang="fr-FR" altLang="fr-FR" sz="7200" b="1" dirty="0">
                <a:solidFill>
                  <a:srgbClr val="0053A1"/>
                </a:solidFill>
                <a:effectLst>
                  <a:outerShdw blurRad="38100" dist="38100" dir="2700000" algn="tl">
                    <a:srgbClr val="C0C0C0"/>
                  </a:outerShdw>
                </a:effectLs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cs typeface="Arial" panose="020B0604020202020204" pitchFamily="34" charset="0"/>
              </a:rPr>
              <a:t> </a:t>
            </a:r>
            <a:r>
              <a:rPr lang="fr-FR" altLang="fr-FR" sz="7200" b="1" dirty="0">
                <a:solidFill>
                  <a:srgbClr val="0053A1"/>
                </a:solidFill>
                <a:effectLst>
                  <a:outerShdw blurRad="38100" dist="38100" dir="2700000" algn="tl">
                    <a:srgbClr val="C0C0C0"/>
                  </a:outerShdw>
                </a:effectLst>
                <a:cs typeface="Arial" panose="020B0604020202020204" pitchFamily="34" charset="0"/>
              </a:rPr>
              <a:t>2</a:t>
            </a:r>
            <a:br>
              <a:rPr lang="fr-FR" altLang="fr-FR" sz="7200" b="1" dirty="0">
                <a:solidFill>
                  <a:srgbClr val="000099"/>
                </a:solidFill>
                <a:effectLst>
                  <a:outerShdw blurRad="38100" dist="38100" dir="2700000" algn="tl">
                    <a:srgbClr val="C0C0C0"/>
                  </a:outerShdw>
                </a:effectLst>
                <a:cs typeface="Arial" panose="020B0604020202020204" pitchFamily="34" charset="0"/>
              </a:rPr>
            </a:b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a:p>
            <a:pPr algn="ctr" fontAlgn="base">
              <a:spcBef>
                <a:spcPct val="20000"/>
              </a:spcBef>
              <a:spcAft>
                <a:spcPct val="0"/>
              </a:spcAft>
              <a:defRPr/>
            </a:pPr>
            <a:endParaRPr lang="fr-FR" altLang="fr-FR" sz="1200" b="1" dirty="0">
              <a:solidFill>
                <a:srgbClr val="000099"/>
              </a:solidFill>
              <a:effectLst>
                <a:outerShdw blurRad="38100" dist="38100" dir="2700000" algn="tl">
                  <a:srgbClr val="C0C0C0"/>
                </a:outerShdw>
              </a:effectLst>
              <a:cs typeface="Arial" panose="020B0604020202020204" pitchFamily="34" charset="0"/>
            </a:endParaRPr>
          </a:p>
        </p:txBody>
      </p:sp>
      <p:sp>
        <p:nvSpPr>
          <p:cNvPr id="7" name="ZoneTexte 6"/>
          <p:cNvSpPr txBox="1"/>
          <p:nvPr/>
        </p:nvSpPr>
        <p:spPr>
          <a:xfrm>
            <a:off x="2654424" y="2760753"/>
            <a:ext cx="8860816" cy="1261884"/>
          </a:xfrm>
          <a:prstGeom prst="rect">
            <a:avLst/>
          </a:prstGeom>
          <a:solidFill>
            <a:srgbClr val="95C41D"/>
          </a:solidFill>
          <a:effectLst/>
        </p:spPr>
        <p:txBody>
          <a:bodyPr wrap="square" rtlCol="0">
            <a:spAutoFit/>
          </a:bodyPr>
          <a:lstStyle/>
          <a:p>
            <a:pPr algn="ctr"/>
            <a:r>
              <a:rPr lang="fr-FR" altLang="fr-FR" sz="4000" b="1" i="1" dirty="0">
                <a:solidFill>
                  <a:srgbClr val="FFFFFF"/>
                </a:solidFill>
                <a:cs typeface="Arial" panose="020B0604020202020204" pitchFamily="34" charset="0"/>
              </a:rPr>
              <a:t>Expertise</a:t>
            </a:r>
            <a:r>
              <a:rPr lang="fr-FR" altLang="fr-FR" sz="3600" b="1" i="1" dirty="0">
                <a:solidFill>
                  <a:srgbClr val="FFFFFF"/>
                </a:solidFill>
                <a:cs typeface="Arial" panose="020B0604020202020204" pitchFamily="34" charset="0"/>
              </a:rPr>
              <a:t> </a:t>
            </a:r>
          </a:p>
          <a:p>
            <a:pPr algn="ctr">
              <a:spcAft>
                <a:spcPts val="300"/>
              </a:spcAft>
            </a:pPr>
            <a:r>
              <a:rPr lang="fr-FR" altLang="fr-FR" sz="3600" b="1" i="1" dirty="0">
                <a:solidFill>
                  <a:srgbClr val="FFFFFF"/>
                </a:solidFill>
                <a:latin typeface="Arial" panose="020B0604020202020204" pitchFamily="34" charset="0"/>
                <a:cs typeface="Arial" panose="020B0604020202020204" pitchFamily="34" charset="0"/>
              </a:rPr>
              <a:t>Prise en charge de la PERSONNE </a:t>
            </a:r>
            <a:r>
              <a:rPr lang="fr-FR" altLang="fr-FR" sz="3600" b="1" i="1" dirty="0">
                <a:solidFill>
                  <a:srgbClr val="FFFFFF"/>
                </a:solidFill>
                <a:latin typeface="Trebuchet MS" panose="020B0603020202020204" pitchFamily="34" charset="0"/>
                <a:cs typeface="Arial" panose="020B0604020202020204" pitchFamily="34" charset="0"/>
              </a:rPr>
              <a:t>Â</a:t>
            </a:r>
            <a:r>
              <a:rPr lang="fr-FR" altLang="fr-FR" sz="3600" b="1" i="1" dirty="0">
                <a:solidFill>
                  <a:srgbClr val="FFFFFF"/>
                </a:solidFill>
                <a:latin typeface="Arial" panose="020B0604020202020204" pitchFamily="34" charset="0"/>
                <a:cs typeface="Arial" panose="020B0604020202020204" pitchFamily="34" charset="0"/>
              </a:rPr>
              <a:t>G</a:t>
            </a:r>
            <a:r>
              <a:rPr lang="fr-FR" altLang="fr-FR" sz="3600" b="1" i="1" dirty="0">
                <a:solidFill>
                  <a:srgbClr val="FFFFFF"/>
                </a:solidFill>
                <a:latin typeface="Trebuchet MS" panose="020B0603020202020204" pitchFamily="34" charset="0"/>
                <a:cs typeface="Arial" panose="020B0604020202020204" pitchFamily="34" charset="0"/>
              </a:rPr>
              <a:t>É</a:t>
            </a:r>
            <a:r>
              <a:rPr lang="fr-FR" altLang="fr-FR" sz="3600" b="1" i="1" dirty="0">
                <a:solidFill>
                  <a:srgbClr val="FFFFFF"/>
                </a:solidFill>
                <a:latin typeface="Arial" panose="020B0604020202020204" pitchFamily="34" charset="0"/>
                <a:cs typeface="Arial" panose="020B0604020202020204" pitchFamily="34" charset="0"/>
              </a:rPr>
              <a:t>E</a:t>
            </a:r>
          </a:p>
        </p:txBody>
      </p:sp>
      <p:sp>
        <p:nvSpPr>
          <p:cNvPr id="10" name="Rectangle 9"/>
          <p:cNvSpPr/>
          <p:nvPr/>
        </p:nvSpPr>
        <p:spPr>
          <a:xfrm>
            <a:off x="2216258" y="1750239"/>
            <a:ext cx="8214101" cy="839221"/>
          </a:xfrm>
          <a:prstGeom prst="rect">
            <a:avLst/>
          </a:prstGeom>
          <a:solidFill>
            <a:srgbClr val="0053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88654" y="1833025"/>
            <a:ext cx="11644470" cy="646331"/>
          </a:xfrm>
          <a:prstGeom prst="rect">
            <a:avLst/>
          </a:prstGeom>
          <a:noFill/>
          <a:effectLst/>
        </p:spPr>
        <p:txBody>
          <a:bodyPr wrap="square" rtlCol="0">
            <a:spAutoFit/>
          </a:bodyPr>
          <a:lstStyle/>
          <a:p>
            <a:pPr algn="ctr"/>
            <a:r>
              <a:rPr lang="fr-FR" sz="3600" dirty="0">
                <a:solidFill>
                  <a:schemeClr val="bg1"/>
                </a:solidFill>
                <a:latin typeface="Arial" panose="020B0604020202020204" pitchFamily="34" charset="0"/>
                <a:cs typeface="Arial" panose="020B0604020202020204" pitchFamily="34" charset="0"/>
              </a:rPr>
              <a:t>L’homéopathie au comptoir</a:t>
            </a:r>
          </a:p>
        </p:txBody>
      </p:sp>
    </p:spTree>
    <p:extLst>
      <p:ext uri="{BB962C8B-B14F-4D97-AF65-F5344CB8AC3E}">
        <p14:creationId xmlns:p14="http://schemas.microsoft.com/office/powerpoint/2010/main" val="40977141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Pour le </a:t>
            </a:r>
            <a:r>
              <a:rPr lang="fr-FR" sz="2000" b="1" dirty="0">
                <a:solidFill>
                  <a:srgbClr val="000099"/>
                </a:solidFill>
              </a:rPr>
              <a:t>confort de tous</a:t>
            </a:r>
          </a:p>
          <a:p>
            <a:pPr marL="1028700" lvl="3" indent="0">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cs typeface="Arial" panose="020B0604020202020204" pitchFamily="34" charset="0"/>
              </a:rPr>
              <a:t>Allumer son micro, </a:t>
            </a:r>
            <a:r>
              <a:rPr lang="fr-FR" u="sng" dirty="0">
                <a:solidFill>
                  <a:srgbClr val="000099"/>
                </a:solidFill>
                <a:latin typeface="Arial" panose="020B0604020202020204" pitchFamily="34" charset="0"/>
                <a:cs typeface="Arial" panose="020B0604020202020204" pitchFamily="34" charset="0"/>
              </a:rPr>
              <a:t>uniquement</a:t>
            </a:r>
            <a:r>
              <a:rPr lang="fr-FR" dirty="0">
                <a:solidFill>
                  <a:srgbClr val="000099"/>
                </a:solidFill>
                <a:latin typeface="Arial" panose="020B0604020202020204" pitchFamily="34" charset="0"/>
                <a:cs typeface="Arial" panose="020B0604020202020204" pitchFamily="34" charset="0"/>
              </a:rPr>
              <a:t> lors des temps d’échange</a:t>
            </a:r>
          </a:p>
          <a:p>
            <a:pPr eaLnBrk="0" fontAlgn="base" hangingPunct="0">
              <a:spcBef>
                <a:spcPct val="0"/>
              </a:spcBef>
              <a:spcAft>
                <a:spcPct val="0"/>
              </a:spcAft>
            </a:pPr>
            <a:endParaRPr lang="fr-FR" dirty="0">
              <a:solidFill>
                <a:prstClr val="black"/>
              </a:solidFill>
              <a:latin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Activer sa caméra</a:t>
            </a:r>
            <a:endParaRPr lang="fr-FR" dirty="0">
              <a:solidFill>
                <a:prstClr val="black"/>
              </a:solidFill>
              <a:latin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Utiliser le « chat »</a:t>
            </a:r>
            <a:endParaRPr lang="fr-FR" dirty="0">
              <a:solidFill>
                <a:prstClr val="black"/>
              </a:solidFill>
              <a:latin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fontAlgn="base" hangingPunct="0">
              <a:spcBef>
                <a:spcPct val="0"/>
              </a:spcBef>
              <a:spcAft>
                <a:spcPct val="0"/>
              </a:spcAft>
            </a:pPr>
            <a:r>
              <a:rPr lang="fr-FR" dirty="0">
                <a:solidFill>
                  <a:srgbClr val="000099"/>
                </a:solidFill>
                <a:latin typeface="Arial" panose="020B0604020202020204" pitchFamily="34" charset="0"/>
              </a:rPr>
              <a:t>Se renommer, si besoin</a:t>
            </a:r>
            <a:endParaRPr lang="fr-FR" dirty="0">
              <a:solidFill>
                <a:prstClr val="black"/>
              </a:solidFill>
              <a:latin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fontAlgn="base" hangingPunct="0">
                <a:spcBef>
                  <a:spcPct val="0"/>
                </a:spcBef>
                <a:spcAft>
                  <a:spcPct val="0"/>
                </a:spcAft>
              </a:pPr>
              <a:r>
                <a:rPr lang="fr-FR" sz="1600" dirty="0">
                  <a:solidFill>
                    <a:prstClr val="black"/>
                  </a:solidFill>
                  <a:latin typeface="Arial" panose="020B0604020202020204" pitchFamily="34" charset="0"/>
                </a:rPr>
                <a:t>Converser</a:t>
              </a:r>
            </a:p>
          </p:txBody>
        </p:sp>
      </p:grpSp>
    </p:spTree>
    <p:extLst>
      <p:ext uri="{BB962C8B-B14F-4D97-AF65-F5344CB8AC3E}">
        <p14:creationId xmlns:p14="http://schemas.microsoft.com/office/powerpoint/2010/main" val="11847915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000" dirty="0">
                <a:solidFill>
                  <a:srgbClr val="000099"/>
                </a:solidFill>
              </a:rPr>
              <a:t> </a:t>
            </a:r>
          </a:p>
          <a:p>
            <a:pPr marL="0" indent="0">
              <a:buFontTx/>
              <a:buNone/>
            </a:pPr>
            <a:endParaRPr lang="fr-FR" sz="2000" b="1" dirty="0">
              <a:solidFill>
                <a:srgbClr val="000099"/>
              </a:solidFill>
            </a:endParaRPr>
          </a:p>
          <a:p>
            <a:pPr marL="0" indent="0">
              <a:buFontTx/>
              <a:buNone/>
            </a:pPr>
            <a:endParaRPr lang="fr-FR" sz="2000" b="1" dirty="0">
              <a:solidFill>
                <a:srgbClr val="000099"/>
              </a:solidFill>
            </a:endParaRPr>
          </a:p>
          <a:p>
            <a:r>
              <a:rPr lang="fr-FR" sz="2000" dirty="0">
                <a:solidFill>
                  <a:srgbClr val="000099"/>
                </a:solidFill>
              </a:rPr>
              <a:t>Tutoiement / vouvoiement</a:t>
            </a:r>
          </a:p>
          <a:p>
            <a:endParaRPr lang="fr-FR" sz="2000" dirty="0">
              <a:solidFill>
                <a:srgbClr val="000099"/>
              </a:solidFill>
            </a:endParaRPr>
          </a:p>
          <a:p>
            <a:pPr marL="0" indent="0">
              <a:buFontTx/>
              <a:buNone/>
            </a:pPr>
            <a:endParaRPr lang="fr-FR" sz="2000" dirty="0">
              <a:solidFill>
                <a:srgbClr val="000099"/>
              </a:solidFill>
            </a:endParaRPr>
          </a:p>
          <a:p>
            <a:r>
              <a:rPr lang="fr-FR" sz="2000" dirty="0">
                <a:solidFill>
                  <a:prstClr val="white"/>
                </a:solidFill>
              </a:rPr>
              <a:t>N</a:t>
            </a:r>
          </a:p>
          <a:p>
            <a:endParaRPr lang="fr-FR" sz="2000" dirty="0">
              <a:solidFill>
                <a:srgbClr val="000099"/>
              </a:solidFill>
            </a:endParaRPr>
          </a:p>
          <a:p>
            <a:endParaRPr lang="fr-FR" sz="2000" dirty="0">
              <a:solidFill>
                <a:srgbClr val="000099"/>
              </a:solidFill>
            </a:endParaRPr>
          </a:p>
          <a:p>
            <a:endParaRPr lang="fr-FR" sz="2000" dirty="0">
              <a:solidFill>
                <a:srgbClr val="000099"/>
              </a:solidFill>
            </a:endParaRPr>
          </a:p>
          <a:p>
            <a:endParaRPr lang="fr-FR" sz="2000" dirty="0">
              <a:solidFill>
                <a:srgbClr val="4472C4">
                  <a:lumMod val="75000"/>
                </a:srgbClr>
              </a:solidFill>
            </a:endParaRPr>
          </a:p>
          <a:p>
            <a:endParaRPr lang="fr-FR" sz="2000" b="1" dirty="0">
              <a:solidFill>
                <a:srgbClr val="000099"/>
              </a:solidFill>
            </a:endParaRPr>
          </a:p>
          <a:p>
            <a:pPr marL="1028700" lvl="3" indent="0">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fr-FR" sz="1600">
                <a:solidFill>
                  <a:prstClr val="black"/>
                </a:solidFill>
                <a:latin typeface="Arial" panose="020B0604020202020204" pitchFamily="34" charset="0"/>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r>
              <a:rPr lang="fr-FR" altLang="fr-FR" sz="2400" i="1" dirty="0">
                <a:solidFill>
                  <a:srgbClr val="000099"/>
                </a:solidFill>
                <a:latin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3190091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3"/>
          <p:cNvSpPr txBox="1">
            <a:spLocks noChangeArrowheads="1"/>
          </p:cNvSpPr>
          <p:nvPr/>
        </p:nvSpPr>
        <p:spPr bwMode="auto">
          <a:xfrm>
            <a:off x="2494626" y="1181100"/>
            <a:ext cx="8817900"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dirty="0">
                <a:solidFill>
                  <a:schemeClr val="bg1"/>
                </a:solidFill>
                <a:latin typeface="Arial" panose="020B0604020202020204" pitchFamily="34" charset="0"/>
              </a:rPr>
              <a:t>Expertise Prise en charge de la PERSONNE ÂG</a:t>
            </a:r>
            <a:r>
              <a:rPr lang="fr-FR" altLang="fr-FR" sz="2800" b="1" i="1" dirty="0">
                <a:solidFill>
                  <a:schemeClr val="bg1"/>
                </a:solidFill>
                <a:latin typeface="Trebuchet MS" panose="020B0603020202020204" pitchFamily="34" charset="0"/>
              </a:rPr>
              <a:t>É</a:t>
            </a:r>
            <a:r>
              <a:rPr lang="fr-FR" altLang="fr-FR" sz="2800" b="1" i="1" dirty="0">
                <a:solidFill>
                  <a:schemeClr val="bg1"/>
                </a:solidFill>
                <a:latin typeface="Arial" panose="020B0604020202020204" pitchFamily="34" charset="0"/>
              </a:rPr>
              <a:t>E </a:t>
            </a:r>
          </a:p>
        </p:txBody>
      </p:sp>
      <p:sp>
        <p:nvSpPr>
          <p:cNvPr id="11" name="Rectangle 10"/>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dirty="0">
                <a:solidFill>
                  <a:schemeClr val="bg1"/>
                </a:solidFill>
                <a:latin typeface="Arial" panose="020B0604020202020204" pitchFamily="34" charset="0"/>
              </a:rPr>
              <a:t>L’homéopathie au comptoir</a:t>
            </a:r>
          </a:p>
        </p:txBody>
      </p:sp>
      <p:sp>
        <p:nvSpPr>
          <p:cNvPr id="13" name="Text Box 3"/>
          <p:cNvSpPr txBox="1">
            <a:spLocks noChangeArrowheads="1"/>
          </p:cNvSpPr>
          <p:nvPr/>
        </p:nvSpPr>
        <p:spPr bwMode="auto">
          <a:xfrm>
            <a:off x="2383792" y="2606669"/>
            <a:ext cx="9682086"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plaintes de la personne âgée les plus couramment exprimées à l’officine :</a:t>
            </a:r>
          </a:p>
          <a:p>
            <a:pPr>
              <a:spcBef>
                <a:spcPts val="18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8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8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3740886663"/>
      </p:ext>
    </p:extLst>
  </p:cSld>
  <p:clrMapOvr>
    <a:masterClrMapping/>
  </p:clrMapOvr>
</p:sld>
</file>

<file path=ppt/theme/theme1.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6ED25F-8501-4C06-A66A-D47A5876DA58}">
  <ds:schemaRefs>
    <ds:schemaRef ds:uri="http://schemas.microsoft.com/office/2006/metadata/properties"/>
    <ds:schemaRef ds:uri="http://schemas.microsoft.com/office/infopath/2007/PartnerControls"/>
    <ds:schemaRef ds:uri="4313bba6-f8aa-4ffd-9d05-2a550b8f46d5"/>
  </ds:schemaRefs>
</ds:datastoreItem>
</file>

<file path=customXml/itemProps2.xml><?xml version="1.0" encoding="utf-8"?>
<ds:datastoreItem xmlns:ds="http://schemas.openxmlformats.org/officeDocument/2006/customXml" ds:itemID="{524266C0-F836-44E9-B035-9B812648DB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B19B2-9A1F-4226-A67E-023D6DA68D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31122</TotalTime>
  <Words>12517</Words>
  <Application>Microsoft Office PowerPoint</Application>
  <PresentationFormat>Grand écran</PresentationFormat>
  <Paragraphs>2302</Paragraphs>
  <Slides>182</Slides>
  <Notes>179</Notes>
  <HiddenSlides>0</HiddenSlides>
  <MMClips>0</MMClips>
  <ScaleCrop>false</ScaleCrop>
  <HeadingPairs>
    <vt:vector size="6" baseType="variant">
      <vt:variant>
        <vt:lpstr>Polices utilisées</vt:lpstr>
      </vt:variant>
      <vt:variant>
        <vt:i4>13</vt:i4>
      </vt:variant>
      <vt:variant>
        <vt:lpstr>Thème</vt:lpstr>
      </vt:variant>
      <vt:variant>
        <vt:i4>19</vt:i4>
      </vt:variant>
      <vt:variant>
        <vt:lpstr>Titres des diapositives</vt:lpstr>
      </vt:variant>
      <vt:variant>
        <vt:i4>182</vt:i4>
      </vt:variant>
    </vt:vector>
  </HeadingPairs>
  <TitlesOfParts>
    <vt:vector size="214" baseType="lpstr">
      <vt:lpstr>Arial</vt:lpstr>
      <vt:lpstr>Arial Black</vt:lpstr>
      <vt:lpstr>Calibri</vt:lpstr>
      <vt:lpstr>Calibri Light</vt:lpstr>
      <vt:lpstr>Calibri-Bold</vt:lpstr>
      <vt:lpstr>Comic Sans MS</vt:lpstr>
      <vt:lpstr>Courier</vt:lpstr>
      <vt:lpstr>Lucida Calligraphy</vt:lpstr>
      <vt:lpstr>MS Outlook</vt:lpstr>
      <vt:lpstr>Tahoma</vt:lpstr>
      <vt:lpstr>Times New Roman</vt:lpstr>
      <vt:lpstr>Trebuchet MS</vt:lpstr>
      <vt:lpstr>Wingdings</vt:lpstr>
      <vt:lpstr>20_Modèle par défaut</vt:lpstr>
      <vt:lpstr>Thème Office</vt:lpstr>
      <vt:lpstr>1_Thème Office</vt:lpstr>
      <vt:lpstr>2_Thème Office</vt:lpstr>
      <vt:lpstr>12_Modèle par défaut</vt:lpstr>
      <vt:lpstr>10_Modèle par défaut</vt:lpstr>
      <vt:lpstr>13_Modèle par défaut</vt:lpstr>
      <vt:lpstr>3_Thème Office</vt:lpstr>
      <vt:lpstr>11_Modèle par défaut</vt:lpstr>
      <vt:lpstr>10_Thème Office</vt:lpstr>
      <vt:lpstr>7_Thème Office</vt:lpstr>
      <vt:lpstr>5_Thème Office</vt:lpstr>
      <vt:lpstr>6_Thème Office</vt:lpstr>
      <vt:lpstr>8_Thème Office</vt:lpstr>
      <vt:lpstr>9_Thème Office</vt:lpstr>
      <vt:lpstr>11_Thème Office</vt:lpstr>
      <vt:lpstr>Conception personnalisée</vt:lpstr>
      <vt:lpstr>12_Thème Office</vt:lpstr>
      <vt:lpstr>14_Modèle par défaut</vt:lpstr>
      <vt:lpstr>Présentation PowerPoint</vt:lpstr>
      <vt:lpstr>Quelques consignes</vt:lpstr>
      <vt:lpstr>Personnes en situation de handicap</vt:lpstr>
      <vt:lpstr>Présentation PowerPoint</vt:lpstr>
      <vt:lpstr>Présentation PowerPoint</vt:lpstr>
      <vt:lpstr>Présentation PowerPoint</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CDFH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1805</cp:revision>
  <cp:lastPrinted>2020-02-14T11:18:21Z</cp:lastPrinted>
  <dcterms:created xsi:type="dcterms:W3CDTF">2016-08-22T13:36:22Z</dcterms:created>
  <dcterms:modified xsi:type="dcterms:W3CDTF">2022-09-29T14:04:10Z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