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6.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7.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heme/themeOverride1.xml" ContentType="application/vnd.openxmlformats-officedocument.themeOverr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703" r:id="rId5"/>
    <p:sldMasterId id="2147483735" r:id="rId6"/>
    <p:sldMasterId id="2147483767" r:id="rId7"/>
    <p:sldMasterId id="2147483799" r:id="rId8"/>
    <p:sldMasterId id="2147483869" r:id="rId9"/>
    <p:sldMasterId id="2147483903" r:id="rId10"/>
    <p:sldMasterId id="2147487993" r:id="rId11"/>
  </p:sldMasterIdLst>
  <p:notesMasterIdLst>
    <p:notesMasterId r:id="rId162"/>
  </p:notesMasterIdLst>
  <p:handoutMasterIdLst>
    <p:handoutMasterId r:id="rId163"/>
  </p:handoutMasterIdLst>
  <p:sldIdLst>
    <p:sldId id="259" r:id="rId12"/>
    <p:sldId id="643"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574" r:id="rId28"/>
    <p:sldId id="274" r:id="rId29"/>
    <p:sldId id="588" r:id="rId30"/>
    <p:sldId id="329" r:id="rId31"/>
    <p:sldId id="328" r:id="rId32"/>
    <p:sldId id="330" r:id="rId33"/>
    <p:sldId id="597" r:id="rId34"/>
    <p:sldId id="276" r:id="rId35"/>
    <p:sldId id="500" r:id="rId36"/>
    <p:sldId id="501" r:id="rId37"/>
    <p:sldId id="502" r:id="rId38"/>
    <p:sldId id="503" r:id="rId39"/>
    <p:sldId id="425" r:id="rId40"/>
    <p:sldId id="429" r:id="rId41"/>
    <p:sldId id="430" r:id="rId42"/>
    <p:sldId id="504" r:id="rId43"/>
    <p:sldId id="505" r:id="rId44"/>
    <p:sldId id="506" r:id="rId45"/>
    <p:sldId id="507" r:id="rId46"/>
    <p:sldId id="508" r:id="rId47"/>
    <p:sldId id="509" r:id="rId48"/>
    <p:sldId id="510" r:id="rId49"/>
    <p:sldId id="511" r:id="rId50"/>
    <p:sldId id="512" r:id="rId51"/>
    <p:sldId id="513" r:id="rId52"/>
    <p:sldId id="447" r:id="rId53"/>
    <p:sldId id="448" r:id="rId54"/>
    <p:sldId id="514" r:id="rId55"/>
    <p:sldId id="515" r:id="rId56"/>
    <p:sldId id="516" r:id="rId57"/>
    <p:sldId id="453" r:id="rId58"/>
    <p:sldId id="454" r:id="rId59"/>
    <p:sldId id="455" r:id="rId60"/>
    <p:sldId id="456" r:id="rId61"/>
    <p:sldId id="457" r:id="rId62"/>
    <p:sldId id="458" r:id="rId63"/>
    <p:sldId id="635" r:id="rId64"/>
    <p:sldId id="598" r:id="rId65"/>
    <p:sldId id="601" r:id="rId66"/>
    <p:sldId id="636" r:id="rId67"/>
    <p:sldId id="603" r:id="rId68"/>
    <p:sldId id="605" r:id="rId69"/>
    <p:sldId id="604" r:id="rId70"/>
    <p:sldId id="606" r:id="rId71"/>
    <p:sldId id="575" r:id="rId72"/>
    <p:sldId id="576" r:id="rId73"/>
    <p:sldId id="577" r:id="rId74"/>
    <p:sldId id="578" r:id="rId75"/>
    <p:sldId id="579" r:id="rId76"/>
    <p:sldId id="630" r:id="rId77"/>
    <p:sldId id="580" r:id="rId78"/>
    <p:sldId id="581" r:id="rId79"/>
    <p:sldId id="460" r:id="rId80"/>
    <p:sldId id="461" r:id="rId81"/>
    <p:sldId id="462" r:id="rId82"/>
    <p:sldId id="521" r:id="rId83"/>
    <p:sldId id="520" r:id="rId84"/>
    <p:sldId id="589" r:id="rId85"/>
    <p:sldId id="591" r:id="rId86"/>
    <p:sldId id="608" r:id="rId87"/>
    <p:sldId id="634" r:id="rId88"/>
    <p:sldId id="637" r:id="rId89"/>
    <p:sldId id="638" r:id="rId90"/>
    <p:sldId id="478" r:id="rId91"/>
    <p:sldId id="607" r:id="rId92"/>
    <p:sldId id="479" r:id="rId93"/>
    <p:sldId id="523" r:id="rId94"/>
    <p:sldId id="609" r:id="rId95"/>
    <p:sldId id="610" r:id="rId96"/>
    <p:sldId id="555" r:id="rId97"/>
    <p:sldId id="899" r:id="rId98"/>
    <p:sldId id="556" r:id="rId99"/>
    <p:sldId id="560" r:id="rId100"/>
    <p:sldId id="642" r:id="rId101"/>
    <p:sldId id="561" r:id="rId102"/>
    <p:sldId id="562" r:id="rId103"/>
    <p:sldId id="563" r:id="rId104"/>
    <p:sldId id="527" r:id="rId105"/>
    <p:sldId id="528" r:id="rId106"/>
    <p:sldId id="593" r:id="rId107"/>
    <p:sldId id="594" r:id="rId108"/>
    <p:sldId id="632" r:id="rId109"/>
    <p:sldId id="633" r:id="rId110"/>
    <p:sldId id="529" r:id="rId111"/>
    <p:sldId id="611" r:id="rId112"/>
    <p:sldId id="622" r:id="rId113"/>
    <p:sldId id="539" r:id="rId114"/>
    <p:sldId id="338" r:id="rId115"/>
    <p:sldId id="540" r:id="rId116"/>
    <p:sldId id="541" r:id="rId117"/>
    <p:sldId id="542" r:id="rId118"/>
    <p:sldId id="582" r:id="rId119"/>
    <p:sldId id="583" r:id="rId120"/>
    <p:sldId id="584" r:id="rId121"/>
    <p:sldId id="585" r:id="rId122"/>
    <p:sldId id="615" r:id="rId123"/>
    <p:sldId id="586" r:id="rId124"/>
    <p:sldId id="592" r:id="rId125"/>
    <p:sldId id="303" r:id="rId126"/>
    <p:sldId id="545" r:id="rId127"/>
    <p:sldId id="546" r:id="rId128"/>
    <p:sldId id="614" r:id="rId129"/>
    <p:sldId id="625" r:id="rId130"/>
    <p:sldId id="623" r:id="rId131"/>
    <p:sldId id="619" r:id="rId132"/>
    <p:sldId id="613" r:id="rId133"/>
    <p:sldId id="531" r:id="rId134"/>
    <p:sldId id="550" r:id="rId135"/>
    <p:sldId id="612" r:id="rId136"/>
    <p:sldId id="532" r:id="rId137"/>
    <p:sldId id="533" r:id="rId138"/>
    <p:sldId id="534" r:id="rId139"/>
    <p:sldId id="535" r:id="rId140"/>
    <p:sldId id="621" r:id="rId141"/>
    <p:sldId id="627" r:id="rId142"/>
    <p:sldId id="596" r:id="rId143"/>
    <p:sldId id="616" r:id="rId144"/>
    <p:sldId id="547" r:id="rId145"/>
    <p:sldId id="617" r:id="rId146"/>
    <p:sldId id="618" r:id="rId147"/>
    <p:sldId id="629" r:id="rId148"/>
    <p:sldId id="548" r:id="rId149"/>
    <p:sldId id="628" r:id="rId150"/>
    <p:sldId id="569" r:id="rId151"/>
    <p:sldId id="570" r:id="rId152"/>
    <p:sldId id="571" r:id="rId153"/>
    <p:sldId id="573" r:id="rId154"/>
    <p:sldId id="644" r:id="rId155"/>
    <p:sldId id="909" r:id="rId156"/>
    <p:sldId id="890" r:id="rId157"/>
    <p:sldId id="639" r:id="rId158"/>
    <p:sldId id="891" r:id="rId159"/>
    <p:sldId id="910" r:id="rId160"/>
    <p:sldId id="911" r:id="rId161"/>
  </p:sldIdLst>
  <p:sldSz cx="12192000" cy="6858000"/>
  <p:notesSz cx="6799263" cy="9929813"/>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a:srgbClr val="33CC33"/>
    <a:srgbClr val="95C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72" autoAdjust="0"/>
    <p:restoredTop sz="94960" autoAdjust="0"/>
  </p:normalViewPr>
  <p:slideViewPr>
    <p:cSldViewPr snapToGrid="0">
      <p:cViewPr varScale="1">
        <p:scale>
          <a:sx n="78" d="100"/>
          <a:sy n="78" d="100"/>
        </p:scale>
        <p:origin x="562" y="62"/>
      </p:cViewPr>
      <p:guideLst>
        <p:guide orient="horz" pos="2160"/>
        <p:guide pos="3840"/>
      </p:guideLst>
    </p:cSldViewPr>
  </p:slideViewPr>
  <p:outlineViewPr>
    <p:cViewPr>
      <p:scale>
        <a:sx n="33" d="100"/>
        <a:sy n="33" d="100"/>
      </p:scale>
      <p:origin x="0" y="-4105"/>
    </p:cViewPr>
  </p:outlineViewPr>
  <p:notesTextViewPr>
    <p:cViewPr>
      <p:scale>
        <a:sx n="150" d="100"/>
        <a:sy n="150" d="100"/>
      </p:scale>
      <p:origin x="0" y="0"/>
    </p:cViewPr>
  </p:notesTextViewPr>
  <p:sorterViewPr>
    <p:cViewPr>
      <p:scale>
        <a:sx n="200" d="100"/>
        <a:sy n="200" d="100"/>
      </p:scale>
      <p:origin x="0" y="0"/>
    </p:cViewPr>
  </p:sorterViewPr>
  <p:notesViewPr>
    <p:cSldViewPr snapToGrid="0">
      <p:cViewPr>
        <p:scale>
          <a:sx n="75" d="100"/>
          <a:sy n="75" d="100"/>
        </p:scale>
        <p:origin x="2880" y="43"/>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63" Type="http://schemas.openxmlformats.org/officeDocument/2006/relationships/slide" Target="slides/slide52.xml"/><Relationship Id="rId84" Type="http://schemas.openxmlformats.org/officeDocument/2006/relationships/slide" Target="slides/slide73.xml"/><Relationship Id="rId138" Type="http://schemas.openxmlformats.org/officeDocument/2006/relationships/slide" Target="slides/slide127.xml"/><Relationship Id="rId159" Type="http://schemas.openxmlformats.org/officeDocument/2006/relationships/slide" Target="slides/slide148.xml"/><Relationship Id="rId107" Type="http://schemas.openxmlformats.org/officeDocument/2006/relationships/slide" Target="slides/slide96.xml"/><Relationship Id="rId11" Type="http://schemas.openxmlformats.org/officeDocument/2006/relationships/slideMaster" Target="slideMasters/slideMaster8.xml"/><Relationship Id="rId32" Type="http://schemas.openxmlformats.org/officeDocument/2006/relationships/slide" Target="slides/slide21.xml"/><Relationship Id="rId53" Type="http://schemas.openxmlformats.org/officeDocument/2006/relationships/slide" Target="slides/slide42.xml"/><Relationship Id="rId74" Type="http://schemas.openxmlformats.org/officeDocument/2006/relationships/slide" Target="slides/slide63.xml"/><Relationship Id="rId128" Type="http://schemas.openxmlformats.org/officeDocument/2006/relationships/slide" Target="slides/slide117.xml"/><Relationship Id="rId149" Type="http://schemas.openxmlformats.org/officeDocument/2006/relationships/slide" Target="slides/slide138.xml"/><Relationship Id="rId5" Type="http://schemas.openxmlformats.org/officeDocument/2006/relationships/slideMaster" Target="slideMasters/slideMaster2.xml"/><Relationship Id="rId95" Type="http://schemas.openxmlformats.org/officeDocument/2006/relationships/slide" Target="slides/slide84.xml"/><Relationship Id="rId160" Type="http://schemas.openxmlformats.org/officeDocument/2006/relationships/slide" Target="slides/slide149.xml"/><Relationship Id="rId22" Type="http://schemas.openxmlformats.org/officeDocument/2006/relationships/slide" Target="slides/slide11.xml"/><Relationship Id="rId43" Type="http://schemas.openxmlformats.org/officeDocument/2006/relationships/slide" Target="slides/slide32.xml"/><Relationship Id="rId64" Type="http://schemas.openxmlformats.org/officeDocument/2006/relationships/slide" Target="slides/slide53.xml"/><Relationship Id="rId118" Type="http://schemas.openxmlformats.org/officeDocument/2006/relationships/slide" Target="slides/slide107.xml"/><Relationship Id="rId139" Type="http://schemas.openxmlformats.org/officeDocument/2006/relationships/slide" Target="slides/slide128.xml"/><Relationship Id="rId85" Type="http://schemas.openxmlformats.org/officeDocument/2006/relationships/slide" Target="slides/slide74.xml"/><Relationship Id="rId150" Type="http://schemas.openxmlformats.org/officeDocument/2006/relationships/slide" Target="slides/slide139.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124" Type="http://schemas.openxmlformats.org/officeDocument/2006/relationships/slide" Target="slides/slide113.xml"/><Relationship Id="rId129" Type="http://schemas.openxmlformats.org/officeDocument/2006/relationships/slide" Target="slides/slide118.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40" Type="http://schemas.openxmlformats.org/officeDocument/2006/relationships/slide" Target="slides/slide129.xml"/><Relationship Id="rId145" Type="http://schemas.openxmlformats.org/officeDocument/2006/relationships/slide" Target="slides/slide134.xml"/><Relationship Id="rId161" Type="http://schemas.openxmlformats.org/officeDocument/2006/relationships/slide" Target="slides/slide150.xml"/><Relationship Id="rId16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2.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119" Type="http://schemas.openxmlformats.org/officeDocument/2006/relationships/slide" Target="slides/slide108.xml"/><Relationship Id="rId44" Type="http://schemas.openxmlformats.org/officeDocument/2006/relationships/slide" Target="slides/slide33.xml"/><Relationship Id="rId60" Type="http://schemas.openxmlformats.org/officeDocument/2006/relationships/slide" Target="slides/slide49.xml"/><Relationship Id="rId65" Type="http://schemas.openxmlformats.org/officeDocument/2006/relationships/slide" Target="slides/slide54.xml"/><Relationship Id="rId81" Type="http://schemas.openxmlformats.org/officeDocument/2006/relationships/slide" Target="slides/slide70.xml"/><Relationship Id="rId86" Type="http://schemas.openxmlformats.org/officeDocument/2006/relationships/slide" Target="slides/slide75.xml"/><Relationship Id="rId130" Type="http://schemas.openxmlformats.org/officeDocument/2006/relationships/slide" Target="slides/slide119.xml"/><Relationship Id="rId135" Type="http://schemas.openxmlformats.org/officeDocument/2006/relationships/slide" Target="slides/slide124.xml"/><Relationship Id="rId151" Type="http://schemas.openxmlformats.org/officeDocument/2006/relationships/slide" Target="slides/slide140.xml"/><Relationship Id="rId156" Type="http://schemas.openxmlformats.org/officeDocument/2006/relationships/slide" Target="slides/slide145.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141" Type="http://schemas.openxmlformats.org/officeDocument/2006/relationships/slide" Target="slides/slide130.xml"/><Relationship Id="rId146" Type="http://schemas.openxmlformats.org/officeDocument/2006/relationships/slide" Target="slides/slide135.xml"/><Relationship Id="rId167"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slide" Target="slides/slide81.xml"/><Relationship Id="rId16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slide" Target="slides/slide120.xml"/><Relationship Id="rId136" Type="http://schemas.openxmlformats.org/officeDocument/2006/relationships/slide" Target="slides/slide125.xml"/><Relationship Id="rId157" Type="http://schemas.openxmlformats.org/officeDocument/2006/relationships/slide" Target="slides/slide146.xml"/><Relationship Id="rId61" Type="http://schemas.openxmlformats.org/officeDocument/2006/relationships/slide" Target="slides/slide50.xml"/><Relationship Id="rId82" Type="http://schemas.openxmlformats.org/officeDocument/2006/relationships/slide" Target="slides/slide71.xml"/><Relationship Id="rId152" Type="http://schemas.openxmlformats.org/officeDocument/2006/relationships/slide" Target="slides/slide14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147" Type="http://schemas.openxmlformats.org/officeDocument/2006/relationships/slide" Target="slides/slide13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142" Type="http://schemas.openxmlformats.org/officeDocument/2006/relationships/slide" Target="slides/slide131.xml"/><Relationship Id="rId163" Type="http://schemas.openxmlformats.org/officeDocument/2006/relationships/handoutMaster" Target="handoutMasters/handoutMaster1.xml"/><Relationship Id="rId3" Type="http://schemas.openxmlformats.org/officeDocument/2006/relationships/customXml" Target="../customXml/item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137" Type="http://schemas.openxmlformats.org/officeDocument/2006/relationships/slide" Target="slides/slide126.xml"/><Relationship Id="rId158" Type="http://schemas.openxmlformats.org/officeDocument/2006/relationships/slide" Target="slides/slide147.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32" Type="http://schemas.openxmlformats.org/officeDocument/2006/relationships/slide" Target="slides/slide121.xml"/><Relationship Id="rId153" Type="http://schemas.openxmlformats.org/officeDocument/2006/relationships/slide" Target="slides/slide142.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 Id="rId127" Type="http://schemas.openxmlformats.org/officeDocument/2006/relationships/slide" Target="slides/slide116.xml"/><Relationship Id="rId10" Type="http://schemas.openxmlformats.org/officeDocument/2006/relationships/slideMaster" Target="slideMasters/slideMaster7.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78" Type="http://schemas.openxmlformats.org/officeDocument/2006/relationships/slide" Target="slides/slide67.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43" Type="http://schemas.openxmlformats.org/officeDocument/2006/relationships/slide" Target="slides/slide132.xml"/><Relationship Id="rId148" Type="http://schemas.openxmlformats.org/officeDocument/2006/relationships/slide" Target="slides/slide137.xml"/><Relationship Id="rId16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5.xml"/><Relationship Id="rId47" Type="http://schemas.openxmlformats.org/officeDocument/2006/relationships/slide" Target="slides/slide36.xml"/><Relationship Id="rId68" Type="http://schemas.openxmlformats.org/officeDocument/2006/relationships/slide" Target="slides/slide57.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54" Type="http://schemas.openxmlformats.org/officeDocument/2006/relationships/slide" Target="slides/slide143.xml"/><Relationship Id="rId16" Type="http://schemas.openxmlformats.org/officeDocument/2006/relationships/slide" Target="slides/slide5.xml"/><Relationship Id="rId37" Type="http://schemas.openxmlformats.org/officeDocument/2006/relationships/slide" Target="slides/slide26.xml"/><Relationship Id="rId58" Type="http://schemas.openxmlformats.org/officeDocument/2006/relationships/slide" Target="slides/slide47.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44" Type="http://schemas.openxmlformats.org/officeDocument/2006/relationships/slide" Target="slides/slide133.xml"/><Relationship Id="rId90" Type="http://schemas.openxmlformats.org/officeDocument/2006/relationships/slide" Target="slides/slide79.xml"/><Relationship Id="rId165" Type="http://schemas.openxmlformats.org/officeDocument/2006/relationships/viewProps" Target="viewProps.xml"/><Relationship Id="rId27" Type="http://schemas.openxmlformats.org/officeDocument/2006/relationships/slide" Target="slides/slide16.xml"/><Relationship Id="rId48" Type="http://schemas.openxmlformats.org/officeDocument/2006/relationships/slide" Target="slides/slide37.xml"/><Relationship Id="rId69" Type="http://schemas.openxmlformats.org/officeDocument/2006/relationships/slide" Target="slides/slide58.xml"/><Relationship Id="rId113" Type="http://schemas.openxmlformats.org/officeDocument/2006/relationships/slide" Target="slides/slide102.xml"/><Relationship Id="rId134" Type="http://schemas.openxmlformats.org/officeDocument/2006/relationships/slide" Target="slides/slide123.xml"/><Relationship Id="rId80" Type="http://schemas.openxmlformats.org/officeDocument/2006/relationships/slide" Target="slides/slide69.xml"/><Relationship Id="rId155" Type="http://schemas.openxmlformats.org/officeDocument/2006/relationships/slide" Target="slides/slide1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31" tIns="45717" rIns="91431" bIns="45717"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51275" y="0"/>
            <a:ext cx="2946400" cy="498475"/>
          </a:xfrm>
          <a:prstGeom prst="rect">
            <a:avLst/>
          </a:prstGeom>
        </p:spPr>
        <p:txBody>
          <a:bodyPr vert="horz" lIns="91431" tIns="45717" rIns="91431" bIns="45717" rtlCol="0"/>
          <a:lstStyle>
            <a:lvl1pPr algn="r" eaLnBrk="1" fontAlgn="auto" hangingPunct="1">
              <a:spcBef>
                <a:spcPts val="0"/>
              </a:spcBef>
              <a:spcAft>
                <a:spcPts val="0"/>
              </a:spcAft>
              <a:defRPr sz="1200">
                <a:latin typeface="+mn-lt"/>
              </a:defRPr>
            </a:lvl1pPr>
          </a:lstStyle>
          <a:p>
            <a:pPr>
              <a:defRPr/>
            </a:pPr>
            <a:fld id="{FFDAC140-A39C-4CEB-A4D6-61300D45AAE9}" type="datetimeFigureOut">
              <a:rPr lang="fr-FR"/>
              <a:pPr>
                <a:defRPr/>
              </a:pPr>
              <a:t>29/09/2022</a:t>
            </a:fld>
            <a:endParaRPr lang="fr-FR"/>
          </a:p>
        </p:txBody>
      </p:sp>
      <p:sp>
        <p:nvSpPr>
          <p:cNvPr id="4" name="Espace réservé du pied de page 3"/>
          <p:cNvSpPr>
            <a:spLocks noGrp="1"/>
          </p:cNvSpPr>
          <p:nvPr>
            <p:ph type="ftr" sz="quarter" idx="2"/>
          </p:nvPr>
        </p:nvSpPr>
        <p:spPr>
          <a:xfrm>
            <a:off x="0" y="9431338"/>
            <a:ext cx="2946400" cy="498475"/>
          </a:xfrm>
          <a:prstGeom prst="rect">
            <a:avLst/>
          </a:prstGeom>
        </p:spPr>
        <p:txBody>
          <a:bodyPr vert="horz" lIns="91431" tIns="45717" rIns="91431" bIns="45717" rtlCol="0" anchor="b"/>
          <a:lstStyle>
            <a:lvl1pPr algn="l" eaLnBrk="1" fontAlgn="auto" hangingPunct="1">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51275" y="9431338"/>
            <a:ext cx="2946400" cy="498475"/>
          </a:xfrm>
          <a:prstGeom prst="rect">
            <a:avLst/>
          </a:prstGeom>
        </p:spPr>
        <p:txBody>
          <a:bodyPr vert="horz" lIns="91431" tIns="45717" rIns="91431" bIns="45717" rtlCol="0" anchor="b"/>
          <a:lstStyle>
            <a:lvl1pPr algn="r" eaLnBrk="1" fontAlgn="auto" hangingPunct="1">
              <a:spcBef>
                <a:spcPts val="0"/>
              </a:spcBef>
              <a:spcAft>
                <a:spcPts val="0"/>
              </a:spcAft>
              <a:defRPr sz="1200">
                <a:latin typeface="+mn-lt"/>
              </a:defRPr>
            </a:lvl1pPr>
          </a:lstStyle>
          <a:p>
            <a:pPr>
              <a:defRPr/>
            </a:pPr>
            <a:fld id="{7B791D49-84E9-4A96-822A-0941D3E5B92D}" type="slidenum">
              <a:rPr lang="fr-FR"/>
              <a:pPr>
                <a:defRPr/>
              </a:pPr>
              <a:t>‹N°›</a:t>
            </a:fld>
            <a:endParaRPr lang="fr-FR"/>
          </a:p>
        </p:txBody>
      </p:sp>
    </p:spTree>
    <p:extLst>
      <p:ext uri="{BB962C8B-B14F-4D97-AF65-F5344CB8AC3E}">
        <p14:creationId xmlns:p14="http://schemas.microsoft.com/office/powerpoint/2010/main" val="2517785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31" tIns="45717" rIns="91431" bIns="45717"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51275" y="0"/>
            <a:ext cx="2946400" cy="498475"/>
          </a:xfrm>
          <a:prstGeom prst="rect">
            <a:avLst/>
          </a:prstGeom>
        </p:spPr>
        <p:txBody>
          <a:bodyPr vert="horz" lIns="91431" tIns="45717" rIns="91431" bIns="45717" rtlCol="0"/>
          <a:lstStyle>
            <a:lvl1pPr algn="r" eaLnBrk="1" fontAlgn="auto" hangingPunct="1">
              <a:spcBef>
                <a:spcPts val="0"/>
              </a:spcBef>
              <a:spcAft>
                <a:spcPts val="0"/>
              </a:spcAft>
              <a:defRPr sz="1200">
                <a:latin typeface="+mn-lt"/>
              </a:defRPr>
            </a:lvl1pPr>
          </a:lstStyle>
          <a:p>
            <a:pPr>
              <a:defRPr/>
            </a:pPr>
            <a:endParaRPr lang="fr-FR"/>
          </a:p>
        </p:txBody>
      </p:sp>
      <p:sp>
        <p:nvSpPr>
          <p:cNvPr id="4" name="Espace réservé de l'image des diapositives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1431" tIns="45717" rIns="91431" bIns="45717" rtlCol="0" anchor="ctr"/>
          <a:lstStyle/>
          <a:p>
            <a:pPr lvl="0"/>
            <a:endParaRPr lang="fr-FR" noProof="0"/>
          </a:p>
        </p:txBody>
      </p:sp>
      <p:sp>
        <p:nvSpPr>
          <p:cNvPr id="5" name="Espace réservé des commentaires 4"/>
          <p:cNvSpPr>
            <a:spLocks noGrp="1"/>
          </p:cNvSpPr>
          <p:nvPr>
            <p:ph type="body" sz="quarter" idx="3"/>
          </p:nvPr>
        </p:nvSpPr>
        <p:spPr>
          <a:xfrm>
            <a:off x="679450" y="4778375"/>
            <a:ext cx="5440363" cy="3910013"/>
          </a:xfrm>
          <a:prstGeom prst="rect">
            <a:avLst/>
          </a:prstGeom>
        </p:spPr>
        <p:txBody>
          <a:bodyPr vert="horz" lIns="91431" tIns="45717" rIns="91431" bIns="45717" rtlCol="0"/>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9431338"/>
            <a:ext cx="2946400" cy="498475"/>
          </a:xfrm>
          <a:prstGeom prst="rect">
            <a:avLst/>
          </a:prstGeom>
        </p:spPr>
        <p:txBody>
          <a:bodyPr vert="horz" lIns="91431" tIns="45717" rIns="91431" bIns="45717"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1275" y="9431338"/>
            <a:ext cx="2946400" cy="498475"/>
          </a:xfrm>
          <a:prstGeom prst="rect">
            <a:avLst/>
          </a:prstGeom>
        </p:spPr>
        <p:txBody>
          <a:bodyPr vert="horz" lIns="91431" tIns="45717" rIns="91431" bIns="45717" rtlCol="0" anchor="b"/>
          <a:lstStyle>
            <a:lvl1pPr algn="r" eaLnBrk="1" fontAlgn="auto" hangingPunct="1">
              <a:spcBef>
                <a:spcPts val="0"/>
              </a:spcBef>
              <a:spcAft>
                <a:spcPts val="0"/>
              </a:spcAft>
              <a:defRPr sz="1200">
                <a:latin typeface="+mn-lt"/>
              </a:defRPr>
            </a:lvl1pPr>
          </a:lstStyle>
          <a:p>
            <a:pPr>
              <a:defRPr/>
            </a:pPr>
            <a:fld id="{E2944448-3DC3-4ED2-996C-25153E355DB8}" type="slidenum">
              <a:rPr lang="fr-FR"/>
              <a:pPr>
                <a:defRPr/>
              </a:pPr>
              <a:t>‹N°›</a:t>
            </a:fld>
            <a:endParaRPr lang="fr-FR"/>
          </a:p>
        </p:txBody>
      </p:sp>
    </p:spTree>
    <p:extLst>
      <p:ext uri="{BB962C8B-B14F-4D97-AF65-F5344CB8AC3E}">
        <p14:creationId xmlns:p14="http://schemas.microsoft.com/office/powerpoint/2010/main" val="36349472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mailto:contact@cdfh.fr"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648629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xfrm>
            <a:off x="423863" y="804863"/>
            <a:ext cx="5951537" cy="3348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29216298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Espace réservé des commentaires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b="1"/>
          </a:p>
        </p:txBody>
      </p:sp>
    </p:spTree>
    <p:extLst>
      <p:ext uri="{BB962C8B-B14F-4D97-AF65-F5344CB8AC3E}">
        <p14:creationId xmlns:p14="http://schemas.microsoft.com/office/powerpoint/2010/main" val="389937203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bwMode="auto">
          <a:xfrm>
            <a:off x="376238" y="1160463"/>
            <a:ext cx="6042025" cy="33988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01475092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2860878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13849737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3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409612792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bwMode="auto">
          <a:xfrm>
            <a:off x="414338" y="1165225"/>
            <a:ext cx="5926137" cy="3333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2169970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04180862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55430583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bwMode="auto">
          <a:xfrm>
            <a:off x="365125" y="1198563"/>
            <a:ext cx="5975350" cy="3360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1" name="Rectangle 3"/>
          <p:cNvSpPr>
            <a:spLocks noGrp="1" noChangeArrowheads="1"/>
          </p:cNvSpPr>
          <p:nvPr>
            <p:ph type="body" idx="1"/>
          </p:nvPr>
        </p:nvSpPr>
        <p:spPr bwMode="auto">
          <a:xfrm>
            <a:off x="673100" y="5119688"/>
            <a:ext cx="5667375" cy="485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ea typeface="ＭＳ Ｐゴシック" panose="020B0600070205080204" pitchFamily="34" charset="-128"/>
              </a:rPr>
              <a:t>		</a:t>
            </a:r>
          </a:p>
          <a:p>
            <a:pPr eaLnBrk="1" hangingPunct="1">
              <a:spcBef>
                <a:spcPct val="0"/>
              </a:spcBef>
            </a:pPr>
            <a:endParaRPr lang="fr-FR" altLang="fr-FR">
              <a:ea typeface="ＭＳ Ｐゴシック" panose="020B0600070205080204" pitchFamily="34" charset="-128"/>
            </a:endParaRPr>
          </a:p>
          <a:p>
            <a:pPr eaLnBrk="1" hangingPunct="1">
              <a:spcBef>
                <a:spcPct val="0"/>
              </a:spcBef>
            </a:pPr>
            <a:endParaRPr lang="fr-FR" altLang="fr-FR" b="1">
              <a:ea typeface="ＭＳ Ｐゴシック" panose="020B0600070205080204" pitchFamily="34" charset="-128"/>
            </a:endParaRPr>
          </a:p>
          <a:p>
            <a:pPr eaLnBrk="1" hangingPunct="1">
              <a:spcBef>
                <a:spcPct val="0"/>
              </a:spcBef>
            </a:pPr>
            <a:endParaRPr lang="fr-FR" altLang="fr-FR" b="1" u="sng">
              <a:ea typeface="ＭＳ Ｐゴシック" panose="020B0600070205080204" pitchFamily="34" charset="-128"/>
            </a:endParaRPr>
          </a:p>
          <a:p>
            <a:pPr eaLnBrk="1" hangingPunct="1">
              <a:spcBef>
                <a:spcPct val="0"/>
              </a:spcBef>
            </a:pPr>
            <a:endParaRPr lang="fr-FR" altLang="fr-FR" b="1" u="sng">
              <a:ea typeface="ＭＳ Ｐゴシック" panose="020B0600070205080204" pitchFamily="34" charset="-128"/>
            </a:endParaRPr>
          </a:p>
          <a:p>
            <a:pPr eaLnBrk="1" hangingPunct="1">
              <a:spcBef>
                <a:spcPct val="0"/>
              </a:spcBef>
            </a:pPr>
            <a:r>
              <a:rPr lang="fr-FR" altLang="fr-FR">
                <a:ea typeface="ＭＳ Ｐゴシック" panose="020B0600070205080204" pitchFamily="34" charset="-128"/>
              </a:rPr>
              <a:t>		</a:t>
            </a:r>
          </a:p>
          <a:p>
            <a:pPr eaLnBrk="1" hangingPunct="1">
              <a:spcBef>
                <a:spcPct val="0"/>
              </a:spcBef>
            </a:pPr>
            <a:endParaRPr lang="fr-FR" altLang="fr-FR">
              <a:ea typeface="ＭＳ Ｐゴシック" panose="020B0600070205080204" pitchFamily="34" charset="-128"/>
            </a:endParaRPr>
          </a:p>
        </p:txBody>
      </p:sp>
    </p:spTree>
    <p:extLst>
      <p:ext uri="{BB962C8B-B14F-4D97-AF65-F5344CB8AC3E}">
        <p14:creationId xmlns:p14="http://schemas.microsoft.com/office/powerpoint/2010/main" val="284080311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bwMode="auto">
          <a:xfrm>
            <a:off x="293688" y="1282700"/>
            <a:ext cx="6149975" cy="3460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891892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72229931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Rectangle 3"/>
          <p:cNvSpPr>
            <a:spLocks noGrp="1" noChangeArrowheads="1"/>
          </p:cNvSpPr>
          <p:nvPr>
            <p:ph type="body" idx="1"/>
          </p:nvPr>
        </p:nvSpPr>
        <p:spPr bwMode="auto">
          <a:xfrm>
            <a:off x="673100" y="5119688"/>
            <a:ext cx="5667375" cy="485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b="1">
              <a:ea typeface="ＭＳ Ｐゴシック" panose="020B0600070205080204" pitchFamily="34" charset="-128"/>
            </a:endParaRPr>
          </a:p>
          <a:p>
            <a:pPr eaLnBrk="1" hangingPunct="1">
              <a:spcBef>
                <a:spcPct val="0"/>
              </a:spcBef>
            </a:pPr>
            <a:endParaRPr lang="fr-FR" altLang="fr-FR" b="1">
              <a:ea typeface="ＭＳ Ｐゴシック" panose="020B0600070205080204" pitchFamily="34" charset="-128"/>
            </a:endParaRPr>
          </a:p>
        </p:txBody>
      </p:sp>
    </p:spTree>
    <p:extLst>
      <p:ext uri="{BB962C8B-B14F-4D97-AF65-F5344CB8AC3E}">
        <p14:creationId xmlns:p14="http://schemas.microsoft.com/office/powerpoint/2010/main" val="344976531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51199640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94658882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1" name="Rectangle 3"/>
          <p:cNvSpPr>
            <a:spLocks noGrp="1" noChangeArrowheads="1"/>
          </p:cNvSpPr>
          <p:nvPr>
            <p:ph type="body" idx="1"/>
          </p:nvPr>
        </p:nvSpPr>
        <p:spPr bwMode="auto">
          <a:xfrm>
            <a:off x="673100" y="5119688"/>
            <a:ext cx="5667375" cy="485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ea typeface="ＭＳ Ｐゴシック" panose="020B0600070205080204" pitchFamily="34" charset="-128"/>
            </a:endParaRPr>
          </a:p>
        </p:txBody>
      </p:sp>
    </p:spTree>
    <p:extLst>
      <p:ext uri="{BB962C8B-B14F-4D97-AF65-F5344CB8AC3E}">
        <p14:creationId xmlns:p14="http://schemas.microsoft.com/office/powerpoint/2010/main" val="10099470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761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69571701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bwMode="auto">
          <a:xfrm>
            <a:off x="341313" y="1270000"/>
            <a:ext cx="6119812" cy="3443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966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96800032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spect="1" noChangeArrowheads="1" noTextEdit="1"/>
          </p:cNvSpPr>
          <p:nvPr>
            <p:ph type="sldImg"/>
          </p:nvPr>
        </p:nvSpPr>
        <p:spPr bwMode="auto">
          <a:xfrm>
            <a:off x="439738" y="1282700"/>
            <a:ext cx="5973762" cy="3360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171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5547571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bwMode="auto">
          <a:xfrm>
            <a:off x="414338" y="1182688"/>
            <a:ext cx="6002337" cy="3376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376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94080084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Espace réservé de l'image des diapositives 1"/>
          <p:cNvSpPr>
            <a:spLocks noGrp="1" noRot="1" noChangeAspect="1" noTextEdit="1"/>
          </p:cNvSpPr>
          <p:nvPr>
            <p:ph type="sldImg"/>
          </p:nvPr>
        </p:nvSpPr>
        <p:spPr bwMode="auto">
          <a:xfrm>
            <a:off x="363538" y="1227138"/>
            <a:ext cx="6121400" cy="3443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581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6459153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78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 </a:t>
            </a:r>
            <a:endParaRPr lang="fr-FR" altLang="fr-FR">
              <a:ea typeface="ＭＳ Ｐゴシック" panose="020B0600070205080204" pitchFamily="34" charset="-128"/>
            </a:endParaRPr>
          </a:p>
          <a:p>
            <a:pPr eaLnBrk="1" hangingPunct="1">
              <a:spcBef>
                <a:spcPct val="0"/>
              </a:spcBef>
            </a:pPr>
            <a:endParaRPr lang="fr-FR" altLang="fr-FR">
              <a:ea typeface="ＭＳ Ｐゴシック" panose="020B0600070205080204" pitchFamily="34" charset="-128"/>
            </a:endParaRPr>
          </a:p>
        </p:txBody>
      </p:sp>
    </p:spTree>
    <p:extLst>
      <p:ext uri="{BB962C8B-B14F-4D97-AF65-F5344CB8AC3E}">
        <p14:creationId xmlns:p14="http://schemas.microsoft.com/office/powerpoint/2010/main" val="1103296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xfrm>
            <a:off x="330200" y="1181100"/>
            <a:ext cx="6181725" cy="3478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p:cNvSpPr txBox="1">
            <a:spLocks/>
          </p:cNvSpPr>
          <p:nvPr/>
        </p:nvSpPr>
        <p:spPr bwMode="auto">
          <a:xfrm>
            <a:off x="874713" y="5702300"/>
            <a:ext cx="5864225"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7" rIns="91391" bIns="45697"/>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endParaRPr lang="fr-FR" altLang="fr-FR" sz="1100" b="1">
              <a:solidFill>
                <a:srgbClr val="000000"/>
              </a:solidFill>
              <a:cs typeface="Arial" panose="020B0604020202020204" pitchFamily="34" charset="0"/>
            </a:endParaRPr>
          </a:p>
        </p:txBody>
      </p:sp>
    </p:spTree>
    <p:extLst>
      <p:ext uri="{BB962C8B-B14F-4D97-AF65-F5344CB8AC3E}">
        <p14:creationId xmlns:p14="http://schemas.microsoft.com/office/powerpoint/2010/main" val="46223922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9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 </a:t>
            </a:r>
            <a:endParaRPr lang="fr-FR" altLang="fr-FR">
              <a:ea typeface="ＭＳ Ｐゴシック" panose="020B0600070205080204" pitchFamily="34" charset="-128"/>
            </a:endParaRPr>
          </a:p>
        </p:txBody>
      </p:sp>
    </p:spTree>
    <p:extLst>
      <p:ext uri="{BB962C8B-B14F-4D97-AF65-F5344CB8AC3E}">
        <p14:creationId xmlns:p14="http://schemas.microsoft.com/office/powerpoint/2010/main" val="122137084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Espace réservé de l'image des diapositives 1"/>
          <p:cNvSpPr>
            <a:spLocks noGrp="1" noRot="1" noChangeAspect="1" noTextEdit="1"/>
          </p:cNvSpPr>
          <p:nvPr>
            <p:ph type="sldImg"/>
          </p:nvPr>
        </p:nvSpPr>
        <p:spPr bwMode="auto">
          <a:xfrm>
            <a:off x="377825" y="1268413"/>
            <a:ext cx="6030913" cy="3392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82832142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Espace réservé de l'image des diapositives 1"/>
          <p:cNvSpPr>
            <a:spLocks noGrp="1" noRot="1" noChangeAspect="1" noTextEdit="1"/>
          </p:cNvSpPr>
          <p:nvPr>
            <p:ph type="sldImg"/>
          </p:nvPr>
        </p:nvSpPr>
        <p:spPr bwMode="auto">
          <a:xfrm>
            <a:off x="401638" y="1244600"/>
            <a:ext cx="5981700" cy="3363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21557794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605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04500989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809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81935013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014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69310273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219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07040542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bwMode="auto">
          <a:xfrm>
            <a:off x="339725" y="1122363"/>
            <a:ext cx="6103938" cy="34337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424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3154944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bwMode="auto">
          <a:xfrm>
            <a:off x="455613" y="1236663"/>
            <a:ext cx="5957887" cy="3351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629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06843140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spect="1" noChangeArrowheads="1" noTextEdit="1"/>
          </p:cNvSpPr>
          <p:nvPr>
            <p:ph type="sldImg"/>
          </p:nvPr>
        </p:nvSpPr>
        <p:spPr bwMode="auto">
          <a:xfrm>
            <a:off x="392113" y="1150938"/>
            <a:ext cx="6015037" cy="338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i="1">
              <a:latin typeface="Courier"/>
            </a:endParaRPr>
          </a:p>
        </p:txBody>
      </p:sp>
    </p:spTree>
    <p:extLst>
      <p:ext uri="{BB962C8B-B14F-4D97-AF65-F5344CB8AC3E}">
        <p14:creationId xmlns:p14="http://schemas.microsoft.com/office/powerpoint/2010/main" val="2139760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xfrm>
            <a:off x="376238" y="1231900"/>
            <a:ext cx="6162675"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407768737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Espace réservé de l'image des diapositives 1"/>
          <p:cNvSpPr>
            <a:spLocks noGrp="1" noRot="1" noChangeAspect="1" noTextEdit="1"/>
          </p:cNvSpPr>
          <p:nvPr>
            <p:ph type="sldImg"/>
          </p:nvPr>
        </p:nvSpPr>
        <p:spPr bwMode="auto">
          <a:xfrm>
            <a:off x="366713" y="1231900"/>
            <a:ext cx="6065837"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038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39340654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 </a:t>
            </a:r>
            <a:endParaRPr lang="fr-FR" altLang="fr-FR">
              <a:ea typeface="ＭＳ Ｐゴシック" panose="020B0600070205080204" pitchFamily="34" charset="-128"/>
            </a:endParaRPr>
          </a:p>
        </p:txBody>
      </p:sp>
    </p:spTree>
    <p:extLst>
      <p:ext uri="{BB962C8B-B14F-4D97-AF65-F5344CB8AC3E}">
        <p14:creationId xmlns:p14="http://schemas.microsoft.com/office/powerpoint/2010/main" val="238147596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spect="1" noChangeArrowheads="1" noTextEdit="1"/>
          </p:cNvSpPr>
          <p:nvPr>
            <p:ph type="sldImg"/>
          </p:nvPr>
        </p:nvSpPr>
        <p:spPr bwMode="auto">
          <a:xfrm>
            <a:off x="617538" y="836613"/>
            <a:ext cx="5651500" cy="3178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11425315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spect="1" noChangeArrowheads="1" noTextEdit="1"/>
          </p:cNvSpPr>
          <p:nvPr>
            <p:ph type="sldImg"/>
          </p:nvPr>
        </p:nvSpPr>
        <p:spPr bwMode="auto">
          <a:xfrm>
            <a:off x="341313" y="1060450"/>
            <a:ext cx="6172200" cy="3471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653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94596527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857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50253707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bwMode="auto">
          <a:xfrm>
            <a:off x="401638" y="1169988"/>
            <a:ext cx="6003925" cy="3378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62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8355235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Rot="1" noChangeAspect="1" noChangeArrowheads="1" noTextEdit="1"/>
          </p:cNvSpPr>
          <p:nvPr>
            <p:ph type="sldImg"/>
          </p:nvPr>
        </p:nvSpPr>
        <p:spPr bwMode="auto">
          <a:xfrm>
            <a:off x="374650" y="1157288"/>
            <a:ext cx="6049963"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2675" name="Rectangle 4"/>
          <p:cNvSpPr>
            <a:spLocks noGrp="1" noChangeArrowheads="1"/>
          </p:cNvSpPr>
          <p:nvPr>
            <p:ph type="body" idx="1"/>
          </p:nvPr>
        </p:nvSpPr>
        <p:spPr bwMode="auto">
          <a:xfrm>
            <a:off x="673100" y="4808538"/>
            <a:ext cx="6067425" cy="4848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20000"/>
              </a:spcBef>
            </a:pPr>
            <a:endParaRPr lang="fr-FR" altLang="fr-FR"/>
          </a:p>
        </p:txBody>
      </p:sp>
    </p:spTree>
    <p:extLst>
      <p:ext uri="{BB962C8B-B14F-4D97-AF65-F5344CB8AC3E}">
        <p14:creationId xmlns:p14="http://schemas.microsoft.com/office/powerpoint/2010/main" val="137234683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4723" name="Espace réservé du numéro de diapositive 3"/>
          <p:cNvSpPr>
            <a:spLocks noGrp="1"/>
          </p:cNvSpPr>
          <p:nvPr>
            <p:ph type="sldNum" sz="quarter" idx="5"/>
          </p:nvPr>
        </p:nvSpPr>
        <p:spPr bwMode="auto">
          <a:xfrm>
            <a:off x="3816350" y="10242550"/>
            <a:ext cx="29210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36" tIns="45819" rIns="91636" bIns="45819"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9C8878A-3AB1-46DB-AFB8-0DA061FC4D0A}" type="slidenum">
              <a:rPr lang="fr-FR" altLang="fr-FR" sz="1000" smtClean="0">
                <a:solidFill>
                  <a:srgbClr val="000000"/>
                </a:solidFill>
                <a:ea typeface="ＭＳ Ｐゴシック" panose="020B0600070205080204" pitchFamily="34" charset="-128"/>
              </a:rPr>
              <a:pPr fontAlgn="base">
                <a:spcBef>
                  <a:spcPct val="0"/>
                </a:spcBef>
                <a:spcAft>
                  <a:spcPct val="0"/>
                </a:spcAft>
              </a:pPr>
              <a:t>137</a:t>
            </a:fld>
            <a:endParaRPr lang="fr-FR" altLang="fr-FR" sz="1000">
              <a:solidFill>
                <a:srgbClr val="000000"/>
              </a:solidFill>
              <a:ea typeface="ＭＳ Ｐゴシック" panose="020B0600070205080204" pitchFamily="34" charset="-128"/>
            </a:endParaRPr>
          </a:p>
        </p:txBody>
      </p:sp>
      <p:sp>
        <p:nvSpPr>
          <p:cNvPr id="414724"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418322053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Rot="1" noChangeAspect="1" noChangeArrowheads="1" noTextEdit="1"/>
          </p:cNvSpPr>
          <p:nvPr>
            <p:ph type="sldImg"/>
          </p:nvPr>
        </p:nvSpPr>
        <p:spPr bwMode="auto">
          <a:xfrm>
            <a:off x="411163" y="987425"/>
            <a:ext cx="6051550"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677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13707876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Espace réservé de l'image des diapositives 1"/>
          <p:cNvSpPr>
            <a:spLocks noGrp="1" noRot="1" noChangeAspect="1" noTextEdit="1"/>
          </p:cNvSpPr>
          <p:nvPr>
            <p:ph type="sldImg"/>
          </p:nvPr>
        </p:nvSpPr>
        <p:spPr bwMode="auto">
          <a:xfrm>
            <a:off x="398463" y="1196975"/>
            <a:ext cx="6015037" cy="33829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881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209378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8669537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spect="1" noChangeArrowheads="1" noTextEdit="1"/>
          </p:cNvSpPr>
          <p:nvPr>
            <p:ph type="sldImg"/>
          </p:nvPr>
        </p:nvSpPr>
        <p:spPr bwMode="auto">
          <a:xfrm>
            <a:off x="388938" y="1160463"/>
            <a:ext cx="6011862" cy="3381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086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96457822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bwMode="auto">
          <a:xfrm>
            <a:off x="352425" y="1192213"/>
            <a:ext cx="5999163" cy="3375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291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99501255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Espace réservé de l'image des diapositives 1"/>
          <p:cNvSpPr>
            <a:spLocks noGrp="1" noRot="1" noChangeAspect="1" noTextEdit="1"/>
          </p:cNvSpPr>
          <p:nvPr>
            <p:ph type="sldImg"/>
          </p:nvPr>
        </p:nvSpPr>
        <p:spPr bwMode="auto">
          <a:xfrm>
            <a:off x="279400" y="1231900"/>
            <a:ext cx="6148388" cy="3459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496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17826097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TextEdit="1"/>
          </p:cNvSpPr>
          <p:nvPr>
            <p:ph type="sldImg"/>
          </p:nvPr>
        </p:nvSpPr>
        <p:spPr bwMode="auto">
          <a:xfrm>
            <a:off x="438150" y="1160463"/>
            <a:ext cx="5949950"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905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
        <p:nvSpPr>
          <p:cNvPr id="2" name="Espace réservé des notes 1">
            <a:extLst>
              <a:ext uri="{FF2B5EF4-FFF2-40B4-BE49-F238E27FC236}">
                <a16:creationId xmlns:a16="http://schemas.microsoft.com/office/drawing/2014/main" id="{8722AC7C-2F8B-4A2C-92CD-EA3F118D5692}"/>
              </a:ext>
            </a:extLst>
          </p:cNvPr>
          <p:cNvSpPr>
            <a:spLocks noGrp="1"/>
          </p:cNvSpPr>
          <p:nvPr>
            <p:ph type="body" idx="1"/>
          </p:nvPr>
        </p:nvSpPr>
        <p:spPr>
          <a:xfrm>
            <a:off x="679450" y="4778375"/>
            <a:ext cx="5812790" cy="472122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fr-FR" altLang="fr-FR" sz="11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Commentaires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fr-FR" altLang="fr-FR" sz="11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622"/>
              </a:spcBef>
              <a:spcAft>
                <a:spcPct val="0"/>
              </a:spcAft>
              <a:buClrTx/>
              <a:buSzTx/>
              <a:buFontTx/>
              <a:buNone/>
              <a:tabLst/>
              <a:defRPr/>
            </a:pPr>
            <a:r>
              <a:rPr kumimoji="0" lang="fr-FR" altLang="fr-FR"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Prendre le temps de conclure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 conclusion est une étape fondamentale qui doit permettre à chaque participant de s’engager sur ce qu’il va mettre en pratique à l’issue de cette formation. </a:t>
            </a: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Ce</a:t>
            </a: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plan d’action est indispensable pour que la formation soit constructive et ne reste pas qu’un bon moment. </a:t>
            </a:r>
          </a:p>
          <a:p>
            <a:pPr marL="177742" marR="0" lvl="0" indent="-177742" algn="l" defTabSz="914400" rtl="0" eaLnBrk="0" fontAlgn="base" latinLnBrk="0" hangingPunct="0">
              <a:lnSpc>
                <a:spcPct val="100000"/>
              </a:lnSpc>
              <a:spcBef>
                <a:spcPts val="622"/>
              </a:spcBef>
              <a:spcAft>
                <a:spcPct val="0"/>
              </a:spcAft>
              <a:buClrTx/>
              <a:buSzTx/>
              <a:buFont typeface="Arial" panose="020B0604020202020204" pitchFamily="34" charset="0"/>
              <a:buChar char="•"/>
              <a:tabLst/>
              <a:defRPr/>
            </a:pP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Leur donner quelques secondes de réflexion et </a:t>
            </a:r>
            <a:r>
              <a:rPr kumimoji="0" lang="fr-FR" altLang="fr-FR"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demander qu’ils reprennent leur </a:t>
            </a:r>
            <a:r>
              <a:rPr kumimoji="0" lang="fr-FR" altLang="fr-FR"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d’action personnel </a:t>
            </a: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(à la fin du guide participant) et choisissent 1 élément </a:t>
            </a:r>
            <a:r>
              <a:rPr kumimoji="0" lang="fr-FR" altLang="fr-FR"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prioritaire</a:t>
            </a: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qu’ils vont mettre en œuvre dès le lendemain.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ebdings" panose="05030102010509060703" pitchFamily="18" charset="2"/>
              </a:rPr>
              <a:t></a:t>
            </a: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ebdings" panose="05030102010509060703" pitchFamily="18" charset="2"/>
              </a:rPr>
              <a:t> </a:t>
            </a:r>
            <a:r>
              <a:rPr kumimoji="0" lang="fr-FR" altLang="fr-FR"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ebdings" panose="05030102010509060703" pitchFamily="18" charset="2"/>
              </a:rPr>
              <a:t>Sur les différents éléments que vous avez notés dans votre Plan d’Action Personnel, il est important de prioriser. Choisissez et entourez </a:t>
            </a:r>
            <a:r>
              <a:rPr kumimoji="0" lang="fr-FR" altLang="fr-FR" sz="11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ebdings" panose="05030102010509060703" pitchFamily="18" charset="2"/>
              </a:rPr>
              <a:t>celui qui est le plus facile à mettre en pratique </a:t>
            </a:r>
            <a:r>
              <a:rPr kumimoji="0" lang="fr-FR" altLang="fr-FR"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dès votre retour à l’officine. </a:t>
            </a:r>
            <a:endPar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7742" marR="0" lvl="0" indent="-177742"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Collégialement, </a:t>
            </a:r>
            <a:r>
              <a:rPr kumimoji="0" lang="fr-FR"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partager ce qu’ils vont mettre en pratique et quelle place ils vont donner dans leur pratique aux médicaments homéopathiques</a:t>
            </a:r>
            <a:r>
              <a:rPr kumimoji="0" 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quoi et comment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ebdings" panose="05030102010509060703" pitchFamily="18" charset="2"/>
              </a:rPr>
              <a:t></a:t>
            </a: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ebdings" panose="05030102010509060703" pitchFamily="18" charset="2"/>
              </a:rPr>
              <a:t> </a:t>
            </a:r>
            <a:r>
              <a:rPr kumimoji="0" lang="fr-FR" altLang="fr-FR"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Qu’allez-vous expérimenter dès demain ? Et au regard des avantages des médicaments homéopathiques, comment allez-vous les intégrer </a:t>
            </a:r>
            <a:r>
              <a:rPr lang="fr-FR" altLang="fr-FR" i="1" dirty="0"/>
              <a:t>dans le conseil en ORL?</a:t>
            </a:r>
            <a:endParaRPr kumimoji="0" lang="fr-FR" altLang="fr-FR"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311"/>
              </a:spcBef>
              <a:spcAft>
                <a:spcPct val="0"/>
              </a:spcAft>
              <a:buClrTx/>
              <a:buSzTx/>
              <a:buFontTx/>
              <a:buNone/>
              <a:tabLst/>
              <a:defRPr/>
            </a:pPr>
            <a:r>
              <a:rPr kumimoji="0" lang="fr-FR" altLang="fr-FR"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Pensez également à vérifier le stock des médicaments que vous allez conseiller…</a:t>
            </a:r>
          </a:p>
          <a:p>
            <a:endParaRPr lang="fr-FR" dirty="0"/>
          </a:p>
        </p:txBody>
      </p:sp>
    </p:spTree>
    <p:extLst>
      <p:ext uri="{BB962C8B-B14F-4D97-AF65-F5344CB8AC3E}">
        <p14:creationId xmlns:p14="http://schemas.microsoft.com/office/powerpoint/2010/main" val="414201831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xfrm>
            <a:off x="393700" y="1244600"/>
            <a:ext cx="5975350" cy="3360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8" name="Rectangle 3"/>
          <p:cNvSpPr>
            <a:spLocks noGrp="1" noChangeArrowheads="1"/>
          </p:cNvSpPr>
          <p:nvPr>
            <p:ph type="body" idx="1"/>
          </p:nvPr>
        </p:nvSpPr>
        <p:spPr bwMode="auto">
          <a:xfrm>
            <a:off x="636588" y="5819775"/>
            <a:ext cx="5959475" cy="4287838"/>
          </a:xfrm>
          <a:extLst>
            <a:ext uri="{909E8E84-426E-40dd-AFC4-6F175D3DCCD1}"/>
            <a:ext uri="{91240B29-F687-4f45-9708-019B960494DF}"/>
          </a:extLst>
        </p:spPr>
        <p:txBody>
          <a:bodyPr wrap="square" lIns="91605" tIns="45805" rIns="91605" bIns="45805" numCol="1" anchor="t" anchorCtr="0" compatLnSpc="1">
            <a:prstTxWarp prst="textNoShape">
              <a:avLst/>
            </a:prstTxWarp>
          </a:bodyPr>
          <a:lstStyle/>
          <a:p>
            <a:r>
              <a:rPr lang="fr-FR" b="1" u="sng" dirty="0"/>
              <a:t>Commentaires</a:t>
            </a:r>
          </a:p>
          <a:p>
            <a:endParaRPr lang="fr-FR" b="1" u="sng" dirty="0"/>
          </a:p>
          <a:p>
            <a:r>
              <a:rPr lang="fr-FR" dirty="0"/>
              <a:t>• </a:t>
            </a:r>
            <a:r>
              <a:rPr lang="fr-FR" b="1" dirty="0"/>
              <a:t>Reprendre les attentes des participants pour s’assurer d’y avoir répondu</a:t>
            </a:r>
          </a:p>
          <a:p>
            <a:pPr>
              <a:spcBef>
                <a:spcPts val="622"/>
              </a:spcBef>
            </a:pPr>
            <a:r>
              <a:rPr lang="fr-FR" b="1" dirty="0"/>
              <a:t>• Rappeler les objectifs de la formation </a:t>
            </a:r>
          </a:p>
          <a:p>
            <a:pPr>
              <a:spcBef>
                <a:spcPts val="622"/>
              </a:spcBef>
            </a:pPr>
            <a:r>
              <a:rPr lang="fr-FR" b="1" dirty="0"/>
              <a:t>et lors d’un tour de table rapide leur demander de s’auto-évaluer </a:t>
            </a:r>
          </a:p>
          <a:p>
            <a:pPr eaLnBrk="1" fontAlgn="auto" hangingPunct="1">
              <a:spcBef>
                <a:spcPct val="0"/>
              </a:spcBef>
              <a:spcAft>
                <a:spcPts val="0"/>
              </a:spcAft>
              <a:defRPr/>
            </a:pPr>
            <a:endParaRPr lang="fr-FR" altLang="fr-FR" dirty="0"/>
          </a:p>
          <a:p>
            <a:pPr eaLnBrk="1" fontAlgn="auto" hangingPunct="1">
              <a:spcBef>
                <a:spcPct val="0"/>
              </a:spcBef>
              <a:spcAft>
                <a:spcPts val="0"/>
              </a:spcAft>
              <a:defRPr/>
            </a:pPr>
            <a:endParaRPr lang="fr-FR" altLang="fr-FR" dirty="0"/>
          </a:p>
          <a:p>
            <a:pPr eaLnBrk="1" fontAlgn="auto" hangingPunct="1">
              <a:spcBef>
                <a:spcPct val="0"/>
              </a:spcBef>
              <a:spcAft>
                <a:spcPts val="0"/>
              </a:spcAft>
              <a:defRPr/>
            </a:pPr>
            <a:endParaRPr lang="fr-FR" altLang="fr-FR" dirty="0">
              <a:solidFill>
                <a:srgbClr val="FF0000"/>
              </a:solidFill>
            </a:endParaRPr>
          </a:p>
        </p:txBody>
      </p:sp>
    </p:spTree>
    <p:extLst>
      <p:ext uri="{BB962C8B-B14F-4D97-AF65-F5344CB8AC3E}">
        <p14:creationId xmlns:p14="http://schemas.microsoft.com/office/powerpoint/2010/main" val="226082453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57213" y="768350"/>
            <a:ext cx="6016625" cy="3384550"/>
          </a:xfrm>
        </p:spPr>
      </p:sp>
      <p:sp>
        <p:nvSpPr>
          <p:cNvPr id="3" name="Espace réservé des notes 2"/>
          <p:cNvSpPr>
            <a:spLocks noGrp="1"/>
          </p:cNvSpPr>
          <p:nvPr>
            <p:ph type="body" idx="1"/>
          </p:nvPr>
        </p:nvSpPr>
        <p:spPr>
          <a:xfrm>
            <a:off x="710075" y="4597613"/>
            <a:ext cx="6393989" cy="5489356"/>
          </a:xfrm>
        </p:spPr>
        <p:txBody>
          <a:bodyPr/>
          <a:lstStyle/>
          <a:p>
            <a:r>
              <a:rPr lang="fr-FR" altLang="fr-FR" b="1" u="sng" dirty="0">
                <a:sym typeface="Wingdings" panose="05000000000000000000" pitchFamily="2" charset="2"/>
              </a:rPr>
              <a:t>Commentaires</a:t>
            </a:r>
          </a:p>
          <a:p>
            <a:pPr>
              <a:spcBef>
                <a:spcPts val="0"/>
              </a:spcBef>
            </a:pPr>
            <a:endParaRPr lang="fr-FR" altLang="fr-FR" b="1" dirty="0"/>
          </a:p>
          <a:p>
            <a:pPr algn="l"/>
            <a:r>
              <a:rPr lang="fr-FR" altLang="fr-FR" b="1" dirty="0"/>
              <a:t> </a:t>
            </a:r>
            <a:r>
              <a:rPr lang="fr-FR" dirty="0">
                <a:solidFill>
                  <a:srgbClr val="000000"/>
                </a:solidFill>
              </a:rPr>
              <a:t>• </a:t>
            </a:r>
            <a:r>
              <a:rPr lang="fr-FR" b="1" dirty="0">
                <a:solidFill>
                  <a:srgbClr val="000000"/>
                </a:solidFill>
              </a:rPr>
              <a:t>Faire le lien avec les outils mis à leur disposition (notamment </a:t>
            </a:r>
            <a:r>
              <a:rPr lang="fr-FR" b="1" dirty="0" err="1">
                <a:solidFill>
                  <a:srgbClr val="000000"/>
                </a:solidFill>
              </a:rPr>
              <a:t>Homéoboost</a:t>
            </a:r>
            <a:r>
              <a:rPr lang="fr-FR" b="1" dirty="0">
                <a:solidFill>
                  <a:srgbClr val="000000"/>
                </a:solidFill>
              </a:rPr>
              <a:t>), qui sont la continuité de la formation et leur permettent de progresser sur l’atteinte de ces objectifs</a:t>
            </a:r>
          </a:p>
          <a:p>
            <a:pPr algn="l"/>
            <a:endParaRPr lang="fr-FR" b="1" u="sng" dirty="0">
              <a:solidFill>
                <a:srgbClr val="000000"/>
              </a:solidFill>
            </a:endParaRPr>
          </a:p>
          <a:p>
            <a:r>
              <a:rPr lang="fr-FR" b="1" dirty="0">
                <a:solidFill>
                  <a:srgbClr val="000000"/>
                </a:solidFill>
              </a:rPr>
              <a:t>Leur indiquer que </a:t>
            </a:r>
            <a:r>
              <a:rPr lang="fr-FR" dirty="0">
                <a:solidFill>
                  <a:srgbClr val="000000"/>
                </a:solidFill>
              </a:rPr>
              <a:t>sur </a:t>
            </a:r>
            <a:r>
              <a:rPr lang="fr-FR" u="sng" dirty="0">
                <a:solidFill>
                  <a:srgbClr val="000000"/>
                </a:solidFill>
              </a:rPr>
              <a:t>www.cdfh.fr </a:t>
            </a:r>
            <a:r>
              <a:rPr lang="fr-FR" dirty="0">
                <a:solidFill>
                  <a:srgbClr val="000000"/>
                </a:solidFill>
              </a:rPr>
              <a:t>dans </a:t>
            </a:r>
            <a:r>
              <a:rPr lang="fr-FR" b="1" dirty="0">
                <a:solidFill>
                  <a:srgbClr val="000000"/>
                </a:solidFill>
              </a:rPr>
              <a:t>leur espace personnel </a:t>
            </a:r>
            <a:r>
              <a:rPr lang="fr-FR" dirty="0">
                <a:solidFill>
                  <a:srgbClr val="000000"/>
                </a:solidFill>
              </a:rPr>
              <a:t>(ils doivent avoir leurs codes d’accès), ils retrouveront :</a:t>
            </a:r>
          </a:p>
          <a:p>
            <a:r>
              <a:rPr lang="fr-FR" b="1" dirty="0">
                <a:solidFill>
                  <a:srgbClr val="000000"/>
                </a:solidFill>
              </a:rPr>
              <a:t>- HOMEOBOOST, </a:t>
            </a:r>
            <a:r>
              <a:rPr lang="fr-FR" b="0" dirty="0">
                <a:solidFill>
                  <a:srgbClr val="000000"/>
                </a:solidFill>
              </a:rPr>
              <a:t>outil e-learning pour réviser quand ils veulent, à leur rythme les médicaments abordés </a:t>
            </a:r>
          </a:p>
          <a:p>
            <a:r>
              <a:rPr lang="fr-FR" b="1" dirty="0">
                <a:solidFill>
                  <a:srgbClr val="000000"/>
                </a:solidFill>
              </a:rPr>
              <a:t>- la liste des médicaments abordés au cours de ces 2 jours</a:t>
            </a:r>
          </a:p>
          <a:p>
            <a:r>
              <a:rPr lang="fr-FR" b="1" dirty="0">
                <a:solidFill>
                  <a:srgbClr val="000000"/>
                </a:solidFill>
              </a:rPr>
              <a:t>- les différents arbres décisionnels à télécharger</a:t>
            </a:r>
          </a:p>
          <a:p>
            <a:r>
              <a:rPr lang="fr-FR" b="1" dirty="0">
                <a:solidFill>
                  <a:srgbClr val="000000"/>
                </a:solidFill>
              </a:rPr>
              <a:t>- la méthode d’interrogatoire</a:t>
            </a:r>
          </a:p>
          <a:p>
            <a:endParaRPr lang="fr-FR" b="1" dirty="0">
              <a:solidFill>
                <a:srgbClr val="000000"/>
              </a:solidFill>
            </a:endParaRPr>
          </a:p>
          <a:p>
            <a:endParaRPr lang="fr-FR" dirty="0"/>
          </a:p>
        </p:txBody>
      </p:sp>
    </p:spTree>
    <p:extLst>
      <p:ext uri="{BB962C8B-B14F-4D97-AF65-F5344CB8AC3E}">
        <p14:creationId xmlns:p14="http://schemas.microsoft.com/office/powerpoint/2010/main" val="51158075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5" name="Espace réservé de l'image des diapositives 1"/>
          <p:cNvSpPr>
            <a:spLocks noGrp="1" noRot="1" noChangeAspect="1"/>
          </p:cNvSpPr>
          <p:nvPr>
            <p:ph type="sldImg"/>
          </p:nvPr>
        </p:nvSpPr>
        <p:spPr bwMode="auto">
          <a:xfrm>
            <a:off x="614363" y="885825"/>
            <a:ext cx="5873750" cy="3303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Espace réservé des commentaires 1"/>
          <p:cNvSpPr>
            <a:spLocks noGrp="1"/>
          </p:cNvSpPr>
          <p:nvPr>
            <p:ph type="body" sz="quarter" idx="10"/>
          </p:nvPr>
        </p:nvSpPr>
        <p:spPr>
          <a:xfrm>
            <a:off x="551469" y="4708976"/>
            <a:ext cx="6462227" cy="5043904"/>
          </a:xfrm>
        </p:spPr>
        <p:txBody>
          <a:bodyPr/>
          <a:lstStyle/>
          <a:p>
            <a:pPr algn="l"/>
            <a:r>
              <a:rPr lang="fr-FR" b="1" u="sng" dirty="0">
                <a:solidFill>
                  <a:srgbClr val="000000"/>
                </a:solidFill>
              </a:rPr>
              <a:t>Commentaires</a:t>
            </a:r>
          </a:p>
          <a:p>
            <a:pPr algn="l"/>
            <a:endParaRPr lang="fr-FR" b="1" u="sng" dirty="0">
              <a:solidFill>
                <a:srgbClr val="000000"/>
              </a:solidFill>
            </a:endParaRPr>
          </a:p>
          <a:p>
            <a:pPr defTabSz="947958">
              <a:defRPr/>
            </a:pPr>
            <a:r>
              <a:rPr lang="fr-FR" dirty="0">
                <a:solidFill>
                  <a:srgbClr val="000000"/>
                </a:solidFill>
              </a:rPr>
              <a:t>• tous les mois ils recevront par mail un </a:t>
            </a:r>
            <a:r>
              <a:rPr lang="fr-FR" b="1" dirty="0">
                <a:solidFill>
                  <a:srgbClr val="000000"/>
                </a:solidFill>
              </a:rPr>
              <a:t>conseil du mois</a:t>
            </a:r>
            <a:r>
              <a:rPr lang="fr-FR" dirty="0">
                <a:solidFill>
                  <a:srgbClr val="000000"/>
                </a:solidFill>
              </a:rPr>
              <a:t>, outil pédagogique de mémorisation et d’ouverture sur des thèmes de saison ou d’actualité</a:t>
            </a:r>
          </a:p>
          <a:p>
            <a:pPr defTabSz="947958">
              <a:defRPr/>
            </a:pPr>
            <a:endParaRPr lang="fr-FR" dirty="0">
              <a:solidFill>
                <a:srgbClr val="000000"/>
              </a:solidFill>
            </a:endParaRPr>
          </a:p>
          <a:p>
            <a:pPr marL="177742" indent="-177742">
              <a:buFont typeface="Arial" panose="020B0604020202020204" pitchFamily="34" charset="0"/>
              <a:buChar char="•"/>
              <a:defRPr/>
            </a:pPr>
            <a:r>
              <a:rPr lang="fr-FR" b="1" dirty="0" err="1">
                <a:solidFill>
                  <a:srgbClr val="000000"/>
                </a:solidFill>
              </a:rPr>
              <a:t>Homéo&amp;Care</a:t>
            </a:r>
            <a:r>
              <a:rPr lang="fr-FR" b="1" dirty="0">
                <a:solidFill>
                  <a:srgbClr val="000000"/>
                </a:solidFill>
              </a:rPr>
              <a:t> : à installer dans les favoris sur les postes de travail, au comptoir</a:t>
            </a:r>
            <a:r>
              <a:rPr lang="fr-FR" dirty="0">
                <a:solidFill>
                  <a:srgbClr val="000000"/>
                </a:solidFill>
              </a:rPr>
              <a:t>.</a:t>
            </a:r>
            <a:endParaRPr lang="fr-FR" b="1" dirty="0">
              <a:solidFill>
                <a:srgbClr val="000000"/>
              </a:solidFill>
            </a:endParaRPr>
          </a:p>
          <a:p>
            <a:r>
              <a:rPr lang="fr-FR" dirty="0">
                <a:solidFill>
                  <a:srgbClr val="000000"/>
                </a:solidFill>
              </a:rPr>
              <a:t>Cet outil du CEDH, réservé aux professionnels de santé, a été développé par la collaboration et l’expertise de médecin et de pharmaciens. C’est une aide pour faciliter la mise en pratique et le conseil au comptoir.</a:t>
            </a:r>
          </a:p>
          <a:p>
            <a:r>
              <a:rPr lang="fr-FR" dirty="0">
                <a:solidFill>
                  <a:srgbClr val="000000"/>
                </a:solidFill>
              </a:rPr>
              <a:t>Possibilité de consulter les protocoles courants du CEDH, ou de rechercher par pathologie en Mode Découverte ou en Mode Expert (plus de pathologies et plus de médicaments proposés). Une bonne façon de réviser et d’enrichir ses connaissances et sa pratique.</a:t>
            </a:r>
          </a:p>
          <a:p>
            <a:r>
              <a:rPr lang="fr-FR" dirty="0">
                <a:solidFill>
                  <a:srgbClr val="000000"/>
                </a:solidFill>
              </a:rPr>
              <a:t>La création de compte se fait via un numéro RPPS (sécurisant l’accès aux professionnels de santé) ; les préparateurs peuvent y avoir accès via les codes créés au niveau de la pharmacie. </a:t>
            </a:r>
          </a:p>
          <a:p>
            <a:r>
              <a:rPr lang="fr-FR" dirty="0">
                <a:solidFill>
                  <a:srgbClr val="000000"/>
                </a:solidFill>
                <a:sym typeface="MS Outlook" panose="05010100010000000000" pitchFamily="2" charset="2"/>
              </a:rPr>
              <a:t> </a:t>
            </a:r>
            <a:r>
              <a:rPr lang="fr-FR" u="sng" dirty="0">
                <a:solidFill>
                  <a:srgbClr val="000000"/>
                </a:solidFill>
              </a:rPr>
              <a:t>Si besoin</a:t>
            </a:r>
            <a:r>
              <a:rPr lang="fr-FR" dirty="0">
                <a:solidFill>
                  <a:srgbClr val="000000"/>
                </a:solidFill>
              </a:rPr>
              <a:t>, un </a:t>
            </a:r>
            <a:r>
              <a:rPr lang="fr-FR" altLang="fr-FR" dirty="0">
                <a:solidFill>
                  <a:srgbClr val="000000"/>
                </a:solidFill>
              </a:rPr>
              <a:t>Code d’accès réservé aux préparateurs formés à l’homéopathie, a été créé : indiquer le code 10000000000 dans le champs à la place du code RPPS au moment de l’inscription.</a:t>
            </a:r>
            <a:endParaRPr lang="fr-FR" dirty="0">
              <a:solidFill>
                <a:srgbClr val="000000"/>
              </a:solidFill>
            </a:endParaRPr>
          </a:p>
        </p:txBody>
      </p:sp>
    </p:spTree>
    <p:extLst>
      <p:ext uri="{BB962C8B-B14F-4D97-AF65-F5344CB8AC3E}">
        <p14:creationId xmlns:p14="http://schemas.microsoft.com/office/powerpoint/2010/main" val="301528331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57213" y="768350"/>
            <a:ext cx="6016625" cy="3384550"/>
          </a:xfrm>
        </p:spPr>
      </p:sp>
      <p:sp>
        <p:nvSpPr>
          <p:cNvPr id="3" name="Espace réservé des notes 2"/>
          <p:cNvSpPr>
            <a:spLocks noGrp="1"/>
          </p:cNvSpPr>
          <p:nvPr>
            <p:ph type="body" idx="1"/>
          </p:nvPr>
        </p:nvSpPr>
        <p:spPr>
          <a:xfrm>
            <a:off x="710075" y="4862016"/>
            <a:ext cx="6341248" cy="4605085"/>
          </a:xfrm>
        </p:spPr>
        <p:txBody>
          <a:bodyPr/>
          <a:lstStyle/>
          <a:p>
            <a:pPr defTabSz="947958" eaLnBrk="1" fontAlgn="auto" hangingPunct="1">
              <a:spcBef>
                <a:spcPts val="0"/>
              </a:spcBef>
              <a:spcAft>
                <a:spcPts val="0"/>
              </a:spcAft>
              <a:defRPr/>
            </a:pPr>
            <a:r>
              <a:rPr lang="fr-FR" altLang="fr-FR" b="1" u="sng" dirty="0">
                <a:solidFill>
                  <a:prstClr val="black"/>
                </a:solidFill>
              </a:rPr>
              <a:t>Commentaires</a:t>
            </a:r>
          </a:p>
          <a:p>
            <a:pPr defTabSz="947958" eaLnBrk="1" fontAlgn="auto" hangingPunct="1">
              <a:spcBef>
                <a:spcPts val="0"/>
              </a:spcBef>
              <a:spcAft>
                <a:spcPts val="0"/>
              </a:spcAft>
              <a:defRPr/>
            </a:pPr>
            <a:endParaRPr lang="fr-FR" altLang="fr-FR" dirty="0">
              <a:solidFill>
                <a:prstClr val="black"/>
              </a:solidFill>
            </a:endParaRPr>
          </a:p>
          <a:p>
            <a:pPr marL="177707" indent="-177707" defTabSz="947958" eaLnBrk="1" fontAlgn="auto" hangingPunct="1">
              <a:spcBef>
                <a:spcPts val="0"/>
              </a:spcBef>
              <a:spcAft>
                <a:spcPts val="0"/>
              </a:spcAft>
              <a:buFont typeface="Arial" panose="020B0604020202020204" pitchFamily="34" charset="0"/>
              <a:buChar char="•"/>
              <a:defRPr/>
            </a:pPr>
            <a:r>
              <a:rPr lang="fr-FR" altLang="fr-FR" b="1" dirty="0">
                <a:solidFill>
                  <a:prstClr val="black"/>
                </a:solidFill>
              </a:rPr>
              <a:t>Les inviter à poursuivre leur parcours de formation</a:t>
            </a:r>
            <a:r>
              <a:rPr lang="fr-FR" altLang="fr-FR" dirty="0">
                <a:solidFill>
                  <a:prstClr val="black"/>
                </a:solidFill>
              </a:rPr>
              <a:t>, en s’inscrivant </a:t>
            </a:r>
            <a:r>
              <a:rPr lang="fr-FR" altLang="fr-FR" b="1" dirty="0">
                <a:solidFill>
                  <a:prstClr val="black"/>
                </a:solidFill>
              </a:rPr>
              <a:t>dès à présent </a:t>
            </a:r>
            <a:r>
              <a:rPr lang="fr-FR" altLang="fr-FR" dirty="0">
                <a:solidFill>
                  <a:prstClr val="black"/>
                </a:solidFill>
              </a:rPr>
              <a:t>à une Expertise organisée dans quelques mois (intérêt de s’inscrire à plusieurs du même groupe pour conserver la dynamique de groupe) </a:t>
            </a:r>
          </a:p>
          <a:p>
            <a:pPr marL="177707" indent="-177707" defTabSz="947958" eaLnBrk="1" fontAlgn="auto" hangingPunct="1">
              <a:spcBef>
                <a:spcPts val="622"/>
              </a:spcBef>
              <a:spcAft>
                <a:spcPts val="0"/>
              </a:spcAft>
              <a:buFont typeface="MS Outlook" panose="05010100010000000000" pitchFamily="2" charset="2"/>
              <a:buChar char="A"/>
              <a:defRPr/>
            </a:pPr>
            <a:r>
              <a:rPr lang="fr-FR" altLang="fr-FR" b="1" dirty="0">
                <a:solidFill>
                  <a:prstClr val="black"/>
                </a:solidFill>
              </a:rPr>
              <a:t> possibilité de s’inscrire directement en ligne</a:t>
            </a:r>
          </a:p>
          <a:p>
            <a:endParaRPr lang="fr-FR" dirty="0"/>
          </a:p>
          <a:p>
            <a:endParaRPr lang="fr-FR" dirty="0"/>
          </a:p>
          <a:p>
            <a:endParaRPr lang="fr-FR" dirty="0"/>
          </a:p>
        </p:txBody>
      </p:sp>
    </p:spTree>
    <p:extLst>
      <p:ext uri="{BB962C8B-B14F-4D97-AF65-F5344CB8AC3E}">
        <p14:creationId xmlns:p14="http://schemas.microsoft.com/office/powerpoint/2010/main" val="386659558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5" name="Espace réservé de l'image des diapositives 1"/>
          <p:cNvSpPr>
            <a:spLocks noGrp="1" noRot="1" noChangeAspect="1"/>
          </p:cNvSpPr>
          <p:nvPr>
            <p:ph type="sldImg"/>
          </p:nvPr>
        </p:nvSpPr>
        <p:spPr bwMode="auto">
          <a:xfrm>
            <a:off x="614363" y="885825"/>
            <a:ext cx="5873750" cy="3303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Espace réservé des commentaires 1"/>
          <p:cNvSpPr>
            <a:spLocks noGrp="1"/>
          </p:cNvSpPr>
          <p:nvPr>
            <p:ph type="body" sz="quarter" idx="10"/>
          </p:nvPr>
        </p:nvSpPr>
        <p:spPr>
          <a:xfrm>
            <a:off x="710075" y="4862016"/>
            <a:ext cx="6393989" cy="5043904"/>
          </a:xfrm>
        </p:spPr>
        <p:txBody>
          <a:bodyPr/>
          <a:lstStyle/>
          <a:p>
            <a:pPr algn="l"/>
            <a:r>
              <a:rPr lang="fr-FR" b="1" u="sng" dirty="0">
                <a:solidFill>
                  <a:srgbClr val="000000"/>
                </a:solidFill>
              </a:rPr>
              <a:t>Commentaires</a:t>
            </a:r>
          </a:p>
          <a:p>
            <a:pPr algn="l"/>
            <a:endParaRPr lang="fr-FR" b="1" u="sng" dirty="0">
              <a:solidFill>
                <a:srgbClr val="000000"/>
              </a:solidFill>
            </a:endParaRPr>
          </a:p>
          <a:p>
            <a:pPr algn="l"/>
            <a:r>
              <a:rPr lang="fr-FR" dirty="0">
                <a:solidFill>
                  <a:srgbClr val="000000"/>
                </a:solidFill>
              </a:rPr>
              <a:t>• </a:t>
            </a:r>
            <a:r>
              <a:rPr lang="fr-FR" b="1" dirty="0">
                <a:solidFill>
                  <a:srgbClr val="000000"/>
                </a:solidFill>
              </a:rPr>
              <a:t>Evaluer la formation</a:t>
            </a:r>
          </a:p>
          <a:p>
            <a:pPr>
              <a:defRPr/>
            </a:pPr>
            <a:r>
              <a:rPr lang="fr-FR" altLang="fr-FR" sz="1900" b="1" dirty="0"/>
              <a:t> </a:t>
            </a:r>
            <a:r>
              <a:rPr lang="fr-FR" altLang="fr-FR" sz="1900" dirty="0">
                <a:sym typeface="Webdings" panose="05030102010509060703" pitchFamily="18" charset="2"/>
              </a:rPr>
              <a:t></a:t>
            </a:r>
            <a:r>
              <a:rPr lang="fr-FR" altLang="fr-FR" sz="1900" dirty="0"/>
              <a:t> </a:t>
            </a:r>
            <a:r>
              <a:rPr lang="fr-FR" i="1" dirty="0">
                <a:solidFill>
                  <a:srgbClr val="000000"/>
                </a:solidFill>
              </a:rPr>
              <a:t>Vous avez dû recevoir </a:t>
            </a:r>
            <a:r>
              <a:rPr lang="fr-FR" dirty="0">
                <a:solidFill>
                  <a:srgbClr val="000000"/>
                </a:solidFill>
              </a:rPr>
              <a:t>par mail, dans l’après-midi, </a:t>
            </a:r>
            <a:r>
              <a:rPr lang="fr-FR" b="1" dirty="0">
                <a:solidFill>
                  <a:srgbClr val="000000"/>
                </a:solidFill>
              </a:rPr>
              <a:t>un lien vers un questionnaire d’évaluation à remplir en ligne (sur smartphone, tablette, ordinateur)</a:t>
            </a:r>
          </a:p>
          <a:p>
            <a:pPr>
              <a:defRPr/>
            </a:pPr>
            <a:r>
              <a:rPr lang="fr-FR" b="1" i="1" dirty="0">
                <a:solidFill>
                  <a:srgbClr val="000000"/>
                </a:solidFill>
              </a:rPr>
              <a:t>Je vous propose de prendre 5 min pour le faire directement </a:t>
            </a:r>
            <a:r>
              <a:rPr lang="fr-FR" i="1" dirty="0">
                <a:solidFill>
                  <a:srgbClr val="000000"/>
                </a:solidFill>
              </a:rPr>
              <a:t>(si vous avez accès à vos mails sur téléphone) </a:t>
            </a:r>
          </a:p>
          <a:p>
            <a:pPr>
              <a:defRPr/>
            </a:pPr>
            <a:endParaRPr lang="fr-FR" i="1" dirty="0">
              <a:solidFill>
                <a:srgbClr val="000000"/>
              </a:solidFill>
            </a:endParaRPr>
          </a:p>
          <a:p>
            <a:pPr marL="177742" indent="-177742">
              <a:buFont typeface="Arial" panose="020B0604020202020204" pitchFamily="34" charset="0"/>
              <a:buChar char="•"/>
            </a:pPr>
            <a:endParaRPr lang="fr-FR" dirty="0">
              <a:solidFill>
                <a:srgbClr val="000000"/>
              </a:solidFill>
            </a:endParaRPr>
          </a:p>
          <a:p>
            <a:pPr defTabSz="947958">
              <a:defRPr/>
            </a:pPr>
            <a:r>
              <a:rPr lang="fr-FR" dirty="0">
                <a:solidFill>
                  <a:srgbClr val="000000"/>
                </a:solidFill>
                <a:sym typeface="MS Outlook" panose="05010100010000000000" pitchFamily="2" charset="2"/>
              </a:rPr>
              <a:t></a:t>
            </a:r>
            <a:r>
              <a:rPr lang="fr-FR" dirty="0">
                <a:solidFill>
                  <a:srgbClr val="000000"/>
                </a:solidFill>
              </a:rPr>
              <a:t> Pour ceux qui ne pourront le faire, leur demander de le faire au plus tôt.</a:t>
            </a:r>
          </a:p>
          <a:p>
            <a:r>
              <a:rPr lang="fr-FR" b="1" dirty="0">
                <a:solidFill>
                  <a:srgbClr val="000000"/>
                </a:solidFill>
              </a:rPr>
              <a:t>Insister sur l’importance de le remplir, dans une démarche d’amélioration continue</a:t>
            </a:r>
          </a:p>
          <a:p>
            <a:pPr marL="177742" indent="-177742">
              <a:buFont typeface="Arial" panose="020B0604020202020204" pitchFamily="34" charset="0"/>
              <a:buChar char="•"/>
            </a:pPr>
            <a:endParaRPr lang="fr-FR" dirty="0">
              <a:solidFill>
                <a:srgbClr val="000000"/>
              </a:solidFill>
            </a:endParaRPr>
          </a:p>
          <a:p>
            <a:pPr algn="l"/>
            <a:endParaRPr lang="fr-FR" dirty="0">
              <a:solidFill>
                <a:srgbClr val="000000"/>
              </a:solidFill>
            </a:endParaRPr>
          </a:p>
          <a:p>
            <a:pPr algn="l"/>
            <a:r>
              <a:rPr lang="fr-FR" dirty="0">
                <a:solidFill>
                  <a:srgbClr val="000000"/>
                </a:solidFill>
              </a:rPr>
              <a:t>Ils ont aimé la formation et le CDFH… </a:t>
            </a:r>
            <a:r>
              <a:rPr lang="fr-FR" b="1" dirty="0">
                <a:solidFill>
                  <a:srgbClr val="000000"/>
                </a:solidFill>
              </a:rPr>
              <a:t>inviter-les à déposer un avis </a:t>
            </a:r>
            <a:r>
              <a:rPr lang="fr-FR" dirty="0">
                <a:solidFill>
                  <a:srgbClr val="000000"/>
                </a:solidFill>
              </a:rPr>
              <a:t>sur le site </a:t>
            </a:r>
            <a:r>
              <a:rPr lang="fr-FR" dirty="0">
                <a:solidFill>
                  <a:srgbClr val="0563C2"/>
                </a:solidFill>
              </a:rPr>
              <a:t>www.cdfh.fr </a:t>
            </a:r>
            <a:r>
              <a:rPr lang="fr-FR" dirty="0">
                <a:solidFill>
                  <a:srgbClr val="000000"/>
                </a:solidFill>
              </a:rPr>
              <a:t>et à en parler autour d’eux</a:t>
            </a:r>
          </a:p>
          <a:p>
            <a:pPr algn="l"/>
            <a:endParaRPr lang="fr-FR" dirty="0">
              <a:solidFill>
                <a:srgbClr val="000000"/>
              </a:solidFill>
            </a:endParaRPr>
          </a:p>
          <a:p>
            <a:pPr marL="170790" indent="-170790">
              <a:spcBef>
                <a:spcPts val="620"/>
              </a:spcBef>
              <a:buFont typeface="Arial" panose="020B0604020202020204" pitchFamily="34" charset="0"/>
              <a:buChar char="•"/>
              <a:defRPr/>
            </a:pPr>
            <a:r>
              <a:rPr lang="fr-FR" altLang="fr-FR" b="1" dirty="0"/>
              <a:t>Terminer par un tour de table</a:t>
            </a:r>
          </a:p>
          <a:p>
            <a:pPr>
              <a:defRPr/>
            </a:pPr>
            <a:r>
              <a:rPr lang="fr-FR" altLang="fr-FR" sz="1900" b="1" dirty="0"/>
              <a:t> </a:t>
            </a:r>
            <a:r>
              <a:rPr lang="fr-FR" altLang="fr-FR" sz="1900" dirty="0">
                <a:sym typeface="Webdings" panose="05030102010509060703" pitchFamily="18" charset="2"/>
              </a:rPr>
              <a:t></a:t>
            </a:r>
            <a:r>
              <a:rPr lang="fr-FR" altLang="fr-FR" sz="1900" dirty="0"/>
              <a:t> </a:t>
            </a:r>
            <a:r>
              <a:rPr lang="fr-FR" altLang="fr-FR" i="1" dirty="0"/>
              <a:t>Afin de me permettre d’évaluer cette formation,  en 1 ou 2 mots ou idées clés, qu’en diriez-vous ?</a:t>
            </a:r>
            <a:r>
              <a:rPr lang="fr-FR" altLang="fr-FR" dirty="0"/>
              <a:t> </a:t>
            </a:r>
          </a:p>
          <a:p>
            <a:pPr>
              <a:spcBef>
                <a:spcPts val="620"/>
              </a:spcBef>
              <a:buFontTx/>
              <a:buChar char="•"/>
            </a:pPr>
            <a:endParaRPr lang="fr-FR" altLang="fr-FR" dirty="0"/>
          </a:p>
          <a:p>
            <a:pPr algn="l"/>
            <a:endParaRPr lang="fr-FR" dirty="0">
              <a:solidFill>
                <a:srgbClr val="000000"/>
              </a:solidFill>
            </a:endParaRPr>
          </a:p>
        </p:txBody>
      </p:sp>
    </p:spTree>
    <p:extLst>
      <p:ext uri="{BB962C8B-B14F-4D97-AF65-F5344CB8AC3E}">
        <p14:creationId xmlns:p14="http://schemas.microsoft.com/office/powerpoint/2010/main" val="101957571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471322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bwMode="auto">
          <a:xfrm>
            <a:off x="400050" y="1295400"/>
            <a:ext cx="60547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311728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xfrm>
            <a:off x="355600" y="1231900"/>
            <a:ext cx="6045200" cy="3402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317514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884272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bwMode="auto">
          <a:xfrm>
            <a:off x="381000" y="1214438"/>
            <a:ext cx="6121400" cy="3444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162669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14121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xfrm>
            <a:off x="473075" y="746125"/>
            <a:ext cx="5949950" cy="3348038"/>
          </a:xfrm>
          <a:ln/>
        </p:spPr>
      </p:sp>
      <p:sp>
        <p:nvSpPr>
          <p:cNvPr id="3" name="Espace réservé des commentaires 2"/>
          <p:cNvSpPr>
            <a:spLocks noGrp="1"/>
          </p:cNvSpPr>
          <p:nvPr>
            <p:ph type="body" idx="1"/>
          </p:nvPr>
        </p:nvSpPr>
        <p:spPr>
          <a:xfrm>
            <a:off x="659757" y="4716464"/>
            <a:ext cx="6137918" cy="4465637"/>
          </a:xfrm>
        </p:spPr>
        <p:txBody>
          <a:bodyPr/>
          <a:lstStyle/>
          <a:p>
            <a:pPr>
              <a:defRPr/>
            </a:pPr>
            <a:r>
              <a:rPr lang="fr-FR" sz="1100" b="1" u="sng" dirty="0">
                <a:latin typeface="Arial" panose="020B0604020202020204" pitchFamily="34" charset="0"/>
                <a:cs typeface="Arial" panose="020B0604020202020204" pitchFamily="34" charset="0"/>
              </a:rPr>
              <a:t>Commentaires</a:t>
            </a:r>
          </a:p>
          <a:p>
            <a:pPr>
              <a:defRPr/>
            </a:pPr>
            <a:endParaRPr lang="fr-FR" sz="1100" dirty="0">
              <a:latin typeface="Arial" panose="020B0604020202020204" pitchFamily="34" charset="0"/>
              <a:cs typeface="Arial" panose="020B0604020202020204" pitchFamily="34" charset="0"/>
            </a:endParaRPr>
          </a:p>
          <a:p>
            <a:pPr marL="171387" indent="-171387">
              <a:buFont typeface="Arial" panose="020B0604020202020204" pitchFamily="34" charset="0"/>
              <a:buChar char="•"/>
              <a:defRPr/>
            </a:pPr>
            <a:r>
              <a:rPr lang="fr-FR" sz="1100" b="1" dirty="0">
                <a:latin typeface="Arial" panose="020B0604020202020204" pitchFamily="34" charset="0"/>
                <a:cs typeface="Arial" panose="020B0604020202020204" pitchFamily="34" charset="0"/>
              </a:rPr>
              <a:t>Présenter le parcours de formations CDFH</a:t>
            </a:r>
          </a:p>
          <a:p>
            <a:pPr>
              <a:defRPr/>
            </a:pPr>
            <a:r>
              <a:rPr lang="fr-FR" altLang="fr-FR" sz="1800" dirty="0">
                <a:solidFill>
                  <a:srgbClr val="000000"/>
                </a:solidFill>
                <a:latin typeface="Arial" panose="020B0604020202020204" pitchFamily="34" charset="0"/>
                <a:sym typeface="Webdings" panose="05030102010509060703" pitchFamily="18" charset="2"/>
              </a:rPr>
              <a:t></a:t>
            </a:r>
            <a:r>
              <a:rPr lang="fr-FR" altLang="fr-FR" sz="1100" i="1" dirty="0">
                <a:solidFill>
                  <a:srgbClr val="000000"/>
                </a:solidFill>
                <a:latin typeface="Arial" panose="020B0604020202020204" pitchFamily="34" charset="0"/>
              </a:rPr>
              <a:t> Ce module constitue une 1</a:t>
            </a:r>
            <a:r>
              <a:rPr lang="fr-FR" altLang="fr-FR" sz="1100" i="1" baseline="30000" dirty="0">
                <a:solidFill>
                  <a:srgbClr val="000000"/>
                </a:solidFill>
                <a:latin typeface="Arial" panose="020B0604020202020204" pitchFamily="34" charset="0"/>
              </a:rPr>
              <a:t>ère</a:t>
            </a:r>
            <a:r>
              <a:rPr lang="fr-FR" altLang="fr-FR" sz="1100" i="1" dirty="0">
                <a:solidFill>
                  <a:srgbClr val="000000"/>
                </a:solidFill>
                <a:latin typeface="Arial" panose="020B0604020202020204" pitchFamily="34" charset="0"/>
              </a:rPr>
              <a:t> étape dans un parcours de formation.</a:t>
            </a:r>
          </a:p>
          <a:p>
            <a:pPr>
              <a:defRPr/>
            </a:pPr>
            <a:endParaRPr lang="fr-FR" sz="1100" dirty="0">
              <a:latin typeface="Arial" panose="020B0604020202020204" pitchFamily="34" charset="0"/>
              <a:cs typeface="Arial" panose="020B0604020202020204" pitchFamily="34" charset="0"/>
            </a:endParaRPr>
          </a:p>
          <a:p>
            <a:pPr marL="177735" lvl="1">
              <a:spcBef>
                <a:spcPts val="600"/>
              </a:spcBef>
              <a:defRPr/>
            </a:pPr>
            <a:r>
              <a:rPr lang="fr-FR" sz="1100" dirty="0">
                <a:latin typeface="Arial" panose="020B0604020202020204" pitchFamily="34" charset="0"/>
                <a:cs typeface="Arial" panose="020B0604020202020204" pitchFamily="34" charset="0"/>
              </a:rPr>
              <a:t>- </a:t>
            </a:r>
            <a:r>
              <a:rPr lang="fr-FR" sz="1100" u="sng" dirty="0">
                <a:latin typeface="Arial" panose="020B0604020202020204" pitchFamily="34" charset="0"/>
                <a:cs typeface="Arial" panose="020B0604020202020204" pitchFamily="34" charset="0"/>
              </a:rPr>
              <a:t>1</a:t>
            </a:r>
            <a:r>
              <a:rPr lang="fr-FR" sz="1100" u="sng" baseline="30000" dirty="0">
                <a:latin typeface="Arial" panose="020B0604020202020204" pitchFamily="34" charset="0"/>
                <a:cs typeface="Arial" panose="020B0604020202020204" pitchFamily="34" charset="0"/>
              </a:rPr>
              <a:t>ère</a:t>
            </a:r>
            <a:r>
              <a:rPr lang="fr-FR" sz="1100" u="sng" dirty="0">
                <a:latin typeface="Arial" panose="020B0604020202020204" pitchFamily="34" charset="0"/>
                <a:cs typeface="Arial" panose="020B0604020202020204" pitchFamily="34" charset="0"/>
              </a:rPr>
              <a:t> étape </a:t>
            </a:r>
            <a:r>
              <a:rPr lang="fr-FR" sz="1100" b="1" dirty="0">
                <a:latin typeface="Arial" panose="020B0604020202020204" pitchFamily="34" charset="0"/>
                <a:cs typeface="Arial" panose="020B0604020202020204" pitchFamily="34" charset="0"/>
              </a:rPr>
              <a:t>: Les incontournables </a:t>
            </a:r>
            <a:r>
              <a:rPr lang="fr-FR" sz="1100" dirty="0">
                <a:latin typeface="Arial" panose="020B0604020202020204" pitchFamily="34" charset="0"/>
                <a:cs typeface="Arial" panose="020B0604020202020204" pitchFamily="34" charset="0"/>
              </a:rPr>
              <a:t>(2 jours généralement espacés de 15 jours à 3 semaines)</a:t>
            </a:r>
          </a:p>
          <a:p>
            <a:pPr>
              <a:spcAft>
                <a:spcPts val="600"/>
              </a:spcAft>
              <a:defRPr/>
            </a:pPr>
            <a:r>
              <a:rPr lang="fr-FR" sz="1100" dirty="0">
                <a:latin typeface="Arial" panose="020B0604020202020204" pitchFamily="34" charset="0"/>
                <a:cs typeface="Arial" panose="020B0604020202020204" pitchFamily="34" charset="0"/>
              </a:rPr>
              <a:t>Objectif : intégrer les médicaments homéopathiques dans votre pratique quotidienne</a:t>
            </a:r>
          </a:p>
          <a:p>
            <a:pPr marL="177735" lvl="1">
              <a:spcAft>
                <a:spcPts val="600"/>
              </a:spcAft>
              <a:defRPr/>
            </a:pPr>
            <a:r>
              <a:rPr lang="fr-FR" sz="1100" dirty="0">
                <a:latin typeface="Arial" panose="020B0604020202020204" pitchFamily="34" charset="0"/>
                <a:cs typeface="Arial" panose="020B0604020202020204" pitchFamily="34" charset="0"/>
              </a:rPr>
              <a:t>- </a:t>
            </a:r>
            <a:r>
              <a:rPr lang="fr-FR" sz="1100" u="sng" dirty="0">
                <a:latin typeface="Arial" panose="020B0604020202020204" pitchFamily="34" charset="0"/>
                <a:cs typeface="Arial" panose="020B0604020202020204" pitchFamily="34" charset="0"/>
              </a:rPr>
              <a:t>2</a:t>
            </a:r>
            <a:r>
              <a:rPr lang="fr-FR" sz="1100" u="sng" baseline="30000" dirty="0">
                <a:latin typeface="Arial" panose="020B0604020202020204" pitchFamily="34" charset="0"/>
                <a:cs typeface="Arial" panose="020B0604020202020204" pitchFamily="34" charset="0"/>
              </a:rPr>
              <a:t>ème</a:t>
            </a:r>
            <a:r>
              <a:rPr lang="fr-FR" sz="1100" u="sng" dirty="0">
                <a:latin typeface="Arial" panose="020B0604020202020204" pitchFamily="34" charset="0"/>
                <a:cs typeface="Arial" panose="020B0604020202020204" pitchFamily="34" charset="0"/>
              </a:rPr>
              <a:t> étape </a:t>
            </a:r>
            <a:r>
              <a:rPr lang="fr-FR" sz="1100" b="1" dirty="0">
                <a:latin typeface="Arial" panose="020B0604020202020204" pitchFamily="34" charset="0"/>
                <a:cs typeface="Arial" panose="020B0604020202020204" pitchFamily="34" charset="0"/>
              </a:rPr>
              <a:t>: les expertises thématiques </a:t>
            </a:r>
            <a:r>
              <a:rPr lang="fr-FR" sz="1100" dirty="0">
                <a:latin typeface="Arial" panose="020B0604020202020204" pitchFamily="34" charset="0"/>
                <a:cs typeface="Arial" panose="020B0604020202020204" pitchFamily="34" charset="0"/>
              </a:rPr>
              <a:t>(2 jours généralement espacés de 3  semaines à 1 mois)</a:t>
            </a:r>
          </a:p>
          <a:p>
            <a:pPr>
              <a:spcBef>
                <a:spcPts val="0"/>
              </a:spcBef>
              <a:defRPr/>
            </a:pPr>
            <a:r>
              <a:rPr lang="fr-FR" sz="1100" dirty="0">
                <a:latin typeface="Arial" panose="020B0604020202020204" pitchFamily="34" charset="0"/>
                <a:cs typeface="Arial" panose="020B0604020202020204" pitchFamily="34" charset="0"/>
              </a:rPr>
              <a:t>Objectif : approfondir vos connaissances et perfectionner votre conseil dans une thématique</a:t>
            </a:r>
          </a:p>
          <a:p>
            <a:pPr>
              <a:spcBef>
                <a:spcPts val="600"/>
              </a:spcBef>
              <a:defRPr/>
            </a:pPr>
            <a:r>
              <a:rPr lang="fr-FR" sz="1100" dirty="0">
                <a:latin typeface="Arial" panose="020B0604020202020204" pitchFamily="34" charset="0"/>
                <a:cs typeface="Arial" panose="020B0604020202020204" pitchFamily="34" charset="0"/>
              </a:rPr>
              <a:t>Ces modules intègrent un temps d’échanges autour de vos pratiques officinales. Ils </a:t>
            </a:r>
            <a:r>
              <a:rPr lang="fr-FR" sz="1100" b="1" dirty="0">
                <a:latin typeface="Arial" panose="020B0604020202020204" pitchFamily="34" charset="0"/>
                <a:cs typeface="Arial" panose="020B0604020202020204" pitchFamily="34" charset="0"/>
              </a:rPr>
              <a:t>bénéficient également de la présence d’un médecin homéopathe les 1ères journées</a:t>
            </a:r>
            <a:r>
              <a:rPr lang="fr-FR" sz="1100" dirty="0">
                <a:latin typeface="Arial" panose="020B0604020202020204" pitchFamily="34" charset="0"/>
                <a:cs typeface="Arial" panose="020B0604020202020204" pitchFamily="34" charset="0"/>
              </a:rPr>
              <a:t>, pour élargir vos connaissances sur les possibilités des prises en charges homéopathiques.</a:t>
            </a:r>
          </a:p>
          <a:p>
            <a:pPr>
              <a:spcBef>
                <a:spcPts val="600"/>
              </a:spcBef>
              <a:defRPr/>
            </a:pPr>
            <a:r>
              <a:rPr lang="fr-FR" sz="1100" dirty="0">
                <a:latin typeface="Arial" panose="020B0604020202020204" pitchFamily="34" charset="0"/>
                <a:cs typeface="Arial" panose="020B0604020202020204" pitchFamily="34" charset="0"/>
              </a:rPr>
              <a:t>Pour qu’ils vous soient profitables, il est important de </a:t>
            </a:r>
            <a:r>
              <a:rPr lang="fr-FR" sz="1100" b="1" dirty="0">
                <a:latin typeface="Arial" panose="020B0604020202020204" pitchFamily="34" charset="0"/>
                <a:cs typeface="Arial" panose="020B0604020202020204" pitchFamily="34" charset="0"/>
              </a:rPr>
              <a:t>pratiquer </a:t>
            </a:r>
            <a:r>
              <a:rPr lang="fr-FR" sz="1100" dirty="0">
                <a:latin typeface="Arial" panose="020B0604020202020204" pitchFamily="34" charset="0"/>
                <a:cs typeface="Arial" panose="020B0604020202020204" pitchFamily="34" charset="0"/>
              </a:rPr>
              <a:t>avant de vous y inscrire de façon à acquérir une expérience du conseil. On a l’habitude de dire d’espacer de </a:t>
            </a:r>
            <a:r>
              <a:rPr lang="fr-FR" sz="1100" b="1" dirty="0">
                <a:latin typeface="Arial" panose="020B0604020202020204" pitchFamily="34" charset="0"/>
                <a:cs typeface="Arial" panose="020B0604020202020204" pitchFamily="34" charset="0"/>
              </a:rPr>
              <a:t>quelques mois </a:t>
            </a:r>
            <a:r>
              <a:rPr lang="fr-FR" sz="1100" dirty="0">
                <a:latin typeface="Arial" panose="020B0604020202020204" pitchFamily="34" charset="0"/>
                <a:cs typeface="Arial" panose="020B0604020202020204" pitchFamily="34" charset="0"/>
              </a:rPr>
              <a:t>pour construire son expérience avant d’aller plus loin.</a:t>
            </a:r>
          </a:p>
        </p:txBody>
      </p:sp>
      <p:sp>
        <p:nvSpPr>
          <p:cNvPr id="31748" name="Espace réservé du numéro de diapositive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1289" indent="-284134">
              <a:defRPr sz="1600">
                <a:solidFill>
                  <a:schemeClr val="tx1"/>
                </a:solidFill>
                <a:latin typeface="Arial" panose="020B0604020202020204" pitchFamily="34" charset="0"/>
              </a:defRPr>
            </a:lvl2pPr>
            <a:lvl3pPr marL="1139711" indent="-226991">
              <a:defRPr sz="1600">
                <a:solidFill>
                  <a:schemeClr val="tx1"/>
                </a:solidFill>
                <a:latin typeface="Arial" panose="020B0604020202020204" pitchFamily="34" charset="0"/>
              </a:defRPr>
            </a:lvl3pPr>
            <a:lvl4pPr marL="1598453" indent="-226991">
              <a:defRPr sz="1600">
                <a:solidFill>
                  <a:schemeClr val="tx1"/>
                </a:solidFill>
                <a:latin typeface="Arial" panose="020B0604020202020204" pitchFamily="34" charset="0"/>
              </a:defRPr>
            </a:lvl4pPr>
            <a:lvl5pPr marL="2054019" indent="-226991">
              <a:defRPr sz="1600">
                <a:solidFill>
                  <a:schemeClr val="tx1"/>
                </a:solidFill>
                <a:latin typeface="Arial" panose="020B0604020202020204" pitchFamily="34" charset="0"/>
              </a:defRPr>
            </a:lvl5pPr>
            <a:lvl6pPr marL="2511174" indent="-226991" eaLnBrk="0" fontAlgn="base" hangingPunct="0">
              <a:spcBef>
                <a:spcPct val="0"/>
              </a:spcBef>
              <a:spcAft>
                <a:spcPct val="0"/>
              </a:spcAft>
              <a:defRPr sz="1600">
                <a:solidFill>
                  <a:schemeClr val="tx1"/>
                </a:solidFill>
                <a:latin typeface="Arial" panose="020B0604020202020204" pitchFamily="34" charset="0"/>
              </a:defRPr>
            </a:lvl6pPr>
            <a:lvl7pPr marL="2968328" indent="-226991" eaLnBrk="0" fontAlgn="base" hangingPunct="0">
              <a:spcBef>
                <a:spcPct val="0"/>
              </a:spcBef>
              <a:spcAft>
                <a:spcPct val="0"/>
              </a:spcAft>
              <a:defRPr sz="1600">
                <a:solidFill>
                  <a:schemeClr val="tx1"/>
                </a:solidFill>
                <a:latin typeface="Arial" panose="020B0604020202020204" pitchFamily="34" charset="0"/>
              </a:defRPr>
            </a:lvl7pPr>
            <a:lvl8pPr marL="3425483" indent="-226991" eaLnBrk="0" fontAlgn="base" hangingPunct="0">
              <a:spcBef>
                <a:spcPct val="0"/>
              </a:spcBef>
              <a:spcAft>
                <a:spcPct val="0"/>
              </a:spcAft>
              <a:defRPr sz="1600">
                <a:solidFill>
                  <a:schemeClr val="tx1"/>
                </a:solidFill>
                <a:latin typeface="Arial" panose="020B0604020202020204" pitchFamily="34" charset="0"/>
              </a:defRPr>
            </a:lvl8pPr>
            <a:lvl9pPr marL="3882636" indent="-226991" eaLnBrk="0" fontAlgn="base" hangingPunct="0">
              <a:spcBef>
                <a:spcPct val="0"/>
              </a:spcBef>
              <a:spcAft>
                <a:spcPct val="0"/>
              </a:spcAft>
              <a:defRPr sz="1600">
                <a:solidFill>
                  <a:schemeClr val="tx1"/>
                </a:solidFill>
                <a:latin typeface="Arial" panose="020B0604020202020204" pitchFamily="34" charset="0"/>
              </a:defRPr>
            </a:lvl9pPr>
          </a:lstStyle>
          <a:p>
            <a:pPr defTabSz="914308"/>
            <a:fld id="{7B18DEB9-3AEC-4C50-9BA9-42AB8DDE873F}" type="slidenum">
              <a:rPr lang="fr-FR" altLang="fr-FR" sz="1100">
                <a:solidFill>
                  <a:srgbClr val="000000"/>
                </a:solidFill>
                <a:latin typeface="Times New Roman" panose="02020603050405020304" pitchFamily="18" charset="0"/>
              </a:rPr>
              <a:pPr defTabSz="914308"/>
              <a:t>2</a:t>
            </a:fld>
            <a:endParaRPr lang="fr-FR" altLang="fr-FR" sz="11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85381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986133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57058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Espace réservé de la date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44563">
              <a:defRPr>
                <a:solidFill>
                  <a:schemeClr val="tx1"/>
                </a:solidFill>
                <a:latin typeface="Arial" panose="020B0604020202020204" pitchFamily="34" charset="0"/>
              </a:defRPr>
            </a:lvl1pPr>
            <a:lvl2pPr marL="742950" indent="-285750" defTabSz="944563">
              <a:defRPr>
                <a:solidFill>
                  <a:schemeClr val="tx1"/>
                </a:solidFill>
                <a:latin typeface="Arial" panose="020B0604020202020204" pitchFamily="34" charset="0"/>
              </a:defRPr>
            </a:lvl2pPr>
            <a:lvl3pPr marL="1143000" indent="-228600" defTabSz="944563">
              <a:defRPr>
                <a:solidFill>
                  <a:schemeClr val="tx1"/>
                </a:solidFill>
                <a:latin typeface="Arial" panose="020B0604020202020204" pitchFamily="34" charset="0"/>
              </a:defRPr>
            </a:lvl3pPr>
            <a:lvl4pPr marL="1600200" indent="-228600" defTabSz="944563">
              <a:defRPr>
                <a:solidFill>
                  <a:schemeClr val="tx1"/>
                </a:solidFill>
                <a:latin typeface="Arial" panose="020B0604020202020204" pitchFamily="34" charset="0"/>
              </a:defRPr>
            </a:lvl4pPr>
            <a:lvl5pPr marL="2057400" indent="-228600" defTabSz="944563">
              <a:defRPr>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7296034-E559-4C63-A151-55E68AD09E7D}" type="datetime1">
              <a:rPr lang="en-GB" altLang="fr-FR" smtClean="0">
                <a:solidFill>
                  <a:srgbClr val="000000"/>
                </a:solidFill>
                <a:ea typeface="ＭＳ Ｐゴシック" panose="020B0600070205080204" pitchFamily="34" charset="-128"/>
              </a:rPr>
              <a:pPr fontAlgn="base">
                <a:spcBef>
                  <a:spcPct val="0"/>
                </a:spcBef>
                <a:spcAft>
                  <a:spcPct val="0"/>
                </a:spcAft>
              </a:pPr>
              <a:t>29/09/2022</a:t>
            </a:fld>
            <a:endParaRPr lang="en-GB" altLang="fr-FR">
              <a:solidFill>
                <a:srgbClr val="000000"/>
              </a:solidFill>
              <a:ea typeface="ＭＳ Ｐゴシック" panose="020B0600070205080204" pitchFamily="34" charset="-128"/>
            </a:endParaRPr>
          </a:p>
        </p:txBody>
      </p:sp>
      <p:sp>
        <p:nvSpPr>
          <p:cNvPr id="181252"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517551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bwMode="auto">
          <a:xfrm>
            <a:off x="425450" y="1130300"/>
            <a:ext cx="5938838" cy="3340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4087986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xfrm>
            <a:off x="442913" y="1116013"/>
            <a:ext cx="5945187" cy="3344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289852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bwMode="auto">
          <a:xfrm>
            <a:off x="417513" y="1174750"/>
            <a:ext cx="6021387" cy="3387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17216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xfrm>
            <a:off x="341313" y="1184275"/>
            <a:ext cx="6132512" cy="3451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Rectangle 4"/>
          <p:cNvSpPr>
            <a:spLocks noGrp="1" noChangeArrowheads="1"/>
          </p:cNvSpPr>
          <p:nvPr>
            <p:ph type="body" idx="1"/>
          </p:nvPr>
        </p:nvSpPr>
        <p:spPr bwMode="auto">
          <a:xfrm>
            <a:off x="795338" y="5613400"/>
            <a:ext cx="5795962" cy="572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515" tIns="47755" rIns="95515" bIns="47755" numCol="1" anchor="t" anchorCtr="0" compatLnSpc="1">
            <a:prstTxWarp prst="textNoShape">
              <a:avLst/>
            </a:prstTxWarp>
          </a:bodyPr>
          <a:lstStyle/>
          <a:p>
            <a:pPr eaLnBrk="1" hangingPunct="1">
              <a:spcBef>
                <a:spcPct val="0"/>
              </a:spcBef>
              <a:tabLst>
                <a:tab pos="514350" algn="l"/>
              </a:tabLst>
            </a:pPr>
            <a:endParaRPr lang="fr-FR" altLang="fr-FR"/>
          </a:p>
        </p:txBody>
      </p:sp>
    </p:spTree>
    <p:extLst>
      <p:ext uri="{BB962C8B-B14F-4D97-AF65-F5344CB8AC3E}">
        <p14:creationId xmlns:p14="http://schemas.microsoft.com/office/powerpoint/2010/main" val="4230461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bwMode="auto">
          <a:xfrm>
            <a:off x="280988" y="1182688"/>
            <a:ext cx="6223000" cy="35004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690404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xfrm>
            <a:off x="439738" y="1260475"/>
            <a:ext cx="5997575" cy="3375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623237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44733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Espace réservé de l'image des diapositives 1"/>
          <p:cNvSpPr>
            <a:spLocks noGrp="1" noRot="1" noChangeAspect="1" noTextEdit="1"/>
          </p:cNvSpPr>
          <p:nvPr>
            <p:ph type="sldImg"/>
          </p:nvPr>
        </p:nvSpPr>
        <p:spPr bwMode="auto">
          <a:xfrm>
            <a:off x="403225" y="701675"/>
            <a:ext cx="5994400" cy="337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Espace réservé du numéro de diapositive 3"/>
          <p:cNvSpPr>
            <a:spLocks noGrp="1"/>
          </p:cNvSpPr>
          <p:nvPr>
            <p:ph type="sldNum" sz="quarter" idx="5"/>
          </p:nvPr>
        </p:nvSpPr>
        <p:spPr bwMode="auto">
          <a:xfrm>
            <a:off x="5438775" y="10790238"/>
            <a:ext cx="958850" cy="566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212" tIns="44104" rIns="88212" bIns="44104" numCol="1" anchorCtr="0" compatLnSpc="1">
            <a:prstTxWarp prst="textNoShape">
              <a:avLst/>
            </a:prstTxWarp>
          </a:bodyPr>
          <a:lstStyle>
            <a:lvl1pPr defTabSz="879475">
              <a:defRPr>
                <a:solidFill>
                  <a:schemeClr val="tx1"/>
                </a:solidFill>
                <a:latin typeface="Arial" panose="020B0604020202020204" pitchFamily="34" charset="0"/>
              </a:defRPr>
            </a:lvl1pPr>
            <a:lvl2pPr marL="742950" indent="-285750" defTabSz="879475">
              <a:defRPr>
                <a:solidFill>
                  <a:schemeClr val="tx1"/>
                </a:solidFill>
                <a:latin typeface="Arial" panose="020B0604020202020204" pitchFamily="34" charset="0"/>
              </a:defRPr>
            </a:lvl2pPr>
            <a:lvl3pPr marL="1143000" indent="-228600" defTabSz="879475">
              <a:defRPr>
                <a:solidFill>
                  <a:schemeClr val="tx1"/>
                </a:solidFill>
                <a:latin typeface="Arial" panose="020B0604020202020204" pitchFamily="34" charset="0"/>
              </a:defRPr>
            </a:lvl3pPr>
            <a:lvl4pPr marL="1600200" indent="-228600" defTabSz="879475">
              <a:defRPr>
                <a:solidFill>
                  <a:schemeClr val="tx1"/>
                </a:solidFill>
                <a:latin typeface="Arial" panose="020B0604020202020204" pitchFamily="34" charset="0"/>
              </a:defRPr>
            </a:lvl4pPr>
            <a:lvl5pPr marL="2057400" indent="-228600" defTabSz="879475">
              <a:defRPr>
                <a:solidFill>
                  <a:schemeClr val="tx1"/>
                </a:solidFill>
                <a:latin typeface="Arial" panose="020B0604020202020204" pitchFamily="34" charset="0"/>
              </a:defRPr>
            </a:lvl5pPr>
            <a:lvl6pPr marL="2514600" indent="-228600" defTabSz="879475" eaLnBrk="0" fontAlgn="base" hangingPunct="0">
              <a:spcBef>
                <a:spcPct val="0"/>
              </a:spcBef>
              <a:spcAft>
                <a:spcPct val="0"/>
              </a:spcAft>
              <a:defRPr>
                <a:solidFill>
                  <a:schemeClr val="tx1"/>
                </a:solidFill>
                <a:latin typeface="Arial" panose="020B0604020202020204" pitchFamily="34" charset="0"/>
              </a:defRPr>
            </a:lvl6pPr>
            <a:lvl7pPr marL="2971800" indent="-228600" defTabSz="879475" eaLnBrk="0" fontAlgn="base" hangingPunct="0">
              <a:spcBef>
                <a:spcPct val="0"/>
              </a:spcBef>
              <a:spcAft>
                <a:spcPct val="0"/>
              </a:spcAft>
              <a:defRPr>
                <a:solidFill>
                  <a:schemeClr val="tx1"/>
                </a:solidFill>
                <a:latin typeface="Arial" panose="020B0604020202020204" pitchFamily="34" charset="0"/>
              </a:defRPr>
            </a:lvl7pPr>
            <a:lvl8pPr marL="3429000" indent="-228600" defTabSz="879475" eaLnBrk="0" fontAlgn="base" hangingPunct="0">
              <a:spcBef>
                <a:spcPct val="0"/>
              </a:spcBef>
              <a:spcAft>
                <a:spcPct val="0"/>
              </a:spcAft>
              <a:defRPr>
                <a:solidFill>
                  <a:schemeClr val="tx1"/>
                </a:solidFill>
                <a:latin typeface="Arial" panose="020B0604020202020204" pitchFamily="34" charset="0"/>
              </a:defRPr>
            </a:lvl8pPr>
            <a:lvl9pPr marL="3886200" indent="-228600" defTabSz="879475"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83EB9FC-834F-433E-A0CC-334B7543C9F9}" type="slidenum">
              <a:rPr lang="fr-FR" altLang="fr-FR" sz="1100" smtClean="0">
                <a:solidFill>
                  <a:srgbClr val="000000"/>
                </a:solidFill>
                <a:latin typeface="Times New Roman" panose="02020603050405020304" pitchFamily="18" charset="0"/>
                <a:cs typeface="Arial" panose="020B0604020202020204" pitchFamily="34" charset="0"/>
              </a:rPr>
              <a:pPr fontAlgn="base">
                <a:spcBef>
                  <a:spcPct val="0"/>
                </a:spcBef>
                <a:spcAft>
                  <a:spcPct val="0"/>
                </a:spcAft>
              </a:pPr>
              <a:t>3</a:t>
            </a:fld>
            <a:endParaRPr lang="fr-FR" altLang="fr-FR" sz="1100">
              <a:solidFill>
                <a:srgbClr val="000000"/>
              </a:solidFill>
              <a:latin typeface="Times New Roman" panose="02020603050405020304" pitchFamily="18" charset="0"/>
              <a:cs typeface="Arial" panose="020B0604020202020204" pitchFamily="34" charset="0"/>
            </a:endParaRPr>
          </a:p>
        </p:txBody>
      </p:sp>
      <p:sp>
        <p:nvSpPr>
          <p:cNvPr id="142340"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
        <p:nvSpPr>
          <p:cNvPr id="5" name="Espace réservé des notes 1">
            <a:extLst>
              <a:ext uri="{FF2B5EF4-FFF2-40B4-BE49-F238E27FC236}">
                <a16:creationId xmlns:a16="http://schemas.microsoft.com/office/drawing/2014/main" id="{05D314E7-074B-47AC-A5DD-FDE7993447EC}"/>
              </a:ext>
            </a:extLst>
          </p:cNvPr>
          <p:cNvSpPr txBox="1">
            <a:spLocks/>
          </p:cNvSpPr>
          <p:nvPr/>
        </p:nvSpPr>
        <p:spPr>
          <a:xfrm>
            <a:off x="347659" y="4234815"/>
            <a:ext cx="6437433" cy="5637846"/>
          </a:xfrm>
          <a:prstGeom prst="rect">
            <a:avLst/>
          </a:prstGeom>
        </p:spPr>
        <p:txBody>
          <a:bodyPr vert="horz" lIns="91431" tIns="45717" rIns="91431" bIns="45717" rtlCol="0"/>
          <a:lstStyle>
            <a:lvl1pPr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947958" eaLnBrk="1" hangingPunct="1">
              <a:defRPr/>
            </a:pPr>
            <a:r>
              <a:rPr lang="fr-FR" b="1" u="sng" dirty="0">
                <a:solidFill>
                  <a:srgbClr val="000000"/>
                </a:solidFill>
              </a:rPr>
              <a:t>Commentaires</a:t>
            </a:r>
          </a:p>
          <a:p>
            <a:pPr defTabSz="947958" eaLnBrk="1" hangingPunct="1">
              <a:defRPr/>
            </a:pPr>
            <a:endParaRPr lang="fr-FR" b="1" u="sng" dirty="0">
              <a:solidFill>
                <a:srgbClr val="000000"/>
              </a:solidFill>
            </a:endParaRPr>
          </a:p>
          <a:p>
            <a:pPr marL="171474" indent="-171474" defTabSz="947958" eaLnBrk="1" hangingPunct="1">
              <a:spcBef>
                <a:spcPts val="0"/>
              </a:spcBef>
              <a:buFont typeface="Arial" panose="020B0604020202020204" pitchFamily="34" charset="0"/>
              <a:buChar char="•"/>
              <a:defRPr/>
            </a:pPr>
            <a:r>
              <a:rPr lang="fr-FR" b="1" dirty="0">
                <a:solidFill>
                  <a:srgbClr val="000000"/>
                </a:solidFill>
              </a:rPr>
              <a:t>Présenter le parcours de formations CDFH</a:t>
            </a:r>
          </a:p>
          <a:p>
            <a:pPr defTabSz="947958" eaLnBrk="1" hangingPunct="1">
              <a:defRPr/>
            </a:pPr>
            <a:r>
              <a:rPr lang="fr-FR" altLang="fr-FR" sz="1900" dirty="0">
                <a:solidFill>
                  <a:srgbClr val="000000"/>
                </a:solidFill>
                <a:sym typeface="Webdings" panose="05030102010509060703" pitchFamily="18" charset="2"/>
              </a:rPr>
              <a:t></a:t>
            </a:r>
            <a:r>
              <a:rPr lang="fr-FR" altLang="fr-FR" i="1" dirty="0">
                <a:solidFill>
                  <a:srgbClr val="000000"/>
                </a:solidFill>
              </a:rPr>
              <a:t> Ce module d’expertise constitue une étape complémentaire dans votre parcours de formation.</a:t>
            </a:r>
          </a:p>
          <a:p>
            <a:pPr marL="177826" lvl="1" defTabSz="947958" eaLnBrk="1" hangingPunct="1">
              <a:spcBef>
                <a:spcPts val="600"/>
              </a:spcBef>
              <a:defRPr/>
            </a:pPr>
            <a:r>
              <a:rPr lang="fr-FR" dirty="0">
                <a:solidFill>
                  <a:srgbClr val="000000"/>
                </a:solidFill>
              </a:rPr>
              <a:t>- </a:t>
            </a:r>
            <a:r>
              <a:rPr lang="fr-FR" u="sng" dirty="0">
                <a:solidFill>
                  <a:srgbClr val="000000"/>
                </a:solidFill>
              </a:rPr>
              <a:t>1</a:t>
            </a:r>
            <a:r>
              <a:rPr lang="fr-FR" u="sng" baseline="30000" dirty="0">
                <a:solidFill>
                  <a:srgbClr val="000000"/>
                </a:solidFill>
              </a:rPr>
              <a:t>ère</a:t>
            </a:r>
            <a:r>
              <a:rPr lang="fr-FR" u="sng" dirty="0">
                <a:solidFill>
                  <a:srgbClr val="000000"/>
                </a:solidFill>
              </a:rPr>
              <a:t> étape </a:t>
            </a:r>
            <a:r>
              <a:rPr lang="fr-FR" b="1" dirty="0">
                <a:solidFill>
                  <a:srgbClr val="000000"/>
                </a:solidFill>
              </a:rPr>
              <a:t>: Les incontournables du conseil </a:t>
            </a:r>
            <a:r>
              <a:rPr lang="fr-FR" dirty="0">
                <a:solidFill>
                  <a:srgbClr val="000000"/>
                </a:solidFill>
              </a:rPr>
              <a:t>(2 jours généralement espacés de 15 jours à 3 semaines)</a:t>
            </a:r>
          </a:p>
          <a:p>
            <a:pPr defTabSz="947958" eaLnBrk="1" hangingPunct="1">
              <a:spcAft>
                <a:spcPts val="600"/>
              </a:spcAft>
              <a:defRPr/>
            </a:pPr>
            <a:r>
              <a:rPr lang="fr-FR" dirty="0">
                <a:solidFill>
                  <a:srgbClr val="000000"/>
                </a:solidFill>
              </a:rPr>
              <a:t>Objectif : intégrer les médicaments homéopathiques dans votre pratique quotidienne</a:t>
            </a:r>
          </a:p>
          <a:p>
            <a:pPr marL="177826" lvl="1" defTabSz="947958" eaLnBrk="1" hangingPunct="1">
              <a:spcAft>
                <a:spcPts val="600"/>
              </a:spcAft>
              <a:defRPr/>
            </a:pPr>
            <a:r>
              <a:rPr lang="fr-FR" dirty="0">
                <a:solidFill>
                  <a:srgbClr val="000000"/>
                </a:solidFill>
              </a:rPr>
              <a:t>- </a:t>
            </a:r>
            <a:r>
              <a:rPr lang="fr-FR" u="sng" dirty="0">
                <a:solidFill>
                  <a:srgbClr val="000000"/>
                </a:solidFill>
              </a:rPr>
              <a:t>2</a:t>
            </a:r>
            <a:r>
              <a:rPr lang="fr-FR" u="sng" baseline="30000" dirty="0">
                <a:solidFill>
                  <a:srgbClr val="000000"/>
                </a:solidFill>
              </a:rPr>
              <a:t>ème</a:t>
            </a:r>
            <a:r>
              <a:rPr lang="fr-FR" u="sng" dirty="0">
                <a:solidFill>
                  <a:srgbClr val="000000"/>
                </a:solidFill>
              </a:rPr>
              <a:t> étape </a:t>
            </a:r>
            <a:r>
              <a:rPr lang="fr-FR" b="1" dirty="0">
                <a:solidFill>
                  <a:srgbClr val="000000"/>
                </a:solidFill>
              </a:rPr>
              <a:t>: les expertises thématiques </a:t>
            </a:r>
            <a:r>
              <a:rPr lang="fr-FR" dirty="0">
                <a:solidFill>
                  <a:srgbClr val="000000"/>
                </a:solidFill>
              </a:rPr>
              <a:t>(2 jours généralement espacés de 3  semaines à 1 mois)</a:t>
            </a:r>
          </a:p>
          <a:p>
            <a:pPr defTabSz="947958" eaLnBrk="1" hangingPunct="1">
              <a:spcBef>
                <a:spcPts val="0"/>
              </a:spcBef>
              <a:defRPr/>
            </a:pPr>
            <a:r>
              <a:rPr lang="fr-FR" dirty="0">
                <a:solidFill>
                  <a:srgbClr val="000000"/>
                </a:solidFill>
              </a:rPr>
              <a:t>Objectif : approfondir vos connaissances et perfectionner votre conseil dans une thématique</a:t>
            </a:r>
          </a:p>
          <a:p>
            <a:pPr defTabSz="947958" eaLnBrk="1" hangingPunct="1">
              <a:spcBef>
                <a:spcPts val="600"/>
              </a:spcBef>
              <a:defRPr/>
            </a:pPr>
            <a:r>
              <a:rPr lang="fr-FR" dirty="0">
                <a:solidFill>
                  <a:srgbClr val="000000"/>
                </a:solidFill>
              </a:rPr>
              <a:t>Ces modules intègrent un temps d’échanges autour de vos pratiques officinales. </a:t>
            </a:r>
          </a:p>
          <a:p>
            <a:pPr defTabSz="947958" eaLnBrk="1" hangingPunct="1">
              <a:spcBef>
                <a:spcPts val="1244"/>
              </a:spcBef>
              <a:defRPr/>
            </a:pPr>
            <a:r>
              <a:rPr lang="fr-FR" i="1" dirty="0">
                <a:solidFill>
                  <a:srgbClr val="000000"/>
                </a:solidFill>
              </a:rPr>
              <a:t>Plusieurs thèmes sont disponibles pour poursuivre votre parcours.</a:t>
            </a:r>
          </a:p>
          <a:p>
            <a:pPr defTabSz="947958" eaLnBrk="1" hangingPunct="1">
              <a:spcBef>
                <a:spcPts val="1244"/>
              </a:spcBef>
              <a:defRPr/>
            </a:pPr>
            <a:r>
              <a:rPr lang="fr-FR" i="1" dirty="0">
                <a:solidFill>
                  <a:srgbClr val="000000"/>
                </a:solidFill>
              </a:rPr>
              <a:t>Ces </a:t>
            </a:r>
            <a:r>
              <a:rPr lang="fr-FR" b="1" i="1" u="sng" dirty="0">
                <a:solidFill>
                  <a:srgbClr val="000000"/>
                </a:solidFill>
              </a:rPr>
              <a:t>expertises sont réparties en 3 niveaux </a:t>
            </a:r>
            <a:r>
              <a:rPr lang="fr-FR" i="1" dirty="0">
                <a:solidFill>
                  <a:srgbClr val="000000"/>
                </a:solidFill>
              </a:rPr>
              <a:t>:</a:t>
            </a:r>
          </a:p>
          <a:p>
            <a:pPr marL="171450" indent="-171450" defTabSz="947958" eaLnBrk="1" hangingPunct="1">
              <a:spcBef>
                <a:spcPts val="600"/>
              </a:spcBef>
              <a:buFontTx/>
              <a:buChar char="-"/>
              <a:defRPr/>
            </a:pPr>
            <a:r>
              <a:rPr lang="fr-FR" b="1" i="1" dirty="0">
                <a:solidFill>
                  <a:srgbClr val="000000"/>
                </a:solidFill>
              </a:rPr>
              <a:t>Niveau 1 : Pédiatrie / ORL </a:t>
            </a:r>
            <a:r>
              <a:rPr lang="fr-FR" i="1" dirty="0">
                <a:solidFill>
                  <a:srgbClr val="000000"/>
                </a:solidFill>
              </a:rPr>
              <a:t>sont les plus faciles à mettre en pratique car les demandes de conseil ou les occasions sont fréquentes au comptoir et le plus souvent sans autre solution médicamenteuse alternative</a:t>
            </a:r>
          </a:p>
          <a:p>
            <a:pPr marL="171450" indent="-171450" defTabSz="947958" eaLnBrk="1" hangingPunct="1">
              <a:spcBef>
                <a:spcPts val="600"/>
              </a:spcBef>
              <a:buFontTx/>
              <a:buChar char="-"/>
              <a:defRPr/>
            </a:pPr>
            <a:r>
              <a:rPr lang="fr-FR" b="1" i="1" dirty="0">
                <a:solidFill>
                  <a:srgbClr val="000000"/>
                </a:solidFill>
              </a:rPr>
              <a:t>Niveau 2 : Gynécologie et obstétrique / Dermatologie - </a:t>
            </a:r>
            <a:r>
              <a:rPr lang="fr-FR" i="1" dirty="0">
                <a:solidFill>
                  <a:srgbClr val="000000"/>
                </a:solidFill>
              </a:rPr>
              <a:t>également</a:t>
            </a:r>
            <a:r>
              <a:rPr lang="fr-FR" b="1" i="1" dirty="0">
                <a:solidFill>
                  <a:srgbClr val="000000"/>
                </a:solidFill>
              </a:rPr>
              <a:t> </a:t>
            </a:r>
            <a:r>
              <a:rPr lang="fr-FR" i="1" dirty="0">
                <a:solidFill>
                  <a:srgbClr val="000000"/>
                </a:solidFill>
              </a:rPr>
              <a:t>plus facile à mettre en pratique pour les mêmes raisons concernant la femme enceinte. Mais ce module comme celui de Dermatologie aborde également des pathologies qui nécessitent pour conseiller, un échange avec le patient ou la patiente et de la </a:t>
            </a:r>
            <a:r>
              <a:rPr lang="fr-FR" i="1" dirty="0" err="1">
                <a:solidFill>
                  <a:srgbClr val="000000"/>
                </a:solidFill>
              </a:rPr>
              <a:t>pro-activité</a:t>
            </a:r>
            <a:endParaRPr lang="fr-FR" i="1" dirty="0">
              <a:solidFill>
                <a:srgbClr val="000000"/>
              </a:solidFill>
            </a:endParaRPr>
          </a:p>
          <a:p>
            <a:pPr marL="171450" indent="-171450" defTabSz="947958" eaLnBrk="1" hangingPunct="1">
              <a:spcBef>
                <a:spcPts val="600"/>
              </a:spcBef>
              <a:buFontTx/>
              <a:buChar char="-"/>
              <a:defRPr/>
            </a:pPr>
            <a:r>
              <a:rPr lang="fr-FR" b="1" i="1" dirty="0">
                <a:solidFill>
                  <a:srgbClr val="000000"/>
                </a:solidFill>
              </a:rPr>
              <a:t>Niveau 3 : Accompagnement en oncologie / Prise en charge de la personne âgée</a:t>
            </a:r>
            <a:r>
              <a:rPr lang="fr-FR" i="1" dirty="0">
                <a:solidFill>
                  <a:srgbClr val="000000"/>
                </a:solidFill>
              </a:rPr>
              <a:t> - ces modules ne sont pas plus compliqués au niveau des médicaments homéopathiques ; par contre, ils demandent d’être plus à l’aise et plus sûr de soi dans l’approche du patient. Pour conseiller le patient, il faut être pro-actif, échanger avec lui, observer les lésions dans le cas de  la dermatologie car il ne demandera pas forcément un conseil… </a:t>
            </a:r>
            <a:endParaRPr lang="fr-FR" dirty="0"/>
          </a:p>
        </p:txBody>
      </p:sp>
    </p:spTree>
    <p:extLst>
      <p:ext uri="{BB962C8B-B14F-4D97-AF65-F5344CB8AC3E}">
        <p14:creationId xmlns:p14="http://schemas.microsoft.com/office/powerpoint/2010/main" val="1808541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948821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286938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986026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Rectangle 3"/>
          <p:cNvSpPr>
            <a:spLocks noGrp="1" noChangeArrowheads="1"/>
          </p:cNvSpPr>
          <p:nvPr>
            <p:ph type="body" idx="1"/>
          </p:nvPr>
        </p:nvSpPr>
        <p:spPr bwMode="auto">
          <a:xfrm>
            <a:off x="455613" y="5181600"/>
            <a:ext cx="6283325" cy="589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00" tIns="47453" rIns="94900" bIns="47453" numCol="1" anchor="t" anchorCtr="0" compatLnSpc="1">
            <a:prstTxWarp prst="textNoShape">
              <a:avLst/>
            </a:prstTxWarp>
          </a:bodyPr>
          <a:lstStyle/>
          <a:p>
            <a:pPr eaLnBrk="1" hangingPunct="1">
              <a:lnSpc>
                <a:spcPct val="90000"/>
              </a:lnSpc>
              <a:spcBef>
                <a:spcPct val="0"/>
              </a:spcBef>
            </a:pPr>
            <a:endParaRPr lang="fr-FR" altLang="fr-FR"/>
          </a:p>
          <a:p>
            <a:pPr eaLnBrk="1" hangingPunct="1">
              <a:spcBef>
                <a:spcPct val="0"/>
              </a:spcBef>
            </a:pPr>
            <a:r>
              <a:rPr lang="fr-FR" altLang="fr-FR"/>
              <a:t> </a:t>
            </a:r>
          </a:p>
        </p:txBody>
      </p:sp>
    </p:spTree>
    <p:extLst>
      <p:ext uri="{BB962C8B-B14F-4D97-AF65-F5344CB8AC3E}">
        <p14:creationId xmlns:p14="http://schemas.microsoft.com/office/powerpoint/2010/main" val="4199996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197913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570602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Espace réservé des commentaires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2506302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bwMode="auto">
          <a:xfrm>
            <a:off x="396875" y="1206500"/>
            <a:ext cx="6005513" cy="3378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Espace réservé des commentaires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5817028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9441661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Espace réservé des commentaires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245169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xfrm>
            <a:off x="393700" y="1244600"/>
            <a:ext cx="5975350" cy="3360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8" name="Rectangle 3"/>
          <p:cNvSpPr>
            <a:spLocks noGrp="1" noChangeArrowheads="1"/>
          </p:cNvSpPr>
          <p:nvPr>
            <p:ph type="body" idx="1"/>
          </p:nvPr>
        </p:nvSpPr>
        <p:spPr bwMode="auto">
          <a:xfrm>
            <a:off x="636588" y="5819775"/>
            <a:ext cx="5959475" cy="4287838"/>
          </a:xfrm>
          <a:extLst>
            <a:ext uri="{909E8E84-426E-40dd-AFC4-6F175D3DCCD1}"/>
            <a:ext uri="{91240B29-F687-4f45-9708-019B960494DF}"/>
          </a:extLst>
        </p:spPr>
        <p:txBody>
          <a:bodyPr wrap="square" lIns="91605" tIns="45805" rIns="91605" bIns="45805" numCol="1" anchor="t" anchorCtr="0" compatLnSpc="1">
            <a:prstTxWarp prst="textNoShape">
              <a:avLst/>
            </a:prstTxWarp>
          </a:bodyPr>
          <a:lstStyle/>
          <a:p>
            <a:pPr eaLnBrk="1" fontAlgn="auto" hangingPunct="1">
              <a:spcBef>
                <a:spcPct val="0"/>
              </a:spcBef>
              <a:spcAft>
                <a:spcPts val="0"/>
              </a:spcAft>
              <a:defRPr/>
            </a:pPr>
            <a:r>
              <a:rPr lang="fr-FR" altLang="fr-FR" b="1" u="sng" dirty="0"/>
              <a:t>Commentaires</a:t>
            </a:r>
            <a:r>
              <a:rPr lang="fr-FR" altLang="fr-FR" b="1" dirty="0"/>
              <a:t>	</a:t>
            </a:r>
          </a:p>
          <a:p>
            <a:pPr eaLnBrk="1" fontAlgn="auto" hangingPunct="1">
              <a:spcBef>
                <a:spcPct val="0"/>
              </a:spcBef>
              <a:spcAft>
                <a:spcPts val="0"/>
              </a:spcAft>
              <a:defRPr/>
            </a:pPr>
            <a:r>
              <a:rPr lang="fr-FR" altLang="fr-FR" b="1" dirty="0"/>
              <a:t>		</a:t>
            </a:r>
            <a:endParaRPr lang="fr-FR" altLang="fr-FR" b="1" dirty="0">
              <a:sym typeface="Wingdings" panose="05000000000000000000" pitchFamily="2" charset="2"/>
            </a:endParaRPr>
          </a:p>
          <a:p>
            <a:pPr marL="182563" indent="-182563" eaLnBrk="1" fontAlgn="auto" hangingPunct="1">
              <a:spcBef>
                <a:spcPct val="0"/>
              </a:spcBef>
              <a:spcAft>
                <a:spcPts val="0"/>
              </a:spcAft>
              <a:buFontTx/>
              <a:buChar char="•"/>
              <a:defRPr/>
            </a:pPr>
            <a:r>
              <a:rPr lang="fr-FR" altLang="fr-FR" b="1" dirty="0"/>
              <a:t>Présenter l’objectif du module « ORL »</a:t>
            </a:r>
          </a:p>
          <a:p>
            <a:pPr eaLnBrk="1" fontAlgn="auto" hangingPunct="1">
              <a:spcBef>
                <a:spcPct val="0"/>
              </a:spcBef>
              <a:spcAft>
                <a:spcPts val="0"/>
              </a:spcAft>
              <a:defRPr/>
            </a:pPr>
            <a:r>
              <a:rPr lang="fr-FR" altLang="fr-FR" dirty="0">
                <a:ea typeface="ＭＳ Ｐゴシック" panose="020B0600070205080204" pitchFamily="34" charset="-128"/>
                <a:sym typeface="Wingdings" panose="05000000000000000000" pitchFamily="2" charset="2"/>
              </a:rPr>
              <a:t>Intégrer les médicaments homéopathiques</a:t>
            </a:r>
            <a:r>
              <a:rPr lang="fr-FR" altLang="fr-FR" b="1" dirty="0">
                <a:ea typeface="ＭＳ Ｐゴシック" panose="020B0600070205080204" pitchFamily="34" charset="-128"/>
                <a:sym typeface="Wingdings" panose="05000000000000000000" pitchFamily="2" charset="2"/>
              </a:rPr>
              <a:t>, en première intention, dans la prise en charge des pathologies ORL </a:t>
            </a:r>
            <a:r>
              <a:rPr lang="fr-FR" b="1" dirty="0"/>
              <a:t>les plus couramment rencontrées à l’officine</a:t>
            </a:r>
            <a:r>
              <a:rPr lang="fr-FR" altLang="fr-FR" dirty="0">
                <a:ea typeface="ＭＳ Ｐゴシック" panose="020B0600070205080204" pitchFamily="34" charset="-128"/>
                <a:sym typeface="Wingdings" panose="05000000000000000000" pitchFamily="2" charset="2"/>
              </a:rPr>
              <a:t>.</a:t>
            </a:r>
            <a:endParaRPr lang="fr-FR" altLang="fr-FR" dirty="0">
              <a:ea typeface="ＭＳ Ｐゴシック" panose="020B0600070205080204" pitchFamily="34" charset="-128"/>
            </a:endParaRPr>
          </a:p>
          <a:p>
            <a:pPr eaLnBrk="1" fontAlgn="auto" hangingPunct="1">
              <a:spcBef>
                <a:spcPct val="0"/>
              </a:spcBef>
              <a:spcAft>
                <a:spcPts val="0"/>
              </a:spcAft>
              <a:defRPr/>
            </a:pPr>
            <a:endParaRPr lang="fr-FR" altLang="fr-FR" sz="1700" dirty="0">
              <a:sym typeface="Webdings" panose="05030102010509060703" pitchFamily="18" charset="2"/>
            </a:endParaRPr>
          </a:p>
          <a:p>
            <a:pPr marL="182563" indent="-182563" eaLnBrk="1" fontAlgn="auto" hangingPunct="1">
              <a:spcBef>
                <a:spcPct val="0"/>
              </a:spcBef>
              <a:spcAft>
                <a:spcPts val="0"/>
              </a:spcAft>
              <a:buFont typeface="Arial" panose="020B0604020202020204" pitchFamily="34" charset="0"/>
              <a:buChar char="•"/>
              <a:defRPr/>
            </a:pPr>
            <a:r>
              <a:rPr lang="fr-FR" altLang="fr-FR" b="1" dirty="0">
                <a:sym typeface="Webdings" panose="05030102010509060703" pitchFamily="18" charset="2"/>
              </a:rPr>
              <a:t>Préciser ce que signifie « ORL » </a:t>
            </a:r>
            <a:r>
              <a:rPr lang="fr-FR" altLang="fr-FR" dirty="0">
                <a:sym typeface="Webdings" panose="05030102010509060703" pitchFamily="18" charset="2"/>
              </a:rPr>
              <a:t>: </a:t>
            </a:r>
            <a:r>
              <a:rPr lang="fr-FR" dirty="0"/>
              <a:t>Oto-Rhino-Laryngologie</a:t>
            </a:r>
            <a:endParaRPr lang="fr-FR" altLang="fr-FR" dirty="0">
              <a:sym typeface="Webdings" panose="05030102010509060703" pitchFamily="18" charset="2"/>
            </a:endParaRPr>
          </a:p>
          <a:p>
            <a:pPr eaLnBrk="1" fontAlgn="auto" hangingPunct="1">
              <a:spcBef>
                <a:spcPct val="0"/>
              </a:spcBef>
              <a:spcAft>
                <a:spcPts val="0"/>
              </a:spcAft>
              <a:defRPr/>
            </a:pPr>
            <a:endParaRPr lang="fr-FR" altLang="fr-FR" b="1" i="1" dirty="0"/>
          </a:p>
          <a:p>
            <a:pPr marL="182563" indent="-182563" eaLnBrk="1" fontAlgn="auto" hangingPunct="1">
              <a:spcBef>
                <a:spcPct val="0"/>
              </a:spcBef>
              <a:spcAft>
                <a:spcPts val="0"/>
              </a:spcAft>
              <a:buFontTx/>
              <a:buChar char="•"/>
              <a:defRPr/>
            </a:pPr>
            <a:r>
              <a:rPr lang="fr-FR" altLang="fr-FR" b="1" dirty="0"/>
              <a:t>Insister sur la </a:t>
            </a:r>
            <a:r>
              <a:rPr lang="fr-FR" altLang="fr-FR" b="1" dirty="0" err="1"/>
              <a:t>pro-activité</a:t>
            </a:r>
            <a:r>
              <a:rPr lang="fr-FR" altLang="fr-FR" b="1" dirty="0"/>
              <a:t> de leur conseil en première intention </a:t>
            </a:r>
            <a:r>
              <a:rPr lang="fr-FR" altLang="fr-FR" dirty="0"/>
              <a:t>(aller au devant, et ne pas se limiter aux demandes de conseils)</a:t>
            </a:r>
          </a:p>
          <a:p>
            <a:pPr eaLnBrk="1" fontAlgn="auto" hangingPunct="1">
              <a:spcBef>
                <a:spcPct val="0"/>
              </a:spcBef>
              <a:spcAft>
                <a:spcPts val="0"/>
              </a:spcAft>
              <a:defRPr/>
            </a:pPr>
            <a:endParaRPr lang="fr-FR" altLang="fr-FR" dirty="0"/>
          </a:p>
          <a:p>
            <a:pPr eaLnBrk="1" fontAlgn="auto" hangingPunct="1">
              <a:spcBef>
                <a:spcPct val="0"/>
              </a:spcBef>
              <a:spcAft>
                <a:spcPts val="0"/>
              </a:spcAft>
              <a:defRPr/>
            </a:pPr>
            <a:endParaRPr lang="fr-FR" altLang="fr-FR" dirty="0"/>
          </a:p>
          <a:p>
            <a:pPr eaLnBrk="1" fontAlgn="auto" hangingPunct="1">
              <a:spcBef>
                <a:spcPct val="0"/>
              </a:spcBef>
              <a:spcAft>
                <a:spcPts val="0"/>
              </a:spcAft>
              <a:defRPr/>
            </a:pPr>
            <a:endParaRPr lang="fr-FR" altLang="fr-FR" dirty="0">
              <a:solidFill>
                <a:srgbClr val="FF0000"/>
              </a:solidFill>
            </a:endParaRPr>
          </a:p>
        </p:txBody>
      </p:sp>
    </p:spTree>
    <p:extLst>
      <p:ext uri="{BB962C8B-B14F-4D97-AF65-F5344CB8AC3E}">
        <p14:creationId xmlns:p14="http://schemas.microsoft.com/office/powerpoint/2010/main" val="1728529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Espace réservé des commentaires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40636045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9485367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Espace réservé du numéro de diapositive 3"/>
          <p:cNvSpPr>
            <a:spLocks noGrp="1"/>
          </p:cNvSpPr>
          <p:nvPr>
            <p:ph type="sldNum" sz="quarter" idx="5"/>
          </p:nvPr>
        </p:nvSpPr>
        <p:spPr bwMode="auto">
          <a:xfrm>
            <a:off x="3816350" y="10242550"/>
            <a:ext cx="29210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36" tIns="45819" rIns="91636" bIns="45819"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20E6F91-CE8F-4F00-92C6-DD866C5BE479}" type="slidenum">
              <a:rPr lang="fr-FR" altLang="fr-FR" sz="1000" smtClean="0">
                <a:solidFill>
                  <a:srgbClr val="000000"/>
                </a:solidFill>
                <a:ea typeface="ＭＳ Ｐゴシック" panose="020B0600070205080204" pitchFamily="34" charset="-128"/>
              </a:rPr>
              <a:pPr fontAlgn="base">
                <a:spcBef>
                  <a:spcPct val="0"/>
                </a:spcBef>
                <a:spcAft>
                  <a:spcPct val="0"/>
                </a:spcAft>
              </a:pPr>
              <a:t>42</a:t>
            </a:fld>
            <a:endParaRPr lang="fr-FR" altLang="fr-FR" sz="1000">
              <a:solidFill>
                <a:srgbClr val="000000"/>
              </a:solidFill>
              <a:ea typeface="ＭＳ Ｐゴシック" panose="020B0600070205080204" pitchFamily="34" charset="-128"/>
            </a:endParaRPr>
          </a:p>
        </p:txBody>
      </p:sp>
      <p:sp>
        <p:nvSpPr>
          <p:cNvPr id="222212"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4548722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Espace réservé du numéro de diapositive 3"/>
          <p:cNvSpPr txBox="1">
            <a:spLocks noGrp="1"/>
          </p:cNvSpPr>
          <p:nvPr/>
        </p:nvSpPr>
        <p:spPr bwMode="auto">
          <a:xfrm>
            <a:off x="3816350" y="10242550"/>
            <a:ext cx="29210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36" tIns="45819" rIns="91636" bIns="45819" anchor="b"/>
          <a:lstStyle>
            <a:lvl1pPr defTabSz="915988">
              <a:defRPr>
                <a:solidFill>
                  <a:schemeClr val="tx1"/>
                </a:solidFill>
                <a:latin typeface="Arial" panose="020B0604020202020204" pitchFamily="34" charset="0"/>
              </a:defRPr>
            </a:lvl1pPr>
            <a:lvl2pPr marL="742950" indent="-285750" defTabSz="915988">
              <a:defRPr>
                <a:solidFill>
                  <a:schemeClr val="tx1"/>
                </a:solidFill>
                <a:latin typeface="Arial" panose="020B0604020202020204" pitchFamily="34" charset="0"/>
              </a:defRPr>
            </a:lvl2pPr>
            <a:lvl3pPr marL="1143000" indent="-228600" defTabSz="915988">
              <a:defRPr>
                <a:solidFill>
                  <a:schemeClr val="tx1"/>
                </a:solidFill>
                <a:latin typeface="Arial" panose="020B0604020202020204" pitchFamily="34" charset="0"/>
              </a:defRPr>
            </a:lvl3pPr>
            <a:lvl4pPr marL="1600200" indent="-228600" defTabSz="915988">
              <a:defRPr>
                <a:solidFill>
                  <a:schemeClr val="tx1"/>
                </a:solidFill>
                <a:latin typeface="Arial" panose="020B0604020202020204" pitchFamily="34" charset="0"/>
              </a:defRPr>
            </a:lvl4pPr>
            <a:lvl5pPr marL="2057400" indent="-228600" defTabSz="915988">
              <a:defRPr>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EB480CB-DD1B-48C3-9C22-00D9C5C38688}" type="slidenum">
              <a:rPr lang="fr-FR" altLang="fr-FR" sz="1000">
                <a:solidFill>
                  <a:srgbClr val="000000"/>
                </a:solidFill>
                <a:ea typeface="ＭＳ Ｐゴシック" panose="020B0600070205080204" pitchFamily="34" charset="-128"/>
              </a:rPr>
              <a:pPr algn="r" eaLnBrk="1" hangingPunct="1"/>
              <a:t>43</a:t>
            </a:fld>
            <a:endParaRPr lang="fr-FR" altLang="fr-FR" sz="1000">
              <a:solidFill>
                <a:srgbClr val="000000"/>
              </a:solidFill>
              <a:ea typeface="ＭＳ Ｐゴシック" panose="020B0600070205080204" pitchFamily="34" charset="-128"/>
            </a:endParaRPr>
          </a:p>
        </p:txBody>
      </p:sp>
      <p:sp>
        <p:nvSpPr>
          <p:cNvPr id="224260"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6589075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bwMode="auto">
          <a:xfrm>
            <a:off x="414338" y="1195388"/>
            <a:ext cx="6045200" cy="3400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Rectangle 4"/>
          <p:cNvSpPr>
            <a:spLocks noGrp="1" noChangeArrowheads="1"/>
          </p:cNvSpPr>
          <p:nvPr>
            <p:ph type="body" idx="1"/>
          </p:nvPr>
        </p:nvSpPr>
        <p:spPr bwMode="auto">
          <a:xfrm>
            <a:off x="795338" y="5613400"/>
            <a:ext cx="5795962" cy="572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515" tIns="47755" rIns="95515" bIns="47755" numCol="1" anchor="t" anchorCtr="0" compatLnSpc="1">
            <a:prstTxWarp prst="textNoShape">
              <a:avLst/>
            </a:prstTxWarp>
          </a:bodyPr>
          <a:lstStyle/>
          <a:p>
            <a:pPr eaLnBrk="1" hangingPunct="1">
              <a:spcBef>
                <a:spcPct val="0"/>
              </a:spcBef>
              <a:tabLst>
                <a:tab pos="514350" algn="l"/>
              </a:tabLst>
            </a:pPr>
            <a:endParaRPr lang="fr-FR" altLang="fr-FR"/>
          </a:p>
        </p:txBody>
      </p:sp>
    </p:spTree>
    <p:extLst>
      <p:ext uri="{BB962C8B-B14F-4D97-AF65-F5344CB8AC3E}">
        <p14:creationId xmlns:p14="http://schemas.microsoft.com/office/powerpoint/2010/main" val="4014197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bwMode="auto">
          <a:xfrm>
            <a:off x="461963" y="1133475"/>
            <a:ext cx="5916612" cy="3328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7507335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196514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33240786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bwMode="auto">
          <a:xfrm>
            <a:off x="412750" y="1206500"/>
            <a:ext cx="5983288" cy="3365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7797366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586962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xfrm>
            <a:off x="381000" y="1125538"/>
            <a:ext cx="6032500" cy="3392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4080161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0024939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3067901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9472251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bwMode="auto">
          <a:xfrm>
            <a:off x="331788" y="1182688"/>
            <a:ext cx="6113462"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0452859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bwMode="auto">
          <a:xfrm>
            <a:off x="312738" y="1211263"/>
            <a:ext cx="6137275" cy="3452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6064329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23662027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27664984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12431199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21657938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44229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xfrm>
            <a:off x="377825" y="1219200"/>
            <a:ext cx="6019800" cy="33861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201285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5646257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Espace réservé du numéro de diapositive 3"/>
          <p:cNvSpPr>
            <a:spLocks noGrp="1"/>
          </p:cNvSpPr>
          <p:nvPr>
            <p:ph type="sldNum" sz="quarter" idx="5"/>
          </p:nvPr>
        </p:nvSpPr>
        <p:spPr bwMode="auto">
          <a:xfrm>
            <a:off x="3816350" y="10242550"/>
            <a:ext cx="29210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36" tIns="45819" rIns="91636" bIns="45819"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F64159F-6F4C-4CB6-ACEE-E9F1044ED516}" type="slidenum">
              <a:rPr lang="fr-FR" altLang="fr-FR" sz="1000" smtClean="0">
                <a:solidFill>
                  <a:srgbClr val="000000"/>
                </a:solidFill>
                <a:ea typeface="ＭＳ Ｐゴシック" panose="020B0600070205080204" pitchFamily="34" charset="-128"/>
              </a:rPr>
              <a:pPr fontAlgn="base">
                <a:spcBef>
                  <a:spcPct val="0"/>
                </a:spcBef>
                <a:spcAft>
                  <a:spcPct val="0"/>
                </a:spcAft>
              </a:pPr>
              <a:t>61</a:t>
            </a:fld>
            <a:endParaRPr lang="fr-FR" altLang="fr-FR" sz="1000">
              <a:solidFill>
                <a:srgbClr val="000000"/>
              </a:solidFill>
              <a:ea typeface="ＭＳ Ｐゴシック" panose="020B0600070205080204" pitchFamily="34" charset="-128"/>
            </a:endParaRPr>
          </a:p>
        </p:txBody>
      </p:sp>
      <p:sp>
        <p:nvSpPr>
          <p:cNvPr id="261124"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4290680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Espace réservé du numéro de diapositive 3"/>
          <p:cNvSpPr>
            <a:spLocks noGrp="1"/>
          </p:cNvSpPr>
          <p:nvPr>
            <p:ph type="sldNum" sz="quarter" idx="5"/>
          </p:nvPr>
        </p:nvSpPr>
        <p:spPr bwMode="auto">
          <a:xfrm>
            <a:off x="3816350" y="10242550"/>
            <a:ext cx="29210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36" tIns="45819" rIns="91636" bIns="45819"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3EEACBD-9A93-41B5-A7EA-BA0F73758A8D}" type="slidenum">
              <a:rPr lang="fr-FR" altLang="fr-FR" sz="1000" smtClean="0">
                <a:solidFill>
                  <a:srgbClr val="000000"/>
                </a:solidFill>
                <a:ea typeface="ＭＳ Ｐゴシック" panose="020B0600070205080204" pitchFamily="34" charset="-128"/>
              </a:rPr>
              <a:pPr fontAlgn="base">
                <a:spcBef>
                  <a:spcPct val="0"/>
                </a:spcBef>
                <a:spcAft>
                  <a:spcPct val="0"/>
                </a:spcAft>
              </a:pPr>
              <a:t>62</a:t>
            </a:fld>
            <a:endParaRPr lang="fr-FR" altLang="fr-FR" sz="1000">
              <a:solidFill>
                <a:srgbClr val="000000"/>
              </a:solidFill>
              <a:ea typeface="ＭＳ Ｐゴシック" panose="020B0600070205080204" pitchFamily="34" charset="-128"/>
            </a:endParaRPr>
          </a:p>
        </p:txBody>
      </p:sp>
      <p:sp>
        <p:nvSpPr>
          <p:cNvPr id="263172"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4126170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Espace réservé du numéro de diapositive 3"/>
          <p:cNvSpPr>
            <a:spLocks noGrp="1"/>
          </p:cNvSpPr>
          <p:nvPr>
            <p:ph type="sldNum" sz="quarter" idx="5"/>
          </p:nvPr>
        </p:nvSpPr>
        <p:spPr bwMode="auto">
          <a:xfrm>
            <a:off x="3816350" y="10242550"/>
            <a:ext cx="29210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36" tIns="45819" rIns="91636" bIns="45819"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A90401C-6624-4C55-98A2-C8B847431558}" type="slidenum">
              <a:rPr lang="fr-FR" altLang="fr-FR" sz="1000" smtClean="0">
                <a:solidFill>
                  <a:srgbClr val="000000"/>
                </a:solidFill>
                <a:ea typeface="ＭＳ Ｐゴシック" panose="020B0600070205080204" pitchFamily="34" charset="-128"/>
              </a:rPr>
              <a:pPr fontAlgn="base">
                <a:spcBef>
                  <a:spcPct val="0"/>
                </a:spcBef>
                <a:spcAft>
                  <a:spcPct val="0"/>
                </a:spcAft>
              </a:pPr>
              <a:t>63</a:t>
            </a:fld>
            <a:endParaRPr lang="fr-FR" altLang="fr-FR" sz="1000">
              <a:solidFill>
                <a:srgbClr val="000000"/>
              </a:solidFill>
              <a:ea typeface="ＭＳ Ｐゴシック" panose="020B0600070205080204" pitchFamily="34" charset="-128"/>
            </a:endParaRPr>
          </a:p>
        </p:txBody>
      </p:sp>
      <p:sp>
        <p:nvSpPr>
          <p:cNvPr id="265220"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5047542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bwMode="auto">
          <a:xfrm>
            <a:off x="342900" y="1249363"/>
            <a:ext cx="6083300" cy="3422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7132390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bwMode="auto">
          <a:xfrm>
            <a:off x="301625" y="1268413"/>
            <a:ext cx="6170613" cy="3470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083985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bwMode="auto">
          <a:xfrm>
            <a:off x="415925" y="1260475"/>
            <a:ext cx="5972175" cy="3360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Rectangle 3"/>
          <p:cNvSpPr>
            <a:spLocks noGrp="1" noChangeArrowheads="1"/>
          </p:cNvSpPr>
          <p:nvPr>
            <p:ph type="body" idx="1"/>
          </p:nvPr>
        </p:nvSpPr>
        <p:spPr bwMode="auto">
          <a:xfrm>
            <a:off x="673100" y="5119688"/>
            <a:ext cx="6126163" cy="485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ea typeface="ＭＳ Ｐゴシック" panose="020B0600070205080204" pitchFamily="34" charset="-128"/>
            </a:endParaRPr>
          </a:p>
        </p:txBody>
      </p:sp>
    </p:spTree>
    <p:extLst>
      <p:ext uri="{BB962C8B-B14F-4D97-AF65-F5344CB8AC3E}">
        <p14:creationId xmlns:p14="http://schemas.microsoft.com/office/powerpoint/2010/main" val="16876661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ea typeface="ＭＳ Ｐゴシック" panose="020B0600070205080204" pitchFamily="34" charset="-128"/>
            </a:endParaRPr>
          </a:p>
        </p:txBody>
      </p:sp>
      <p:sp>
        <p:nvSpPr>
          <p:cNvPr id="273412" name="Espace réservé du numéro de diapositive 3"/>
          <p:cNvSpPr>
            <a:spLocks noGrp="1"/>
          </p:cNvSpPr>
          <p:nvPr>
            <p:ph type="sldNum" sz="quarter" idx="5"/>
          </p:nvPr>
        </p:nvSpPr>
        <p:spPr bwMode="auto">
          <a:xfrm>
            <a:off x="3816350" y="10242550"/>
            <a:ext cx="29210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36" tIns="45819" rIns="91636" bIns="45819"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8EB87F3-7474-41C4-92C3-36320006055A}" type="slidenum">
              <a:rPr lang="fr-FR" altLang="fr-FR" sz="1000" smtClean="0">
                <a:solidFill>
                  <a:srgbClr val="000000"/>
                </a:solidFill>
                <a:ea typeface="ＭＳ Ｐゴシック" panose="020B0600070205080204" pitchFamily="34" charset="-128"/>
              </a:rPr>
              <a:pPr fontAlgn="base">
                <a:spcBef>
                  <a:spcPct val="0"/>
                </a:spcBef>
                <a:spcAft>
                  <a:spcPct val="0"/>
                </a:spcAft>
              </a:pPr>
              <a:t>67</a:t>
            </a:fld>
            <a:endParaRPr lang="fr-FR" altLang="fr-FR" sz="100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5002239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Espace réservé du numéro de diapositive 3"/>
          <p:cNvSpPr>
            <a:spLocks noGrp="1"/>
          </p:cNvSpPr>
          <p:nvPr>
            <p:ph type="sldNum" sz="quarter" idx="5"/>
          </p:nvPr>
        </p:nvSpPr>
        <p:spPr bwMode="auto">
          <a:xfrm>
            <a:off x="3816350" y="10242550"/>
            <a:ext cx="29210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36" tIns="45819" rIns="91636" bIns="45819"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B843654-9700-48BD-B301-3FD6D1A54BCD}" type="slidenum">
              <a:rPr lang="fr-FR" altLang="fr-FR" sz="1000" smtClean="0">
                <a:solidFill>
                  <a:srgbClr val="000000"/>
                </a:solidFill>
                <a:ea typeface="ＭＳ Ｐゴシック" panose="020B0600070205080204" pitchFamily="34" charset="-128"/>
              </a:rPr>
              <a:pPr fontAlgn="base">
                <a:spcBef>
                  <a:spcPct val="0"/>
                </a:spcBef>
                <a:spcAft>
                  <a:spcPct val="0"/>
                </a:spcAft>
              </a:pPr>
              <a:t>68</a:t>
            </a:fld>
            <a:endParaRPr lang="fr-FR" altLang="fr-FR" sz="1000">
              <a:solidFill>
                <a:srgbClr val="000000"/>
              </a:solidFill>
              <a:ea typeface="ＭＳ Ｐゴシック" panose="020B0600070205080204" pitchFamily="34" charset="-128"/>
            </a:endParaRPr>
          </a:p>
        </p:txBody>
      </p:sp>
      <p:sp>
        <p:nvSpPr>
          <p:cNvPr id="275460"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3216433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974658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xfrm>
            <a:off x="365125" y="1228725"/>
            <a:ext cx="6065838" cy="3411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9940013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3037595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7185644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2302285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Rectangle 3"/>
          <p:cNvSpPr>
            <a:spLocks noChangeArrowheads="1"/>
          </p:cNvSpPr>
          <p:nvPr/>
        </p:nvSpPr>
        <p:spPr bwMode="auto">
          <a:xfrm>
            <a:off x="911225" y="5068888"/>
            <a:ext cx="5670550"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36" tIns="45819" rIns="91636" bIns="45819"/>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30000"/>
              </a:spcBef>
            </a:pPr>
            <a:endParaRPr lang="fr-FR" altLang="fr-FR" sz="1100">
              <a:ea typeface="ＭＳ Ｐゴシック" panose="020B0600070205080204" pitchFamily="34" charset="-128"/>
            </a:endParaRPr>
          </a:p>
        </p:txBody>
      </p:sp>
      <p:sp>
        <p:nvSpPr>
          <p:cNvPr id="285700"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0329486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7035393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bwMode="auto">
          <a:xfrm>
            <a:off x="323850" y="790575"/>
            <a:ext cx="6235700" cy="3508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7265552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bwMode="auto">
          <a:xfrm>
            <a:off x="363538" y="1246188"/>
            <a:ext cx="6084887" cy="3422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502164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 </a:t>
            </a:r>
            <a:endParaRPr lang="fr-FR" altLang="fr-FR">
              <a:ea typeface="ＭＳ Ｐゴシック" panose="020B0600070205080204" pitchFamily="34" charset="-128"/>
            </a:endParaRPr>
          </a:p>
          <a:p>
            <a:pPr eaLnBrk="1" hangingPunct="1">
              <a:spcBef>
                <a:spcPct val="0"/>
              </a:spcBef>
            </a:pPr>
            <a:endParaRPr lang="fr-FR" altLang="fr-FR">
              <a:ea typeface="ＭＳ Ｐゴシック" panose="020B0600070205080204" pitchFamily="34" charset="-128"/>
            </a:endParaRPr>
          </a:p>
        </p:txBody>
      </p:sp>
    </p:spTree>
    <p:extLst>
      <p:ext uri="{BB962C8B-B14F-4D97-AF65-F5344CB8AC3E}">
        <p14:creationId xmlns:p14="http://schemas.microsoft.com/office/powerpoint/2010/main" val="39178249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6899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359BF5-2B19-4CD3-A580-48A32088D858}" type="slidenum">
              <a:rPr lang="fr-FR"/>
              <a:pPr fontAlgn="base">
                <a:spcBef>
                  <a:spcPct val="0"/>
                </a:spcBef>
                <a:spcAft>
                  <a:spcPct val="0"/>
                </a:spcAft>
                <a:defRPr/>
              </a:pPr>
              <a:t>78</a:t>
            </a:fld>
            <a:endParaRPr lang="fr-FR"/>
          </a:p>
        </p:txBody>
      </p:sp>
    </p:spTree>
    <p:extLst>
      <p:ext uri="{BB962C8B-B14F-4D97-AF65-F5344CB8AC3E}">
        <p14:creationId xmlns:p14="http://schemas.microsoft.com/office/powerpoint/2010/main" val="596591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7104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82775-0EEF-48E8-BDE9-632ECDAD09F5}" type="slidenum">
              <a:rPr lang="fr-FR"/>
              <a:pPr fontAlgn="base">
                <a:spcBef>
                  <a:spcPct val="0"/>
                </a:spcBef>
                <a:spcAft>
                  <a:spcPct val="0"/>
                </a:spcAft>
                <a:defRPr/>
              </a:pPr>
              <a:t>79</a:t>
            </a:fld>
            <a:endParaRPr lang="fr-FR"/>
          </a:p>
        </p:txBody>
      </p:sp>
    </p:spTree>
    <p:extLst>
      <p:ext uri="{BB962C8B-B14F-4D97-AF65-F5344CB8AC3E}">
        <p14:creationId xmlns:p14="http://schemas.microsoft.com/office/powerpoint/2010/main" val="355866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xfrm>
            <a:off x="411163" y="1138238"/>
            <a:ext cx="5989637" cy="3368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5477910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2564098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Espace réservé du numéro de diapositive 3"/>
          <p:cNvSpPr>
            <a:spLocks noGrp="1"/>
          </p:cNvSpPr>
          <p:nvPr>
            <p:ph type="sldNum" sz="quarter" idx="5"/>
          </p:nvPr>
        </p:nvSpPr>
        <p:spPr bwMode="auto">
          <a:xfrm>
            <a:off x="3816350" y="10242550"/>
            <a:ext cx="29210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36" tIns="45819" rIns="91636" bIns="45819"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5B6AC1E-B09E-4103-B9D3-A33594A8C7D7}" type="slidenum">
              <a:rPr lang="fr-FR" altLang="fr-FR" sz="1000" smtClean="0">
                <a:solidFill>
                  <a:srgbClr val="000000"/>
                </a:solidFill>
                <a:ea typeface="ＭＳ Ｐゴシック" panose="020B0600070205080204" pitchFamily="34" charset="-128"/>
              </a:rPr>
              <a:pPr fontAlgn="base">
                <a:spcBef>
                  <a:spcPct val="0"/>
                </a:spcBef>
                <a:spcAft>
                  <a:spcPct val="0"/>
                </a:spcAft>
              </a:pPr>
              <a:t>81</a:t>
            </a:fld>
            <a:endParaRPr lang="fr-FR" altLang="fr-FR" sz="1000">
              <a:solidFill>
                <a:srgbClr val="000000"/>
              </a:solidFill>
              <a:ea typeface="ＭＳ Ｐゴシック" panose="020B0600070205080204" pitchFamily="34" charset="-128"/>
            </a:endParaRPr>
          </a:p>
        </p:txBody>
      </p:sp>
      <p:sp>
        <p:nvSpPr>
          <p:cNvPr id="302084"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4387380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Espace réservé du numéro de diapositive 3"/>
          <p:cNvSpPr>
            <a:spLocks noGrp="1"/>
          </p:cNvSpPr>
          <p:nvPr>
            <p:ph type="sldNum" sz="quarter" idx="5"/>
          </p:nvPr>
        </p:nvSpPr>
        <p:spPr bwMode="auto">
          <a:xfrm>
            <a:off x="3816350" y="10242550"/>
            <a:ext cx="29210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36" tIns="45819" rIns="91636" bIns="45819"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6048103-94A9-4C19-B338-1B86CAC841CA}" type="slidenum">
              <a:rPr lang="fr-FR" altLang="fr-FR" sz="1000" smtClean="0">
                <a:solidFill>
                  <a:srgbClr val="000000"/>
                </a:solidFill>
                <a:ea typeface="ＭＳ Ｐゴシック" panose="020B0600070205080204" pitchFamily="34" charset="-128"/>
              </a:rPr>
              <a:pPr fontAlgn="base">
                <a:spcBef>
                  <a:spcPct val="0"/>
                </a:spcBef>
                <a:spcAft>
                  <a:spcPct val="0"/>
                </a:spcAft>
              </a:pPr>
              <a:t>82</a:t>
            </a:fld>
            <a:endParaRPr lang="fr-FR" altLang="fr-FR" sz="1000">
              <a:solidFill>
                <a:srgbClr val="000000"/>
              </a:solidFill>
              <a:ea typeface="ＭＳ Ｐゴシック" panose="020B0600070205080204" pitchFamily="34" charset="-128"/>
            </a:endParaRPr>
          </a:p>
        </p:txBody>
      </p:sp>
      <p:sp>
        <p:nvSpPr>
          <p:cNvPr id="304132"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8574640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xfrm>
            <a:off x="3816350" y="10242550"/>
            <a:ext cx="2921000"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636" tIns="45819" rIns="91636" bIns="45819"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91B9CDD-9C8A-4A55-9EAD-036DA518E201}" type="slidenum">
              <a:rPr lang="fr-FR" altLang="fr-FR" sz="1000" smtClean="0">
                <a:solidFill>
                  <a:srgbClr val="000000"/>
                </a:solidFill>
                <a:ea typeface="ＭＳ Ｐゴシック" panose="020B0600070205080204" pitchFamily="34" charset="-128"/>
              </a:rPr>
              <a:pPr fontAlgn="base">
                <a:spcBef>
                  <a:spcPct val="0"/>
                </a:spcBef>
                <a:spcAft>
                  <a:spcPct val="0"/>
                </a:spcAft>
              </a:pPr>
              <a:t>83</a:t>
            </a:fld>
            <a:endParaRPr lang="fr-FR" altLang="fr-FR" sz="1000">
              <a:solidFill>
                <a:srgbClr val="000000"/>
              </a:solidFill>
              <a:ea typeface="ＭＳ Ｐゴシック" panose="020B0600070205080204" pitchFamily="34" charset="-128"/>
            </a:endParaRPr>
          </a:p>
        </p:txBody>
      </p:sp>
      <p:sp>
        <p:nvSpPr>
          <p:cNvPr id="306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80"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4825410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bwMode="auto">
          <a:xfrm>
            <a:off x="339725" y="1146175"/>
            <a:ext cx="6124575" cy="3444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60620037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8333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B1F53D-EAAA-449A-AE5D-C27409515BDB}" type="slidenum">
              <a:rPr lang="fr-FR"/>
              <a:pPr fontAlgn="base">
                <a:spcBef>
                  <a:spcPct val="0"/>
                </a:spcBef>
                <a:spcAft>
                  <a:spcPct val="0"/>
                </a:spcAft>
                <a:defRPr/>
              </a:pPr>
              <a:t>85</a:t>
            </a:fld>
            <a:endParaRPr lang="fr-FR"/>
          </a:p>
        </p:txBody>
      </p:sp>
    </p:spTree>
    <p:extLst>
      <p:ext uri="{BB962C8B-B14F-4D97-AF65-F5344CB8AC3E}">
        <p14:creationId xmlns:p14="http://schemas.microsoft.com/office/powerpoint/2010/main" val="7698021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bwMode="auto">
          <a:xfrm>
            <a:off x="377825" y="1203325"/>
            <a:ext cx="5999163" cy="3375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7799112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57213" y="768350"/>
            <a:ext cx="6016625" cy="3384550"/>
          </a:xfrm>
        </p:spPr>
      </p:sp>
      <p:sp>
        <p:nvSpPr>
          <p:cNvPr id="3" name="Espace réservé des notes 2"/>
          <p:cNvSpPr>
            <a:spLocks noGrp="1"/>
          </p:cNvSpPr>
          <p:nvPr>
            <p:ph type="body" idx="1"/>
          </p:nvPr>
        </p:nvSpPr>
        <p:spPr>
          <a:xfrm>
            <a:off x="710075" y="4597613"/>
            <a:ext cx="6393989" cy="5489356"/>
          </a:xfrm>
        </p:spPr>
        <p:txBody>
          <a:bodyPr/>
          <a:lstStyle/>
          <a:p>
            <a:r>
              <a:rPr lang="fr-FR" altLang="fr-FR" b="1" u="sng" dirty="0">
                <a:sym typeface="Wingdings" panose="05000000000000000000" pitchFamily="2" charset="2"/>
              </a:rPr>
              <a:t>Commentaires</a:t>
            </a:r>
          </a:p>
          <a:p>
            <a:pPr>
              <a:spcBef>
                <a:spcPts val="0"/>
              </a:spcBef>
            </a:pPr>
            <a:endParaRPr lang="fr-FR" altLang="fr-FR" b="1" dirty="0"/>
          </a:p>
          <a:p>
            <a:pPr>
              <a:spcBef>
                <a:spcPts val="0"/>
              </a:spcBef>
              <a:buFontTx/>
              <a:buChar char="•"/>
            </a:pPr>
            <a:r>
              <a:rPr lang="fr-FR" altLang="fr-FR" b="1" dirty="0"/>
              <a:t> Faire une synthèse des points forts de la journée</a:t>
            </a:r>
          </a:p>
          <a:p>
            <a:pPr>
              <a:spcBef>
                <a:spcPts val="622"/>
              </a:spcBef>
              <a:buFontTx/>
              <a:buChar char="•"/>
            </a:pPr>
            <a:r>
              <a:rPr lang="fr-FR" altLang="fr-FR" b="1" dirty="0"/>
              <a:t> Valoriser l’outil </a:t>
            </a:r>
            <a:r>
              <a:rPr lang="fr-FR" altLang="fr-FR" b="1" dirty="0" err="1"/>
              <a:t>Homéoboost</a:t>
            </a:r>
            <a:r>
              <a:rPr lang="fr-FR" altLang="fr-FR" b="1" dirty="0"/>
              <a:t>	</a:t>
            </a:r>
          </a:p>
          <a:p>
            <a:r>
              <a:rPr lang="fr-FR" altLang="fr-FR" sz="1900" dirty="0">
                <a:sym typeface="Webdings" panose="05030102010509060703" pitchFamily="18" charset="2"/>
              </a:rPr>
              <a:t></a:t>
            </a:r>
            <a:r>
              <a:rPr lang="fr-FR" altLang="fr-FR" dirty="0">
                <a:sym typeface="Webdings" panose="05030102010509060703" pitchFamily="18" charset="2"/>
              </a:rPr>
              <a:t> </a:t>
            </a:r>
            <a:r>
              <a:rPr lang="fr-FR" altLang="fr-FR" i="1" dirty="0">
                <a:sym typeface="Wingdings" panose="05000000000000000000" pitchFamily="2" charset="2"/>
              </a:rPr>
              <a:t>Nous avons abordé cette 1</a:t>
            </a:r>
            <a:r>
              <a:rPr lang="fr-FR" altLang="fr-FR" i="1" baseline="30000" dirty="0">
                <a:sym typeface="Wingdings" panose="05000000000000000000" pitchFamily="2" charset="2"/>
              </a:rPr>
              <a:t>ère</a:t>
            </a:r>
            <a:r>
              <a:rPr lang="fr-FR" altLang="fr-FR" i="1" dirty="0">
                <a:sym typeface="Wingdings" panose="05000000000000000000" pitchFamily="2" charset="2"/>
              </a:rPr>
              <a:t> journée beaucoup de médicaments. Pour vous aider à les mémoriser et vous entrainer, nous mettons à votre disposition </a:t>
            </a:r>
            <a:r>
              <a:rPr lang="fr-FR" altLang="fr-FR" i="1" dirty="0" err="1">
                <a:sym typeface="Wingdings" panose="05000000000000000000" pitchFamily="2" charset="2"/>
              </a:rPr>
              <a:t>Homéoboost</a:t>
            </a:r>
            <a:r>
              <a:rPr lang="fr-FR" altLang="fr-FR" i="1" dirty="0">
                <a:sym typeface="Wingdings" panose="05000000000000000000" pitchFamily="2" charset="2"/>
              </a:rPr>
              <a:t>, disponible sur votre espace personnel CDFH. Vous pouvez ainsi réviser quand vous voulez, à votre rythme. Je vous incite à l’utiliser régulièrement. </a:t>
            </a:r>
          </a:p>
          <a:p>
            <a:pPr>
              <a:spcBef>
                <a:spcPts val="622"/>
              </a:spcBef>
              <a:buFont typeface="Arial" panose="020B0604020202020204" pitchFamily="34" charset="0"/>
              <a:buChar char="•"/>
            </a:pPr>
            <a:r>
              <a:rPr lang="fr-FR" altLang="fr-FR" b="1" dirty="0"/>
              <a:t> Informer sur l’accès à leur espace personnel</a:t>
            </a:r>
            <a:endParaRPr lang="fr-FR" i="1" dirty="0">
              <a:sym typeface="Wingdings" panose="05000000000000000000" pitchFamily="2" charset="2"/>
            </a:endParaRPr>
          </a:p>
          <a:p>
            <a:r>
              <a:rPr lang="fr-FR" dirty="0"/>
              <a:t>Un mail de rappel leur est envoyé en fin de journée (J1).</a:t>
            </a:r>
          </a:p>
          <a:p>
            <a:pPr>
              <a:spcBef>
                <a:spcPts val="622"/>
              </a:spcBef>
            </a:pPr>
            <a:r>
              <a:rPr lang="fr-FR" dirty="0">
                <a:sym typeface="MS Outlook" panose="05010100010000000000" pitchFamily="2" charset="2"/>
              </a:rPr>
              <a:t> Envoi au mail communiqué lors de l’inscription - il se peut que ce soit le mail de la pharmacie si pas de mail perso communiqué + vérifier dans les SPAMS</a:t>
            </a:r>
            <a:endParaRPr lang="fr-FR" dirty="0"/>
          </a:p>
          <a:p>
            <a:pPr marL="177742" indent="-177742">
              <a:spcBef>
                <a:spcPts val="622"/>
              </a:spcBef>
              <a:buFont typeface="MS Outlook" panose="05010100010000000000" pitchFamily="2" charset="2"/>
              <a:buChar char="A"/>
            </a:pPr>
            <a:r>
              <a:rPr lang="fr-FR" dirty="0">
                <a:sym typeface="MS Outlook" panose="05010100010000000000" pitchFamily="2" charset="2"/>
              </a:rPr>
              <a:t> </a:t>
            </a:r>
            <a:r>
              <a:rPr lang="fr-FR" b="1" dirty="0">
                <a:sym typeface="MS Outlook" panose="05010100010000000000" pitchFamily="2" charset="2"/>
              </a:rPr>
              <a:t>Si pas de mail reçu </a:t>
            </a:r>
            <a:r>
              <a:rPr lang="fr-FR" dirty="0">
                <a:sym typeface="MS Outlook" panose="05010100010000000000" pitchFamily="2" charset="2"/>
              </a:rPr>
              <a:t>: contacter le CDFH </a:t>
            </a:r>
            <a:r>
              <a:rPr lang="fr-FR" dirty="0"/>
              <a:t>à l’adresse </a:t>
            </a:r>
            <a:r>
              <a:rPr lang="fr-FR" dirty="0">
                <a:hlinkClick r:id="rId3">
                  <a:extLst>
                    <a:ext uri="{A12FA001-AC4F-418D-AE19-62706E023703}">
                      <ahyp:hlinkClr xmlns:ahyp="http://schemas.microsoft.com/office/drawing/2018/hyperlinkcolor" val="tx"/>
                    </a:ext>
                  </a:extLst>
                </a:hlinkClick>
              </a:rPr>
              <a:t>contact@cdfh.fr</a:t>
            </a:r>
            <a:r>
              <a:rPr lang="fr-FR" dirty="0"/>
              <a:t> ou par téléphone au 04 78 45 61 94</a:t>
            </a:r>
            <a:endParaRPr lang="fr-FR" dirty="0">
              <a:sym typeface="MS Outlook" panose="05010100010000000000" pitchFamily="2" charset="2"/>
            </a:endParaRPr>
          </a:p>
          <a:p>
            <a:pPr>
              <a:spcBef>
                <a:spcPts val="1244"/>
              </a:spcBef>
            </a:pPr>
            <a:r>
              <a:rPr lang="fr-FR" dirty="0">
                <a:sym typeface="MS Outlook" panose="05010100010000000000" pitchFamily="2" charset="2"/>
              </a:rPr>
              <a:t>En fin de formation (après le J2), ils retrouveront sur cet espace </a:t>
            </a:r>
            <a:r>
              <a:rPr lang="fr-FR" dirty="0"/>
              <a:t>:</a:t>
            </a:r>
          </a:p>
          <a:p>
            <a:r>
              <a:rPr lang="fr-FR" dirty="0"/>
              <a:t>- la </a:t>
            </a:r>
            <a:r>
              <a:rPr lang="fr-FR" b="1" dirty="0"/>
              <a:t>liste des médicaments abordés </a:t>
            </a:r>
            <a:r>
              <a:rPr lang="fr-FR" dirty="0"/>
              <a:t>au cours de ces 2 jours</a:t>
            </a:r>
          </a:p>
          <a:p>
            <a:r>
              <a:rPr lang="fr-FR" dirty="0"/>
              <a:t>- les différents </a:t>
            </a:r>
            <a:r>
              <a:rPr lang="fr-FR" b="1" dirty="0"/>
              <a:t>arbres décisionnels à télécharger </a:t>
            </a:r>
          </a:p>
          <a:p>
            <a:r>
              <a:rPr lang="fr-FR" dirty="0"/>
              <a:t>- la </a:t>
            </a:r>
            <a:r>
              <a:rPr lang="fr-FR" b="1" dirty="0"/>
              <a:t>méthodologie de conseil</a:t>
            </a:r>
          </a:p>
          <a:p>
            <a:pPr eaLnBrk="1" hangingPunct="1">
              <a:lnSpc>
                <a:spcPct val="90000"/>
              </a:lnSpc>
              <a:spcBef>
                <a:spcPts val="622"/>
              </a:spcBef>
              <a:defRPr/>
            </a:pPr>
            <a:r>
              <a:rPr lang="fr-FR" altLang="fr-FR" dirty="0"/>
              <a:t>+ leurs </a:t>
            </a:r>
            <a:r>
              <a:rPr lang="fr-FR" altLang="fr-FR" b="1" dirty="0"/>
              <a:t>documents administratifs </a:t>
            </a:r>
            <a:r>
              <a:rPr lang="fr-FR" altLang="fr-FR" dirty="0"/>
              <a:t>(attestation de formation, certificat de réalisation)</a:t>
            </a:r>
          </a:p>
          <a:p>
            <a:pPr eaLnBrk="1" hangingPunct="1">
              <a:lnSpc>
                <a:spcPct val="90000"/>
              </a:lnSpc>
              <a:defRPr/>
            </a:pPr>
            <a:r>
              <a:rPr lang="fr-FR" altLang="fr-FR" dirty="0"/>
              <a:t>+ les derniers </a:t>
            </a:r>
            <a:r>
              <a:rPr lang="fr-FR" altLang="fr-FR" b="1" dirty="0"/>
              <a:t>conseil du mois</a:t>
            </a:r>
            <a:r>
              <a:rPr lang="fr-FR" altLang="fr-FR" dirty="0"/>
              <a:t>, outil pédagogique de mémorisation</a:t>
            </a:r>
          </a:p>
          <a:p>
            <a:pPr eaLnBrk="1" hangingPunct="1">
              <a:lnSpc>
                <a:spcPct val="90000"/>
              </a:lnSpc>
              <a:defRPr/>
            </a:pPr>
            <a:endParaRPr lang="fr-FR" altLang="fr-FR" dirty="0"/>
          </a:p>
          <a:p>
            <a:endParaRPr lang="fr-FR" dirty="0"/>
          </a:p>
        </p:txBody>
      </p:sp>
    </p:spTree>
    <p:extLst>
      <p:ext uri="{BB962C8B-B14F-4D97-AF65-F5344CB8AC3E}">
        <p14:creationId xmlns:p14="http://schemas.microsoft.com/office/powerpoint/2010/main" val="22120719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TextEdit="1"/>
          </p:cNvSpPr>
          <p:nvPr>
            <p:ph type="sldImg"/>
          </p:nvPr>
        </p:nvSpPr>
        <p:spPr bwMode="auto">
          <a:xfrm>
            <a:off x="322263" y="1231900"/>
            <a:ext cx="6175375"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9526417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bwMode="auto">
          <a:xfrm>
            <a:off x="-255588" y="785813"/>
            <a:ext cx="6967538" cy="3919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Rectangle 3"/>
          <p:cNvSpPr>
            <a:spLocks noGrp="1" noChangeArrowheads="1"/>
          </p:cNvSpPr>
          <p:nvPr>
            <p:ph type="body" idx="1"/>
          </p:nvPr>
        </p:nvSpPr>
        <p:spPr bwMode="auto">
          <a:xfrm>
            <a:off x="862013" y="4968875"/>
            <a:ext cx="5426075" cy="4705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3602115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bwMode="auto">
          <a:xfrm>
            <a:off x="414338" y="1181100"/>
            <a:ext cx="5981700" cy="3365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6158283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xfrm>
            <a:off x="393700" y="1244600"/>
            <a:ext cx="5975350" cy="3360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8" name="Rectangle 3"/>
          <p:cNvSpPr>
            <a:spLocks noGrp="1" noChangeArrowheads="1"/>
          </p:cNvSpPr>
          <p:nvPr>
            <p:ph type="body" idx="1"/>
          </p:nvPr>
        </p:nvSpPr>
        <p:spPr bwMode="auto">
          <a:xfrm>
            <a:off x="636588" y="5819775"/>
            <a:ext cx="5959475" cy="4287838"/>
          </a:xfrm>
          <a:extLst>
            <a:ext uri="{909E8E84-426E-40dd-AFC4-6F175D3DCCD1}"/>
            <a:ext uri="{91240B29-F687-4f45-9708-019B960494DF}"/>
          </a:extLst>
        </p:spPr>
        <p:txBody>
          <a:bodyPr wrap="square" lIns="91605" tIns="45805" rIns="91605" bIns="45805" numCol="1" anchor="t" anchorCtr="0" compatLnSpc="1">
            <a:prstTxWarp prst="textNoShape">
              <a:avLst/>
            </a:prstTxWarp>
          </a:bodyPr>
          <a:lstStyle/>
          <a:p>
            <a:pPr eaLnBrk="1" fontAlgn="auto" hangingPunct="1">
              <a:spcBef>
                <a:spcPct val="0"/>
              </a:spcBef>
              <a:spcAft>
                <a:spcPts val="0"/>
              </a:spcAft>
              <a:defRPr/>
            </a:pPr>
            <a:r>
              <a:rPr lang="fr-FR" altLang="fr-FR" b="1" u="sng" dirty="0"/>
              <a:t>Commentaires</a:t>
            </a:r>
            <a:r>
              <a:rPr lang="fr-FR" altLang="fr-FR" b="1" dirty="0"/>
              <a:t>	</a:t>
            </a:r>
          </a:p>
          <a:p>
            <a:pPr eaLnBrk="1" fontAlgn="auto" hangingPunct="1">
              <a:spcBef>
                <a:spcPct val="0"/>
              </a:spcBef>
              <a:spcAft>
                <a:spcPts val="0"/>
              </a:spcAft>
              <a:defRPr/>
            </a:pPr>
            <a:r>
              <a:rPr lang="fr-FR" altLang="fr-FR" b="1" dirty="0"/>
              <a:t>		</a:t>
            </a:r>
            <a:endParaRPr lang="fr-FR" altLang="fr-FR" b="1" dirty="0">
              <a:sym typeface="Wingdings" panose="05000000000000000000" pitchFamily="2" charset="2"/>
            </a:endParaRPr>
          </a:p>
          <a:p>
            <a:pPr marL="182563" indent="-182563" eaLnBrk="1" fontAlgn="auto" hangingPunct="1">
              <a:spcBef>
                <a:spcPct val="0"/>
              </a:spcBef>
              <a:spcAft>
                <a:spcPts val="0"/>
              </a:spcAft>
              <a:buFontTx/>
              <a:buChar char="•"/>
              <a:defRPr/>
            </a:pPr>
            <a:r>
              <a:rPr lang="fr-FR" altLang="fr-FR" b="1" dirty="0"/>
              <a:t>Présenter l’objectif du module « ORL »</a:t>
            </a:r>
          </a:p>
          <a:p>
            <a:pPr eaLnBrk="1" fontAlgn="auto" hangingPunct="1">
              <a:spcBef>
                <a:spcPct val="0"/>
              </a:spcBef>
              <a:spcAft>
                <a:spcPts val="0"/>
              </a:spcAft>
              <a:defRPr/>
            </a:pPr>
            <a:r>
              <a:rPr lang="fr-FR" altLang="fr-FR" dirty="0">
                <a:ea typeface="ＭＳ Ｐゴシック" panose="020B0600070205080204" pitchFamily="34" charset="-128"/>
                <a:sym typeface="Wingdings" panose="05000000000000000000" pitchFamily="2" charset="2"/>
              </a:rPr>
              <a:t>Intégrer les médicaments homéopathiques</a:t>
            </a:r>
            <a:r>
              <a:rPr lang="fr-FR" altLang="fr-FR" b="1" dirty="0">
                <a:ea typeface="ＭＳ Ｐゴシック" panose="020B0600070205080204" pitchFamily="34" charset="-128"/>
                <a:sym typeface="Wingdings" panose="05000000000000000000" pitchFamily="2" charset="2"/>
              </a:rPr>
              <a:t>, en première intention, dans la prise en charge des pathologies ORL </a:t>
            </a:r>
            <a:r>
              <a:rPr lang="fr-FR" b="1" dirty="0"/>
              <a:t>les plus couramment rencontrées à l’officine</a:t>
            </a:r>
            <a:r>
              <a:rPr lang="fr-FR" altLang="fr-FR" dirty="0">
                <a:ea typeface="ＭＳ Ｐゴシック" panose="020B0600070205080204" pitchFamily="34" charset="-128"/>
                <a:sym typeface="Wingdings" panose="05000000000000000000" pitchFamily="2" charset="2"/>
              </a:rPr>
              <a:t>.</a:t>
            </a:r>
            <a:endParaRPr lang="fr-FR" altLang="fr-FR" dirty="0">
              <a:ea typeface="ＭＳ Ｐゴシック" panose="020B0600070205080204" pitchFamily="34" charset="-128"/>
            </a:endParaRPr>
          </a:p>
          <a:p>
            <a:pPr eaLnBrk="1" fontAlgn="auto" hangingPunct="1">
              <a:spcBef>
                <a:spcPct val="0"/>
              </a:spcBef>
              <a:spcAft>
                <a:spcPts val="0"/>
              </a:spcAft>
              <a:defRPr/>
            </a:pPr>
            <a:endParaRPr lang="fr-FR" altLang="fr-FR" sz="1700" dirty="0">
              <a:sym typeface="Webdings" panose="05030102010509060703" pitchFamily="18" charset="2"/>
            </a:endParaRPr>
          </a:p>
          <a:p>
            <a:pPr marL="182563" indent="-182563" eaLnBrk="1" fontAlgn="auto" hangingPunct="1">
              <a:spcBef>
                <a:spcPct val="0"/>
              </a:spcBef>
              <a:spcAft>
                <a:spcPts val="0"/>
              </a:spcAft>
              <a:buFont typeface="Arial" panose="020B0604020202020204" pitchFamily="34" charset="0"/>
              <a:buChar char="•"/>
              <a:defRPr/>
            </a:pPr>
            <a:r>
              <a:rPr lang="fr-FR" altLang="fr-FR" b="1" dirty="0">
                <a:sym typeface="Webdings" panose="05030102010509060703" pitchFamily="18" charset="2"/>
              </a:rPr>
              <a:t>Préciser ce que signifie « ORL » </a:t>
            </a:r>
            <a:r>
              <a:rPr lang="fr-FR" altLang="fr-FR" dirty="0">
                <a:sym typeface="Webdings" panose="05030102010509060703" pitchFamily="18" charset="2"/>
              </a:rPr>
              <a:t>: </a:t>
            </a:r>
            <a:r>
              <a:rPr lang="fr-FR" dirty="0"/>
              <a:t>Oto-Rhino-Laryngologie</a:t>
            </a:r>
            <a:endParaRPr lang="fr-FR" altLang="fr-FR" dirty="0">
              <a:sym typeface="Webdings" panose="05030102010509060703" pitchFamily="18" charset="2"/>
            </a:endParaRPr>
          </a:p>
          <a:p>
            <a:pPr eaLnBrk="1" fontAlgn="auto" hangingPunct="1">
              <a:spcBef>
                <a:spcPct val="0"/>
              </a:spcBef>
              <a:spcAft>
                <a:spcPts val="0"/>
              </a:spcAft>
              <a:defRPr/>
            </a:pPr>
            <a:endParaRPr lang="fr-FR" altLang="fr-FR" b="1" i="1" dirty="0"/>
          </a:p>
          <a:p>
            <a:pPr marL="182563" indent="-182563" eaLnBrk="1" fontAlgn="auto" hangingPunct="1">
              <a:spcBef>
                <a:spcPct val="0"/>
              </a:spcBef>
              <a:spcAft>
                <a:spcPts val="0"/>
              </a:spcAft>
              <a:buFontTx/>
              <a:buChar char="•"/>
              <a:defRPr/>
            </a:pPr>
            <a:r>
              <a:rPr lang="fr-FR" altLang="fr-FR" b="1" dirty="0"/>
              <a:t>Insister sur la </a:t>
            </a:r>
            <a:r>
              <a:rPr lang="fr-FR" altLang="fr-FR" b="1" dirty="0" err="1"/>
              <a:t>pro-activité</a:t>
            </a:r>
            <a:r>
              <a:rPr lang="fr-FR" altLang="fr-FR" b="1" dirty="0"/>
              <a:t> de leur conseil en première intention </a:t>
            </a:r>
            <a:r>
              <a:rPr lang="fr-FR" altLang="fr-FR" dirty="0"/>
              <a:t>(aller au devant, et ne pas se limiter aux demandes de conseils)</a:t>
            </a:r>
          </a:p>
          <a:p>
            <a:pPr eaLnBrk="1" fontAlgn="auto" hangingPunct="1">
              <a:spcBef>
                <a:spcPct val="0"/>
              </a:spcBef>
              <a:spcAft>
                <a:spcPts val="0"/>
              </a:spcAft>
              <a:defRPr/>
            </a:pPr>
            <a:endParaRPr lang="fr-FR" altLang="fr-FR" dirty="0"/>
          </a:p>
          <a:p>
            <a:pPr eaLnBrk="1" fontAlgn="auto" hangingPunct="1">
              <a:spcBef>
                <a:spcPct val="0"/>
              </a:spcBef>
              <a:spcAft>
                <a:spcPts val="0"/>
              </a:spcAft>
              <a:defRPr/>
            </a:pPr>
            <a:endParaRPr lang="fr-FR" altLang="fr-FR" dirty="0"/>
          </a:p>
          <a:p>
            <a:pPr eaLnBrk="1" fontAlgn="auto" hangingPunct="1">
              <a:spcBef>
                <a:spcPct val="0"/>
              </a:spcBef>
              <a:spcAft>
                <a:spcPts val="0"/>
              </a:spcAft>
              <a:defRPr/>
            </a:pPr>
            <a:endParaRPr lang="fr-FR" altLang="fr-FR" dirty="0">
              <a:solidFill>
                <a:srgbClr val="FF0000"/>
              </a:solidFill>
            </a:endParaRPr>
          </a:p>
        </p:txBody>
      </p:sp>
    </p:spTree>
    <p:extLst>
      <p:ext uri="{BB962C8B-B14F-4D97-AF65-F5344CB8AC3E}">
        <p14:creationId xmlns:p14="http://schemas.microsoft.com/office/powerpoint/2010/main" val="312608290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bwMode="auto">
          <a:xfrm>
            <a:off x="374650" y="1211263"/>
            <a:ext cx="6064250" cy="3411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0695096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bwMode="auto">
          <a:xfrm>
            <a:off x="331788" y="1182688"/>
            <a:ext cx="6081712" cy="3421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5506435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bwMode="auto">
          <a:xfrm>
            <a:off x="363538" y="1322388"/>
            <a:ext cx="6037262" cy="3395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7037477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77582683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101563040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146392901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6159993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bwMode="auto">
          <a:xfrm>
            <a:off x="428625" y="1266825"/>
            <a:ext cx="5922963" cy="3332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Espace réservé des commentaires 1"/>
          <p:cNvSpPr>
            <a:spLocks noGrp="1"/>
          </p:cNvSpPr>
          <p:nvPr/>
        </p:nvSpPr>
        <p:spPr bwMode="auto">
          <a:xfrm>
            <a:off x="679450" y="4778375"/>
            <a:ext cx="544036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7" rIns="91431" bIns="45717"/>
          <a:lstStyle>
            <a:lvl1pPr>
              <a:spcBef>
                <a:spcPct val="30000"/>
              </a:spcBef>
              <a:defRPr sz="1100">
                <a:solidFill>
                  <a:schemeClr val="tx1"/>
                </a:solidFill>
                <a:latin typeface="Arial" panose="020B0604020202020204" pitchFamily="34" charset="0"/>
                <a:cs typeface="Arial" panose="020B0604020202020204" pitchFamily="34" charset="0"/>
              </a:defRPr>
            </a:lvl1pPr>
            <a:lvl2pPr marL="742950" indent="-285750">
              <a:spcBef>
                <a:spcPct val="30000"/>
              </a:spcBef>
              <a:defRPr sz="1100">
                <a:solidFill>
                  <a:schemeClr val="tx1"/>
                </a:solidFill>
                <a:latin typeface="Arial" panose="020B0604020202020204" pitchFamily="34" charset="0"/>
                <a:cs typeface="Arial" panose="020B0604020202020204" pitchFamily="34" charset="0"/>
              </a:defRPr>
            </a:lvl2pPr>
            <a:lvl3pPr marL="1143000" indent="-228600">
              <a:spcBef>
                <a:spcPct val="30000"/>
              </a:spcBef>
              <a:defRPr sz="1100">
                <a:solidFill>
                  <a:schemeClr val="tx1"/>
                </a:solidFill>
                <a:latin typeface="Arial" panose="020B0604020202020204" pitchFamily="34" charset="0"/>
                <a:cs typeface="Arial" panose="020B0604020202020204" pitchFamily="34" charset="0"/>
              </a:defRPr>
            </a:lvl3pPr>
            <a:lvl4pPr marL="1600200" indent="-228600">
              <a:spcBef>
                <a:spcPct val="30000"/>
              </a:spcBef>
              <a:defRPr sz="1100">
                <a:solidFill>
                  <a:schemeClr val="tx1"/>
                </a:solidFill>
                <a:latin typeface="Arial" panose="020B0604020202020204" pitchFamily="34" charset="0"/>
                <a:cs typeface="Arial" panose="020B0604020202020204" pitchFamily="34" charset="0"/>
              </a:defRPr>
            </a:lvl4pPr>
            <a:lvl5pPr marL="2057400" indent="-228600">
              <a:spcBef>
                <a:spcPct val="30000"/>
              </a:spcBef>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100">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396323193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 </a:t>
            </a:r>
            <a:endParaRPr lang="fr-FR" altLang="fr-FR">
              <a:ea typeface="ＭＳ Ｐゴシック" panose="020B0600070205080204" pitchFamily="34" charset="-128"/>
            </a:endParaRPr>
          </a:p>
          <a:p>
            <a:pPr eaLnBrk="1" hangingPunct="1">
              <a:spcBef>
                <a:spcPct val="0"/>
              </a:spcBef>
            </a:pPr>
            <a:endParaRPr lang="fr-FR" altLang="fr-FR">
              <a:ea typeface="ＭＳ Ｐゴシック" panose="020B0600070205080204" pitchFamily="34" charset="-128"/>
            </a:endParaRPr>
          </a:p>
        </p:txBody>
      </p:sp>
    </p:spTree>
    <p:extLst>
      <p:ext uri="{BB962C8B-B14F-4D97-AF65-F5344CB8AC3E}">
        <p14:creationId xmlns:p14="http://schemas.microsoft.com/office/powerpoint/2010/main" val="4100179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userDrawn="1"/>
        </p:nvPicPr>
        <p:blipFill rotWithShape="1">
          <a:blip r:embed="rId2">
            <a:duotone>
              <a:prstClr val="black"/>
              <a:schemeClr val="accent3">
                <a:tint val="45000"/>
                <a:satMod val="400000"/>
              </a:schemeClr>
            </a:duotone>
          </a:blip>
          <a:srcRect l="16604" t="51201" r="28877" b="2821"/>
          <a:stretch/>
        </p:blipFill>
        <p:spPr>
          <a:xfrm>
            <a:off x="13695" y="-22104"/>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79100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542064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4026061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6179231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7954717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9697986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6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2206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659522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userDrawn="1"/>
        </p:nvPicPr>
        <p:blipFill rotWithShape="1">
          <a:blip r:embed="rId2">
            <a:duotone>
              <a:prstClr val="black"/>
              <a:schemeClr val="accent3">
                <a:tint val="45000"/>
                <a:satMod val="400000"/>
              </a:schemeClr>
            </a:duotone>
          </a:blip>
          <a:srcRect l="16604" t="51201" r="28877" b="2821"/>
          <a:stretch/>
        </p:blipFill>
        <p:spPr>
          <a:xfrm>
            <a:off x="32745" y="-41154"/>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19430797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123820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27698404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72868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12177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594303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0932372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5625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28144384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20040393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003152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355457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682730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3476339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pic>
        <p:nvPicPr>
          <p:cNvPr id="2" name="Imag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ndir un rectangle avec un coin diagonal 9"/>
          <p:cNvSpPr/>
          <p:nvPr userDrawn="1"/>
        </p:nvSpPr>
        <p:spPr>
          <a:xfrm>
            <a:off x="1912938" y="889000"/>
            <a:ext cx="8296275" cy="2686050"/>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grpSp>
        <p:nvGrpSpPr>
          <p:cNvPr id="4" name="Groupe 10"/>
          <p:cNvGrpSpPr>
            <a:grpSpLocks/>
          </p:cNvGrpSpPr>
          <p:nvPr userDrawn="1"/>
        </p:nvGrpSpPr>
        <p:grpSpPr bwMode="auto">
          <a:xfrm>
            <a:off x="5243513" y="0"/>
            <a:ext cx="1651000" cy="1776413"/>
            <a:chOff x="447311" y="-4421"/>
            <a:chExt cx="1651380" cy="1776988"/>
          </a:xfrm>
        </p:grpSpPr>
        <p:sp>
          <p:nvSpPr>
            <p:cNvPr id="5" name="Ellipse 11"/>
            <p:cNvSpPr/>
            <p:nvPr/>
          </p:nvSpPr>
          <p:spPr>
            <a:xfrm>
              <a:off x="447311" y="-4421"/>
              <a:ext cx="1648204" cy="16483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pic>
          <p:nvPicPr>
            <p:cNvPr id="6" name="Image 12"/>
            <p:cNvPicPr>
              <a:picLocks noChangeAspect="1"/>
            </p:cNvPicPr>
            <p:nvPr/>
          </p:nvPicPr>
          <p:blipFill>
            <a:blip r:embed="rId3">
              <a:extLst>
                <a:ext uri="{28A0092B-C50C-407E-A947-70E740481C1C}">
                  <a14:useLocalDpi xmlns:a14="http://schemas.microsoft.com/office/drawing/2010/main" val="0"/>
                </a:ext>
              </a:extLst>
            </a:blip>
            <a:srcRect l="3709" r="28055"/>
            <a:stretch>
              <a:fillRect/>
            </a:stretch>
          </p:blipFill>
          <p:spPr bwMode="auto">
            <a:xfrm>
              <a:off x="447311" y="-4421"/>
              <a:ext cx="1651380" cy="17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8"/>
          <p:cNvSpPr txBox="1">
            <a:spLocks noChangeArrowheads="1"/>
          </p:cNvSpPr>
          <p:nvPr userDrawn="1"/>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875D67A0-4C97-4F5F-9DB3-FEC6A96CDD10}"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650821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0854833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073448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3"/>
          </p:nvPr>
        </p:nvSpPr>
        <p:spPr>
          <a:xfrm>
            <a:off x="3962400" y="2020102"/>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5" y="1000103"/>
            <a:ext cx="6469063" cy="400050"/>
          </a:xfrm>
          <a:prstGeom prst="rect">
            <a:avLst/>
          </a:prstGeo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1329566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838200" y="365125"/>
            <a:ext cx="10515600" cy="58118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0465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9526139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3080915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6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8099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3160828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userDrawn="1"/>
        </p:nvPicPr>
        <p:blipFill rotWithShape="1">
          <a:blip r:embed="rId2">
            <a:duotone>
              <a:prstClr val="black"/>
              <a:schemeClr val="accent3">
                <a:tint val="45000"/>
                <a:satMod val="400000"/>
              </a:schemeClr>
            </a:duotone>
          </a:blip>
          <a:srcRect l="16604" t="51201" r="28877" b="2821"/>
          <a:stretch/>
        </p:blipFill>
        <p:spPr>
          <a:xfrm>
            <a:off x="-27295" y="-27296"/>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6213" y="-295275"/>
            <a:ext cx="3403601"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170332446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6219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1331361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735823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855604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704796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0771265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9116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284487784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9496273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3902190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226290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721909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51638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pic>
        <p:nvPicPr>
          <p:cNvPr id="2" name="Imag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ndir un rectangle avec un coin diagonal 9"/>
          <p:cNvSpPr/>
          <p:nvPr userDrawn="1"/>
        </p:nvSpPr>
        <p:spPr>
          <a:xfrm>
            <a:off x="1912938" y="889000"/>
            <a:ext cx="8296275" cy="2686050"/>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grpSp>
        <p:nvGrpSpPr>
          <p:cNvPr id="4" name="Groupe 10"/>
          <p:cNvGrpSpPr>
            <a:grpSpLocks/>
          </p:cNvGrpSpPr>
          <p:nvPr userDrawn="1"/>
        </p:nvGrpSpPr>
        <p:grpSpPr bwMode="auto">
          <a:xfrm>
            <a:off x="5243513" y="0"/>
            <a:ext cx="1651000" cy="1776413"/>
            <a:chOff x="447311" y="-4421"/>
            <a:chExt cx="1651380" cy="1776988"/>
          </a:xfrm>
        </p:grpSpPr>
        <p:sp>
          <p:nvSpPr>
            <p:cNvPr id="5" name="Ellipse 11"/>
            <p:cNvSpPr/>
            <p:nvPr/>
          </p:nvSpPr>
          <p:spPr>
            <a:xfrm>
              <a:off x="447311" y="-4421"/>
              <a:ext cx="1648204" cy="16483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pic>
          <p:nvPicPr>
            <p:cNvPr id="6" name="Image 12"/>
            <p:cNvPicPr>
              <a:picLocks noChangeAspect="1"/>
            </p:cNvPicPr>
            <p:nvPr/>
          </p:nvPicPr>
          <p:blipFill>
            <a:blip r:embed="rId3">
              <a:extLst>
                <a:ext uri="{28A0092B-C50C-407E-A947-70E740481C1C}">
                  <a14:useLocalDpi xmlns:a14="http://schemas.microsoft.com/office/drawing/2010/main" val="0"/>
                </a:ext>
              </a:extLst>
            </a:blip>
            <a:srcRect l="3709" r="28055"/>
            <a:stretch>
              <a:fillRect/>
            </a:stretch>
          </p:blipFill>
          <p:spPr bwMode="auto">
            <a:xfrm>
              <a:off x="447311" y="-4421"/>
              <a:ext cx="1651380" cy="17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8"/>
          <p:cNvSpPr txBox="1">
            <a:spLocks noChangeArrowheads="1"/>
          </p:cNvSpPr>
          <p:nvPr userDrawn="1"/>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8CED80EC-C752-4F5F-9FFF-F05ECFDE7B33}"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272763341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a:xfrm>
            <a:off x="838200" y="6356352"/>
            <a:ext cx="2743200" cy="365125"/>
          </a:xfrm>
          <a:prstGeom prst="rect">
            <a:avLst/>
          </a:prstGeom>
        </p:spPr>
        <p:txBody>
          <a:bodyPr/>
          <a:lstStyle/>
          <a:p>
            <a:endParaRPr lang="fr-FR" sz="1600">
              <a:solidFill>
                <a:prstClr val="black"/>
              </a:solidFill>
            </a:endParaRPr>
          </a:p>
        </p:txBody>
      </p:sp>
      <p:sp>
        <p:nvSpPr>
          <p:cNvPr id="5" name="Espace réservé du pied de page 4"/>
          <p:cNvSpPr>
            <a:spLocks noGrp="1"/>
          </p:cNvSpPr>
          <p:nvPr>
            <p:ph type="ftr" sz="quarter" idx="11"/>
          </p:nvPr>
        </p:nvSpPr>
        <p:spPr>
          <a:xfrm>
            <a:off x="4038600" y="6356352"/>
            <a:ext cx="4114800" cy="365125"/>
          </a:xfrm>
          <a:prstGeom prst="rect">
            <a:avLst/>
          </a:prstGeom>
        </p:spPr>
        <p:txBody>
          <a:bodyPr/>
          <a:lstStyle/>
          <a:p>
            <a:r>
              <a:rPr lang="fr-FR" sz="1600">
                <a:solidFill>
                  <a:prstClr val="black"/>
                </a:solidFill>
              </a:rPr>
              <a:t>Copyright © CDFH - Tous droits d'utilisation et de traduction réservés</a:t>
            </a:r>
          </a:p>
        </p:txBody>
      </p:sp>
      <p:sp>
        <p:nvSpPr>
          <p:cNvPr id="6" name="Espace réservé du numéro de diapositive 5"/>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a:solidFill>
                <a:prstClr val="black"/>
              </a:solidFill>
            </a:endParaRPr>
          </a:p>
        </p:txBody>
      </p:sp>
      <p:sp>
        <p:nvSpPr>
          <p:cNvPr id="7" name="Titre 1"/>
          <p:cNvSpPr txBox="1">
            <a:spLocks/>
          </p:cNvSpPr>
          <p:nvPr userDrawn="1"/>
        </p:nvSpPr>
        <p:spPr>
          <a:xfrm>
            <a:off x="2095500" y="-34465"/>
            <a:ext cx="105156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fr-FR" sz="3300">
                <a:solidFill>
                  <a:srgbClr val="4472C4">
                    <a:lumMod val="75000"/>
                  </a:srgbClr>
                </a:solidFill>
              </a:rPr>
              <a:t>Modifiez le style du titre</a:t>
            </a:r>
          </a:p>
        </p:txBody>
      </p:sp>
      <p:pic>
        <p:nvPicPr>
          <p:cNvPr id="8" name="Image 7"/>
          <p:cNvPicPr>
            <a:picLocks noChangeAspect="1"/>
          </p:cNvPicPr>
          <p:nvPr userDrawn="1"/>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6604" t="51201" r="28877" b="2821"/>
          <a:stretch/>
        </p:blipFill>
        <p:spPr>
          <a:xfrm>
            <a:off x="-27295" y="-27296"/>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537" y="-295264"/>
            <a:ext cx="3404141" cy="2499514"/>
          </a:xfrm>
          <a:prstGeom prst="rect">
            <a:avLst/>
          </a:prstGeom>
        </p:spPr>
      </p:pic>
    </p:spTree>
    <p:extLst>
      <p:ext uri="{BB962C8B-B14F-4D97-AF65-F5344CB8AC3E}">
        <p14:creationId xmlns:p14="http://schemas.microsoft.com/office/powerpoint/2010/main" val="19660128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lvl1pPr marL="342900" indent="-342900">
              <a:buFontTx/>
              <a:buBlip>
                <a:blip r:embed="rId2"/>
              </a:buBlip>
              <a:defRPr/>
            </a:lvl1pPr>
            <a:lvl2pP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2pPr>
            <a:lvl3pPr>
              <a:defRPr lang="fr-FR" sz="2100" kern="1200" dirty="0" smtClean="0">
                <a:solidFill>
                  <a:schemeClr val="accent5">
                    <a:lumMod val="75000"/>
                  </a:schemeClr>
                </a:solidFill>
                <a:latin typeface="Arial" panose="020B0604020202020204" pitchFamily="34" charset="0"/>
                <a:ea typeface="+mn-ea"/>
                <a:cs typeface="Arial" panose="020B0604020202020204" pitchFamily="34" charset="0"/>
              </a:defRPr>
            </a:lvl3pPr>
          </a:lstStyle>
          <a:p>
            <a:pPr lvl="0"/>
            <a:r>
              <a:rPr lang="fr-FR" dirty="0"/>
              <a:t>Modifiez les styles du texte du masque</a:t>
            </a:r>
          </a:p>
          <a:p>
            <a:pPr lvl="1"/>
            <a:r>
              <a:rPr lang="fr-FR" dirty="0"/>
              <a:t>Deuxième niveau</a:t>
            </a:r>
          </a:p>
        </p:txBody>
      </p:sp>
      <p:sp>
        <p:nvSpPr>
          <p:cNvPr id="6" name="Espace réservé du numéro de diapositive 5"/>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a:solidFill>
                <a:prstClr val="black"/>
              </a:solidFill>
            </a:endParaRPr>
          </a:p>
        </p:txBody>
      </p:sp>
      <p:pic>
        <p:nvPicPr>
          <p:cNvPr id="9" name="Image 8"/>
          <p:cNvPicPr>
            <a:picLocks noChangeAspect="1"/>
          </p:cNvPicPr>
          <p:nvPr userDrawn="1"/>
        </p:nvPicPr>
        <p:blipFill rotWithShape="1">
          <a:blip r:embed="rId3">
            <a:extLst>
              <a:ext uri="{28A0092B-C50C-407E-A947-70E740481C1C}">
                <a14:useLocalDpi xmlns:a14="http://schemas.microsoft.com/office/drawing/2010/main" val="0"/>
              </a:ext>
            </a:extLst>
          </a:blip>
          <a:srcRect l="55632" t="46206"/>
          <a:stretch/>
        </p:blipFill>
        <p:spPr>
          <a:xfrm>
            <a:off x="7729269" y="3812877"/>
            <a:ext cx="4462732" cy="3045125"/>
          </a:xfrm>
          <a:prstGeom prst="rect">
            <a:avLst/>
          </a:prstGeom>
        </p:spPr>
      </p:pic>
    </p:spTree>
    <p:extLst>
      <p:ext uri="{BB962C8B-B14F-4D97-AF65-F5344CB8AC3E}">
        <p14:creationId xmlns:p14="http://schemas.microsoft.com/office/powerpoint/2010/main" val="12509666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a:solidFill>
                <a:prstClr val="black"/>
              </a:solidFill>
            </a:endParaRPr>
          </a:p>
        </p:txBody>
      </p:sp>
      <p:sp>
        <p:nvSpPr>
          <p:cNvPr id="9" name="Titre 1"/>
          <p:cNvSpPr txBox="1">
            <a:spLocks/>
          </p:cNvSpPr>
          <p:nvPr userDrawn="1"/>
        </p:nvSpPr>
        <p:spPr>
          <a:xfrm>
            <a:off x="2095500" y="-34465"/>
            <a:ext cx="105156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fr-FR" sz="3300">
                <a:solidFill>
                  <a:srgbClr val="4472C4">
                    <a:lumMod val="75000"/>
                  </a:srgbClr>
                </a:solidFill>
              </a:rPr>
              <a:t>Modifiez le style du titre</a:t>
            </a:r>
          </a:p>
        </p:txBody>
      </p:sp>
    </p:spTree>
    <p:extLst>
      <p:ext uri="{BB962C8B-B14F-4D97-AF65-F5344CB8AC3E}">
        <p14:creationId xmlns:p14="http://schemas.microsoft.com/office/powerpoint/2010/main" val="4054933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a:solidFill>
                <a:prstClr val="black"/>
              </a:solidFill>
            </a:endParaRPr>
          </a:p>
        </p:txBody>
      </p:sp>
    </p:spTree>
    <p:extLst>
      <p:ext uri="{BB962C8B-B14F-4D97-AF65-F5344CB8AC3E}">
        <p14:creationId xmlns:p14="http://schemas.microsoft.com/office/powerpoint/2010/main" val="32596580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a:solidFill>
                <a:prstClr val="black"/>
              </a:solidFill>
            </a:endParaRPr>
          </a:p>
        </p:txBody>
      </p:sp>
      <p:sp>
        <p:nvSpPr>
          <p:cNvPr id="12" name="Titre 1"/>
          <p:cNvSpPr>
            <a:spLocks noGrp="1"/>
          </p:cNvSpPr>
          <p:nvPr>
            <p:ph type="title"/>
          </p:nvPr>
        </p:nvSpPr>
        <p:spPr>
          <a:xfrm>
            <a:off x="2095500" y="-34465"/>
            <a:ext cx="10515600" cy="1325563"/>
          </a:xfrm>
        </p:spPr>
        <p:txBody>
          <a:bodyPr/>
          <a:lstStyle/>
          <a:p>
            <a:r>
              <a:rPr lang="fr-FR"/>
              <a:t>Modifiez le style du titre</a:t>
            </a:r>
          </a:p>
        </p:txBody>
      </p:sp>
    </p:spTree>
    <p:extLst>
      <p:ext uri="{BB962C8B-B14F-4D97-AF65-F5344CB8AC3E}">
        <p14:creationId xmlns:p14="http://schemas.microsoft.com/office/powerpoint/2010/main" val="7779298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5" name="Espace réservé du numéro de diapositive 4"/>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a:solidFill>
                <a:prstClr val="black"/>
              </a:solidFill>
            </a:endParaRPr>
          </a:p>
        </p:txBody>
      </p:sp>
    </p:spTree>
    <p:extLst>
      <p:ext uri="{BB962C8B-B14F-4D97-AF65-F5344CB8AC3E}">
        <p14:creationId xmlns:p14="http://schemas.microsoft.com/office/powerpoint/2010/main" val="5600904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7" name="Titre 1"/>
          <p:cNvSpPr>
            <a:spLocks noGrp="1"/>
          </p:cNvSpPr>
          <p:nvPr>
            <p:ph type="title"/>
          </p:nvPr>
        </p:nvSpPr>
        <p:spPr>
          <a:xfrm>
            <a:off x="2095500" y="-34465"/>
            <a:ext cx="10515600" cy="1325563"/>
          </a:xfrm>
        </p:spPr>
        <p:txBody>
          <a:bodyPr/>
          <a:lstStyle/>
          <a:p>
            <a:r>
              <a:rPr lang="fr-FR"/>
              <a:t>Modifiez le style du titre</a:t>
            </a:r>
          </a:p>
        </p:txBody>
      </p:sp>
    </p:spTree>
    <p:extLst>
      <p:ext uri="{BB962C8B-B14F-4D97-AF65-F5344CB8AC3E}">
        <p14:creationId xmlns:p14="http://schemas.microsoft.com/office/powerpoint/2010/main" val="3042956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7" name="Espace réservé du numéro de diapositive 6"/>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a:solidFill>
                <a:prstClr val="black"/>
              </a:solidFill>
            </a:endParaRPr>
          </a:p>
        </p:txBody>
      </p:sp>
      <p:sp>
        <p:nvSpPr>
          <p:cNvPr id="10" name="Titre 1"/>
          <p:cNvSpPr txBox="1">
            <a:spLocks/>
          </p:cNvSpPr>
          <p:nvPr userDrawn="1"/>
        </p:nvSpPr>
        <p:spPr>
          <a:xfrm>
            <a:off x="2095500" y="-34465"/>
            <a:ext cx="105156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fr-FR" sz="3300">
                <a:solidFill>
                  <a:srgbClr val="4472C4">
                    <a:lumMod val="75000"/>
                  </a:srgbClr>
                </a:solidFill>
              </a:rPr>
              <a:t>Modifiez le style du titre</a:t>
            </a:r>
          </a:p>
        </p:txBody>
      </p:sp>
    </p:spTree>
    <p:extLst>
      <p:ext uri="{BB962C8B-B14F-4D97-AF65-F5344CB8AC3E}">
        <p14:creationId xmlns:p14="http://schemas.microsoft.com/office/powerpoint/2010/main" val="15771426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7" name="Espace réservé du numéro de diapositive 6"/>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a:solidFill>
                <a:prstClr val="black"/>
              </a:solidFill>
            </a:endParaRPr>
          </a:p>
        </p:txBody>
      </p:sp>
      <p:sp>
        <p:nvSpPr>
          <p:cNvPr id="10" name="Titre 1"/>
          <p:cNvSpPr txBox="1">
            <a:spLocks/>
          </p:cNvSpPr>
          <p:nvPr userDrawn="1"/>
        </p:nvSpPr>
        <p:spPr>
          <a:xfrm>
            <a:off x="2095500" y="-34465"/>
            <a:ext cx="105156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fr-FR" sz="3300">
                <a:solidFill>
                  <a:srgbClr val="4472C4">
                    <a:lumMod val="75000"/>
                  </a:srgbClr>
                </a:solidFill>
              </a:rPr>
              <a:t>Modifiez le style du titre</a:t>
            </a:r>
          </a:p>
        </p:txBody>
      </p:sp>
    </p:spTree>
    <p:extLst>
      <p:ext uri="{BB962C8B-B14F-4D97-AF65-F5344CB8AC3E}">
        <p14:creationId xmlns:p14="http://schemas.microsoft.com/office/powerpoint/2010/main" val="327654430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dirty="0">
              <a:solidFill>
                <a:prstClr val="black"/>
              </a:solidFill>
            </a:endParaRPr>
          </a:p>
        </p:txBody>
      </p:sp>
      <p:sp>
        <p:nvSpPr>
          <p:cNvPr id="8" name="Espace réservé du texte 7"/>
          <p:cNvSpPr>
            <a:spLocks noGrp="1"/>
          </p:cNvSpPr>
          <p:nvPr>
            <p:ph type="body" sz="quarter" idx="13"/>
          </p:nvPr>
        </p:nvSpPr>
        <p:spPr>
          <a:xfrm>
            <a:off x="1074738" y="2331022"/>
            <a:ext cx="3590925" cy="896938"/>
          </a:xfrm>
        </p:spPr>
        <p:txBody>
          <a:bodyPr>
            <a:normAutofit/>
          </a:bodyPr>
          <a:lstStyle>
            <a:lvl1pPr marL="214313" indent="-214313">
              <a:buFontTx/>
              <a:buBlip>
                <a:blip r:embed="rId2"/>
              </a:buBlip>
              <a:defRPr sz="1050"/>
            </a:lvl1pPr>
          </a:lstStyle>
          <a:p>
            <a:pPr lvl="0"/>
            <a:r>
              <a:rPr lang="fr-FR" dirty="0"/>
              <a:t>Modifiez les styles du texte du masque</a:t>
            </a:r>
          </a:p>
        </p:txBody>
      </p:sp>
      <p:sp>
        <p:nvSpPr>
          <p:cNvPr id="10" name="Espace réservé du texte 7"/>
          <p:cNvSpPr>
            <a:spLocks noGrp="1"/>
          </p:cNvSpPr>
          <p:nvPr>
            <p:ph type="body" sz="quarter" idx="14"/>
          </p:nvPr>
        </p:nvSpPr>
        <p:spPr>
          <a:xfrm>
            <a:off x="1074736" y="3419759"/>
            <a:ext cx="3590925" cy="896938"/>
          </a:xfrm>
        </p:spPr>
        <p:txBody>
          <a:bodyPr>
            <a:normAutofit/>
          </a:bodyPr>
          <a:lstStyle>
            <a:lvl1pPr marL="342900" indent="-342900">
              <a:buFontTx/>
              <a:buBlip>
                <a:blip r:embed="rId2"/>
              </a:buBlip>
              <a:defRPr sz="1050"/>
            </a:lvl1pPr>
          </a:lstStyle>
          <a:p>
            <a:pPr lvl="0"/>
            <a:r>
              <a:rPr lang="fr-FR" dirty="0"/>
              <a:t>Modifiez les styles du texte du masque</a:t>
            </a:r>
          </a:p>
        </p:txBody>
      </p:sp>
      <p:sp>
        <p:nvSpPr>
          <p:cNvPr id="11" name="Espace réservé du texte 7"/>
          <p:cNvSpPr>
            <a:spLocks noGrp="1"/>
          </p:cNvSpPr>
          <p:nvPr>
            <p:ph type="body" sz="quarter" idx="15"/>
          </p:nvPr>
        </p:nvSpPr>
        <p:spPr>
          <a:xfrm>
            <a:off x="1074738" y="4492909"/>
            <a:ext cx="3590925" cy="896938"/>
          </a:xfrm>
        </p:spPr>
        <p:txBody>
          <a:bodyPr>
            <a:normAutofit/>
          </a:bodyPr>
          <a:lstStyle>
            <a:lvl1pPr marL="342900" indent="-342900">
              <a:buFontTx/>
              <a:buBlip>
                <a:blip r:embed="rId2"/>
              </a:buBlip>
              <a:defRPr sz="1050"/>
            </a:lvl1pPr>
          </a:lstStyle>
          <a:p>
            <a:pPr lvl="0"/>
            <a:r>
              <a:rPr lang="fr-FR" dirty="0"/>
              <a:t>Modifiez les styles du texte du masque</a:t>
            </a:r>
          </a:p>
        </p:txBody>
      </p:sp>
      <p:sp>
        <p:nvSpPr>
          <p:cNvPr id="16" name="Espace réservé du texte 15"/>
          <p:cNvSpPr>
            <a:spLocks noGrp="1"/>
          </p:cNvSpPr>
          <p:nvPr>
            <p:ph type="body" sz="quarter" idx="16"/>
          </p:nvPr>
        </p:nvSpPr>
        <p:spPr>
          <a:xfrm>
            <a:off x="8948737" y="2331022"/>
            <a:ext cx="2921000" cy="965200"/>
          </a:xfrm>
          <a:prstGeom prst="round2DiagRect">
            <a:avLst/>
          </a:prstGeom>
          <a:ln w="19050">
            <a:solidFill>
              <a:srgbClr val="00B050"/>
            </a:solidFill>
          </a:ln>
        </p:spPr>
        <p:txBody>
          <a:bodyPr/>
          <a:lstStyle>
            <a:lvl1pPr algn="r">
              <a:defRPr sz="1200">
                <a:solidFill>
                  <a:schemeClr val="accent1"/>
                </a:solidFill>
              </a:defRPr>
            </a:lvl1pPr>
            <a:lvl2pPr marL="342900" indent="0" algn="r">
              <a:buNone/>
              <a:defRPr sz="1050">
                <a:solidFill>
                  <a:schemeClr val="accent5">
                    <a:lumMod val="75000"/>
                  </a:schemeClr>
                </a:solidFill>
                <a:latin typeface="Arial" panose="020B0604020202020204" pitchFamily="34" charset="0"/>
                <a:cs typeface="Arial" panose="020B0604020202020204" pitchFamily="34" charset="0"/>
              </a:defRPr>
            </a:lvl2pPr>
          </a:lstStyle>
          <a:p>
            <a:pPr lvl="0"/>
            <a:r>
              <a:rPr lang="fr-FR" dirty="0"/>
              <a:t>Modifiez les styles du texte du masque</a:t>
            </a:r>
          </a:p>
          <a:p>
            <a:pPr lvl="1"/>
            <a:r>
              <a:rPr lang="fr-FR" dirty="0"/>
              <a:t>Deuxième niveau</a:t>
            </a:r>
          </a:p>
        </p:txBody>
      </p:sp>
      <p:sp>
        <p:nvSpPr>
          <p:cNvPr id="17" name="Espace réservé du texte 15"/>
          <p:cNvSpPr>
            <a:spLocks noGrp="1"/>
          </p:cNvSpPr>
          <p:nvPr>
            <p:ph type="body" sz="quarter" idx="17"/>
          </p:nvPr>
        </p:nvSpPr>
        <p:spPr>
          <a:xfrm>
            <a:off x="8948737" y="3419759"/>
            <a:ext cx="2921000" cy="965200"/>
          </a:xfrm>
          <a:prstGeom prst="round2DiagRect">
            <a:avLst/>
          </a:prstGeom>
          <a:ln w="19050">
            <a:solidFill>
              <a:srgbClr val="00B050"/>
            </a:solidFill>
          </a:ln>
        </p:spPr>
        <p:txBody>
          <a:bodyPr vert="horz" lIns="91440" tIns="45720" rIns="91440" bIns="45720" rtlCol="0">
            <a:normAutofit/>
          </a:bodyPr>
          <a:lstStyle>
            <a:lvl1pPr>
              <a:defRPr lang="fr-FR" sz="1200" dirty="0" smtClean="0">
                <a:solidFill>
                  <a:schemeClr val="accent1"/>
                </a:solidFill>
              </a:defRPr>
            </a:lvl1pPr>
            <a:lvl2pPr>
              <a:defRPr lang="fr-FR" sz="1050" dirty="0" smtClean="0">
                <a:solidFill>
                  <a:schemeClr val="accent5">
                    <a:lumMod val="75000"/>
                  </a:schemeClr>
                </a:solidFill>
                <a:latin typeface="Arial" panose="020B0604020202020204" pitchFamily="34" charset="0"/>
                <a:cs typeface="Arial" panose="020B0604020202020204" pitchFamily="34" charset="0"/>
              </a:defRPr>
            </a:lvl2pPr>
          </a:lstStyle>
          <a:p>
            <a:pPr lvl="0" algn="r"/>
            <a:r>
              <a:rPr lang="fr-FR" dirty="0"/>
              <a:t>Modifiez les styles du texte du masque</a:t>
            </a:r>
          </a:p>
          <a:p>
            <a:pPr marL="342900" lvl="1" indent="0" algn="r">
              <a:buNone/>
            </a:pPr>
            <a:r>
              <a:rPr lang="fr-FR" dirty="0"/>
              <a:t>Deuxième niveau</a:t>
            </a:r>
          </a:p>
        </p:txBody>
      </p:sp>
      <p:sp>
        <p:nvSpPr>
          <p:cNvPr id="18" name="Espace réservé du texte 15"/>
          <p:cNvSpPr>
            <a:spLocks noGrp="1"/>
          </p:cNvSpPr>
          <p:nvPr>
            <p:ph type="body" sz="quarter" idx="18"/>
          </p:nvPr>
        </p:nvSpPr>
        <p:spPr>
          <a:xfrm>
            <a:off x="8948737" y="4514075"/>
            <a:ext cx="2921000" cy="965200"/>
          </a:xfrm>
          <a:prstGeom prst="round2DiagRect">
            <a:avLst/>
          </a:prstGeom>
          <a:ln w="19050">
            <a:solidFill>
              <a:srgbClr val="00B050"/>
            </a:solidFill>
          </a:ln>
        </p:spPr>
        <p:txBody>
          <a:bodyPr/>
          <a:lstStyle>
            <a:lvl1pPr algn="r">
              <a:defRPr sz="1200"/>
            </a:lvl1pPr>
            <a:lvl2pPr marL="342900" indent="0" algn="r">
              <a:buNone/>
              <a:defRPr sz="1050">
                <a:solidFill>
                  <a:schemeClr val="accent5">
                    <a:lumMod val="75000"/>
                  </a:schemeClr>
                </a:solidFill>
                <a:latin typeface="Arial" panose="020B0604020202020204" pitchFamily="34" charset="0"/>
                <a:cs typeface="Arial" panose="020B0604020202020204" pitchFamily="34" charset="0"/>
              </a:defRPr>
            </a:lvl2pPr>
          </a:lstStyle>
          <a:p>
            <a:pPr lvl="0"/>
            <a:r>
              <a:rPr lang="fr-FR" dirty="0"/>
              <a:t>Modifiez les styles du texte du masque</a:t>
            </a:r>
          </a:p>
          <a:p>
            <a:pPr lvl="1"/>
            <a:r>
              <a:rPr lang="fr-FR" dirty="0"/>
              <a:t>Deuxième niveau</a:t>
            </a:r>
          </a:p>
        </p:txBody>
      </p:sp>
      <p:sp>
        <p:nvSpPr>
          <p:cNvPr id="20" name="Espace réservé du texte 19"/>
          <p:cNvSpPr>
            <a:spLocks noGrp="1"/>
          </p:cNvSpPr>
          <p:nvPr>
            <p:ph type="body" sz="quarter" idx="19" hasCustomPrompt="1"/>
          </p:nvPr>
        </p:nvSpPr>
        <p:spPr>
          <a:xfrm>
            <a:off x="1074738" y="1270002"/>
            <a:ext cx="6934729" cy="474663"/>
          </a:xfrm>
        </p:spPr>
        <p:txBody>
          <a:bodyPr/>
          <a:lstStyle>
            <a:lvl1pPr marL="0" indent="0">
              <a:buFont typeface="Wingdings" panose="05000000000000000000" pitchFamily="2" charset="2"/>
              <a:buNone/>
              <a:defRPr sz="1500">
                <a:sym typeface="Wingdings" panose="05000000000000000000" pitchFamily="2" charset="2"/>
              </a:defRPr>
            </a:lvl1pPr>
          </a:lstStyle>
          <a:p>
            <a:pPr lvl="0"/>
            <a:r>
              <a:rPr lang="fr-FR" dirty="0"/>
              <a:t>Modifiez les styles du texte du masque</a:t>
            </a:r>
          </a:p>
        </p:txBody>
      </p:sp>
      <p:sp>
        <p:nvSpPr>
          <p:cNvPr id="24" name="Pentagone 23"/>
          <p:cNvSpPr/>
          <p:nvPr userDrawn="1"/>
        </p:nvSpPr>
        <p:spPr>
          <a:xfrm rot="5400000">
            <a:off x="9940459" y="363994"/>
            <a:ext cx="1819589" cy="1735187"/>
          </a:xfrm>
          <a:prstGeom prst="homePlate">
            <a:avLst>
              <a:gd name="adj" fmla="val 33489"/>
            </a:avLst>
          </a:prstGeom>
          <a:solidFill>
            <a:srgbClr val="D1E6F9"/>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sp>
        <p:nvSpPr>
          <p:cNvPr id="25" name="ZoneTexte 24"/>
          <p:cNvSpPr txBox="1"/>
          <p:nvPr userDrawn="1"/>
        </p:nvSpPr>
        <p:spPr>
          <a:xfrm>
            <a:off x="9982659" y="996057"/>
            <a:ext cx="1728819" cy="577081"/>
          </a:xfrm>
          <a:prstGeom prst="rect">
            <a:avLst/>
          </a:prstGeom>
          <a:noFill/>
        </p:spPr>
        <p:txBody>
          <a:bodyPr wrap="square" rtlCol="0">
            <a:spAutoFit/>
          </a:bodyPr>
          <a:lstStyle/>
          <a:p>
            <a:pPr algn="ctr"/>
            <a:r>
              <a:rPr lang="fr-FR" sz="1050" i="1" dirty="0">
                <a:solidFill>
                  <a:srgbClr val="0053A1"/>
                </a:solidFill>
              </a:rPr>
              <a:t>Arbre décisionnel à télécharger sur votre espace www.cdfh.fr</a:t>
            </a:r>
          </a:p>
        </p:txBody>
      </p:sp>
      <p:pic>
        <p:nvPicPr>
          <p:cNvPr id="26" name="Imag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01954" y="334088"/>
            <a:ext cx="650031" cy="650031"/>
          </a:xfrm>
          <a:prstGeom prst="rect">
            <a:avLst/>
          </a:prstGeom>
        </p:spPr>
      </p:pic>
      <p:sp>
        <p:nvSpPr>
          <p:cNvPr id="19" name="Titre 1"/>
          <p:cNvSpPr>
            <a:spLocks noGrp="1"/>
          </p:cNvSpPr>
          <p:nvPr>
            <p:ph type="title"/>
          </p:nvPr>
        </p:nvSpPr>
        <p:spPr>
          <a:xfrm>
            <a:off x="2095500" y="-34465"/>
            <a:ext cx="10515600" cy="1325563"/>
          </a:xfrm>
        </p:spPr>
        <p:txBody>
          <a:bodyPr/>
          <a:lstStyle/>
          <a:p>
            <a:r>
              <a:rPr lang="fr-FR" dirty="0"/>
              <a:t>Modifiez le style du titre</a:t>
            </a:r>
          </a:p>
        </p:txBody>
      </p:sp>
    </p:spTree>
    <p:extLst>
      <p:ext uri="{BB962C8B-B14F-4D97-AF65-F5344CB8AC3E}">
        <p14:creationId xmlns:p14="http://schemas.microsoft.com/office/powerpoint/2010/main" val="1580029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8652570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dirty="0">
              <a:solidFill>
                <a:prstClr val="black"/>
              </a:solidFill>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66577">
            <a:off x="553259" y="2340155"/>
            <a:ext cx="2547588" cy="2547588"/>
          </a:xfrm>
          <a:prstGeom prst="rect">
            <a:avLst/>
          </a:prstGeom>
        </p:spPr>
      </p:pic>
      <p:sp>
        <p:nvSpPr>
          <p:cNvPr id="13" name="Espace réservé du texte 12"/>
          <p:cNvSpPr>
            <a:spLocks noGrp="1"/>
          </p:cNvSpPr>
          <p:nvPr>
            <p:ph type="body" sz="quarter" idx="13"/>
          </p:nvPr>
        </p:nvSpPr>
        <p:spPr>
          <a:xfrm>
            <a:off x="3962400" y="2020102"/>
            <a:ext cx="6019800" cy="1047750"/>
          </a:xfr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4" y="1000103"/>
            <a:ext cx="6469063" cy="400050"/>
          </a:xfr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p:spPr>
        <p:txBody>
          <a:bodyPr/>
          <a:lstStyle/>
          <a:p>
            <a:r>
              <a:rPr lang="fr-FR"/>
              <a:t>Modifiez le style du titre</a:t>
            </a:r>
          </a:p>
        </p:txBody>
      </p:sp>
    </p:spTree>
    <p:extLst>
      <p:ext uri="{BB962C8B-B14F-4D97-AF65-F5344CB8AC3E}">
        <p14:creationId xmlns:p14="http://schemas.microsoft.com/office/powerpoint/2010/main" val="101496245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9344025" y="6256622"/>
            <a:ext cx="2743200" cy="365125"/>
          </a:xfrm>
          <a:prstGeom prst="rect">
            <a:avLst/>
          </a:prstGeom>
        </p:spPr>
        <p:txBody>
          <a:bodyPr/>
          <a:lstStyle/>
          <a:p>
            <a:fld id="{2CE00AA1-E540-4D63-A28F-418A2C4690E4}" type="slidenum">
              <a:rPr lang="fr-FR" sz="1600">
                <a:solidFill>
                  <a:prstClr val="black"/>
                </a:solidFill>
              </a:rPr>
              <a:pPr/>
              <a:t>‹N°›</a:t>
            </a:fld>
            <a:endParaRPr lang="fr-FR" sz="1600" dirty="0">
              <a:solidFill>
                <a:prstClr val="black"/>
              </a:solidFill>
            </a:endParaRPr>
          </a:p>
        </p:txBody>
      </p:sp>
      <p:sp>
        <p:nvSpPr>
          <p:cNvPr id="10" name="Arrondir un rectangle avec un coin diagonal 9"/>
          <p:cNvSpPr/>
          <p:nvPr userDrawn="1"/>
        </p:nvSpPr>
        <p:spPr>
          <a:xfrm>
            <a:off x="1913033" y="888496"/>
            <a:ext cx="8295495" cy="2687219"/>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grpSp>
        <p:nvGrpSpPr>
          <p:cNvPr id="11" name="Groupe 10"/>
          <p:cNvGrpSpPr/>
          <p:nvPr userDrawn="1"/>
        </p:nvGrpSpPr>
        <p:grpSpPr>
          <a:xfrm>
            <a:off x="5243015" y="0"/>
            <a:ext cx="1651380" cy="1776988"/>
            <a:chOff x="447311" y="-4421"/>
            <a:chExt cx="1651380" cy="1776988"/>
          </a:xfrm>
        </p:grpSpPr>
        <p:sp>
          <p:nvSpPr>
            <p:cNvPr id="12" name="Ellipse 11"/>
            <p:cNvSpPr/>
            <p:nvPr/>
          </p:nvSpPr>
          <p:spPr>
            <a:xfrm>
              <a:off x="447675" y="-4421"/>
              <a:ext cx="1647825" cy="1647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prstClr val="white"/>
                </a:solidFill>
              </a:endParaRPr>
            </a:p>
          </p:txBody>
        </p:sp>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3710" r="28055"/>
            <a:stretch/>
          </p:blipFill>
          <p:spPr>
            <a:xfrm>
              <a:off x="447311" y="-4421"/>
              <a:ext cx="1651380" cy="1776988"/>
            </a:xfrm>
            <a:prstGeom prst="rect">
              <a:avLst/>
            </a:prstGeom>
          </p:spPr>
        </p:pic>
      </p:grpSp>
    </p:spTree>
    <p:extLst>
      <p:ext uri="{BB962C8B-B14F-4D97-AF65-F5344CB8AC3E}">
        <p14:creationId xmlns:p14="http://schemas.microsoft.com/office/powerpoint/2010/main" val="52627651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2" name="Espace réservé du numéro de diapositive 4"/>
          <p:cNvSpPr>
            <a:spLocks noGrp="1"/>
          </p:cNvSpPr>
          <p:nvPr>
            <p:ph type="sldNum" sz="quarter" idx="12"/>
          </p:nvPr>
        </p:nvSpPr>
        <p:spPr>
          <a:xfrm>
            <a:off x="9277350" y="6319837"/>
            <a:ext cx="2743200" cy="365125"/>
          </a:xfrm>
          <a:prstGeom prst="rect">
            <a:avLst/>
          </a:prstGeom>
        </p:spPr>
        <p:txBody>
          <a:bodyPr/>
          <a:lstStyle/>
          <a:p>
            <a:fld id="{2CE00AA1-E540-4D63-A28F-418A2C4690E4}" type="slidenum">
              <a:rPr lang="fr-FR" sz="1600">
                <a:solidFill>
                  <a:prstClr val="black"/>
                </a:solidFill>
              </a:rPr>
              <a:pPr/>
              <a:t>‹N°›</a:t>
            </a:fld>
            <a:endParaRPr lang="fr-FR" sz="1600" dirty="0">
              <a:solidFill>
                <a:prstClr val="black"/>
              </a:solidFill>
            </a:endParaRPr>
          </a:p>
        </p:txBody>
      </p:sp>
    </p:spTree>
    <p:extLst>
      <p:ext uri="{BB962C8B-B14F-4D97-AF65-F5344CB8AC3E}">
        <p14:creationId xmlns:p14="http://schemas.microsoft.com/office/powerpoint/2010/main" val="1101643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pic>
        <p:nvPicPr>
          <p:cNvPr id="6"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3"/>
          </p:nvPr>
        </p:nvSpPr>
        <p:spPr>
          <a:xfrm>
            <a:off x="3962400" y="2020102"/>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5" y="1000103"/>
            <a:ext cx="6469063" cy="400050"/>
          </a:xfrm>
          <a:prstGeom prst="rect">
            <a:avLst/>
          </a:prstGeo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677783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838200" y="365125"/>
            <a:ext cx="10515600" cy="58118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24459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986830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88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3202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userDrawn="1"/>
        </p:nvPicPr>
        <p:blipFill rotWithShape="1">
          <a:blip r:embed="rId2">
            <a:duotone>
              <a:schemeClr val="bg2">
                <a:shade val="45000"/>
                <a:satMod val="135000"/>
              </a:schemeClr>
              <a:prstClr val="white"/>
            </a:duotone>
          </a:blip>
          <a:srcRect l="16604" t="51201" r="28877" b="2821"/>
          <a:stretch/>
        </p:blipFill>
        <p:spPr>
          <a:xfrm>
            <a:off x="32745" y="-41154"/>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2928390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91482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3365779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87667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86102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688642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977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3847166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1316427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7817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1240999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96965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36595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423185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sp>
        <p:nvSpPr>
          <p:cNvPr id="2" name="Arrondir un rectangle avec un coin diagonal 9"/>
          <p:cNvSpPr/>
          <p:nvPr userDrawn="1"/>
        </p:nvSpPr>
        <p:spPr>
          <a:xfrm>
            <a:off x="1912938" y="889000"/>
            <a:ext cx="8296275" cy="2686050"/>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grpSp>
        <p:nvGrpSpPr>
          <p:cNvPr id="3" name="Groupe 10"/>
          <p:cNvGrpSpPr>
            <a:grpSpLocks/>
          </p:cNvGrpSpPr>
          <p:nvPr userDrawn="1"/>
        </p:nvGrpSpPr>
        <p:grpSpPr bwMode="auto">
          <a:xfrm>
            <a:off x="5243513" y="0"/>
            <a:ext cx="1651000" cy="1776413"/>
            <a:chOff x="447311" y="-4421"/>
            <a:chExt cx="1651380" cy="1776988"/>
          </a:xfrm>
        </p:grpSpPr>
        <p:sp>
          <p:nvSpPr>
            <p:cNvPr id="4" name="Ellipse 11"/>
            <p:cNvSpPr/>
            <p:nvPr/>
          </p:nvSpPr>
          <p:spPr>
            <a:xfrm>
              <a:off x="447311" y="-4421"/>
              <a:ext cx="1648204" cy="16483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pic>
          <p:nvPicPr>
            <p:cNvPr id="5" name="Image 12"/>
            <p:cNvPicPr>
              <a:picLocks noChangeAspect="1"/>
            </p:cNvPicPr>
            <p:nvPr/>
          </p:nvPicPr>
          <p:blipFill>
            <a:blip r:embed="rId2">
              <a:extLst>
                <a:ext uri="{28A0092B-C50C-407E-A947-70E740481C1C}">
                  <a14:useLocalDpi xmlns:a14="http://schemas.microsoft.com/office/drawing/2010/main" val="0"/>
                </a:ext>
              </a:extLst>
            </a:blip>
            <a:srcRect l="3709" r="28055"/>
            <a:stretch>
              <a:fillRect/>
            </a:stretch>
          </p:blipFill>
          <p:spPr bwMode="auto">
            <a:xfrm>
              <a:off x="447311" y="-4421"/>
              <a:ext cx="1651380" cy="17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43447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5764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3"/>
          </p:nvPr>
        </p:nvSpPr>
        <p:spPr>
          <a:xfrm>
            <a:off x="3962400" y="2020102"/>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5" y="1000103"/>
            <a:ext cx="6469063" cy="400050"/>
          </a:xfrm>
          <a:prstGeom prst="rect">
            <a:avLst/>
          </a:prstGeo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737952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838200" y="365125"/>
            <a:ext cx="10515600" cy="58118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627062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pic>
        <p:nvPicPr>
          <p:cNvPr id="3" name="Imag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709770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339622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3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205131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userDrawn="1"/>
        </p:nvPicPr>
        <p:blipFill rotWithShape="1">
          <a:blip r:embed="rId2">
            <a:duotone>
              <a:prstClr val="black"/>
              <a:schemeClr val="accent3">
                <a:tint val="45000"/>
                <a:satMod val="400000"/>
              </a:schemeClr>
            </a:duotone>
          </a:blip>
          <a:srcRect l="16604" t="51201" r="28877" b="2821"/>
          <a:stretch/>
        </p:blipFill>
        <p:spPr>
          <a:xfrm>
            <a:off x="32745" y="-41154"/>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4085620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593158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2599951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62513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308464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058601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392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670887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35871219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2761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349877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923825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085946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4357255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sp>
        <p:nvSpPr>
          <p:cNvPr id="2" name="Arrondir un rectangle avec un coin diagonal 9"/>
          <p:cNvSpPr/>
          <p:nvPr userDrawn="1"/>
        </p:nvSpPr>
        <p:spPr>
          <a:xfrm>
            <a:off x="1912938" y="889000"/>
            <a:ext cx="8296275" cy="2686050"/>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grpSp>
        <p:nvGrpSpPr>
          <p:cNvPr id="3" name="Groupe 10"/>
          <p:cNvGrpSpPr>
            <a:grpSpLocks/>
          </p:cNvGrpSpPr>
          <p:nvPr userDrawn="1"/>
        </p:nvGrpSpPr>
        <p:grpSpPr bwMode="auto">
          <a:xfrm>
            <a:off x="5243513" y="0"/>
            <a:ext cx="1651000" cy="1776413"/>
            <a:chOff x="447311" y="-4421"/>
            <a:chExt cx="1651380" cy="1776988"/>
          </a:xfrm>
        </p:grpSpPr>
        <p:sp>
          <p:nvSpPr>
            <p:cNvPr id="4" name="Ellipse 11"/>
            <p:cNvSpPr/>
            <p:nvPr/>
          </p:nvSpPr>
          <p:spPr>
            <a:xfrm>
              <a:off x="447311" y="-4421"/>
              <a:ext cx="1648204" cy="16483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pic>
          <p:nvPicPr>
            <p:cNvPr id="5" name="Image 12"/>
            <p:cNvPicPr>
              <a:picLocks noChangeAspect="1"/>
            </p:cNvPicPr>
            <p:nvPr/>
          </p:nvPicPr>
          <p:blipFill>
            <a:blip r:embed="rId2">
              <a:extLst>
                <a:ext uri="{28A0092B-C50C-407E-A947-70E740481C1C}">
                  <a14:useLocalDpi xmlns:a14="http://schemas.microsoft.com/office/drawing/2010/main" val="0"/>
                </a:ext>
              </a:extLst>
            </a:blip>
            <a:srcRect l="3709" r="28055"/>
            <a:stretch>
              <a:fillRect/>
            </a:stretch>
          </p:blipFill>
          <p:spPr bwMode="auto">
            <a:xfrm>
              <a:off x="447311" y="-4421"/>
              <a:ext cx="1651380" cy="17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430065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197707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3"/>
          </p:nvPr>
        </p:nvSpPr>
        <p:spPr>
          <a:xfrm>
            <a:off x="3962400" y="2020102"/>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5" y="1000103"/>
            <a:ext cx="6469063" cy="400050"/>
          </a:xfrm>
          <a:prstGeom prst="rect">
            <a:avLst/>
          </a:prstGeo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2224262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838200" y="365125"/>
            <a:ext cx="10515600" cy="58118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290466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2844914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6_Disposition personnalisée">
    <p:spTree>
      <p:nvGrpSpPr>
        <p:cNvPr id="1" name=""/>
        <p:cNvGrpSpPr/>
        <p:nvPr/>
      </p:nvGrpSpPr>
      <p:grpSpPr>
        <a:xfrm>
          <a:off x="0" y="0"/>
          <a:ext cx="0" cy="0"/>
          <a:chOff x="0" y="0"/>
          <a:chExt cx="0" cy="0"/>
        </a:xfrm>
      </p:grpSpPr>
      <p:pic>
        <p:nvPicPr>
          <p:cNvPr id="2" name="Imag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userDrawn="1"/>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FB77CDCC-B935-4404-9C38-B4785DB8A157}"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13840536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userDrawn="1"/>
        </p:nvPicPr>
        <p:blipFill rotWithShape="1">
          <a:blip r:embed="rId2">
            <a:duotone>
              <a:prstClr val="black"/>
              <a:schemeClr val="accent3">
                <a:tint val="45000"/>
                <a:satMod val="400000"/>
              </a:schemeClr>
            </a:duotone>
          </a:blip>
          <a:srcRect l="16604" t="51201" r="28877" b="2821"/>
          <a:stretch/>
        </p:blipFill>
        <p:spPr>
          <a:xfrm>
            <a:off x="32745" y="-41154"/>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405215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8433071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552953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26006735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971886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999411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0579394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9536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13649218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25203853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041378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4581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6184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67354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1521168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sp>
        <p:nvSpPr>
          <p:cNvPr id="2" name="Arrondir un rectangle avec un coin diagonal 9"/>
          <p:cNvSpPr/>
          <p:nvPr userDrawn="1"/>
        </p:nvSpPr>
        <p:spPr>
          <a:xfrm>
            <a:off x="1912938" y="889000"/>
            <a:ext cx="8296275" cy="2686050"/>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grpSp>
        <p:nvGrpSpPr>
          <p:cNvPr id="3" name="Groupe 10"/>
          <p:cNvGrpSpPr>
            <a:grpSpLocks/>
          </p:cNvGrpSpPr>
          <p:nvPr userDrawn="1"/>
        </p:nvGrpSpPr>
        <p:grpSpPr bwMode="auto">
          <a:xfrm>
            <a:off x="5243513" y="0"/>
            <a:ext cx="1651000" cy="1776413"/>
            <a:chOff x="447311" y="-4421"/>
            <a:chExt cx="1651380" cy="1776988"/>
          </a:xfrm>
        </p:grpSpPr>
        <p:sp>
          <p:nvSpPr>
            <p:cNvPr id="4" name="Ellipse 11"/>
            <p:cNvSpPr/>
            <p:nvPr/>
          </p:nvSpPr>
          <p:spPr>
            <a:xfrm>
              <a:off x="447311" y="-4421"/>
              <a:ext cx="1648204" cy="16483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pic>
          <p:nvPicPr>
            <p:cNvPr id="5" name="Image 12"/>
            <p:cNvPicPr>
              <a:picLocks noChangeAspect="1"/>
            </p:cNvPicPr>
            <p:nvPr/>
          </p:nvPicPr>
          <p:blipFill>
            <a:blip r:embed="rId2">
              <a:extLst>
                <a:ext uri="{28A0092B-C50C-407E-A947-70E740481C1C}">
                  <a14:useLocalDpi xmlns:a14="http://schemas.microsoft.com/office/drawing/2010/main" val="0"/>
                </a:ext>
              </a:extLst>
            </a:blip>
            <a:srcRect l="3709" r="28055"/>
            <a:stretch>
              <a:fillRect/>
            </a:stretch>
          </p:blipFill>
          <p:spPr bwMode="auto">
            <a:xfrm>
              <a:off x="447311" y="-4421"/>
              <a:ext cx="1651380" cy="17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Imag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9187961A-62B2-4965-8147-F6F0214F8D98}"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35161321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931922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6931680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3"/>
          </p:nvPr>
        </p:nvSpPr>
        <p:spPr>
          <a:xfrm>
            <a:off x="3962400" y="2020102"/>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5" y="1000103"/>
            <a:ext cx="6469063" cy="400050"/>
          </a:xfrm>
          <a:prstGeom prst="rect">
            <a:avLst/>
          </a:prstGeo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7505904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838200" y="365125"/>
            <a:ext cx="10515600" cy="58118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064337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183437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665345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6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774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32794931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userDrawn="1"/>
        </p:nvPicPr>
        <p:blipFill rotWithShape="1">
          <a:blip r:embed="rId2">
            <a:duotone>
              <a:prstClr val="black"/>
              <a:schemeClr val="accent3">
                <a:tint val="45000"/>
                <a:satMod val="400000"/>
              </a:schemeClr>
            </a:duotone>
          </a:blip>
          <a:srcRect l="16604" t="51201" r="28877" b="2821"/>
          <a:stretch/>
        </p:blipFill>
        <p:spPr>
          <a:xfrm>
            <a:off x="32745" y="-41154"/>
            <a:ext cx="12228396" cy="687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14091617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685245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39413909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201480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888465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6671519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6221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16532095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4885332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8429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22009375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97542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2"/>
          <p:cNvSpPr>
            <a:spLocks noGrp="1"/>
          </p:cNvSpPr>
          <p:nvPr>
            <p:ph type="body" sz="half" idx="1"/>
          </p:nvPr>
        </p:nvSpPr>
        <p:spPr>
          <a:xfrm>
            <a:off x="8382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5625"/>
            <a:ext cx="51562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673921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5379013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Disposition personnalisée">
    <p:spTree>
      <p:nvGrpSpPr>
        <p:cNvPr id="1" name=""/>
        <p:cNvGrpSpPr/>
        <p:nvPr/>
      </p:nvGrpSpPr>
      <p:grpSpPr>
        <a:xfrm>
          <a:off x="0" y="0"/>
          <a:ext cx="0" cy="0"/>
          <a:chOff x="0" y="0"/>
          <a:chExt cx="0" cy="0"/>
        </a:xfrm>
      </p:grpSpPr>
      <p:pic>
        <p:nvPicPr>
          <p:cNvPr id="2" name="Imag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ndir un rectangle avec un coin diagonal 9"/>
          <p:cNvSpPr/>
          <p:nvPr userDrawn="1"/>
        </p:nvSpPr>
        <p:spPr>
          <a:xfrm>
            <a:off x="1912938" y="889000"/>
            <a:ext cx="8296275" cy="2686050"/>
          </a:xfrm>
          <a:prstGeom prst="round2DiagRect">
            <a:avLst/>
          </a:prstGeom>
          <a:solidFill>
            <a:srgbClr val="95C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grpSp>
        <p:nvGrpSpPr>
          <p:cNvPr id="4" name="Groupe 10"/>
          <p:cNvGrpSpPr>
            <a:grpSpLocks/>
          </p:cNvGrpSpPr>
          <p:nvPr userDrawn="1"/>
        </p:nvGrpSpPr>
        <p:grpSpPr bwMode="auto">
          <a:xfrm>
            <a:off x="5243513" y="0"/>
            <a:ext cx="1651000" cy="1776413"/>
            <a:chOff x="447311" y="-4421"/>
            <a:chExt cx="1651380" cy="1776988"/>
          </a:xfrm>
        </p:grpSpPr>
        <p:sp>
          <p:nvSpPr>
            <p:cNvPr id="5" name="Ellipse 11"/>
            <p:cNvSpPr/>
            <p:nvPr/>
          </p:nvSpPr>
          <p:spPr>
            <a:xfrm>
              <a:off x="447311" y="-4421"/>
              <a:ext cx="1648204" cy="16483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dirty="0">
                <a:solidFill>
                  <a:srgbClr val="FFFFFF"/>
                </a:solidFill>
              </a:endParaRPr>
            </a:p>
          </p:txBody>
        </p:sp>
        <p:pic>
          <p:nvPicPr>
            <p:cNvPr id="6" name="Image 12"/>
            <p:cNvPicPr>
              <a:picLocks noChangeAspect="1"/>
            </p:cNvPicPr>
            <p:nvPr/>
          </p:nvPicPr>
          <p:blipFill>
            <a:blip r:embed="rId3">
              <a:extLst>
                <a:ext uri="{28A0092B-C50C-407E-A947-70E740481C1C}">
                  <a14:useLocalDpi xmlns:a14="http://schemas.microsoft.com/office/drawing/2010/main" val="0"/>
                </a:ext>
              </a:extLst>
            </a:blip>
            <a:srcRect l="3709" r="28055"/>
            <a:stretch>
              <a:fillRect/>
            </a:stretch>
          </p:blipFill>
          <p:spPr bwMode="auto">
            <a:xfrm>
              <a:off x="447311" y="-4421"/>
              <a:ext cx="1651380" cy="17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8"/>
          <p:cNvSpPr txBox="1">
            <a:spLocks noChangeArrowheads="1"/>
          </p:cNvSpPr>
          <p:nvPr userDrawn="1"/>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6F2974ED-B2C3-4EF5-ADC0-2C12F9B4E1EB}"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702244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8"/>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84099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3"/>
          </p:nvPr>
        </p:nvSpPr>
        <p:spPr>
          <a:xfrm>
            <a:off x="3962400" y="2020102"/>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4" name="Espace réservé du texte 12"/>
          <p:cNvSpPr>
            <a:spLocks noGrp="1"/>
          </p:cNvSpPr>
          <p:nvPr>
            <p:ph type="body" sz="quarter" idx="14"/>
          </p:nvPr>
        </p:nvSpPr>
        <p:spPr>
          <a:xfrm>
            <a:off x="5334000" y="3421000"/>
            <a:ext cx="6019800" cy="1047750"/>
          </a:xfrm>
          <a:prstGeom prst="rect">
            <a:avLst/>
          </a:prstGeom>
        </p:spPr>
        <p:txBody>
          <a:bodyPr/>
          <a:lstStyle/>
          <a:p>
            <a:pPr lvl="0"/>
            <a:r>
              <a:rPr lang="fr-FR" dirty="0"/>
              <a:t>Modifiez les styles du texte du masque</a:t>
            </a:r>
          </a:p>
          <a:p>
            <a:pPr lvl="1"/>
            <a:r>
              <a:rPr lang="fr-FR" dirty="0"/>
              <a:t>Deuxième niveau</a:t>
            </a:r>
          </a:p>
        </p:txBody>
      </p:sp>
      <p:sp>
        <p:nvSpPr>
          <p:cNvPr id="16" name="Espace réservé du texte 15"/>
          <p:cNvSpPr>
            <a:spLocks noGrp="1"/>
          </p:cNvSpPr>
          <p:nvPr>
            <p:ph type="body" sz="quarter" idx="15"/>
          </p:nvPr>
        </p:nvSpPr>
        <p:spPr>
          <a:xfrm>
            <a:off x="1827055" y="1000103"/>
            <a:ext cx="6469063" cy="400050"/>
          </a:xfrm>
          <a:prstGeom prst="rect">
            <a:avLst/>
          </a:prstGeom>
        </p:spPr>
        <p:txBody>
          <a:bodyPr/>
          <a:lstStyle>
            <a:lvl1pPr>
              <a:defRPr/>
            </a:lvl1pPr>
          </a:lstStyle>
          <a:p>
            <a:pPr lvl="0"/>
            <a:endParaRPr lang="fr-FR" dirty="0"/>
          </a:p>
        </p:txBody>
      </p:sp>
      <p:sp>
        <p:nvSpPr>
          <p:cNvPr id="15"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0075850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3252320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838200" y="365125"/>
            <a:ext cx="10515600" cy="58118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005840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3_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7637277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1_Disposition personnalisée">
    <p:spTree>
      <p:nvGrpSpPr>
        <p:cNvPr id="1" name=""/>
        <p:cNvGrpSpPr/>
        <p:nvPr/>
      </p:nvGrpSpPr>
      <p:grpSpPr>
        <a:xfrm>
          <a:off x="0" y="0"/>
          <a:ext cx="0" cy="0"/>
          <a:chOff x="0" y="0"/>
          <a:chExt cx="0" cy="0"/>
        </a:xfrm>
      </p:grpSpPr>
      <p:pic>
        <p:nvPicPr>
          <p:cNvPr id="3"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566577">
            <a:off x="554038" y="2339975"/>
            <a:ext cx="25463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95500" y="-3446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301267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image" Target="../media/image2.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image" Target="../media/image6.png"/><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image" Target="../media/image2.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image" Target="../media/image5.png"/><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image" Target="../media/image2.png"/><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image" Target="../media/image5.png"/><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6" Type="http://schemas.openxmlformats.org/officeDocument/2006/relationships/image" Target="../media/image2.png"/><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image" Target="../media/image7.png"/><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image" Target="../media/image2.png"/><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4288" y="9284"/>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4" name="Text Box 8"/>
          <p:cNvSpPr txBox="1">
            <a:spLocks noChangeArrowheads="1"/>
          </p:cNvSpPr>
          <p:nvPr/>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1874009F-B546-44C6-9DD0-7ED9077C4CA0}"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
        <p:nvSpPr>
          <p:cNvPr id="4" name="Rectangle 3"/>
          <p:cNvSpPr/>
          <p:nvPr userDrawn="1"/>
        </p:nvSpPr>
        <p:spPr>
          <a:xfrm>
            <a:off x="-14288" y="207963"/>
            <a:ext cx="11825288" cy="742950"/>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95C41D"/>
              </a:solidFill>
            </a:endParaRPr>
          </a:p>
        </p:txBody>
      </p:sp>
      <p:sp>
        <p:nvSpPr>
          <p:cNvPr id="1029" name="Espace réservé du titre 1"/>
          <p:cNvSpPr>
            <a:spLocks noGrp="1"/>
          </p:cNvSpPr>
          <p:nvPr>
            <p:ph type="title"/>
          </p:nvPr>
        </p:nvSpPr>
        <p:spPr bwMode="auto">
          <a:xfrm>
            <a:off x="2095500" y="-349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6" name="Ellipse 5"/>
          <p:cNvSpPr/>
          <p:nvPr userDrawn="1"/>
        </p:nvSpPr>
        <p:spPr>
          <a:xfrm>
            <a:off x="287338" y="-325438"/>
            <a:ext cx="1808162" cy="1808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FFFFFF"/>
              </a:solidFill>
            </a:endParaRPr>
          </a:p>
        </p:txBody>
      </p:sp>
      <p:pic>
        <p:nvPicPr>
          <p:cNvPr id="1031" name="Image 11"/>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287338" y="-214313"/>
            <a:ext cx="2419350"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4"/>
          <p:cNvSpPr txBox="1">
            <a:spLocks/>
          </p:cNvSpPr>
          <p:nvPr userDrawn="1"/>
        </p:nvSpPr>
        <p:spPr>
          <a:xfrm>
            <a:off x="36984" y="6541487"/>
            <a:ext cx="4114800" cy="365125"/>
          </a:xfrm>
          <a:prstGeom prst="rect">
            <a:avLst/>
          </a:prstGeom>
        </p:spPr>
        <p:txBody>
          <a:bodyPr vert="horz" lIns="91440" tIns="45720" rIns="91440" bIns="45720" rtlCol="0" anchor="ctr"/>
          <a:lstStyle>
            <a:defPPr>
              <a:defRPr lang="fr-FR"/>
            </a:defPPr>
            <a:lvl1pPr algn="l" rtl="0" fontAlgn="base">
              <a:spcBef>
                <a:spcPct val="0"/>
              </a:spcBef>
              <a:spcAft>
                <a:spcPct val="0"/>
              </a:spcAft>
              <a:defRPr sz="900" kern="1200">
                <a:solidFill>
                  <a:schemeClr val="tx1">
                    <a:tint val="75000"/>
                  </a:schemeClr>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eaLnBrk="0" hangingPunct="0"/>
            <a:r>
              <a:rPr lang="fr-FR" dirty="0">
                <a:solidFill>
                  <a:prstClr val="black">
                    <a:tint val="75000"/>
                  </a:prstClr>
                </a:solidFill>
                <a:latin typeface="Arial" panose="020B0604020202020204" pitchFamily="34" charset="0"/>
                <a:cs typeface="+mn-cs"/>
              </a:rPr>
              <a:t>Copyright © CDFH - Tous droits d'utilisation et de traduction réservés</a:t>
            </a:r>
          </a:p>
        </p:txBody>
      </p:sp>
      <p:sp>
        <p:nvSpPr>
          <p:cNvPr id="9" name="Espace réservé du pied de page 4"/>
          <p:cNvSpPr txBox="1">
            <a:spLocks/>
          </p:cNvSpPr>
          <p:nvPr userDrawn="1"/>
        </p:nvSpPr>
        <p:spPr>
          <a:xfrm>
            <a:off x="9313720" y="6584949"/>
            <a:ext cx="1000319" cy="263526"/>
          </a:xfrm>
          <a:prstGeom prst="rect">
            <a:avLst/>
          </a:prstGeom>
        </p:spPr>
        <p:txBody>
          <a:bodyPr vert="horz" lIns="91440" tIns="45720" rIns="91440" bIns="45720" rtlCol="0" anchor="ctr"/>
          <a:lstStyle>
            <a:defPPr>
              <a:defRPr lang="fr-FR"/>
            </a:defPPr>
            <a:lvl1pPr algn="l" rtl="0" fontAlgn="base">
              <a:spcBef>
                <a:spcPct val="0"/>
              </a:spcBef>
              <a:spcAft>
                <a:spcPct val="0"/>
              </a:spcAft>
              <a:defRPr sz="900" kern="1200">
                <a:solidFill>
                  <a:schemeClr val="tx1">
                    <a:tint val="75000"/>
                  </a:schemeClr>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eaLnBrk="0" hangingPunct="0"/>
            <a:r>
              <a:rPr lang="fr-FR" dirty="0">
                <a:solidFill>
                  <a:prstClr val="black">
                    <a:tint val="75000"/>
                  </a:prstClr>
                </a:solidFill>
                <a:latin typeface="Arial" panose="020B0604020202020204" pitchFamily="34" charset="0"/>
                <a:cs typeface="+mn-cs"/>
              </a:rPr>
              <a:t>Expertise ORL</a:t>
            </a:r>
          </a:p>
        </p:txBody>
      </p:sp>
    </p:spTree>
  </p:cSld>
  <p:clrMap bg1="lt1" tx1="dk1" bg2="lt2" tx2="dk2" accent1="accent1" accent2="accent2" accent3="accent3" accent4="accent4" accent5="accent5" accent6="accent6" hlink="hlink" folHlink="folHlink"/>
  <p:sldLayoutIdLst>
    <p:sldLayoutId id="2147487895" r:id="rId1"/>
    <p:sldLayoutId id="2147487726" r:id="rId2"/>
    <p:sldLayoutId id="2147487727" r:id="rId3"/>
    <p:sldLayoutId id="2147487728" r:id="rId4"/>
    <p:sldLayoutId id="2147487729" r:id="rId5"/>
    <p:sldLayoutId id="2147487730" r:id="rId6"/>
    <p:sldLayoutId id="2147487731" r:id="rId7"/>
    <p:sldLayoutId id="2147487732" r:id="rId8"/>
    <p:sldLayoutId id="2147487733" r:id="rId9"/>
    <p:sldLayoutId id="2147487734" r:id="rId10"/>
    <p:sldLayoutId id="2147487735" r:id="rId11"/>
    <p:sldLayoutId id="2147487736" r:id="rId12"/>
    <p:sldLayoutId id="2147487896" r:id="rId13"/>
    <p:sldLayoutId id="2147487897" r:id="rId14"/>
    <p:sldLayoutId id="2147487737" r:id="rId15"/>
    <p:sldLayoutId id="2147487899" r:id="rId16"/>
    <p:sldLayoutId id="2147487738" r:id="rId17"/>
    <p:sldLayoutId id="2147487739" r:id="rId18"/>
    <p:sldLayoutId id="2147487740" r:id="rId19"/>
  </p:sldLayoutIdLst>
  <p:hf sldNum="0" hdr="0" dt="0"/>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defRPr>
      </a:lvl2pPr>
      <a:lvl3pPr algn="ctr" rtl="0" eaLnBrk="0" fontAlgn="base" hangingPunct="0">
        <a:spcBef>
          <a:spcPct val="0"/>
        </a:spcBef>
        <a:spcAft>
          <a:spcPct val="0"/>
        </a:spcAft>
        <a:defRPr sz="3200" b="1">
          <a:solidFill>
            <a:schemeClr val="tx2"/>
          </a:solidFill>
          <a:latin typeface="Arial" panose="020B0604020202020204" pitchFamily="34" charset="0"/>
        </a:defRPr>
      </a:lvl3pPr>
      <a:lvl4pPr algn="ctr" rtl="0" eaLnBrk="0" fontAlgn="base" hangingPunct="0">
        <a:spcBef>
          <a:spcPct val="0"/>
        </a:spcBef>
        <a:spcAft>
          <a:spcPct val="0"/>
        </a:spcAft>
        <a:defRPr sz="3200" b="1">
          <a:solidFill>
            <a:schemeClr val="tx2"/>
          </a:solidFill>
          <a:latin typeface="Arial" panose="020B0604020202020204" pitchFamily="34" charset="0"/>
        </a:defRPr>
      </a:lvl4pPr>
      <a:lvl5pPr algn="ctr" rtl="0" eaLnBrk="0" fontAlgn="base" hangingPunct="0">
        <a:spcBef>
          <a:spcPct val="0"/>
        </a:spcBef>
        <a:spcAft>
          <a:spcPct val="0"/>
        </a:spcAft>
        <a:defRPr sz="3200" b="1">
          <a:solidFill>
            <a:schemeClr val="tx2"/>
          </a:solidFill>
          <a:latin typeface="Arial" panose="020B0604020202020204" pitchFamily="34" charset="0"/>
        </a:defRPr>
      </a:lvl5pPr>
      <a:lvl6pPr marL="457200" algn="ctr" rtl="0" fontAlgn="base">
        <a:spcBef>
          <a:spcPct val="0"/>
        </a:spcBef>
        <a:spcAft>
          <a:spcPct val="0"/>
        </a:spcAft>
        <a:defRPr sz="3200" b="1">
          <a:solidFill>
            <a:schemeClr val="tx2"/>
          </a:solidFill>
          <a:latin typeface="Arial" panose="020B0604020202020204" pitchFamily="34" charset="0"/>
        </a:defRPr>
      </a:lvl6pPr>
      <a:lvl7pPr marL="914400" algn="ctr" rtl="0" fontAlgn="base">
        <a:spcBef>
          <a:spcPct val="0"/>
        </a:spcBef>
        <a:spcAft>
          <a:spcPct val="0"/>
        </a:spcAft>
        <a:defRPr sz="3200" b="1">
          <a:solidFill>
            <a:schemeClr val="tx2"/>
          </a:solidFill>
          <a:latin typeface="Arial" panose="020B0604020202020204" pitchFamily="34" charset="0"/>
        </a:defRPr>
      </a:lvl7pPr>
      <a:lvl8pPr marL="1371600" algn="ctr" rtl="0" fontAlgn="base">
        <a:spcBef>
          <a:spcPct val="0"/>
        </a:spcBef>
        <a:spcAft>
          <a:spcPct val="0"/>
        </a:spcAft>
        <a:defRPr sz="3200" b="1">
          <a:solidFill>
            <a:schemeClr val="tx2"/>
          </a:solidFill>
          <a:latin typeface="Arial" panose="020B0604020202020204" pitchFamily="34" charset="0"/>
        </a:defRPr>
      </a:lvl8pPr>
      <a:lvl9pPr marL="1828800" algn="ctr" rtl="0" fontAlgn="base">
        <a:spcBef>
          <a:spcPct val="0"/>
        </a:spcBef>
        <a:spcAft>
          <a:spcPct val="0"/>
        </a:spcAft>
        <a:defRPr sz="3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1304" name="Text Box 8"/>
          <p:cNvSpPr txBox="1">
            <a:spLocks noChangeArrowheads="1"/>
          </p:cNvSpPr>
          <p:nvPr/>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EFE3BAB1-AD51-4AB8-9355-87ABF79247F9}"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
        <p:nvSpPr>
          <p:cNvPr id="4" name="Rectangle 3"/>
          <p:cNvSpPr/>
          <p:nvPr userDrawn="1"/>
        </p:nvSpPr>
        <p:spPr>
          <a:xfrm>
            <a:off x="-14288" y="207963"/>
            <a:ext cx="11825288" cy="742950"/>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95C41D"/>
              </a:solidFill>
            </a:endParaRPr>
          </a:p>
        </p:txBody>
      </p:sp>
      <p:sp>
        <p:nvSpPr>
          <p:cNvPr id="3076" name="Espace réservé du titre 1"/>
          <p:cNvSpPr>
            <a:spLocks noGrp="1"/>
          </p:cNvSpPr>
          <p:nvPr>
            <p:ph type="title"/>
          </p:nvPr>
        </p:nvSpPr>
        <p:spPr bwMode="auto">
          <a:xfrm>
            <a:off x="2095500" y="-349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6" name="Ellipse 5"/>
          <p:cNvSpPr/>
          <p:nvPr userDrawn="1"/>
        </p:nvSpPr>
        <p:spPr>
          <a:xfrm>
            <a:off x="287338" y="-325438"/>
            <a:ext cx="1808162" cy="1808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FFFFFF"/>
              </a:solidFill>
            </a:endParaRPr>
          </a:p>
        </p:txBody>
      </p:sp>
      <p:pic>
        <p:nvPicPr>
          <p:cNvPr id="3078" name="Image 11"/>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287338" y="-214313"/>
            <a:ext cx="2419350"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pied de page 4"/>
          <p:cNvSpPr txBox="1">
            <a:spLocks/>
          </p:cNvSpPr>
          <p:nvPr userDrawn="1"/>
        </p:nvSpPr>
        <p:spPr>
          <a:xfrm>
            <a:off x="36984" y="6541487"/>
            <a:ext cx="4114800" cy="365125"/>
          </a:xfrm>
          <a:prstGeom prst="rect">
            <a:avLst/>
          </a:prstGeom>
        </p:spPr>
        <p:txBody>
          <a:bodyPr vert="horz" lIns="91440" tIns="45720" rIns="91440" bIns="45720" rtlCol="0" anchor="ctr"/>
          <a:lstStyle>
            <a:defPPr>
              <a:defRPr lang="fr-FR"/>
            </a:defPPr>
            <a:lvl1pPr algn="l" rtl="0" fontAlgn="base">
              <a:spcBef>
                <a:spcPct val="0"/>
              </a:spcBef>
              <a:spcAft>
                <a:spcPct val="0"/>
              </a:spcAft>
              <a:defRPr sz="900" kern="1200">
                <a:solidFill>
                  <a:schemeClr val="tx1">
                    <a:tint val="75000"/>
                  </a:schemeClr>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eaLnBrk="0" hangingPunct="0"/>
            <a:r>
              <a:rPr lang="fr-FR" dirty="0">
                <a:solidFill>
                  <a:prstClr val="black">
                    <a:tint val="75000"/>
                  </a:prstClr>
                </a:solidFill>
                <a:latin typeface="Arial" panose="020B0604020202020204" pitchFamily="34" charset="0"/>
                <a:cs typeface="+mn-cs"/>
              </a:rPr>
              <a:t>Copyright © CDFH - Tous droits d'utilisation et de traduction réservés</a:t>
            </a:r>
          </a:p>
        </p:txBody>
      </p:sp>
      <p:sp>
        <p:nvSpPr>
          <p:cNvPr id="8" name="Espace réservé du pied de page 4"/>
          <p:cNvSpPr txBox="1">
            <a:spLocks/>
          </p:cNvSpPr>
          <p:nvPr userDrawn="1"/>
        </p:nvSpPr>
        <p:spPr>
          <a:xfrm>
            <a:off x="10664631" y="6594474"/>
            <a:ext cx="1000319" cy="263526"/>
          </a:xfrm>
          <a:prstGeom prst="rect">
            <a:avLst/>
          </a:prstGeom>
        </p:spPr>
        <p:txBody>
          <a:bodyPr vert="horz" lIns="91440" tIns="45720" rIns="91440" bIns="45720" rtlCol="0" anchor="ctr"/>
          <a:lstStyle>
            <a:defPPr>
              <a:defRPr lang="fr-FR"/>
            </a:defPPr>
            <a:lvl1pPr algn="l" rtl="0" fontAlgn="base">
              <a:spcBef>
                <a:spcPct val="0"/>
              </a:spcBef>
              <a:spcAft>
                <a:spcPct val="0"/>
              </a:spcAft>
              <a:defRPr sz="900" kern="1200">
                <a:solidFill>
                  <a:schemeClr val="tx1">
                    <a:tint val="75000"/>
                  </a:schemeClr>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eaLnBrk="0" hangingPunct="0"/>
            <a:r>
              <a:rPr lang="fr-FR" dirty="0">
                <a:solidFill>
                  <a:prstClr val="black">
                    <a:tint val="75000"/>
                  </a:prstClr>
                </a:solidFill>
                <a:latin typeface="Arial" panose="020B0604020202020204" pitchFamily="34" charset="0"/>
                <a:cs typeface="+mn-cs"/>
              </a:rPr>
              <a:t>Expertise ORL</a:t>
            </a:r>
          </a:p>
        </p:txBody>
      </p:sp>
    </p:spTree>
  </p:cSld>
  <p:clrMap bg1="lt1" tx1="dk1" bg2="lt2" tx2="dk2" accent1="accent1" accent2="accent2" accent3="accent3" accent4="accent4" accent5="accent5" accent6="accent6" hlink="hlink" folHlink="folHlink"/>
  <p:sldLayoutIdLst>
    <p:sldLayoutId id="2147487910" r:id="rId1"/>
    <p:sldLayoutId id="2147487741" r:id="rId2"/>
    <p:sldLayoutId id="2147487742" r:id="rId3"/>
    <p:sldLayoutId id="2147487743" r:id="rId4"/>
    <p:sldLayoutId id="2147487744" r:id="rId5"/>
    <p:sldLayoutId id="2147487745" r:id="rId6"/>
    <p:sldLayoutId id="2147487746" r:id="rId7"/>
    <p:sldLayoutId id="2147487747" r:id="rId8"/>
    <p:sldLayoutId id="2147487748" r:id="rId9"/>
    <p:sldLayoutId id="2147487749" r:id="rId10"/>
    <p:sldLayoutId id="2147487750" r:id="rId11"/>
    <p:sldLayoutId id="2147487751" r:id="rId12"/>
    <p:sldLayoutId id="2147487911" r:id="rId13"/>
    <p:sldLayoutId id="2147487912" r:id="rId14"/>
    <p:sldLayoutId id="2147487752" r:id="rId15"/>
    <p:sldLayoutId id="2147487914" r:id="rId16"/>
    <p:sldLayoutId id="2147487753" r:id="rId17"/>
    <p:sldLayoutId id="2147487916" r:id="rId18"/>
    <p:sldLayoutId id="2147487754" r:id="rId19"/>
    <p:sldLayoutId id="2147487755" r:id="rId20"/>
  </p:sldLayoutIdLst>
  <p:hf sldNum="0" hdr="0" dt="0"/>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defRPr>
      </a:lvl2pPr>
      <a:lvl3pPr algn="ctr" rtl="0" eaLnBrk="0" fontAlgn="base" hangingPunct="0">
        <a:spcBef>
          <a:spcPct val="0"/>
        </a:spcBef>
        <a:spcAft>
          <a:spcPct val="0"/>
        </a:spcAft>
        <a:defRPr sz="3200" b="1">
          <a:solidFill>
            <a:schemeClr val="tx2"/>
          </a:solidFill>
          <a:latin typeface="Arial" panose="020B0604020202020204" pitchFamily="34" charset="0"/>
        </a:defRPr>
      </a:lvl3pPr>
      <a:lvl4pPr algn="ctr" rtl="0" eaLnBrk="0" fontAlgn="base" hangingPunct="0">
        <a:spcBef>
          <a:spcPct val="0"/>
        </a:spcBef>
        <a:spcAft>
          <a:spcPct val="0"/>
        </a:spcAft>
        <a:defRPr sz="3200" b="1">
          <a:solidFill>
            <a:schemeClr val="tx2"/>
          </a:solidFill>
          <a:latin typeface="Arial" panose="020B0604020202020204" pitchFamily="34" charset="0"/>
        </a:defRPr>
      </a:lvl4pPr>
      <a:lvl5pPr algn="ctr" rtl="0" eaLnBrk="0" fontAlgn="base" hangingPunct="0">
        <a:spcBef>
          <a:spcPct val="0"/>
        </a:spcBef>
        <a:spcAft>
          <a:spcPct val="0"/>
        </a:spcAft>
        <a:defRPr sz="3200" b="1">
          <a:solidFill>
            <a:schemeClr val="tx2"/>
          </a:solidFill>
          <a:latin typeface="Arial" panose="020B0604020202020204" pitchFamily="34" charset="0"/>
        </a:defRPr>
      </a:lvl5pPr>
      <a:lvl6pPr marL="457200" algn="ctr" rtl="0" fontAlgn="base">
        <a:spcBef>
          <a:spcPct val="0"/>
        </a:spcBef>
        <a:spcAft>
          <a:spcPct val="0"/>
        </a:spcAft>
        <a:defRPr sz="3200" b="1">
          <a:solidFill>
            <a:schemeClr val="tx2"/>
          </a:solidFill>
          <a:latin typeface="Arial" panose="020B0604020202020204" pitchFamily="34" charset="0"/>
        </a:defRPr>
      </a:lvl6pPr>
      <a:lvl7pPr marL="914400" algn="ctr" rtl="0" fontAlgn="base">
        <a:spcBef>
          <a:spcPct val="0"/>
        </a:spcBef>
        <a:spcAft>
          <a:spcPct val="0"/>
        </a:spcAft>
        <a:defRPr sz="3200" b="1">
          <a:solidFill>
            <a:schemeClr val="tx2"/>
          </a:solidFill>
          <a:latin typeface="Arial" panose="020B0604020202020204" pitchFamily="34" charset="0"/>
        </a:defRPr>
      </a:lvl7pPr>
      <a:lvl8pPr marL="1371600" algn="ctr" rtl="0" fontAlgn="base">
        <a:spcBef>
          <a:spcPct val="0"/>
        </a:spcBef>
        <a:spcAft>
          <a:spcPct val="0"/>
        </a:spcAft>
        <a:defRPr sz="3200" b="1">
          <a:solidFill>
            <a:schemeClr val="tx2"/>
          </a:solidFill>
          <a:latin typeface="Arial" panose="020B0604020202020204" pitchFamily="34" charset="0"/>
        </a:defRPr>
      </a:lvl8pPr>
      <a:lvl9pPr marL="1828800" algn="ctr" rtl="0" fontAlgn="base">
        <a:spcBef>
          <a:spcPct val="0"/>
        </a:spcBef>
        <a:spcAft>
          <a:spcPct val="0"/>
        </a:spcAft>
        <a:defRPr sz="3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1304" name="Text Box 8"/>
          <p:cNvSpPr txBox="1">
            <a:spLocks noChangeArrowheads="1"/>
          </p:cNvSpPr>
          <p:nvPr/>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DB4C5891-05D6-4D85-A8F0-D461284404F8}"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
        <p:nvSpPr>
          <p:cNvPr id="6" name="Ellipse 5"/>
          <p:cNvSpPr/>
          <p:nvPr userDrawn="1"/>
        </p:nvSpPr>
        <p:spPr>
          <a:xfrm>
            <a:off x="287338" y="-325438"/>
            <a:ext cx="1808162" cy="1808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FFFFFF"/>
              </a:solidFill>
            </a:endParaRPr>
          </a:p>
        </p:txBody>
      </p:sp>
      <p:sp>
        <p:nvSpPr>
          <p:cNvPr id="4" name="Espace réservé du pied de page 4"/>
          <p:cNvSpPr txBox="1">
            <a:spLocks/>
          </p:cNvSpPr>
          <p:nvPr userDrawn="1"/>
        </p:nvSpPr>
        <p:spPr>
          <a:xfrm>
            <a:off x="36984" y="6541487"/>
            <a:ext cx="4114800" cy="365125"/>
          </a:xfrm>
          <a:prstGeom prst="rect">
            <a:avLst/>
          </a:prstGeom>
        </p:spPr>
        <p:txBody>
          <a:bodyPr vert="horz" lIns="91440" tIns="45720" rIns="91440" bIns="45720" rtlCol="0" anchor="ctr"/>
          <a:lstStyle>
            <a:defPPr>
              <a:defRPr lang="fr-FR"/>
            </a:defPPr>
            <a:lvl1pPr algn="l" rtl="0" fontAlgn="base">
              <a:spcBef>
                <a:spcPct val="0"/>
              </a:spcBef>
              <a:spcAft>
                <a:spcPct val="0"/>
              </a:spcAft>
              <a:defRPr sz="900" kern="1200">
                <a:solidFill>
                  <a:schemeClr val="tx1">
                    <a:tint val="75000"/>
                  </a:schemeClr>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eaLnBrk="0" hangingPunct="0"/>
            <a:r>
              <a:rPr lang="fr-FR" dirty="0">
                <a:solidFill>
                  <a:prstClr val="black">
                    <a:tint val="75000"/>
                  </a:prstClr>
                </a:solidFill>
                <a:latin typeface="Arial" panose="020B0604020202020204" pitchFamily="34" charset="0"/>
                <a:cs typeface="+mn-cs"/>
              </a:rPr>
              <a:t>Copyright © CDFH - Tous droits d'utilisation et de traduction réservés</a:t>
            </a:r>
          </a:p>
        </p:txBody>
      </p:sp>
      <p:sp>
        <p:nvSpPr>
          <p:cNvPr id="5" name="Espace réservé du pied de page 4"/>
          <p:cNvSpPr txBox="1">
            <a:spLocks/>
          </p:cNvSpPr>
          <p:nvPr userDrawn="1"/>
        </p:nvSpPr>
        <p:spPr>
          <a:xfrm>
            <a:off x="10568779" y="6555307"/>
            <a:ext cx="1000319" cy="263526"/>
          </a:xfrm>
          <a:prstGeom prst="rect">
            <a:avLst/>
          </a:prstGeom>
        </p:spPr>
        <p:txBody>
          <a:bodyPr vert="horz" lIns="91440" tIns="45720" rIns="91440" bIns="45720" rtlCol="0" anchor="ctr"/>
          <a:lstStyle>
            <a:defPPr>
              <a:defRPr lang="fr-FR"/>
            </a:defPPr>
            <a:lvl1pPr algn="l" rtl="0" fontAlgn="base">
              <a:spcBef>
                <a:spcPct val="0"/>
              </a:spcBef>
              <a:spcAft>
                <a:spcPct val="0"/>
              </a:spcAft>
              <a:defRPr sz="900" kern="1200">
                <a:solidFill>
                  <a:schemeClr val="tx1">
                    <a:tint val="75000"/>
                  </a:schemeClr>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eaLnBrk="0" hangingPunct="0"/>
            <a:r>
              <a:rPr lang="fr-FR" dirty="0">
                <a:solidFill>
                  <a:prstClr val="black">
                    <a:tint val="75000"/>
                  </a:prstClr>
                </a:solidFill>
                <a:latin typeface="Arial" panose="020B0604020202020204" pitchFamily="34" charset="0"/>
                <a:cs typeface="+mn-cs"/>
              </a:rPr>
              <a:t>Expertise ORL</a:t>
            </a:r>
          </a:p>
        </p:txBody>
      </p:sp>
    </p:spTree>
  </p:cSld>
  <p:clrMap bg1="lt1" tx1="dk1" bg2="lt2" tx2="dk2" accent1="accent1" accent2="accent2" accent3="accent3" accent4="accent4" accent5="accent5" accent6="accent6" hlink="hlink" folHlink="folHlink"/>
  <p:sldLayoutIdLst>
    <p:sldLayoutId id="2147487926" r:id="rId1"/>
    <p:sldLayoutId id="2147487756" r:id="rId2"/>
    <p:sldLayoutId id="2147487757" r:id="rId3"/>
    <p:sldLayoutId id="2147487758" r:id="rId4"/>
    <p:sldLayoutId id="2147487759" r:id="rId5"/>
    <p:sldLayoutId id="2147487760" r:id="rId6"/>
    <p:sldLayoutId id="2147487761" r:id="rId7"/>
    <p:sldLayoutId id="2147487762" r:id="rId8"/>
    <p:sldLayoutId id="2147487763" r:id="rId9"/>
    <p:sldLayoutId id="2147487764" r:id="rId10"/>
    <p:sldLayoutId id="2147487765" r:id="rId11"/>
    <p:sldLayoutId id="2147487766" r:id="rId12"/>
    <p:sldLayoutId id="2147487927" r:id="rId13"/>
    <p:sldLayoutId id="2147487928" r:id="rId14"/>
    <p:sldLayoutId id="2147487767" r:id="rId15"/>
    <p:sldLayoutId id="2147487930" r:id="rId16"/>
    <p:sldLayoutId id="2147487768" r:id="rId17"/>
    <p:sldLayoutId id="2147487769" r:id="rId18"/>
    <p:sldLayoutId id="2147487942" r:id="rId19"/>
  </p:sldLayoutIdLst>
  <p:hf sldNum="0" hdr="0" dt="0"/>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defRPr>
      </a:lvl2pPr>
      <a:lvl3pPr algn="ctr" rtl="0" eaLnBrk="0" fontAlgn="base" hangingPunct="0">
        <a:spcBef>
          <a:spcPct val="0"/>
        </a:spcBef>
        <a:spcAft>
          <a:spcPct val="0"/>
        </a:spcAft>
        <a:defRPr sz="3200" b="1">
          <a:solidFill>
            <a:schemeClr val="tx2"/>
          </a:solidFill>
          <a:latin typeface="Arial" panose="020B0604020202020204" pitchFamily="34" charset="0"/>
        </a:defRPr>
      </a:lvl3pPr>
      <a:lvl4pPr algn="ctr" rtl="0" eaLnBrk="0" fontAlgn="base" hangingPunct="0">
        <a:spcBef>
          <a:spcPct val="0"/>
        </a:spcBef>
        <a:spcAft>
          <a:spcPct val="0"/>
        </a:spcAft>
        <a:defRPr sz="3200" b="1">
          <a:solidFill>
            <a:schemeClr val="tx2"/>
          </a:solidFill>
          <a:latin typeface="Arial" panose="020B0604020202020204" pitchFamily="34" charset="0"/>
        </a:defRPr>
      </a:lvl4pPr>
      <a:lvl5pPr algn="ctr" rtl="0" eaLnBrk="0" fontAlgn="base" hangingPunct="0">
        <a:spcBef>
          <a:spcPct val="0"/>
        </a:spcBef>
        <a:spcAft>
          <a:spcPct val="0"/>
        </a:spcAft>
        <a:defRPr sz="3200" b="1">
          <a:solidFill>
            <a:schemeClr val="tx2"/>
          </a:solidFill>
          <a:latin typeface="Arial" panose="020B0604020202020204" pitchFamily="34" charset="0"/>
        </a:defRPr>
      </a:lvl5pPr>
      <a:lvl6pPr marL="457200" algn="ctr" rtl="0" fontAlgn="base">
        <a:spcBef>
          <a:spcPct val="0"/>
        </a:spcBef>
        <a:spcAft>
          <a:spcPct val="0"/>
        </a:spcAft>
        <a:defRPr sz="3200" b="1">
          <a:solidFill>
            <a:schemeClr val="tx2"/>
          </a:solidFill>
          <a:latin typeface="Arial" panose="020B0604020202020204" pitchFamily="34" charset="0"/>
        </a:defRPr>
      </a:lvl6pPr>
      <a:lvl7pPr marL="914400" algn="ctr" rtl="0" fontAlgn="base">
        <a:spcBef>
          <a:spcPct val="0"/>
        </a:spcBef>
        <a:spcAft>
          <a:spcPct val="0"/>
        </a:spcAft>
        <a:defRPr sz="3200" b="1">
          <a:solidFill>
            <a:schemeClr val="tx2"/>
          </a:solidFill>
          <a:latin typeface="Arial" panose="020B0604020202020204" pitchFamily="34" charset="0"/>
        </a:defRPr>
      </a:lvl7pPr>
      <a:lvl8pPr marL="1371600" algn="ctr" rtl="0" fontAlgn="base">
        <a:spcBef>
          <a:spcPct val="0"/>
        </a:spcBef>
        <a:spcAft>
          <a:spcPct val="0"/>
        </a:spcAft>
        <a:defRPr sz="3200" b="1">
          <a:solidFill>
            <a:schemeClr val="tx2"/>
          </a:solidFill>
          <a:latin typeface="Arial" panose="020B0604020202020204" pitchFamily="34" charset="0"/>
        </a:defRPr>
      </a:lvl8pPr>
      <a:lvl9pPr marL="1828800" algn="ctr" rtl="0" fontAlgn="base">
        <a:spcBef>
          <a:spcPct val="0"/>
        </a:spcBef>
        <a:spcAft>
          <a:spcPct val="0"/>
        </a:spcAft>
        <a:defRPr sz="3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Image 2"/>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4" name="Text Box 8"/>
          <p:cNvSpPr txBox="1">
            <a:spLocks noChangeArrowheads="1"/>
          </p:cNvSpPr>
          <p:nvPr/>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A921C833-F9E8-4309-B9A5-FA06767AD0F4}"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
        <p:nvSpPr>
          <p:cNvPr id="4" name="Rectangle 3"/>
          <p:cNvSpPr/>
          <p:nvPr userDrawn="1"/>
        </p:nvSpPr>
        <p:spPr>
          <a:xfrm>
            <a:off x="-14288" y="207963"/>
            <a:ext cx="11825288" cy="742950"/>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95C41D"/>
              </a:solidFill>
            </a:endParaRPr>
          </a:p>
        </p:txBody>
      </p:sp>
      <p:sp>
        <p:nvSpPr>
          <p:cNvPr id="5125" name="Espace réservé du titre 1"/>
          <p:cNvSpPr>
            <a:spLocks noGrp="1"/>
          </p:cNvSpPr>
          <p:nvPr>
            <p:ph type="title"/>
          </p:nvPr>
        </p:nvSpPr>
        <p:spPr bwMode="auto">
          <a:xfrm>
            <a:off x="2095500" y="-349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6" name="Ellipse 5"/>
          <p:cNvSpPr/>
          <p:nvPr userDrawn="1"/>
        </p:nvSpPr>
        <p:spPr>
          <a:xfrm>
            <a:off x="287338" y="-325438"/>
            <a:ext cx="1808162" cy="1808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FFFFFF"/>
              </a:solidFill>
            </a:endParaRPr>
          </a:p>
        </p:txBody>
      </p:sp>
      <p:pic>
        <p:nvPicPr>
          <p:cNvPr id="5127" name="Image 11"/>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287338" y="-214313"/>
            <a:ext cx="2419350"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4"/>
          <p:cNvSpPr txBox="1">
            <a:spLocks/>
          </p:cNvSpPr>
          <p:nvPr userDrawn="1"/>
        </p:nvSpPr>
        <p:spPr>
          <a:xfrm>
            <a:off x="36984" y="6541487"/>
            <a:ext cx="4114800" cy="365125"/>
          </a:xfrm>
          <a:prstGeom prst="rect">
            <a:avLst/>
          </a:prstGeom>
        </p:spPr>
        <p:txBody>
          <a:bodyPr vert="horz" lIns="91440" tIns="45720" rIns="91440" bIns="45720" rtlCol="0" anchor="ctr"/>
          <a:lstStyle>
            <a:defPPr>
              <a:defRPr lang="fr-FR"/>
            </a:defPPr>
            <a:lvl1pPr algn="l" rtl="0" fontAlgn="base">
              <a:spcBef>
                <a:spcPct val="0"/>
              </a:spcBef>
              <a:spcAft>
                <a:spcPct val="0"/>
              </a:spcAft>
              <a:defRPr sz="900" kern="1200">
                <a:solidFill>
                  <a:schemeClr val="tx1">
                    <a:tint val="75000"/>
                  </a:schemeClr>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eaLnBrk="0" hangingPunct="0"/>
            <a:r>
              <a:rPr lang="fr-FR" dirty="0">
                <a:solidFill>
                  <a:prstClr val="black">
                    <a:tint val="75000"/>
                  </a:prstClr>
                </a:solidFill>
                <a:latin typeface="Arial" panose="020B0604020202020204" pitchFamily="34" charset="0"/>
                <a:cs typeface="+mn-cs"/>
              </a:rPr>
              <a:t>Copyright © CDFH - Tous droits d'utilisation et de traduction réservés</a:t>
            </a:r>
          </a:p>
        </p:txBody>
      </p:sp>
      <p:sp>
        <p:nvSpPr>
          <p:cNvPr id="9" name="Espace réservé du pied de page 4"/>
          <p:cNvSpPr txBox="1">
            <a:spLocks/>
          </p:cNvSpPr>
          <p:nvPr userDrawn="1"/>
        </p:nvSpPr>
        <p:spPr>
          <a:xfrm>
            <a:off x="9313720" y="6584949"/>
            <a:ext cx="1000319" cy="263526"/>
          </a:xfrm>
          <a:prstGeom prst="rect">
            <a:avLst/>
          </a:prstGeom>
        </p:spPr>
        <p:txBody>
          <a:bodyPr vert="horz" lIns="91440" tIns="45720" rIns="91440" bIns="45720" rtlCol="0" anchor="ctr"/>
          <a:lstStyle>
            <a:defPPr>
              <a:defRPr lang="fr-FR"/>
            </a:defPPr>
            <a:lvl1pPr algn="l" rtl="0" fontAlgn="base">
              <a:spcBef>
                <a:spcPct val="0"/>
              </a:spcBef>
              <a:spcAft>
                <a:spcPct val="0"/>
              </a:spcAft>
              <a:defRPr sz="900" kern="1200">
                <a:solidFill>
                  <a:schemeClr val="tx1">
                    <a:tint val="75000"/>
                  </a:schemeClr>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eaLnBrk="0" hangingPunct="0"/>
            <a:r>
              <a:rPr lang="fr-FR" dirty="0">
                <a:solidFill>
                  <a:prstClr val="black">
                    <a:tint val="75000"/>
                  </a:prstClr>
                </a:solidFill>
                <a:latin typeface="Arial" panose="020B0604020202020204" pitchFamily="34" charset="0"/>
                <a:cs typeface="+mn-cs"/>
              </a:rPr>
              <a:t>Expertise ORL</a:t>
            </a:r>
          </a:p>
        </p:txBody>
      </p:sp>
    </p:spTree>
  </p:cSld>
  <p:clrMap bg1="lt1" tx1="dk1" bg2="lt2" tx2="dk2" accent1="accent1" accent2="accent2" accent3="accent3" accent4="accent4" accent5="accent5" accent6="accent6" hlink="hlink" folHlink="folHlink"/>
  <p:sldLayoutIdLst>
    <p:sldLayoutId id="2147487943" r:id="rId1"/>
    <p:sldLayoutId id="2147487770" r:id="rId2"/>
    <p:sldLayoutId id="2147487771" r:id="rId3"/>
    <p:sldLayoutId id="2147487772" r:id="rId4"/>
    <p:sldLayoutId id="2147487773" r:id="rId5"/>
    <p:sldLayoutId id="2147487774" r:id="rId6"/>
    <p:sldLayoutId id="2147487775" r:id="rId7"/>
    <p:sldLayoutId id="2147487776" r:id="rId8"/>
    <p:sldLayoutId id="2147487777" r:id="rId9"/>
    <p:sldLayoutId id="2147487778" r:id="rId10"/>
    <p:sldLayoutId id="2147487779" r:id="rId11"/>
    <p:sldLayoutId id="2147487780" r:id="rId12"/>
    <p:sldLayoutId id="2147487944" r:id="rId13"/>
    <p:sldLayoutId id="2147487945" r:id="rId14"/>
    <p:sldLayoutId id="2147487781" r:id="rId15"/>
    <p:sldLayoutId id="2147487946" r:id="rId16"/>
    <p:sldLayoutId id="2147487947" r:id="rId17"/>
    <p:sldLayoutId id="2147487782" r:id="rId18"/>
    <p:sldLayoutId id="2147487783" r:id="rId19"/>
    <p:sldLayoutId id="2147487784" r:id="rId20"/>
    <p:sldLayoutId id="2147487785" r:id="rId21"/>
  </p:sldLayoutIdLst>
  <p:hf sldNum="0" hdr="0" dt="0"/>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defRPr>
      </a:lvl2pPr>
      <a:lvl3pPr algn="ctr" rtl="0" eaLnBrk="0" fontAlgn="base" hangingPunct="0">
        <a:spcBef>
          <a:spcPct val="0"/>
        </a:spcBef>
        <a:spcAft>
          <a:spcPct val="0"/>
        </a:spcAft>
        <a:defRPr sz="3200" b="1">
          <a:solidFill>
            <a:schemeClr val="tx2"/>
          </a:solidFill>
          <a:latin typeface="Arial" panose="020B0604020202020204" pitchFamily="34" charset="0"/>
        </a:defRPr>
      </a:lvl3pPr>
      <a:lvl4pPr algn="ctr" rtl="0" eaLnBrk="0" fontAlgn="base" hangingPunct="0">
        <a:spcBef>
          <a:spcPct val="0"/>
        </a:spcBef>
        <a:spcAft>
          <a:spcPct val="0"/>
        </a:spcAft>
        <a:defRPr sz="3200" b="1">
          <a:solidFill>
            <a:schemeClr val="tx2"/>
          </a:solidFill>
          <a:latin typeface="Arial" panose="020B0604020202020204" pitchFamily="34" charset="0"/>
        </a:defRPr>
      </a:lvl4pPr>
      <a:lvl5pPr algn="ctr" rtl="0" eaLnBrk="0" fontAlgn="base" hangingPunct="0">
        <a:spcBef>
          <a:spcPct val="0"/>
        </a:spcBef>
        <a:spcAft>
          <a:spcPct val="0"/>
        </a:spcAft>
        <a:defRPr sz="3200" b="1">
          <a:solidFill>
            <a:schemeClr val="tx2"/>
          </a:solidFill>
          <a:latin typeface="Arial" panose="020B0604020202020204" pitchFamily="34" charset="0"/>
        </a:defRPr>
      </a:lvl5pPr>
      <a:lvl6pPr marL="457200" algn="ctr" rtl="0" fontAlgn="base">
        <a:spcBef>
          <a:spcPct val="0"/>
        </a:spcBef>
        <a:spcAft>
          <a:spcPct val="0"/>
        </a:spcAft>
        <a:defRPr sz="3200" b="1">
          <a:solidFill>
            <a:schemeClr val="tx2"/>
          </a:solidFill>
          <a:latin typeface="Arial" panose="020B0604020202020204" pitchFamily="34" charset="0"/>
        </a:defRPr>
      </a:lvl6pPr>
      <a:lvl7pPr marL="914400" algn="ctr" rtl="0" fontAlgn="base">
        <a:spcBef>
          <a:spcPct val="0"/>
        </a:spcBef>
        <a:spcAft>
          <a:spcPct val="0"/>
        </a:spcAft>
        <a:defRPr sz="3200" b="1">
          <a:solidFill>
            <a:schemeClr val="tx2"/>
          </a:solidFill>
          <a:latin typeface="Arial" panose="020B0604020202020204" pitchFamily="34" charset="0"/>
        </a:defRPr>
      </a:lvl7pPr>
      <a:lvl8pPr marL="1371600" algn="ctr" rtl="0" fontAlgn="base">
        <a:spcBef>
          <a:spcPct val="0"/>
        </a:spcBef>
        <a:spcAft>
          <a:spcPct val="0"/>
        </a:spcAft>
        <a:defRPr sz="3200" b="1">
          <a:solidFill>
            <a:schemeClr val="tx2"/>
          </a:solidFill>
          <a:latin typeface="Arial" panose="020B0604020202020204" pitchFamily="34" charset="0"/>
        </a:defRPr>
      </a:lvl8pPr>
      <a:lvl9pPr marL="1828800" algn="ctr" rtl="0" fontAlgn="base">
        <a:spcBef>
          <a:spcPct val="0"/>
        </a:spcBef>
        <a:spcAft>
          <a:spcPct val="0"/>
        </a:spcAft>
        <a:defRPr sz="3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Image 2"/>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4" name="Text Box 8"/>
          <p:cNvSpPr txBox="1">
            <a:spLocks noChangeArrowheads="1"/>
          </p:cNvSpPr>
          <p:nvPr/>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1986474A-E9B0-4F11-97F6-3F438E043A03}"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
        <p:nvSpPr>
          <p:cNvPr id="4" name="Rectangle 3"/>
          <p:cNvSpPr/>
          <p:nvPr userDrawn="1"/>
        </p:nvSpPr>
        <p:spPr>
          <a:xfrm>
            <a:off x="-14288" y="207963"/>
            <a:ext cx="11825288" cy="742950"/>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95C41D"/>
              </a:solidFill>
            </a:endParaRPr>
          </a:p>
        </p:txBody>
      </p:sp>
      <p:sp>
        <p:nvSpPr>
          <p:cNvPr id="6149" name="Espace réservé du titre 1"/>
          <p:cNvSpPr>
            <a:spLocks noGrp="1"/>
          </p:cNvSpPr>
          <p:nvPr>
            <p:ph type="title"/>
          </p:nvPr>
        </p:nvSpPr>
        <p:spPr bwMode="auto">
          <a:xfrm>
            <a:off x="2095500" y="-349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6" name="Ellipse 5"/>
          <p:cNvSpPr/>
          <p:nvPr userDrawn="1"/>
        </p:nvSpPr>
        <p:spPr>
          <a:xfrm>
            <a:off x="287338" y="-325438"/>
            <a:ext cx="1808162" cy="1808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FFFFFF"/>
              </a:solidFill>
            </a:endParaRPr>
          </a:p>
        </p:txBody>
      </p:sp>
      <p:pic>
        <p:nvPicPr>
          <p:cNvPr id="6151" name="Image 11"/>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287338" y="-214313"/>
            <a:ext cx="2419350"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4"/>
          <p:cNvSpPr txBox="1">
            <a:spLocks/>
          </p:cNvSpPr>
          <p:nvPr userDrawn="1"/>
        </p:nvSpPr>
        <p:spPr>
          <a:xfrm>
            <a:off x="36984" y="6541487"/>
            <a:ext cx="4114800" cy="365125"/>
          </a:xfrm>
          <a:prstGeom prst="rect">
            <a:avLst/>
          </a:prstGeom>
        </p:spPr>
        <p:txBody>
          <a:bodyPr vert="horz" lIns="91440" tIns="45720" rIns="91440" bIns="45720" rtlCol="0" anchor="ctr"/>
          <a:lstStyle>
            <a:defPPr>
              <a:defRPr lang="fr-FR"/>
            </a:defPPr>
            <a:lvl1pPr algn="l" rtl="0" fontAlgn="base">
              <a:spcBef>
                <a:spcPct val="0"/>
              </a:spcBef>
              <a:spcAft>
                <a:spcPct val="0"/>
              </a:spcAft>
              <a:defRPr sz="900" kern="1200">
                <a:solidFill>
                  <a:schemeClr val="tx1">
                    <a:tint val="75000"/>
                  </a:schemeClr>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eaLnBrk="0" hangingPunct="0"/>
            <a:r>
              <a:rPr lang="fr-FR" dirty="0">
                <a:solidFill>
                  <a:prstClr val="black">
                    <a:tint val="75000"/>
                  </a:prstClr>
                </a:solidFill>
                <a:latin typeface="Arial" panose="020B0604020202020204" pitchFamily="34" charset="0"/>
                <a:cs typeface="+mn-cs"/>
              </a:rPr>
              <a:t>Copyright © CDFH - Tous droits d'utilisation et de traduction réservés</a:t>
            </a:r>
          </a:p>
        </p:txBody>
      </p:sp>
      <p:sp>
        <p:nvSpPr>
          <p:cNvPr id="9" name="Espace réservé du pied de page 4"/>
          <p:cNvSpPr txBox="1">
            <a:spLocks/>
          </p:cNvSpPr>
          <p:nvPr userDrawn="1"/>
        </p:nvSpPr>
        <p:spPr>
          <a:xfrm>
            <a:off x="9313720" y="6584949"/>
            <a:ext cx="1000319" cy="263526"/>
          </a:xfrm>
          <a:prstGeom prst="rect">
            <a:avLst/>
          </a:prstGeom>
        </p:spPr>
        <p:txBody>
          <a:bodyPr vert="horz" lIns="91440" tIns="45720" rIns="91440" bIns="45720" rtlCol="0" anchor="ctr"/>
          <a:lstStyle>
            <a:defPPr>
              <a:defRPr lang="fr-FR"/>
            </a:defPPr>
            <a:lvl1pPr algn="l" rtl="0" fontAlgn="base">
              <a:spcBef>
                <a:spcPct val="0"/>
              </a:spcBef>
              <a:spcAft>
                <a:spcPct val="0"/>
              </a:spcAft>
              <a:defRPr sz="900" kern="1200">
                <a:solidFill>
                  <a:schemeClr val="tx1">
                    <a:tint val="75000"/>
                  </a:schemeClr>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eaLnBrk="0" hangingPunct="0"/>
            <a:r>
              <a:rPr lang="fr-FR" dirty="0">
                <a:solidFill>
                  <a:prstClr val="black">
                    <a:tint val="75000"/>
                  </a:prstClr>
                </a:solidFill>
                <a:latin typeface="Arial" panose="020B0604020202020204" pitchFamily="34" charset="0"/>
                <a:cs typeface="+mn-cs"/>
              </a:rPr>
              <a:t>Expertise ORL</a:t>
            </a:r>
          </a:p>
        </p:txBody>
      </p:sp>
    </p:spTree>
  </p:cSld>
  <p:clrMap bg1="lt1" tx1="dk1" bg2="lt2" tx2="dk2" accent1="accent1" accent2="accent2" accent3="accent3" accent4="accent4" accent5="accent5" accent6="accent6" hlink="hlink" folHlink="folHlink"/>
  <p:sldLayoutIdLst>
    <p:sldLayoutId id="2147487959" r:id="rId1"/>
    <p:sldLayoutId id="2147487786" r:id="rId2"/>
    <p:sldLayoutId id="2147487787" r:id="rId3"/>
    <p:sldLayoutId id="2147487788" r:id="rId4"/>
    <p:sldLayoutId id="2147487789" r:id="rId5"/>
    <p:sldLayoutId id="2147487790" r:id="rId6"/>
    <p:sldLayoutId id="2147487791" r:id="rId7"/>
    <p:sldLayoutId id="2147487792" r:id="rId8"/>
    <p:sldLayoutId id="2147487793" r:id="rId9"/>
    <p:sldLayoutId id="2147487794" r:id="rId10"/>
    <p:sldLayoutId id="2147487795" r:id="rId11"/>
    <p:sldLayoutId id="2147487796" r:id="rId12"/>
    <p:sldLayoutId id="2147487960" r:id="rId13"/>
    <p:sldLayoutId id="2147487961" r:id="rId14"/>
    <p:sldLayoutId id="2147487797" r:id="rId15"/>
    <p:sldLayoutId id="2147487963" r:id="rId16"/>
    <p:sldLayoutId id="2147487964" r:id="rId17"/>
    <p:sldLayoutId id="2147487798" r:id="rId18"/>
    <p:sldLayoutId id="2147487969" r:id="rId19"/>
    <p:sldLayoutId id="2147487970" r:id="rId20"/>
    <p:sldLayoutId id="2147487971" r:id="rId21"/>
    <p:sldLayoutId id="2147487972" r:id="rId22"/>
    <p:sldLayoutId id="2147487974" r:id="rId23"/>
    <p:sldLayoutId id="2147487799" r:id="rId24"/>
    <p:sldLayoutId id="2147487800" r:id="rId25"/>
    <p:sldLayoutId id="2147487801" r:id="rId26"/>
  </p:sldLayoutIdLst>
  <p:hf sldNum="0" hdr="0" dt="0"/>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defRPr>
      </a:lvl2pPr>
      <a:lvl3pPr algn="ctr" rtl="0" eaLnBrk="0" fontAlgn="base" hangingPunct="0">
        <a:spcBef>
          <a:spcPct val="0"/>
        </a:spcBef>
        <a:spcAft>
          <a:spcPct val="0"/>
        </a:spcAft>
        <a:defRPr sz="3200" b="1">
          <a:solidFill>
            <a:schemeClr val="tx2"/>
          </a:solidFill>
          <a:latin typeface="Arial" panose="020B0604020202020204" pitchFamily="34" charset="0"/>
        </a:defRPr>
      </a:lvl3pPr>
      <a:lvl4pPr algn="ctr" rtl="0" eaLnBrk="0" fontAlgn="base" hangingPunct="0">
        <a:spcBef>
          <a:spcPct val="0"/>
        </a:spcBef>
        <a:spcAft>
          <a:spcPct val="0"/>
        </a:spcAft>
        <a:defRPr sz="3200" b="1">
          <a:solidFill>
            <a:schemeClr val="tx2"/>
          </a:solidFill>
          <a:latin typeface="Arial" panose="020B0604020202020204" pitchFamily="34" charset="0"/>
        </a:defRPr>
      </a:lvl4pPr>
      <a:lvl5pPr algn="ctr" rtl="0" eaLnBrk="0" fontAlgn="base" hangingPunct="0">
        <a:spcBef>
          <a:spcPct val="0"/>
        </a:spcBef>
        <a:spcAft>
          <a:spcPct val="0"/>
        </a:spcAft>
        <a:defRPr sz="3200" b="1">
          <a:solidFill>
            <a:schemeClr val="tx2"/>
          </a:solidFill>
          <a:latin typeface="Arial" panose="020B0604020202020204" pitchFamily="34" charset="0"/>
        </a:defRPr>
      </a:lvl5pPr>
      <a:lvl6pPr marL="457200" algn="ctr" rtl="0" fontAlgn="base">
        <a:spcBef>
          <a:spcPct val="0"/>
        </a:spcBef>
        <a:spcAft>
          <a:spcPct val="0"/>
        </a:spcAft>
        <a:defRPr sz="3200" b="1">
          <a:solidFill>
            <a:schemeClr val="tx2"/>
          </a:solidFill>
          <a:latin typeface="Arial" panose="020B0604020202020204" pitchFamily="34" charset="0"/>
        </a:defRPr>
      </a:lvl6pPr>
      <a:lvl7pPr marL="914400" algn="ctr" rtl="0" fontAlgn="base">
        <a:spcBef>
          <a:spcPct val="0"/>
        </a:spcBef>
        <a:spcAft>
          <a:spcPct val="0"/>
        </a:spcAft>
        <a:defRPr sz="3200" b="1">
          <a:solidFill>
            <a:schemeClr val="tx2"/>
          </a:solidFill>
          <a:latin typeface="Arial" panose="020B0604020202020204" pitchFamily="34" charset="0"/>
        </a:defRPr>
      </a:lvl7pPr>
      <a:lvl8pPr marL="1371600" algn="ctr" rtl="0" fontAlgn="base">
        <a:spcBef>
          <a:spcPct val="0"/>
        </a:spcBef>
        <a:spcAft>
          <a:spcPct val="0"/>
        </a:spcAft>
        <a:defRPr sz="3200" b="1">
          <a:solidFill>
            <a:schemeClr val="tx2"/>
          </a:solidFill>
          <a:latin typeface="Arial" panose="020B0604020202020204" pitchFamily="34" charset="0"/>
        </a:defRPr>
      </a:lvl8pPr>
      <a:lvl9pPr marL="1828800" algn="ctr" rtl="0" fontAlgn="base">
        <a:spcBef>
          <a:spcPct val="0"/>
        </a:spcBef>
        <a:spcAft>
          <a:spcPct val="0"/>
        </a:spcAft>
        <a:defRPr sz="3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Image 2"/>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3175" y="896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4" name="Text Box 8"/>
          <p:cNvSpPr txBox="1">
            <a:spLocks noChangeArrowheads="1"/>
          </p:cNvSpPr>
          <p:nvPr/>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fld id="{9747141C-D119-44D3-B4B7-417B44B258D6}" type="slidenum">
              <a:rPr lang="fr-FR" altLang="fr-FR" sz="900">
                <a:solidFill>
                  <a:srgbClr val="000000"/>
                </a:solidFill>
                <a:latin typeface="Tahoma" panose="020B0604030504040204" pitchFamily="34" charset="0"/>
                <a:ea typeface="ＭＳ Ｐゴシック" panose="020B0600070205080204" pitchFamily="34" charset="-128"/>
                <a:cs typeface="Arial" panose="020B0604020202020204" pitchFamily="34" charset="0"/>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cs typeface="Arial" panose="020B0604020202020204" pitchFamily="34" charset="0"/>
              </a:rPr>
              <a:t> </a:t>
            </a:r>
          </a:p>
        </p:txBody>
      </p:sp>
      <p:sp>
        <p:nvSpPr>
          <p:cNvPr id="4" name="Rectangle 3"/>
          <p:cNvSpPr/>
          <p:nvPr userDrawn="1"/>
        </p:nvSpPr>
        <p:spPr>
          <a:xfrm>
            <a:off x="-14288" y="207963"/>
            <a:ext cx="11825288" cy="742950"/>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95C41D"/>
              </a:solidFill>
            </a:endParaRPr>
          </a:p>
        </p:txBody>
      </p:sp>
      <p:sp>
        <p:nvSpPr>
          <p:cNvPr id="10245" name="Espace réservé du titre 1"/>
          <p:cNvSpPr>
            <a:spLocks noGrp="1"/>
          </p:cNvSpPr>
          <p:nvPr>
            <p:ph type="title"/>
          </p:nvPr>
        </p:nvSpPr>
        <p:spPr bwMode="auto">
          <a:xfrm>
            <a:off x="2095500" y="-349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6" name="Ellipse 5"/>
          <p:cNvSpPr/>
          <p:nvPr userDrawn="1"/>
        </p:nvSpPr>
        <p:spPr>
          <a:xfrm>
            <a:off x="287338" y="-325438"/>
            <a:ext cx="1808162" cy="1808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200">
              <a:solidFill>
                <a:srgbClr val="FFFFFF"/>
              </a:solidFill>
            </a:endParaRPr>
          </a:p>
        </p:txBody>
      </p:sp>
      <p:pic>
        <p:nvPicPr>
          <p:cNvPr id="10247" name="Image 11"/>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287338" y="-214313"/>
            <a:ext cx="2419350"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4"/>
          <p:cNvSpPr txBox="1">
            <a:spLocks/>
          </p:cNvSpPr>
          <p:nvPr userDrawn="1"/>
        </p:nvSpPr>
        <p:spPr>
          <a:xfrm>
            <a:off x="36984" y="6541487"/>
            <a:ext cx="4114800" cy="365125"/>
          </a:xfrm>
          <a:prstGeom prst="rect">
            <a:avLst/>
          </a:prstGeom>
        </p:spPr>
        <p:txBody>
          <a:bodyPr vert="horz" lIns="91440" tIns="45720" rIns="91440" bIns="45720" rtlCol="0" anchor="ctr"/>
          <a:lstStyle>
            <a:defPPr>
              <a:defRPr lang="fr-FR"/>
            </a:defPPr>
            <a:lvl1pPr algn="l" rtl="0" fontAlgn="base">
              <a:spcBef>
                <a:spcPct val="0"/>
              </a:spcBef>
              <a:spcAft>
                <a:spcPct val="0"/>
              </a:spcAft>
              <a:defRPr sz="900" kern="1200">
                <a:solidFill>
                  <a:schemeClr val="tx1">
                    <a:tint val="75000"/>
                  </a:schemeClr>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eaLnBrk="0" hangingPunct="0"/>
            <a:r>
              <a:rPr lang="fr-FR" dirty="0">
                <a:solidFill>
                  <a:prstClr val="black">
                    <a:tint val="75000"/>
                  </a:prstClr>
                </a:solidFill>
                <a:latin typeface="Arial" panose="020B0604020202020204" pitchFamily="34" charset="0"/>
                <a:cs typeface="+mn-cs"/>
              </a:rPr>
              <a:t>Copyright © CDFH - Tous droits d'utilisation et de traduction réservés</a:t>
            </a:r>
          </a:p>
        </p:txBody>
      </p:sp>
      <p:sp>
        <p:nvSpPr>
          <p:cNvPr id="9" name="Espace réservé du pied de page 4"/>
          <p:cNvSpPr txBox="1">
            <a:spLocks/>
          </p:cNvSpPr>
          <p:nvPr userDrawn="1"/>
        </p:nvSpPr>
        <p:spPr>
          <a:xfrm>
            <a:off x="9313720" y="6584949"/>
            <a:ext cx="1000319" cy="263526"/>
          </a:xfrm>
          <a:prstGeom prst="rect">
            <a:avLst/>
          </a:prstGeom>
        </p:spPr>
        <p:txBody>
          <a:bodyPr vert="horz" lIns="91440" tIns="45720" rIns="91440" bIns="45720" rtlCol="0" anchor="ctr"/>
          <a:lstStyle>
            <a:defPPr>
              <a:defRPr lang="fr-FR"/>
            </a:defPPr>
            <a:lvl1pPr algn="l" rtl="0" fontAlgn="base">
              <a:spcBef>
                <a:spcPct val="0"/>
              </a:spcBef>
              <a:spcAft>
                <a:spcPct val="0"/>
              </a:spcAft>
              <a:defRPr sz="900" kern="1200">
                <a:solidFill>
                  <a:schemeClr val="tx1">
                    <a:tint val="75000"/>
                  </a:schemeClr>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eaLnBrk="0" hangingPunct="0"/>
            <a:r>
              <a:rPr lang="fr-FR" dirty="0">
                <a:solidFill>
                  <a:prstClr val="black">
                    <a:tint val="75000"/>
                  </a:prstClr>
                </a:solidFill>
                <a:latin typeface="Arial" panose="020B0604020202020204" pitchFamily="34" charset="0"/>
                <a:cs typeface="+mn-cs"/>
              </a:rPr>
              <a:t>Expertise ORL</a:t>
            </a:r>
          </a:p>
        </p:txBody>
      </p:sp>
    </p:spTree>
  </p:cSld>
  <p:clrMap bg1="lt1" tx1="dk1" bg2="lt2" tx2="dk2" accent1="accent1" accent2="accent2" accent3="accent3" accent4="accent4" accent5="accent5" accent6="accent6" hlink="hlink" folHlink="folHlink"/>
  <p:sldLayoutIdLst>
    <p:sldLayoutId id="2147487975" r:id="rId1"/>
    <p:sldLayoutId id="2147487835" r:id="rId2"/>
    <p:sldLayoutId id="2147487836" r:id="rId3"/>
    <p:sldLayoutId id="2147487837" r:id="rId4"/>
    <p:sldLayoutId id="2147487838" r:id="rId5"/>
    <p:sldLayoutId id="2147487839" r:id="rId6"/>
    <p:sldLayoutId id="2147487840" r:id="rId7"/>
    <p:sldLayoutId id="2147487841" r:id="rId8"/>
    <p:sldLayoutId id="2147487842" r:id="rId9"/>
    <p:sldLayoutId id="2147487843" r:id="rId10"/>
    <p:sldLayoutId id="2147487844" r:id="rId11"/>
    <p:sldLayoutId id="2147487845" r:id="rId12"/>
    <p:sldLayoutId id="2147487976" r:id="rId13"/>
    <p:sldLayoutId id="2147487977" r:id="rId14"/>
    <p:sldLayoutId id="2147487846" r:id="rId15"/>
    <p:sldLayoutId id="2147487979" r:id="rId16"/>
    <p:sldLayoutId id="2147487847" r:id="rId17"/>
    <p:sldLayoutId id="2147487990" r:id="rId18"/>
    <p:sldLayoutId id="2147487848" r:id="rId19"/>
    <p:sldLayoutId id="2147487849" r:id="rId20"/>
    <p:sldLayoutId id="2147487850" r:id="rId21"/>
  </p:sldLayoutIdLst>
  <p:hf sldNum="0" hdr="0" dt="0"/>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defRPr>
      </a:lvl2pPr>
      <a:lvl3pPr algn="ctr" rtl="0" eaLnBrk="0" fontAlgn="base" hangingPunct="0">
        <a:spcBef>
          <a:spcPct val="0"/>
        </a:spcBef>
        <a:spcAft>
          <a:spcPct val="0"/>
        </a:spcAft>
        <a:defRPr sz="3200" b="1">
          <a:solidFill>
            <a:schemeClr val="tx2"/>
          </a:solidFill>
          <a:latin typeface="Arial" panose="020B0604020202020204" pitchFamily="34" charset="0"/>
        </a:defRPr>
      </a:lvl3pPr>
      <a:lvl4pPr algn="ctr" rtl="0" eaLnBrk="0" fontAlgn="base" hangingPunct="0">
        <a:spcBef>
          <a:spcPct val="0"/>
        </a:spcBef>
        <a:spcAft>
          <a:spcPct val="0"/>
        </a:spcAft>
        <a:defRPr sz="3200" b="1">
          <a:solidFill>
            <a:schemeClr val="tx2"/>
          </a:solidFill>
          <a:latin typeface="Arial" panose="020B0604020202020204" pitchFamily="34" charset="0"/>
        </a:defRPr>
      </a:lvl4pPr>
      <a:lvl5pPr algn="ctr" rtl="0" eaLnBrk="0" fontAlgn="base" hangingPunct="0">
        <a:spcBef>
          <a:spcPct val="0"/>
        </a:spcBef>
        <a:spcAft>
          <a:spcPct val="0"/>
        </a:spcAft>
        <a:defRPr sz="3200" b="1">
          <a:solidFill>
            <a:schemeClr val="tx2"/>
          </a:solidFill>
          <a:latin typeface="Arial" panose="020B0604020202020204" pitchFamily="34" charset="0"/>
        </a:defRPr>
      </a:lvl5pPr>
      <a:lvl6pPr marL="457200" algn="ctr" rtl="0" fontAlgn="base">
        <a:spcBef>
          <a:spcPct val="0"/>
        </a:spcBef>
        <a:spcAft>
          <a:spcPct val="0"/>
        </a:spcAft>
        <a:defRPr sz="3200" b="1">
          <a:solidFill>
            <a:schemeClr val="tx2"/>
          </a:solidFill>
          <a:latin typeface="Arial" panose="020B0604020202020204" pitchFamily="34" charset="0"/>
        </a:defRPr>
      </a:lvl6pPr>
      <a:lvl7pPr marL="914400" algn="ctr" rtl="0" fontAlgn="base">
        <a:spcBef>
          <a:spcPct val="0"/>
        </a:spcBef>
        <a:spcAft>
          <a:spcPct val="0"/>
        </a:spcAft>
        <a:defRPr sz="3200" b="1">
          <a:solidFill>
            <a:schemeClr val="tx2"/>
          </a:solidFill>
          <a:latin typeface="Arial" panose="020B0604020202020204" pitchFamily="34" charset="0"/>
        </a:defRPr>
      </a:lvl7pPr>
      <a:lvl8pPr marL="1371600" algn="ctr" rtl="0" fontAlgn="base">
        <a:spcBef>
          <a:spcPct val="0"/>
        </a:spcBef>
        <a:spcAft>
          <a:spcPct val="0"/>
        </a:spcAft>
        <a:defRPr sz="3200" b="1">
          <a:solidFill>
            <a:schemeClr val="tx2"/>
          </a:solidFill>
          <a:latin typeface="Arial" panose="020B0604020202020204" pitchFamily="34" charset="0"/>
        </a:defRPr>
      </a:lvl8pPr>
      <a:lvl9pPr marL="1828800" algn="ctr" rtl="0" fontAlgn="base">
        <a:spcBef>
          <a:spcPct val="0"/>
        </a:spcBef>
        <a:spcAft>
          <a:spcPct val="0"/>
        </a:spcAft>
        <a:defRPr sz="3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Image 7"/>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14288" y="207963"/>
            <a:ext cx="11825288" cy="742950"/>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a:solidFill>
                <a:srgbClr val="95C41D"/>
              </a:solidFill>
            </a:endParaRPr>
          </a:p>
        </p:txBody>
      </p:sp>
      <p:sp>
        <p:nvSpPr>
          <p:cNvPr id="11268" name="Espace réservé du titre 1"/>
          <p:cNvSpPr>
            <a:spLocks noGrp="1"/>
          </p:cNvSpPr>
          <p:nvPr>
            <p:ph type="title"/>
          </p:nvPr>
        </p:nvSpPr>
        <p:spPr bwMode="auto">
          <a:xfrm>
            <a:off x="2095500" y="-349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1" name="Ellipse 10"/>
          <p:cNvSpPr/>
          <p:nvPr userDrawn="1"/>
        </p:nvSpPr>
        <p:spPr>
          <a:xfrm>
            <a:off x="287338" y="-325438"/>
            <a:ext cx="1808162" cy="18081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200">
              <a:solidFill>
                <a:srgbClr val="FFFFFF"/>
              </a:solidFill>
            </a:endParaRPr>
          </a:p>
        </p:txBody>
      </p:sp>
      <p:sp>
        <p:nvSpPr>
          <p:cNvPr id="311304" name="Text Box 8"/>
          <p:cNvSpPr txBox="1">
            <a:spLocks noChangeArrowheads="1"/>
          </p:cNvSpPr>
          <p:nvPr/>
        </p:nvSpPr>
        <p:spPr bwMode="auto">
          <a:xfrm>
            <a:off x="11664950" y="6619875"/>
            <a:ext cx="706438" cy="22860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908D483D-1EB6-4DF3-9C5B-87AE27215358}" type="slidenum">
              <a:rPr lang="fr-FR" altLang="fr-FR" sz="900">
                <a:solidFill>
                  <a:srgbClr val="000000"/>
                </a:solidFill>
                <a:latin typeface="Tahoma" panose="020B0604030504040204" pitchFamily="34" charset="0"/>
                <a:ea typeface="ＭＳ Ｐゴシック" panose="020B0600070205080204" pitchFamily="34" charset="-128"/>
              </a:rPr>
              <a:pPr>
                <a:defRPr/>
              </a:pPr>
              <a:t>‹N°›</a:t>
            </a:fld>
            <a:r>
              <a:rPr lang="fr-FR" altLang="fr-FR" sz="900">
                <a:solidFill>
                  <a:srgbClr val="969696"/>
                </a:solidFill>
                <a:latin typeface="Times New Roman" panose="02020603050405020304" pitchFamily="18" charset="0"/>
                <a:ea typeface="ＭＳ Ｐゴシック" panose="020B0600070205080204" pitchFamily="34" charset="-128"/>
              </a:rPr>
              <a:t> </a:t>
            </a:r>
          </a:p>
        </p:txBody>
      </p:sp>
      <p:pic>
        <p:nvPicPr>
          <p:cNvPr id="11271" name="Image 11"/>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87338" y="-214313"/>
            <a:ext cx="2419350"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4"/>
          <p:cNvSpPr txBox="1">
            <a:spLocks/>
          </p:cNvSpPr>
          <p:nvPr userDrawn="1"/>
        </p:nvSpPr>
        <p:spPr>
          <a:xfrm>
            <a:off x="36984" y="6541487"/>
            <a:ext cx="4114800" cy="365125"/>
          </a:xfrm>
          <a:prstGeom prst="rect">
            <a:avLst/>
          </a:prstGeom>
        </p:spPr>
        <p:txBody>
          <a:bodyPr vert="horz" lIns="91440" tIns="45720" rIns="91440" bIns="45720" rtlCol="0" anchor="ctr"/>
          <a:lstStyle>
            <a:defPPr>
              <a:defRPr lang="fr-FR"/>
            </a:defPPr>
            <a:lvl1pPr algn="l" rtl="0" fontAlgn="base">
              <a:spcBef>
                <a:spcPct val="0"/>
              </a:spcBef>
              <a:spcAft>
                <a:spcPct val="0"/>
              </a:spcAft>
              <a:defRPr sz="900" kern="1200">
                <a:solidFill>
                  <a:schemeClr val="tx1">
                    <a:tint val="75000"/>
                  </a:schemeClr>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eaLnBrk="0" hangingPunct="0"/>
            <a:r>
              <a:rPr lang="fr-FR" dirty="0">
                <a:solidFill>
                  <a:prstClr val="black">
                    <a:tint val="75000"/>
                  </a:prstClr>
                </a:solidFill>
                <a:latin typeface="Arial" panose="020B0604020202020204" pitchFamily="34" charset="0"/>
                <a:cs typeface="+mn-cs"/>
              </a:rPr>
              <a:t>Copyright © CDFH - Tous droits d'utilisation et de traduction réservés</a:t>
            </a:r>
          </a:p>
        </p:txBody>
      </p:sp>
      <p:sp>
        <p:nvSpPr>
          <p:cNvPr id="10" name="Espace réservé du pied de page 4"/>
          <p:cNvSpPr txBox="1">
            <a:spLocks/>
          </p:cNvSpPr>
          <p:nvPr userDrawn="1"/>
        </p:nvSpPr>
        <p:spPr>
          <a:xfrm>
            <a:off x="9313720" y="6584949"/>
            <a:ext cx="1000319" cy="263526"/>
          </a:xfrm>
          <a:prstGeom prst="rect">
            <a:avLst/>
          </a:prstGeom>
        </p:spPr>
        <p:txBody>
          <a:bodyPr vert="horz" lIns="91440" tIns="45720" rIns="91440" bIns="45720" rtlCol="0" anchor="ctr"/>
          <a:lstStyle>
            <a:defPPr>
              <a:defRPr lang="fr-FR"/>
            </a:defPPr>
            <a:lvl1pPr algn="l" rtl="0" fontAlgn="base">
              <a:spcBef>
                <a:spcPct val="0"/>
              </a:spcBef>
              <a:spcAft>
                <a:spcPct val="0"/>
              </a:spcAft>
              <a:defRPr sz="900" kern="1200">
                <a:solidFill>
                  <a:schemeClr val="tx1">
                    <a:tint val="75000"/>
                  </a:schemeClr>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eaLnBrk="0" hangingPunct="0"/>
            <a:r>
              <a:rPr lang="fr-FR" dirty="0">
                <a:solidFill>
                  <a:prstClr val="black">
                    <a:tint val="75000"/>
                  </a:prstClr>
                </a:solidFill>
                <a:latin typeface="Arial" panose="020B0604020202020204" pitchFamily="34" charset="0"/>
                <a:cs typeface="+mn-cs"/>
              </a:rPr>
              <a:t>Expertise ORL</a:t>
            </a:r>
          </a:p>
        </p:txBody>
      </p:sp>
    </p:spTree>
  </p:cSld>
  <p:clrMap bg1="lt1" tx1="dk1" bg2="lt2" tx2="dk2" accent1="accent1" accent2="accent2" accent3="accent3" accent4="accent4" accent5="accent5" accent6="accent6" hlink="hlink" folHlink="folHlink"/>
  <p:sldLayoutIdLst>
    <p:sldLayoutId id="2147487991" r:id="rId1"/>
    <p:sldLayoutId id="2147487851" r:id="rId2"/>
    <p:sldLayoutId id="2147487852" r:id="rId3"/>
    <p:sldLayoutId id="2147487853" r:id="rId4"/>
    <p:sldLayoutId id="2147487854" r:id="rId5"/>
    <p:sldLayoutId id="2147487855" r:id="rId6"/>
    <p:sldLayoutId id="2147487856" r:id="rId7"/>
    <p:sldLayoutId id="2147487857" r:id="rId8"/>
    <p:sldLayoutId id="2147487858" r:id="rId9"/>
    <p:sldLayoutId id="2147487859" r:id="rId10"/>
    <p:sldLayoutId id="2147487860" r:id="rId11"/>
    <p:sldLayoutId id="2147487861" r:id="rId12"/>
    <p:sldLayoutId id="2147487992" r:id="rId13"/>
  </p:sldLayoutIdLst>
  <p:hf sldNum="0" hdr="0" dt="0"/>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defRPr>
      </a:lvl2pPr>
      <a:lvl3pPr algn="ctr" rtl="0" eaLnBrk="0" fontAlgn="base" hangingPunct="0">
        <a:spcBef>
          <a:spcPct val="0"/>
        </a:spcBef>
        <a:spcAft>
          <a:spcPct val="0"/>
        </a:spcAft>
        <a:defRPr sz="3200" b="1">
          <a:solidFill>
            <a:schemeClr val="tx2"/>
          </a:solidFill>
          <a:latin typeface="Arial" panose="020B0604020202020204" pitchFamily="34" charset="0"/>
        </a:defRPr>
      </a:lvl3pPr>
      <a:lvl4pPr algn="ctr" rtl="0" eaLnBrk="0" fontAlgn="base" hangingPunct="0">
        <a:spcBef>
          <a:spcPct val="0"/>
        </a:spcBef>
        <a:spcAft>
          <a:spcPct val="0"/>
        </a:spcAft>
        <a:defRPr sz="3200" b="1">
          <a:solidFill>
            <a:schemeClr val="tx2"/>
          </a:solidFill>
          <a:latin typeface="Arial" panose="020B0604020202020204" pitchFamily="34" charset="0"/>
        </a:defRPr>
      </a:lvl4pPr>
      <a:lvl5pPr algn="ctr" rtl="0" eaLnBrk="0" fontAlgn="base" hangingPunct="0">
        <a:spcBef>
          <a:spcPct val="0"/>
        </a:spcBef>
        <a:spcAft>
          <a:spcPct val="0"/>
        </a:spcAft>
        <a:defRPr sz="3200" b="1">
          <a:solidFill>
            <a:schemeClr val="tx2"/>
          </a:solidFill>
          <a:latin typeface="Arial" panose="020B0604020202020204" pitchFamily="34" charset="0"/>
        </a:defRPr>
      </a:lvl5pPr>
      <a:lvl6pPr marL="457200" algn="ctr" rtl="0" fontAlgn="base">
        <a:spcBef>
          <a:spcPct val="0"/>
        </a:spcBef>
        <a:spcAft>
          <a:spcPct val="0"/>
        </a:spcAft>
        <a:defRPr sz="3200" b="1">
          <a:solidFill>
            <a:schemeClr val="tx2"/>
          </a:solidFill>
          <a:latin typeface="Arial" panose="020B0604020202020204" pitchFamily="34" charset="0"/>
        </a:defRPr>
      </a:lvl6pPr>
      <a:lvl7pPr marL="914400" algn="ctr" rtl="0" fontAlgn="base">
        <a:spcBef>
          <a:spcPct val="0"/>
        </a:spcBef>
        <a:spcAft>
          <a:spcPct val="0"/>
        </a:spcAft>
        <a:defRPr sz="3200" b="1">
          <a:solidFill>
            <a:schemeClr val="tx2"/>
          </a:solidFill>
          <a:latin typeface="Arial" panose="020B0604020202020204" pitchFamily="34" charset="0"/>
        </a:defRPr>
      </a:lvl7pPr>
      <a:lvl8pPr marL="1371600" algn="ctr" rtl="0" fontAlgn="base">
        <a:spcBef>
          <a:spcPct val="0"/>
        </a:spcBef>
        <a:spcAft>
          <a:spcPct val="0"/>
        </a:spcAft>
        <a:defRPr sz="3200" b="1">
          <a:solidFill>
            <a:schemeClr val="tx2"/>
          </a:solidFill>
          <a:latin typeface="Arial" panose="020B0604020202020204" pitchFamily="34" charset="0"/>
        </a:defRPr>
      </a:lvl8pPr>
      <a:lvl9pPr marL="1828800" algn="ctr" rtl="0" fontAlgn="base">
        <a:spcBef>
          <a:spcPct val="0"/>
        </a:spcBef>
        <a:spcAft>
          <a:spcPct val="0"/>
        </a:spcAft>
        <a:defRPr sz="3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4289" y="207299"/>
            <a:ext cx="11825289" cy="742951"/>
          </a:xfrm>
          <a:prstGeom prst="rect">
            <a:avLst/>
          </a:prstGeom>
          <a:solidFill>
            <a:srgbClr val="95C4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rgbClr val="95C41D"/>
              </a:solidFill>
            </a:endParaRPr>
          </a:p>
        </p:txBody>
      </p:sp>
      <p:sp>
        <p:nvSpPr>
          <p:cNvPr id="2" name="Espace réservé du titre 1"/>
          <p:cNvSpPr>
            <a:spLocks noGrp="1"/>
          </p:cNvSpPr>
          <p:nvPr>
            <p:ph type="title"/>
          </p:nvPr>
        </p:nvSpPr>
        <p:spPr>
          <a:xfrm>
            <a:off x="2095500" y="-3446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p:txBody>
      </p:sp>
      <p:sp>
        <p:nvSpPr>
          <p:cNvPr id="9" name="Ellipse 8"/>
          <p:cNvSpPr/>
          <p:nvPr userDrawn="1"/>
        </p:nvSpPr>
        <p:spPr>
          <a:xfrm>
            <a:off x="287080" y="-325437"/>
            <a:ext cx="1808421" cy="18084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prstClr val="white"/>
              </a:solidFill>
            </a:endParaRPr>
          </a:p>
        </p:txBody>
      </p:sp>
      <p:pic>
        <p:nvPicPr>
          <p:cNvPr id="10" name="Imag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7080" y="-213585"/>
            <a:ext cx="2420117" cy="1776988"/>
          </a:xfrm>
          <a:prstGeom prst="rect">
            <a:avLst/>
          </a:prstGeom>
        </p:spPr>
      </p:pic>
      <p:sp>
        <p:nvSpPr>
          <p:cNvPr id="12" name="Espace réservé du pied de page 4"/>
          <p:cNvSpPr txBox="1">
            <a:spLocks/>
          </p:cNvSpPr>
          <p:nvPr userDrawn="1"/>
        </p:nvSpPr>
        <p:spPr>
          <a:xfrm>
            <a:off x="60244" y="6480661"/>
            <a:ext cx="411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fr-FR" dirty="0">
                <a:solidFill>
                  <a:prstClr val="black">
                    <a:tint val="75000"/>
                  </a:prstClr>
                </a:solidFill>
              </a:rPr>
              <a:t>Copyright © CDFH - Tous droits d'utilisation et de traduction réservés</a:t>
            </a:r>
          </a:p>
        </p:txBody>
      </p:sp>
      <p:sp>
        <p:nvSpPr>
          <p:cNvPr id="13" name="Espace réservé du numéro de diapositive 5"/>
          <p:cNvSpPr txBox="1">
            <a:spLocks/>
          </p:cNvSpPr>
          <p:nvPr userDrawn="1"/>
        </p:nvSpPr>
        <p:spPr>
          <a:xfrm>
            <a:off x="9429050" y="6409022"/>
            <a:ext cx="27432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00" kern="1200">
                <a:solidFill>
                  <a:schemeClr val="accent5">
                    <a:lumMod val="7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fld id="{2CE00AA1-E540-4D63-A28F-418A2C4690E4}" type="slidenum">
              <a:rPr lang="fr-FR" smtClean="0">
                <a:solidFill>
                  <a:srgbClr val="4472C4">
                    <a:lumMod val="75000"/>
                  </a:srgbClr>
                </a:solidFill>
              </a:rPr>
              <a:pPr/>
              <a:t>‹N°›</a:t>
            </a:fld>
            <a:endParaRPr lang="fr-FR" dirty="0">
              <a:solidFill>
                <a:srgbClr val="4472C4">
                  <a:lumMod val="75000"/>
                </a:srgbClr>
              </a:solidFill>
            </a:endParaRPr>
          </a:p>
        </p:txBody>
      </p:sp>
    </p:spTree>
    <p:extLst>
      <p:ext uri="{BB962C8B-B14F-4D97-AF65-F5344CB8AC3E}">
        <p14:creationId xmlns:p14="http://schemas.microsoft.com/office/powerpoint/2010/main" val="3763278455"/>
      </p:ext>
    </p:extLst>
  </p:cSld>
  <p:clrMap bg1="lt1" tx1="dk1" bg2="lt2" tx2="dk2" accent1="accent1" accent2="accent2" accent3="accent3" accent4="accent4" accent5="accent5" accent6="accent6" hlink="hlink" folHlink="folHlink"/>
  <p:sldLayoutIdLst>
    <p:sldLayoutId id="2147487994" r:id="rId1"/>
    <p:sldLayoutId id="2147487995" r:id="rId2"/>
    <p:sldLayoutId id="2147487996" r:id="rId3"/>
    <p:sldLayoutId id="2147487997" r:id="rId4"/>
    <p:sldLayoutId id="2147487998" r:id="rId5"/>
    <p:sldLayoutId id="2147487999" r:id="rId6"/>
    <p:sldLayoutId id="2147488000" r:id="rId7"/>
    <p:sldLayoutId id="2147488001" r:id="rId8"/>
    <p:sldLayoutId id="2147488002" r:id="rId9"/>
    <p:sldLayoutId id="2147488003" r:id="rId10"/>
    <p:sldLayoutId id="2147488004" r:id="rId11"/>
    <p:sldLayoutId id="2147488005" r:id="rId12"/>
    <p:sldLayoutId id="2147488006" r:id="rId13"/>
  </p:sldLayoutIdLst>
  <p:hf hdr="0" dt="0"/>
  <p:txStyles>
    <p:titleStyle>
      <a:lvl1pPr algn="l" defTabSz="685800" rtl="0" eaLnBrk="1" latinLnBrk="0" hangingPunct="1">
        <a:lnSpc>
          <a:spcPct val="90000"/>
        </a:lnSpc>
        <a:spcBef>
          <a:spcPct val="0"/>
        </a:spcBef>
        <a:buNone/>
        <a:defRPr sz="3300" kern="1200">
          <a:solidFill>
            <a:schemeClr val="bg1"/>
          </a:solidFill>
          <a:latin typeface="Arial" panose="020B0604020202020204" pitchFamily="34" charset="0"/>
          <a:ea typeface="Tahoma" panose="020B0604030504040204" pitchFamily="34" charset="0"/>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0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0.xml"/><Relationship Id="rId1" Type="http://schemas.openxmlformats.org/officeDocument/2006/relationships/slideLayout" Target="../slideLayouts/slideLayout112.xml"/><Relationship Id="rId4" Type="http://schemas.openxmlformats.org/officeDocument/2006/relationships/image" Target="../media/image9.png"/></Relationships>
</file>

<file path=ppt/slides/_rels/slide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1.xml"/><Relationship Id="rId1" Type="http://schemas.openxmlformats.org/officeDocument/2006/relationships/slideLayout" Target="../slideLayouts/slideLayout123.xml"/></Relationships>
</file>

<file path=ppt/slides/_rels/slide10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2.xml"/><Relationship Id="rId1" Type="http://schemas.openxmlformats.org/officeDocument/2006/relationships/slideLayout" Target="../slideLayouts/slideLayout117.xml"/><Relationship Id="rId5" Type="http://schemas.openxmlformats.org/officeDocument/2006/relationships/image" Target="../media/image12.png"/><Relationship Id="rId4" Type="http://schemas.openxmlformats.org/officeDocument/2006/relationships/image" Target="../media/image59.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12.xml"/></Relationships>
</file>

<file path=ppt/slides/_rels/slide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4.xml"/><Relationship Id="rId1" Type="http://schemas.openxmlformats.org/officeDocument/2006/relationships/slideLayout" Target="../slideLayouts/slideLayout111.xml"/><Relationship Id="rId6" Type="http://schemas.openxmlformats.org/officeDocument/2006/relationships/image" Target="../media/image19.png"/><Relationship Id="rId5" Type="http://schemas.openxmlformats.org/officeDocument/2006/relationships/image" Target="../media/image60.png"/><Relationship Id="rId4" Type="http://schemas.openxmlformats.org/officeDocument/2006/relationships/image" Target="../media/image41.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1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1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11.xml"/></Relationships>
</file>

<file path=ppt/slides/_rels/slide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8.xml"/><Relationship Id="rId1" Type="http://schemas.openxmlformats.org/officeDocument/2006/relationships/slideLayout" Target="../slideLayouts/slideLayout111.xml"/><Relationship Id="rId4" Type="http://schemas.openxmlformats.org/officeDocument/2006/relationships/image" Target="../media/image61.jpeg"/></Relationships>
</file>

<file path=ppt/slides/_rels/slide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9.xml"/><Relationship Id="rId1" Type="http://schemas.openxmlformats.org/officeDocument/2006/relationships/slideLayout" Target="../slideLayouts/slideLayout111.xml"/><Relationship Id="rId5" Type="http://schemas.openxmlformats.org/officeDocument/2006/relationships/image" Target="../media/image19.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0.xml"/><Relationship Id="rId1" Type="http://schemas.openxmlformats.org/officeDocument/2006/relationships/slideLayout" Target="../slideLayouts/slideLayout111.xml"/></Relationships>
</file>

<file path=ppt/slides/_rels/slide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1.xml"/><Relationship Id="rId1" Type="http://schemas.openxmlformats.org/officeDocument/2006/relationships/slideLayout" Target="../slideLayouts/slideLayout111.xml"/></Relationships>
</file>

<file path=ppt/slides/_rels/slide1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2.xml"/><Relationship Id="rId1" Type="http://schemas.openxmlformats.org/officeDocument/2006/relationships/slideLayout" Target="../slideLayouts/slideLayout111.xml"/><Relationship Id="rId4" Type="http://schemas.openxmlformats.org/officeDocument/2006/relationships/image" Target="../media/image19.png"/></Relationships>
</file>

<file path=ppt/slides/_rels/slide1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3.xml"/><Relationship Id="rId1" Type="http://schemas.openxmlformats.org/officeDocument/2006/relationships/slideLayout" Target="../slideLayouts/slideLayout111.xml"/></Relationships>
</file>

<file path=ppt/slides/_rels/slide1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4.xml"/><Relationship Id="rId1" Type="http://schemas.openxmlformats.org/officeDocument/2006/relationships/slideLayout" Target="../slideLayouts/slideLayout111.xml"/></Relationships>
</file>

<file path=ppt/slides/_rels/slide1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5.xml"/><Relationship Id="rId1" Type="http://schemas.openxmlformats.org/officeDocument/2006/relationships/slideLayout" Target="../slideLayouts/slideLayout111.xml"/></Relationships>
</file>

<file path=ppt/slides/_rels/slide1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6.xml"/><Relationship Id="rId1" Type="http://schemas.openxmlformats.org/officeDocument/2006/relationships/slideLayout" Target="../slideLayouts/slideLayout111.xml"/><Relationship Id="rId4" Type="http://schemas.openxmlformats.org/officeDocument/2006/relationships/image" Target="../media/image60.png"/></Relationships>
</file>

<file path=ppt/slides/_rels/slide1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7.xml"/><Relationship Id="rId1" Type="http://schemas.openxmlformats.org/officeDocument/2006/relationships/slideLayout" Target="../slideLayouts/slideLayout111.xml"/></Relationships>
</file>

<file path=ppt/slides/_rels/slide1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8.xml"/><Relationship Id="rId1" Type="http://schemas.openxmlformats.org/officeDocument/2006/relationships/slideLayout" Target="../slideLayouts/slideLayout98.xml"/></Relationships>
</file>

<file path=ppt/slides/_rels/slide1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9.xml"/><Relationship Id="rId1" Type="http://schemas.openxmlformats.org/officeDocument/2006/relationships/slideLayout" Target="../slideLayouts/slideLayout9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0.xml"/><Relationship Id="rId1" Type="http://schemas.openxmlformats.org/officeDocument/2006/relationships/slideLayout" Target="../slideLayouts/slideLayout91.xml"/><Relationship Id="rId4" Type="http://schemas.openxmlformats.org/officeDocument/2006/relationships/image" Target="../media/image12.png"/></Relationships>
</file>

<file path=ppt/slides/_rels/slide12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2.png"/><Relationship Id="rId2" Type="http://schemas.openxmlformats.org/officeDocument/2006/relationships/notesSlide" Target="../notesSlides/notesSlide121.xml"/><Relationship Id="rId1" Type="http://schemas.openxmlformats.org/officeDocument/2006/relationships/slideLayout" Target="../slideLayouts/slideLayout96.xml"/><Relationship Id="rId6" Type="http://schemas.openxmlformats.org/officeDocument/2006/relationships/hyperlink" Target="Film_la_consultation_medicale.wmv" TargetMode="External"/><Relationship Id="rId5" Type="http://schemas.openxmlformats.org/officeDocument/2006/relationships/image" Target="../media/image64.jpeg"/><Relationship Id="rId4" Type="http://schemas.openxmlformats.org/officeDocument/2006/relationships/hyperlink" Target="../../Film_la_consultation_medicale.wmv" TargetMode="External"/></Relationships>
</file>

<file path=ppt/slides/_rels/slide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2.xml"/><Relationship Id="rId1" Type="http://schemas.openxmlformats.org/officeDocument/2006/relationships/slideLayout" Target="../slideLayouts/slideLayout99.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12.xml"/></Relationships>
</file>

<file path=ppt/slides/_rels/slide1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4.xml"/><Relationship Id="rId1" Type="http://schemas.openxmlformats.org/officeDocument/2006/relationships/slideLayout" Target="../slideLayouts/slideLayout112.xml"/><Relationship Id="rId4" Type="http://schemas.openxmlformats.org/officeDocument/2006/relationships/image" Target="../media/image65.jpeg"/></Relationships>
</file>

<file path=ppt/slides/_rels/slide1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5.xml"/><Relationship Id="rId1" Type="http://schemas.openxmlformats.org/officeDocument/2006/relationships/slideLayout" Target="../slideLayouts/slideLayout112.xml"/><Relationship Id="rId4" Type="http://schemas.openxmlformats.org/officeDocument/2006/relationships/image" Target="../media/image19.pn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12.xml"/></Relationships>
</file>

<file path=ppt/slides/_rels/slide1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7.xml"/><Relationship Id="rId1" Type="http://schemas.openxmlformats.org/officeDocument/2006/relationships/slideLayout" Target="../slideLayouts/slideLayout112.xml"/><Relationship Id="rId4" Type="http://schemas.openxmlformats.org/officeDocument/2006/relationships/image" Target="../media/image66.png"/></Relationships>
</file>

<file path=ppt/slides/_rels/slide1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8.xml"/><Relationship Id="rId1" Type="http://schemas.openxmlformats.org/officeDocument/2006/relationships/slideLayout" Target="../slideLayouts/slideLayout112.xml"/></Relationships>
</file>

<file path=ppt/slides/_rels/slide1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9.xml"/><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0.xml"/><Relationship Id="rId4" Type="http://schemas.openxmlformats.org/officeDocument/2006/relationships/image" Target="../media/image19.png"/></Relationships>
</file>

<file path=ppt/slides/_rels/slide1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0.xml"/><Relationship Id="rId1" Type="http://schemas.openxmlformats.org/officeDocument/2006/relationships/slideLayout" Target="../slideLayouts/slideLayout101.xml"/></Relationships>
</file>

<file path=ppt/slides/_rels/slide1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1.xml"/><Relationship Id="rId1" Type="http://schemas.openxmlformats.org/officeDocument/2006/relationships/slideLayout" Target="../slideLayouts/slideLayout91.xml"/><Relationship Id="rId4" Type="http://schemas.openxmlformats.org/officeDocument/2006/relationships/image" Target="../media/image12.png"/></Relationships>
</file>

<file path=ppt/slides/_rels/slide1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2.xml"/><Relationship Id="rId1" Type="http://schemas.openxmlformats.org/officeDocument/2006/relationships/slideLayout" Target="../slideLayouts/slideLayout111.xml"/><Relationship Id="rId4" Type="http://schemas.openxmlformats.org/officeDocument/2006/relationships/image" Target="../media/image68.jpeg"/></Relationships>
</file>

<file path=ppt/slides/_rels/slide1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3.xml"/><Relationship Id="rId1" Type="http://schemas.openxmlformats.org/officeDocument/2006/relationships/slideLayout" Target="../slideLayouts/slideLayout111.xml"/><Relationship Id="rId5" Type="http://schemas.openxmlformats.org/officeDocument/2006/relationships/image" Target="../media/image60.png"/><Relationship Id="rId4" Type="http://schemas.openxmlformats.org/officeDocument/2006/relationships/image" Target="../media/image41.png"/></Relationships>
</file>

<file path=ppt/slides/_rels/slide1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4.xml"/><Relationship Id="rId1" Type="http://schemas.openxmlformats.org/officeDocument/2006/relationships/slideLayout" Target="../slideLayouts/slideLayout111.xml"/></Relationships>
</file>

<file path=ppt/slides/_rels/slide1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5.xml"/><Relationship Id="rId1" Type="http://schemas.openxmlformats.org/officeDocument/2006/relationships/slideLayout" Target="../slideLayouts/slideLayout103.xml"/></Relationships>
</file>

<file path=ppt/slides/_rels/slide13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36.xml"/><Relationship Id="rId1" Type="http://schemas.openxmlformats.org/officeDocument/2006/relationships/slideLayout" Target="../slideLayouts/slideLayout126.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7.xml"/><Relationship Id="rId1" Type="http://schemas.openxmlformats.org/officeDocument/2006/relationships/slideLayout" Target="../slideLayouts/slideLayout111.xml"/><Relationship Id="rId4" Type="http://schemas.openxmlformats.org/officeDocument/2006/relationships/image" Target="../media/image19.png"/></Relationships>
</file>

<file path=ppt/slides/_rels/slide1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8.xml"/><Relationship Id="rId1" Type="http://schemas.openxmlformats.org/officeDocument/2006/relationships/slideLayout" Target="../slideLayouts/slideLayout111.xml"/><Relationship Id="rId4" Type="http://schemas.openxmlformats.org/officeDocument/2006/relationships/image" Target="../media/image42.png"/></Relationships>
</file>

<file path=ppt/slides/_rels/slide1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9.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4.xml"/><Relationship Id="rId4" Type="http://schemas.openxmlformats.org/officeDocument/2006/relationships/image" Target="../media/image20.png"/></Relationships>
</file>

<file path=ppt/slides/_rels/slide1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0.xml"/><Relationship Id="rId1" Type="http://schemas.openxmlformats.org/officeDocument/2006/relationships/slideLayout" Target="../slideLayouts/slideLayout32.xml"/></Relationships>
</file>

<file path=ppt/slides/_rels/slide1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1.xml"/><Relationship Id="rId1" Type="http://schemas.openxmlformats.org/officeDocument/2006/relationships/slideLayout" Target="../slideLayouts/slideLayout32.xml"/></Relationships>
</file>

<file path=ppt/slides/_rels/slide1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2.xml"/><Relationship Id="rId1" Type="http://schemas.openxmlformats.org/officeDocument/2006/relationships/slideLayout" Target="../slideLayouts/slideLayout32.xml"/></Relationships>
</file>

<file path=ppt/slides/_rels/slide1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3.xml"/><Relationship Id="rId1" Type="http://schemas.openxmlformats.org/officeDocument/2006/relationships/slideLayout" Target="../slideLayouts/slideLayout26.xml"/><Relationship Id="rId4" Type="http://schemas.openxmlformats.org/officeDocument/2006/relationships/image" Target="../media/image42.png"/></Relationships>
</file>

<file path=ppt/slides/_rels/slide1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4.xml"/><Relationship Id="rId1" Type="http://schemas.openxmlformats.org/officeDocument/2006/relationships/slideLayout" Target="../slideLayouts/slideLayout57.xml"/></Relationships>
</file>

<file path=ppt/slides/_rels/slide1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5.xml"/><Relationship Id="rId1" Type="http://schemas.openxmlformats.org/officeDocument/2006/relationships/slideLayout" Target="../slideLayouts/slideLayout26.xml"/></Relationships>
</file>

<file path=ppt/slides/_rels/slide146.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notesSlide" Target="../notesSlides/notesSlide146.xml"/><Relationship Id="rId1" Type="http://schemas.openxmlformats.org/officeDocument/2006/relationships/slideLayout" Target="../slideLayouts/slideLayout26.xml"/><Relationship Id="rId6" Type="http://schemas.openxmlformats.org/officeDocument/2006/relationships/hyperlink" Target="http://www.homeoandcare.com/" TargetMode="External"/><Relationship Id="rId5" Type="http://schemas.openxmlformats.org/officeDocument/2006/relationships/image" Target="../media/image75.png"/><Relationship Id="rId4" Type="http://schemas.openxmlformats.org/officeDocument/2006/relationships/image" Target="../media/image74.png"/></Relationships>
</file>

<file path=ppt/slides/_rels/slide147.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jpeg"/><Relationship Id="rId2" Type="http://schemas.openxmlformats.org/officeDocument/2006/relationships/image" Target="../media/image77.png"/><Relationship Id="rId1" Type="http://schemas.openxmlformats.org/officeDocument/2006/relationships/slideLayout" Target="../slideLayouts/slideLayout26.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png"/></Relationships>
</file>

<file path=ppt/slides/_rels/slide1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47.xml"/><Relationship Id="rId1" Type="http://schemas.openxmlformats.org/officeDocument/2006/relationships/slideLayout" Target="../slideLayouts/slideLayout26.xml"/><Relationship Id="rId4" Type="http://schemas.openxmlformats.org/officeDocument/2006/relationships/image" Target="../media/image84.png"/></Relationships>
</file>

<file path=ppt/slides/_rels/slide1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48.xml"/><Relationship Id="rId1" Type="http://schemas.openxmlformats.org/officeDocument/2006/relationships/slideLayout" Target="../slideLayouts/slideLayout26.xml"/><Relationship Id="rId4" Type="http://schemas.openxmlformats.org/officeDocument/2006/relationships/image" Target="../media/image8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150.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149.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9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1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1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1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1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1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1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1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1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11.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1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1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11.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1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11.xml"/><Relationship Id="rId6" Type="http://schemas.openxmlformats.org/officeDocument/2006/relationships/image" Target="../media/image19.png"/><Relationship Id="rId5" Type="http://schemas.openxmlformats.org/officeDocument/2006/relationships/image" Target="../media/image36.jpeg"/><Relationship Id="rId4" Type="http://schemas.openxmlformats.org/officeDocument/2006/relationships/hyperlink" Target="http://fr.123rf.com/photo_22175861_un-personnage-humain-3d-une-marque-de-fond-de-question.html?term=point%20d%20interrogation"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11.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3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9.xml"/><Relationship Id="rId1" Type="http://schemas.openxmlformats.org/officeDocument/2006/relationships/slideLayout" Target="../slideLayouts/slideLayout11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11.xml"/><Relationship Id="rId4" Type="http://schemas.openxmlformats.org/officeDocument/2006/relationships/image" Target="../media/image38.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1.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11.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11.xml"/><Relationship Id="rId5" Type="http://schemas.openxmlformats.org/officeDocument/2006/relationships/image" Target="../media/image18.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11.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111.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111.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11.xml"/><Relationship Id="rId6" Type="http://schemas.openxmlformats.org/officeDocument/2006/relationships/image" Target="../media/image19.png"/><Relationship Id="rId5" Type="http://schemas.openxmlformats.org/officeDocument/2006/relationships/image" Target="../media/image36.jpeg"/><Relationship Id="rId4" Type="http://schemas.openxmlformats.org/officeDocument/2006/relationships/hyperlink" Target="http://fr.123rf.com/photo_22175861_un-personnage-humain-3d-une-marque-de-fond-de-question.html?term=point%20d%20interrogation"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1.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111.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0.xml"/><Relationship Id="rId1" Type="http://schemas.openxmlformats.org/officeDocument/2006/relationships/slideLayout" Target="../slideLayouts/slideLayout111.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111.xml"/><Relationship Id="rId4" Type="http://schemas.openxmlformats.org/officeDocument/2006/relationships/image" Target="../media/image37.emf"/></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111.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0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10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5.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105.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10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05.xml"/><Relationship Id="rId1" Type="http://schemas.openxmlformats.org/officeDocument/2006/relationships/themeOverride" Target="../theme/themeOverride1.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105.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111.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111.xml"/><Relationship Id="rId4" Type="http://schemas.openxmlformats.org/officeDocument/2006/relationships/image" Target="../media/image45.jpeg"/></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111.xml"/><Relationship Id="rId5" Type="http://schemas.openxmlformats.org/officeDocument/2006/relationships/image" Target="../media/image41.png"/><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1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1.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111.xml"/><Relationship Id="rId4" Type="http://schemas.openxmlformats.org/officeDocument/2006/relationships/image" Target="../media/image41.png"/></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111.xml"/><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111.xml"/><Relationship Id="rId4" Type="http://schemas.openxmlformats.org/officeDocument/2006/relationships/image" Target="../media/image4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111.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41.png"/></Relationships>
</file>

<file path=ppt/slides/_rels/slide7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1.xml"/><Relationship Id="rId1" Type="http://schemas.openxmlformats.org/officeDocument/2006/relationships/slideLayout" Target="../slideLayouts/slideLayout11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2.xml"/><Relationship Id="rId1" Type="http://schemas.openxmlformats.org/officeDocument/2006/relationships/slideLayout" Target="../slideLayouts/slideLayout111.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3.xml"/><Relationship Id="rId1" Type="http://schemas.openxmlformats.org/officeDocument/2006/relationships/slideLayout" Target="../slideLayouts/slideLayout111.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4.xml"/><Relationship Id="rId1" Type="http://schemas.openxmlformats.org/officeDocument/2006/relationships/slideLayout" Target="../slideLayouts/slideLayout111.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5.xml"/><Relationship Id="rId1" Type="http://schemas.openxmlformats.org/officeDocument/2006/relationships/slideLayout" Target="../slideLayouts/slideLayout111.xml"/><Relationship Id="rId4" Type="http://schemas.openxmlformats.org/officeDocument/2006/relationships/image" Target="../media/image42.png"/></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6.xml"/><Relationship Id="rId1" Type="http://schemas.openxmlformats.org/officeDocument/2006/relationships/slideLayout" Target="../slideLayouts/slideLayout10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0.xml"/><Relationship Id="rId1" Type="http://schemas.openxmlformats.org/officeDocument/2006/relationships/slideLayout" Target="../slideLayouts/slideLayout111.xml"/><Relationship Id="rId4" Type="http://schemas.openxmlformats.org/officeDocument/2006/relationships/image" Target="../media/image51.jpeg"/></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1.xml"/><Relationship Id="rId1" Type="http://schemas.openxmlformats.org/officeDocument/2006/relationships/slideLayout" Target="../slideLayouts/slideLayout111.xml"/></Relationships>
</file>

<file path=ppt/slides/_rels/slide8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2.xml"/><Relationship Id="rId1" Type="http://schemas.openxmlformats.org/officeDocument/2006/relationships/slideLayout" Target="../slideLayouts/slideLayout111.xml"/><Relationship Id="rId5" Type="http://schemas.openxmlformats.org/officeDocument/2006/relationships/image" Target="../media/image19.png"/><Relationship Id="rId4" Type="http://schemas.openxmlformats.org/officeDocument/2006/relationships/image" Target="../media/image9.png"/></Relationships>
</file>

<file path=ppt/slides/_rels/slide8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3.xml"/><Relationship Id="rId1" Type="http://schemas.openxmlformats.org/officeDocument/2006/relationships/slideLayout" Target="../slideLayouts/slideLayout111.xml"/><Relationship Id="rId4" Type="http://schemas.openxmlformats.org/officeDocument/2006/relationships/image" Target="../media/image11.png"/></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4.xml"/><Relationship Id="rId1" Type="http://schemas.openxmlformats.org/officeDocument/2006/relationships/slideLayout" Target="../slideLayouts/slideLayout102.xml"/></Relationships>
</file>

<file path=ppt/slides/_rels/slide8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5.xml"/><Relationship Id="rId1" Type="http://schemas.openxmlformats.org/officeDocument/2006/relationships/slideLayout" Target="../slideLayouts/slideLayout85.xml"/><Relationship Id="rId5" Type="http://schemas.openxmlformats.org/officeDocument/2006/relationships/image" Target="../media/image54.png"/><Relationship Id="rId4" Type="http://schemas.openxmlformats.org/officeDocument/2006/relationships/image" Target="../media/image53.png"/></Relationships>
</file>

<file path=ppt/slides/_rels/slide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6.xml"/><Relationship Id="rId1" Type="http://schemas.openxmlformats.org/officeDocument/2006/relationships/slideLayout" Target="../slideLayouts/slideLayout118.xml"/></Relationships>
</file>

<file path=ppt/slides/_rels/slide8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7.xml"/><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8.xml"/><Relationship Id="rId1" Type="http://schemas.openxmlformats.org/officeDocument/2006/relationships/slideLayout" Target="../slideLayouts/slideLayout26.xml"/><Relationship Id="rId5" Type="http://schemas.openxmlformats.org/officeDocument/2006/relationships/image" Target="../media/image42.png"/><Relationship Id="rId4" Type="http://schemas.openxmlformats.org/officeDocument/2006/relationships/image" Target="../media/image9.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0.xml"/><Relationship Id="rId1" Type="http://schemas.openxmlformats.org/officeDocument/2006/relationships/slideLayout" Target="../slideLayouts/slideLayout57.xml"/></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1.xml"/><Relationship Id="rId1" Type="http://schemas.openxmlformats.org/officeDocument/2006/relationships/slideLayout" Target="../slideLayouts/slideLayout93.xml"/></Relationships>
</file>

<file path=ppt/slides/_rels/slide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2.xml"/><Relationship Id="rId1" Type="http://schemas.openxmlformats.org/officeDocument/2006/relationships/slideLayout" Target="../slideLayouts/slideLayout98.xml"/></Relationships>
</file>

<file path=ppt/slides/_rels/slide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3.xml"/><Relationship Id="rId1" Type="http://schemas.openxmlformats.org/officeDocument/2006/relationships/slideLayout" Target="../slideLayouts/slideLayout98.xml"/></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4.xml"/><Relationship Id="rId1" Type="http://schemas.openxmlformats.org/officeDocument/2006/relationships/slideLayout" Target="../slideLayouts/slideLayout111.xml"/><Relationship Id="rId5" Type="http://schemas.openxmlformats.org/officeDocument/2006/relationships/image" Target="../media/image19.png"/><Relationship Id="rId4" Type="http://schemas.openxmlformats.org/officeDocument/2006/relationships/image" Target="../media/image41.png"/></Relationships>
</file>

<file path=ppt/slides/_rels/slide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5.xml"/><Relationship Id="rId1" Type="http://schemas.openxmlformats.org/officeDocument/2006/relationships/slideLayout" Target="../slideLayouts/slideLayout111.xml"/><Relationship Id="rId4" Type="http://schemas.openxmlformats.org/officeDocument/2006/relationships/image" Target="../media/image57.jpeg"/></Relationships>
</file>

<file path=ppt/slides/_rels/slide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6.xml"/><Relationship Id="rId1" Type="http://schemas.openxmlformats.org/officeDocument/2006/relationships/slideLayout" Target="../slideLayouts/slideLayout111.xml"/></Relationships>
</file>

<file path=ppt/slides/_rels/slide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7.xml"/><Relationship Id="rId1" Type="http://schemas.openxmlformats.org/officeDocument/2006/relationships/slideLayout" Target="../slideLayouts/slideLayout111.xml"/></Relationships>
</file>

<file path=ppt/slides/_rels/slide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8.xml"/><Relationship Id="rId1" Type="http://schemas.openxmlformats.org/officeDocument/2006/relationships/slideLayout" Target="../slideLayouts/slideLayout12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9"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488"/>
            <a:ext cx="3225800" cy="236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4"/>
          <p:cNvSpPr txBox="1">
            <a:spLocks noChangeArrowheads="1"/>
          </p:cNvSpPr>
          <p:nvPr/>
        </p:nvSpPr>
        <p:spPr bwMode="auto">
          <a:xfrm>
            <a:off x="3518220" y="3268663"/>
            <a:ext cx="7997019" cy="708025"/>
          </a:xfrm>
          <a:prstGeom prst="rect">
            <a:avLst/>
          </a:prstGeom>
          <a:solidFill>
            <a:srgbClr val="95C4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fr-FR" altLang="fr-FR" sz="4000" b="1" i="1" dirty="0">
                <a:solidFill>
                  <a:srgbClr val="FFFFFF"/>
                </a:solidFill>
                <a:cs typeface="Arial" panose="020B0604020202020204" pitchFamily="34" charset="0"/>
              </a:rPr>
              <a:t>Expertise ORL</a:t>
            </a:r>
          </a:p>
        </p:txBody>
      </p:sp>
      <p:sp>
        <p:nvSpPr>
          <p:cNvPr id="8" name="Rectangle 7"/>
          <p:cNvSpPr/>
          <p:nvPr/>
        </p:nvSpPr>
        <p:spPr>
          <a:xfrm>
            <a:off x="2105025" y="2076450"/>
            <a:ext cx="8213725" cy="838200"/>
          </a:xfrm>
          <a:prstGeom prst="rect">
            <a:avLst/>
          </a:prstGeom>
          <a:solidFill>
            <a:srgbClr val="0053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 name="ZoneTexte 12"/>
          <p:cNvSpPr txBox="1">
            <a:spLocks noChangeArrowheads="1"/>
          </p:cNvSpPr>
          <p:nvPr/>
        </p:nvSpPr>
        <p:spPr bwMode="auto">
          <a:xfrm>
            <a:off x="276225" y="2159000"/>
            <a:ext cx="11644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fr-FR" altLang="fr-FR" sz="3600" dirty="0">
                <a:solidFill>
                  <a:schemeClr val="bg1"/>
                </a:solidFill>
                <a:cs typeface="Arial" panose="020B0604020202020204" pitchFamily="34" charset="0"/>
              </a:rPr>
              <a:t>L’homéopathie au comptoir</a:t>
            </a:r>
          </a:p>
        </p:txBody>
      </p:sp>
      <p:sp>
        <p:nvSpPr>
          <p:cNvPr id="10" name="ZoneTexte 9"/>
          <p:cNvSpPr txBox="1"/>
          <p:nvPr/>
        </p:nvSpPr>
        <p:spPr>
          <a:xfrm>
            <a:off x="10318750" y="6480810"/>
            <a:ext cx="2752725" cy="261610"/>
          </a:xfrm>
          <a:prstGeom prst="rect">
            <a:avLst/>
          </a:prstGeom>
          <a:noFill/>
        </p:spPr>
        <p:txBody>
          <a:bodyPr wrap="square" rtlCol="0">
            <a:spAutoFit/>
          </a:bodyPr>
          <a:lstStyle/>
          <a:p>
            <a:r>
              <a:rPr lang="fr-FR" sz="1100" b="1" dirty="0">
                <a:solidFill>
                  <a:schemeClr val="bg1"/>
                </a:solidFill>
                <a:effectLst>
                  <a:outerShdw blurRad="38100" dist="38100" dir="2700000" algn="tl">
                    <a:srgbClr val="000000">
                      <a:alpha val="43137"/>
                    </a:srgbClr>
                  </a:outerShdw>
                </a:effectLst>
              </a:rPr>
              <a:t>V4- Mise à jour 15/09/2022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666750" y="1627188"/>
            <a:ext cx="11860213" cy="4708525"/>
          </a:xfrm>
          <a:prstGeom prst="rect">
            <a:avLst/>
          </a:prstGeom>
          <a:noFill/>
          <a:ln>
            <a:noFill/>
          </a:ln>
        </p:spPr>
        <p:txBody>
          <a:bodyPr>
            <a:spAutoFit/>
          </a:bodyPr>
          <a:lstStyle>
            <a:lvl1pPr marL="284163" indent="-284163">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fontAlgn="base">
              <a:spcBef>
                <a:spcPct val="0"/>
              </a:spcBef>
              <a:spcAft>
                <a:spcPct val="0"/>
              </a:spcAft>
              <a:tabLst>
                <a:tab pos="187325" algn="l"/>
              </a:tabLst>
              <a:defRPr>
                <a:solidFill>
                  <a:schemeClr val="tx1"/>
                </a:solidFill>
                <a:latin typeface="Arial" panose="020B0604020202020204" pitchFamily="34" charset="0"/>
              </a:defRPr>
            </a:lvl6pPr>
            <a:lvl7pPr marL="2971800" indent="-228600" fontAlgn="base">
              <a:spcBef>
                <a:spcPct val="0"/>
              </a:spcBef>
              <a:spcAft>
                <a:spcPct val="0"/>
              </a:spcAft>
              <a:tabLst>
                <a:tab pos="187325" algn="l"/>
              </a:tabLst>
              <a:defRPr>
                <a:solidFill>
                  <a:schemeClr val="tx1"/>
                </a:solidFill>
                <a:latin typeface="Arial" panose="020B0604020202020204" pitchFamily="34" charset="0"/>
              </a:defRPr>
            </a:lvl7pPr>
            <a:lvl8pPr marL="3429000" indent="-228600" fontAlgn="base">
              <a:spcBef>
                <a:spcPct val="0"/>
              </a:spcBef>
              <a:spcAft>
                <a:spcPct val="0"/>
              </a:spcAft>
              <a:tabLst>
                <a:tab pos="187325" algn="l"/>
              </a:tabLst>
              <a:defRPr>
                <a:solidFill>
                  <a:schemeClr val="tx1"/>
                </a:solidFill>
                <a:latin typeface="Arial" panose="020B0604020202020204" pitchFamily="34" charset="0"/>
              </a:defRPr>
            </a:lvl8pPr>
            <a:lvl9pPr marL="3886200" indent="-228600" fontAlgn="base">
              <a:spcBef>
                <a:spcPct val="0"/>
              </a:spcBef>
              <a:spcAft>
                <a:spcPct val="0"/>
              </a:spcAft>
              <a:tabLst>
                <a:tab pos="187325" algn="l"/>
              </a:tabLst>
              <a:defRPr>
                <a:solidFill>
                  <a:schemeClr val="tx1"/>
                </a:solidFill>
                <a:latin typeface="Arial" panose="020B0604020202020204" pitchFamily="34" charset="0"/>
              </a:defRPr>
            </a:lvl9pPr>
          </a:lstStyle>
          <a:p>
            <a:pPr>
              <a:spcBef>
                <a:spcPct val="50000"/>
              </a:spcBef>
              <a:buClr>
                <a:srgbClr val="62C400"/>
              </a:buClr>
              <a:buFontTx/>
              <a:buBlip>
                <a:blip r:embed="rId3"/>
              </a:buBlip>
              <a:defRPr/>
            </a:pPr>
            <a:r>
              <a:rPr lang="fr-FR" altLang="fr-FR" sz="2000" b="1" dirty="0">
                <a:solidFill>
                  <a:srgbClr val="000099"/>
                </a:solidFill>
                <a:cs typeface="Arial" panose="020B0604020202020204" pitchFamily="34" charset="0"/>
              </a:rPr>
              <a:t>Efficacité</a:t>
            </a:r>
          </a:p>
          <a:p>
            <a:pPr>
              <a:spcBef>
                <a:spcPts val="1800"/>
              </a:spcBef>
              <a:buClr>
                <a:srgbClr val="62C400"/>
              </a:buClr>
              <a:buFontTx/>
              <a:buBlip>
                <a:blip r:embed="rId3"/>
              </a:buBlip>
              <a:defRPr/>
            </a:pPr>
            <a:r>
              <a:rPr lang="fr-FR" altLang="fr-FR" sz="2000" dirty="0">
                <a:solidFill>
                  <a:srgbClr val="000099"/>
                </a:solidFill>
                <a:cs typeface="Arial" panose="020B0604020202020204" pitchFamily="34" charset="0"/>
              </a:rPr>
              <a:t>Action </a:t>
            </a:r>
            <a:r>
              <a:rPr lang="fr-FR" altLang="fr-FR" sz="2000" b="1" dirty="0">
                <a:solidFill>
                  <a:srgbClr val="000099"/>
                </a:solidFill>
                <a:cs typeface="Arial" panose="020B0604020202020204" pitchFamily="34" charset="0"/>
              </a:rPr>
              <a:t>rapide </a:t>
            </a:r>
          </a:p>
          <a:p>
            <a:pPr>
              <a:spcBef>
                <a:spcPts val="1800"/>
              </a:spcBef>
              <a:buClr>
                <a:srgbClr val="62C400"/>
              </a:buClr>
              <a:buFontTx/>
              <a:buBlip>
                <a:blip r:embed="rId3"/>
              </a:buBlip>
              <a:defRPr/>
            </a:pPr>
            <a:r>
              <a:rPr lang="fr-FR" altLang="fr-FR" sz="2000" dirty="0">
                <a:solidFill>
                  <a:srgbClr val="000099"/>
                </a:solidFill>
                <a:cs typeface="Arial" panose="020B0604020202020204" pitchFamily="34" charset="0"/>
              </a:rPr>
              <a:t>Action </a:t>
            </a:r>
            <a:r>
              <a:rPr lang="fr-FR" altLang="fr-FR" sz="2000" b="1" dirty="0">
                <a:solidFill>
                  <a:srgbClr val="000099"/>
                </a:solidFill>
                <a:cs typeface="Arial" panose="020B0604020202020204" pitchFamily="34" charset="0"/>
              </a:rPr>
              <a:t>dans la durée </a:t>
            </a:r>
            <a:r>
              <a:rPr lang="fr-FR" altLang="fr-FR" sz="2000" dirty="0">
                <a:solidFill>
                  <a:srgbClr val="000099"/>
                </a:solidFill>
                <a:cs typeface="Arial" panose="020B0604020202020204" pitchFamily="34" charset="0"/>
              </a:rPr>
              <a:t>(diminution des complications et des récidives)</a:t>
            </a:r>
          </a:p>
          <a:p>
            <a:pPr>
              <a:spcBef>
                <a:spcPts val="1800"/>
              </a:spcBef>
              <a:buClr>
                <a:srgbClr val="62C400"/>
              </a:buClr>
              <a:buFontTx/>
              <a:buBlip>
                <a:blip r:embed="rId3"/>
              </a:buBlip>
              <a:defRPr/>
            </a:pPr>
            <a:r>
              <a:rPr lang="fr-FR" altLang="fr-FR" sz="2000" b="1" dirty="0">
                <a:solidFill>
                  <a:srgbClr val="000099"/>
                </a:solidFill>
                <a:cs typeface="Arial" panose="020B0604020202020204" pitchFamily="34" charset="0"/>
              </a:rPr>
              <a:t>Respect de la physiologie </a:t>
            </a:r>
            <a:r>
              <a:rPr lang="fr-FR" altLang="fr-FR" sz="2000" dirty="0">
                <a:solidFill>
                  <a:srgbClr val="000099"/>
                </a:solidFill>
                <a:cs typeface="Arial" panose="020B0604020202020204" pitchFamily="34" charset="0"/>
              </a:rPr>
              <a:t>(toux, rhume…)</a:t>
            </a:r>
          </a:p>
          <a:p>
            <a:pPr>
              <a:spcBef>
                <a:spcPts val="1800"/>
              </a:spcBef>
              <a:buClr>
                <a:srgbClr val="62C400"/>
              </a:buClr>
              <a:buFontTx/>
              <a:buBlip>
                <a:blip r:embed="rId3"/>
              </a:buBlip>
              <a:defRPr/>
            </a:pPr>
            <a:r>
              <a:rPr lang="fr-FR" altLang="fr-FR" sz="2000" b="1" dirty="0">
                <a:solidFill>
                  <a:srgbClr val="000099"/>
                </a:solidFill>
                <a:cs typeface="Arial" panose="020B0604020202020204" pitchFamily="34" charset="0"/>
              </a:rPr>
              <a:t>Sécurité : </a:t>
            </a:r>
          </a:p>
          <a:p>
            <a:pPr marL="457200" lvl="1" indent="0">
              <a:spcBef>
                <a:spcPts val="1200"/>
              </a:spcBef>
              <a:buClr>
                <a:srgbClr val="62C400"/>
              </a:buClr>
              <a:defRPr/>
            </a:pPr>
            <a:r>
              <a:rPr lang="fr-FR" altLang="fr-FR" sz="2000" dirty="0">
                <a:solidFill>
                  <a:srgbClr val="000099"/>
                </a:solidFill>
                <a:cs typeface="Arial" panose="020B0604020202020204" pitchFamily="34" charset="0"/>
                <a:sym typeface="Wingdings" panose="05000000000000000000" pitchFamily="2" charset="2"/>
              </a:rPr>
              <a:t>-</a:t>
            </a:r>
            <a:r>
              <a:rPr lang="fr-FR" altLang="fr-FR" sz="2000" b="1" dirty="0">
                <a:solidFill>
                  <a:srgbClr val="000099"/>
                </a:solidFill>
                <a:cs typeface="Arial" panose="020B0604020202020204" pitchFamily="34" charset="0"/>
                <a:sym typeface="Wingdings" panose="05000000000000000000" pitchFamily="2" charset="2"/>
              </a:rPr>
              <a:t> Homéopathie = MEDICAMENT</a:t>
            </a:r>
          </a:p>
          <a:p>
            <a:pPr marL="457200" lvl="1" indent="0">
              <a:spcBef>
                <a:spcPts val="1200"/>
              </a:spcBef>
              <a:buClr>
                <a:srgbClr val="62C400"/>
              </a:buClr>
              <a:defRPr/>
            </a:pPr>
            <a:r>
              <a:rPr lang="fr-FR" altLang="fr-FR" sz="2000" dirty="0">
                <a:solidFill>
                  <a:srgbClr val="000099"/>
                </a:solidFill>
                <a:cs typeface="Arial" panose="020B0604020202020204" pitchFamily="34" charset="0"/>
                <a:sym typeface="Wingdings" panose="05000000000000000000" pitchFamily="2" charset="2"/>
              </a:rPr>
              <a:t>- sans interactions médicamenteuses, ni </a:t>
            </a:r>
            <a:r>
              <a:rPr lang="fr-FR" altLang="fr-FR" sz="2000" dirty="0">
                <a:solidFill>
                  <a:srgbClr val="000099"/>
                </a:solidFill>
                <a:cs typeface="Arial" panose="020B0604020202020204" pitchFamily="34" charset="0"/>
              </a:rPr>
              <a:t>effets indésirables attendus, ni contre-indication</a:t>
            </a:r>
            <a:endParaRPr lang="fr-FR" altLang="fr-FR" sz="2000" b="1" dirty="0">
              <a:solidFill>
                <a:srgbClr val="000099"/>
              </a:solidFill>
              <a:cs typeface="Arial" panose="020B0604020202020204" pitchFamily="34" charset="0"/>
            </a:endParaRPr>
          </a:p>
          <a:p>
            <a:pPr>
              <a:spcBef>
                <a:spcPts val="1800"/>
              </a:spcBef>
              <a:buClr>
                <a:srgbClr val="62C400"/>
              </a:buClr>
              <a:buFontTx/>
              <a:buBlip>
                <a:blip r:embed="rId3"/>
              </a:buBlip>
              <a:defRPr/>
            </a:pPr>
            <a:r>
              <a:rPr lang="fr-FR" altLang="fr-FR" sz="2000" b="1" dirty="0">
                <a:solidFill>
                  <a:srgbClr val="000099"/>
                </a:solidFill>
                <a:cs typeface="Arial" panose="020B0604020202020204" pitchFamily="34" charset="0"/>
              </a:rPr>
              <a:t>Facilité </a:t>
            </a:r>
            <a:r>
              <a:rPr lang="fr-FR" altLang="fr-FR" sz="2000" dirty="0">
                <a:solidFill>
                  <a:srgbClr val="000099"/>
                </a:solidFill>
                <a:cs typeface="Arial" panose="020B0604020202020204" pitchFamily="34" charset="0"/>
              </a:rPr>
              <a:t>d’observance</a:t>
            </a:r>
            <a:endParaRPr lang="fr-FR" altLang="fr-FR" sz="2000" b="1" i="1" dirty="0">
              <a:solidFill>
                <a:srgbClr val="000099"/>
              </a:solidFill>
              <a:cs typeface="Arial" panose="020B0604020202020204" pitchFamily="34" charset="0"/>
            </a:endParaRPr>
          </a:p>
          <a:p>
            <a:pPr marL="0" indent="0">
              <a:spcBef>
                <a:spcPts val="1800"/>
              </a:spcBef>
              <a:buClr>
                <a:srgbClr val="62C400"/>
              </a:buClr>
              <a:defRPr/>
            </a:pPr>
            <a:endParaRPr lang="fr-FR" altLang="fr-FR" sz="2000" b="1" i="1" dirty="0">
              <a:solidFill>
                <a:srgbClr val="000099"/>
              </a:solidFill>
              <a:cs typeface="Arial" panose="020B0604020202020204" pitchFamily="34" charset="0"/>
            </a:endParaRPr>
          </a:p>
        </p:txBody>
      </p:sp>
      <p:sp>
        <p:nvSpPr>
          <p:cNvPr id="155651" name="ZoneTexte 1"/>
          <p:cNvSpPr txBox="1">
            <a:spLocks noChangeArrowheads="1"/>
          </p:cNvSpPr>
          <p:nvPr/>
        </p:nvSpPr>
        <p:spPr bwMode="auto">
          <a:xfrm>
            <a:off x="2217738" y="5902206"/>
            <a:ext cx="703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000" b="1">
                <a:solidFill>
                  <a:srgbClr val="000099"/>
                </a:solidFill>
                <a:cs typeface="Arial" panose="020B0604020202020204" pitchFamily="34" charset="0"/>
              </a:rPr>
              <a:t>en conseil officinal : préserve le diagnostic médical</a:t>
            </a:r>
          </a:p>
        </p:txBody>
      </p:sp>
      <p:sp>
        <p:nvSpPr>
          <p:cNvPr id="155652" name="ZoneTexte 7"/>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1.1. Intérêt de l’homéopathie</a:t>
            </a:r>
          </a:p>
        </p:txBody>
      </p:sp>
      <p:pic>
        <p:nvPicPr>
          <p:cNvPr id="155653"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0313" y="5611700"/>
            <a:ext cx="98742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2"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4438" y="1709738"/>
            <a:ext cx="4367212"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idx="4294967295"/>
          </p:nvPr>
        </p:nvSpPr>
        <p:spPr>
          <a:xfrm>
            <a:off x="-2143125" y="1166813"/>
            <a:ext cx="10515600" cy="1325562"/>
          </a:xfrm>
        </p:spPr>
        <p:txBody>
          <a:bodyPr/>
          <a:lstStyle/>
          <a:p>
            <a:pPr eaLnBrk="1" hangingPunct="1">
              <a:defRPr/>
            </a:pPr>
            <a:r>
              <a:rPr lang="fr-FR" sz="2400" dirty="0">
                <a:solidFill>
                  <a:srgbClr val="000099"/>
                </a:solidFill>
                <a:ea typeface="+mn-ea"/>
                <a:cs typeface="Arial" panose="020B0604020202020204" pitchFamily="34" charset="0"/>
              </a:rPr>
              <a:t>Questions à poser</a:t>
            </a:r>
          </a:p>
        </p:txBody>
      </p:sp>
      <p:sp>
        <p:nvSpPr>
          <p:cNvPr id="337924" name="Espace réservé du contenu 5"/>
          <p:cNvSpPr>
            <a:spLocks noGrp="1"/>
          </p:cNvSpPr>
          <p:nvPr>
            <p:ph idx="4294967295"/>
          </p:nvPr>
        </p:nvSpPr>
        <p:spPr bwMode="auto">
          <a:xfrm>
            <a:off x="1709738" y="2170113"/>
            <a:ext cx="6199187" cy="2787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buFontTx/>
              <a:buBlip>
                <a:blip r:embed="rId4"/>
              </a:buBlip>
            </a:pPr>
            <a:r>
              <a:rPr lang="fr-FR" altLang="fr-FR" sz="2000">
                <a:solidFill>
                  <a:srgbClr val="000099"/>
                </a:solidFill>
                <a:cs typeface="Arial" panose="020B0604020202020204" pitchFamily="34" charset="0"/>
              </a:rPr>
              <a:t>Depuis quand ? A la suite de quoi ?</a:t>
            </a:r>
          </a:p>
          <a:p>
            <a:pPr eaLnBrk="1" hangingPunct="1">
              <a:lnSpc>
                <a:spcPct val="150000"/>
              </a:lnSpc>
              <a:buFontTx/>
              <a:buBlip>
                <a:blip r:embed="rId4"/>
              </a:buBlip>
            </a:pPr>
            <a:r>
              <a:rPr lang="fr-FR" altLang="fr-FR" sz="2000">
                <a:solidFill>
                  <a:srgbClr val="000099"/>
                </a:solidFill>
                <a:cs typeface="Arial" panose="020B0604020202020204" pitchFamily="34" charset="0"/>
              </a:rPr>
              <a:t>Fièvre élevée ou peu élevée ?</a:t>
            </a:r>
          </a:p>
          <a:p>
            <a:pPr eaLnBrk="1" hangingPunct="1">
              <a:lnSpc>
                <a:spcPct val="150000"/>
              </a:lnSpc>
              <a:buFontTx/>
              <a:buBlip>
                <a:blip r:embed="rId4"/>
              </a:buBlip>
            </a:pPr>
            <a:r>
              <a:rPr lang="fr-FR" altLang="fr-FR" sz="2000">
                <a:solidFill>
                  <a:srgbClr val="000099"/>
                </a:solidFill>
                <a:cs typeface="Arial" panose="020B0604020202020204" pitchFamily="34" charset="0"/>
              </a:rPr>
              <a:t>Fièvre d’installation brutale ou progressive ?</a:t>
            </a:r>
          </a:p>
          <a:p>
            <a:pPr eaLnBrk="1" hangingPunct="1">
              <a:lnSpc>
                <a:spcPct val="150000"/>
              </a:lnSpc>
              <a:buFontTx/>
              <a:buBlip>
                <a:blip r:embed="rId4"/>
              </a:buBlip>
            </a:pPr>
            <a:r>
              <a:rPr lang="fr-FR" altLang="fr-FR" sz="2000">
                <a:solidFill>
                  <a:srgbClr val="000099"/>
                </a:solidFill>
                <a:cs typeface="Arial" panose="020B0604020202020204" pitchFamily="34" charset="0"/>
              </a:rPr>
              <a:t>Sueurs ?</a:t>
            </a:r>
          </a:p>
          <a:p>
            <a:pPr eaLnBrk="1" hangingPunct="1">
              <a:lnSpc>
                <a:spcPct val="150000"/>
              </a:lnSpc>
              <a:buFontTx/>
              <a:buBlip>
                <a:blip r:embed="rId4"/>
              </a:buBlip>
            </a:pPr>
            <a:r>
              <a:rPr lang="fr-FR" altLang="fr-FR" sz="2000">
                <a:solidFill>
                  <a:srgbClr val="000099"/>
                </a:solidFill>
                <a:cs typeface="Arial" panose="020B0604020202020204" pitchFamily="34" charset="0"/>
              </a:rPr>
              <a:t>Soif ?</a:t>
            </a:r>
          </a:p>
          <a:p>
            <a:pPr eaLnBrk="1" hangingPunct="1">
              <a:lnSpc>
                <a:spcPct val="150000"/>
              </a:lnSpc>
              <a:buFontTx/>
              <a:buBlip>
                <a:blip r:embed="rId4"/>
              </a:buBlip>
            </a:pPr>
            <a:r>
              <a:rPr lang="fr-FR" altLang="fr-FR" sz="2000">
                <a:solidFill>
                  <a:srgbClr val="000099"/>
                </a:solidFill>
                <a:cs typeface="Arial" panose="020B0604020202020204" pitchFamily="34" charset="0"/>
              </a:rPr>
              <a:t>Autres signes associés ?</a:t>
            </a:r>
          </a:p>
        </p:txBody>
      </p:sp>
      <p:sp>
        <p:nvSpPr>
          <p:cNvPr id="337925" name="Titre 1"/>
          <p:cNvSpPr txBox="1">
            <a:spLocks/>
          </p:cNvSpPr>
          <p:nvPr/>
        </p:nvSpPr>
        <p:spPr bwMode="auto">
          <a:xfrm>
            <a:off x="2205038" y="295275"/>
            <a:ext cx="6445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rPr>
              <a:t>3.7. Fièvre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339971" name="ZoneTexte 8"/>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rPr>
              <a:t>5’</a:t>
            </a:r>
          </a:p>
        </p:txBody>
      </p:sp>
      <p:sp>
        <p:nvSpPr>
          <p:cNvPr id="339972"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3.7. Fièvre</a:t>
            </a:r>
          </a:p>
        </p:txBody>
      </p:sp>
      <p:sp>
        <p:nvSpPr>
          <p:cNvPr id="339973" name="Rectangle 2"/>
          <p:cNvSpPr>
            <a:spLocks noChangeArrowheads="1"/>
          </p:cNvSpPr>
          <p:nvPr/>
        </p:nvSpPr>
        <p:spPr bwMode="auto">
          <a:xfrm>
            <a:off x="6096000" y="1736725"/>
            <a:ext cx="529748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b="1" u="sng">
                <a:solidFill>
                  <a:srgbClr val="000099"/>
                </a:solidFill>
                <a:cs typeface="Arial" panose="020B0604020202020204" pitchFamily="34" charset="0"/>
              </a:rPr>
              <a:t>Objectif :</a:t>
            </a:r>
          </a:p>
          <a:p>
            <a:pPr eaLnBrk="1" hangingPunct="1">
              <a:spcBef>
                <a:spcPct val="20000"/>
              </a:spcBef>
              <a:buFont typeface="Wingdings" panose="05000000000000000000" pitchFamily="2" charset="2"/>
              <a:buChar char="Ø"/>
            </a:pPr>
            <a:r>
              <a:rPr lang="fr-FR" altLang="fr-FR" sz="2000">
                <a:solidFill>
                  <a:srgbClr val="000099"/>
                </a:solidFill>
                <a:cs typeface="Arial" panose="020B0604020202020204" pitchFamily="34" charset="0"/>
              </a:rPr>
              <a:t>Construire un schéma de synthèse</a:t>
            </a:r>
          </a:p>
          <a:p>
            <a:pPr eaLnBrk="1" hangingPunct="1">
              <a:spcBef>
                <a:spcPct val="20000"/>
              </a:spcBef>
              <a:buFont typeface="Wingdings" panose="05000000000000000000" pitchFamily="2" charset="2"/>
              <a:buChar char="Ø"/>
            </a:pPr>
            <a:r>
              <a:rPr lang="fr-FR" altLang="fr-FR" sz="2000">
                <a:solidFill>
                  <a:srgbClr val="000099"/>
                </a:solidFill>
                <a:cs typeface="Arial" panose="020B0604020202020204" pitchFamily="34" charset="0"/>
              </a:rPr>
              <a:t>Disposer d’un outil aide-mémoire</a:t>
            </a:r>
            <a:endParaRPr lang="fr-FR" altLang="fr-FR" sz="3200">
              <a:solidFill>
                <a:srgbClr val="000099"/>
              </a:solidFill>
              <a:cs typeface="Arial" panose="020B0604020202020204" pitchFamily="34" charset="0"/>
            </a:endParaRPr>
          </a:p>
        </p:txBody>
      </p:sp>
      <p:sp>
        <p:nvSpPr>
          <p:cNvPr id="339974" name="Rectangle 4"/>
          <p:cNvSpPr>
            <a:spLocks noChangeArrowheads="1"/>
          </p:cNvSpPr>
          <p:nvPr/>
        </p:nvSpPr>
        <p:spPr bwMode="auto">
          <a:xfrm>
            <a:off x="3856038" y="3794125"/>
            <a:ext cx="7392987"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FR" altLang="fr-FR" b="1" u="sng">
                <a:solidFill>
                  <a:srgbClr val="000099"/>
                </a:solidFill>
                <a:cs typeface="Arial" panose="020B0604020202020204" pitchFamily="34" charset="0"/>
              </a:rPr>
              <a:t>Règles du jeu :</a:t>
            </a:r>
          </a:p>
          <a:p>
            <a:pPr eaLnBrk="1" hangingPunct="1">
              <a:spcBef>
                <a:spcPct val="20000"/>
              </a:spcBef>
              <a:buFontTx/>
              <a:buBlip>
                <a:blip r:embed="rId3"/>
              </a:buBlip>
            </a:pPr>
            <a:r>
              <a:rPr lang="fr-FR" altLang="fr-FR" b="1">
                <a:solidFill>
                  <a:srgbClr val="000099"/>
                </a:solidFill>
                <a:cs typeface="Arial" panose="020B0604020202020204" pitchFamily="34" charset="0"/>
              </a:rPr>
              <a:t>Collégialement</a:t>
            </a:r>
          </a:p>
          <a:p>
            <a:pPr eaLnBrk="1" hangingPunct="1">
              <a:spcBef>
                <a:spcPct val="20000"/>
              </a:spcBef>
              <a:buFontTx/>
              <a:buBlip>
                <a:blip r:embed="rId3"/>
              </a:buBlip>
            </a:pPr>
            <a:r>
              <a:rPr lang="fr-FR" altLang="fr-FR">
                <a:solidFill>
                  <a:srgbClr val="000099"/>
                </a:solidFill>
                <a:cs typeface="Arial" panose="020B0604020202020204" pitchFamily="34" charset="0"/>
              </a:rPr>
              <a:t>Utiliser la structure proposée</a:t>
            </a:r>
          </a:p>
          <a:p>
            <a:pPr eaLnBrk="1" hangingPunct="1">
              <a:spcBef>
                <a:spcPct val="20000"/>
              </a:spcBef>
              <a:buFontTx/>
              <a:buBlip>
                <a:blip r:embed="rId3"/>
              </a:buBlip>
            </a:pPr>
            <a:r>
              <a:rPr lang="fr-FR" altLang="fr-FR">
                <a:solidFill>
                  <a:srgbClr val="000099"/>
                </a:solidFill>
                <a:cs typeface="Arial" panose="020B0604020202020204" pitchFamily="34" charset="0"/>
              </a:rPr>
              <a:t>Construire l’arbre décisionnel « Fièvre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449263"/>
            <a:ext cx="15652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019"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3.7. Fièvre</a:t>
            </a:r>
          </a:p>
        </p:txBody>
      </p:sp>
      <p:pic>
        <p:nvPicPr>
          <p:cNvPr id="342020" name="Image 2"/>
          <p:cNvPicPr>
            <a:picLocks noChangeAspect="1"/>
          </p:cNvPicPr>
          <p:nvPr/>
        </p:nvPicPr>
        <p:blipFill>
          <a:blip r:embed="rId4">
            <a:extLst>
              <a:ext uri="{28A0092B-C50C-407E-A947-70E740481C1C}">
                <a14:useLocalDpi xmlns:a14="http://schemas.microsoft.com/office/drawing/2010/main" val="0"/>
              </a:ext>
            </a:extLst>
          </a:blip>
          <a:srcRect t="12071"/>
          <a:stretch>
            <a:fillRect/>
          </a:stretch>
        </p:blipFill>
        <p:spPr bwMode="auto">
          <a:xfrm>
            <a:off x="3770313" y="947738"/>
            <a:ext cx="4706937" cy="584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a:spLocks noChangeArrowheads="1"/>
          </p:cNvSpPr>
          <p:nvPr/>
        </p:nvSpPr>
        <p:spPr bwMode="auto">
          <a:xfrm>
            <a:off x="3970338" y="2065338"/>
            <a:ext cx="1287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ACONITUM NAPELLUS 9 CH</a:t>
            </a:r>
          </a:p>
        </p:txBody>
      </p:sp>
      <p:sp>
        <p:nvSpPr>
          <p:cNvPr id="7" name="ZoneTexte 6"/>
          <p:cNvSpPr txBox="1">
            <a:spLocks noChangeArrowheads="1"/>
          </p:cNvSpPr>
          <p:nvPr/>
        </p:nvSpPr>
        <p:spPr bwMode="auto">
          <a:xfrm>
            <a:off x="7104063" y="2065338"/>
            <a:ext cx="1125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BELLADONNA 9 CH</a:t>
            </a:r>
          </a:p>
        </p:txBody>
      </p:sp>
      <p:sp>
        <p:nvSpPr>
          <p:cNvPr id="8" name="ZoneTexte 7"/>
          <p:cNvSpPr txBox="1">
            <a:spLocks noChangeArrowheads="1"/>
          </p:cNvSpPr>
          <p:nvPr/>
        </p:nvSpPr>
        <p:spPr bwMode="auto">
          <a:xfrm>
            <a:off x="4676775" y="3103563"/>
            <a:ext cx="1123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APIS MELIFICA 15 CH</a:t>
            </a:r>
          </a:p>
        </p:txBody>
      </p:sp>
      <p:sp>
        <p:nvSpPr>
          <p:cNvPr id="9" name="ZoneTexte 8"/>
          <p:cNvSpPr txBox="1">
            <a:spLocks noChangeArrowheads="1"/>
          </p:cNvSpPr>
          <p:nvPr/>
        </p:nvSpPr>
        <p:spPr bwMode="auto">
          <a:xfrm>
            <a:off x="6477000" y="3113088"/>
            <a:ext cx="1123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ARSENICUM ALBUM 9 CH</a:t>
            </a:r>
          </a:p>
        </p:txBody>
      </p:sp>
      <p:sp>
        <p:nvSpPr>
          <p:cNvPr id="10" name="ZoneTexte 9"/>
          <p:cNvSpPr txBox="1">
            <a:spLocks noChangeArrowheads="1"/>
          </p:cNvSpPr>
          <p:nvPr/>
        </p:nvSpPr>
        <p:spPr bwMode="auto">
          <a:xfrm>
            <a:off x="4051300" y="5122863"/>
            <a:ext cx="1125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GELSEMIUM </a:t>
            </a:r>
          </a:p>
          <a:p>
            <a:pPr algn="ctr" eaLnBrk="1" hangingPunct="1"/>
            <a:r>
              <a:rPr lang="fr-FR" altLang="fr-FR" sz="1000" b="1">
                <a:solidFill>
                  <a:srgbClr val="000099"/>
                </a:solidFill>
              </a:rPr>
              <a:t>9 CH</a:t>
            </a:r>
          </a:p>
        </p:txBody>
      </p:sp>
      <p:sp>
        <p:nvSpPr>
          <p:cNvPr id="11" name="ZoneTexte 10"/>
          <p:cNvSpPr txBox="1">
            <a:spLocks noChangeArrowheads="1"/>
          </p:cNvSpPr>
          <p:nvPr/>
        </p:nvSpPr>
        <p:spPr bwMode="auto">
          <a:xfrm>
            <a:off x="6896100" y="5143500"/>
            <a:ext cx="1495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900" b="1">
                <a:solidFill>
                  <a:srgbClr val="000099"/>
                </a:solidFill>
              </a:rPr>
              <a:t>FERRUM PHOSPHORICUM 9 CH</a:t>
            </a:r>
          </a:p>
        </p:txBody>
      </p:sp>
      <p:sp>
        <p:nvSpPr>
          <p:cNvPr id="12" name="ZoneTexte 11"/>
          <p:cNvSpPr txBox="1">
            <a:spLocks noChangeArrowheads="1"/>
          </p:cNvSpPr>
          <p:nvPr/>
        </p:nvSpPr>
        <p:spPr bwMode="auto">
          <a:xfrm>
            <a:off x="4452938" y="6229350"/>
            <a:ext cx="1495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900" b="1">
                <a:solidFill>
                  <a:srgbClr val="000099"/>
                </a:solidFill>
              </a:rPr>
              <a:t>RHUS TOXICODENDRON 9 CH</a:t>
            </a:r>
          </a:p>
        </p:txBody>
      </p:sp>
      <p:sp>
        <p:nvSpPr>
          <p:cNvPr id="13" name="ZoneTexte 12"/>
          <p:cNvSpPr txBox="1">
            <a:spLocks noChangeArrowheads="1"/>
          </p:cNvSpPr>
          <p:nvPr/>
        </p:nvSpPr>
        <p:spPr bwMode="auto">
          <a:xfrm>
            <a:off x="6229350" y="6210300"/>
            <a:ext cx="14954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BRYONIA</a:t>
            </a:r>
          </a:p>
          <a:p>
            <a:pPr algn="ctr" eaLnBrk="1" hangingPunct="1"/>
            <a:r>
              <a:rPr lang="fr-FR" altLang="fr-FR" sz="1000" b="1">
                <a:solidFill>
                  <a:srgbClr val="000099"/>
                </a:solidFill>
              </a:rPr>
              <a:t>9 CH</a:t>
            </a:r>
          </a:p>
        </p:txBody>
      </p:sp>
      <p:sp>
        <p:nvSpPr>
          <p:cNvPr id="14" name="Pentagone 13"/>
          <p:cNvSpPr/>
          <p:nvPr/>
        </p:nvSpPr>
        <p:spPr>
          <a:xfrm rot="5400000">
            <a:off x="8435181" y="862807"/>
            <a:ext cx="1819275" cy="1735138"/>
          </a:xfrm>
          <a:prstGeom prst="homePlate">
            <a:avLst>
              <a:gd name="adj" fmla="val 33489"/>
            </a:avLst>
          </a:prstGeom>
          <a:solidFill>
            <a:srgbClr val="D1E6F9"/>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fr-FR" dirty="0"/>
          </a:p>
        </p:txBody>
      </p:sp>
      <p:sp>
        <p:nvSpPr>
          <p:cNvPr id="15" name="ZoneTexte 16"/>
          <p:cNvSpPr txBox="1">
            <a:spLocks noChangeArrowheads="1"/>
          </p:cNvSpPr>
          <p:nvPr/>
        </p:nvSpPr>
        <p:spPr bwMode="auto">
          <a:xfrm>
            <a:off x="8477250" y="1408113"/>
            <a:ext cx="17287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1400" i="1">
                <a:solidFill>
                  <a:srgbClr val="0053A1"/>
                </a:solidFill>
                <a:latin typeface="Tahoma" panose="020B0604030504040204" pitchFamily="34" charset="0"/>
                <a:cs typeface="Arial" panose="020B0604020202020204" pitchFamily="34" charset="0"/>
              </a:rPr>
              <a:t>Arbre décisionnel à télécharger sur votre espace www.cdfh.fr</a:t>
            </a:r>
          </a:p>
        </p:txBody>
      </p:sp>
      <p:pic>
        <p:nvPicPr>
          <p:cNvPr id="16" name="Imag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6363" y="833438"/>
            <a:ext cx="6508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par>
                                <p:cTn id="40" presetID="22" presetClass="entr" presetSubtype="1"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500"/>
                                        <p:tgtEl>
                                          <p:spTgt spid="16"/>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animBg="1"/>
      <p:bldP spid="1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11"/>
          <p:cNvSpPr txBox="1">
            <a:spLocks noChangeArrowheads="1"/>
          </p:cNvSpPr>
          <p:nvPr/>
        </p:nvSpPr>
        <p:spPr bwMode="auto">
          <a:xfrm>
            <a:off x="7178675" y="4570413"/>
            <a:ext cx="2160588" cy="427037"/>
          </a:xfrm>
          <a:prstGeom prst="rect">
            <a:avLst/>
          </a:prstGeom>
          <a:noFill/>
          <a:ln>
            <a:noFill/>
          </a:ln>
        </p:spPr>
        <p:txBody>
          <a:bodyPr>
            <a:spAutoFit/>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eaLnBrk="1" fontAlgn="auto" hangingPunct="1">
              <a:spcBef>
                <a:spcPct val="50000"/>
              </a:spcBef>
              <a:spcAft>
                <a:spcPts val="0"/>
              </a:spcAft>
              <a:defRPr/>
            </a:pPr>
            <a:r>
              <a:rPr lang="fr-FR" altLang="fr-FR" sz="2200">
                <a:solidFill>
                  <a:srgbClr val="000099"/>
                </a:solidFill>
                <a:latin typeface="+mj-lt"/>
              </a:rPr>
              <a:t>Pharyngite</a:t>
            </a:r>
          </a:p>
        </p:txBody>
      </p:sp>
      <p:sp>
        <p:nvSpPr>
          <p:cNvPr id="207875" name="Text Box 13"/>
          <p:cNvSpPr txBox="1">
            <a:spLocks noChangeArrowheads="1"/>
          </p:cNvSpPr>
          <p:nvPr/>
        </p:nvSpPr>
        <p:spPr bwMode="auto">
          <a:xfrm>
            <a:off x="3084513" y="4570413"/>
            <a:ext cx="2160587" cy="427037"/>
          </a:xfrm>
          <a:prstGeom prst="rect">
            <a:avLst/>
          </a:prstGeom>
          <a:noFill/>
          <a:ln>
            <a:noFill/>
          </a:ln>
        </p:spPr>
        <p:txBody>
          <a:bodyPr>
            <a:spAutoFit/>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eaLnBrk="1" fontAlgn="auto" hangingPunct="1">
              <a:spcBef>
                <a:spcPct val="50000"/>
              </a:spcBef>
              <a:spcAft>
                <a:spcPts val="0"/>
              </a:spcAft>
              <a:defRPr/>
            </a:pPr>
            <a:r>
              <a:rPr lang="fr-FR" altLang="fr-FR" sz="2200">
                <a:solidFill>
                  <a:srgbClr val="000099"/>
                </a:solidFill>
                <a:latin typeface="+mj-lt"/>
              </a:rPr>
              <a:t>Angine</a:t>
            </a:r>
          </a:p>
        </p:txBody>
      </p:sp>
      <p:sp>
        <p:nvSpPr>
          <p:cNvPr id="207876" name="Text Box 14"/>
          <p:cNvSpPr txBox="1">
            <a:spLocks noChangeArrowheads="1"/>
          </p:cNvSpPr>
          <p:nvPr/>
        </p:nvSpPr>
        <p:spPr bwMode="auto">
          <a:xfrm>
            <a:off x="2078038" y="2309813"/>
            <a:ext cx="3598862" cy="1452562"/>
          </a:xfrm>
          <a:prstGeom prst="rect">
            <a:avLst/>
          </a:prstGeom>
          <a:noFill/>
          <a:ln>
            <a:noFill/>
          </a:ln>
        </p:spPr>
        <p:txBody>
          <a:bodyPr tIns="118800" bIns="118800"/>
          <a:lstStyle>
            <a:lvl1pPr marL="446088" indent="-446088" eaLnBrk="0" hangingPunct="0">
              <a:defRPr sz="2400" b="1">
                <a:solidFill>
                  <a:schemeClr val="tx1"/>
                </a:solidFill>
                <a:latin typeface="Tahoma" panose="020B0604030504040204" pitchFamily="34" charset="0"/>
                <a:ea typeface="ＭＳ Ｐゴシック" panose="020B0600070205080204" pitchFamily="34" charset="-128"/>
              </a:defRPr>
            </a:lvl1pPr>
            <a:lvl2pPr marL="911225"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319213"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727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135188"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92388"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3049588"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506788"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963988"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lnSpc>
                <a:spcPct val="120000"/>
              </a:lnSpc>
              <a:spcBef>
                <a:spcPts val="0"/>
              </a:spcBef>
              <a:spcAft>
                <a:spcPts val="0"/>
              </a:spcAft>
              <a:buClr>
                <a:srgbClr val="62C400"/>
              </a:buClr>
              <a:buFont typeface="Wingdings" panose="05000000000000000000" pitchFamily="2" charset="2"/>
              <a:buChar char="è"/>
              <a:defRPr/>
            </a:pPr>
            <a:r>
              <a:rPr lang="fr-FR" altLang="fr-FR" sz="2000" b="0" dirty="0">
                <a:solidFill>
                  <a:srgbClr val="000099"/>
                </a:solidFill>
                <a:latin typeface="+mj-lt"/>
              </a:rPr>
              <a:t>inflammation aiguë du pharynx </a:t>
            </a:r>
            <a:r>
              <a:rPr lang="fr-FR" altLang="fr-FR" sz="2000" u="sng" dirty="0">
                <a:solidFill>
                  <a:srgbClr val="000099"/>
                </a:solidFill>
                <a:latin typeface="+mj-lt"/>
              </a:rPr>
              <a:t>prédominante</a:t>
            </a:r>
            <a:r>
              <a:rPr lang="fr-FR" altLang="fr-FR" sz="2000" b="0" dirty="0">
                <a:solidFill>
                  <a:srgbClr val="000099"/>
                </a:solidFill>
                <a:latin typeface="+mj-lt"/>
              </a:rPr>
              <a:t> sur les </a:t>
            </a:r>
            <a:r>
              <a:rPr lang="fr-FR" altLang="ja-JP" sz="2000" b="0" dirty="0">
                <a:solidFill>
                  <a:srgbClr val="000099"/>
                </a:solidFill>
                <a:latin typeface="+mj-lt"/>
              </a:rPr>
              <a:t>amygdales, </a:t>
            </a:r>
          </a:p>
          <a:p>
            <a:pPr eaLnBrk="1" fontAlgn="auto" hangingPunct="1">
              <a:lnSpc>
                <a:spcPct val="120000"/>
              </a:lnSpc>
              <a:spcBef>
                <a:spcPts val="0"/>
              </a:spcBef>
              <a:spcAft>
                <a:spcPts val="0"/>
              </a:spcAft>
              <a:buFont typeface="Wingdings" panose="05000000000000000000" pitchFamily="2" charset="2"/>
              <a:buChar char="Ø"/>
              <a:defRPr/>
            </a:pPr>
            <a:endParaRPr lang="fr-FR" altLang="fr-FR" sz="2000" b="0" dirty="0">
              <a:solidFill>
                <a:srgbClr val="000099"/>
              </a:solidFill>
              <a:latin typeface="+mj-lt"/>
            </a:endParaRPr>
          </a:p>
        </p:txBody>
      </p:sp>
      <p:sp>
        <p:nvSpPr>
          <p:cNvPr id="207877" name="Text Box 16"/>
          <p:cNvSpPr txBox="1">
            <a:spLocks noChangeArrowheads="1"/>
          </p:cNvSpPr>
          <p:nvPr/>
        </p:nvSpPr>
        <p:spPr bwMode="auto">
          <a:xfrm>
            <a:off x="6551613" y="2309813"/>
            <a:ext cx="3598862" cy="1452562"/>
          </a:xfrm>
          <a:prstGeom prst="rect">
            <a:avLst/>
          </a:prstGeom>
          <a:noFill/>
          <a:ln>
            <a:noFill/>
          </a:ln>
        </p:spPr>
        <p:txBody>
          <a:bodyPr tIns="118800" bIns="370800"/>
          <a:lstStyle>
            <a:lvl1pPr marL="357188" indent="-357188" eaLnBrk="0" hangingPunct="0">
              <a:defRPr sz="2400" b="1">
                <a:solidFill>
                  <a:schemeClr val="tx1"/>
                </a:solidFill>
                <a:latin typeface="Tahoma" panose="020B0604030504040204" pitchFamily="34" charset="0"/>
                <a:ea typeface="ＭＳ Ｐゴシック" panose="020B0600070205080204" pitchFamily="34" charset="-128"/>
              </a:defRPr>
            </a:lvl1pPr>
            <a:lvl2pPr marL="822325"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230313"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383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lnSpc>
                <a:spcPct val="120000"/>
              </a:lnSpc>
              <a:spcBef>
                <a:spcPts val="0"/>
              </a:spcBef>
              <a:spcAft>
                <a:spcPts val="0"/>
              </a:spcAft>
              <a:buClr>
                <a:srgbClr val="62C400"/>
              </a:buClr>
              <a:buFont typeface="Wingdings" panose="05000000000000000000" pitchFamily="2" charset="2"/>
              <a:buChar char="è"/>
              <a:defRPr/>
            </a:pPr>
            <a:r>
              <a:rPr lang="fr-FR" altLang="fr-FR" sz="2000" b="0">
                <a:solidFill>
                  <a:srgbClr val="000099"/>
                </a:solidFill>
                <a:latin typeface="+mj-lt"/>
              </a:rPr>
              <a:t>inflammation </a:t>
            </a:r>
            <a:r>
              <a:rPr lang="fr-FR" altLang="fr-FR" sz="2000" u="sng">
                <a:solidFill>
                  <a:srgbClr val="000099"/>
                </a:solidFill>
                <a:latin typeface="+mj-lt"/>
              </a:rPr>
              <a:t>diffuse</a:t>
            </a:r>
            <a:r>
              <a:rPr lang="fr-FR" altLang="fr-FR" sz="2000" b="0">
                <a:solidFill>
                  <a:srgbClr val="000099"/>
                </a:solidFill>
                <a:latin typeface="+mj-lt"/>
              </a:rPr>
              <a:t> du  pharynx</a:t>
            </a:r>
          </a:p>
          <a:p>
            <a:pPr eaLnBrk="1" fontAlgn="auto" hangingPunct="1">
              <a:lnSpc>
                <a:spcPct val="120000"/>
              </a:lnSpc>
              <a:spcBef>
                <a:spcPts val="0"/>
              </a:spcBef>
              <a:spcAft>
                <a:spcPts val="0"/>
              </a:spcAft>
              <a:buFont typeface="Wingdings" panose="05000000000000000000" pitchFamily="2" charset="2"/>
              <a:buChar char="Ø"/>
              <a:defRPr/>
            </a:pPr>
            <a:endParaRPr lang="fr-FR" altLang="fr-FR" sz="2000" b="0">
              <a:solidFill>
                <a:srgbClr val="000099"/>
              </a:solidFill>
              <a:latin typeface="+mj-lt"/>
            </a:endParaRPr>
          </a:p>
          <a:p>
            <a:pPr eaLnBrk="1" fontAlgn="auto" hangingPunct="1">
              <a:lnSpc>
                <a:spcPct val="120000"/>
              </a:lnSpc>
              <a:spcBef>
                <a:spcPts val="0"/>
              </a:spcBef>
              <a:spcAft>
                <a:spcPts val="0"/>
              </a:spcAft>
              <a:buFont typeface="Wingdings" panose="05000000000000000000" pitchFamily="2" charset="2"/>
              <a:buNone/>
              <a:defRPr/>
            </a:pPr>
            <a:endParaRPr lang="fr-FR" altLang="fr-FR" sz="2000" b="0">
              <a:solidFill>
                <a:srgbClr val="000099"/>
              </a:solidFill>
              <a:latin typeface="+mj-lt"/>
            </a:endParaRPr>
          </a:p>
        </p:txBody>
      </p:sp>
      <p:sp>
        <p:nvSpPr>
          <p:cNvPr id="207878" name="AutoShape 18"/>
          <p:cNvSpPr>
            <a:spLocks noChangeAspect="1" noChangeArrowheads="1"/>
          </p:cNvSpPr>
          <p:nvPr/>
        </p:nvSpPr>
        <p:spPr bwMode="auto">
          <a:xfrm rot="5400000">
            <a:off x="3922713" y="3781425"/>
            <a:ext cx="482600" cy="7334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76C838"/>
          </a:solidFill>
          <a:ln>
            <a:noFill/>
          </a:ln>
        </p:spPr>
        <p:txBody>
          <a:bodyPr anchor="ctr">
            <a:spAutoFit/>
          </a:bodyPr>
          <a:lstStyle/>
          <a:p>
            <a:pPr eaLnBrk="1" fontAlgn="auto" hangingPunct="1">
              <a:spcBef>
                <a:spcPts val="0"/>
              </a:spcBef>
              <a:spcAft>
                <a:spcPts val="0"/>
              </a:spcAft>
              <a:defRPr/>
            </a:pPr>
            <a:endParaRPr lang="fr-FR">
              <a:latin typeface="+mj-lt"/>
            </a:endParaRPr>
          </a:p>
        </p:txBody>
      </p:sp>
      <p:sp>
        <p:nvSpPr>
          <p:cNvPr id="207879" name="AutoShape 20"/>
          <p:cNvSpPr>
            <a:spLocks noChangeAspect="1" noChangeArrowheads="1"/>
          </p:cNvSpPr>
          <p:nvPr/>
        </p:nvSpPr>
        <p:spPr bwMode="auto">
          <a:xfrm rot="5400000">
            <a:off x="8031163" y="3779837"/>
            <a:ext cx="482600" cy="7334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76C838"/>
          </a:solidFill>
          <a:ln>
            <a:noFill/>
          </a:ln>
        </p:spPr>
        <p:txBody>
          <a:bodyPr anchor="ctr">
            <a:spAutoFit/>
          </a:bodyPr>
          <a:lstStyle/>
          <a:p>
            <a:pPr eaLnBrk="1" fontAlgn="auto" hangingPunct="1">
              <a:spcBef>
                <a:spcPts val="0"/>
              </a:spcBef>
              <a:spcAft>
                <a:spcPts val="0"/>
              </a:spcAft>
              <a:defRPr/>
            </a:pPr>
            <a:endParaRPr lang="fr-FR">
              <a:latin typeface="+mj-lt"/>
            </a:endParaRPr>
          </a:p>
        </p:txBody>
      </p:sp>
      <p:sp>
        <p:nvSpPr>
          <p:cNvPr id="2" name="ZoneTexte 1"/>
          <p:cNvSpPr txBox="1"/>
          <p:nvPr/>
        </p:nvSpPr>
        <p:spPr>
          <a:xfrm>
            <a:off x="2930525" y="5543550"/>
            <a:ext cx="6264275" cy="793750"/>
          </a:xfrm>
          <a:prstGeom prst="rect">
            <a:avLst/>
          </a:prstGeom>
          <a:noFill/>
        </p:spPr>
        <p:txBody>
          <a:bodyPr>
            <a:spAutoFit/>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eaLnBrk="1" fontAlgn="auto" hangingPunct="1">
              <a:spcBef>
                <a:spcPts val="0"/>
              </a:spcBef>
              <a:spcAft>
                <a:spcPts val="0"/>
              </a:spcAft>
              <a:defRPr/>
            </a:pPr>
            <a:r>
              <a:rPr lang="fr-FR" altLang="fr-FR" sz="2000" dirty="0">
                <a:solidFill>
                  <a:srgbClr val="000099"/>
                </a:solidFill>
                <a:latin typeface="+mj-lt"/>
              </a:rPr>
              <a:t>Selon l’</a:t>
            </a:r>
            <a:r>
              <a:rPr lang="fr-FR" altLang="ja-JP" sz="2000" dirty="0">
                <a:solidFill>
                  <a:srgbClr val="000099"/>
                </a:solidFill>
                <a:latin typeface="+mj-lt"/>
              </a:rPr>
              <a:t>âge : </a:t>
            </a:r>
          </a:p>
          <a:p>
            <a:pPr algn="ctr" eaLnBrk="1" fontAlgn="auto" hangingPunct="1">
              <a:spcBef>
                <a:spcPct val="30000"/>
              </a:spcBef>
              <a:spcAft>
                <a:spcPts val="0"/>
              </a:spcAft>
              <a:buClr>
                <a:srgbClr val="62C400"/>
              </a:buClr>
              <a:buFont typeface="Wingdings" panose="05000000000000000000" pitchFamily="2" charset="2"/>
              <a:buChar char="è"/>
              <a:defRPr/>
            </a:pPr>
            <a:r>
              <a:rPr lang="fr-FR" altLang="ja-JP" sz="2000" dirty="0">
                <a:solidFill>
                  <a:srgbClr val="000099"/>
                </a:solidFill>
                <a:latin typeface="+mj-lt"/>
              </a:rPr>
              <a:t> pathologies virales dans 50 à 90% des cas</a:t>
            </a:r>
            <a:endParaRPr lang="fr-FR" altLang="fr-FR" sz="2000" dirty="0">
              <a:solidFill>
                <a:srgbClr val="000099"/>
              </a:solidFill>
              <a:latin typeface="+mj-lt"/>
            </a:endParaRPr>
          </a:p>
        </p:txBody>
      </p:sp>
      <p:sp>
        <p:nvSpPr>
          <p:cNvPr id="207933" name="Line 61"/>
          <p:cNvSpPr>
            <a:spLocks noChangeShapeType="1"/>
          </p:cNvSpPr>
          <p:nvPr/>
        </p:nvSpPr>
        <p:spPr bwMode="auto">
          <a:xfrm>
            <a:off x="6062663" y="2309813"/>
            <a:ext cx="0" cy="2687637"/>
          </a:xfrm>
          <a:prstGeom prst="line">
            <a:avLst/>
          </a:prstGeom>
          <a:noFill/>
          <a:ln w="28575">
            <a:solidFill>
              <a:srgbClr val="62C400"/>
            </a:solidFill>
            <a:round/>
            <a:headEnd/>
            <a:tailEnd/>
          </a:ln>
          <a:effectLst/>
        </p:spPr>
        <p:txBody>
          <a:bodyPr/>
          <a:lstStyle/>
          <a:p>
            <a:pPr eaLnBrk="1" fontAlgn="auto" hangingPunct="1">
              <a:spcBef>
                <a:spcPts val="0"/>
              </a:spcBef>
              <a:spcAft>
                <a:spcPts val="0"/>
              </a:spcAft>
              <a:defRPr/>
            </a:pPr>
            <a:endParaRPr lang="fr-FR">
              <a:latin typeface="+mj-lt"/>
            </a:endParaRPr>
          </a:p>
        </p:txBody>
      </p:sp>
      <p:sp>
        <p:nvSpPr>
          <p:cNvPr id="11" name="Text Box 50"/>
          <p:cNvSpPr txBox="1">
            <a:spLocks noChangeArrowheads="1"/>
          </p:cNvSpPr>
          <p:nvPr/>
        </p:nvSpPr>
        <p:spPr bwMode="auto">
          <a:xfrm>
            <a:off x="2390775" y="1063625"/>
            <a:ext cx="7069138" cy="708025"/>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Angine – pharyngite</a:t>
            </a:r>
          </a:p>
          <a:p>
            <a:pPr eaLnBrk="1" fontAlgn="auto" hangingPunct="1">
              <a:spcBef>
                <a:spcPts val="0"/>
              </a:spcBef>
              <a:spcAft>
                <a:spcPts val="0"/>
              </a:spcAft>
              <a:buClr>
                <a:srgbClr val="62C400"/>
              </a:buClr>
              <a:buFont typeface="Wingdings" panose="05000000000000000000" pitchFamily="2" charset="2"/>
              <a:buNone/>
              <a:defRPr/>
            </a:pPr>
            <a:endParaRPr lang="fr-FR" altLang="fr-FR" sz="2000" b="1" dirty="0">
              <a:solidFill>
                <a:srgbClr val="95C41D"/>
              </a:solidFill>
              <a:latin typeface="+mj-lt"/>
              <a:cs typeface="Arial" panose="020B0604020202020204" pitchFamily="34" charset="0"/>
            </a:endParaRPr>
          </a:p>
        </p:txBody>
      </p:sp>
      <p:sp>
        <p:nvSpPr>
          <p:cNvPr id="13"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sp>
        <p:nvSpPr>
          <p:cNvPr id="344076" name="Espace réservé du contenu 2"/>
          <p:cNvSpPr txBox="1">
            <a:spLocks/>
          </p:cNvSpPr>
          <p:nvPr/>
        </p:nvSpPr>
        <p:spPr bwMode="auto">
          <a:xfrm>
            <a:off x="246063" y="1196975"/>
            <a:ext cx="1051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3200">
              <a:solidFill>
                <a:srgbClr val="000000"/>
              </a:solidFill>
            </a:endParaRPr>
          </a:p>
          <a:p>
            <a:pPr eaLnBrk="1" hangingPunct="1"/>
            <a:endParaRPr lang="fr-FR" altLang="fr-FR" sz="3200">
              <a:solidFill>
                <a:srgbClr val="000000"/>
              </a:solidFill>
            </a:endParaRPr>
          </a:p>
        </p:txBody>
      </p:sp>
      <p:sp>
        <p:nvSpPr>
          <p:cNvPr id="344077" name="Text Box 5"/>
          <p:cNvSpPr txBox="1">
            <a:spLocks noChangeArrowheads="1"/>
          </p:cNvSpPr>
          <p:nvPr/>
        </p:nvSpPr>
        <p:spPr bwMode="auto">
          <a:xfrm>
            <a:off x="246063" y="1660525"/>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Quelques rappels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ext Box 7"/>
          <p:cNvSpPr txBox="1">
            <a:spLocks noChangeArrowheads="1"/>
          </p:cNvSpPr>
          <p:nvPr/>
        </p:nvSpPr>
        <p:spPr bwMode="auto">
          <a:xfrm>
            <a:off x="2497138" y="3125788"/>
            <a:ext cx="7112000" cy="427037"/>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lnSpc>
                <a:spcPct val="120000"/>
              </a:lnSpc>
              <a:spcBef>
                <a:spcPts val="0"/>
              </a:spcBef>
              <a:spcAft>
                <a:spcPts val="0"/>
              </a:spcAft>
              <a:buClr>
                <a:srgbClr val="62C400"/>
              </a:buClr>
              <a:buFontTx/>
              <a:buBlip>
                <a:blip r:embed="rId3"/>
              </a:buBlip>
              <a:defRPr/>
            </a:pPr>
            <a:r>
              <a:rPr lang="fr-FR" altLang="fr-FR" sz="2000" b="0" dirty="0">
                <a:solidFill>
                  <a:srgbClr val="000099"/>
                </a:solidFill>
                <a:latin typeface="+mj-lt"/>
              </a:rPr>
              <a:t>Conseil </a:t>
            </a:r>
            <a:r>
              <a:rPr lang="fr-FR" altLang="fr-FR" sz="2000" dirty="0">
                <a:solidFill>
                  <a:srgbClr val="000099"/>
                </a:solidFill>
                <a:latin typeface="+mj-lt"/>
              </a:rPr>
              <a:t>limité dans le temps</a:t>
            </a:r>
          </a:p>
        </p:txBody>
      </p:sp>
      <p:pic>
        <p:nvPicPr>
          <p:cNvPr id="346115"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3838" y="1628775"/>
            <a:ext cx="13160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0"/>
          <p:cNvSpPr txBox="1">
            <a:spLocks noChangeArrowheads="1"/>
          </p:cNvSpPr>
          <p:nvPr/>
        </p:nvSpPr>
        <p:spPr bwMode="auto">
          <a:xfrm>
            <a:off x="2390775" y="1063625"/>
            <a:ext cx="7069138" cy="401638"/>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Angine – pharyngite</a:t>
            </a:r>
          </a:p>
        </p:txBody>
      </p:sp>
      <p:sp>
        <p:nvSpPr>
          <p:cNvPr id="11"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sp>
        <p:nvSpPr>
          <p:cNvPr id="346118" name="Rectangle 1"/>
          <p:cNvSpPr>
            <a:spLocks noChangeArrowheads="1"/>
          </p:cNvSpPr>
          <p:nvPr/>
        </p:nvSpPr>
        <p:spPr bwMode="auto">
          <a:xfrm>
            <a:off x="2497138" y="4433888"/>
            <a:ext cx="3879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a:solidFill>
                  <a:srgbClr val="000099"/>
                </a:solidFill>
                <a:cs typeface="Arial" panose="020B0604020202020204" pitchFamily="34" charset="0"/>
                <a:sym typeface="Wingdings" panose="05000000000000000000" pitchFamily="2" charset="2"/>
              </a:rPr>
              <a:t> </a:t>
            </a:r>
            <a:r>
              <a:rPr lang="fr-FR" altLang="fr-FR" sz="2400" b="1">
                <a:solidFill>
                  <a:srgbClr val="000099"/>
                </a:solidFill>
                <a:cs typeface="Arial" panose="020B0604020202020204" pitchFamily="34" charset="0"/>
                <a:sym typeface="Wingdings" panose="05000000000000000000" pitchFamily="2" charset="2"/>
              </a:rPr>
              <a:t>Consultation médicale</a:t>
            </a:r>
            <a:endParaRPr lang="fr-FR" altLang="fr-FR"/>
          </a:p>
        </p:txBody>
      </p:sp>
      <p:pic>
        <p:nvPicPr>
          <p:cNvPr id="346119"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4100" y="2857500"/>
            <a:ext cx="98742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120"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8263" y="5105400"/>
            <a:ext cx="71913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7"/>
          <p:cNvSpPr txBox="1">
            <a:spLocks noChangeArrowheads="1"/>
          </p:cNvSpPr>
          <p:nvPr/>
        </p:nvSpPr>
        <p:spPr bwMode="auto">
          <a:xfrm>
            <a:off x="2879725" y="5105400"/>
            <a:ext cx="7112000" cy="1077913"/>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lnSpc>
                <a:spcPct val="120000"/>
              </a:lnSpc>
              <a:spcBef>
                <a:spcPts val="0"/>
              </a:spcBef>
              <a:spcAft>
                <a:spcPts val="0"/>
              </a:spcAft>
              <a:buClr>
                <a:srgbClr val="000099"/>
              </a:buClr>
              <a:buFont typeface="Arial" panose="020B0604020202020204" pitchFamily="34" charset="0"/>
              <a:buChar char="-"/>
              <a:defRPr/>
            </a:pPr>
            <a:r>
              <a:rPr lang="fr-FR" altLang="fr-FR" sz="2000" dirty="0">
                <a:solidFill>
                  <a:srgbClr val="000099"/>
                </a:solidFill>
                <a:latin typeface="+mj-lt"/>
              </a:rPr>
              <a:t>si pas d</a:t>
            </a:r>
            <a:r>
              <a:rPr lang="ja-JP" altLang="fr-FR" sz="2000" dirty="0">
                <a:solidFill>
                  <a:srgbClr val="000099"/>
                </a:solidFill>
                <a:latin typeface="+mj-lt"/>
              </a:rPr>
              <a:t>’</a:t>
            </a:r>
            <a:r>
              <a:rPr lang="fr-FR" altLang="ja-JP" sz="2000" dirty="0">
                <a:solidFill>
                  <a:srgbClr val="000099"/>
                </a:solidFill>
                <a:latin typeface="+mj-lt"/>
              </a:rPr>
              <a:t>amélioration dans les 48 heures, </a:t>
            </a:r>
          </a:p>
          <a:p>
            <a:pPr eaLnBrk="1" fontAlgn="auto" hangingPunct="1">
              <a:lnSpc>
                <a:spcPct val="150000"/>
              </a:lnSpc>
              <a:spcBef>
                <a:spcPts val="1200"/>
              </a:spcBef>
              <a:spcAft>
                <a:spcPts val="0"/>
              </a:spcAft>
              <a:buClr>
                <a:srgbClr val="000099"/>
              </a:buClr>
              <a:buFont typeface="Arial" panose="020B0604020202020204" pitchFamily="34" charset="0"/>
              <a:buChar char="-"/>
              <a:defRPr/>
            </a:pPr>
            <a:r>
              <a:rPr lang="fr-FR" altLang="ja-JP" sz="2000" dirty="0">
                <a:solidFill>
                  <a:srgbClr val="000099"/>
                </a:solidFill>
                <a:latin typeface="+mj-lt"/>
              </a:rPr>
              <a:t>présence de points blancs</a:t>
            </a:r>
            <a:endParaRPr lang="fr-FR" altLang="fr-FR" sz="2000" dirty="0">
              <a:solidFill>
                <a:srgbClr val="000099"/>
              </a:solidFill>
              <a:latin typeface="+mj-lt"/>
            </a:endParaRPr>
          </a:p>
        </p:txBody>
      </p:sp>
      <p:sp>
        <p:nvSpPr>
          <p:cNvPr id="346122" name="Text Box 5"/>
          <p:cNvSpPr txBox="1">
            <a:spLocks noChangeArrowheads="1"/>
          </p:cNvSpPr>
          <p:nvPr/>
        </p:nvSpPr>
        <p:spPr bwMode="auto">
          <a:xfrm>
            <a:off x="257175" y="1674813"/>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L</a:t>
            </a:r>
            <a:r>
              <a:rPr lang="fr-FR" altLang="fr-FR" sz="2000" b="1" u="sng">
                <a:solidFill>
                  <a:srgbClr val="000099"/>
                </a:solidFill>
                <a:ea typeface="ＭＳ Ｐゴシック" panose="020B0600070205080204" pitchFamily="34" charset="-128"/>
                <a:sym typeface="Wingdings" panose="05000000000000000000" pitchFamily="2" charset="2"/>
              </a:rPr>
              <a:t>imites du conseil</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Rectangle 9"/>
          <p:cNvSpPr>
            <a:spLocks noChangeArrowheads="1"/>
          </p:cNvSpPr>
          <p:nvPr/>
        </p:nvSpPr>
        <p:spPr bwMode="auto">
          <a:xfrm>
            <a:off x="1652588" y="1668463"/>
            <a:ext cx="3008312" cy="1800225"/>
          </a:xfrm>
          <a:prstGeom prst="roundRect">
            <a:avLst/>
          </a:prstGeom>
          <a:noFill/>
          <a:ln w="9525">
            <a:solidFill>
              <a:srgbClr val="92D050"/>
            </a:solidFill>
            <a:miter lim="800000"/>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fontAlgn="auto">
              <a:spcBef>
                <a:spcPts val="0"/>
              </a:spcBef>
              <a:spcAft>
                <a:spcPts val="0"/>
              </a:spcAft>
              <a:defRPr/>
            </a:pPr>
            <a:r>
              <a:rPr lang="fr-FR" altLang="fr-FR" sz="1600" b="0" dirty="0">
                <a:solidFill>
                  <a:srgbClr val="000099"/>
                </a:solidFill>
                <a:latin typeface="+mj-lt"/>
              </a:rPr>
              <a:t>Douleur </a:t>
            </a:r>
            <a:r>
              <a:rPr lang="fr-FR" altLang="fr-FR" sz="1600" dirty="0">
                <a:solidFill>
                  <a:srgbClr val="000099"/>
                </a:solidFill>
                <a:latin typeface="+mj-lt"/>
              </a:rPr>
              <a:t>brutale</a:t>
            </a:r>
            <a:r>
              <a:rPr lang="fr-FR" altLang="fr-FR" sz="1600" b="0" dirty="0">
                <a:solidFill>
                  <a:srgbClr val="000099"/>
                </a:solidFill>
                <a:latin typeface="+mj-lt"/>
              </a:rPr>
              <a:t> de la gorge </a:t>
            </a:r>
            <a:r>
              <a:rPr lang="fr-FR" altLang="fr-FR" sz="1600" b="0" dirty="0" err="1">
                <a:solidFill>
                  <a:srgbClr val="000099"/>
                </a:solidFill>
                <a:latin typeface="+mj-lt"/>
              </a:rPr>
              <a:t>Gorge</a:t>
            </a:r>
            <a:r>
              <a:rPr lang="fr-FR" altLang="fr-FR" sz="1600" b="0" dirty="0">
                <a:solidFill>
                  <a:srgbClr val="000099"/>
                </a:solidFill>
                <a:latin typeface="+mj-lt"/>
              </a:rPr>
              <a:t> sèche, soif vive et déglutition douloureuse.</a:t>
            </a:r>
          </a:p>
          <a:p>
            <a:pPr algn="ctr" fontAlgn="auto">
              <a:spcBef>
                <a:spcPts val="0"/>
              </a:spcBef>
              <a:spcAft>
                <a:spcPts val="0"/>
              </a:spcAft>
              <a:defRPr/>
            </a:pPr>
            <a:endParaRPr lang="fr-FR" altLang="fr-FR" sz="1500" b="0" dirty="0">
              <a:solidFill>
                <a:srgbClr val="000099"/>
              </a:solidFill>
              <a:latin typeface="+mj-lt"/>
            </a:endParaRPr>
          </a:p>
          <a:p>
            <a:pPr algn="ctr" fontAlgn="auto">
              <a:spcBef>
                <a:spcPts val="0"/>
              </a:spcBef>
              <a:spcAft>
                <a:spcPts val="0"/>
              </a:spcAft>
              <a:buFont typeface="Wingdings" panose="05000000000000000000" pitchFamily="2" charset="2"/>
              <a:buNone/>
              <a:defRPr/>
            </a:pPr>
            <a:r>
              <a:rPr lang="fr-FR" altLang="fr-FR" sz="1800" dirty="0" err="1">
                <a:solidFill>
                  <a:srgbClr val="000099"/>
                </a:solidFill>
                <a:latin typeface="+mj-lt"/>
              </a:rPr>
              <a:t>Belladonna</a:t>
            </a:r>
            <a:r>
              <a:rPr lang="fr-FR" altLang="fr-FR" sz="1800" dirty="0">
                <a:solidFill>
                  <a:srgbClr val="000099"/>
                </a:solidFill>
                <a:latin typeface="+mj-lt"/>
              </a:rPr>
              <a:t> 9 CH</a:t>
            </a:r>
          </a:p>
        </p:txBody>
      </p:sp>
      <p:sp>
        <p:nvSpPr>
          <p:cNvPr id="53256" name="Rectangle 10"/>
          <p:cNvSpPr>
            <a:spLocks noChangeArrowheads="1"/>
          </p:cNvSpPr>
          <p:nvPr/>
        </p:nvSpPr>
        <p:spPr bwMode="auto">
          <a:xfrm>
            <a:off x="7531100" y="1268413"/>
            <a:ext cx="4291013" cy="2479675"/>
          </a:xfrm>
          <a:prstGeom prst="roundRect">
            <a:avLst/>
          </a:prstGeom>
          <a:noFill/>
          <a:ln w="9525">
            <a:solidFill>
              <a:srgbClr val="92D050"/>
            </a:solidFill>
            <a:miter lim="800000"/>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fontAlgn="auto">
              <a:spcBef>
                <a:spcPts val="0"/>
              </a:spcBef>
              <a:spcAft>
                <a:spcPts val="0"/>
              </a:spcAft>
              <a:defRPr/>
            </a:pPr>
            <a:r>
              <a:rPr lang="fr-FR" altLang="fr-FR" sz="1600" b="0" dirty="0">
                <a:solidFill>
                  <a:srgbClr val="000099"/>
                </a:solidFill>
                <a:latin typeface="+mj-lt"/>
              </a:rPr>
              <a:t>Avec douleur dans la gorge augmentée à la déglutition, </a:t>
            </a:r>
            <a:r>
              <a:rPr lang="fr-FR" altLang="fr-FR" sz="1600" dirty="0">
                <a:solidFill>
                  <a:srgbClr val="000099"/>
                </a:solidFill>
                <a:latin typeface="+mj-lt"/>
              </a:rPr>
              <a:t>irradiant</a:t>
            </a:r>
            <a:r>
              <a:rPr lang="fr-FR" altLang="fr-FR" sz="1600" b="0" dirty="0">
                <a:solidFill>
                  <a:srgbClr val="000099"/>
                </a:solidFill>
                <a:latin typeface="+mj-lt"/>
              </a:rPr>
              <a:t> </a:t>
            </a:r>
            <a:r>
              <a:rPr lang="fr-FR" altLang="fr-FR" sz="1600" dirty="0">
                <a:solidFill>
                  <a:srgbClr val="000099"/>
                </a:solidFill>
                <a:latin typeface="+mj-lt"/>
              </a:rPr>
              <a:t>vers les oreilles. </a:t>
            </a:r>
            <a:r>
              <a:rPr lang="fr-FR" altLang="fr-FR" sz="1600" b="0" dirty="0">
                <a:solidFill>
                  <a:srgbClr val="000099"/>
                </a:solidFill>
                <a:latin typeface="+mj-lt"/>
              </a:rPr>
              <a:t>Impression de corps étranger avec constant besoin d</a:t>
            </a:r>
            <a:r>
              <a:rPr lang="ja-JP" altLang="fr-FR" sz="1600" b="0" dirty="0">
                <a:solidFill>
                  <a:srgbClr val="000099"/>
                </a:solidFill>
                <a:latin typeface="+mj-lt"/>
              </a:rPr>
              <a:t>’</a:t>
            </a:r>
            <a:r>
              <a:rPr lang="fr-FR" altLang="ja-JP" sz="1600" b="0" dirty="0">
                <a:solidFill>
                  <a:srgbClr val="000099"/>
                </a:solidFill>
                <a:latin typeface="+mj-lt"/>
              </a:rPr>
              <a:t>avaler.</a:t>
            </a:r>
          </a:p>
          <a:p>
            <a:pPr fontAlgn="auto">
              <a:spcBef>
                <a:spcPts val="0"/>
              </a:spcBef>
              <a:spcAft>
                <a:spcPts val="0"/>
              </a:spcAft>
              <a:defRPr/>
            </a:pPr>
            <a:r>
              <a:rPr lang="fr-FR" altLang="ja-JP" sz="1600" dirty="0">
                <a:solidFill>
                  <a:srgbClr val="000099"/>
                </a:solidFill>
                <a:latin typeface="+mj-lt"/>
              </a:rPr>
              <a:t>Grosse adénopathie sous-maxillaire douloureuse</a:t>
            </a:r>
          </a:p>
          <a:p>
            <a:pPr algn="ctr" fontAlgn="auto">
              <a:spcBef>
                <a:spcPts val="0"/>
              </a:spcBef>
              <a:spcAft>
                <a:spcPts val="0"/>
              </a:spcAft>
              <a:defRPr/>
            </a:pPr>
            <a:endParaRPr lang="fr-FR" altLang="fr-FR" sz="1500" b="0" dirty="0">
              <a:solidFill>
                <a:srgbClr val="000099"/>
              </a:solidFill>
              <a:latin typeface="+mj-lt"/>
            </a:endParaRPr>
          </a:p>
          <a:p>
            <a:pPr algn="ctr" fontAlgn="auto">
              <a:spcBef>
                <a:spcPts val="0"/>
              </a:spcBef>
              <a:spcAft>
                <a:spcPts val="0"/>
              </a:spcAft>
              <a:buFont typeface="Wingdings" panose="05000000000000000000" pitchFamily="2" charset="2"/>
              <a:buNone/>
              <a:defRPr/>
            </a:pPr>
            <a:r>
              <a:rPr lang="fr-FR" altLang="fr-FR" sz="1800" dirty="0">
                <a:solidFill>
                  <a:srgbClr val="000099"/>
                </a:solidFill>
                <a:latin typeface="+mj-lt"/>
              </a:rPr>
              <a:t>Phytolacca </a:t>
            </a:r>
            <a:r>
              <a:rPr lang="fr-FR" altLang="fr-FR" sz="1800" dirty="0" err="1">
                <a:solidFill>
                  <a:srgbClr val="000099"/>
                </a:solidFill>
                <a:latin typeface="+mj-lt"/>
              </a:rPr>
              <a:t>decandra</a:t>
            </a:r>
            <a:r>
              <a:rPr lang="fr-FR" altLang="fr-FR" sz="1800" dirty="0">
                <a:solidFill>
                  <a:srgbClr val="000099"/>
                </a:solidFill>
                <a:latin typeface="+mj-lt"/>
              </a:rPr>
              <a:t> 9 CH</a:t>
            </a:r>
          </a:p>
        </p:txBody>
      </p:sp>
      <p:sp>
        <p:nvSpPr>
          <p:cNvPr id="53257" name="Rectangle 11"/>
          <p:cNvSpPr>
            <a:spLocks noChangeArrowheads="1"/>
          </p:cNvSpPr>
          <p:nvPr/>
        </p:nvSpPr>
        <p:spPr bwMode="auto">
          <a:xfrm>
            <a:off x="1185863" y="4051300"/>
            <a:ext cx="3541712" cy="2236788"/>
          </a:xfrm>
          <a:prstGeom prst="roundRect">
            <a:avLst/>
          </a:prstGeom>
          <a:noFill/>
          <a:ln w="9525">
            <a:solidFill>
              <a:srgbClr val="92D050"/>
            </a:solidFill>
            <a:miter lim="800000"/>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spcBef>
                <a:spcPts val="0"/>
              </a:spcBef>
              <a:spcAft>
                <a:spcPts val="0"/>
              </a:spcAft>
              <a:defRPr/>
            </a:pPr>
            <a:r>
              <a:rPr lang="fr-FR" altLang="fr-FR" sz="1600" b="0" dirty="0">
                <a:solidFill>
                  <a:srgbClr val="000099"/>
                </a:solidFill>
                <a:latin typeface="+mj-lt"/>
              </a:rPr>
              <a:t>Douleur constrictive de la gorge. Salivation augmentée. Langue festonnée par l’</a:t>
            </a:r>
            <a:r>
              <a:rPr lang="fr-FR" altLang="ja-JP" sz="1600" b="0" dirty="0">
                <a:solidFill>
                  <a:srgbClr val="000099"/>
                </a:solidFill>
                <a:latin typeface="+mj-lt"/>
              </a:rPr>
              <a:t>empreinte des dents. Haleine </a:t>
            </a:r>
            <a:r>
              <a:rPr lang="fr-FR" altLang="ja-JP" sz="1600" dirty="0">
                <a:solidFill>
                  <a:srgbClr val="000099"/>
                </a:solidFill>
                <a:latin typeface="+mj-lt"/>
              </a:rPr>
              <a:t>fétide</a:t>
            </a:r>
          </a:p>
          <a:p>
            <a:pPr eaLnBrk="1" fontAlgn="auto" hangingPunct="1">
              <a:spcBef>
                <a:spcPts val="0"/>
              </a:spcBef>
              <a:spcAft>
                <a:spcPts val="0"/>
              </a:spcAft>
              <a:defRPr/>
            </a:pPr>
            <a:r>
              <a:rPr lang="fr-FR" altLang="fr-FR" sz="1600" dirty="0">
                <a:solidFill>
                  <a:srgbClr val="000099"/>
                </a:solidFill>
                <a:latin typeface="+mj-lt"/>
              </a:rPr>
              <a:t>Aggravation nocturne</a:t>
            </a:r>
          </a:p>
          <a:p>
            <a:pPr algn="ctr" fontAlgn="auto">
              <a:spcBef>
                <a:spcPts val="0"/>
              </a:spcBef>
              <a:spcAft>
                <a:spcPts val="0"/>
              </a:spcAft>
              <a:defRPr/>
            </a:pPr>
            <a:endParaRPr lang="fr-FR" altLang="fr-FR" sz="1500" dirty="0">
              <a:solidFill>
                <a:srgbClr val="000099"/>
              </a:solidFill>
              <a:latin typeface="+mj-lt"/>
            </a:endParaRPr>
          </a:p>
          <a:p>
            <a:pPr algn="ctr" fontAlgn="auto">
              <a:spcBef>
                <a:spcPts val="0"/>
              </a:spcBef>
              <a:spcAft>
                <a:spcPts val="0"/>
              </a:spcAft>
              <a:defRPr/>
            </a:pPr>
            <a:r>
              <a:rPr lang="fr-FR" altLang="fr-FR" sz="1800" dirty="0" err="1">
                <a:solidFill>
                  <a:srgbClr val="000099"/>
                </a:solidFill>
                <a:latin typeface="+mj-lt"/>
              </a:rPr>
              <a:t>Mercurius</a:t>
            </a:r>
            <a:r>
              <a:rPr lang="fr-FR" altLang="fr-FR" sz="1800" dirty="0">
                <a:solidFill>
                  <a:srgbClr val="000099"/>
                </a:solidFill>
                <a:latin typeface="+mj-lt"/>
              </a:rPr>
              <a:t> </a:t>
            </a:r>
            <a:r>
              <a:rPr lang="fr-FR" altLang="fr-FR" sz="1800" dirty="0" err="1">
                <a:solidFill>
                  <a:srgbClr val="000099"/>
                </a:solidFill>
                <a:latin typeface="+mj-lt"/>
              </a:rPr>
              <a:t>solubilis</a:t>
            </a:r>
            <a:r>
              <a:rPr lang="fr-FR" altLang="fr-FR" sz="1800" dirty="0">
                <a:solidFill>
                  <a:srgbClr val="000099"/>
                </a:solidFill>
                <a:latin typeface="+mj-lt"/>
              </a:rPr>
              <a:t> 9 CH</a:t>
            </a:r>
          </a:p>
        </p:txBody>
      </p:sp>
      <p:sp>
        <p:nvSpPr>
          <p:cNvPr id="53258" name="Rectangle 12"/>
          <p:cNvSpPr>
            <a:spLocks noChangeArrowheads="1"/>
          </p:cNvSpPr>
          <p:nvPr/>
        </p:nvSpPr>
        <p:spPr bwMode="auto">
          <a:xfrm>
            <a:off x="7531100" y="4051300"/>
            <a:ext cx="3101975" cy="1617663"/>
          </a:xfrm>
          <a:prstGeom prst="roundRect">
            <a:avLst/>
          </a:prstGeom>
          <a:noFill/>
          <a:ln w="9525">
            <a:solidFill>
              <a:srgbClr val="92D050"/>
            </a:solidFill>
            <a:miter lim="800000"/>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fontAlgn="auto">
              <a:spcBef>
                <a:spcPts val="0"/>
              </a:spcBef>
              <a:spcAft>
                <a:spcPts val="0"/>
              </a:spcAft>
              <a:defRPr/>
            </a:pPr>
            <a:r>
              <a:rPr lang="fr-FR" altLang="fr-FR" sz="1600" b="0" dirty="0">
                <a:solidFill>
                  <a:srgbClr val="000099"/>
                </a:solidFill>
                <a:latin typeface="+mj-lt"/>
              </a:rPr>
              <a:t>Avec </a:t>
            </a:r>
            <a:r>
              <a:rPr lang="fr-FR" altLang="fr-FR" sz="1600" dirty="0">
                <a:solidFill>
                  <a:srgbClr val="000099"/>
                </a:solidFill>
                <a:latin typeface="+mj-lt"/>
              </a:rPr>
              <a:t>œdème</a:t>
            </a:r>
            <a:r>
              <a:rPr lang="fr-FR" altLang="fr-FR" sz="1600" b="0" dirty="0">
                <a:solidFill>
                  <a:srgbClr val="000099"/>
                </a:solidFill>
                <a:latin typeface="+mj-lt"/>
              </a:rPr>
              <a:t> de la luette. Douleur </a:t>
            </a:r>
            <a:r>
              <a:rPr lang="fr-FR" altLang="fr-FR" sz="1600" dirty="0">
                <a:solidFill>
                  <a:srgbClr val="000099"/>
                </a:solidFill>
                <a:latin typeface="+mj-lt"/>
              </a:rPr>
              <a:t>piquante et brûlante soulagée en buvant froid.</a:t>
            </a:r>
          </a:p>
          <a:p>
            <a:pPr algn="ctr" fontAlgn="auto">
              <a:spcBef>
                <a:spcPts val="0"/>
              </a:spcBef>
              <a:spcAft>
                <a:spcPts val="0"/>
              </a:spcAft>
              <a:defRPr/>
            </a:pPr>
            <a:endParaRPr lang="fr-FR" altLang="fr-FR" sz="1500" b="0" dirty="0">
              <a:solidFill>
                <a:srgbClr val="000099"/>
              </a:solidFill>
              <a:latin typeface="+mj-lt"/>
            </a:endParaRPr>
          </a:p>
          <a:p>
            <a:pPr algn="ctr" eaLnBrk="1" fontAlgn="auto" hangingPunct="1">
              <a:spcBef>
                <a:spcPts val="0"/>
              </a:spcBef>
              <a:spcAft>
                <a:spcPts val="0"/>
              </a:spcAft>
              <a:defRPr/>
            </a:pPr>
            <a:r>
              <a:rPr lang="fr-FR" altLang="fr-FR" sz="1800" dirty="0">
                <a:solidFill>
                  <a:srgbClr val="000099"/>
                </a:solidFill>
                <a:latin typeface="+mj-lt"/>
              </a:rPr>
              <a:t>Apis </a:t>
            </a:r>
            <a:r>
              <a:rPr lang="fr-FR" altLang="fr-FR" sz="1800" dirty="0" err="1">
                <a:solidFill>
                  <a:srgbClr val="000099"/>
                </a:solidFill>
                <a:latin typeface="+mj-lt"/>
              </a:rPr>
              <a:t>mellifica</a:t>
            </a:r>
            <a:r>
              <a:rPr lang="fr-FR" altLang="fr-FR" sz="1800" dirty="0">
                <a:solidFill>
                  <a:srgbClr val="000099"/>
                </a:solidFill>
                <a:latin typeface="+mj-lt"/>
              </a:rPr>
              <a:t> 15 CH</a:t>
            </a:r>
          </a:p>
        </p:txBody>
      </p:sp>
      <p:sp>
        <p:nvSpPr>
          <p:cNvPr id="449549" name="Oval 13"/>
          <p:cNvSpPr>
            <a:spLocks noChangeArrowheads="1"/>
          </p:cNvSpPr>
          <p:nvPr/>
        </p:nvSpPr>
        <p:spPr bwMode="auto">
          <a:xfrm>
            <a:off x="4511675" y="2058988"/>
            <a:ext cx="3076575" cy="2819400"/>
          </a:xfrm>
          <a:prstGeom prst="ellipse">
            <a:avLst/>
          </a:prstGeom>
          <a:solidFill>
            <a:schemeClr val="bg1"/>
          </a:solidFill>
          <a:ln w="57150">
            <a:solidFill>
              <a:srgbClr val="AAD8DA"/>
            </a:solidFill>
            <a:round/>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fontAlgn="auto">
              <a:spcBef>
                <a:spcPts val="0"/>
              </a:spcBef>
              <a:spcAft>
                <a:spcPts val="0"/>
              </a:spcAft>
              <a:defRPr/>
            </a:pPr>
            <a:endParaRPr lang="fr-FR" altLang="fr-FR" sz="1000" b="0" dirty="0">
              <a:solidFill>
                <a:srgbClr val="FF6600"/>
              </a:solidFill>
              <a:effectLst>
                <a:outerShdw blurRad="38100" dist="38100" dir="2700000" algn="tl">
                  <a:srgbClr val="C0C0C0"/>
                </a:outerShdw>
              </a:effectLst>
              <a:latin typeface="+mj-lt"/>
            </a:endParaRPr>
          </a:p>
          <a:p>
            <a:pPr algn="ctr" fontAlgn="auto">
              <a:spcBef>
                <a:spcPts val="0"/>
              </a:spcBef>
              <a:spcAft>
                <a:spcPts val="0"/>
              </a:spcAft>
              <a:defRPr/>
            </a:pPr>
            <a:endParaRPr lang="fr-FR" altLang="fr-FR" sz="1000" b="0" dirty="0">
              <a:solidFill>
                <a:srgbClr val="FF6600"/>
              </a:solidFill>
              <a:effectLst>
                <a:outerShdw blurRad="38100" dist="38100" dir="2700000" algn="tl">
                  <a:srgbClr val="C0C0C0"/>
                </a:outerShdw>
              </a:effectLst>
              <a:latin typeface="+mj-lt"/>
            </a:endParaRPr>
          </a:p>
          <a:p>
            <a:pPr algn="ctr" fontAlgn="auto">
              <a:spcBef>
                <a:spcPts val="0"/>
              </a:spcBef>
              <a:spcAft>
                <a:spcPts val="0"/>
              </a:spcAft>
              <a:defRPr/>
            </a:pPr>
            <a:r>
              <a:rPr lang="fr-FR" altLang="fr-FR" sz="2200" b="0" dirty="0">
                <a:solidFill>
                  <a:srgbClr val="62C400"/>
                </a:solidFill>
                <a:effectLst>
                  <a:outerShdw blurRad="38100" dist="38100" dir="2700000" algn="tl">
                    <a:srgbClr val="C0C0C0"/>
                  </a:outerShdw>
                </a:effectLst>
                <a:latin typeface="+mj-lt"/>
              </a:rPr>
              <a:t>Mal de gorge</a:t>
            </a:r>
          </a:p>
          <a:p>
            <a:pPr algn="ctr" fontAlgn="auto">
              <a:spcBef>
                <a:spcPct val="100000"/>
              </a:spcBef>
              <a:spcAft>
                <a:spcPts val="0"/>
              </a:spcAft>
              <a:defRPr/>
            </a:pPr>
            <a:r>
              <a:rPr lang="fr-FR" altLang="fr-FR" sz="2200" b="0" dirty="0">
                <a:solidFill>
                  <a:srgbClr val="000099"/>
                </a:solidFill>
                <a:effectLst>
                  <a:outerShdw blurRad="38100" dist="38100" dir="2700000" algn="tl">
                    <a:srgbClr val="C0C0C0"/>
                  </a:outerShdw>
                </a:effectLst>
                <a:latin typeface="+mj-lt"/>
              </a:rPr>
              <a:t>Qui suis-je?</a:t>
            </a:r>
          </a:p>
          <a:p>
            <a:pPr algn="ctr" fontAlgn="auto">
              <a:spcBef>
                <a:spcPts val="0"/>
              </a:spcBef>
              <a:spcAft>
                <a:spcPts val="0"/>
              </a:spcAft>
              <a:defRPr/>
            </a:pPr>
            <a:endParaRPr lang="fr-FR" altLang="fr-FR" sz="2200" b="0" dirty="0">
              <a:solidFill>
                <a:srgbClr val="000099"/>
              </a:solidFill>
              <a:effectLst>
                <a:outerShdw blurRad="38100" dist="38100" dir="2700000" algn="tl">
                  <a:srgbClr val="C0C0C0"/>
                </a:outerShdw>
              </a:effectLst>
              <a:latin typeface="+mj-lt"/>
            </a:endParaRPr>
          </a:p>
        </p:txBody>
      </p:sp>
      <p:sp>
        <p:nvSpPr>
          <p:cNvPr id="602120" name="Text Box 32"/>
          <p:cNvSpPr txBox="1">
            <a:spLocks noChangeArrowheads="1"/>
          </p:cNvSpPr>
          <p:nvPr/>
        </p:nvSpPr>
        <p:spPr bwMode="auto">
          <a:xfrm>
            <a:off x="3371850" y="6262688"/>
            <a:ext cx="5514975" cy="338137"/>
          </a:xfrm>
          <a:prstGeom prst="rect">
            <a:avLst/>
          </a:prstGeom>
          <a:noFill/>
          <a:ln>
            <a:noFill/>
          </a:ln>
        </p:spPr>
        <p:txBody>
          <a:bodyPr>
            <a:spAutoFit/>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fontAlgn="auto">
              <a:spcBef>
                <a:spcPts val="0"/>
              </a:spcBef>
              <a:spcAft>
                <a:spcPts val="0"/>
              </a:spcAft>
              <a:defRPr/>
            </a:pPr>
            <a:r>
              <a:rPr lang="fr-FR" sz="1600" b="0" dirty="0">
                <a:solidFill>
                  <a:srgbClr val="000099"/>
                </a:solidFill>
                <a:latin typeface="+mj-lt"/>
              </a:rPr>
              <a:t>5 granules toutes les heures - ESA</a:t>
            </a:r>
          </a:p>
        </p:txBody>
      </p:sp>
      <p:sp>
        <p:nvSpPr>
          <p:cNvPr id="602121" name="Freeform 9"/>
          <p:cNvSpPr>
            <a:spLocks/>
          </p:cNvSpPr>
          <p:nvPr/>
        </p:nvSpPr>
        <p:spPr bwMode="auto">
          <a:xfrm rot="5625315" flipV="1">
            <a:off x="6907212" y="4602163"/>
            <a:ext cx="434975" cy="679450"/>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62C400"/>
          </a:solidFill>
          <a:ln w="9525">
            <a:solidFill>
              <a:srgbClr val="62C400"/>
            </a:solidFill>
            <a:round/>
            <a:headEnd/>
            <a:tailEnd/>
          </a:ln>
        </p:spPr>
        <p:txBody>
          <a:bodyPr/>
          <a:lstStyle/>
          <a:p>
            <a:pPr eaLnBrk="1" fontAlgn="auto" hangingPunct="1">
              <a:spcBef>
                <a:spcPts val="0"/>
              </a:spcBef>
              <a:spcAft>
                <a:spcPts val="0"/>
              </a:spcAft>
              <a:defRPr/>
            </a:pPr>
            <a:endParaRPr lang="fr-FR">
              <a:latin typeface="+mj-lt"/>
            </a:endParaRPr>
          </a:p>
        </p:txBody>
      </p:sp>
      <p:sp>
        <p:nvSpPr>
          <p:cNvPr id="602122" name="Freeform 10"/>
          <p:cNvSpPr>
            <a:spLocks/>
          </p:cNvSpPr>
          <p:nvPr/>
        </p:nvSpPr>
        <p:spPr bwMode="auto">
          <a:xfrm rot="-27225315">
            <a:off x="6907212" y="1617663"/>
            <a:ext cx="434975" cy="679450"/>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62C400"/>
          </a:solidFill>
          <a:ln w="9525">
            <a:solidFill>
              <a:srgbClr val="62C400"/>
            </a:solidFill>
            <a:round/>
            <a:headEnd/>
            <a:tailEnd/>
          </a:ln>
        </p:spPr>
        <p:txBody>
          <a:bodyPr/>
          <a:lstStyle/>
          <a:p>
            <a:pPr eaLnBrk="1" fontAlgn="auto" hangingPunct="1">
              <a:spcBef>
                <a:spcPts val="0"/>
              </a:spcBef>
              <a:spcAft>
                <a:spcPts val="0"/>
              </a:spcAft>
              <a:defRPr/>
            </a:pPr>
            <a:endParaRPr lang="fr-FR">
              <a:latin typeface="+mj-lt"/>
            </a:endParaRPr>
          </a:p>
        </p:txBody>
      </p:sp>
      <p:sp>
        <p:nvSpPr>
          <p:cNvPr id="602123" name="Freeform 11"/>
          <p:cNvSpPr>
            <a:spLocks/>
          </p:cNvSpPr>
          <p:nvPr/>
        </p:nvSpPr>
        <p:spPr bwMode="auto">
          <a:xfrm rot="-27225315" flipH="1" flipV="1">
            <a:off x="4849812" y="4598988"/>
            <a:ext cx="434975" cy="679450"/>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62C400"/>
          </a:solidFill>
          <a:ln w="9525">
            <a:solidFill>
              <a:srgbClr val="62C400"/>
            </a:solidFill>
            <a:round/>
            <a:headEnd/>
            <a:tailEnd/>
          </a:ln>
        </p:spPr>
        <p:txBody>
          <a:bodyPr/>
          <a:lstStyle/>
          <a:p>
            <a:pPr eaLnBrk="1" fontAlgn="auto" hangingPunct="1">
              <a:spcBef>
                <a:spcPts val="0"/>
              </a:spcBef>
              <a:spcAft>
                <a:spcPts val="0"/>
              </a:spcAft>
              <a:defRPr/>
            </a:pPr>
            <a:endParaRPr lang="fr-FR">
              <a:latin typeface="+mj-lt"/>
            </a:endParaRPr>
          </a:p>
        </p:txBody>
      </p:sp>
      <p:sp>
        <p:nvSpPr>
          <p:cNvPr id="602124" name="Freeform 12"/>
          <p:cNvSpPr>
            <a:spLocks/>
          </p:cNvSpPr>
          <p:nvPr/>
        </p:nvSpPr>
        <p:spPr bwMode="auto">
          <a:xfrm rot="5625315" flipH="1">
            <a:off x="4849812" y="1614488"/>
            <a:ext cx="434975" cy="679450"/>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62C400"/>
          </a:solidFill>
          <a:ln w="9525">
            <a:solidFill>
              <a:srgbClr val="62C400"/>
            </a:solidFill>
            <a:round/>
            <a:headEnd/>
            <a:tailEnd/>
          </a:ln>
        </p:spPr>
        <p:txBody>
          <a:bodyPr/>
          <a:lstStyle/>
          <a:p>
            <a:pPr eaLnBrk="1" fontAlgn="auto" hangingPunct="1">
              <a:spcBef>
                <a:spcPts val="0"/>
              </a:spcBef>
              <a:spcAft>
                <a:spcPts val="0"/>
              </a:spcAft>
              <a:defRPr/>
            </a:pPr>
            <a:endParaRPr lang="fr-FR">
              <a:latin typeface="+mj-lt"/>
            </a:endParaRPr>
          </a:p>
        </p:txBody>
      </p:sp>
      <p:sp>
        <p:nvSpPr>
          <p:cNvPr id="15" name="Text Box 50"/>
          <p:cNvSpPr txBox="1">
            <a:spLocks noChangeArrowheads="1"/>
          </p:cNvSpPr>
          <p:nvPr/>
        </p:nvSpPr>
        <p:spPr bwMode="auto">
          <a:xfrm>
            <a:off x="2397125" y="1063625"/>
            <a:ext cx="7069138" cy="400050"/>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Angine - pharyngite</a:t>
            </a:r>
          </a:p>
        </p:txBody>
      </p:sp>
      <p:sp>
        <p:nvSpPr>
          <p:cNvPr id="16"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21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5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256">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3256">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3258">
                                            <p:txEl>
                                              <p:pRg st="0" end="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3258">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3257">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257">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32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0"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Text Box 10"/>
          <p:cNvSpPr txBox="1">
            <a:spLocks noChangeArrowheads="1"/>
          </p:cNvSpPr>
          <p:nvPr/>
        </p:nvSpPr>
        <p:spPr bwMode="auto">
          <a:xfrm>
            <a:off x="2351088" y="2060575"/>
            <a:ext cx="439261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50000"/>
              </a:spcBef>
            </a:pPr>
            <a:endParaRPr lang="fr-FR" altLang="fr-FR" sz="1200" b="1">
              <a:solidFill>
                <a:srgbClr val="000099"/>
              </a:solidFill>
              <a:ea typeface="ＭＳ Ｐゴシック" panose="020B0600070205080204" pitchFamily="34" charset="-128"/>
            </a:endParaRPr>
          </a:p>
          <a:p>
            <a:pPr eaLnBrk="1" hangingPunct="1">
              <a:lnSpc>
                <a:spcPct val="90000"/>
              </a:lnSpc>
              <a:spcBef>
                <a:spcPct val="50000"/>
              </a:spcBef>
            </a:pPr>
            <a:endParaRPr lang="fr-FR" altLang="fr-FR" sz="1400" b="1">
              <a:solidFill>
                <a:srgbClr val="000099"/>
              </a:solidFill>
              <a:ea typeface="ＭＳ Ｐゴシック" panose="020B0600070205080204" pitchFamily="34" charset="-128"/>
            </a:endParaRPr>
          </a:p>
        </p:txBody>
      </p:sp>
      <p:sp>
        <p:nvSpPr>
          <p:cNvPr id="350211" name="Text Box 11"/>
          <p:cNvSpPr txBox="1">
            <a:spLocks noChangeArrowheads="1"/>
          </p:cNvSpPr>
          <p:nvPr/>
        </p:nvSpPr>
        <p:spPr bwMode="auto">
          <a:xfrm>
            <a:off x="7248525" y="2422525"/>
            <a:ext cx="3060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0099"/>
                </a:solidFill>
                <a:latin typeface="Tahoma" panose="020B0604030504040204" pitchFamily="34" charset="0"/>
                <a:ea typeface="ＭＳ Ｐゴシック" panose="020B0600070205080204" pitchFamily="34" charset="-128"/>
              </a:rPr>
              <a:t>Quelle lecture pouvez-vous faire de l</a:t>
            </a:r>
            <a:r>
              <a:rPr lang="ja-JP" altLang="fr-FR">
                <a:solidFill>
                  <a:srgbClr val="000099"/>
                </a:solidFill>
                <a:latin typeface="Tahoma" panose="020B0604030504040204" pitchFamily="34" charset="0"/>
                <a:ea typeface="ＭＳ Ｐゴシック" panose="020B0600070205080204" pitchFamily="34" charset="-128"/>
              </a:rPr>
              <a:t>’</a:t>
            </a:r>
            <a:r>
              <a:rPr lang="fr-FR" altLang="ja-JP">
                <a:solidFill>
                  <a:srgbClr val="000099"/>
                </a:solidFill>
                <a:latin typeface="Tahoma" panose="020B0604030504040204" pitchFamily="34" charset="0"/>
                <a:ea typeface="ＭＳ Ｐゴシック" panose="020B0600070205080204" pitchFamily="34" charset="-128"/>
              </a:rPr>
              <a:t>ordonnance ?</a:t>
            </a:r>
            <a:endParaRPr lang="fr-FR" altLang="fr-FR">
              <a:solidFill>
                <a:srgbClr val="000099"/>
              </a:solidFill>
              <a:latin typeface="Tahoma" panose="020B0604030504040204" pitchFamily="34" charset="0"/>
              <a:ea typeface="ＭＳ Ｐゴシック" panose="020B0600070205080204" pitchFamily="34" charset="-128"/>
            </a:endParaRPr>
          </a:p>
        </p:txBody>
      </p:sp>
      <p:sp>
        <p:nvSpPr>
          <p:cNvPr id="350212" name="Text Box 14"/>
          <p:cNvSpPr txBox="1">
            <a:spLocks noChangeArrowheads="1"/>
          </p:cNvSpPr>
          <p:nvPr/>
        </p:nvSpPr>
        <p:spPr bwMode="auto">
          <a:xfrm>
            <a:off x="7248525" y="3997325"/>
            <a:ext cx="3625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0099"/>
                </a:solidFill>
                <a:latin typeface="Tahoma" panose="020B0604030504040204" pitchFamily="34" charset="0"/>
                <a:ea typeface="ＭＳ Ｐゴシック" panose="020B0600070205080204" pitchFamily="34" charset="-128"/>
              </a:rPr>
              <a:t>Quel conseil complémentaire pourriez-vous formuler ?</a:t>
            </a:r>
          </a:p>
          <a:p>
            <a:pPr eaLnBrk="1" hangingPunct="1"/>
            <a:endParaRPr lang="fr-FR" altLang="fr-FR">
              <a:solidFill>
                <a:srgbClr val="000099"/>
              </a:solidFill>
              <a:latin typeface="Tahoma" panose="020B0604030504040204" pitchFamily="34" charset="0"/>
              <a:ea typeface="ＭＳ Ｐゴシック" panose="020B0600070205080204" pitchFamily="34" charset="-128"/>
            </a:endParaRPr>
          </a:p>
          <a:p>
            <a:pPr eaLnBrk="1" hangingPunct="1"/>
            <a:r>
              <a:rPr lang="fr-FR" altLang="fr-FR">
                <a:solidFill>
                  <a:srgbClr val="000099"/>
                </a:solidFill>
                <a:latin typeface="Tahoma" panose="020B0604030504040204" pitchFamily="34" charset="0"/>
                <a:ea typeface="ＭＳ Ｐゴシック" panose="020B0600070205080204" pitchFamily="34" charset="-128"/>
              </a:rPr>
              <a:t>Quelles questions posez-vous ?</a:t>
            </a:r>
          </a:p>
        </p:txBody>
      </p:sp>
      <p:sp>
        <p:nvSpPr>
          <p:cNvPr id="55306" name="AutoShape 30"/>
          <p:cNvSpPr>
            <a:spLocks noChangeArrowheads="1"/>
          </p:cNvSpPr>
          <p:nvPr/>
        </p:nvSpPr>
        <p:spPr bwMode="auto">
          <a:xfrm>
            <a:off x="2209800" y="2217738"/>
            <a:ext cx="3886200" cy="3557587"/>
          </a:xfrm>
          <a:prstGeom prst="foldedCorner">
            <a:avLst>
              <a:gd name="adj" fmla="val 12500"/>
            </a:avLst>
          </a:prstGeom>
          <a:solidFill>
            <a:schemeClr val="bg1"/>
          </a:solidFill>
          <a:ln w="12700">
            <a:solidFill>
              <a:schemeClr val="tx1"/>
            </a:solidFill>
            <a:prstDash val="dash"/>
            <a:round/>
            <a:headEnd/>
            <a:tailEnd/>
          </a:ln>
          <a:effectLst>
            <a:outerShdw blurRad="63500" dist="107763" dir="2700000" algn="ctr" rotWithShape="0">
              <a:schemeClr val="bg2">
                <a:alpha val="74998"/>
              </a:schemeClr>
            </a:outerShdw>
          </a:effectLst>
        </p:spPr>
        <p:txBody>
          <a:bodyPr wrap="none"/>
          <a:lstStyle>
            <a:lvl1pPr marL="374650" indent="-374650" eaLnBrk="0" hangingPunct="0">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9pPr>
          </a:lstStyle>
          <a:p>
            <a:pPr eaLnBrk="1" hangingPunct="1">
              <a:defRPr/>
            </a:pPr>
            <a:r>
              <a:rPr lang="fr-FR" altLang="fr-FR" sz="1200" b="0">
                <a:solidFill>
                  <a:srgbClr val="000099"/>
                </a:solidFill>
              </a:rPr>
              <a:t>Docteur Gérard F.</a:t>
            </a:r>
          </a:p>
          <a:p>
            <a:pPr eaLnBrk="1" hangingPunct="1">
              <a:defRPr/>
            </a:pPr>
            <a:r>
              <a:rPr lang="fr-FR" altLang="fr-FR" sz="1200" b="0">
                <a:solidFill>
                  <a:srgbClr val="000099"/>
                </a:solidFill>
              </a:rPr>
              <a:t>20 avenue de la ferme</a:t>
            </a:r>
          </a:p>
          <a:p>
            <a:pPr eaLnBrk="1" hangingPunct="1">
              <a:defRPr/>
            </a:pPr>
            <a:r>
              <a:rPr lang="fr-FR" altLang="fr-FR" sz="1200" b="0">
                <a:solidFill>
                  <a:srgbClr val="000099"/>
                </a:solidFill>
              </a:rPr>
              <a:t>59 000 Lille	</a:t>
            </a:r>
          </a:p>
          <a:p>
            <a:pPr eaLnBrk="1" hangingPunct="1">
              <a:defRPr/>
            </a:pPr>
            <a:r>
              <a:rPr lang="fr-FR" altLang="fr-FR" sz="1200" b="0">
                <a:solidFill>
                  <a:srgbClr val="000099"/>
                </a:solidFill>
              </a:rPr>
              <a:t>	</a:t>
            </a:r>
            <a:r>
              <a:rPr lang="fr-FR" altLang="fr-FR" sz="1200" b="0">
                <a:solidFill>
                  <a:srgbClr val="333399"/>
                </a:solidFill>
              </a:rPr>
              <a:t>	Melle K., 28 ans</a:t>
            </a:r>
          </a:p>
          <a:p>
            <a:pPr eaLnBrk="1" hangingPunct="1">
              <a:defRPr/>
            </a:pPr>
            <a:endParaRPr lang="fr-FR" altLang="fr-FR" sz="1300" b="0">
              <a:solidFill>
                <a:srgbClr val="333399"/>
              </a:solidFill>
            </a:endParaRPr>
          </a:p>
          <a:p>
            <a:pPr eaLnBrk="1" hangingPunct="1">
              <a:defRPr/>
            </a:pPr>
            <a:endParaRPr lang="fr-FR" altLang="fr-FR" sz="1300" b="0">
              <a:solidFill>
                <a:srgbClr val="333399"/>
              </a:solidFill>
            </a:endParaRPr>
          </a:p>
          <a:p>
            <a:pPr eaLnBrk="1" hangingPunct="1">
              <a:defRPr/>
            </a:pPr>
            <a:endParaRPr lang="fr-FR" altLang="fr-FR" sz="1300" b="0">
              <a:solidFill>
                <a:srgbClr val="333399"/>
              </a:solidFill>
            </a:endParaRPr>
          </a:p>
          <a:p>
            <a:pPr eaLnBrk="1" hangingPunct="1">
              <a:defRPr/>
            </a:pPr>
            <a:r>
              <a:rPr lang="fr-FR" altLang="fr-FR" sz="1300">
                <a:solidFill>
                  <a:srgbClr val="333399"/>
                </a:solidFill>
              </a:rPr>
              <a:t> AMOXICILLINE</a:t>
            </a:r>
            <a:r>
              <a:rPr lang="fr-FR" altLang="fr-FR" sz="1300" b="0">
                <a:solidFill>
                  <a:srgbClr val="333399"/>
                </a:solidFill>
              </a:rPr>
              <a:t> 1g cp dispersibles 	2 boîtes</a:t>
            </a:r>
          </a:p>
          <a:p>
            <a:pPr eaLnBrk="1" hangingPunct="1">
              <a:defRPr/>
            </a:pPr>
            <a:r>
              <a:rPr lang="fr-FR" altLang="fr-FR" sz="1300" b="0">
                <a:solidFill>
                  <a:srgbClr val="333399"/>
                </a:solidFill>
              </a:rPr>
              <a:t>         1 cp matin et soir pendant  6 jours</a:t>
            </a:r>
          </a:p>
          <a:p>
            <a:pPr eaLnBrk="1" hangingPunct="1">
              <a:defRPr/>
            </a:pPr>
            <a:endParaRPr lang="fr-FR" altLang="fr-FR" sz="1300" b="0">
              <a:solidFill>
                <a:srgbClr val="333399"/>
              </a:solidFill>
            </a:endParaRPr>
          </a:p>
          <a:p>
            <a:pPr eaLnBrk="1" hangingPunct="1">
              <a:defRPr/>
            </a:pPr>
            <a:r>
              <a:rPr lang="fr-FR" altLang="fr-FR" sz="1300" b="0">
                <a:solidFill>
                  <a:srgbClr val="333399"/>
                </a:solidFill>
              </a:rPr>
              <a:t> </a:t>
            </a:r>
            <a:r>
              <a:rPr lang="fr-FR" altLang="fr-FR" sz="1300">
                <a:solidFill>
                  <a:srgbClr val="333399"/>
                </a:solidFill>
              </a:rPr>
              <a:t>PARACETAMOL 500 mg</a:t>
            </a:r>
            <a:r>
              <a:rPr lang="fr-FR" altLang="fr-FR" sz="1300" b="0">
                <a:solidFill>
                  <a:srgbClr val="333399"/>
                </a:solidFill>
              </a:rPr>
              <a:t> 	2 boîtes</a:t>
            </a:r>
          </a:p>
          <a:p>
            <a:pPr eaLnBrk="1" hangingPunct="1">
              <a:defRPr/>
            </a:pPr>
            <a:r>
              <a:rPr lang="fr-FR" altLang="fr-FR" sz="1300" b="0">
                <a:solidFill>
                  <a:srgbClr val="333399"/>
                </a:solidFill>
              </a:rPr>
              <a:t>        1 à 2 cps 1 à 3 fois par jour </a:t>
            </a:r>
          </a:p>
          <a:p>
            <a:pPr eaLnBrk="1" hangingPunct="1">
              <a:defRPr/>
            </a:pPr>
            <a:r>
              <a:rPr lang="fr-FR" altLang="fr-FR" sz="1300" b="0">
                <a:solidFill>
                  <a:srgbClr val="333399"/>
                </a:solidFill>
              </a:rPr>
              <a:t>	en cas de fièvre ou  douleurs </a:t>
            </a:r>
          </a:p>
          <a:p>
            <a:pPr eaLnBrk="1" hangingPunct="1">
              <a:defRPr/>
            </a:pPr>
            <a:endParaRPr lang="fr-FR" altLang="fr-FR" sz="1300" b="0">
              <a:solidFill>
                <a:srgbClr val="333399"/>
              </a:solidFill>
            </a:endParaRPr>
          </a:p>
          <a:p>
            <a:pPr eaLnBrk="1" hangingPunct="1">
              <a:defRPr/>
            </a:pPr>
            <a:r>
              <a:rPr lang="fr-FR" altLang="fr-FR" sz="1300">
                <a:solidFill>
                  <a:srgbClr val="333399"/>
                </a:solidFill>
              </a:rPr>
              <a:t> </a:t>
            </a:r>
            <a:endParaRPr lang="fr-FR" altLang="fr-FR" sz="1300" b="0">
              <a:solidFill>
                <a:srgbClr val="333399"/>
              </a:solidFill>
            </a:endParaRPr>
          </a:p>
          <a:p>
            <a:pPr eaLnBrk="1" hangingPunct="1">
              <a:defRPr/>
            </a:pPr>
            <a:r>
              <a:rPr lang="fr-FR" altLang="fr-FR" sz="1300" b="0">
                <a:solidFill>
                  <a:srgbClr val="333399"/>
                </a:solidFill>
              </a:rPr>
              <a:t>	</a:t>
            </a:r>
          </a:p>
          <a:p>
            <a:pPr eaLnBrk="1" hangingPunct="1">
              <a:defRPr/>
            </a:pPr>
            <a:endParaRPr lang="fr-FR" altLang="fr-FR" sz="1300" b="0">
              <a:solidFill>
                <a:srgbClr val="333399"/>
              </a:solidFill>
            </a:endParaRPr>
          </a:p>
        </p:txBody>
      </p:sp>
      <p:sp>
        <p:nvSpPr>
          <p:cNvPr id="350214" name="AutoShape 18"/>
          <p:cNvSpPr>
            <a:spLocks noChangeAspect="1" noChangeArrowheads="1"/>
          </p:cNvSpPr>
          <p:nvPr/>
        </p:nvSpPr>
        <p:spPr bwMode="auto">
          <a:xfrm>
            <a:off x="6527800" y="2341563"/>
            <a:ext cx="482600" cy="7334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76C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fr-FR"/>
          </a:p>
        </p:txBody>
      </p:sp>
      <p:sp>
        <p:nvSpPr>
          <p:cNvPr id="350215" name="AutoShape 18"/>
          <p:cNvSpPr>
            <a:spLocks noChangeAspect="1" noChangeArrowheads="1"/>
          </p:cNvSpPr>
          <p:nvPr/>
        </p:nvSpPr>
        <p:spPr bwMode="auto">
          <a:xfrm>
            <a:off x="6527800" y="4211638"/>
            <a:ext cx="482600" cy="7334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76C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fr-FR"/>
          </a:p>
        </p:txBody>
      </p:sp>
      <p:sp>
        <p:nvSpPr>
          <p:cNvPr id="350216" name="Text Box 50"/>
          <p:cNvSpPr txBox="1">
            <a:spLocks noChangeArrowheads="1"/>
          </p:cNvSpPr>
          <p:nvPr/>
        </p:nvSpPr>
        <p:spPr bwMode="auto">
          <a:xfrm>
            <a:off x="2390775" y="1063625"/>
            <a:ext cx="70691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62C400"/>
              </a:buClr>
              <a:buFont typeface="Wingdings" panose="05000000000000000000" pitchFamily="2" charset="2"/>
              <a:buNone/>
            </a:pPr>
            <a:r>
              <a:rPr lang="fr-FR" altLang="fr-FR" sz="2000" b="1">
                <a:solidFill>
                  <a:srgbClr val="95C41D"/>
                </a:solidFill>
                <a:cs typeface="Arial" panose="020B0604020202020204" pitchFamily="34" charset="0"/>
                <a:sym typeface="Wingdings" panose="05000000000000000000" pitchFamily="2" charset="2"/>
              </a:rPr>
              <a:t> </a:t>
            </a:r>
            <a:r>
              <a:rPr lang="fr-FR" altLang="fr-FR" sz="2000" b="1">
                <a:solidFill>
                  <a:srgbClr val="95C41D"/>
                </a:solidFill>
                <a:cs typeface="Arial" panose="020B0604020202020204" pitchFamily="34" charset="0"/>
              </a:rPr>
              <a:t>Angine - pharyngite</a:t>
            </a:r>
          </a:p>
        </p:txBody>
      </p:sp>
      <p:sp>
        <p:nvSpPr>
          <p:cNvPr id="350217"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3.8. Maux de gorge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ext Box 12"/>
          <p:cNvSpPr txBox="1">
            <a:spLocks noChangeArrowheads="1"/>
          </p:cNvSpPr>
          <p:nvPr/>
        </p:nvSpPr>
        <p:spPr bwMode="auto">
          <a:xfrm>
            <a:off x="7032625" y="3000375"/>
            <a:ext cx="3194050" cy="366713"/>
          </a:xfrm>
          <a:prstGeom prst="rect">
            <a:avLst/>
          </a:prstGeom>
          <a:noFill/>
          <a:ln>
            <a:noFill/>
          </a:ln>
        </p:spPr>
        <p:txBody>
          <a:bodyPr>
            <a:spAutoFit/>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a:buFont typeface="Wingdings" panose="05000000000000000000" pitchFamily="2" charset="2"/>
              <a:buNone/>
              <a:defRPr/>
            </a:pPr>
            <a:r>
              <a:rPr lang="fr-FR" altLang="fr-FR" sz="1800" dirty="0">
                <a:solidFill>
                  <a:srgbClr val="000099"/>
                </a:solidFill>
                <a:latin typeface="+mj-lt"/>
              </a:rPr>
              <a:t>Apis </a:t>
            </a:r>
            <a:r>
              <a:rPr lang="fr-FR" altLang="fr-FR" sz="1800" dirty="0" err="1">
                <a:solidFill>
                  <a:srgbClr val="000099"/>
                </a:solidFill>
                <a:latin typeface="+mj-lt"/>
              </a:rPr>
              <a:t>mellifica</a:t>
            </a:r>
            <a:r>
              <a:rPr lang="fr-FR" altLang="fr-FR" sz="1800" dirty="0">
                <a:solidFill>
                  <a:srgbClr val="000099"/>
                </a:solidFill>
                <a:latin typeface="+mj-lt"/>
              </a:rPr>
              <a:t> 15 CH</a:t>
            </a:r>
          </a:p>
        </p:txBody>
      </p:sp>
      <p:sp>
        <p:nvSpPr>
          <p:cNvPr id="218114" name="Text Box 13"/>
          <p:cNvSpPr txBox="1">
            <a:spLocks noChangeArrowheads="1"/>
          </p:cNvSpPr>
          <p:nvPr/>
        </p:nvSpPr>
        <p:spPr bwMode="auto">
          <a:xfrm>
            <a:off x="7218363" y="3413125"/>
            <a:ext cx="3198812" cy="703263"/>
          </a:xfrm>
          <a:prstGeom prst="rect">
            <a:avLst/>
          </a:prstGeom>
          <a:noFill/>
          <a:ln>
            <a:noFill/>
          </a:ln>
        </p:spPr>
        <p:txBody>
          <a:bodyPr>
            <a:spAutoFit/>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eaLnBrk="1" hangingPunct="1">
              <a:spcBef>
                <a:spcPct val="50000"/>
              </a:spcBef>
              <a:defRPr/>
            </a:pPr>
            <a:r>
              <a:rPr lang="fr-FR" altLang="fr-FR" sz="1600" b="0">
                <a:solidFill>
                  <a:srgbClr val="000099"/>
                </a:solidFill>
                <a:latin typeface="+mj-lt"/>
              </a:rPr>
              <a:t>5 granules toutes les 15 minutes</a:t>
            </a:r>
          </a:p>
          <a:p>
            <a:pPr algn="ctr" eaLnBrk="1" hangingPunct="1">
              <a:spcBef>
                <a:spcPct val="50000"/>
              </a:spcBef>
              <a:defRPr/>
            </a:pPr>
            <a:r>
              <a:rPr lang="fr-FR" altLang="fr-FR" sz="1600" b="0">
                <a:solidFill>
                  <a:srgbClr val="000099"/>
                </a:solidFill>
                <a:latin typeface="+mj-lt"/>
              </a:rPr>
              <a:t>ESA</a:t>
            </a:r>
          </a:p>
        </p:txBody>
      </p:sp>
      <p:sp>
        <p:nvSpPr>
          <p:cNvPr id="55306" name="AutoShape 30"/>
          <p:cNvSpPr>
            <a:spLocks noChangeArrowheads="1"/>
          </p:cNvSpPr>
          <p:nvPr/>
        </p:nvSpPr>
        <p:spPr bwMode="auto">
          <a:xfrm>
            <a:off x="2279650" y="2003425"/>
            <a:ext cx="3886200" cy="3557588"/>
          </a:xfrm>
          <a:prstGeom prst="foldedCorner">
            <a:avLst>
              <a:gd name="adj" fmla="val 12500"/>
            </a:avLst>
          </a:prstGeom>
          <a:solidFill>
            <a:schemeClr val="bg1"/>
          </a:solidFill>
          <a:ln w="12700">
            <a:solidFill>
              <a:schemeClr val="tx1"/>
            </a:solidFill>
            <a:prstDash val="dash"/>
            <a:round/>
            <a:headEnd/>
            <a:tailEnd/>
          </a:ln>
          <a:effectLst>
            <a:outerShdw blurRad="63500" dist="107763" dir="2700000" algn="ctr" rotWithShape="0">
              <a:schemeClr val="bg2">
                <a:alpha val="74998"/>
              </a:schemeClr>
            </a:outerShdw>
          </a:effectLst>
        </p:spPr>
        <p:txBody>
          <a:bodyPr wrap="none"/>
          <a:lstStyle>
            <a:lvl1pPr marL="374650" indent="-374650" eaLnBrk="0" hangingPunct="0">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tabLst>
                <a:tab pos="374650" algn="l"/>
                <a:tab pos="3333750" algn="r"/>
              </a:tabLst>
              <a:defRPr sz="2400" b="1">
                <a:solidFill>
                  <a:schemeClr val="tx1"/>
                </a:solidFill>
                <a:latin typeface="Tahoma" panose="020B0604030504040204" pitchFamily="34" charset="0"/>
                <a:ea typeface="ＭＳ Ｐゴシック" panose="020B0600070205080204" pitchFamily="34" charset="-128"/>
              </a:defRPr>
            </a:lvl9pPr>
          </a:lstStyle>
          <a:p>
            <a:pPr eaLnBrk="1" hangingPunct="1">
              <a:defRPr/>
            </a:pPr>
            <a:r>
              <a:rPr lang="fr-FR" altLang="fr-FR" sz="1200" b="0">
                <a:solidFill>
                  <a:srgbClr val="000099"/>
                </a:solidFill>
                <a:latin typeface="+mj-lt"/>
              </a:rPr>
              <a:t>Docteur Gérard F.</a:t>
            </a:r>
          </a:p>
          <a:p>
            <a:pPr eaLnBrk="1" hangingPunct="1">
              <a:defRPr/>
            </a:pPr>
            <a:r>
              <a:rPr lang="fr-FR" altLang="fr-FR" sz="1200" b="0">
                <a:solidFill>
                  <a:srgbClr val="000099"/>
                </a:solidFill>
                <a:latin typeface="+mj-lt"/>
              </a:rPr>
              <a:t>20 avenue de la ferme</a:t>
            </a:r>
          </a:p>
          <a:p>
            <a:pPr eaLnBrk="1" hangingPunct="1">
              <a:defRPr/>
            </a:pPr>
            <a:r>
              <a:rPr lang="fr-FR" altLang="fr-FR" sz="1200" b="0">
                <a:solidFill>
                  <a:srgbClr val="000099"/>
                </a:solidFill>
                <a:latin typeface="+mj-lt"/>
              </a:rPr>
              <a:t>59 000 Lille	</a:t>
            </a:r>
          </a:p>
          <a:p>
            <a:pPr eaLnBrk="1" hangingPunct="1">
              <a:defRPr/>
            </a:pPr>
            <a:r>
              <a:rPr lang="fr-FR" altLang="fr-FR" sz="1200" b="0">
                <a:solidFill>
                  <a:srgbClr val="000099"/>
                </a:solidFill>
                <a:latin typeface="+mj-lt"/>
              </a:rPr>
              <a:t>	</a:t>
            </a:r>
            <a:r>
              <a:rPr lang="fr-FR" altLang="fr-FR" sz="1200" b="0">
                <a:solidFill>
                  <a:srgbClr val="333399"/>
                </a:solidFill>
                <a:latin typeface="+mj-lt"/>
              </a:rPr>
              <a:t>	Melle K., 28 ans</a:t>
            </a:r>
          </a:p>
          <a:p>
            <a:pPr eaLnBrk="1" hangingPunct="1">
              <a:defRPr/>
            </a:pPr>
            <a:endParaRPr lang="fr-FR" altLang="fr-FR" sz="1300" b="0">
              <a:solidFill>
                <a:srgbClr val="333399"/>
              </a:solidFill>
              <a:latin typeface="+mj-lt"/>
            </a:endParaRPr>
          </a:p>
          <a:p>
            <a:pPr eaLnBrk="1" hangingPunct="1">
              <a:defRPr/>
            </a:pPr>
            <a:endParaRPr lang="fr-FR" altLang="fr-FR" sz="1300" b="0">
              <a:solidFill>
                <a:srgbClr val="333399"/>
              </a:solidFill>
              <a:latin typeface="+mj-lt"/>
            </a:endParaRPr>
          </a:p>
          <a:p>
            <a:pPr eaLnBrk="1" hangingPunct="1">
              <a:defRPr/>
            </a:pPr>
            <a:endParaRPr lang="fr-FR" altLang="fr-FR" sz="1300" b="0">
              <a:solidFill>
                <a:srgbClr val="333399"/>
              </a:solidFill>
              <a:latin typeface="+mj-lt"/>
            </a:endParaRPr>
          </a:p>
          <a:p>
            <a:pPr eaLnBrk="1" hangingPunct="1">
              <a:defRPr/>
            </a:pPr>
            <a:r>
              <a:rPr lang="fr-FR" altLang="fr-FR" sz="1300">
                <a:solidFill>
                  <a:srgbClr val="333399"/>
                </a:solidFill>
                <a:latin typeface="+mj-lt"/>
              </a:rPr>
              <a:t> AMOXICILLINE</a:t>
            </a:r>
            <a:r>
              <a:rPr lang="fr-FR" altLang="fr-FR" sz="1300" b="0">
                <a:solidFill>
                  <a:srgbClr val="333399"/>
                </a:solidFill>
                <a:latin typeface="+mj-lt"/>
              </a:rPr>
              <a:t> 1g cp dispersibles 	2 boîtes</a:t>
            </a:r>
          </a:p>
          <a:p>
            <a:pPr eaLnBrk="1" hangingPunct="1">
              <a:defRPr/>
            </a:pPr>
            <a:r>
              <a:rPr lang="fr-FR" altLang="fr-FR" sz="1300" b="0">
                <a:solidFill>
                  <a:srgbClr val="333399"/>
                </a:solidFill>
                <a:latin typeface="+mj-lt"/>
              </a:rPr>
              <a:t>         1 cp matin et soir pendant  6 jours</a:t>
            </a:r>
          </a:p>
          <a:p>
            <a:pPr eaLnBrk="1" hangingPunct="1">
              <a:defRPr/>
            </a:pPr>
            <a:endParaRPr lang="fr-FR" altLang="fr-FR" sz="1300" b="0">
              <a:solidFill>
                <a:srgbClr val="333399"/>
              </a:solidFill>
              <a:latin typeface="+mj-lt"/>
            </a:endParaRPr>
          </a:p>
          <a:p>
            <a:pPr eaLnBrk="1" hangingPunct="1">
              <a:defRPr/>
            </a:pPr>
            <a:r>
              <a:rPr lang="fr-FR" altLang="fr-FR" sz="1300" b="0">
                <a:solidFill>
                  <a:srgbClr val="333399"/>
                </a:solidFill>
                <a:latin typeface="+mj-lt"/>
              </a:rPr>
              <a:t> </a:t>
            </a:r>
            <a:r>
              <a:rPr lang="fr-FR" altLang="fr-FR" sz="1300">
                <a:solidFill>
                  <a:srgbClr val="333399"/>
                </a:solidFill>
                <a:latin typeface="+mj-lt"/>
              </a:rPr>
              <a:t>PARACETAMOL 500 mg</a:t>
            </a:r>
            <a:r>
              <a:rPr lang="fr-FR" altLang="fr-FR" sz="1300" b="0">
                <a:solidFill>
                  <a:srgbClr val="333399"/>
                </a:solidFill>
                <a:latin typeface="+mj-lt"/>
              </a:rPr>
              <a:t> 	2 boîtes</a:t>
            </a:r>
          </a:p>
          <a:p>
            <a:pPr eaLnBrk="1" hangingPunct="1">
              <a:defRPr/>
            </a:pPr>
            <a:r>
              <a:rPr lang="fr-FR" altLang="fr-FR" sz="1300" b="0">
                <a:solidFill>
                  <a:srgbClr val="333399"/>
                </a:solidFill>
                <a:latin typeface="+mj-lt"/>
              </a:rPr>
              <a:t>        1 à 2 cps 1 à 3 fois par jour </a:t>
            </a:r>
          </a:p>
          <a:p>
            <a:pPr eaLnBrk="1" hangingPunct="1">
              <a:defRPr/>
            </a:pPr>
            <a:r>
              <a:rPr lang="fr-FR" altLang="fr-FR" sz="1300" b="0">
                <a:solidFill>
                  <a:srgbClr val="333399"/>
                </a:solidFill>
                <a:latin typeface="+mj-lt"/>
              </a:rPr>
              <a:t>	en cas de fièvre ou  douleurs </a:t>
            </a:r>
          </a:p>
          <a:p>
            <a:pPr eaLnBrk="1" hangingPunct="1">
              <a:defRPr/>
            </a:pPr>
            <a:endParaRPr lang="fr-FR" altLang="fr-FR" sz="1300" b="0">
              <a:solidFill>
                <a:srgbClr val="333399"/>
              </a:solidFill>
              <a:latin typeface="+mj-lt"/>
            </a:endParaRPr>
          </a:p>
          <a:p>
            <a:pPr eaLnBrk="1" hangingPunct="1">
              <a:defRPr/>
            </a:pPr>
            <a:r>
              <a:rPr lang="fr-FR" altLang="fr-FR" sz="1300">
                <a:solidFill>
                  <a:srgbClr val="333399"/>
                </a:solidFill>
                <a:latin typeface="+mj-lt"/>
              </a:rPr>
              <a:t> </a:t>
            </a:r>
            <a:endParaRPr lang="fr-FR" altLang="fr-FR" sz="1300" b="0">
              <a:solidFill>
                <a:srgbClr val="333399"/>
              </a:solidFill>
              <a:latin typeface="+mj-lt"/>
            </a:endParaRPr>
          </a:p>
          <a:p>
            <a:pPr eaLnBrk="1" hangingPunct="1">
              <a:defRPr/>
            </a:pPr>
            <a:r>
              <a:rPr lang="fr-FR" altLang="fr-FR" sz="1300" b="0">
                <a:solidFill>
                  <a:srgbClr val="333399"/>
                </a:solidFill>
                <a:latin typeface="+mj-lt"/>
              </a:rPr>
              <a:t>	</a:t>
            </a:r>
          </a:p>
          <a:p>
            <a:pPr eaLnBrk="1" hangingPunct="1">
              <a:defRPr/>
            </a:pPr>
            <a:endParaRPr lang="fr-FR" altLang="fr-FR" sz="1300" b="0">
              <a:solidFill>
                <a:srgbClr val="333399"/>
              </a:solidFill>
              <a:latin typeface="+mj-lt"/>
            </a:endParaRPr>
          </a:p>
        </p:txBody>
      </p:sp>
      <p:sp>
        <p:nvSpPr>
          <p:cNvPr id="218144" name="AutoShape 18"/>
          <p:cNvSpPr>
            <a:spLocks noChangeAspect="1" noChangeArrowheads="1"/>
          </p:cNvSpPr>
          <p:nvPr/>
        </p:nvSpPr>
        <p:spPr bwMode="auto">
          <a:xfrm>
            <a:off x="6600825" y="3017838"/>
            <a:ext cx="482600" cy="7334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76C838"/>
          </a:solidFill>
          <a:ln>
            <a:noFill/>
          </a:ln>
        </p:spPr>
        <p:txBody>
          <a:bodyPr anchor="ctr">
            <a:spAutoFit/>
          </a:bodyPr>
          <a:lstStyle/>
          <a:p>
            <a:pPr eaLnBrk="1" hangingPunct="1">
              <a:defRPr/>
            </a:pPr>
            <a:endParaRPr lang="fr-FR">
              <a:solidFill>
                <a:srgbClr val="000000"/>
              </a:solidFill>
              <a:latin typeface="+mj-lt"/>
              <a:ea typeface="ＭＳ Ｐゴシック" panose="020B0600070205080204" pitchFamily="34" charset="-128"/>
            </a:endParaRPr>
          </a:p>
        </p:txBody>
      </p:sp>
      <p:sp>
        <p:nvSpPr>
          <p:cNvPr id="11" name="Text Box 50"/>
          <p:cNvSpPr txBox="1">
            <a:spLocks noChangeArrowheads="1"/>
          </p:cNvSpPr>
          <p:nvPr/>
        </p:nvSpPr>
        <p:spPr bwMode="auto">
          <a:xfrm>
            <a:off x="2390775" y="1063625"/>
            <a:ext cx="7069138" cy="401638"/>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Angine - pharyngite</a:t>
            </a:r>
          </a:p>
        </p:txBody>
      </p:sp>
      <p:sp>
        <p:nvSpPr>
          <p:cNvPr id="12"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8"/>
          <p:cNvSpPr txBox="1">
            <a:spLocks noChangeArrowheads="1"/>
          </p:cNvSpPr>
          <p:nvPr/>
        </p:nvSpPr>
        <p:spPr bwMode="auto">
          <a:xfrm>
            <a:off x="1389063" y="2128838"/>
            <a:ext cx="9324975" cy="3724275"/>
          </a:xfrm>
          <a:prstGeom prst="rect">
            <a:avLst/>
          </a:prstGeom>
          <a:noFill/>
          <a:ln>
            <a:noFill/>
          </a:ln>
        </p:spPr>
        <p:txBody>
          <a:bodyPr>
            <a:spAutoFit/>
          </a:bodyPr>
          <a:lstStyle>
            <a:lvl1pPr marL="288925" indent="-288925" eaLnBrk="0" hangingPunct="0">
              <a:tabLst>
                <a:tab pos="268288" algn="l"/>
              </a:tabLst>
              <a:defRPr sz="2400" b="1">
                <a:solidFill>
                  <a:schemeClr val="tx1"/>
                </a:solidFill>
                <a:latin typeface="Tahoma" panose="020B0604030504040204" pitchFamily="34" charset="0"/>
                <a:ea typeface="ＭＳ Ｐゴシック" panose="020B0600070205080204" pitchFamily="34" charset="-128"/>
              </a:defRPr>
            </a:lvl1pPr>
            <a:lvl2pPr marL="742950" indent="-207963" eaLnBrk="0" hangingPunct="0">
              <a:tabLst>
                <a:tab pos="268288" algn="l"/>
              </a:tabLst>
              <a:defRPr sz="2400" b="1">
                <a:solidFill>
                  <a:schemeClr val="tx1"/>
                </a:solidFill>
                <a:latin typeface="Tahoma" panose="020B0604030504040204" pitchFamily="34" charset="0"/>
                <a:ea typeface="ＭＳ Ｐゴシック" panose="020B0600070205080204" pitchFamily="34" charset="-128"/>
              </a:defRPr>
            </a:lvl2pPr>
            <a:lvl3pPr marL="1211263" indent="-228600" eaLnBrk="0" hangingPunct="0">
              <a:tabLst>
                <a:tab pos="268288" algn="l"/>
              </a:tabLst>
              <a:defRPr sz="2400" b="1">
                <a:solidFill>
                  <a:schemeClr val="tx1"/>
                </a:solidFill>
                <a:latin typeface="Tahoma" panose="020B0604030504040204" pitchFamily="34" charset="0"/>
                <a:ea typeface="ＭＳ Ｐゴシック" panose="020B0600070205080204" pitchFamily="34" charset="-128"/>
              </a:defRPr>
            </a:lvl3pPr>
            <a:lvl4pPr marL="1619250" indent="-228600" eaLnBrk="0" hangingPunct="0">
              <a:tabLst>
                <a:tab pos="268288" algn="l"/>
              </a:tabLst>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tabLst>
                <a:tab pos="268288" algn="l"/>
              </a:tabLst>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tabLst>
                <a:tab pos="268288" algn="l"/>
              </a:tabLs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tabLst>
                <a:tab pos="268288" algn="l"/>
              </a:tabLs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tabLst>
                <a:tab pos="268288" algn="l"/>
              </a:tabLs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tabLst>
                <a:tab pos="268288" algn="l"/>
              </a:tabLst>
              <a:defRPr sz="2400" b="1">
                <a:solidFill>
                  <a:schemeClr val="tx1"/>
                </a:solidFill>
                <a:latin typeface="Tahoma" panose="020B0604030504040204" pitchFamily="34" charset="0"/>
                <a:ea typeface="ＭＳ Ｐゴシック" panose="020B0600070205080204" pitchFamily="34" charset="-128"/>
              </a:defRPr>
            </a:lvl9pPr>
          </a:lstStyle>
          <a:p>
            <a:pPr marL="342900" indent="-342900" eaLnBrk="1" hangingPunct="1">
              <a:lnSpc>
                <a:spcPct val="120000"/>
              </a:lnSpc>
              <a:spcBef>
                <a:spcPct val="50000"/>
              </a:spcBef>
              <a:buClr>
                <a:srgbClr val="62C400"/>
              </a:buClr>
              <a:buFontTx/>
              <a:buBlip>
                <a:blip r:embed="rId3"/>
              </a:buBlip>
              <a:defRPr/>
            </a:pPr>
            <a:r>
              <a:rPr lang="fr-FR" altLang="fr-FR" sz="2000" dirty="0">
                <a:solidFill>
                  <a:srgbClr val="000099"/>
                </a:solidFill>
                <a:latin typeface="+mj-lt"/>
              </a:rPr>
              <a:t>Perte plus ou moins complète de la voix </a:t>
            </a:r>
            <a:r>
              <a:rPr lang="fr-FR" altLang="fr-FR" sz="2000" b="0" dirty="0">
                <a:solidFill>
                  <a:srgbClr val="000099"/>
                </a:solidFill>
                <a:latin typeface="+mj-lt"/>
              </a:rPr>
              <a:t>causée par une lésion ou paralysie de l’</a:t>
            </a:r>
            <a:r>
              <a:rPr lang="fr-FR" altLang="ja-JP" sz="2000" b="0" dirty="0">
                <a:solidFill>
                  <a:srgbClr val="000099"/>
                </a:solidFill>
                <a:latin typeface="+mj-lt"/>
              </a:rPr>
              <a:t>organe de phonation</a:t>
            </a:r>
          </a:p>
          <a:p>
            <a:pPr eaLnBrk="1" hangingPunct="1">
              <a:buClr>
                <a:srgbClr val="62C400"/>
              </a:buClr>
              <a:buFont typeface="Wingdings" panose="05000000000000000000" pitchFamily="2" charset="2"/>
              <a:buChar char="è"/>
              <a:defRPr/>
            </a:pPr>
            <a:endParaRPr lang="fr-FR" altLang="fr-FR" sz="2000" b="0" dirty="0">
              <a:solidFill>
                <a:srgbClr val="000099"/>
              </a:solidFill>
              <a:latin typeface="+mj-lt"/>
            </a:endParaRPr>
          </a:p>
          <a:p>
            <a:pPr marL="342900" indent="-342900" eaLnBrk="1" hangingPunct="1">
              <a:spcBef>
                <a:spcPct val="20000"/>
              </a:spcBef>
              <a:buClr>
                <a:srgbClr val="62C400"/>
              </a:buClr>
              <a:buFontTx/>
              <a:buBlip>
                <a:blip r:embed="rId3"/>
              </a:buBlip>
              <a:defRPr/>
            </a:pPr>
            <a:r>
              <a:rPr lang="fr-FR" altLang="fr-FR" sz="2000" dirty="0">
                <a:solidFill>
                  <a:srgbClr val="000099"/>
                </a:solidFill>
                <a:latin typeface="+mj-lt"/>
              </a:rPr>
              <a:t>Inflammation du larynx</a:t>
            </a:r>
            <a:r>
              <a:rPr lang="fr-FR" altLang="fr-FR" sz="2000" b="0" dirty="0">
                <a:solidFill>
                  <a:srgbClr val="000099"/>
                </a:solidFill>
                <a:latin typeface="+mj-lt"/>
              </a:rPr>
              <a:t> traumatique ou infectieuse qui altère </a:t>
            </a:r>
          </a:p>
          <a:p>
            <a:pPr eaLnBrk="1" hangingPunct="1">
              <a:spcBef>
                <a:spcPct val="20000"/>
              </a:spcBef>
              <a:defRPr/>
            </a:pPr>
            <a:r>
              <a:rPr lang="fr-FR" altLang="fr-FR" sz="2000" b="0" dirty="0">
                <a:solidFill>
                  <a:srgbClr val="000099"/>
                </a:solidFill>
                <a:latin typeface="+mj-lt"/>
              </a:rPr>
              <a:t>	 la vibration des cordes vocales</a:t>
            </a:r>
          </a:p>
          <a:p>
            <a:pPr eaLnBrk="1" hangingPunct="1">
              <a:spcBef>
                <a:spcPct val="20000"/>
              </a:spcBef>
              <a:defRPr/>
            </a:pPr>
            <a:endParaRPr lang="fr-FR" altLang="fr-FR" sz="2000" b="0" dirty="0">
              <a:solidFill>
                <a:srgbClr val="000099"/>
              </a:solidFill>
              <a:latin typeface="+mj-lt"/>
            </a:endParaRPr>
          </a:p>
          <a:p>
            <a:pPr eaLnBrk="1" hangingPunct="1">
              <a:spcBef>
                <a:spcPct val="20000"/>
              </a:spcBef>
              <a:defRPr/>
            </a:pPr>
            <a:r>
              <a:rPr lang="fr-FR" altLang="fr-FR" sz="2000" u="sng" dirty="0">
                <a:solidFill>
                  <a:srgbClr val="000099"/>
                </a:solidFill>
                <a:latin typeface="+mj-lt"/>
              </a:rPr>
              <a:t>Causes :</a:t>
            </a:r>
            <a:r>
              <a:rPr lang="fr-FR" altLang="fr-FR" sz="2000" dirty="0">
                <a:solidFill>
                  <a:srgbClr val="000099"/>
                </a:solidFill>
                <a:latin typeface="+mj-lt"/>
              </a:rPr>
              <a:t> </a:t>
            </a:r>
          </a:p>
          <a:p>
            <a:pPr marL="534987" lvl="1" indent="0" eaLnBrk="1" hangingPunct="1">
              <a:spcBef>
                <a:spcPct val="20000"/>
              </a:spcBef>
              <a:buClr>
                <a:srgbClr val="62C400"/>
              </a:buClr>
              <a:defRPr/>
            </a:pPr>
            <a:r>
              <a:rPr lang="fr-FR" altLang="fr-FR" sz="2000" b="0" dirty="0">
                <a:solidFill>
                  <a:srgbClr val="000099"/>
                </a:solidFill>
                <a:latin typeface="+mj-lt"/>
              </a:rPr>
              <a:t>- surmenage des cordes vocales</a:t>
            </a:r>
          </a:p>
          <a:p>
            <a:pPr marL="534987" lvl="1" indent="0" eaLnBrk="1" hangingPunct="1">
              <a:spcBef>
                <a:spcPct val="20000"/>
              </a:spcBef>
              <a:buClr>
                <a:srgbClr val="62C400"/>
              </a:buClr>
              <a:defRPr/>
            </a:pPr>
            <a:r>
              <a:rPr lang="fr-FR" altLang="fr-FR" sz="2000" b="0" dirty="0">
                <a:solidFill>
                  <a:srgbClr val="000099"/>
                </a:solidFill>
                <a:latin typeface="+mj-lt"/>
              </a:rPr>
              <a:t>- infections </a:t>
            </a:r>
          </a:p>
          <a:p>
            <a:pPr marL="534987" lvl="1" indent="0" eaLnBrk="1" hangingPunct="1">
              <a:spcBef>
                <a:spcPct val="20000"/>
              </a:spcBef>
              <a:buClr>
                <a:srgbClr val="62C400"/>
              </a:buClr>
              <a:defRPr/>
            </a:pPr>
            <a:r>
              <a:rPr lang="fr-FR" altLang="fr-FR" sz="2000" b="0" dirty="0">
                <a:solidFill>
                  <a:srgbClr val="000099"/>
                </a:solidFill>
                <a:latin typeface="+mj-lt"/>
              </a:rPr>
              <a:t>- stress</a:t>
            </a:r>
          </a:p>
        </p:txBody>
      </p:sp>
      <p:sp>
        <p:nvSpPr>
          <p:cNvPr id="5" name="Text Box 50"/>
          <p:cNvSpPr txBox="1">
            <a:spLocks noChangeArrowheads="1"/>
          </p:cNvSpPr>
          <p:nvPr/>
        </p:nvSpPr>
        <p:spPr bwMode="auto">
          <a:xfrm>
            <a:off x="2390775" y="1063625"/>
            <a:ext cx="7069138" cy="401638"/>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Enrouement – Aphonie</a:t>
            </a:r>
          </a:p>
        </p:txBody>
      </p:sp>
      <p:sp>
        <p:nvSpPr>
          <p:cNvPr id="6"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pic>
        <p:nvPicPr>
          <p:cNvPr id="8196" name="Picture 4" descr="Résultat de recherche d'images pour &quot;maux de gorge&quot;"/>
          <p:cNvPicPr>
            <a:picLocks noChangeAspect="1" noChangeArrowheads="1"/>
          </p:cNvPicPr>
          <p:nvPr/>
        </p:nvPicPr>
        <p:blipFill>
          <a:blip r:embed="rId4"/>
          <a:srcRect/>
          <a:stretch>
            <a:fillRect/>
          </a:stretch>
        </p:blipFill>
        <p:spPr bwMode="auto">
          <a:xfrm>
            <a:off x="6522509" y="4236512"/>
            <a:ext cx="3376052" cy="1902002"/>
          </a:xfrm>
          <a:prstGeom prst="rect">
            <a:avLst/>
          </a:prstGeom>
          <a:ln>
            <a:noFill/>
          </a:ln>
          <a:effectLst>
            <a:softEdge rad="112500"/>
          </a:effectLst>
        </p:spPr>
      </p:pic>
      <p:sp>
        <p:nvSpPr>
          <p:cNvPr id="354310" name="Text Box 5"/>
          <p:cNvSpPr txBox="1">
            <a:spLocks noChangeArrowheads="1"/>
          </p:cNvSpPr>
          <p:nvPr/>
        </p:nvSpPr>
        <p:spPr bwMode="auto">
          <a:xfrm>
            <a:off x="257175" y="1673225"/>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sym typeface="Wingdings" panose="05000000000000000000" pitchFamily="2" charset="2"/>
              </a:rPr>
              <a:t>Q</a:t>
            </a:r>
            <a:r>
              <a:rPr lang="fr-FR" altLang="fr-FR" sz="2000" b="1" u="sng">
                <a:solidFill>
                  <a:srgbClr val="000099"/>
                </a:solidFill>
                <a:ea typeface="ＭＳ Ｐゴシック" panose="020B0600070205080204" pitchFamily="34" charset="-128"/>
              </a:rPr>
              <a:t>uelques rappels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77" name="Text Box 7"/>
          <p:cNvSpPr txBox="1">
            <a:spLocks noChangeArrowheads="1"/>
          </p:cNvSpPr>
          <p:nvPr/>
        </p:nvSpPr>
        <p:spPr bwMode="auto">
          <a:xfrm>
            <a:off x="2497138" y="3054350"/>
            <a:ext cx="7112000" cy="830263"/>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hangingPunct="1">
              <a:lnSpc>
                <a:spcPct val="120000"/>
              </a:lnSpc>
              <a:buClr>
                <a:srgbClr val="62C400"/>
              </a:buClr>
              <a:buFontTx/>
              <a:buBlip>
                <a:blip r:embed="rId3"/>
              </a:buBlip>
              <a:defRPr/>
            </a:pPr>
            <a:r>
              <a:rPr lang="fr-FR" altLang="fr-FR" sz="2000" b="0" dirty="0">
                <a:solidFill>
                  <a:srgbClr val="000099"/>
                </a:solidFill>
                <a:latin typeface="+mj-lt"/>
              </a:rPr>
              <a:t>Persistance des symptômes </a:t>
            </a:r>
            <a:r>
              <a:rPr lang="fr-FR" altLang="fr-FR" sz="2000" dirty="0">
                <a:solidFill>
                  <a:srgbClr val="000099"/>
                </a:solidFill>
                <a:latin typeface="+mj-lt"/>
              </a:rPr>
              <a:t>au-delà de 10 jours</a:t>
            </a:r>
          </a:p>
          <a:p>
            <a:pPr marL="0" indent="0" eaLnBrk="1" hangingPunct="1">
              <a:lnSpc>
                <a:spcPct val="120000"/>
              </a:lnSpc>
              <a:buClr>
                <a:srgbClr val="62C400"/>
              </a:buClr>
              <a:defRPr/>
            </a:pPr>
            <a:endParaRPr lang="fr-FR" altLang="fr-FR" sz="2000" b="0" dirty="0">
              <a:solidFill>
                <a:srgbClr val="000099"/>
              </a:solidFill>
              <a:latin typeface="+mj-lt"/>
            </a:endParaRPr>
          </a:p>
        </p:txBody>
      </p:sp>
      <p:pic>
        <p:nvPicPr>
          <p:cNvPr id="356355"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3838" y="1628775"/>
            <a:ext cx="13160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0"/>
          <p:cNvSpPr txBox="1">
            <a:spLocks noChangeArrowheads="1"/>
          </p:cNvSpPr>
          <p:nvPr/>
        </p:nvSpPr>
        <p:spPr bwMode="auto">
          <a:xfrm>
            <a:off x="2390775" y="1063625"/>
            <a:ext cx="7069138" cy="401638"/>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Enrouement – Aphonie </a:t>
            </a:r>
          </a:p>
        </p:txBody>
      </p:sp>
      <p:sp>
        <p:nvSpPr>
          <p:cNvPr id="8" name="Espace réservé du contenu 2"/>
          <p:cNvSpPr txBox="1">
            <a:spLocks/>
          </p:cNvSpPr>
          <p:nvPr/>
        </p:nvSpPr>
        <p:spPr>
          <a:xfrm>
            <a:off x="246063" y="1196975"/>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sp>
        <p:nvSpPr>
          <p:cNvPr id="9"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pic>
        <p:nvPicPr>
          <p:cNvPr id="356359" name="Picture 2"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0163" y="3368675"/>
            <a:ext cx="71913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360" name="Rectangle 10"/>
          <p:cNvSpPr>
            <a:spLocks noChangeArrowheads="1"/>
          </p:cNvSpPr>
          <p:nvPr/>
        </p:nvSpPr>
        <p:spPr bwMode="auto">
          <a:xfrm>
            <a:off x="2497138" y="3884613"/>
            <a:ext cx="3879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a:solidFill>
                  <a:srgbClr val="000099"/>
                </a:solidFill>
                <a:cs typeface="Arial" panose="020B0604020202020204" pitchFamily="34" charset="0"/>
                <a:sym typeface="Wingdings" panose="05000000000000000000" pitchFamily="2" charset="2"/>
              </a:rPr>
              <a:t> </a:t>
            </a:r>
            <a:r>
              <a:rPr lang="fr-FR" altLang="fr-FR" sz="2400" b="1">
                <a:solidFill>
                  <a:srgbClr val="000099"/>
                </a:solidFill>
                <a:cs typeface="Arial" panose="020B0604020202020204" pitchFamily="34" charset="0"/>
                <a:sym typeface="Wingdings" panose="05000000000000000000" pitchFamily="2" charset="2"/>
              </a:rPr>
              <a:t>Consultation médicale</a:t>
            </a:r>
            <a:endParaRPr lang="fr-FR" altLang="fr-FR"/>
          </a:p>
        </p:txBody>
      </p:sp>
      <p:sp>
        <p:nvSpPr>
          <p:cNvPr id="14" name="Text Box 7"/>
          <p:cNvSpPr txBox="1">
            <a:spLocks noChangeArrowheads="1"/>
          </p:cNvSpPr>
          <p:nvPr/>
        </p:nvSpPr>
        <p:spPr bwMode="auto">
          <a:xfrm>
            <a:off x="2820988" y="4527550"/>
            <a:ext cx="7112000" cy="1076325"/>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lnSpc>
                <a:spcPct val="120000"/>
              </a:lnSpc>
              <a:spcBef>
                <a:spcPts val="0"/>
              </a:spcBef>
              <a:spcAft>
                <a:spcPts val="0"/>
              </a:spcAft>
              <a:buClr>
                <a:srgbClr val="000099"/>
              </a:buClr>
              <a:buFont typeface="Arial" panose="020B0604020202020204" pitchFamily="34" charset="0"/>
              <a:buChar char="-"/>
              <a:defRPr/>
            </a:pPr>
            <a:r>
              <a:rPr lang="fr-FR" altLang="fr-FR" sz="2000" dirty="0">
                <a:solidFill>
                  <a:srgbClr val="000099"/>
                </a:solidFill>
                <a:latin typeface="+mj-lt"/>
              </a:rPr>
              <a:t>si modification permanente de la voix</a:t>
            </a:r>
            <a:r>
              <a:rPr lang="fr-FR" altLang="ja-JP" sz="2000" dirty="0">
                <a:solidFill>
                  <a:srgbClr val="000099"/>
                </a:solidFill>
                <a:latin typeface="+mj-lt"/>
              </a:rPr>
              <a:t>,</a:t>
            </a:r>
          </a:p>
          <a:p>
            <a:pPr eaLnBrk="1" fontAlgn="auto" hangingPunct="1">
              <a:lnSpc>
                <a:spcPct val="150000"/>
              </a:lnSpc>
              <a:spcBef>
                <a:spcPts val="1200"/>
              </a:spcBef>
              <a:spcAft>
                <a:spcPts val="0"/>
              </a:spcAft>
              <a:buClr>
                <a:srgbClr val="000099"/>
              </a:buClr>
              <a:buFont typeface="Arial" panose="020B0604020202020204" pitchFamily="34" charset="0"/>
              <a:buChar char="-"/>
              <a:defRPr/>
            </a:pPr>
            <a:r>
              <a:rPr lang="fr-FR" altLang="ja-JP" sz="2000" dirty="0">
                <a:solidFill>
                  <a:srgbClr val="000099"/>
                </a:solidFill>
                <a:latin typeface="+mj-lt"/>
              </a:rPr>
              <a:t>douleur, gêne et dyspnée</a:t>
            </a:r>
            <a:endParaRPr lang="fr-FR" altLang="fr-FR" sz="2000" dirty="0">
              <a:solidFill>
                <a:srgbClr val="000099"/>
              </a:solidFill>
              <a:latin typeface="+mj-lt"/>
            </a:endParaRPr>
          </a:p>
        </p:txBody>
      </p:sp>
      <p:sp>
        <p:nvSpPr>
          <p:cNvPr id="356362" name="Text Box 5"/>
          <p:cNvSpPr txBox="1">
            <a:spLocks noChangeArrowheads="1"/>
          </p:cNvSpPr>
          <p:nvPr/>
        </p:nvSpPr>
        <p:spPr bwMode="auto">
          <a:xfrm>
            <a:off x="234950" y="1673225"/>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L</a:t>
            </a:r>
            <a:r>
              <a:rPr lang="fr-FR" altLang="fr-FR" sz="2000" b="1" u="sng">
                <a:solidFill>
                  <a:srgbClr val="000099"/>
                </a:solidFill>
                <a:ea typeface="ＭＳ Ｐゴシック" panose="020B0600070205080204" pitchFamily="34" charset="-128"/>
                <a:sym typeface="Wingdings" panose="05000000000000000000" pitchFamily="2" charset="2"/>
              </a:rPr>
              <a:t>imites du conseil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ZoneTexte 5"/>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1.2. Place de l’homéopathie</a:t>
            </a:r>
          </a:p>
        </p:txBody>
      </p:sp>
      <p:sp>
        <p:nvSpPr>
          <p:cNvPr id="157699" name="Shape 84"/>
          <p:cNvSpPr txBox="1">
            <a:spLocks/>
          </p:cNvSpPr>
          <p:nvPr/>
        </p:nvSpPr>
        <p:spPr bwMode="auto">
          <a:xfrm>
            <a:off x="1404938" y="1982788"/>
            <a:ext cx="1051560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912813" indent="-3794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spcBef>
                <a:spcPts val="600"/>
              </a:spcBef>
              <a:buClr>
                <a:srgbClr val="62C400"/>
              </a:buClr>
              <a:buSzPct val="100000"/>
              <a:buFontTx/>
              <a:buBlip>
                <a:blip r:embed="rId3"/>
              </a:buBlip>
            </a:pPr>
            <a:r>
              <a:rPr lang="fr-FR" altLang="fr-FR" sz="2000">
                <a:solidFill>
                  <a:srgbClr val="000099"/>
                </a:solidFill>
                <a:cs typeface="Arial" panose="020B0604020202020204" pitchFamily="34" charset="0"/>
              </a:rPr>
              <a:t>Pathologies </a:t>
            </a:r>
            <a:r>
              <a:rPr lang="fr-FR" altLang="fr-FR" sz="2000" b="1">
                <a:solidFill>
                  <a:srgbClr val="000099"/>
                </a:solidFill>
                <a:cs typeface="Arial" panose="020B0604020202020204" pitchFamily="34" charset="0"/>
              </a:rPr>
              <a:t>aiguës, récidivantes ou chroniques</a:t>
            </a:r>
          </a:p>
          <a:p>
            <a:pPr eaLnBrk="1" hangingPunct="1">
              <a:lnSpc>
                <a:spcPct val="150000"/>
              </a:lnSpc>
              <a:spcBef>
                <a:spcPts val="600"/>
              </a:spcBef>
              <a:buClr>
                <a:srgbClr val="62C400"/>
              </a:buClr>
              <a:buSzPct val="100000"/>
              <a:buFontTx/>
              <a:buBlip>
                <a:blip r:embed="rId3"/>
              </a:buBlip>
            </a:pPr>
            <a:r>
              <a:rPr lang="fr-FR" altLang="fr-FR" sz="2000">
                <a:solidFill>
                  <a:srgbClr val="000099"/>
                </a:solidFill>
                <a:cs typeface="Arial" panose="020B0604020202020204" pitchFamily="34" charset="0"/>
              </a:rPr>
              <a:t>Traitement </a:t>
            </a:r>
            <a:r>
              <a:rPr lang="fr-FR" altLang="fr-FR" sz="2000" b="1">
                <a:solidFill>
                  <a:srgbClr val="000099"/>
                </a:solidFill>
                <a:cs typeface="Arial" panose="020B0604020202020204" pitchFamily="34" charset="0"/>
              </a:rPr>
              <a:t>préventif et curatif</a:t>
            </a:r>
          </a:p>
        </p:txBody>
      </p:sp>
      <p:sp>
        <p:nvSpPr>
          <p:cNvPr id="157700" name="Shape 84"/>
          <p:cNvSpPr txBox="1">
            <a:spLocks/>
          </p:cNvSpPr>
          <p:nvPr/>
        </p:nvSpPr>
        <p:spPr bwMode="auto">
          <a:xfrm>
            <a:off x="1404938" y="3486150"/>
            <a:ext cx="105156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912813" indent="-3794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Clr>
                <a:srgbClr val="62C400"/>
              </a:buClr>
              <a:buSzPct val="100000"/>
              <a:buFontTx/>
              <a:buBlip>
                <a:blip r:embed="rId3"/>
              </a:buBlip>
            </a:pPr>
            <a:r>
              <a:rPr lang="fr-FR" altLang="fr-FR" sz="2000">
                <a:solidFill>
                  <a:srgbClr val="000099"/>
                </a:solidFill>
              </a:rPr>
              <a:t>Conseil de </a:t>
            </a:r>
            <a:r>
              <a:rPr lang="fr-FR" altLang="fr-FR" sz="2000" b="1">
                <a:solidFill>
                  <a:srgbClr val="000099"/>
                </a:solidFill>
              </a:rPr>
              <a:t>1</a:t>
            </a:r>
            <a:r>
              <a:rPr lang="fr-FR" altLang="fr-FR" sz="2000" b="1" baseline="30000">
                <a:solidFill>
                  <a:srgbClr val="000099"/>
                </a:solidFill>
              </a:rPr>
              <a:t>ère</a:t>
            </a:r>
            <a:r>
              <a:rPr lang="fr-FR" altLang="fr-FR" sz="2000" b="1">
                <a:solidFill>
                  <a:srgbClr val="000099"/>
                </a:solidFill>
              </a:rPr>
              <a:t> intention</a:t>
            </a:r>
          </a:p>
          <a:p>
            <a:pPr eaLnBrk="1" hangingPunct="1">
              <a:lnSpc>
                <a:spcPct val="150000"/>
              </a:lnSpc>
              <a:spcBef>
                <a:spcPts val="600"/>
              </a:spcBef>
              <a:buClr>
                <a:srgbClr val="62C400"/>
              </a:buClr>
              <a:buSzPct val="100000"/>
              <a:buFontTx/>
              <a:buBlip>
                <a:blip r:embed="rId3"/>
              </a:buBlip>
            </a:pPr>
            <a:r>
              <a:rPr lang="fr-FR" altLang="fr-FR" sz="2000" b="1">
                <a:solidFill>
                  <a:srgbClr val="000099"/>
                </a:solidFill>
              </a:rPr>
              <a:t>Complément</a:t>
            </a:r>
            <a:r>
              <a:rPr lang="fr-FR" altLang="fr-FR" sz="2000">
                <a:solidFill>
                  <a:srgbClr val="000099"/>
                </a:solidFill>
              </a:rPr>
              <a:t> d’une </a:t>
            </a:r>
            <a:r>
              <a:rPr lang="fr-FR" altLang="fr-FR" sz="2000" b="1">
                <a:solidFill>
                  <a:srgbClr val="000099"/>
                </a:solidFill>
              </a:rPr>
              <a:t>prescription </a:t>
            </a:r>
            <a:r>
              <a:rPr lang="fr-FR" altLang="fr-FR" sz="2000">
                <a:solidFill>
                  <a:srgbClr val="000099"/>
                </a:solidFill>
              </a:rPr>
              <a:t>(autres médicaments)</a:t>
            </a:r>
          </a:p>
          <a:p>
            <a:pPr eaLnBrk="1" hangingPunct="1">
              <a:lnSpc>
                <a:spcPct val="150000"/>
              </a:lnSpc>
              <a:spcBef>
                <a:spcPts val="600"/>
              </a:spcBef>
              <a:buClr>
                <a:srgbClr val="62C400"/>
              </a:buClr>
              <a:buSzPct val="100000"/>
              <a:buFontTx/>
              <a:buBlip>
                <a:blip r:embed="rId3"/>
              </a:buBlip>
            </a:pPr>
            <a:r>
              <a:rPr lang="fr-FR" altLang="fr-FR" sz="2000">
                <a:solidFill>
                  <a:srgbClr val="000099"/>
                </a:solidFill>
              </a:rPr>
              <a:t>Complément d’un </a:t>
            </a:r>
            <a:r>
              <a:rPr lang="fr-FR" altLang="fr-FR" sz="2000" b="1">
                <a:solidFill>
                  <a:srgbClr val="000099"/>
                </a:solidFill>
              </a:rPr>
              <a:t>achat spontané</a:t>
            </a:r>
          </a:p>
          <a:p>
            <a:pPr eaLnBrk="1" hangingPunct="1">
              <a:buClr>
                <a:srgbClr val="62C400"/>
              </a:buClr>
              <a:buSzPct val="100000"/>
              <a:buFontTx/>
              <a:buChar char="•"/>
            </a:pPr>
            <a:endParaRPr lang="fr-FR" altLang="fr-FR" sz="2000" b="1">
              <a:solidFill>
                <a:srgbClr val="000099"/>
              </a:solidFill>
            </a:endParaRPr>
          </a:p>
        </p:txBody>
      </p:sp>
      <p:sp>
        <p:nvSpPr>
          <p:cNvPr id="157701" name="ZoneTexte 1"/>
          <p:cNvSpPr txBox="1">
            <a:spLocks noChangeArrowheads="1"/>
          </p:cNvSpPr>
          <p:nvPr/>
        </p:nvSpPr>
        <p:spPr bwMode="auto">
          <a:xfrm>
            <a:off x="1776413" y="5497513"/>
            <a:ext cx="7977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000" b="1">
                <a:solidFill>
                  <a:srgbClr val="000099"/>
                </a:solidFill>
                <a:cs typeface="Arial" panose="020B0604020202020204" pitchFamily="34" charset="0"/>
              </a:rPr>
              <a:t>Souvent seule solution thérapeutique possible</a:t>
            </a:r>
          </a:p>
        </p:txBody>
      </p:sp>
      <p:pic>
        <p:nvPicPr>
          <p:cNvPr id="157702"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2313" y="3413125"/>
            <a:ext cx="989012"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3"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075" y="5187950"/>
            <a:ext cx="9874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1" name="Text Box 47"/>
          <p:cNvSpPr txBox="1">
            <a:spLocks noChangeArrowheads="1"/>
          </p:cNvSpPr>
          <p:nvPr/>
        </p:nvSpPr>
        <p:spPr bwMode="auto">
          <a:xfrm>
            <a:off x="176213" y="5024438"/>
            <a:ext cx="5888037"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indent="3603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b="1">
                <a:solidFill>
                  <a:srgbClr val="000099"/>
                </a:solidFill>
                <a:ea typeface="ＭＳ Ｐゴシック" panose="020B0600070205080204" pitchFamily="34" charset="-128"/>
              </a:rPr>
              <a:t>Paralysie</a:t>
            </a:r>
            <a:r>
              <a:rPr lang="fr-FR" altLang="fr-FR" sz="1600">
                <a:solidFill>
                  <a:srgbClr val="000099"/>
                </a:solidFill>
                <a:ea typeface="ＭＳ Ｐゴシック" panose="020B0600070205080204" pitchFamily="34" charset="-128"/>
              </a:rPr>
              <a:t> des cordes vocales après efforts vocaux </a:t>
            </a:r>
          </a:p>
          <a:p>
            <a:pPr eaLnBrk="1" hangingPunct="1">
              <a:buClr>
                <a:srgbClr val="62C400"/>
              </a:buClr>
            </a:pPr>
            <a:r>
              <a:rPr lang="fr-FR" altLang="fr-FR" sz="1600">
                <a:solidFill>
                  <a:srgbClr val="000099"/>
                </a:solidFill>
                <a:ea typeface="ＭＳ Ｐゴシック" panose="020B0600070205080204" pitchFamily="34" charset="-128"/>
              </a:rPr>
              <a:t>importants ou infection virale </a:t>
            </a:r>
          </a:p>
          <a:p>
            <a:pPr eaLnBrk="1" hangingPunct="1">
              <a:buClr>
                <a:srgbClr val="62C400"/>
              </a:buClr>
            </a:pPr>
            <a:r>
              <a:rPr lang="fr-FR" altLang="fr-FR" sz="1600" b="1">
                <a:solidFill>
                  <a:srgbClr val="000099"/>
                </a:solidFill>
                <a:ea typeface="ＭＳ Ｐゴシック" panose="020B0600070205080204" pitchFamily="34" charset="-128"/>
              </a:rPr>
              <a:t>Sensations d</a:t>
            </a:r>
            <a:r>
              <a:rPr lang="fr-FR" altLang="ja-JP" sz="1600" b="1">
                <a:solidFill>
                  <a:srgbClr val="000099"/>
                </a:solidFill>
                <a:ea typeface="ＭＳ Ｐゴシック" panose="020B0600070205080204" pitchFamily="34" charset="-128"/>
              </a:rPr>
              <a:t>’écorchures</a:t>
            </a:r>
            <a:r>
              <a:rPr lang="fr-FR" altLang="ja-JP" sz="1600">
                <a:solidFill>
                  <a:srgbClr val="000099"/>
                </a:solidFill>
                <a:ea typeface="ＭＳ Ｐゴシック" panose="020B0600070205080204" pitchFamily="34" charset="-128"/>
              </a:rPr>
              <a:t>,  toux rauque sèche et </a:t>
            </a:r>
          </a:p>
          <a:p>
            <a:pPr eaLnBrk="1" hangingPunct="1">
              <a:buClr>
                <a:srgbClr val="62C400"/>
              </a:buClr>
            </a:pPr>
            <a:r>
              <a:rPr lang="fr-FR" altLang="ja-JP" sz="1600">
                <a:solidFill>
                  <a:srgbClr val="000099"/>
                </a:solidFill>
                <a:ea typeface="ＭＳ Ｐゴシック" panose="020B0600070205080204" pitchFamily="34" charset="-128"/>
              </a:rPr>
              <a:t>douloureuse, </a:t>
            </a:r>
            <a:r>
              <a:rPr lang="fr-FR" altLang="ja-JP" sz="1600" b="1" i="1">
                <a:solidFill>
                  <a:srgbClr val="000099"/>
                </a:solidFill>
                <a:ea typeface="ＭＳ Ｐゴシック" panose="020B0600070205080204" pitchFamily="34" charset="-128"/>
              </a:rPr>
              <a:t>amélioration par la</a:t>
            </a:r>
            <a:r>
              <a:rPr lang="fr-FR" altLang="ja-JP" sz="1600" i="1">
                <a:solidFill>
                  <a:srgbClr val="000099"/>
                </a:solidFill>
                <a:ea typeface="ＭＳ Ｐゴシック" panose="020B0600070205080204" pitchFamily="34" charset="-128"/>
              </a:rPr>
              <a:t> </a:t>
            </a:r>
            <a:r>
              <a:rPr lang="fr-FR" altLang="ja-JP" sz="1600" b="1" i="1">
                <a:solidFill>
                  <a:srgbClr val="000099"/>
                </a:solidFill>
                <a:ea typeface="ＭＳ Ｐゴシック" panose="020B0600070205080204" pitchFamily="34" charset="-128"/>
              </a:rPr>
              <a:t>chaleur humide</a:t>
            </a:r>
            <a:endParaRPr lang="fr-FR" altLang="fr-FR" sz="1600" b="1" i="1">
              <a:solidFill>
                <a:srgbClr val="000099"/>
              </a:solidFill>
              <a:ea typeface="ＭＳ Ｐゴシック" panose="020B0600070205080204" pitchFamily="34" charset="-128"/>
            </a:endParaRPr>
          </a:p>
        </p:txBody>
      </p:sp>
      <p:sp>
        <p:nvSpPr>
          <p:cNvPr id="69639" name="Text Box 48"/>
          <p:cNvSpPr txBox="1">
            <a:spLocks noChangeArrowheads="1"/>
          </p:cNvSpPr>
          <p:nvPr/>
        </p:nvSpPr>
        <p:spPr bwMode="auto">
          <a:xfrm>
            <a:off x="176213" y="2890838"/>
            <a:ext cx="5040312" cy="658812"/>
          </a:xfrm>
          <a:prstGeom prst="rect">
            <a:avLst/>
          </a:prstGeom>
          <a:solidFill>
            <a:schemeClr val="bg1"/>
          </a:solidFill>
          <a:ln>
            <a:noFill/>
          </a:ln>
        </p:spPr>
        <p:txBody>
          <a:bodyPr lIns="162000" tIns="82800" rIns="126000" bIns="82800">
            <a:spAutoFit/>
          </a:bodyPr>
          <a:lstStyle>
            <a:lvl1pPr marL="177800" indent="-177800"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marL="285750" indent="-285750" eaLnBrk="1" hangingPunct="1">
              <a:buClr>
                <a:srgbClr val="62C400"/>
              </a:buClr>
              <a:buFontTx/>
              <a:buBlip>
                <a:blip r:embed="rId3"/>
              </a:buBlip>
              <a:defRPr/>
            </a:pPr>
            <a:r>
              <a:rPr lang="fr-FR" altLang="fr-FR" sz="1600" b="0" dirty="0">
                <a:solidFill>
                  <a:srgbClr val="000099"/>
                </a:solidFill>
                <a:latin typeface="+mj-lt"/>
              </a:rPr>
              <a:t>Enrouement avec voix </a:t>
            </a:r>
            <a:r>
              <a:rPr lang="fr-FR" altLang="fr-FR" sz="1600" dirty="0">
                <a:solidFill>
                  <a:srgbClr val="000099"/>
                </a:solidFill>
                <a:latin typeface="+mj-lt"/>
              </a:rPr>
              <a:t>bitonale</a:t>
            </a:r>
            <a:r>
              <a:rPr lang="fr-FR" altLang="fr-FR" sz="1600" b="0" dirty="0">
                <a:solidFill>
                  <a:srgbClr val="000099"/>
                </a:solidFill>
                <a:latin typeface="+mj-lt"/>
              </a:rPr>
              <a:t>, toux avec douleur brûlante par surmenage vocal</a:t>
            </a:r>
          </a:p>
        </p:txBody>
      </p:sp>
      <p:sp>
        <p:nvSpPr>
          <p:cNvPr id="224264" name="Text Box 50"/>
          <p:cNvSpPr txBox="1">
            <a:spLocks noChangeArrowheads="1"/>
          </p:cNvSpPr>
          <p:nvPr/>
        </p:nvSpPr>
        <p:spPr bwMode="auto">
          <a:xfrm>
            <a:off x="176213" y="1644650"/>
            <a:ext cx="5040312" cy="898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tabLst>
                <a:tab pos="177800" algn="l"/>
              </a:tabLst>
              <a:defRPr>
                <a:solidFill>
                  <a:schemeClr val="tx1"/>
                </a:solidFill>
                <a:latin typeface="Arial" panose="020B0604020202020204" pitchFamily="34" charset="0"/>
              </a:defRPr>
            </a:lvl1pPr>
            <a:lvl2pPr marL="742950" indent="-285750">
              <a:tabLst>
                <a:tab pos="177800" algn="l"/>
              </a:tabLst>
              <a:defRPr>
                <a:solidFill>
                  <a:schemeClr val="tx1"/>
                </a:solidFill>
                <a:latin typeface="Arial" panose="020B0604020202020204" pitchFamily="34" charset="0"/>
              </a:defRPr>
            </a:lvl2pPr>
            <a:lvl3pPr marL="1143000" indent="-228600">
              <a:tabLst>
                <a:tab pos="177800" algn="l"/>
              </a:tabLst>
              <a:defRPr>
                <a:solidFill>
                  <a:schemeClr val="tx1"/>
                </a:solidFill>
                <a:latin typeface="Arial" panose="020B0604020202020204" pitchFamily="34" charset="0"/>
              </a:defRPr>
            </a:lvl3pPr>
            <a:lvl4pPr marL="1600200" indent="-228600">
              <a:tabLst>
                <a:tab pos="177800" algn="l"/>
              </a:tabLst>
              <a:defRPr>
                <a:solidFill>
                  <a:schemeClr val="tx1"/>
                </a:solidFill>
                <a:latin typeface="Arial" panose="020B0604020202020204" pitchFamily="34" charset="0"/>
              </a:defRPr>
            </a:lvl4pPr>
            <a:lvl5pPr marL="2057400" indent="-228600">
              <a:tabLst>
                <a:tab pos="1778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778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778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778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77800" algn="l"/>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a:solidFill>
                  <a:srgbClr val="000099"/>
                </a:solidFill>
                <a:ea typeface="ＭＳ Ｐゴシック" panose="020B0600070205080204" pitchFamily="34" charset="-128"/>
              </a:rPr>
              <a:t>Enrouement </a:t>
            </a:r>
            <a:r>
              <a:rPr lang="fr-FR" altLang="fr-FR" sz="1600" b="1">
                <a:solidFill>
                  <a:srgbClr val="000099"/>
                </a:solidFill>
                <a:ea typeface="ＭＳ Ｐゴシック" panose="020B0600070205080204" pitchFamily="34" charset="-128"/>
              </a:rPr>
              <a:t>après fatigue</a:t>
            </a:r>
            <a:r>
              <a:rPr lang="fr-FR" altLang="fr-FR" sz="1600">
                <a:solidFill>
                  <a:srgbClr val="000099"/>
                </a:solidFill>
                <a:ea typeface="ＭＳ Ｐゴシック" panose="020B0600070205080204" pitchFamily="34" charset="-128"/>
              </a:rPr>
              <a:t> excessive des cordes vocales, </a:t>
            </a:r>
            <a:r>
              <a:rPr lang="fr-FR" altLang="fr-FR" sz="1600" b="1">
                <a:solidFill>
                  <a:srgbClr val="000099"/>
                </a:solidFill>
                <a:ea typeface="ＭＳ Ｐゴシック" panose="020B0600070205080204" pitchFamily="34" charset="-128"/>
              </a:rPr>
              <a:t>aphonie des orateurs</a:t>
            </a:r>
          </a:p>
          <a:p>
            <a:pPr eaLnBrk="1" hangingPunct="1">
              <a:buClr>
                <a:srgbClr val="62C400"/>
              </a:buClr>
            </a:pPr>
            <a:r>
              <a:rPr lang="fr-FR" altLang="fr-FR" sz="1600" i="1">
                <a:solidFill>
                  <a:srgbClr val="000099"/>
                </a:solidFill>
                <a:ea typeface="ＭＳ Ｐゴシック" panose="020B0600070205080204" pitchFamily="34" charset="-128"/>
              </a:rPr>
              <a:t>     Aggravation au fur et à mesure de la journée. </a:t>
            </a:r>
          </a:p>
        </p:txBody>
      </p:sp>
      <p:sp>
        <p:nvSpPr>
          <p:cNvPr id="2" name="Rectangle 1"/>
          <p:cNvSpPr>
            <a:spLocks noChangeArrowheads="1"/>
          </p:cNvSpPr>
          <p:nvPr/>
        </p:nvSpPr>
        <p:spPr bwMode="auto">
          <a:xfrm>
            <a:off x="296863" y="3979863"/>
            <a:ext cx="42005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Blip>
                <a:blip r:embed="rId3"/>
              </a:buBlip>
            </a:pPr>
            <a:r>
              <a:rPr lang="fr-FR" altLang="fr-FR" sz="1600">
                <a:solidFill>
                  <a:srgbClr val="000099"/>
                </a:solidFill>
                <a:ea typeface="ＭＳ Ｐゴシック" panose="020B0600070205080204" pitchFamily="34" charset="-128"/>
              </a:rPr>
              <a:t>Suite de surmenage vocal,</a:t>
            </a:r>
          </a:p>
          <a:p>
            <a:pPr eaLnBrk="1" hangingPunct="1"/>
            <a:r>
              <a:rPr lang="fr-FR" altLang="fr-FR" sz="1600">
                <a:solidFill>
                  <a:srgbClr val="000099"/>
                </a:solidFill>
                <a:ea typeface="ＭＳ Ｐゴシック" panose="020B0600070205080204" pitchFamily="34" charset="-128"/>
              </a:rPr>
              <a:t>     la voix </a:t>
            </a:r>
            <a:r>
              <a:rPr lang="fr-FR" altLang="fr-FR" sz="1600" b="1">
                <a:solidFill>
                  <a:srgbClr val="000099"/>
                </a:solidFill>
                <a:ea typeface="ＭＳ Ｐゴシック" panose="020B0600070205080204" pitchFamily="34" charset="-128"/>
              </a:rPr>
              <a:t>s’améliore en parlant</a:t>
            </a:r>
          </a:p>
        </p:txBody>
      </p:sp>
      <p:sp>
        <p:nvSpPr>
          <p:cNvPr id="13" name="Text Box 50"/>
          <p:cNvSpPr txBox="1">
            <a:spLocks noChangeArrowheads="1"/>
          </p:cNvSpPr>
          <p:nvPr/>
        </p:nvSpPr>
        <p:spPr bwMode="auto">
          <a:xfrm>
            <a:off x="2366963" y="1062038"/>
            <a:ext cx="7069137" cy="400050"/>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Enrouement - Aphonie</a:t>
            </a:r>
          </a:p>
        </p:txBody>
      </p:sp>
      <p:sp>
        <p:nvSpPr>
          <p:cNvPr id="14"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sp>
        <p:nvSpPr>
          <p:cNvPr id="16" name="Rectangle 70"/>
          <p:cNvSpPr>
            <a:spLocks noChangeArrowheads="1"/>
          </p:cNvSpPr>
          <p:nvPr/>
        </p:nvSpPr>
        <p:spPr bwMode="auto">
          <a:xfrm>
            <a:off x="7718425" y="1539875"/>
            <a:ext cx="3421063" cy="681038"/>
          </a:xfrm>
          <a:prstGeom prst="roundRect">
            <a:avLst/>
          </a:prstGeom>
          <a:noFill/>
          <a:ln w="3175">
            <a:solidFill>
              <a:srgbClr val="62C400"/>
            </a:solidFill>
            <a:miter lim="800000"/>
            <a:headEnd/>
            <a:tailEnd/>
          </a:ln>
          <a:effec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eaLnBrk="1" fontAlgn="auto" hangingPunct="1">
              <a:spcBef>
                <a:spcPts val="0"/>
              </a:spcBef>
              <a:spcAft>
                <a:spcPts val="0"/>
              </a:spcAft>
              <a:buFont typeface="Wingdings" panose="05000000000000000000" pitchFamily="2" charset="2"/>
              <a:buNone/>
              <a:defRPr/>
            </a:pPr>
            <a:r>
              <a:rPr lang="fr-FR" altLang="fr-FR" sz="1800" b="1" dirty="0">
                <a:solidFill>
                  <a:srgbClr val="000099"/>
                </a:solidFill>
                <a:latin typeface="+mj-lt"/>
                <a:cs typeface="Arial" panose="020B0604020202020204" pitchFamily="34" charset="0"/>
              </a:rPr>
              <a:t>Arnica </a:t>
            </a:r>
            <a:r>
              <a:rPr lang="fr-FR" altLang="fr-FR" sz="1800" b="1" dirty="0" err="1">
                <a:solidFill>
                  <a:srgbClr val="000099"/>
                </a:solidFill>
                <a:latin typeface="+mj-lt"/>
                <a:cs typeface="Arial" panose="020B0604020202020204" pitchFamily="34" charset="0"/>
              </a:rPr>
              <a:t>montana</a:t>
            </a:r>
            <a:r>
              <a:rPr lang="fr-FR" altLang="fr-FR" sz="1800" b="1" dirty="0">
                <a:solidFill>
                  <a:srgbClr val="000099"/>
                </a:solidFill>
                <a:latin typeface="+mj-lt"/>
                <a:cs typeface="Arial" panose="020B0604020202020204" pitchFamily="34" charset="0"/>
              </a:rPr>
              <a:t> 9 CH </a:t>
            </a:r>
          </a:p>
          <a:p>
            <a:pPr algn="r" eaLnBrk="1" fontAlgn="auto" hangingPunct="1">
              <a:spcBef>
                <a:spcPts val="0"/>
              </a:spcBef>
              <a:spcAft>
                <a:spcPts val="0"/>
              </a:spcAft>
              <a:buFont typeface="Wingdings" panose="05000000000000000000" pitchFamily="2" charset="2"/>
              <a:buNone/>
              <a:defRPr/>
            </a:pPr>
            <a:r>
              <a:rPr lang="fr-FR" altLang="fr-FR" dirty="0">
                <a:solidFill>
                  <a:srgbClr val="000099"/>
                </a:solidFill>
                <a:latin typeface="+mj-lt"/>
                <a:cs typeface="Arial" panose="020B0604020202020204" pitchFamily="34" charset="0"/>
              </a:rPr>
              <a:t>5 granules toutes les heures - ESA</a:t>
            </a:r>
          </a:p>
        </p:txBody>
      </p:sp>
      <p:sp>
        <p:nvSpPr>
          <p:cNvPr id="17" name="Rectangle 70"/>
          <p:cNvSpPr>
            <a:spLocks noChangeArrowheads="1"/>
          </p:cNvSpPr>
          <p:nvPr/>
        </p:nvSpPr>
        <p:spPr bwMode="auto">
          <a:xfrm>
            <a:off x="7726363" y="2851150"/>
            <a:ext cx="3421062" cy="681038"/>
          </a:xfrm>
          <a:prstGeom prst="roundRect">
            <a:avLst/>
          </a:prstGeom>
          <a:noFill/>
          <a:ln w="3175">
            <a:solidFill>
              <a:srgbClr val="62C400"/>
            </a:solidFill>
            <a:miter lim="800000"/>
            <a:headEnd/>
            <a:tailEnd/>
          </a:ln>
          <a:effec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eaLnBrk="1" fontAlgn="auto" hangingPunct="1">
              <a:spcBef>
                <a:spcPts val="0"/>
              </a:spcBef>
              <a:spcAft>
                <a:spcPts val="0"/>
              </a:spcAft>
              <a:buFont typeface="Wingdings" panose="05000000000000000000" pitchFamily="2" charset="2"/>
              <a:buNone/>
              <a:defRPr/>
            </a:pPr>
            <a:r>
              <a:rPr lang="fr-FR" altLang="fr-FR" sz="1800" b="1" dirty="0">
                <a:solidFill>
                  <a:srgbClr val="000099"/>
                </a:solidFill>
                <a:latin typeface="+mj-lt"/>
                <a:cs typeface="Arial" panose="020B0604020202020204" pitchFamily="34" charset="0"/>
              </a:rPr>
              <a:t>Arum </a:t>
            </a:r>
            <a:r>
              <a:rPr lang="fr-FR" altLang="fr-FR" sz="1800" b="1" dirty="0" err="1">
                <a:solidFill>
                  <a:srgbClr val="000099"/>
                </a:solidFill>
                <a:latin typeface="+mj-lt"/>
                <a:cs typeface="Arial" panose="020B0604020202020204" pitchFamily="34" charset="0"/>
              </a:rPr>
              <a:t>triphyllum</a:t>
            </a:r>
            <a:r>
              <a:rPr lang="fr-FR" altLang="fr-FR" sz="1800" b="1" dirty="0">
                <a:solidFill>
                  <a:srgbClr val="000099"/>
                </a:solidFill>
                <a:latin typeface="+mj-lt"/>
                <a:cs typeface="Arial" panose="020B0604020202020204" pitchFamily="34" charset="0"/>
              </a:rPr>
              <a:t> 9 CH</a:t>
            </a:r>
          </a:p>
          <a:p>
            <a:pPr algn="r" eaLnBrk="1" fontAlgn="auto" hangingPunct="1">
              <a:spcBef>
                <a:spcPts val="0"/>
              </a:spcBef>
              <a:spcAft>
                <a:spcPts val="0"/>
              </a:spcAft>
              <a:buFont typeface="Wingdings" panose="05000000000000000000" pitchFamily="2" charset="2"/>
              <a:buNone/>
              <a:defRPr/>
            </a:pPr>
            <a:r>
              <a:rPr lang="fr-FR" altLang="fr-FR" dirty="0">
                <a:solidFill>
                  <a:srgbClr val="000099"/>
                </a:solidFill>
                <a:latin typeface="+mj-lt"/>
                <a:cs typeface="Arial" panose="020B0604020202020204" pitchFamily="34" charset="0"/>
              </a:rPr>
              <a:t>5 granules toutes les heures - ESA</a:t>
            </a:r>
          </a:p>
        </p:txBody>
      </p:sp>
      <p:sp>
        <p:nvSpPr>
          <p:cNvPr id="18" name="Rectangle 70"/>
          <p:cNvSpPr>
            <a:spLocks noChangeArrowheads="1"/>
          </p:cNvSpPr>
          <p:nvPr/>
        </p:nvSpPr>
        <p:spPr bwMode="auto">
          <a:xfrm>
            <a:off x="7726363" y="3895725"/>
            <a:ext cx="3421062" cy="681038"/>
          </a:xfrm>
          <a:prstGeom prst="roundRect">
            <a:avLst/>
          </a:prstGeom>
          <a:noFill/>
          <a:ln w="3175">
            <a:solidFill>
              <a:srgbClr val="62C400"/>
            </a:solidFill>
            <a:miter lim="800000"/>
            <a:headEnd/>
            <a:tailEnd/>
          </a:ln>
          <a:effec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eaLnBrk="1" fontAlgn="auto" hangingPunct="1">
              <a:spcBef>
                <a:spcPts val="0"/>
              </a:spcBef>
              <a:spcAft>
                <a:spcPts val="0"/>
              </a:spcAft>
              <a:buFont typeface="Wingdings" panose="05000000000000000000" pitchFamily="2" charset="2"/>
              <a:buNone/>
              <a:defRPr/>
            </a:pPr>
            <a:r>
              <a:rPr lang="fr-FR" altLang="fr-FR" sz="1800" b="1" dirty="0" err="1">
                <a:solidFill>
                  <a:srgbClr val="000099"/>
                </a:solidFill>
                <a:latin typeface="+mj-lt"/>
                <a:cs typeface="Arial" panose="020B0604020202020204" pitchFamily="34" charset="0"/>
              </a:rPr>
              <a:t>Rhus</a:t>
            </a:r>
            <a:r>
              <a:rPr lang="fr-FR" altLang="fr-FR" sz="1800" b="1" dirty="0">
                <a:solidFill>
                  <a:srgbClr val="000099"/>
                </a:solidFill>
                <a:latin typeface="+mj-lt"/>
                <a:cs typeface="Arial" panose="020B0604020202020204" pitchFamily="34" charset="0"/>
              </a:rPr>
              <a:t> </a:t>
            </a:r>
            <a:r>
              <a:rPr lang="fr-FR" altLang="fr-FR" sz="1800" b="1" dirty="0" err="1">
                <a:solidFill>
                  <a:srgbClr val="000099"/>
                </a:solidFill>
                <a:latin typeface="+mj-lt"/>
                <a:cs typeface="Arial" panose="020B0604020202020204" pitchFamily="34" charset="0"/>
              </a:rPr>
              <a:t>toxicodendron</a:t>
            </a:r>
            <a:r>
              <a:rPr lang="fr-FR" altLang="fr-FR" sz="1800" b="1" dirty="0">
                <a:solidFill>
                  <a:srgbClr val="000099"/>
                </a:solidFill>
                <a:latin typeface="+mj-lt"/>
                <a:cs typeface="Arial" panose="020B0604020202020204" pitchFamily="34" charset="0"/>
              </a:rPr>
              <a:t> 9 CH</a:t>
            </a:r>
          </a:p>
          <a:p>
            <a:pPr algn="r" eaLnBrk="1" fontAlgn="auto" hangingPunct="1">
              <a:spcBef>
                <a:spcPts val="0"/>
              </a:spcBef>
              <a:spcAft>
                <a:spcPts val="0"/>
              </a:spcAft>
              <a:buFont typeface="Wingdings" panose="05000000000000000000" pitchFamily="2" charset="2"/>
              <a:buNone/>
              <a:defRPr/>
            </a:pPr>
            <a:r>
              <a:rPr lang="fr-FR" altLang="fr-FR" dirty="0">
                <a:solidFill>
                  <a:srgbClr val="000099"/>
                </a:solidFill>
                <a:latin typeface="+mj-lt"/>
                <a:cs typeface="Arial" panose="020B0604020202020204" pitchFamily="34" charset="0"/>
              </a:rPr>
              <a:t>5 granules toutes les heures - ESA</a:t>
            </a:r>
          </a:p>
        </p:txBody>
      </p:sp>
      <p:sp>
        <p:nvSpPr>
          <p:cNvPr id="19" name="Rectangle 70"/>
          <p:cNvSpPr>
            <a:spLocks noChangeArrowheads="1"/>
          </p:cNvSpPr>
          <p:nvPr/>
        </p:nvSpPr>
        <p:spPr bwMode="auto">
          <a:xfrm>
            <a:off x="7718425" y="5024438"/>
            <a:ext cx="3421063" cy="681037"/>
          </a:xfrm>
          <a:prstGeom prst="roundRect">
            <a:avLst/>
          </a:prstGeom>
          <a:noFill/>
          <a:ln w="3175">
            <a:solidFill>
              <a:srgbClr val="62C400"/>
            </a:solidFill>
            <a:miter lim="800000"/>
            <a:headEnd/>
            <a:tailEnd/>
          </a:ln>
          <a:effec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eaLnBrk="1" fontAlgn="auto" hangingPunct="1">
              <a:spcBef>
                <a:spcPts val="0"/>
              </a:spcBef>
              <a:spcAft>
                <a:spcPts val="0"/>
              </a:spcAft>
              <a:buFont typeface="Wingdings" panose="05000000000000000000" pitchFamily="2" charset="2"/>
              <a:buNone/>
              <a:defRPr/>
            </a:pPr>
            <a:r>
              <a:rPr lang="fr-FR" altLang="fr-FR" sz="1800" b="1" dirty="0" err="1">
                <a:solidFill>
                  <a:srgbClr val="000099"/>
                </a:solidFill>
                <a:latin typeface="+mj-lt"/>
                <a:cs typeface="Arial" panose="020B0604020202020204" pitchFamily="34" charset="0"/>
              </a:rPr>
              <a:t>Causticum</a:t>
            </a:r>
            <a:r>
              <a:rPr lang="fr-FR" altLang="fr-FR" sz="1800" b="1" dirty="0">
                <a:solidFill>
                  <a:srgbClr val="000099"/>
                </a:solidFill>
                <a:latin typeface="+mj-lt"/>
                <a:cs typeface="Arial" panose="020B0604020202020204" pitchFamily="34" charset="0"/>
              </a:rPr>
              <a:t> 9 CH</a:t>
            </a:r>
          </a:p>
          <a:p>
            <a:pPr algn="r" eaLnBrk="1" fontAlgn="auto" hangingPunct="1">
              <a:spcBef>
                <a:spcPts val="0"/>
              </a:spcBef>
              <a:spcAft>
                <a:spcPts val="0"/>
              </a:spcAft>
              <a:buFont typeface="Wingdings" panose="05000000000000000000" pitchFamily="2" charset="2"/>
              <a:buNone/>
              <a:defRPr/>
            </a:pPr>
            <a:r>
              <a:rPr lang="fr-FR" altLang="fr-FR" dirty="0">
                <a:solidFill>
                  <a:srgbClr val="000099"/>
                </a:solidFill>
                <a:latin typeface="+mj-lt"/>
                <a:cs typeface="Arial" panose="020B0604020202020204" pitchFamily="34" charset="0"/>
              </a:rPr>
              <a:t>5 granules toutes les heures - 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426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animBg="1"/>
      <p:bldP spid="69639" grpId="0" animBg="1"/>
      <p:bldP spid="224264" grpId="0" animBg="1"/>
      <p:bldP spid="2" grpId="0"/>
      <p:bldP spid="16" grpId="0" animBg="1"/>
      <p:bldP spid="17" grpId="0" animBg="1"/>
      <p:bldP spid="18" grpId="0" animBg="1"/>
      <p:bldP spid="19"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ext Box 5"/>
          <p:cNvSpPr txBox="1">
            <a:spLocks noChangeArrowheads="1"/>
          </p:cNvSpPr>
          <p:nvPr/>
        </p:nvSpPr>
        <p:spPr bwMode="auto">
          <a:xfrm>
            <a:off x="1060450" y="1874838"/>
            <a:ext cx="10555288" cy="4524375"/>
          </a:xfrm>
          <a:prstGeom prst="rect">
            <a:avLst/>
          </a:prstGeom>
          <a:noFill/>
          <a:ln>
            <a:noFill/>
          </a:ln>
        </p:spPr>
        <p:txBody>
          <a:bodyPr>
            <a:spAutoFit/>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hangingPunct="1">
              <a:spcBef>
                <a:spcPct val="20000"/>
              </a:spcBef>
              <a:defRPr/>
            </a:pPr>
            <a:endParaRPr lang="fr-FR" altLang="fr-FR" sz="2000" b="0" dirty="0">
              <a:solidFill>
                <a:srgbClr val="000099"/>
              </a:solidFill>
              <a:latin typeface="+mj-lt"/>
            </a:endParaRPr>
          </a:p>
          <a:p>
            <a:pPr marL="342900" indent="-342900" eaLnBrk="1" hangingPunct="1">
              <a:lnSpc>
                <a:spcPct val="150000"/>
              </a:lnSpc>
              <a:spcBef>
                <a:spcPct val="20000"/>
              </a:spcBef>
              <a:buClr>
                <a:srgbClr val="62C400"/>
              </a:buClr>
              <a:buFontTx/>
              <a:buBlip>
                <a:blip r:embed="rId3"/>
              </a:buBlip>
              <a:defRPr/>
            </a:pPr>
            <a:r>
              <a:rPr lang="fr-FR" altLang="fr-FR" sz="2000" b="0" dirty="0">
                <a:solidFill>
                  <a:srgbClr val="000099"/>
                </a:solidFill>
                <a:latin typeface="+mj-lt"/>
              </a:rPr>
              <a:t> </a:t>
            </a:r>
            <a:r>
              <a:rPr lang="fr-FR" altLang="fr-FR" sz="2000" dirty="0">
                <a:solidFill>
                  <a:srgbClr val="000099"/>
                </a:solidFill>
                <a:latin typeface="+mj-lt"/>
              </a:rPr>
              <a:t>Inflammation de la muqueuse du larynx</a:t>
            </a:r>
            <a:r>
              <a:rPr lang="fr-FR" altLang="fr-FR" sz="2000" b="0" dirty="0">
                <a:solidFill>
                  <a:srgbClr val="000099"/>
                </a:solidFill>
                <a:latin typeface="+mj-lt"/>
              </a:rPr>
              <a:t> </a:t>
            </a:r>
          </a:p>
          <a:p>
            <a:pPr marL="342900" indent="-342900" eaLnBrk="1" hangingPunct="1">
              <a:lnSpc>
                <a:spcPct val="150000"/>
              </a:lnSpc>
              <a:spcBef>
                <a:spcPts val="1200"/>
              </a:spcBef>
              <a:buClr>
                <a:srgbClr val="62C400"/>
              </a:buClr>
              <a:buFontTx/>
              <a:buBlip>
                <a:blip r:embed="rId3"/>
              </a:buBlip>
              <a:defRPr/>
            </a:pPr>
            <a:r>
              <a:rPr lang="fr-FR" altLang="fr-FR" sz="2000" b="0" dirty="0">
                <a:solidFill>
                  <a:srgbClr val="000099"/>
                </a:solidFill>
                <a:latin typeface="+mj-lt"/>
              </a:rPr>
              <a:t> 2 symptômes majeurs :</a:t>
            </a:r>
          </a:p>
          <a:p>
            <a:pPr marL="982663" eaLnBrk="1" hangingPunct="1">
              <a:spcBef>
                <a:spcPts val="600"/>
              </a:spcBef>
              <a:buClr>
                <a:srgbClr val="62C400"/>
              </a:buClr>
              <a:defRPr/>
            </a:pPr>
            <a:r>
              <a:rPr lang="fr-FR" altLang="fr-FR" sz="2000" b="0">
                <a:solidFill>
                  <a:srgbClr val="000099"/>
                </a:solidFill>
                <a:latin typeface="+mj-lt"/>
              </a:rPr>
              <a:t>- </a:t>
            </a:r>
            <a:r>
              <a:rPr lang="fr-FR" altLang="fr-FR" sz="2000">
                <a:solidFill>
                  <a:srgbClr val="000099"/>
                </a:solidFill>
                <a:latin typeface="+mj-lt"/>
              </a:rPr>
              <a:t>voix </a:t>
            </a:r>
            <a:r>
              <a:rPr lang="fr-FR" altLang="fr-FR" sz="2000" dirty="0">
                <a:solidFill>
                  <a:srgbClr val="000099"/>
                </a:solidFill>
                <a:latin typeface="+mj-lt"/>
              </a:rPr>
              <a:t>rauque</a:t>
            </a:r>
            <a:r>
              <a:rPr lang="fr-FR" altLang="fr-FR" sz="2000" b="0" dirty="0">
                <a:solidFill>
                  <a:srgbClr val="000099"/>
                </a:solidFill>
                <a:latin typeface="+mj-lt"/>
              </a:rPr>
              <a:t> puis extinction progressive de la voix, associée à une toux sèche</a:t>
            </a:r>
          </a:p>
          <a:p>
            <a:pPr marL="982663" eaLnBrk="1" hangingPunct="1">
              <a:spcBef>
                <a:spcPts val="600"/>
              </a:spcBef>
              <a:buClr>
                <a:srgbClr val="62C400"/>
              </a:buClr>
              <a:defRPr/>
            </a:pPr>
            <a:r>
              <a:rPr lang="fr-FR" altLang="fr-FR" sz="2000" b="0" dirty="0">
                <a:solidFill>
                  <a:srgbClr val="000099"/>
                </a:solidFill>
                <a:latin typeface="+mj-lt"/>
              </a:rPr>
              <a:t>- </a:t>
            </a:r>
            <a:r>
              <a:rPr lang="fr-FR" altLang="fr-FR" sz="2000" dirty="0">
                <a:solidFill>
                  <a:srgbClr val="000099"/>
                </a:solidFill>
                <a:latin typeface="+mj-lt"/>
              </a:rPr>
              <a:t>dyspnée</a:t>
            </a:r>
            <a:r>
              <a:rPr lang="fr-FR" altLang="fr-FR" sz="2000" b="0" dirty="0">
                <a:solidFill>
                  <a:srgbClr val="000099"/>
                </a:solidFill>
                <a:latin typeface="+mj-lt"/>
              </a:rPr>
              <a:t>, essentiellement chez l’</a:t>
            </a:r>
            <a:r>
              <a:rPr lang="fr-FR" altLang="ja-JP" sz="2000" b="0" dirty="0">
                <a:solidFill>
                  <a:srgbClr val="000099"/>
                </a:solidFill>
                <a:latin typeface="+mj-lt"/>
              </a:rPr>
              <a:t>enfant où elle peut survenir d’emblée</a:t>
            </a:r>
          </a:p>
          <a:p>
            <a:pPr marL="342900" indent="-342900" eaLnBrk="1" hangingPunct="1">
              <a:lnSpc>
                <a:spcPct val="150000"/>
              </a:lnSpc>
              <a:spcBef>
                <a:spcPts val="1200"/>
              </a:spcBef>
              <a:buClr>
                <a:srgbClr val="62C400"/>
              </a:buClr>
              <a:buFontTx/>
              <a:buBlip>
                <a:blip r:embed="rId3"/>
              </a:buBlip>
              <a:defRPr/>
            </a:pPr>
            <a:r>
              <a:rPr lang="fr-FR" altLang="fr-FR" sz="2000" b="0" dirty="0">
                <a:solidFill>
                  <a:srgbClr val="000099"/>
                </a:solidFill>
                <a:latin typeface="+mj-lt"/>
              </a:rPr>
              <a:t> Fièvre</a:t>
            </a:r>
          </a:p>
          <a:p>
            <a:pPr marL="342900" indent="-342900" eaLnBrk="1" hangingPunct="1">
              <a:lnSpc>
                <a:spcPct val="150000"/>
              </a:lnSpc>
              <a:spcBef>
                <a:spcPts val="1200"/>
              </a:spcBef>
              <a:buClr>
                <a:srgbClr val="62C400"/>
              </a:buClr>
              <a:buFontTx/>
              <a:buBlip>
                <a:blip r:embed="rId3"/>
              </a:buBlip>
              <a:defRPr/>
            </a:pPr>
            <a:r>
              <a:rPr lang="fr-FR" altLang="fr-FR" sz="2000" b="0" dirty="0">
                <a:solidFill>
                  <a:srgbClr val="000099"/>
                </a:solidFill>
                <a:latin typeface="+mj-lt"/>
              </a:rPr>
              <a:t> Douleur : sécheresse, sensation d’</a:t>
            </a:r>
            <a:r>
              <a:rPr lang="fr-FR" altLang="ja-JP" sz="2000" b="0" dirty="0">
                <a:solidFill>
                  <a:srgbClr val="000099"/>
                </a:solidFill>
                <a:latin typeface="+mj-lt"/>
              </a:rPr>
              <a:t>aiguilles ou de raclement </a:t>
            </a:r>
          </a:p>
          <a:p>
            <a:pPr marL="342900" indent="-342900" eaLnBrk="1" hangingPunct="1">
              <a:lnSpc>
                <a:spcPct val="150000"/>
              </a:lnSpc>
              <a:spcBef>
                <a:spcPts val="1200"/>
              </a:spcBef>
              <a:buClr>
                <a:srgbClr val="62C400"/>
              </a:buClr>
              <a:buFontTx/>
              <a:buBlip>
                <a:blip r:embed="rId3"/>
              </a:buBlip>
              <a:defRPr/>
            </a:pPr>
            <a:r>
              <a:rPr lang="fr-FR" altLang="fr-FR" sz="2000" b="0" dirty="0">
                <a:solidFill>
                  <a:srgbClr val="000099"/>
                </a:solidFill>
                <a:latin typeface="+mj-lt"/>
              </a:rPr>
              <a:t> Altération de l’</a:t>
            </a:r>
            <a:r>
              <a:rPr lang="fr-FR" altLang="ja-JP" sz="2000" b="0" dirty="0">
                <a:solidFill>
                  <a:srgbClr val="000099"/>
                </a:solidFill>
                <a:latin typeface="+mj-lt"/>
              </a:rPr>
              <a:t>état général possible </a:t>
            </a:r>
          </a:p>
          <a:p>
            <a:pPr eaLnBrk="1" hangingPunct="1">
              <a:spcBef>
                <a:spcPct val="20000"/>
              </a:spcBef>
              <a:buFont typeface="Wingdings" panose="05000000000000000000" pitchFamily="2" charset="2"/>
              <a:buChar char="Ø"/>
              <a:defRPr/>
            </a:pPr>
            <a:endParaRPr lang="fr-FR" altLang="fr-FR" sz="2000" b="0" dirty="0">
              <a:solidFill>
                <a:srgbClr val="000099"/>
              </a:solidFill>
              <a:latin typeface="+mj-lt"/>
            </a:endParaRPr>
          </a:p>
        </p:txBody>
      </p:sp>
      <p:sp>
        <p:nvSpPr>
          <p:cNvPr id="5" name="Text Box 50"/>
          <p:cNvSpPr txBox="1">
            <a:spLocks noChangeArrowheads="1"/>
          </p:cNvSpPr>
          <p:nvPr/>
        </p:nvSpPr>
        <p:spPr bwMode="auto">
          <a:xfrm>
            <a:off x="2390775" y="1063625"/>
            <a:ext cx="7069138" cy="401638"/>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Laryngite</a:t>
            </a:r>
          </a:p>
        </p:txBody>
      </p:sp>
      <p:sp>
        <p:nvSpPr>
          <p:cNvPr id="6"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sp>
        <p:nvSpPr>
          <p:cNvPr id="360453" name="Text Box 5"/>
          <p:cNvSpPr txBox="1">
            <a:spLocks noChangeArrowheads="1"/>
          </p:cNvSpPr>
          <p:nvPr/>
        </p:nvSpPr>
        <p:spPr bwMode="auto">
          <a:xfrm>
            <a:off x="244475" y="1674813"/>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Q</a:t>
            </a:r>
            <a:r>
              <a:rPr lang="fr-FR" altLang="fr-FR" sz="2000" b="1" u="sng">
                <a:solidFill>
                  <a:srgbClr val="000099"/>
                </a:solidFill>
                <a:cs typeface="Arial" panose="020B0604020202020204" pitchFamily="34" charset="0"/>
              </a:rPr>
              <a:t>uelques rappels</a:t>
            </a:r>
            <a:endParaRPr lang="fr-FR" altLang="fr-FR" sz="2000" b="1">
              <a:solidFill>
                <a:srgbClr val="95C41D"/>
              </a:solidFill>
              <a:ea typeface="ＭＳ Ｐゴシック" panose="020B0600070205080204" pitchFamily="34" charset="-128"/>
              <a:sym typeface="Wingdings" panose="05000000000000000000" pitchFamily="2" charset="2"/>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0"/>
          <p:cNvSpPr txBox="1">
            <a:spLocks noChangeArrowheads="1"/>
          </p:cNvSpPr>
          <p:nvPr/>
        </p:nvSpPr>
        <p:spPr bwMode="auto">
          <a:xfrm>
            <a:off x="2390775" y="1063625"/>
            <a:ext cx="7069138" cy="401638"/>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Laryngite</a:t>
            </a:r>
          </a:p>
        </p:txBody>
      </p:sp>
      <p:sp>
        <p:nvSpPr>
          <p:cNvPr id="6"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pic>
        <p:nvPicPr>
          <p:cNvPr id="362500"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1475" y="1858963"/>
            <a:ext cx="131603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2501"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350" y="4003675"/>
            <a:ext cx="71913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2095500" y="3744913"/>
            <a:ext cx="8029575" cy="1508125"/>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marL="0" indent="0" eaLnBrk="1" hangingPunct="1">
              <a:lnSpc>
                <a:spcPct val="120000"/>
              </a:lnSpc>
              <a:buClr>
                <a:srgbClr val="62C400"/>
              </a:buClr>
              <a:defRPr/>
            </a:pPr>
            <a:endParaRPr lang="fr-FR" altLang="fr-FR" sz="2000" b="0" dirty="0">
              <a:solidFill>
                <a:srgbClr val="000099"/>
              </a:solidFill>
              <a:latin typeface="+mj-lt"/>
            </a:endParaRPr>
          </a:p>
          <a:p>
            <a:pPr marL="800100" lvl="1" indent="-342900" eaLnBrk="1" hangingPunct="1">
              <a:lnSpc>
                <a:spcPct val="120000"/>
              </a:lnSpc>
              <a:spcBef>
                <a:spcPts val="1200"/>
              </a:spcBef>
              <a:buClr>
                <a:srgbClr val="000099"/>
              </a:buClr>
              <a:buFont typeface="Arial" panose="020B0604020202020204" pitchFamily="34" charset="0"/>
              <a:buChar char="-"/>
              <a:defRPr/>
            </a:pPr>
            <a:r>
              <a:rPr lang="fr-FR" altLang="fr-FR" sz="2000" b="0" dirty="0">
                <a:solidFill>
                  <a:srgbClr val="000099"/>
                </a:solidFill>
                <a:latin typeface="+mj-lt"/>
              </a:rPr>
              <a:t>toute </a:t>
            </a:r>
            <a:r>
              <a:rPr lang="fr-FR" altLang="fr-FR" sz="2000" dirty="0">
                <a:solidFill>
                  <a:srgbClr val="000099"/>
                </a:solidFill>
                <a:latin typeface="+mj-lt"/>
              </a:rPr>
              <a:t>gêne respiratoire chez l’enfant = urgence médicale</a:t>
            </a:r>
          </a:p>
          <a:p>
            <a:pPr marL="800100" lvl="1" indent="-342900" eaLnBrk="1" hangingPunct="1">
              <a:lnSpc>
                <a:spcPct val="120000"/>
              </a:lnSpc>
              <a:spcBef>
                <a:spcPts val="1200"/>
              </a:spcBef>
              <a:buClr>
                <a:srgbClr val="000099"/>
              </a:buClr>
              <a:buFont typeface="Arial" panose="020B0604020202020204" pitchFamily="34" charset="0"/>
              <a:buChar char="-"/>
              <a:defRPr/>
            </a:pPr>
            <a:r>
              <a:rPr lang="fr-FR" altLang="fr-FR" sz="2000" b="0" dirty="0">
                <a:solidFill>
                  <a:srgbClr val="000099"/>
                </a:solidFill>
                <a:latin typeface="+mj-lt"/>
              </a:rPr>
              <a:t>persistance des symptômes </a:t>
            </a:r>
            <a:r>
              <a:rPr lang="fr-FR" altLang="fr-FR" sz="2000" dirty="0">
                <a:solidFill>
                  <a:srgbClr val="000099"/>
                </a:solidFill>
                <a:latin typeface="+mj-lt"/>
              </a:rPr>
              <a:t>au-delà de 10 jours</a:t>
            </a:r>
          </a:p>
        </p:txBody>
      </p:sp>
      <p:sp>
        <p:nvSpPr>
          <p:cNvPr id="362503" name="Rectangle 6"/>
          <p:cNvSpPr>
            <a:spLocks noChangeArrowheads="1"/>
          </p:cNvSpPr>
          <p:nvPr/>
        </p:nvSpPr>
        <p:spPr bwMode="auto">
          <a:xfrm>
            <a:off x="2390775" y="3521075"/>
            <a:ext cx="3879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a:solidFill>
                  <a:srgbClr val="000099"/>
                </a:solidFill>
                <a:cs typeface="Arial" panose="020B0604020202020204" pitchFamily="34" charset="0"/>
                <a:sym typeface="Wingdings" panose="05000000000000000000" pitchFamily="2" charset="2"/>
              </a:rPr>
              <a:t> </a:t>
            </a:r>
            <a:r>
              <a:rPr lang="fr-FR" altLang="fr-FR" sz="2400" b="1">
                <a:solidFill>
                  <a:srgbClr val="000099"/>
                </a:solidFill>
                <a:cs typeface="Arial" panose="020B0604020202020204" pitchFamily="34" charset="0"/>
                <a:sym typeface="Wingdings" panose="05000000000000000000" pitchFamily="2" charset="2"/>
              </a:rPr>
              <a:t>Consultation médicale</a:t>
            </a:r>
            <a:endParaRPr lang="fr-FR" altLang="fr-FR"/>
          </a:p>
        </p:txBody>
      </p:sp>
      <p:sp>
        <p:nvSpPr>
          <p:cNvPr id="362504" name="Text Box 5"/>
          <p:cNvSpPr txBox="1">
            <a:spLocks noChangeArrowheads="1"/>
          </p:cNvSpPr>
          <p:nvPr/>
        </p:nvSpPr>
        <p:spPr bwMode="auto">
          <a:xfrm>
            <a:off x="236538" y="1670050"/>
            <a:ext cx="117252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L</a:t>
            </a:r>
            <a:r>
              <a:rPr lang="fr-FR" altLang="fr-FR" sz="2000" b="1" u="sng">
                <a:solidFill>
                  <a:srgbClr val="000099"/>
                </a:solidFill>
                <a:ea typeface="ＭＳ Ｐゴシック" panose="020B0600070205080204" pitchFamily="34" charset="-128"/>
                <a:sym typeface="Wingdings" panose="05000000000000000000" pitchFamily="2" charset="2"/>
              </a:rPr>
              <a:t>imites du conseil</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Text Box 32"/>
          <p:cNvSpPr txBox="1">
            <a:spLocks noChangeArrowheads="1"/>
          </p:cNvSpPr>
          <p:nvPr/>
        </p:nvSpPr>
        <p:spPr bwMode="auto">
          <a:xfrm>
            <a:off x="215900" y="4837113"/>
            <a:ext cx="47529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99CC00"/>
              </a:buClr>
              <a:buFontTx/>
              <a:buBlip>
                <a:blip r:embed="rId3"/>
              </a:buBlip>
            </a:pPr>
            <a:r>
              <a:rPr lang="fr-FR" altLang="fr-FR" sz="1600" b="1">
                <a:solidFill>
                  <a:srgbClr val="000099"/>
                </a:solidFill>
                <a:ea typeface="ＭＳ Ｐゴシック" panose="020B0600070205080204" pitchFamily="34" charset="-128"/>
              </a:rPr>
              <a:t>Obstruction nasale</a:t>
            </a:r>
            <a:r>
              <a:rPr lang="fr-FR" altLang="fr-FR" sz="1600">
                <a:solidFill>
                  <a:srgbClr val="000099"/>
                </a:solidFill>
                <a:ea typeface="ＭＳ Ｐゴシック" panose="020B0600070205080204" pitchFamily="34" charset="-128"/>
              </a:rPr>
              <a:t> dominante obligeant à respirer la bouche ouverte </a:t>
            </a:r>
          </a:p>
          <a:p>
            <a:pPr eaLnBrk="1" hangingPunct="1">
              <a:buClr>
                <a:srgbClr val="99CC00"/>
              </a:buClr>
            </a:pPr>
            <a:r>
              <a:rPr lang="fr-FR" altLang="fr-FR" sz="1600">
                <a:solidFill>
                  <a:srgbClr val="000099"/>
                </a:solidFill>
                <a:ea typeface="ＭＳ Ｐゴシック" panose="020B0600070205080204" pitchFamily="34" charset="-128"/>
              </a:rPr>
              <a:t>    Toux </a:t>
            </a:r>
            <a:r>
              <a:rPr lang="fr-FR" altLang="fr-FR" sz="1600" b="1">
                <a:solidFill>
                  <a:srgbClr val="000099"/>
                </a:solidFill>
                <a:ea typeface="ＭＳ Ｐゴシック" panose="020B0600070205080204" pitchFamily="34" charset="-128"/>
              </a:rPr>
              <a:t>brusque nocturne</a:t>
            </a:r>
          </a:p>
        </p:txBody>
      </p:sp>
      <p:sp>
        <p:nvSpPr>
          <p:cNvPr id="228358" name="Text Box 47"/>
          <p:cNvSpPr txBox="1">
            <a:spLocks noChangeArrowheads="1"/>
          </p:cNvSpPr>
          <p:nvPr/>
        </p:nvSpPr>
        <p:spPr bwMode="auto">
          <a:xfrm>
            <a:off x="215900" y="3046413"/>
            <a:ext cx="4535488"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99CC00"/>
              </a:buClr>
              <a:buFontTx/>
              <a:buBlip>
                <a:blip r:embed="rId3"/>
              </a:buBlip>
            </a:pPr>
            <a:r>
              <a:rPr lang="fr-FR" altLang="fr-FR" sz="1600" b="1">
                <a:solidFill>
                  <a:srgbClr val="000099"/>
                </a:solidFill>
                <a:ea typeface="ＭＳ Ｐゴシック" panose="020B0600070205080204" pitchFamily="34" charset="-128"/>
              </a:rPr>
              <a:t>Laryngite avec toux aboyante débutant souvent la nuit vers minuit </a:t>
            </a:r>
          </a:p>
          <a:p>
            <a:pPr eaLnBrk="1" hangingPunct="1">
              <a:buClr>
                <a:srgbClr val="99CC00"/>
              </a:buClr>
            </a:pPr>
            <a:r>
              <a:rPr lang="fr-FR" altLang="fr-FR" sz="1600" b="1">
                <a:solidFill>
                  <a:srgbClr val="000099"/>
                </a:solidFill>
                <a:ea typeface="ＭＳ Ｐゴシック" panose="020B0600070205080204" pitchFamily="34" charset="-128"/>
              </a:rPr>
              <a:t>     suffocation</a:t>
            </a:r>
            <a:r>
              <a:rPr lang="fr-FR" altLang="fr-FR" sz="1600">
                <a:solidFill>
                  <a:srgbClr val="000099"/>
                </a:solidFill>
                <a:ea typeface="ＭＳ Ｐゴシック" panose="020B0600070205080204" pitchFamily="34" charset="-128"/>
              </a:rPr>
              <a:t> intense avec réveil brutal</a:t>
            </a:r>
          </a:p>
          <a:p>
            <a:pPr eaLnBrk="1" hangingPunct="1">
              <a:buClr>
                <a:srgbClr val="99CC00"/>
              </a:buClr>
            </a:pPr>
            <a:r>
              <a:rPr lang="fr-FR" altLang="fr-FR" sz="1600" i="1">
                <a:solidFill>
                  <a:srgbClr val="000099"/>
                </a:solidFill>
                <a:ea typeface="ＭＳ Ｐゴシック" panose="020B0600070205080204" pitchFamily="34" charset="-128"/>
              </a:rPr>
              <a:t>    Amélioration en position semi-assise</a:t>
            </a:r>
          </a:p>
        </p:txBody>
      </p:sp>
      <p:sp>
        <p:nvSpPr>
          <p:cNvPr id="228361" name="Text Box 50"/>
          <p:cNvSpPr txBox="1">
            <a:spLocks noChangeArrowheads="1"/>
          </p:cNvSpPr>
          <p:nvPr/>
        </p:nvSpPr>
        <p:spPr bwMode="auto">
          <a:xfrm>
            <a:off x="127000" y="1752600"/>
            <a:ext cx="5719763" cy="658813"/>
          </a:xfrm>
          <a:prstGeom prst="rect">
            <a:avLst/>
          </a:prstGeom>
          <a:solidFill>
            <a:schemeClr val="bg1"/>
          </a:solidFill>
          <a:ln>
            <a:noFill/>
          </a:ln>
        </p:spPr>
        <p:txBody>
          <a:bodyPr lIns="162000" tIns="82800" rIns="126000" bIns="82800">
            <a:spAutoFit/>
          </a:bodyPr>
          <a:lstStyle>
            <a:lvl1pPr marL="177800" indent="-177800"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marL="285750" indent="-285750" eaLnBrk="1" hangingPunct="1">
              <a:spcBef>
                <a:spcPct val="50000"/>
              </a:spcBef>
              <a:buClr>
                <a:srgbClr val="99CC00"/>
              </a:buClr>
              <a:buFontTx/>
              <a:buBlip>
                <a:blip r:embed="rId3"/>
              </a:buBlip>
              <a:defRPr/>
            </a:pPr>
            <a:r>
              <a:rPr lang="fr-FR" altLang="fr-FR" sz="1600" dirty="0">
                <a:solidFill>
                  <a:srgbClr val="000099"/>
                </a:solidFill>
                <a:latin typeface="+mj-lt"/>
              </a:rPr>
              <a:t>Suite de coup de froid</a:t>
            </a:r>
            <a:r>
              <a:rPr lang="fr-FR" altLang="fr-FR" sz="1600" b="0" dirty="0">
                <a:solidFill>
                  <a:srgbClr val="000099"/>
                </a:solidFill>
                <a:latin typeface="+mj-lt"/>
              </a:rPr>
              <a:t> -Toux sèche brutale et rauque débutant vers minuit - suffocation</a:t>
            </a:r>
          </a:p>
        </p:txBody>
      </p:sp>
      <p:sp>
        <p:nvSpPr>
          <p:cNvPr id="17" name="Text Box 50"/>
          <p:cNvSpPr txBox="1">
            <a:spLocks noChangeArrowheads="1"/>
          </p:cNvSpPr>
          <p:nvPr/>
        </p:nvSpPr>
        <p:spPr bwMode="auto">
          <a:xfrm>
            <a:off x="2397125" y="1063625"/>
            <a:ext cx="7069138" cy="400050"/>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Laryngite</a:t>
            </a:r>
          </a:p>
        </p:txBody>
      </p:sp>
      <p:sp>
        <p:nvSpPr>
          <p:cNvPr id="18"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sp>
        <p:nvSpPr>
          <p:cNvPr id="16" name="Text Box 6"/>
          <p:cNvSpPr txBox="1">
            <a:spLocks noChangeArrowheads="1"/>
          </p:cNvSpPr>
          <p:nvPr/>
        </p:nvSpPr>
        <p:spPr bwMode="auto">
          <a:xfrm>
            <a:off x="7407275" y="1703388"/>
            <a:ext cx="3733800" cy="952500"/>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Aconitum</a:t>
            </a:r>
            <a:r>
              <a:rPr lang="fr-FR" altLang="fr-FR" b="1" dirty="0">
                <a:solidFill>
                  <a:srgbClr val="000099"/>
                </a:solidFill>
                <a:latin typeface="+mj-lt"/>
              </a:rPr>
              <a:t> </a:t>
            </a:r>
            <a:r>
              <a:rPr lang="fr-FR" altLang="fr-FR" b="1" dirty="0" err="1">
                <a:solidFill>
                  <a:srgbClr val="000099"/>
                </a:solidFill>
                <a:latin typeface="+mj-lt"/>
              </a:rPr>
              <a:t>napellus</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9"/>
                </a:solidFill>
                <a:latin typeface="+mj-lt"/>
              </a:rPr>
              <a:t>5 granules toutes les 10 minutes en cas de crise - ESA</a:t>
            </a:r>
          </a:p>
        </p:txBody>
      </p:sp>
      <p:sp>
        <p:nvSpPr>
          <p:cNvPr id="19" name="Text Box 6"/>
          <p:cNvSpPr txBox="1">
            <a:spLocks noChangeArrowheads="1"/>
          </p:cNvSpPr>
          <p:nvPr/>
        </p:nvSpPr>
        <p:spPr bwMode="auto">
          <a:xfrm>
            <a:off x="7407275" y="3046413"/>
            <a:ext cx="3733800" cy="95408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Spongia</a:t>
            </a:r>
            <a:r>
              <a:rPr lang="fr-FR" altLang="fr-FR" b="1" dirty="0">
                <a:solidFill>
                  <a:srgbClr val="000099"/>
                </a:solidFill>
                <a:latin typeface="+mj-lt"/>
              </a:rPr>
              <a:t> </a:t>
            </a:r>
            <a:r>
              <a:rPr lang="fr-FR" altLang="fr-FR" b="1" dirty="0" err="1">
                <a:solidFill>
                  <a:srgbClr val="000099"/>
                </a:solidFill>
                <a:latin typeface="+mj-lt"/>
              </a:rPr>
              <a:t>tosta</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9"/>
                </a:solidFill>
                <a:latin typeface="+mj-lt"/>
              </a:rPr>
              <a:t>5 granules toutes les 10 minutes en cas de crise - ESA</a:t>
            </a:r>
          </a:p>
        </p:txBody>
      </p:sp>
      <p:sp>
        <p:nvSpPr>
          <p:cNvPr id="20" name="Text Box 6"/>
          <p:cNvSpPr txBox="1">
            <a:spLocks noChangeArrowheads="1"/>
          </p:cNvSpPr>
          <p:nvPr/>
        </p:nvSpPr>
        <p:spPr bwMode="auto">
          <a:xfrm>
            <a:off x="7407275" y="4759325"/>
            <a:ext cx="3733800" cy="95408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Sambucus</a:t>
            </a:r>
            <a:r>
              <a:rPr lang="fr-FR" altLang="fr-FR" b="1" dirty="0">
                <a:solidFill>
                  <a:srgbClr val="000099"/>
                </a:solidFill>
                <a:latin typeface="+mj-lt"/>
              </a:rPr>
              <a:t> </a:t>
            </a:r>
            <a:r>
              <a:rPr lang="fr-FR" altLang="fr-FR" b="1" dirty="0" err="1">
                <a:solidFill>
                  <a:srgbClr val="000099"/>
                </a:solidFill>
                <a:latin typeface="+mj-lt"/>
              </a:rPr>
              <a:t>nigra</a:t>
            </a:r>
            <a:r>
              <a:rPr lang="fr-FR" altLang="fr-FR" b="1" dirty="0">
                <a:solidFill>
                  <a:srgbClr val="000099"/>
                </a:solidFill>
                <a:latin typeface="+mj-lt"/>
              </a:rPr>
              <a:t> 5 CH</a:t>
            </a:r>
          </a:p>
          <a:p>
            <a:pPr algn="r" eaLnBrk="1" fontAlgn="auto" hangingPunct="1">
              <a:spcBef>
                <a:spcPts val="0"/>
              </a:spcBef>
              <a:spcAft>
                <a:spcPts val="0"/>
              </a:spcAft>
              <a:buClr>
                <a:srgbClr val="62C400"/>
              </a:buClr>
              <a:defRPr/>
            </a:pPr>
            <a:r>
              <a:rPr lang="fr-FR" altLang="fr-FR" sz="1600" dirty="0">
                <a:solidFill>
                  <a:srgbClr val="000099"/>
                </a:solidFill>
                <a:latin typeface="+mj-lt"/>
              </a:rPr>
              <a:t>5 granules toutes les 10 minutes en cas de crise - 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3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83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83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p:bldP spid="228358" grpId="0" animBg="1"/>
      <p:bldP spid="228361" grpId="0" animBg="1"/>
      <p:bldP spid="16" grpId="0" animBg="1"/>
      <p:bldP spid="19" grpId="0" animBg="1"/>
      <p:bldP spid="20"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9" name="Text Box 48"/>
          <p:cNvSpPr txBox="1">
            <a:spLocks noChangeArrowheads="1"/>
          </p:cNvSpPr>
          <p:nvPr/>
        </p:nvSpPr>
        <p:spPr bwMode="auto">
          <a:xfrm>
            <a:off x="174625" y="2146300"/>
            <a:ext cx="4945063" cy="898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99CC00"/>
              </a:buClr>
              <a:buFontTx/>
              <a:buBlip>
                <a:blip r:embed="rId3"/>
              </a:buBlip>
            </a:pPr>
            <a:r>
              <a:rPr lang="fr-FR" altLang="fr-FR" sz="1600">
                <a:solidFill>
                  <a:srgbClr val="000099"/>
                </a:solidFill>
                <a:ea typeface="ＭＳ Ｐゴシック" panose="020B0600070205080204" pitchFamily="34" charset="-128"/>
              </a:rPr>
              <a:t>Laryngite aiguë très douloureuse, </a:t>
            </a:r>
          </a:p>
          <a:p>
            <a:pPr eaLnBrk="1" hangingPunct="1">
              <a:buClr>
                <a:srgbClr val="99CC00"/>
              </a:buClr>
            </a:pPr>
            <a:r>
              <a:rPr lang="fr-FR" altLang="fr-FR" sz="1600" b="1">
                <a:solidFill>
                  <a:srgbClr val="000099"/>
                </a:solidFill>
                <a:ea typeface="ＭＳ Ｐゴシック" panose="020B0600070205080204" pitchFamily="34" charset="-128"/>
              </a:rPr>
              <a:t>     sensation d’</a:t>
            </a:r>
            <a:r>
              <a:rPr lang="fr-FR" altLang="ja-JP" sz="1600" b="1">
                <a:solidFill>
                  <a:srgbClr val="000099"/>
                </a:solidFill>
                <a:ea typeface="ＭＳ Ｐゴシック" panose="020B0600070205080204" pitchFamily="34" charset="-128"/>
              </a:rPr>
              <a:t>écharde</a:t>
            </a:r>
            <a:r>
              <a:rPr lang="fr-FR" altLang="ja-JP" sz="1600">
                <a:solidFill>
                  <a:srgbClr val="000099"/>
                </a:solidFill>
                <a:ea typeface="ＭＳ Ｐゴシック" panose="020B0600070205080204" pitchFamily="34" charset="-128"/>
              </a:rPr>
              <a:t> - toux rauque et aboyante  </a:t>
            </a:r>
          </a:p>
          <a:p>
            <a:pPr eaLnBrk="1" hangingPunct="1">
              <a:buClr>
                <a:srgbClr val="99CC00"/>
              </a:buClr>
            </a:pPr>
            <a:r>
              <a:rPr lang="fr-FR" altLang="ja-JP" sz="1600" b="1" i="1">
                <a:solidFill>
                  <a:srgbClr val="000099"/>
                </a:solidFill>
                <a:ea typeface="ＭＳ Ｐゴシック" panose="020B0600070205080204" pitchFamily="34" charset="-128"/>
              </a:rPr>
              <a:t>     Aggravation par le froid</a:t>
            </a:r>
            <a:r>
              <a:rPr lang="fr-FR" altLang="ja-JP" sz="1600" i="1">
                <a:solidFill>
                  <a:srgbClr val="000099"/>
                </a:solidFill>
                <a:ea typeface="ＭＳ Ｐゴシック" panose="020B0600070205080204" pitchFamily="34" charset="-128"/>
              </a:rPr>
              <a:t> et les courants d’air </a:t>
            </a:r>
            <a:endParaRPr lang="fr-FR" altLang="fr-FR" sz="1600" i="1">
              <a:solidFill>
                <a:srgbClr val="000099"/>
              </a:solidFill>
              <a:ea typeface="ＭＳ Ｐゴシック" panose="020B0600070205080204" pitchFamily="34" charset="-128"/>
            </a:endParaRPr>
          </a:p>
        </p:txBody>
      </p:sp>
      <p:sp>
        <p:nvSpPr>
          <p:cNvPr id="14" name="Text Box 48"/>
          <p:cNvSpPr txBox="1">
            <a:spLocks noChangeArrowheads="1"/>
          </p:cNvSpPr>
          <p:nvPr/>
        </p:nvSpPr>
        <p:spPr bwMode="auto">
          <a:xfrm>
            <a:off x="174625" y="4167188"/>
            <a:ext cx="5040313" cy="658812"/>
          </a:xfrm>
          <a:prstGeom prst="rect">
            <a:avLst/>
          </a:prstGeom>
          <a:solidFill>
            <a:schemeClr val="bg1"/>
          </a:solidFill>
          <a:ln>
            <a:noFill/>
          </a:ln>
        </p:spPr>
        <p:txBody>
          <a:bodyPr lIns="162000" tIns="82800" rIns="126000" bIns="82800">
            <a:spAutoFit/>
          </a:bodyPr>
          <a:lstStyle>
            <a:lvl1pPr marL="177800" indent="-177800"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marL="285750" indent="-285750" eaLnBrk="1" hangingPunct="1">
              <a:buClr>
                <a:srgbClr val="62C400"/>
              </a:buClr>
              <a:buFontTx/>
              <a:buBlip>
                <a:blip r:embed="rId3"/>
              </a:buBlip>
              <a:defRPr/>
            </a:pPr>
            <a:r>
              <a:rPr lang="fr-FR" altLang="fr-FR" sz="1600" b="0" dirty="0">
                <a:solidFill>
                  <a:srgbClr val="000099"/>
                </a:solidFill>
                <a:latin typeface="+mj-lt"/>
              </a:rPr>
              <a:t>Enrouement avec voix </a:t>
            </a:r>
            <a:r>
              <a:rPr lang="fr-FR" altLang="fr-FR" sz="1600" dirty="0">
                <a:solidFill>
                  <a:srgbClr val="000099"/>
                </a:solidFill>
                <a:latin typeface="+mj-lt"/>
              </a:rPr>
              <a:t>bitonale</a:t>
            </a:r>
            <a:r>
              <a:rPr lang="fr-FR" altLang="fr-FR" sz="1600" b="0" dirty="0">
                <a:solidFill>
                  <a:srgbClr val="000099"/>
                </a:solidFill>
                <a:latin typeface="+mj-lt"/>
              </a:rPr>
              <a:t>, toux avec douleur brûlante par surmenage vocal</a:t>
            </a:r>
          </a:p>
        </p:txBody>
      </p:sp>
      <p:sp>
        <p:nvSpPr>
          <p:cNvPr id="17" name="Text Box 50"/>
          <p:cNvSpPr txBox="1">
            <a:spLocks noChangeArrowheads="1"/>
          </p:cNvSpPr>
          <p:nvPr/>
        </p:nvSpPr>
        <p:spPr bwMode="auto">
          <a:xfrm>
            <a:off x="2397125" y="1065213"/>
            <a:ext cx="7069138" cy="400050"/>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Laryngite</a:t>
            </a:r>
          </a:p>
        </p:txBody>
      </p:sp>
      <p:sp>
        <p:nvSpPr>
          <p:cNvPr id="18"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3.8. Maux de gorge</a:t>
            </a:r>
          </a:p>
        </p:txBody>
      </p:sp>
      <p:sp>
        <p:nvSpPr>
          <p:cNvPr id="16" name="Text Box 6"/>
          <p:cNvSpPr txBox="1">
            <a:spLocks noChangeArrowheads="1"/>
          </p:cNvSpPr>
          <p:nvPr/>
        </p:nvSpPr>
        <p:spPr bwMode="auto">
          <a:xfrm>
            <a:off x="7431088" y="2000250"/>
            <a:ext cx="3735387" cy="952500"/>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Hepar</a:t>
            </a:r>
            <a:r>
              <a:rPr lang="fr-FR" altLang="fr-FR" b="1" dirty="0">
                <a:solidFill>
                  <a:srgbClr val="000099"/>
                </a:solidFill>
                <a:latin typeface="+mj-lt"/>
              </a:rPr>
              <a:t> </a:t>
            </a:r>
            <a:r>
              <a:rPr lang="fr-FR" altLang="fr-FR" b="1" dirty="0" err="1">
                <a:solidFill>
                  <a:srgbClr val="000099"/>
                </a:solidFill>
                <a:latin typeface="+mj-lt"/>
              </a:rPr>
              <a:t>sulfur</a:t>
            </a:r>
            <a:r>
              <a:rPr lang="fr-FR" altLang="fr-FR" b="1" dirty="0">
                <a:solidFill>
                  <a:srgbClr val="000099"/>
                </a:solidFill>
                <a:latin typeface="+mj-lt"/>
              </a:rPr>
              <a:t> 30 CH</a:t>
            </a:r>
          </a:p>
          <a:p>
            <a:pPr algn="r" eaLnBrk="1" fontAlgn="auto" hangingPunct="1">
              <a:spcBef>
                <a:spcPts val="0"/>
              </a:spcBef>
              <a:spcAft>
                <a:spcPts val="0"/>
              </a:spcAft>
              <a:buClr>
                <a:srgbClr val="62C400"/>
              </a:buClr>
              <a:defRPr/>
            </a:pPr>
            <a:r>
              <a:rPr lang="fr-FR" altLang="fr-FR" sz="1600" dirty="0">
                <a:solidFill>
                  <a:srgbClr val="000099"/>
                </a:solidFill>
                <a:latin typeface="+mj-lt"/>
              </a:rPr>
              <a:t>5 granules toutes les 10 minutes en cas de crise - ESA</a:t>
            </a:r>
          </a:p>
        </p:txBody>
      </p:sp>
      <p:sp>
        <p:nvSpPr>
          <p:cNvPr id="19" name="Text Box 6"/>
          <p:cNvSpPr txBox="1">
            <a:spLocks noChangeArrowheads="1"/>
          </p:cNvSpPr>
          <p:nvPr/>
        </p:nvSpPr>
        <p:spPr bwMode="auto">
          <a:xfrm>
            <a:off x="7431088" y="4054475"/>
            <a:ext cx="3735387" cy="95408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a:solidFill>
                  <a:srgbClr val="000099"/>
                </a:solidFill>
                <a:latin typeface="+mj-lt"/>
              </a:rPr>
              <a:t>Arum </a:t>
            </a:r>
            <a:r>
              <a:rPr lang="fr-FR" altLang="fr-FR" b="1" dirty="0" err="1">
                <a:solidFill>
                  <a:srgbClr val="000099"/>
                </a:solidFill>
                <a:latin typeface="+mj-lt"/>
              </a:rPr>
              <a:t>triphyllum</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9"/>
                </a:solidFill>
              </a:rPr>
              <a:t>5 granules toutes les 10 minutes en cas de crise - 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3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9" grpId="0" animBg="1"/>
      <p:bldP spid="14" grpId="0" animBg="1"/>
      <p:bldP spid="16" grpId="0" animBg="1"/>
      <p:bldP spid="19"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p:cNvSpPr>
            <a:spLocks noChangeArrowheads="1"/>
          </p:cNvSpPr>
          <p:nvPr/>
        </p:nvSpPr>
        <p:spPr bwMode="auto">
          <a:xfrm>
            <a:off x="1069975" y="2212975"/>
            <a:ext cx="10148888" cy="2366963"/>
          </a:xfrm>
          <a:prstGeom prst="rect">
            <a:avLst/>
          </a:prstGeom>
          <a:noFill/>
          <a:ln>
            <a:noFill/>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lnSpc>
                <a:spcPct val="200000"/>
              </a:lnSpc>
              <a:spcBef>
                <a:spcPts val="0"/>
              </a:spcBef>
              <a:spcAft>
                <a:spcPts val="0"/>
              </a:spcAft>
              <a:buFontTx/>
              <a:buBlip>
                <a:blip r:embed="rId3"/>
              </a:buBlip>
              <a:defRPr/>
            </a:pPr>
            <a:r>
              <a:rPr lang="fr-FR" sz="2000" dirty="0">
                <a:solidFill>
                  <a:srgbClr val="000099"/>
                </a:solidFill>
                <a:latin typeface="+mj-lt"/>
                <a:ea typeface="ＭＳ Ｐゴシック" panose="020B0600070205080204" pitchFamily="34" charset="-128"/>
                <a:cs typeface="+mn-cs"/>
              </a:rPr>
              <a:t>Maladie </a:t>
            </a:r>
            <a:r>
              <a:rPr lang="fr-FR" sz="2000" b="1" dirty="0">
                <a:solidFill>
                  <a:srgbClr val="000099"/>
                </a:solidFill>
                <a:latin typeface="+mj-lt"/>
                <a:ea typeface="ＭＳ Ｐゴシック" panose="020B0600070205080204" pitchFamily="34" charset="-128"/>
                <a:cs typeface="+mn-cs"/>
              </a:rPr>
              <a:t>virale</a:t>
            </a:r>
            <a:r>
              <a:rPr lang="fr-FR" sz="2000" dirty="0">
                <a:solidFill>
                  <a:srgbClr val="000099"/>
                </a:solidFill>
                <a:latin typeface="+mj-lt"/>
                <a:ea typeface="ＭＳ Ｐゴシック" panose="020B0600070205080204" pitchFamily="34" charset="-128"/>
                <a:cs typeface="+mn-cs"/>
              </a:rPr>
              <a:t> due au virus d'Epstein-Barr</a:t>
            </a:r>
          </a:p>
          <a:p>
            <a:pPr eaLnBrk="1" fontAlgn="auto" hangingPunct="1">
              <a:lnSpc>
                <a:spcPct val="200000"/>
              </a:lnSpc>
              <a:spcBef>
                <a:spcPts val="0"/>
              </a:spcBef>
              <a:spcAft>
                <a:spcPts val="0"/>
              </a:spcAft>
              <a:buFontTx/>
              <a:buBlip>
                <a:blip r:embed="rId3"/>
              </a:buBlip>
              <a:defRPr/>
            </a:pPr>
            <a:r>
              <a:rPr lang="fr-FR" sz="2000" dirty="0">
                <a:solidFill>
                  <a:srgbClr val="000099"/>
                </a:solidFill>
                <a:latin typeface="+mj-lt"/>
                <a:ea typeface="ＭＳ Ｐゴシック" panose="020B0600070205080204" pitchFamily="34" charset="-128"/>
                <a:cs typeface="+mn-cs"/>
              </a:rPr>
              <a:t>Incubation asymptomatique, de 1 à 2 mois </a:t>
            </a:r>
          </a:p>
          <a:p>
            <a:pPr eaLnBrk="1" fontAlgn="auto" hangingPunct="1">
              <a:lnSpc>
                <a:spcPct val="150000"/>
              </a:lnSpc>
              <a:spcBef>
                <a:spcPts val="1200"/>
              </a:spcBef>
              <a:spcAft>
                <a:spcPts val="0"/>
              </a:spcAft>
              <a:buFontTx/>
              <a:buBlip>
                <a:blip r:embed="rId3"/>
              </a:buBlip>
              <a:defRPr/>
            </a:pPr>
            <a:r>
              <a:rPr lang="fr-FR" sz="2000" dirty="0">
                <a:solidFill>
                  <a:srgbClr val="000099"/>
                </a:solidFill>
                <a:latin typeface="+mj-lt"/>
                <a:ea typeface="ＭＳ Ｐゴシック" panose="020B0600070205080204" pitchFamily="34" charset="-128"/>
                <a:cs typeface="+mn-cs"/>
              </a:rPr>
              <a:t>Se manifeste notamment par :</a:t>
            </a:r>
          </a:p>
          <a:p>
            <a:pPr marL="800100" lvl="1" indent="-342900" eaLnBrk="1" fontAlgn="auto" hangingPunct="1">
              <a:spcBef>
                <a:spcPts val="600"/>
              </a:spcBef>
              <a:spcAft>
                <a:spcPts val="0"/>
              </a:spcAft>
              <a:buFont typeface="Arial" panose="020B0604020202020204" pitchFamily="34" charset="0"/>
              <a:buChar char="-"/>
              <a:defRPr/>
            </a:pPr>
            <a:r>
              <a:rPr lang="fr-FR" sz="2000" b="1" dirty="0">
                <a:solidFill>
                  <a:srgbClr val="000099"/>
                </a:solidFill>
                <a:latin typeface="+mj-lt"/>
                <a:ea typeface="ＭＳ Ｐゴシック" panose="020B0600070205080204" pitchFamily="34" charset="-128"/>
                <a:cs typeface="+mn-cs"/>
              </a:rPr>
              <a:t>une fièvre élevée, </a:t>
            </a:r>
          </a:p>
          <a:p>
            <a:pPr marL="800100" lvl="1" indent="-342900" eaLnBrk="1" fontAlgn="auto" hangingPunct="1">
              <a:spcBef>
                <a:spcPts val="600"/>
              </a:spcBef>
              <a:spcAft>
                <a:spcPts val="0"/>
              </a:spcAft>
              <a:buFont typeface="Arial" panose="020B0604020202020204" pitchFamily="34" charset="0"/>
              <a:buChar char="-"/>
              <a:defRPr/>
            </a:pPr>
            <a:r>
              <a:rPr lang="fr-FR" sz="2000" dirty="0">
                <a:solidFill>
                  <a:srgbClr val="000099"/>
                </a:solidFill>
                <a:latin typeface="+mj-lt"/>
                <a:ea typeface="ＭＳ Ｐゴシック" panose="020B0600070205080204" pitchFamily="34" charset="-128"/>
                <a:cs typeface="+mn-cs"/>
              </a:rPr>
              <a:t>une grande </a:t>
            </a:r>
            <a:r>
              <a:rPr lang="fr-FR" sz="2000" b="1" dirty="0">
                <a:solidFill>
                  <a:srgbClr val="000099"/>
                </a:solidFill>
                <a:latin typeface="+mj-lt"/>
                <a:ea typeface="ＭＳ Ｐゴシック" panose="020B0600070205080204" pitchFamily="34" charset="-128"/>
                <a:cs typeface="+mn-cs"/>
              </a:rPr>
              <a:t>fatigue</a:t>
            </a:r>
            <a:r>
              <a:rPr lang="fr-FR" sz="2000" dirty="0">
                <a:solidFill>
                  <a:srgbClr val="000099"/>
                </a:solidFill>
                <a:latin typeface="+mj-lt"/>
                <a:ea typeface="ＭＳ Ｐゴシック" panose="020B0600070205080204" pitchFamily="34" charset="-128"/>
                <a:cs typeface="+mn-cs"/>
              </a:rPr>
              <a:t>, </a:t>
            </a:r>
          </a:p>
          <a:p>
            <a:pPr marL="800100" lvl="1" indent="-342900" eaLnBrk="1" fontAlgn="auto" hangingPunct="1">
              <a:spcBef>
                <a:spcPts val="600"/>
              </a:spcBef>
              <a:spcAft>
                <a:spcPts val="0"/>
              </a:spcAft>
              <a:buFont typeface="Arial" panose="020B0604020202020204" pitchFamily="34" charset="0"/>
              <a:buChar char="-"/>
              <a:defRPr/>
            </a:pPr>
            <a:r>
              <a:rPr lang="fr-FR" sz="2000" dirty="0">
                <a:solidFill>
                  <a:srgbClr val="000099"/>
                </a:solidFill>
                <a:latin typeface="+mj-lt"/>
                <a:ea typeface="ＭＳ Ｐゴシック" panose="020B0600070205080204" pitchFamily="34" charset="-128"/>
                <a:cs typeface="+mn-cs"/>
              </a:rPr>
              <a:t>une </a:t>
            </a:r>
            <a:r>
              <a:rPr lang="fr-FR" sz="2000" b="1" dirty="0">
                <a:solidFill>
                  <a:srgbClr val="000099"/>
                </a:solidFill>
                <a:latin typeface="+mj-lt"/>
                <a:ea typeface="ＭＳ Ｐゴシック" panose="020B0600070205080204" pitchFamily="34" charset="-128"/>
                <a:cs typeface="+mn-cs"/>
              </a:rPr>
              <a:t>angine</a:t>
            </a:r>
            <a:r>
              <a:rPr lang="fr-FR" sz="2000" dirty="0">
                <a:solidFill>
                  <a:srgbClr val="000099"/>
                </a:solidFill>
                <a:latin typeface="+mj-lt"/>
                <a:ea typeface="ＭＳ Ｐゴシック" panose="020B0600070205080204" pitchFamily="34" charset="-128"/>
                <a:cs typeface="+mn-cs"/>
              </a:rPr>
              <a:t>, </a:t>
            </a:r>
          </a:p>
          <a:p>
            <a:pPr marL="800100" lvl="1" indent="-342900" eaLnBrk="1" fontAlgn="auto" hangingPunct="1">
              <a:spcBef>
                <a:spcPts val="600"/>
              </a:spcBef>
              <a:spcAft>
                <a:spcPts val="0"/>
              </a:spcAft>
              <a:buFont typeface="Arial" panose="020B0604020202020204" pitchFamily="34" charset="0"/>
              <a:buChar char="-"/>
              <a:defRPr/>
            </a:pPr>
            <a:r>
              <a:rPr lang="fr-FR" sz="2000" dirty="0">
                <a:solidFill>
                  <a:srgbClr val="000099"/>
                </a:solidFill>
                <a:latin typeface="+mj-lt"/>
                <a:ea typeface="ＭＳ Ｐゴシック" panose="020B0600070205080204" pitchFamily="34" charset="-128"/>
                <a:cs typeface="+mn-cs"/>
              </a:rPr>
              <a:t>de nombreux ganglions…</a:t>
            </a:r>
            <a:endParaRPr lang="fr-FR" sz="2000" b="1" dirty="0">
              <a:solidFill>
                <a:srgbClr val="000099"/>
              </a:solidFill>
              <a:latin typeface="+mj-lt"/>
              <a:ea typeface="ＭＳ Ｐゴシック" panose="020B0600070205080204" pitchFamily="34" charset="-128"/>
              <a:cs typeface="+mn-cs"/>
            </a:endParaRPr>
          </a:p>
          <a:p>
            <a:pPr eaLnBrk="1" fontAlgn="auto" hangingPunct="1">
              <a:lnSpc>
                <a:spcPct val="150000"/>
              </a:lnSpc>
              <a:spcBef>
                <a:spcPts val="1200"/>
              </a:spcBef>
              <a:spcAft>
                <a:spcPts val="0"/>
              </a:spcAft>
              <a:buFontTx/>
              <a:buBlip>
                <a:blip r:embed="rId3"/>
              </a:buBlip>
              <a:defRPr/>
            </a:pPr>
            <a:r>
              <a:rPr lang="fr-FR" sz="2000" b="1" dirty="0">
                <a:solidFill>
                  <a:srgbClr val="000099"/>
                </a:solidFill>
                <a:latin typeface="+mj-lt"/>
                <a:ea typeface="ＭＳ Ｐゴシック" panose="020B0600070205080204" pitchFamily="34" charset="-128"/>
                <a:cs typeface="+mn-cs"/>
              </a:rPr>
              <a:t>Evolution spontanée </a:t>
            </a:r>
            <a:r>
              <a:rPr lang="fr-FR" sz="2000" dirty="0">
                <a:solidFill>
                  <a:srgbClr val="000099"/>
                </a:solidFill>
                <a:latin typeface="+mj-lt"/>
                <a:ea typeface="ＭＳ Ｐゴシック" panose="020B0600070205080204" pitchFamily="34" charset="-128"/>
                <a:cs typeface="+mn-cs"/>
              </a:rPr>
              <a:t>le plus souvent en 2 ou 3 semaines (asthénie peut perdurer</a:t>
            </a:r>
          </a:p>
          <a:p>
            <a:pPr marL="358775" indent="0" eaLnBrk="1" fontAlgn="auto" hangingPunct="1">
              <a:spcBef>
                <a:spcPts val="0"/>
              </a:spcBef>
              <a:spcAft>
                <a:spcPts val="0"/>
              </a:spcAft>
              <a:defRPr/>
            </a:pPr>
            <a:r>
              <a:rPr lang="fr-FR" sz="2000" dirty="0">
                <a:solidFill>
                  <a:srgbClr val="000099"/>
                </a:solidFill>
                <a:latin typeface="+mj-lt"/>
                <a:ea typeface="ＭＳ Ｐゴシック" panose="020B0600070205080204" pitchFamily="34" charset="-128"/>
                <a:cs typeface="+mn-cs"/>
              </a:rPr>
              <a:t>plusieurs mois)</a:t>
            </a:r>
          </a:p>
        </p:txBody>
      </p:sp>
      <p:sp>
        <p:nvSpPr>
          <p:cNvPr id="368643"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3.9. Mononucléose infectieuse</a:t>
            </a:r>
          </a:p>
        </p:txBody>
      </p:sp>
      <p:sp>
        <p:nvSpPr>
          <p:cNvPr id="368644" name="Espace réservé du contenu 2"/>
          <p:cNvSpPr txBox="1">
            <a:spLocks/>
          </p:cNvSpPr>
          <p:nvPr/>
        </p:nvSpPr>
        <p:spPr bwMode="auto">
          <a:xfrm>
            <a:off x="246063" y="1196975"/>
            <a:ext cx="1051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3200">
              <a:solidFill>
                <a:srgbClr val="000000"/>
              </a:solidFill>
            </a:endParaRPr>
          </a:p>
          <a:p>
            <a:pPr eaLnBrk="1" hangingPunct="1"/>
            <a:endParaRPr lang="fr-FR" altLang="fr-FR" sz="3200">
              <a:solidFill>
                <a:srgbClr val="000000"/>
              </a:solidFill>
            </a:endParaRPr>
          </a:p>
        </p:txBody>
      </p:sp>
      <p:sp>
        <p:nvSpPr>
          <p:cNvPr id="368645" name="Text Box 5"/>
          <p:cNvSpPr txBox="1">
            <a:spLocks noChangeArrowheads="1"/>
          </p:cNvSpPr>
          <p:nvPr/>
        </p:nvSpPr>
        <p:spPr bwMode="auto">
          <a:xfrm>
            <a:off x="263525" y="1422400"/>
            <a:ext cx="117252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Q</a:t>
            </a:r>
            <a:r>
              <a:rPr lang="fr-FR" altLang="fr-FR" sz="2000" b="1" u="sng">
                <a:solidFill>
                  <a:srgbClr val="000099"/>
                </a:solidFill>
                <a:cs typeface="Arial" panose="020B0604020202020204" pitchFamily="34" charset="0"/>
              </a:rPr>
              <a:t>uelques rappels</a:t>
            </a: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sym typeface="Wingdings" panose="05000000000000000000" pitchFamily="2" charset="2"/>
            </a:endParaRP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054475" y="3868738"/>
            <a:ext cx="3994150" cy="1127125"/>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marL="0" indent="0" eaLnBrk="1" hangingPunct="1">
              <a:lnSpc>
                <a:spcPct val="120000"/>
              </a:lnSpc>
              <a:buClr>
                <a:srgbClr val="62C400"/>
              </a:buClr>
              <a:defRPr/>
            </a:pPr>
            <a:r>
              <a:rPr lang="fr-FR" altLang="fr-FR" sz="2000" b="0" dirty="0">
                <a:solidFill>
                  <a:srgbClr val="000099"/>
                </a:solidFill>
                <a:latin typeface="+mj-lt"/>
              </a:rPr>
              <a:t> </a:t>
            </a:r>
            <a:r>
              <a:rPr lang="fr-FR" sz="2000" dirty="0">
                <a:solidFill>
                  <a:srgbClr val="000099"/>
                </a:solidFill>
                <a:cs typeface="Arial" panose="020B0604020202020204" pitchFamily="34" charset="0"/>
                <a:sym typeface="Wingdings" panose="05000000000000000000" pitchFamily="2" charset="2"/>
              </a:rPr>
              <a:t> </a:t>
            </a:r>
            <a:r>
              <a:rPr lang="fr-FR" altLang="fr-FR" sz="2000" b="0" dirty="0">
                <a:solidFill>
                  <a:srgbClr val="000099"/>
                </a:solidFill>
                <a:latin typeface="+mj-lt"/>
              </a:rPr>
              <a:t>Une fois le diagnostic posé</a:t>
            </a:r>
            <a:endParaRPr lang="fr-FR" altLang="fr-FR" sz="2000" dirty="0">
              <a:solidFill>
                <a:srgbClr val="000099"/>
              </a:solidFill>
              <a:latin typeface="+mj-lt"/>
            </a:endParaRPr>
          </a:p>
          <a:p>
            <a:pPr eaLnBrk="1" hangingPunct="1">
              <a:lnSpc>
                <a:spcPct val="120000"/>
              </a:lnSpc>
              <a:buClr>
                <a:srgbClr val="62C400"/>
              </a:buClr>
              <a:buFont typeface="Wingdings" panose="05000000000000000000" pitchFamily="2" charset="2"/>
              <a:buChar char="è"/>
              <a:defRPr/>
            </a:pPr>
            <a:endParaRPr lang="fr-FR" altLang="fr-FR" sz="1800" b="0" dirty="0">
              <a:solidFill>
                <a:srgbClr val="000099"/>
              </a:solidFill>
              <a:latin typeface="+mj-lt"/>
            </a:endParaRPr>
          </a:p>
          <a:p>
            <a:pPr marL="0" indent="0" eaLnBrk="1" hangingPunct="1">
              <a:lnSpc>
                <a:spcPct val="120000"/>
              </a:lnSpc>
              <a:buClr>
                <a:srgbClr val="62C400"/>
              </a:buClr>
              <a:defRPr/>
            </a:pPr>
            <a:endParaRPr lang="fr-FR" altLang="fr-FR" sz="1800" dirty="0">
              <a:solidFill>
                <a:srgbClr val="000099"/>
              </a:solidFill>
              <a:latin typeface="+mj-lt"/>
            </a:endParaRPr>
          </a:p>
        </p:txBody>
      </p:sp>
      <p:pic>
        <p:nvPicPr>
          <p:cNvPr id="370691"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2738" y="1576388"/>
            <a:ext cx="13160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2"/>
          <p:cNvSpPr txBox="1">
            <a:spLocks/>
          </p:cNvSpPr>
          <p:nvPr/>
        </p:nvSpPr>
        <p:spPr>
          <a:xfrm>
            <a:off x="246063" y="1196975"/>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sp>
        <p:nvSpPr>
          <p:cNvPr id="8"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3.9. Mononucléose infectieuse</a:t>
            </a:r>
          </a:p>
        </p:txBody>
      </p:sp>
      <p:pic>
        <p:nvPicPr>
          <p:cNvPr id="370694"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65425" y="3611563"/>
            <a:ext cx="989013"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695" name="Text Box 5"/>
          <p:cNvSpPr txBox="1">
            <a:spLocks noChangeArrowheads="1"/>
          </p:cNvSpPr>
          <p:nvPr/>
        </p:nvSpPr>
        <p:spPr bwMode="auto">
          <a:xfrm>
            <a:off x="263525" y="1422400"/>
            <a:ext cx="117252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Limites du conseil</a:t>
            </a:r>
          </a:p>
          <a:p>
            <a:pPr>
              <a:buClr>
                <a:srgbClr val="62C400"/>
              </a:buClr>
              <a:buFont typeface="Wingdings" panose="05000000000000000000" pitchFamily="2" charset="2"/>
              <a:buChar char="v"/>
            </a:pPr>
            <a:endParaRPr lang="fr-FR" altLang="fr-FR" sz="2000" b="1">
              <a:solidFill>
                <a:srgbClr val="95C41D"/>
              </a:solidFill>
              <a:cs typeface="Arial" panose="020B0604020202020204" pitchFamily="34" charset="0"/>
            </a:endParaRP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sym typeface="Wingdings" panose="05000000000000000000" pitchFamily="2" charset="2"/>
            </a:endParaRP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3.9. Mononucléose infectieuse</a:t>
            </a:r>
          </a:p>
        </p:txBody>
      </p:sp>
      <p:sp>
        <p:nvSpPr>
          <p:cNvPr id="4" name="Text Box 5"/>
          <p:cNvSpPr txBox="1">
            <a:spLocks noChangeArrowheads="1"/>
          </p:cNvSpPr>
          <p:nvPr/>
        </p:nvSpPr>
        <p:spPr bwMode="auto">
          <a:xfrm>
            <a:off x="231775" y="2208213"/>
            <a:ext cx="4560888" cy="1077912"/>
          </a:xfrm>
          <a:prstGeom prst="rect">
            <a:avLst/>
          </a:prstGeom>
          <a:noFill/>
          <a:ln>
            <a:noFill/>
          </a:ln>
          <a:effectLst/>
        </p:spPr>
        <p:txBody>
          <a:bodyPr>
            <a:spAutoFit/>
          </a:bodyPr>
          <a:lstStyle>
            <a:lvl1pPr>
              <a:tabLst>
                <a:tab pos="180975" algn="l"/>
                <a:tab pos="7124700" algn="r"/>
              </a:tabLst>
              <a:defRPr sz="2400">
                <a:solidFill>
                  <a:schemeClr val="tx1"/>
                </a:solidFill>
                <a:latin typeface="Times New Roman" panose="02020603050405020304" pitchFamily="18" charset="0"/>
              </a:defRPr>
            </a:lvl1pPr>
            <a:lvl2pPr>
              <a:tabLst>
                <a:tab pos="180975" algn="l"/>
                <a:tab pos="7124700" algn="r"/>
              </a:tabLst>
              <a:defRPr sz="2400">
                <a:solidFill>
                  <a:schemeClr val="tx1"/>
                </a:solidFill>
                <a:latin typeface="Times New Roman" panose="02020603050405020304" pitchFamily="18" charset="0"/>
              </a:defRPr>
            </a:lvl2pPr>
            <a:lvl3pPr>
              <a:tabLst>
                <a:tab pos="180975" algn="l"/>
                <a:tab pos="7124700" algn="r"/>
              </a:tabLst>
              <a:defRPr sz="2400">
                <a:solidFill>
                  <a:schemeClr val="tx1"/>
                </a:solidFill>
                <a:latin typeface="Times New Roman" panose="02020603050405020304" pitchFamily="18" charset="0"/>
              </a:defRPr>
            </a:lvl3pPr>
            <a:lvl4pPr>
              <a:tabLst>
                <a:tab pos="180975" algn="l"/>
                <a:tab pos="7124700" algn="r"/>
              </a:tabLst>
              <a:defRPr sz="2400">
                <a:solidFill>
                  <a:schemeClr val="tx1"/>
                </a:solidFill>
                <a:latin typeface="Times New Roman" panose="02020603050405020304" pitchFamily="18" charset="0"/>
              </a:defRPr>
            </a:lvl4pPr>
            <a:lvl5pPr>
              <a:tabLst>
                <a:tab pos="180975" algn="l"/>
                <a:tab pos="7124700" algn="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9pPr>
          </a:lstStyle>
          <a:p>
            <a:pPr marL="285750" indent="-285750" eaLnBrk="1" fontAlgn="auto" hangingPunct="1">
              <a:spcBef>
                <a:spcPts val="0"/>
              </a:spcBef>
              <a:spcAft>
                <a:spcPts val="0"/>
              </a:spcAft>
              <a:buClr>
                <a:srgbClr val="62C400"/>
              </a:buClr>
              <a:buFontTx/>
              <a:buBlip>
                <a:blip r:embed="rId3"/>
              </a:buBlip>
              <a:defRPr/>
            </a:pPr>
            <a:r>
              <a:rPr lang="fr-FR" altLang="fr-FR" sz="1600" dirty="0">
                <a:solidFill>
                  <a:srgbClr val="000099"/>
                </a:solidFill>
                <a:latin typeface="+mj-lt"/>
              </a:rPr>
              <a:t>Dysphagie intense, ulcérations des gencives, haleine, </a:t>
            </a:r>
            <a:r>
              <a:rPr lang="fr-FR" altLang="fr-FR" sz="1600" b="1" dirty="0">
                <a:solidFill>
                  <a:srgbClr val="000099"/>
                </a:solidFill>
                <a:latin typeface="+mj-lt"/>
              </a:rPr>
              <a:t>adénopathies douloureuses. Altération de l’état général.</a:t>
            </a:r>
          </a:p>
          <a:p>
            <a:pPr eaLnBrk="1" fontAlgn="auto" hangingPunct="1">
              <a:spcBef>
                <a:spcPts val="0"/>
              </a:spcBef>
              <a:spcAft>
                <a:spcPts val="0"/>
              </a:spcAft>
              <a:buClr>
                <a:srgbClr val="62C400"/>
              </a:buClr>
              <a:defRPr/>
            </a:pPr>
            <a:r>
              <a:rPr lang="fr-FR" altLang="fr-FR" sz="1600" dirty="0">
                <a:solidFill>
                  <a:srgbClr val="000099"/>
                </a:solidFill>
                <a:latin typeface="+mj-lt"/>
              </a:rPr>
              <a:t>	</a:t>
            </a:r>
          </a:p>
        </p:txBody>
      </p:sp>
      <p:sp>
        <p:nvSpPr>
          <p:cNvPr id="5" name="Text Box 6"/>
          <p:cNvSpPr txBox="1">
            <a:spLocks noChangeArrowheads="1"/>
          </p:cNvSpPr>
          <p:nvPr/>
        </p:nvSpPr>
        <p:spPr bwMode="auto">
          <a:xfrm>
            <a:off x="7416800" y="2195513"/>
            <a:ext cx="3735388" cy="40798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Ailanthus</a:t>
            </a:r>
            <a:r>
              <a:rPr lang="fr-FR" altLang="fr-FR" b="1" dirty="0">
                <a:solidFill>
                  <a:srgbClr val="000099"/>
                </a:solidFill>
                <a:latin typeface="+mj-lt"/>
              </a:rPr>
              <a:t> </a:t>
            </a:r>
            <a:r>
              <a:rPr lang="fr-FR" altLang="fr-FR" b="1" dirty="0" err="1">
                <a:solidFill>
                  <a:srgbClr val="000099"/>
                </a:solidFill>
                <a:latin typeface="+mj-lt"/>
              </a:rPr>
              <a:t>glandulosa</a:t>
            </a:r>
            <a:r>
              <a:rPr lang="fr-FR" altLang="fr-FR" b="1" dirty="0">
                <a:solidFill>
                  <a:srgbClr val="000099"/>
                </a:solidFill>
                <a:latin typeface="+mj-lt"/>
              </a:rPr>
              <a:t> 9 CH</a:t>
            </a:r>
          </a:p>
        </p:txBody>
      </p:sp>
      <p:sp>
        <p:nvSpPr>
          <p:cNvPr id="7" name="Text Box 5"/>
          <p:cNvSpPr txBox="1">
            <a:spLocks noChangeArrowheads="1"/>
          </p:cNvSpPr>
          <p:nvPr/>
        </p:nvSpPr>
        <p:spPr bwMode="auto">
          <a:xfrm>
            <a:off x="282575" y="3681413"/>
            <a:ext cx="45608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b="1">
                <a:solidFill>
                  <a:srgbClr val="000099"/>
                </a:solidFill>
              </a:rPr>
              <a:t>Fausses membranes</a:t>
            </a:r>
            <a:r>
              <a:rPr lang="fr-FR" altLang="fr-FR" sz="1600">
                <a:solidFill>
                  <a:srgbClr val="000099"/>
                </a:solidFill>
              </a:rPr>
              <a:t>, </a:t>
            </a:r>
            <a:r>
              <a:rPr lang="fr-FR" altLang="fr-FR" sz="1600" b="1">
                <a:solidFill>
                  <a:srgbClr val="000099"/>
                </a:solidFill>
              </a:rPr>
              <a:t>ulcérations</a:t>
            </a:r>
            <a:r>
              <a:rPr lang="fr-FR" altLang="fr-FR" sz="1600">
                <a:solidFill>
                  <a:srgbClr val="000099"/>
                </a:solidFill>
              </a:rPr>
              <a:t>, </a:t>
            </a:r>
          </a:p>
          <a:p>
            <a:pPr eaLnBrk="1" hangingPunct="1">
              <a:buClr>
                <a:srgbClr val="62C400"/>
              </a:buClr>
            </a:pPr>
            <a:r>
              <a:rPr lang="fr-FR" altLang="fr-FR" sz="1600">
                <a:solidFill>
                  <a:srgbClr val="000099"/>
                </a:solidFill>
              </a:rPr>
              <a:t>     altération de l’état général</a:t>
            </a:r>
          </a:p>
          <a:p>
            <a:pPr eaLnBrk="1" hangingPunct="1">
              <a:buClr>
                <a:srgbClr val="62C400"/>
              </a:buClr>
            </a:pPr>
            <a:r>
              <a:rPr lang="fr-FR" altLang="fr-FR" sz="1600">
                <a:solidFill>
                  <a:srgbClr val="000099"/>
                </a:solidFill>
              </a:rPr>
              <a:t>	</a:t>
            </a:r>
          </a:p>
        </p:txBody>
      </p:sp>
      <p:sp>
        <p:nvSpPr>
          <p:cNvPr id="8" name="Text Box 6"/>
          <p:cNvSpPr txBox="1">
            <a:spLocks noChangeArrowheads="1"/>
          </p:cNvSpPr>
          <p:nvPr/>
        </p:nvSpPr>
        <p:spPr bwMode="auto">
          <a:xfrm>
            <a:off x="7416800" y="3681413"/>
            <a:ext cx="3735388" cy="409575"/>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Mercurius</a:t>
            </a:r>
            <a:r>
              <a:rPr lang="fr-FR" altLang="fr-FR" b="1" dirty="0">
                <a:solidFill>
                  <a:srgbClr val="000099"/>
                </a:solidFill>
                <a:latin typeface="+mj-lt"/>
              </a:rPr>
              <a:t> </a:t>
            </a:r>
            <a:r>
              <a:rPr lang="fr-FR" altLang="fr-FR" b="1" dirty="0" err="1">
                <a:solidFill>
                  <a:srgbClr val="000099"/>
                </a:solidFill>
                <a:latin typeface="+mj-lt"/>
              </a:rPr>
              <a:t>cyanatus</a:t>
            </a:r>
            <a:r>
              <a:rPr lang="fr-FR" altLang="fr-FR" b="1" dirty="0">
                <a:solidFill>
                  <a:srgbClr val="000099"/>
                </a:solidFill>
                <a:latin typeface="+mj-lt"/>
              </a:rPr>
              <a:t>  9 CH </a:t>
            </a:r>
          </a:p>
        </p:txBody>
      </p:sp>
      <p:sp>
        <p:nvSpPr>
          <p:cNvPr id="2" name="Rectangle 1"/>
          <p:cNvSpPr/>
          <p:nvPr/>
        </p:nvSpPr>
        <p:spPr>
          <a:xfrm>
            <a:off x="3636963" y="5094288"/>
            <a:ext cx="5243512" cy="584200"/>
          </a:xfrm>
          <a:prstGeom prst="rect">
            <a:avLst/>
          </a:prstGeom>
        </p:spPr>
        <p:txBody>
          <a:bodyPr>
            <a:spAutoFit/>
          </a:bodyPr>
          <a:lstStyle/>
          <a:p>
            <a:pPr algn="ctr" eaLnBrk="1" fontAlgn="auto" hangingPunct="1">
              <a:spcBef>
                <a:spcPts val="0"/>
              </a:spcBef>
              <a:spcAft>
                <a:spcPts val="0"/>
              </a:spcAft>
              <a:defRPr/>
            </a:pPr>
            <a:r>
              <a:rPr lang="fr-FR" sz="1600" dirty="0">
                <a:solidFill>
                  <a:srgbClr val="000099"/>
                </a:solidFill>
                <a:latin typeface="+mj-lt"/>
              </a:rPr>
              <a:t>5 granules de chaque 4 fois par jour pendant 5 jours, puis matin et soir jusqu’à guérison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ChangeArrowheads="1"/>
          </p:cNvSpPr>
          <p:nvPr/>
        </p:nvSpPr>
        <p:spPr bwMode="auto">
          <a:xfrm>
            <a:off x="6169025" y="1951038"/>
            <a:ext cx="52514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b="1" u="sng">
                <a:solidFill>
                  <a:srgbClr val="000099"/>
                </a:solidFill>
                <a:cs typeface="Arial" panose="020B0604020202020204" pitchFamily="34" charset="0"/>
              </a:rPr>
              <a:t>Objectif :</a:t>
            </a:r>
          </a:p>
          <a:p>
            <a:pPr eaLnBrk="1" hangingPunct="1">
              <a:spcBef>
                <a:spcPct val="20000"/>
              </a:spcBef>
              <a:buFont typeface="Wingdings" panose="05000000000000000000" pitchFamily="2" charset="2"/>
              <a:buChar char="Ø"/>
            </a:pPr>
            <a:r>
              <a:rPr lang="fr-FR" altLang="fr-FR" sz="2000">
                <a:solidFill>
                  <a:srgbClr val="000099"/>
                </a:solidFill>
                <a:cs typeface="Arial" panose="020B0604020202020204" pitchFamily="34" charset="0"/>
              </a:rPr>
              <a:t>Construire un schéma de synthèse</a:t>
            </a:r>
          </a:p>
          <a:p>
            <a:pPr eaLnBrk="1" hangingPunct="1">
              <a:spcBef>
                <a:spcPct val="20000"/>
              </a:spcBef>
              <a:buFont typeface="Wingdings" panose="05000000000000000000" pitchFamily="2" charset="2"/>
              <a:buChar char="Ø"/>
            </a:pPr>
            <a:r>
              <a:rPr lang="fr-FR" altLang="fr-FR" sz="2000">
                <a:solidFill>
                  <a:srgbClr val="000099"/>
                </a:solidFill>
                <a:cs typeface="Arial" panose="020B0604020202020204" pitchFamily="34" charset="0"/>
              </a:rPr>
              <a:t>Disposer d’un outil aide-mémoire</a:t>
            </a:r>
            <a:endParaRPr lang="fr-FR" altLang="fr-FR" sz="3200">
              <a:solidFill>
                <a:srgbClr val="000099"/>
              </a:solidFill>
              <a:cs typeface="Arial" panose="020B0604020202020204" pitchFamily="34" charset="0"/>
            </a:endParaRPr>
          </a:p>
        </p:txBody>
      </p:sp>
      <p:sp>
        <p:nvSpPr>
          <p:cNvPr id="374787" name="Rectangle 4"/>
          <p:cNvSpPr>
            <a:spLocks noChangeArrowheads="1"/>
          </p:cNvSpPr>
          <p:nvPr/>
        </p:nvSpPr>
        <p:spPr bwMode="auto">
          <a:xfrm>
            <a:off x="3292475" y="3695700"/>
            <a:ext cx="81280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FR" altLang="fr-FR" b="1" u="sng">
                <a:solidFill>
                  <a:srgbClr val="000099"/>
                </a:solidFill>
                <a:cs typeface="Arial" panose="020B0604020202020204" pitchFamily="34" charset="0"/>
              </a:rPr>
              <a:t>Règles du jeu :</a:t>
            </a:r>
          </a:p>
          <a:p>
            <a:pPr eaLnBrk="1" hangingPunct="1">
              <a:spcBef>
                <a:spcPct val="20000"/>
              </a:spcBef>
              <a:buFont typeface="Wingdings" panose="05000000000000000000" pitchFamily="2" charset="2"/>
              <a:buNone/>
            </a:pPr>
            <a:endParaRPr lang="fr-FR" altLang="fr-FR" b="1" u="sng">
              <a:solidFill>
                <a:srgbClr val="000099"/>
              </a:solidFill>
              <a:cs typeface="Arial" panose="020B0604020202020204" pitchFamily="34" charset="0"/>
            </a:endParaRPr>
          </a:p>
          <a:p>
            <a:pPr eaLnBrk="1" hangingPunct="1">
              <a:spcBef>
                <a:spcPct val="20000"/>
              </a:spcBef>
              <a:buFontTx/>
              <a:buBlip>
                <a:blip r:embed="rId3"/>
              </a:buBlip>
            </a:pPr>
            <a:r>
              <a:rPr lang="fr-FR" altLang="fr-FR">
                <a:solidFill>
                  <a:srgbClr val="000099"/>
                </a:solidFill>
                <a:cs typeface="Arial" panose="020B0604020202020204" pitchFamily="34" charset="0"/>
              </a:rPr>
              <a:t>Un participant présente l’arbre décisionnel </a:t>
            </a:r>
            <a:r>
              <a:rPr lang="fr-FR" altLang="fr-FR" b="1">
                <a:solidFill>
                  <a:srgbClr val="000099"/>
                </a:solidFill>
                <a:cs typeface="Arial" panose="020B0604020202020204" pitchFamily="34" charset="0"/>
              </a:rPr>
              <a:t>« Rhumes- Rhinopharyngite »</a:t>
            </a:r>
          </a:p>
          <a:p>
            <a:pPr eaLnBrk="1" hangingPunct="1">
              <a:spcBef>
                <a:spcPct val="20000"/>
              </a:spcBef>
              <a:buFontTx/>
              <a:buBlip>
                <a:blip r:embed="rId3"/>
              </a:buBlip>
            </a:pPr>
            <a:r>
              <a:rPr lang="fr-FR" altLang="fr-FR">
                <a:solidFill>
                  <a:srgbClr val="000099"/>
                </a:solidFill>
                <a:cs typeface="Arial" panose="020B0604020202020204" pitchFamily="34" charset="0"/>
              </a:rPr>
              <a:t>Echanger avec le groupe</a:t>
            </a:r>
          </a:p>
          <a:p>
            <a:pPr eaLnBrk="1" hangingPunct="1">
              <a:spcBef>
                <a:spcPct val="20000"/>
              </a:spcBef>
              <a:buFontTx/>
              <a:buBlip>
                <a:blip r:embed="rId3"/>
              </a:buBlip>
            </a:pPr>
            <a:r>
              <a:rPr lang="fr-FR" altLang="fr-FR">
                <a:solidFill>
                  <a:srgbClr val="000099"/>
                </a:solidFill>
                <a:cs typeface="Arial" panose="020B0604020202020204" pitchFamily="34" charset="0"/>
              </a:rPr>
              <a:t>Procéder de même pour l’arbre décisionnel </a:t>
            </a:r>
            <a:r>
              <a:rPr lang="fr-FR" altLang="fr-FR" b="1">
                <a:solidFill>
                  <a:srgbClr val="000099"/>
                </a:solidFill>
                <a:cs typeface="Arial" panose="020B0604020202020204" pitchFamily="34" charset="0"/>
              </a:rPr>
              <a:t>« Rhinites et conjonctivites allergiques » </a:t>
            </a:r>
          </a:p>
        </p:txBody>
      </p:sp>
      <p:sp>
        <p:nvSpPr>
          <p:cNvPr id="374788"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374789" name="ZoneTexte 8"/>
          <p:cNvSpPr txBox="1">
            <a:spLocks noChangeArrowheads="1"/>
          </p:cNvSpPr>
          <p:nvPr/>
        </p:nvSpPr>
        <p:spPr bwMode="auto">
          <a:xfrm rot="-39669">
            <a:off x="1433513" y="3065463"/>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a:solidFill>
                  <a:srgbClr val="FFFFFF"/>
                </a:solidFill>
                <a:latin typeface="Arial Black" panose="020B0A04020102020204" pitchFamily="34" charset="0"/>
                <a:cs typeface="Arial" panose="020B0604020202020204" pitchFamily="34" charset="0"/>
              </a:rPr>
              <a:t>10’</a:t>
            </a:r>
          </a:p>
        </p:txBody>
      </p:sp>
      <p:sp>
        <p:nvSpPr>
          <p:cNvPr id="374790" name="Titre 1"/>
          <p:cNvSpPr txBox="1">
            <a:spLocks/>
          </p:cNvSpPr>
          <p:nvPr/>
        </p:nvSpPr>
        <p:spPr bwMode="auto">
          <a:xfrm>
            <a:off x="2303463" y="361950"/>
            <a:ext cx="7048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a:solidFill>
                  <a:srgbClr val="FFFFFF"/>
                </a:solidFill>
                <a:ea typeface="Tahoma" panose="020B0604030504040204" pitchFamily="34" charset="0"/>
                <a:cs typeface="Arial" panose="020B0604020202020204" pitchFamily="34" charset="0"/>
              </a:rPr>
              <a:t>Arbres décisionnels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4"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8475" y="939800"/>
            <a:ext cx="9212263"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6835" name="Titre 1"/>
          <p:cNvSpPr txBox="1">
            <a:spLocks/>
          </p:cNvSpPr>
          <p:nvPr/>
        </p:nvSpPr>
        <p:spPr bwMode="auto">
          <a:xfrm>
            <a:off x="2303463" y="361950"/>
            <a:ext cx="7048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a:solidFill>
                  <a:srgbClr val="FFFFFF"/>
                </a:solidFill>
                <a:ea typeface="Tahoma" panose="020B0604030504040204" pitchFamily="34" charset="0"/>
                <a:cs typeface="Arial" panose="020B0604020202020204" pitchFamily="34" charset="0"/>
              </a:rPr>
              <a:t>Rhumes – Rhinopharyngites </a:t>
            </a:r>
          </a:p>
        </p:txBody>
      </p:sp>
      <p:sp>
        <p:nvSpPr>
          <p:cNvPr id="5" name="ZoneTexte 4"/>
          <p:cNvSpPr txBox="1">
            <a:spLocks noChangeArrowheads="1"/>
          </p:cNvSpPr>
          <p:nvPr/>
        </p:nvSpPr>
        <p:spPr bwMode="auto">
          <a:xfrm>
            <a:off x="1998663" y="2636838"/>
            <a:ext cx="1287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à la racine du nez</a:t>
            </a:r>
          </a:p>
        </p:txBody>
      </p:sp>
      <p:sp>
        <p:nvSpPr>
          <p:cNvPr id="7" name="ZoneTexte 6"/>
          <p:cNvSpPr txBox="1">
            <a:spLocks noChangeArrowheads="1"/>
          </p:cNvSpPr>
          <p:nvPr/>
        </p:nvSpPr>
        <p:spPr bwMode="auto">
          <a:xfrm>
            <a:off x="1998663" y="3600450"/>
            <a:ext cx="12874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bouche ouverte</a:t>
            </a:r>
          </a:p>
        </p:txBody>
      </p:sp>
      <p:sp>
        <p:nvSpPr>
          <p:cNvPr id="8" name="ZoneTexte 7"/>
          <p:cNvSpPr txBox="1">
            <a:spLocks noChangeArrowheads="1"/>
          </p:cNvSpPr>
          <p:nvPr/>
        </p:nvSpPr>
        <p:spPr bwMode="auto">
          <a:xfrm>
            <a:off x="2084388" y="3938588"/>
            <a:ext cx="1287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sèche</a:t>
            </a:r>
          </a:p>
        </p:txBody>
      </p:sp>
      <p:sp>
        <p:nvSpPr>
          <p:cNvPr id="9" name="ZoneTexte 8"/>
          <p:cNvSpPr txBox="1">
            <a:spLocks noChangeArrowheads="1"/>
          </p:cNvSpPr>
          <p:nvPr/>
        </p:nvSpPr>
        <p:spPr bwMode="auto">
          <a:xfrm>
            <a:off x="2132013" y="4214813"/>
            <a:ext cx="1287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SAMBUCUS 5 CH</a:t>
            </a:r>
          </a:p>
        </p:txBody>
      </p:sp>
      <p:sp>
        <p:nvSpPr>
          <p:cNvPr id="10" name="ZoneTexte 9"/>
          <p:cNvSpPr txBox="1">
            <a:spLocks noChangeArrowheads="1"/>
          </p:cNvSpPr>
          <p:nvPr/>
        </p:nvSpPr>
        <p:spPr bwMode="auto">
          <a:xfrm>
            <a:off x="3636963" y="4214813"/>
            <a:ext cx="14398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NUX VOMICA 9 CH</a:t>
            </a:r>
          </a:p>
        </p:txBody>
      </p:sp>
      <p:sp>
        <p:nvSpPr>
          <p:cNvPr id="11" name="ZoneTexte 10"/>
          <p:cNvSpPr txBox="1">
            <a:spLocks noChangeArrowheads="1"/>
          </p:cNvSpPr>
          <p:nvPr/>
        </p:nvSpPr>
        <p:spPr bwMode="auto">
          <a:xfrm>
            <a:off x="3468688" y="3741738"/>
            <a:ext cx="17414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Éternuements en salves</a:t>
            </a:r>
          </a:p>
        </p:txBody>
      </p:sp>
      <p:sp>
        <p:nvSpPr>
          <p:cNvPr id="12" name="ZoneTexte 11"/>
          <p:cNvSpPr txBox="1">
            <a:spLocks noChangeArrowheads="1"/>
          </p:cNvSpPr>
          <p:nvPr/>
        </p:nvSpPr>
        <p:spPr bwMode="auto">
          <a:xfrm>
            <a:off x="3849688" y="3595688"/>
            <a:ext cx="1741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la nuit</a:t>
            </a:r>
          </a:p>
        </p:txBody>
      </p:sp>
      <p:sp>
        <p:nvSpPr>
          <p:cNvPr id="13" name="ZoneTexte 12"/>
          <p:cNvSpPr txBox="1">
            <a:spLocks noChangeArrowheads="1"/>
          </p:cNvSpPr>
          <p:nvPr/>
        </p:nvSpPr>
        <p:spPr bwMode="auto">
          <a:xfrm>
            <a:off x="5138738" y="3760788"/>
            <a:ext cx="1741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les yeux</a:t>
            </a:r>
          </a:p>
        </p:txBody>
      </p:sp>
      <p:sp>
        <p:nvSpPr>
          <p:cNvPr id="14" name="ZoneTexte 13"/>
          <p:cNvSpPr txBox="1">
            <a:spLocks noChangeArrowheads="1"/>
          </p:cNvSpPr>
          <p:nvPr/>
        </p:nvSpPr>
        <p:spPr bwMode="auto">
          <a:xfrm>
            <a:off x="7691438" y="3027363"/>
            <a:ext cx="1741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croûtes</a:t>
            </a:r>
          </a:p>
        </p:txBody>
      </p:sp>
      <p:sp>
        <p:nvSpPr>
          <p:cNvPr id="15" name="ZoneTexte 14"/>
          <p:cNvSpPr txBox="1">
            <a:spLocks noChangeArrowheads="1"/>
          </p:cNvSpPr>
          <p:nvPr/>
        </p:nvSpPr>
        <p:spPr bwMode="auto">
          <a:xfrm>
            <a:off x="7370763" y="3205163"/>
            <a:ext cx="149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KALIUM BICHROMICUM 9 CH</a:t>
            </a:r>
          </a:p>
        </p:txBody>
      </p:sp>
      <p:sp>
        <p:nvSpPr>
          <p:cNvPr id="16" name="ZoneTexte 15"/>
          <p:cNvSpPr txBox="1">
            <a:spLocks noChangeArrowheads="1"/>
          </p:cNvSpPr>
          <p:nvPr/>
        </p:nvSpPr>
        <p:spPr bwMode="auto">
          <a:xfrm>
            <a:off x="9113838" y="3101975"/>
            <a:ext cx="17414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Écoulement postérieur</a:t>
            </a:r>
          </a:p>
        </p:txBody>
      </p:sp>
      <p:sp>
        <p:nvSpPr>
          <p:cNvPr id="17" name="ZoneTexte 16"/>
          <p:cNvSpPr txBox="1">
            <a:spLocks noChangeArrowheads="1"/>
          </p:cNvSpPr>
          <p:nvPr/>
        </p:nvSpPr>
        <p:spPr bwMode="auto">
          <a:xfrm>
            <a:off x="9331325" y="3354388"/>
            <a:ext cx="149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HYDRASTIS 9 CH</a:t>
            </a:r>
          </a:p>
        </p:txBody>
      </p:sp>
      <p:sp>
        <p:nvSpPr>
          <p:cNvPr id="18" name="ZoneTexte 17"/>
          <p:cNvSpPr txBox="1">
            <a:spLocks noChangeArrowheads="1"/>
          </p:cNvSpPr>
          <p:nvPr/>
        </p:nvSpPr>
        <p:spPr bwMode="auto">
          <a:xfrm>
            <a:off x="7672388" y="3789363"/>
            <a:ext cx="1741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langue</a:t>
            </a:r>
          </a:p>
        </p:txBody>
      </p:sp>
      <p:sp>
        <p:nvSpPr>
          <p:cNvPr id="19" name="ZoneTexte 18"/>
          <p:cNvSpPr txBox="1">
            <a:spLocks noChangeArrowheads="1"/>
          </p:cNvSpPr>
          <p:nvPr/>
        </p:nvSpPr>
        <p:spPr bwMode="auto">
          <a:xfrm>
            <a:off x="7472363" y="3970338"/>
            <a:ext cx="1741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fétide</a:t>
            </a:r>
          </a:p>
        </p:txBody>
      </p:sp>
      <p:sp>
        <p:nvSpPr>
          <p:cNvPr id="20" name="ZoneTexte 19"/>
          <p:cNvSpPr txBox="1">
            <a:spLocks noChangeArrowheads="1"/>
          </p:cNvSpPr>
          <p:nvPr/>
        </p:nvSpPr>
        <p:spPr bwMode="auto">
          <a:xfrm>
            <a:off x="8521700" y="3959225"/>
            <a:ext cx="17414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la nuit</a:t>
            </a:r>
          </a:p>
        </p:txBody>
      </p:sp>
      <p:sp>
        <p:nvSpPr>
          <p:cNvPr id="21" name="ZoneTexte 20"/>
          <p:cNvSpPr txBox="1">
            <a:spLocks noChangeArrowheads="1"/>
          </p:cNvSpPr>
          <p:nvPr/>
        </p:nvSpPr>
        <p:spPr bwMode="auto">
          <a:xfrm>
            <a:off x="5311775" y="4940300"/>
            <a:ext cx="1741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non irritant</a:t>
            </a:r>
          </a:p>
        </p:txBody>
      </p:sp>
      <p:sp>
        <p:nvSpPr>
          <p:cNvPr id="22" name="ZoneTexte 21"/>
          <p:cNvSpPr txBox="1">
            <a:spLocks noChangeArrowheads="1"/>
          </p:cNvSpPr>
          <p:nvPr/>
        </p:nvSpPr>
        <p:spPr bwMode="auto">
          <a:xfrm>
            <a:off x="7673975" y="4748213"/>
            <a:ext cx="17414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irritant</a:t>
            </a:r>
          </a:p>
        </p:txBody>
      </p:sp>
      <p:sp>
        <p:nvSpPr>
          <p:cNvPr id="23" name="ZoneTexte 22"/>
          <p:cNvSpPr txBox="1">
            <a:spLocks noChangeArrowheads="1"/>
          </p:cNvSpPr>
          <p:nvPr/>
        </p:nvSpPr>
        <p:spPr bwMode="auto">
          <a:xfrm>
            <a:off x="7380288" y="5186363"/>
            <a:ext cx="16589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KALIUM IODATUM 9 CH</a:t>
            </a:r>
          </a:p>
        </p:txBody>
      </p:sp>
      <p:sp>
        <p:nvSpPr>
          <p:cNvPr id="24" name="Pentagone 23"/>
          <p:cNvSpPr/>
          <p:nvPr/>
        </p:nvSpPr>
        <p:spPr>
          <a:xfrm rot="5400000">
            <a:off x="9922669" y="400844"/>
            <a:ext cx="1819275" cy="1735137"/>
          </a:xfrm>
          <a:prstGeom prst="homePlate">
            <a:avLst>
              <a:gd name="adj" fmla="val 33489"/>
            </a:avLst>
          </a:prstGeom>
          <a:solidFill>
            <a:srgbClr val="D1E6F9"/>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fr-FR" dirty="0"/>
          </a:p>
        </p:txBody>
      </p:sp>
      <p:sp>
        <p:nvSpPr>
          <p:cNvPr id="25" name="ZoneTexte 16"/>
          <p:cNvSpPr txBox="1">
            <a:spLocks noChangeArrowheads="1"/>
          </p:cNvSpPr>
          <p:nvPr/>
        </p:nvSpPr>
        <p:spPr bwMode="auto">
          <a:xfrm>
            <a:off x="9964738" y="946150"/>
            <a:ext cx="17287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1400" i="1">
                <a:solidFill>
                  <a:srgbClr val="0053A1"/>
                </a:solidFill>
                <a:latin typeface="Tahoma" panose="020B0604030504040204" pitchFamily="34" charset="0"/>
                <a:cs typeface="Arial" panose="020B0604020202020204" pitchFamily="34" charset="0"/>
              </a:rPr>
              <a:t>Arbre décisionnel à télécharger sur votre espace www.cdfh.fr</a:t>
            </a:r>
          </a:p>
        </p:txBody>
      </p:sp>
      <p:pic>
        <p:nvPicPr>
          <p:cNvPr id="26"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3850" y="371475"/>
            <a:ext cx="6508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up)">
                                      <p:cBhvr>
                                        <p:cTn id="79" dur="500"/>
                                        <p:tgtEl>
                                          <p:spTgt spid="24"/>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up)">
                                      <p:cBhvr>
                                        <p:cTn id="82" dur="500"/>
                                        <p:tgtEl>
                                          <p:spTgt spid="25"/>
                                        </p:tgtEl>
                                      </p:cBhvr>
                                    </p:animEffect>
                                  </p:childTnLst>
                                </p:cTn>
                              </p:par>
                              <p:par>
                                <p:cTn id="83" presetID="22" presetClass="entr" presetSubtype="1"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up)">
                                      <p:cBhvr>
                                        <p:cTn id="8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ZoneTexte 7"/>
          <p:cNvSpPr txBox="1">
            <a:spLocks noChangeArrowheads="1"/>
          </p:cNvSpPr>
          <p:nvPr/>
        </p:nvSpPr>
        <p:spPr bwMode="auto">
          <a:xfrm>
            <a:off x="4229100" y="1782763"/>
            <a:ext cx="38703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a:solidFill>
                  <a:srgbClr val="FFFFFF"/>
                </a:solidFill>
                <a:cs typeface="Arial" panose="020B0604020202020204" pitchFamily="34" charset="0"/>
              </a:rPr>
              <a:t>PARTIE 2</a:t>
            </a:r>
          </a:p>
          <a:p>
            <a:pPr algn="ctr" eaLnBrk="1" hangingPunct="1"/>
            <a:r>
              <a:rPr lang="fr-FR" altLang="fr-FR" sz="3200" b="1">
                <a:solidFill>
                  <a:srgbClr val="FFFFFF"/>
                </a:solidFill>
                <a:cs typeface="Arial" panose="020B0604020202020204" pitchFamily="34" charset="0"/>
              </a:rPr>
              <a:t>Le conseil officinal</a:t>
            </a:r>
            <a:endParaRPr lang="fr-FR" altLang="fr-FR" sz="3200">
              <a:solidFill>
                <a:srgbClr val="FFFFFF"/>
              </a:solidFill>
              <a:cs typeface="Arial" panose="020B0604020202020204" pitchFamily="34" charset="0"/>
            </a:endParaRPr>
          </a:p>
        </p:txBody>
      </p:sp>
      <p:sp>
        <p:nvSpPr>
          <p:cNvPr id="159747" name="Text Box 2"/>
          <p:cNvSpPr txBox="1">
            <a:spLocks noChangeArrowheads="1"/>
          </p:cNvSpPr>
          <p:nvPr/>
        </p:nvSpPr>
        <p:spPr bwMode="auto">
          <a:xfrm>
            <a:off x="3892550" y="4171950"/>
            <a:ext cx="6165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62C400"/>
              </a:buClr>
              <a:buFontTx/>
              <a:buBlip>
                <a:blip r:embed="rId3"/>
              </a:buBlip>
            </a:pPr>
            <a:r>
              <a:rPr lang="fr-FR" altLang="fr-FR" sz="2400" dirty="0">
                <a:solidFill>
                  <a:srgbClr val="000099"/>
                </a:solidFill>
                <a:cs typeface="Arial" panose="020B0604020202020204" pitchFamily="34" charset="0"/>
              </a:rPr>
              <a:t>2.1. Règles d’or du conseil</a:t>
            </a:r>
          </a:p>
          <a:p>
            <a:pPr eaLnBrk="1" hangingPunct="1">
              <a:spcBef>
                <a:spcPct val="50000"/>
              </a:spcBef>
              <a:buClr>
                <a:srgbClr val="62C400"/>
              </a:buClr>
              <a:buFontTx/>
              <a:buBlip>
                <a:blip r:embed="rId3"/>
              </a:buBlip>
            </a:pPr>
            <a:r>
              <a:rPr lang="fr-FR" altLang="fr-FR" sz="2400" dirty="0">
                <a:solidFill>
                  <a:srgbClr val="000099"/>
                </a:solidFill>
                <a:cs typeface="Arial" panose="020B0604020202020204" pitchFamily="34" charset="0"/>
              </a:rPr>
              <a:t>2.2. Méthodologie de conseil</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Titre 1"/>
          <p:cNvSpPr txBox="1">
            <a:spLocks/>
          </p:cNvSpPr>
          <p:nvPr/>
        </p:nvSpPr>
        <p:spPr bwMode="auto">
          <a:xfrm>
            <a:off x="2303463" y="361950"/>
            <a:ext cx="90297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a:solidFill>
                  <a:srgbClr val="FFFFFF"/>
                </a:solidFill>
                <a:ea typeface="Tahoma" panose="020B0604030504040204" pitchFamily="34" charset="0"/>
                <a:cs typeface="Arial" panose="020B0604020202020204" pitchFamily="34" charset="0"/>
              </a:rPr>
              <a:t>Rhinites et conjonctivites allergiques </a:t>
            </a:r>
          </a:p>
        </p:txBody>
      </p:sp>
      <p:pic>
        <p:nvPicPr>
          <p:cNvPr id="378883"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8950" y="931863"/>
            <a:ext cx="9237663"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a:spLocks noChangeArrowheads="1"/>
          </p:cNvSpPr>
          <p:nvPr/>
        </p:nvSpPr>
        <p:spPr bwMode="auto">
          <a:xfrm>
            <a:off x="1600200" y="4589463"/>
            <a:ext cx="2152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et des conduits auditifs</a:t>
            </a:r>
          </a:p>
        </p:txBody>
      </p:sp>
      <p:sp>
        <p:nvSpPr>
          <p:cNvPr id="7" name="ZoneTexte 6"/>
          <p:cNvSpPr txBox="1">
            <a:spLocks noChangeArrowheads="1"/>
          </p:cNvSpPr>
          <p:nvPr/>
        </p:nvSpPr>
        <p:spPr bwMode="auto">
          <a:xfrm>
            <a:off x="2065338" y="4400550"/>
            <a:ext cx="2152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narines </a:t>
            </a:r>
          </a:p>
        </p:txBody>
      </p:sp>
      <p:sp>
        <p:nvSpPr>
          <p:cNvPr id="8" name="ZoneTexte 7"/>
          <p:cNvSpPr txBox="1">
            <a:spLocks noChangeArrowheads="1"/>
          </p:cNvSpPr>
          <p:nvPr/>
        </p:nvSpPr>
        <p:spPr bwMode="auto">
          <a:xfrm>
            <a:off x="3676650" y="4333875"/>
            <a:ext cx="2152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voile du </a:t>
            </a:r>
          </a:p>
        </p:txBody>
      </p:sp>
      <p:sp>
        <p:nvSpPr>
          <p:cNvPr id="9" name="ZoneTexte 8"/>
          <p:cNvSpPr txBox="1">
            <a:spLocks noChangeArrowheads="1"/>
          </p:cNvSpPr>
          <p:nvPr/>
        </p:nvSpPr>
        <p:spPr bwMode="auto">
          <a:xfrm>
            <a:off x="2724150" y="4521200"/>
            <a:ext cx="2152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palais</a:t>
            </a:r>
          </a:p>
        </p:txBody>
      </p:sp>
      <p:sp>
        <p:nvSpPr>
          <p:cNvPr id="10" name="ZoneTexte 9"/>
          <p:cNvSpPr txBox="1">
            <a:spLocks noChangeArrowheads="1"/>
          </p:cNvSpPr>
          <p:nvPr/>
        </p:nvSpPr>
        <p:spPr bwMode="auto">
          <a:xfrm>
            <a:off x="3238500" y="4702175"/>
            <a:ext cx="2152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spasmodiques</a:t>
            </a:r>
          </a:p>
        </p:txBody>
      </p:sp>
      <p:sp>
        <p:nvSpPr>
          <p:cNvPr id="11" name="ZoneTexte 10"/>
          <p:cNvSpPr txBox="1">
            <a:spLocks noChangeArrowheads="1"/>
          </p:cNvSpPr>
          <p:nvPr/>
        </p:nvSpPr>
        <p:spPr bwMode="auto">
          <a:xfrm>
            <a:off x="3829050" y="4887913"/>
            <a:ext cx="12874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SABADILLA 9 CH</a:t>
            </a:r>
          </a:p>
        </p:txBody>
      </p:sp>
      <p:sp>
        <p:nvSpPr>
          <p:cNvPr id="12" name="ZoneTexte 11"/>
          <p:cNvSpPr txBox="1">
            <a:spLocks noChangeArrowheads="1"/>
          </p:cNvSpPr>
          <p:nvPr/>
        </p:nvSpPr>
        <p:spPr bwMode="auto">
          <a:xfrm>
            <a:off x="4943475" y="6021388"/>
            <a:ext cx="12874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EUPHRASIA 9 CH</a:t>
            </a:r>
          </a:p>
        </p:txBody>
      </p:sp>
      <p:sp>
        <p:nvSpPr>
          <p:cNvPr id="13" name="ZoneTexte 12"/>
          <p:cNvSpPr txBox="1">
            <a:spLocks noChangeArrowheads="1"/>
          </p:cNvSpPr>
          <p:nvPr/>
        </p:nvSpPr>
        <p:spPr bwMode="auto">
          <a:xfrm>
            <a:off x="7791450" y="5106988"/>
            <a:ext cx="1447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ALLIUM CEPA 9 CH</a:t>
            </a:r>
          </a:p>
        </p:txBody>
      </p:sp>
      <p:sp>
        <p:nvSpPr>
          <p:cNvPr id="14" name="ZoneTexte 13"/>
          <p:cNvSpPr txBox="1">
            <a:spLocks noChangeArrowheads="1"/>
          </p:cNvSpPr>
          <p:nvPr/>
        </p:nvSpPr>
        <p:spPr bwMode="auto">
          <a:xfrm>
            <a:off x="4440238" y="5746750"/>
            <a:ext cx="2152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non irritant</a:t>
            </a:r>
          </a:p>
        </p:txBody>
      </p:sp>
      <p:sp>
        <p:nvSpPr>
          <p:cNvPr id="15" name="ZoneTexte 14"/>
          <p:cNvSpPr txBox="1">
            <a:spLocks noChangeArrowheads="1"/>
          </p:cNvSpPr>
          <p:nvPr/>
        </p:nvSpPr>
        <p:spPr bwMode="auto">
          <a:xfrm>
            <a:off x="6173788" y="5653088"/>
            <a:ext cx="2152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sinus frontaux</a:t>
            </a:r>
          </a:p>
        </p:txBody>
      </p:sp>
      <p:sp>
        <p:nvSpPr>
          <p:cNvPr id="16" name="ZoneTexte 15"/>
          <p:cNvSpPr txBox="1">
            <a:spLocks noChangeArrowheads="1"/>
          </p:cNvSpPr>
          <p:nvPr/>
        </p:nvSpPr>
        <p:spPr bwMode="auto">
          <a:xfrm>
            <a:off x="6408738" y="4783138"/>
            <a:ext cx="1287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IRRITANT</a:t>
            </a:r>
          </a:p>
        </p:txBody>
      </p:sp>
      <p:sp>
        <p:nvSpPr>
          <p:cNvPr id="17" name="ZoneTexte 16"/>
          <p:cNvSpPr txBox="1">
            <a:spLocks noChangeArrowheads="1"/>
          </p:cNvSpPr>
          <p:nvPr/>
        </p:nvSpPr>
        <p:spPr bwMode="auto">
          <a:xfrm>
            <a:off x="7337425" y="4556125"/>
            <a:ext cx="2152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Aqueux, excoriant</a:t>
            </a:r>
          </a:p>
        </p:txBody>
      </p:sp>
      <p:sp>
        <p:nvSpPr>
          <p:cNvPr id="18" name="ZoneTexte 17"/>
          <p:cNvSpPr txBox="1">
            <a:spLocks noChangeArrowheads="1"/>
          </p:cNvSpPr>
          <p:nvPr/>
        </p:nvSpPr>
        <p:spPr bwMode="auto">
          <a:xfrm>
            <a:off x="9101138" y="4556125"/>
            <a:ext cx="2152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bouché la nuit</a:t>
            </a:r>
          </a:p>
        </p:txBody>
      </p:sp>
      <p:sp>
        <p:nvSpPr>
          <p:cNvPr id="19" name="ZoneTexte 18"/>
          <p:cNvSpPr txBox="1">
            <a:spLocks noChangeArrowheads="1"/>
          </p:cNvSpPr>
          <p:nvPr/>
        </p:nvSpPr>
        <p:spPr bwMode="auto">
          <a:xfrm>
            <a:off x="8972550" y="4708525"/>
            <a:ext cx="2152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Éternuements en</a:t>
            </a:r>
          </a:p>
        </p:txBody>
      </p:sp>
      <p:sp>
        <p:nvSpPr>
          <p:cNvPr id="20" name="ZoneTexte 19"/>
          <p:cNvSpPr txBox="1">
            <a:spLocks noChangeArrowheads="1"/>
          </p:cNvSpPr>
          <p:nvPr/>
        </p:nvSpPr>
        <p:spPr bwMode="auto">
          <a:xfrm>
            <a:off x="8486775" y="4906963"/>
            <a:ext cx="2152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salves</a:t>
            </a:r>
          </a:p>
        </p:txBody>
      </p:sp>
      <p:sp>
        <p:nvSpPr>
          <p:cNvPr id="21" name="ZoneTexte 20"/>
          <p:cNvSpPr txBox="1">
            <a:spLocks noChangeArrowheads="1"/>
          </p:cNvSpPr>
          <p:nvPr/>
        </p:nvSpPr>
        <p:spPr bwMode="auto">
          <a:xfrm>
            <a:off x="8085138" y="4078288"/>
            <a:ext cx="1287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IRRITANT</a:t>
            </a:r>
          </a:p>
        </p:txBody>
      </p:sp>
      <p:sp>
        <p:nvSpPr>
          <p:cNvPr id="22" name="ZoneTexte 21"/>
          <p:cNvSpPr txBox="1">
            <a:spLocks noChangeArrowheads="1"/>
          </p:cNvSpPr>
          <p:nvPr/>
        </p:nvSpPr>
        <p:spPr bwMode="auto">
          <a:xfrm>
            <a:off x="9380538" y="4083050"/>
            <a:ext cx="12874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NON IRRITANT</a:t>
            </a:r>
          </a:p>
        </p:txBody>
      </p:sp>
      <p:sp>
        <p:nvSpPr>
          <p:cNvPr id="23" name="Pentagone 22"/>
          <p:cNvSpPr/>
          <p:nvPr/>
        </p:nvSpPr>
        <p:spPr>
          <a:xfrm rot="5400000">
            <a:off x="10265569" y="400844"/>
            <a:ext cx="1819275" cy="1735137"/>
          </a:xfrm>
          <a:prstGeom prst="homePlate">
            <a:avLst>
              <a:gd name="adj" fmla="val 33489"/>
            </a:avLst>
          </a:prstGeom>
          <a:solidFill>
            <a:srgbClr val="D1E6F9"/>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fr-FR" dirty="0"/>
          </a:p>
        </p:txBody>
      </p:sp>
      <p:sp>
        <p:nvSpPr>
          <p:cNvPr id="24" name="ZoneTexte 16"/>
          <p:cNvSpPr txBox="1">
            <a:spLocks noChangeArrowheads="1"/>
          </p:cNvSpPr>
          <p:nvPr/>
        </p:nvSpPr>
        <p:spPr bwMode="auto">
          <a:xfrm>
            <a:off x="10307638" y="946150"/>
            <a:ext cx="17287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1400" i="1">
                <a:solidFill>
                  <a:srgbClr val="0053A1"/>
                </a:solidFill>
                <a:latin typeface="Tahoma" panose="020B0604030504040204" pitchFamily="34" charset="0"/>
                <a:cs typeface="Arial" panose="020B0604020202020204" pitchFamily="34" charset="0"/>
              </a:rPr>
              <a:t>Arbre décisionnel à télécharger sur votre espace www.cdfh.fr</a:t>
            </a:r>
          </a:p>
        </p:txBody>
      </p:sp>
      <p:pic>
        <p:nvPicPr>
          <p:cNvPr id="25"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6750" y="371475"/>
            <a:ext cx="6508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up)">
                                      <p:cBhvr>
                                        <p:cTn id="67" dur="500"/>
                                        <p:tgtEl>
                                          <p:spTgt spid="23"/>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up)">
                                      <p:cBhvr>
                                        <p:cTn id="70" dur="500"/>
                                        <p:tgtEl>
                                          <p:spTgt spid="24"/>
                                        </p:tgtEl>
                                      </p:cBhvr>
                                    </p:animEffect>
                                  </p:childTnLst>
                                </p:cTn>
                              </p:par>
                              <p:par>
                                <p:cTn id="71" presetID="22" presetClass="entr" presetSubtype="1"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up)">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animBg="1"/>
      <p:bldP spid="24"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4"/>
          <p:cNvSpPr>
            <a:spLocks noChangeArrowheads="1"/>
          </p:cNvSpPr>
          <p:nvPr/>
        </p:nvSpPr>
        <p:spPr bwMode="auto">
          <a:xfrm>
            <a:off x="5581650" y="1849438"/>
            <a:ext cx="65151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b="1" u="sng">
                <a:solidFill>
                  <a:srgbClr val="000099"/>
                </a:solidFill>
                <a:latin typeface="Tahoma" panose="020B0604030504040204" pitchFamily="34" charset="0"/>
              </a:rPr>
              <a:t>Objectifs :</a:t>
            </a:r>
          </a:p>
          <a:p>
            <a:pPr eaLnBrk="1" hangingPunct="1">
              <a:spcBef>
                <a:spcPct val="20000"/>
              </a:spcBef>
              <a:buFont typeface="Wingdings" panose="05000000000000000000" pitchFamily="2" charset="2"/>
              <a:buChar char=""/>
            </a:pPr>
            <a:r>
              <a:rPr lang="fr-FR" altLang="fr-FR" sz="2000">
                <a:solidFill>
                  <a:srgbClr val="000099"/>
                </a:solidFill>
                <a:latin typeface="Tahoma" panose="020B0604030504040204" pitchFamily="34" charset="0"/>
              </a:rPr>
              <a:t>Visualiser une consultation de médecin homéopathe</a:t>
            </a:r>
          </a:p>
          <a:p>
            <a:pPr eaLnBrk="1" hangingPunct="1">
              <a:spcBef>
                <a:spcPct val="20000"/>
              </a:spcBef>
              <a:buFont typeface="Wingdings" panose="05000000000000000000" pitchFamily="2" charset="2"/>
              <a:buChar char=""/>
            </a:pPr>
            <a:r>
              <a:rPr lang="fr-FR" altLang="fr-FR" sz="2000">
                <a:solidFill>
                  <a:srgbClr val="000099"/>
                </a:solidFill>
                <a:latin typeface="Tahoma" panose="020B0604030504040204" pitchFamily="34" charset="0"/>
              </a:rPr>
              <a:t>Illustrer les notions de terrain</a:t>
            </a:r>
          </a:p>
          <a:p>
            <a:pPr eaLnBrk="1" hangingPunct="1">
              <a:spcBef>
                <a:spcPct val="20000"/>
              </a:spcBef>
              <a:buFont typeface="Wingdings" panose="05000000000000000000" pitchFamily="2" charset="2"/>
              <a:buChar char=""/>
            </a:pPr>
            <a:r>
              <a:rPr lang="fr-FR" altLang="fr-FR" sz="2000">
                <a:solidFill>
                  <a:srgbClr val="000099"/>
                </a:solidFill>
                <a:latin typeface="Tahoma" panose="020B0604030504040204" pitchFamily="34" charset="0"/>
              </a:rPr>
              <a:t>Rédiger la prescription symptomatique</a:t>
            </a:r>
          </a:p>
          <a:p>
            <a:pPr eaLnBrk="1" hangingPunct="1">
              <a:spcBef>
                <a:spcPct val="20000"/>
              </a:spcBef>
              <a:buFont typeface="Wingdings" panose="05000000000000000000" pitchFamily="2" charset="2"/>
              <a:buNone/>
            </a:pPr>
            <a:endParaRPr lang="fr-FR" altLang="fr-FR" sz="2000">
              <a:solidFill>
                <a:srgbClr val="000099"/>
              </a:solidFill>
              <a:latin typeface="Tahoma" panose="020B0604030504040204" pitchFamily="34" charset="0"/>
            </a:endParaRPr>
          </a:p>
        </p:txBody>
      </p:sp>
      <p:sp>
        <p:nvSpPr>
          <p:cNvPr id="380931" name="Rectangle 5"/>
          <p:cNvSpPr>
            <a:spLocks noChangeArrowheads="1"/>
          </p:cNvSpPr>
          <p:nvPr/>
        </p:nvSpPr>
        <p:spPr bwMode="auto">
          <a:xfrm>
            <a:off x="3187700" y="4149725"/>
            <a:ext cx="5535613"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FR" altLang="fr-FR" b="1" u="sng">
                <a:solidFill>
                  <a:srgbClr val="000099"/>
                </a:solidFill>
                <a:latin typeface="Tahoma" panose="020B0604030504040204" pitchFamily="34" charset="0"/>
              </a:rPr>
              <a:t>Règles du jeu :</a:t>
            </a:r>
          </a:p>
          <a:p>
            <a:pPr eaLnBrk="1" hangingPunct="1">
              <a:spcBef>
                <a:spcPct val="20000"/>
              </a:spcBef>
              <a:buFontTx/>
              <a:buBlip>
                <a:blip r:embed="rId3"/>
              </a:buBlip>
            </a:pPr>
            <a:r>
              <a:rPr lang="fr-FR" altLang="fr-FR">
                <a:solidFill>
                  <a:srgbClr val="000099"/>
                </a:solidFill>
                <a:latin typeface="Tahoma" panose="020B0604030504040204" pitchFamily="34" charset="0"/>
              </a:rPr>
              <a:t>Vidéo « consultation médicale » </a:t>
            </a:r>
          </a:p>
          <a:p>
            <a:pPr eaLnBrk="1" hangingPunct="1">
              <a:spcBef>
                <a:spcPct val="20000"/>
              </a:spcBef>
              <a:buFontTx/>
              <a:buBlip>
                <a:blip r:embed="rId3"/>
              </a:buBlip>
            </a:pPr>
            <a:r>
              <a:rPr lang="fr-FR" altLang="fr-FR" b="1">
                <a:solidFill>
                  <a:srgbClr val="000099"/>
                </a:solidFill>
                <a:latin typeface="Tahoma" panose="020B0604030504040204" pitchFamily="34" charset="0"/>
              </a:rPr>
              <a:t>Noter les informations importantes</a:t>
            </a:r>
            <a:r>
              <a:rPr lang="fr-FR" altLang="fr-FR">
                <a:solidFill>
                  <a:srgbClr val="000099"/>
                </a:solidFill>
                <a:latin typeface="Tahoma" panose="020B0604030504040204" pitchFamily="34" charset="0"/>
              </a:rPr>
              <a:t> sur la fiche « consultation médicale »</a:t>
            </a:r>
          </a:p>
          <a:p>
            <a:pPr eaLnBrk="1" hangingPunct="1">
              <a:spcBef>
                <a:spcPct val="20000"/>
              </a:spcBef>
              <a:buFontTx/>
              <a:buBlip>
                <a:blip r:embed="rId3"/>
              </a:buBlip>
            </a:pPr>
            <a:r>
              <a:rPr lang="fr-FR" altLang="fr-FR">
                <a:solidFill>
                  <a:srgbClr val="000099"/>
                </a:solidFill>
                <a:latin typeface="Tahoma" panose="020B0604030504040204" pitchFamily="34" charset="0"/>
              </a:rPr>
              <a:t>Collégialement, </a:t>
            </a:r>
            <a:r>
              <a:rPr lang="fr-FR" altLang="fr-FR" b="1">
                <a:solidFill>
                  <a:srgbClr val="000099"/>
                </a:solidFill>
                <a:latin typeface="Tahoma" panose="020B0604030504040204" pitchFamily="34" charset="0"/>
              </a:rPr>
              <a:t>déterminer les médicaments symptomatiques</a:t>
            </a:r>
          </a:p>
          <a:p>
            <a:pPr eaLnBrk="1" hangingPunct="1">
              <a:spcBef>
                <a:spcPct val="20000"/>
              </a:spcBef>
            </a:pPr>
            <a:endParaRPr lang="fr-FR" altLang="fr-FR">
              <a:solidFill>
                <a:srgbClr val="000099"/>
              </a:solidFill>
              <a:latin typeface="Tahoma" panose="020B0604030504040204" pitchFamily="34" charset="0"/>
            </a:endParaRPr>
          </a:p>
        </p:txBody>
      </p:sp>
      <p:sp>
        <p:nvSpPr>
          <p:cNvPr id="380932" name="ZoneTexte 8"/>
          <p:cNvSpPr txBox="1">
            <a:spLocks noChangeArrowheads="1"/>
          </p:cNvSpPr>
          <p:nvPr/>
        </p:nvSpPr>
        <p:spPr bwMode="auto">
          <a:xfrm rot="-39669">
            <a:off x="1433513" y="3065463"/>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a:solidFill>
                  <a:srgbClr val="FFFFFF"/>
                </a:solidFill>
                <a:latin typeface="Arial Black" panose="020B0A04020102020204" pitchFamily="34" charset="0"/>
                <a:cs typeface="Arial" panose="020B0604020202020204" pitchFamily="34" charset="0"/>
              </a:rPr>
              <a:t>30’</a:t>
            </a:r>
          </a:p>
        </p:txBody>
      </p:sp>
      <p:grpSp>
        <p:nvGrpSpPr>
          <p:cNvPr id="380933" name="Group 3"/>
          <p:cNvGrpSpPr>
            <a:grpSpLocks/>
          </p:cNvGrpSpPr>
          <p:nvPr/>
        </p:nvGrpSpPr>
        <p:grpSpPr bwMode="auto">
          <a:xfrm>
            <a:off x="8859838" y="3656013"/>
            <a:ext cx="2744787" cy="1978025"/>
            <a:chOff x="1476" y="1322"/>
            <a:chExt cx="2808" cy="1920"/>
          </a:xfrm>
        </p:grpSpPr>
        <p:pic>
          <p:nvPicPr>
            <p:cNvPr id="380936" name="Picture 4" descr="philips-eco-tv-7000">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 y="1322"/>
              <a:ext cx="2808"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37" name="Rectangle 5">
              <a:hlinkClick r:id="rId6" action="ppaction://hlinkfile"/>
            </p:cNvPr>
            <p:cNvSpPr>
              <a:spLocks noChangeArrowheads="1"/>
            </p:cNvSpPr>
            <p:nvPr/>
          </p:nvSpPr>
          <p:spPr bwMode="auto">
            <a:xfrm>
              <a:off x="1596" y="1435"/>
              <a:ext cx="2568" cy="1539"/>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grpSp>
      <p:sp>
        <p:nvSpPr>
          <p:cNvPr id="380934" name="Titre 1"/>
          <p:cNvSpPr txBox="1">
            <a:spLocks/>
          </p:cNvSpPr>
          <p:nvPr/>
        </p:nvSpPr>
        <p:spPr bwMode="auto">
          <a:xfrm>
            <a:off x="2303463" y="361950"/>
            <a:ext cx="7048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a:solidFill>
                  <a:srgbClr val="FFFFFF"/>
                </a:solidFill>
                <a:ea typeface="Tahoma" panose="020B0604030504040204" pitchFamily="34" charset="0"/>
                <a:cs typeface="Arial" panose="020B0604020202020204" pitchFamily="34" charset="0"/>
              </a:rPr>
              <a:t>Consultation médicale</a:t>
            </a:r>
          </a:p>
        </p:txBody>
      </p:sp>
      <p:pic>
        <p:nvPicPr>
          <p:cNvPr id="380935" name="Imag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293350" y="449263"/>
            <a:ext cx="15652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38093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6"/>
          <p:cNvSpPr>
            <a:spLocks noChangeArrowheads="1"/>
          </p:cNvSpPr>
          <p:nvPr/>
        </p:nvSpPr>
        <p:spPr bwMode="auto">
          <a:xfrm>
            <a:off x="6007100" y="1995488"/>
            <a:ext cx="60833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b="1" u="sng">
                <a:solidFill>
                  <a:srgbClr val="000099"/>
                </a:solidFill>
                <a:cs typeface="Arial" panose="020B0604020202020204" pitchFamily="34" charset="0"/>
              </a:rPr>
              <a:t>Objectif :</a:t>
            </a:r>
          </a:p>
          <a:p>
            <a:pPr eaLnBrk="1" hangingPunct="1">
              <a:spcBef>
                <a:spcPct val="20000"/>
              </a:spcBef>
              <a:buFont typeface="Wingdings" panose="05000000000000000000" pitchFamily="2" charset="2"/>
              <a:buChar char=""/>
            </a:pPr>
            <a:r>
              <a:rPr lang="fr-FR" altLang="fr-FR" sz="2000">
                <a:solidFill>
                  <a:srgbClr val="000099"/>
                </a:solidFill>
                <a:cs typeface="Arial" panose="020B0604020202020204" pitchFamily="34" charset="0"/>
              </a:rPr>
              <a:t>Restituer les principaux médicaments abordés</a:t>
            </a:r>
          </a:p>
        </p:txBody>
      </p:sp>
      <p:sp>
        <p:nvSpPr>
          <p:cNvPr id="382979" name="Rectangle 8"/>
          <p:cNvSpPr>
            <a:spLocks noChangeArrowheads="1"/>
          </p:cNvSpPr>
          <p:nvPr/>
        </p:nvSpPr>
        <p:spPr bwMode="auto">
          <a:xfrm>
            <a:off x="3386138" y="3563938"/>
            <a:ext cx="7262812"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FR" altLang="fr-FR" b="1" u="sng">
                <a:solidFill>
                  <a:srgbClr val="000099"/>
                </a:solidFill>
                <a:cs typeface="Arial" panose="020B0604020202020204" pitchFamily="34" charset="0"/>
              </a:rPr>
              <a:t>Règles du jeu :</a:t>
            </a:r>
          </a:p>
          <a:p>
            <a:pPr eaLnBrk="1" hangingPunct="1">
              <a:spcBef>
                <a:spcPct val="20000"/>
              </a:spcBef>
              <a:buFontTx/>
              <a:buBlip>
                <a:blip r:embed="rId3"/>
              </a:buBlip>
            </a:pPr>
            <a:r>
              <a:rPr lang="fr-FR" altLang="fr-FR" b="1">
                <a:solidFill>
                  <a:srgbClr val="000099"/>
                </a:solidFill>
                <a:cs typeface="Arial" panose="020B0604020202020204" pitchFamily="34" charset="0"/>
              </a:rPr>
              <a:t>Individuellement </a:t>
            </a:r>
          </a:p>
          <a:p>
            <a:pPr eaLnBrk="1" hangingPunct="1">
              <a:spcBef>
                <a:spcPct val="20000"/>
              </a:spcBef>
              <a:buFontTx/>
              <a:buBlip>
                <a:blip r:embed="rId3"/>
              </a:buBlip>
            </a:pPr>
            <a:r>
              <a:rPr lang="fr-FR" altLang="fr-FR">
                <a:solidFill>
                  <a:srgbClr val="000099"/>
                </a:solidFill>
                <a:cs typeface="Arial" panose="020B0604020202020204" pitchFamily="34" charset="0"/>
              </a:rPr>
              <a:t>Numéroter aléatoirement de 1 à 16 les cases de sa grille </a:t>
            </a:r>
          </a:p>
          <a:p>
            <a:pPr eaLnBrk="1" hangingPunct="1">
              <a:spcBef>
                <a:spcPct val="20000"/>
              </a:spcBef>
              <a:buFontTx/>
              <a:buBlip>
                <a:blip r:embed="rId3"/>
              </a:buBlip>
            </a:pPr>
            <a:r>
              <a:rPr lang="fr-FR" altLang="fr-FR">
                <a:solidFill>
                  <a:srgbClr val="000099"/>
                </a:solidFill>
                <a:cs typeface="Arial" panose="020B0604020202020204" pitchFamily="34" charset="0"/>
              </a:rPr>
              <a:t>Pour chaque question : écrire la réponse dans la case correspondante </a:t>
            </a:r>
            <a:r>
              <a:rPr lang="fr-FR" altLang="fr-FR" i="1">
                <a:solidFill>
                  <a:srgbClr val="000099"/>
                </a:solidFill>
                <a:cs typeface="Arial" panose="020B0604020202020204" pitchFamily="34" charset="0"/>
              </a:rPr>
              <a:t>(question 1 : dans la case 1)</a:t>
            </a:r>
          </a:p>
          <a:p>
            <a:pPr lvl="1" eaLnBrk="1" hangingPunct="1">
              <a:spcBef>
                <a:spcPct val="20000"/>
              </a:spcBef>
              <a:buFontTx/>
              <a:buChar char="–"/>
            </a:pPr>
            <a:r>
              <a:rPr lang="fr-FR" altLang="fr-FR" sz="1400">
                <a:solidFill>
                  <a:srgbClr val="000099"/>
                </a:solidFill>
                <a:cs typeface="Arial" panose="020B0604020202020204" pitchFamily="34" charset="0"/>
              </a:rPr>
              <a:t>Si  bonne réponse : entourer la réponse</a:t>
            </a:r>
          </a:p>
          <a:p>
            <a:pPr lvl="1" eaLnBrk="1" hangingPunct="1">
              <a:spcBef>
                <a:spcPct val="20000"/>
              </a:spcBef>
              <a:buFontTx/>
              <a:buChar char="–"/>
            </a:pPr>
            <a:r>
              <a:rPr lang="fr-FR" altLang="fr-FR" sz="1400">
                <a:solidFill>
                  <a:srgbClr val="000099"/>
                </a:solidFill>
                <a:cs typeface="Arial" panose="020B0604020202020204" pitchFamily="34" charset="0"/>
              </a:rPr>
              <a:t>Si mauvaise réponse : mettre une croix</a:t>
            </a:r>
          </a:p>
          <a:p>
            <a:pPr eaLnBrk="1" hangingPunct="1">
              <a:spcBef>
                <a:spcPct val="20000"/>
              </a:spcBef>
              <a:buFontTx/>
              <a:buBlip>
                <a:blip r:embed="rId3"/>
              </a:buBlip>
            </a:pPr>
            <a:r>
              <a:rPr lang="fr-FR" altLang="fr-FR">
                <a:solidFill>
                  <a:srgbClr val="000099"/>
                </a:solidFill>
                <a:cs typeface="Arial" panose="020B0604020202020204" pitchFamily="34" charset="0"/>
              </a:rPr>
              <a:t>Dès que 4 réponses justes alignées  =  BINGO</a:t>
            </a:r>
          </a:p>
        </p:txBody>
      </p:sp>
      <p:sp>
        <p:nvSpPr>
          <p:cNvPr id="382980"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382981" name="ZoneTexte 12"/>
          <p:cNvSpPr txBox="1">
            <a:spLocks noChangeArrowheads="1"/>
          </p:cNvSpPr>
          <p:nvPr/>
        </p:nvSpPr>
        <p:spPr bwMode="auto">
          <a:xfrm rot="-39669">
            <a:off x="1433513" y="3065463"/>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a:solidFill>
                  <a:srgbClr val="FFFFFF"/>
                </a:solidFill>
                <a:latin typeface="Arial Black" panose="020B0A04020102020204" pitchFamily="34" charset="0"/>
                <a:cs typeface="Arial" panose="020B0604020202020204" pitchFamily="34" charset="0"/>
              </a:rPr>
              <a:t>20’</a:t>
            </a:r>
          </a:p>
        </p:txBody>
      </p:sp>
      <p:sp>
        <p:nvSpPr>
          <p:cNvPr id="382982" name="Titre 1"/>
          <p:cNvSpPr txBox="1">
            <a:spLocks/>
          </p:cNvSpPr>
          <p:nvPr/>
        </p:nvSpPr>
        <p:spPr bwMode="auto">
          <a:xfrm>
            <a:off x="2303463" y="361950"/>
            <a:ext cx="7048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a:solidFill>
                  <a:srgbClr val="FFFFFF"/>
                </a:solidFill>
                <a:ea typeface="Tahoma" panose="020B0604030504040204" pitchFamily="34" charset="0"/>
                <a:cs typeface="Arial" panose="020B0604020202020204" pitchFamily="34" charset="0"/>
              </a:rPr>
              <a:t>Jeu du Bingo</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6"/>
          <p:cNvSpPr txBox="1">
            <a:spLocks noChangeArrowheads="1"/>
          </p:cNvSpPr>
          <p:nvPr/>
        </p:nvSpPr>
        <p:spPr bwMode="auto">
          <a:xfrm>
            <a:off x="1422400" y="2552700"/>
            <a:ext cx="4602163" cy="2846388"/>
          </a:xfrm>
          <a:prstGeom prst="rect">
            <a:avLst/>
          </a:prstGeom>
          <a:noFill/>
          <a:ln>
            <a:noFill/>
          </a:ln>
        </p:spPr>
        <p:txBody>
          <a:bodyPr>
            <a:spAutoFit/>
          </a:bodyPr>
          <a:lstStyle>
            <a:lvl1pPr marL="374650" indent="-374650"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eaLnBrk="1" fontAlgn="auto" hangingPunct="1">
              <a:spcBef>
                <a:spcPts val="0"/>
              </a:spcBef>
              <a:spcAft>
                <a:spcPts val="0"/>
              </a:spcAft>
              <a:defRPr/>
            </a:pPr>
            <a:r>
              <a:rPr lang="fr-FR" altLang="fr-FR" sz="2000" u="sng" dirty="0">
                <a:solidFill>
                  <a:srgbClr val="000099"/>
                </a:solidFill>
                <a:latin typeface="+mj-lt"/>
              </a:rPr>
              <a:t>Syndromes grippaux</a:t>
            </a:r>
          </a:p>
          <a:p>
            <a:pPr eaLnBrk="1" fontAlgn="auto" hangingPunct="1">
              <a:spcBef>
                <a:spcPts val="0"/>
              </a:spcBef>
              <a:spcAft>
                <a:spcPts val="0"/>
              </a:spcAft>
              <a:defRPr/>
            </a:pPr>
            <a:endParaRPr lang="fr-FR" altLang="fr-FR" sz="2000" u="sng" dirty="0">
              <a:solidFill>
                <a:srgbClr val="000099"/>
              </a:solidFill>
              <a:latin typeface="+mj-lt"/>
            </a:endParaRPr>
          </a:p>
          <a:p>
            <a:pPr eaLnBrk="1" fontAlgn="auto" hangingPunct="1">
              <a:spcBef>
                <a:spcPts val="0"/>
              </a:spcBef>
              <a:spcAft>
                <a:spcPts val="0"/>
              </a:spcAft>
              <a:buClr>
                <a:srgbClr val="62C400"/>
              </a:buClr>
              <a:buFont typeface="Wingdings" panose="05000000000000000000" pitchFamily="2" charset="2"/>
              <a:buChar char="è"/>
              <a:defRPr/>
            </a:pPr>
            <a:r>
              <a:rPr lang="fr-FR" altLang="fr-FR" sz="2000" b="0" dirty="0">
                <a:solidFill>
                  <a:srgbClr val="000099"/>
                </a:solidFill>
                <a:latin typeface="+mj-lt"/>
              </a:rPr>
              <a:t>Ensemble de syndromes respiratoires aigus</a:t>
            </a:r>
          </a:p>
          <a:p>
            <a:pPr eaLnBrk="1" fontAlgn="auto" hangingPunct="1">
              <a:spcBef>
                <a:spcPct val="30000"/>
              </a:spcBef>
              <a:spcAft>
                <a:spcPts val="0"/>
              </a:spcAft>
              <a:buClr>
                <a:srgbClr val="62C400"/>
              </a:buClr>
              <a:buFont typeface="Wingdings" panose="05000000000000000000" pitchFamily="2" charset="2"/>
              <a:buChar char="è"/>
              <a:defRPr/>
            </a:pPr>
            <a:endParaRPr lang="fr-FR" altLang="fr-FR" sz="2000" b="0" dirty="0">
              <a:solidFill>
                <a:srgbClr val="000099"/>
              </a:solidFill>
              <a:latin typeface="+mj-lt"/>
            </a:endParaRPr>
          </a:p>
          <a:p>
            <a:pPr eaLnBrk="1" fontAlgn="auto" hangingPunct="1">
              <a:spcBef>
                <a:spcPct val="30000"/>
              </a:spcBef>
              <a:spcAft>
                <a:spcPts val="0"/>
              </a:spcAft>
              <a:buClr>
                <a:srgbClr val="62C400"/>
              </a:buClr>
              <a:buFont typeface="Wingdings" panose="05000000000000000000" pitchFamily="2" charset="2"/>
              <a:buChar char="è"/>
              <a:defRPr/>
            </a:pPr>
            <a:endParaRPr lang="fr-FR" altLang="fr-FR" sz="1000" b="0" dirty="0">
              <a:solidFill>
                <a:srgbClr val="000099"/>
              </a:solidFill>
              <a:latin typeface="+mj-lt"/>
            </a:endParaRPr>
          </a:p>
          <a:p>
            <a:pPr eaLnBrk="1" fontAlgn="auto" hangingPunct="1">
              <a:spcBef>
                <a:spcPts val="0"/>
              </a:spcBef>
              <a:spcAft>
                <a:spcPts val="0"/>
              </a:spcAft>
              <a:buClr>
                <a:srgbClr val="62C400"/>
              </a:buClr>
              <a:buFont typeface="Wingdings" panose="05000000000000000000" pitchFamily="2" charset="2"/>
              <a:buChar char="è"/>
              <a:defRPr/>
            </a:pPr>
            <a:r>
              <a:rPr lang="fr-FR" altLang="fr-FR" sz="2000" dirty="0">
                <a:solidFill>
                  <a:srgbClr val="000099"/>
                </a:solidFill>
                <a:latin typeface="+mj-lt"/>
              </a:rPr>
              <a:t>Différents virus</a:t>
            </a:r>
            <a:r>
              <a:rPr lang="fr-FR" altLang="fr-FR" sz="2000" b="0" dirty="0">
                <a:solidFill>
                  <a:srgbClr val="000099"/>
                </a:solidFill>
                <a:latin typeface="+mj-lt"/>
              </a:rPr>
              <a:t> (virus grippaux, para-grippaux, VRS, adénovirus)</a:t>
            </a:r>
            <a:r>
              <a:rPr lang="fr-FR" altLang="fr-FR" sz="2000" dirty="0">
                <a:solidFill>
                  <a:srgbClr val="000099"/>
                </a:solidFill>
                <a:latin typeface="+mj-lt"/>
              </a:rPr>
              <a:t> </a:t>
            </a:r>
          </a:p>
          <a:p>
            <a:pPr eaLnBrk="1" fontAlgn="auto" hangingPunct="1">
              <a:spcBef>
                <a:spcPts val="0"/>
              </a:spcBef>
              <a:spcAft>
                <a:spcPts val="0"/>
              </a:spcAft>
              <a:defRPr/>
            </a:pPr>
            <a:endParaRPr lang="fr-FR" altLang="fr-FR" sz="2000" i="1" dirty="0">
              <a:solidFill>
                <a:srgbClr val="000099"/>
              </a:solidFill>
              <a:latin typeface="+mj-lt"/>
            </a:endParaRPr>
          </a:p>
        </p:txBody>
      </p:sp>
      <p:sp>
        <p:nvSpPr>
          <p:cNvPr id="179254" name="Text Box 54"/>
          <p:cNvSpPr txBox="1">
            <a:spLocks noChangeArrowheads="1"/>
          </p:cNvSpPr>
          <p:nvPr/>
        </p:nvSpPr>
        <p:spPr bwMode="auto">
          <a:xfrm>
            <a:off x="6311900" y="2552700"/>
            <a:ext cx="4889500" cy="2246313"/>
          </a:xfrm>
          <a:prstGeom prst="rect">
            <a:avLst/>
          </a:prstGeom>
          <a:noFill/>
          <a:ln>
            <a:noFill/>
          </a:ln>
          <a:effectLst/>
        </p:spPr>
        <p:txBody>
          <a:bodyPr>
            <a:spAutoFit/>
          </a:bodyPr>
          <a:lstStyle>
            <a:lvl1pPr marL="357188" indent="-357188" eaLnBrk="0" hangingPunct="0">
              <a:defRPr sz="2400" b="1">
                <a:solidFill>
                  <a:schemeClr val="tx1"/>
                </a:solidFill>
                <a:latin typeface="Tahoma" panose="020B0604030504040204" pitchFamily="34" charset="0"/>
                <a:ea typeface="ＭＳ Ｐゴシック" panose="020B0600070205080204" pitchFamily="34" charset="-128"/>
              </a:defRPr>
            </a:lvl1pPr>
            <a:lvl2pPr marL="536575" eaLnBrk="0" hangingPunct="0">
              <a:defRPr sz="2400" b="1">
                <a:solidFill>
                  <a:schemeClr val="tx1"/>
                </a:solidFill>
                <a:latin typeface="Tahoma" panose="020B0604030504040204" pitchFamily="34" charset="0"/>
                <a:ea typeface="ＭＳ Ｐゴシック" panose="020B0600070205080204" pitchFamily="34" charset="-128"/>
              </a:defRPr>
            </a:lvl2pPr>
            <a:lvl3pPr eaLnBrk="0" hangingPunct="0">
              <a:defRPr sz="2400" b="1">
                <a:solidFill>
                  <a:schemeClr val="tx1"/>
                </a:solidFill>
                <a:latin typeface="Tahoma" panose="020B0604030504040204" pitchFamily="34" charset="0"/>
                <a:ea typeface="ＭＳ Ｐゴシック" panose="020B0600070205080204" pitchFamily="34" charset="-128"/>
              </a:defRPr>
            </a:lvl3pPr>
            <a:lvl4pPr eaLnBrk="0" hangingPunct="0">
              <a:defRPr sz="2400" b="1">
                <a:solidFill>
                  <a:schemeClr val="tx1"/>
                </a:solidFill>
                <a:latin typeface="Tahoma" panose="020B0604030504040204" pitchFamily="34" charset="0"/>
                <a:ea typeface="ＭＳ Ｐゴシック" panose="020B0600070205080204" pitchFamily="34" charset="-128"/>
              </a:defRPr>
            </a:lvl4pPr>
            <a:lvl5pPr eaLnBrk="0" hangingPunct="0">
              <a:defRPr sz="2400" b="1">
                <a:solidFill>
                  <a:schemeClr val="tx1"/>
                </a:solidFill>
                <a:latin typeface="Tahoma" panose="020B0604030504040204" pitchFamily="34" charset="0"/>
                <a:ea typeface="ＭＳ Ｐゴシック" panose="020B0600070205080204" pitchFamily="34" charset="-128"/>
              </a:defRPr>
            </a:lvl5pPr>
            <a:lvl6pPr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eaLnBrk="1" fontAlgn="auto" hangingPunct="1">
              <a:spcBef>
                <a:spcPts val="0"/>
              </a:spcBef>
              <a:spcAft>
                <a:spcPts val="0"/>
              </a:spcAft>
              <a:defRPr/>
            </a:pPr>
            <a:r>
              <a:rPr lang="fr-FR" altLang="fr-FR" sz="2000" u="sng" dirty="0">
                <a:solidFill>
                  <a:srgbClr val="000099"/>
                </a:solidFill>
                <a:latin typeface="+mj-lt"/>
              </a:rPr>
              <a:t>Grippe</a:t>
            </a:r>
          </a:p>
          <a:p>
            <a:pPr eaLnBrk="1" fontAlgn="auto" hangingPunct="1">
              <a:spcBef>
                <a:spcPts val="0"/>
              </a:spcBef>
              <a:spcAft>
                <a:spcPts val="0"/>
              </a:spcAft>
              <a:defRPr/>
            </a:pPr>
            <a:endParaRPr lang="fr-FR" altLang="fr-FR" sz="2000" u="sng" dirty="0">
              <a:solidFill>
                <a:srgbClr val="000099"/>
              </a:solidFill>
              <a:latin typeface="+mj-lt"/>
            </a:endParaRPr>
          </a:p>
          <a:p>
            <a:pPr eaLnBrk="1" fontAlgn="auto" hangingPunct="1">
              <a:spcBef>
                <a:spcPts val="0"/>
              </a:spcBef>
              <a:spcAft>
                <a:spcPts val="0"/>
              </a:spcAft>
              <a:buClr>
                <a:srgbClr val="62C400"/>
              </a:buClr>
              <a:buFont typeface="Wingdings" panose="05000000000000000000" pitchFamily="2" charset="2"/>
              <a:buChar char="è"/>
              <a:defRPr/>
            </a:pPr>
            <a:r>
              <a:rPr lang="fr-FR" altLang="fr-FR" sz="2000" dirty="0">
                <a:solidFill>
                  <a:srgbClr val="000099"/>
                </a:solidFill>
                <a:latin typeface="+mj-lt"/>
              </a:rPr>
              <a:t>Maladie épidémique et contagieuse</a:t>
            </a:r>
            <a:r>
              <a:rPr lang="fr-FR" altLang="fr-FR" sz="2000" b="0" dirty="0">
                <a:solidFill>
                  <a:srgbClr val="000099"/>
                </a:solidFill>
                <a:latin typeface="+mj-lt"/>
              </a:rPr>
              <a:t> due à un virus de type Influenza</a:t>
            </a:r>
          </a:p>
          <a:p>
            <a:pPr eaLnBrk="1" fontAlgn="auto" hangingPunct="1">
              <a:spcBef>
                <a:spcPts val="0"/>
              </a:spcBef>
              <a:spcAft>
                <a:spcPts val="0"/>
              </a:spcAft>
              <a:buClr>
                <a:srgbClr val="62C400"/>
              </a:buClr>
              <a:buFont typeface="Wingdings" panose="05000000000000000000" pitchFamily="2" charset="2"/>
              <a:buChar char="è"/>
              <a:defRPr/>
            </a:pPr>
            <a:endParaRPr lang="fr-FR" altLang="fr-FR" sz="2000" b="0" dirty="0">
              <a:solidFill>
                <a:srgbClr val="000099"/>
              </a:solidFill>
              <a:latin typeface="+mj-lt"/>
            </a:endParaRPr>
          </a:p>
          <a:p>
            <a:pPr eaLnBrk="1" fontAlgn="auto" hangingPunct="1">
              <a:spcBef>
                <a:spcPts val="0"/>
              </a:spcBef>
              <a:spcAft>
                <a:spcPts val="0"/>
              </a:spcAft>
              <a:buClr>
                <a:srgbClr val="62C400"/>
              </a:buClr>
              <a:buFont typeface="Wingdings" panose="05000000000000000000" pitchFamily="2" charset="2"/>
              <a:buChar char="è"/>
              <a:defRPr/>
            </a:pPr>
            <a:r>
              <a:rPr lang="fr-FR" altLang="fr-FR" sz="2000" dirty="0">
                <a:solidFill>
                  <a:srgbClr val="000099"/>
                </a:solidFill>
                <a:latin typeface="+mj-lt"/>
              </a:rPr>
              <a:t>3 types de virus grippaux</a:t>
            </a:r>
            <a:r>
              <a:rPr lang="fr-FR" altLang="fr-FR" sz="2000" b="0" dirty="0">
                <a:solidFill>
                  <a:srgbClr val="000099"/>
                </a:solidFill>
                <a:latin typeface="+mj-lt"/>
              </a:rPr>
              <a:t>  (A, B, C) : type A le plus courant</a:t>
            </a:r>
          </a:p>
        </p:txBody>
      </p:sp>
      <p:sp>
        <p:nvSpPr>
          <p:cNvPr id="179277" name="Line 77"/>
          <p:cNvSpPr>
            <a:spLocks noChangeShapeType="1"/>
          </p:cNvSpPr>
          <p:nvPr/>
        </p:nvSpPr>
        <p:spPr bwMode="auto">
          <a:xfrm>
            <a:off x="6024563" y="2552700"/>
            <a:ext cx="0" cy="2989263"/>
          </a:xfrm>
          <a:prstGeom prst="line">
            <a:avLst/>
          </a:prstGeom>
          <a:noFill/>
          <a:ln w="28575">
            <a:solidFill>
              <a:srgbClr val="62C400"/>
            </a:solidFill>
            <a:round/>
            <a:headEnd/>
            <a:tailEnd/>
          </a:ln>
          <a:effectLst/>
        </p:spPr>
        <p:txBody>
          <a:bodyPr/>
          <a:lstStyle/>
          <a:p>
            <a:pPr eaLnBrk="1" fontAlgn="auto" hangingPunct="1">
              <a:spcBef>
                <a:spcPts val="0"/>
              </a:spcBef>
              <a:spcAft>
                <a:spcPts val="0"/>
              </a:spcAft>
              <a:defRPr/>
            </a:pPr>
            <a:endParaRPr lang="fr-FR">
              <a:latin typeface="+mj-lt"/>
            </a:endParaRPr>
          </a:p>
        </p:txBody>
      </p:sp>
      <p:sp>
        <p:nvSpPr>
          <p:cNvPr id="6" name="ZoneTexte 8"/>
          <p:cNvSpPr txBox="1">
            <a:spLocks noChangeArrowheads="1"/>
          </p:cNvSpPr>
          <p:nvPr/>
        </p:nvSpPr>
        <p:spPr bwMode="auto">
          <a:xfrm>
            <a:off x="2397125" y="314325"/>
            <a:ext cx="7308850" cy="1077913"/>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3.10. Syndromes grippaux</a:t>
            </a:r>
          </a:p>
          <a:p>
            <a:pPr>
              <a:defRPr/>
            </a:pPr>
            <a:r>
              <a:rPr lang="fr-FR" altLang="fr-FR" sz="3200" b="1" dirty="0">
                <a:solidFill>
                  <a:srgbClr val="FFFFFF"/>
                </a:solidFill>
                <a:latin typeface="+mj-lt"/>
              </a:rPr>
              <a:t> grippaux</a:t>
            </a:r>
          </a:p>
        </p:txBody>
      </p:sp>
      <p:sp>
        <p:nvSpPr>
          <p:cNvPr id="385030" name="Text Box 5"/>
          <p:cNvSpPr txBox="1">
            <a:spLocks noChangeArrowheads="1"/>
          </p:cNvSpPr>
          <p:nvPr/>
        </p:nvSpPr>
        <p:spPr bwMode="auto">
          <a:xfrm>
            <a:off x="263525" y="1422400"/>
            <a:ext cx="117252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Q</a:t>
            </a:r>
            <a:r>
              <a:rPr lang="fr-FR" altLang="fr-FR" sz="2000" b="1" u="sng">
                <a:solidFill>
                  <a:srgbClr val="000099"/>
                </a:solidFill>
                <a:cs typeface="Arial" panose="020B0604020202020204" pitchFamily="34" charset="0"/>
              </a:rPr>
              <a:t>uelques rappels</a:t>
            </a: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sym typeface="Wingdings" panose="05000000000000000000" pitchFamily="2" charset="2"/>
            </a:endParaRP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7"/>
          <p:cNvSpPr txBox="1">
            <a:spLocks noChangeArrowheads="1"/>
          </p:cNvSpPr>
          <p:nvPr/>
        </p:nvSpPr>
        <p:spPr bwMode="auto">
          <a:xfrm>
            <a:off x="1042988" y="1522413"/>
            <a:ext cx="6881812" cy="2830512"/>
          </a:xfrm>
          <a:prstGeom prst="rect">
            <a:avLst/>
          </a:prstGeom>
          <a:noFill/>
          <a:ln>
            <a:noFill/>
          </a:ln>
        </p:spPr>
        <p:txBody>
          <a:bodyPr>
            <a:spAutoFit/>
          </a:bodyPr>
          <a:lstStyle>
            <a:lvl1pPr marL="374650" indent="-374650"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eaLnBrk="1" fontAlgn="auto" hangingPunct="1">
              <a:spcBef>
                <a:spcPct val="50000"/>
              </a:spcBef>
              <a:spcAft>
                <a:spcPts val="0"/>
              </a:spcAft>
              <a:defRPr/>
            </a:pPr>
            <a:endParaRPr lang="fr-FR" altLang="fr-FR" sz="2000" dirty="0">
              <a:solidFill>
                <a:srgbClr val="0B63F3"/>
              </a:solidFill>
              <a:effectLst>
                <a:outerShdw blurRad="38100" dist="38100" dir="2700000" algn="tl">
                  <a:srgbClr val="C0C0C0"/>
                </a:outerShdw>
              </a:effectLst>
              <a:latin typeface="+mj-lt"/>
            </a:endParaRPr>
          </a:p>
          <a:p>
            <a:pPr eaLnBrk="1" fontAlgn="auto" hangingPunct="1">
              <a:spcBef>
                <a:spcPct val="90000"/>
              </a:spcBef>
              <a:spcAft>
                <a:spcPts val="0"/>
              </a:spcAft>
              <a:buClr>
                <a:srgbClr val="62C400"/>
              </a:buClr>
              <a:buFontTx/>
              <a:buBlip>
                <a:blip r:embed="rId3"/>
              </a:buBlip>
              <a:defRPr/>
            </a:pPr>
            <a:r>
              <a:rPr lang="fr-FR" altLang="fr-FR" sz="2000" dirty="0">
                <a:solidFill>
                  <a:srgbClr val="000099"/>
                </a:solidFill>
                <a:latin typeface="+mj-lt"/>
              </a:rPr>
              <a:t>Fièvre variable, </a:t>
            </a:r>
            <a:r>
              <a:rPr lang="fr-FR" altLang="fr-FR" sz="2000" b="0" dirty="0">
                <a:solidFill>
                  <a:srgbClr val="000099"/>
                </a:solidFill>
                <a:latin typeface="+mj-lt"/>
              </a:rPr>
              <a:t>le plus souvent d’apparition brutale</a:t>
            </a:r>
          </a:p>
          <a:p>
            <a:pPr eaLnBrk="1" fontAlgn="auto" hangingPunct="1">
              <a:lnSpc>
                <a:spcPct val="150000"/>
              </a:lnSpc>
              <a:spcBef>
                <a:spcPts val="1200"/>
              </a:spcBef>
              <a:spcAft>
                <a:spcPts val="0"/>
              </a:spcAft>
              <a:buClr>
                <a:srgbClr val="62C400"/>
              </a:buClr>
              <a:buFontTx/>
              <a:buBlip>
                <a:blip r:embed="rId3"/>
              </a:buBlip>
              <a:defRPr/>
            </a:pPr>
            <a:r>
              <a:rPr lang="fr-FR" altLang="fr-FR" sz="2000" dirty="0">
                <a:solidFill>
                  <a:srgbClr val="000099"/>
                </a:solidFill>
                <a:latin typeface="+mj-lt"/>
              </a:rPr>
              <a:t>Arthralgies, myalgies </a:t>
            </a:r>
          </a:p>
          <a:p>
            <a:pPr eaLnBrk="1" fontAlgn="auto" hangingPunct="1">
              <a:lnSpc>
                <a:spcPct val="150000"/>
              </a:lnSpc>
              <a:spcBef>
                <a:spcPts val="1200"/>
              </a:spcBef>
              <a:spcAft>
                <a:spcPts val="0"/>
              </a:spcAft>
              <a:buClr>
                <a:srgbClr val="62C400"/>
              </a:buClr>
              <a:buFontTx/>
              <a:buBlip>
                <a:blip r:embed="rId3"/>
              </a:buBlip>
              <a:defRPr/>
            </a:pPr>
            <a:r>
              <a:rPr lang="fr-FR" altLang="fr-FR" sz="2000" dirty="0">
                <a:solidFill>
                  <a:srgbClr val="000099"/>
                </a:solidFill>
                <a:latin typeface="+mj-lt"/>
              </a:rPr>
              <a:t>Maux de tête</a:t>
            </a:r>
          </a:p>
          <a:p>
            <a:pPr eaLnBrk="1" fontAlgn="auto" hangingPunct="1">
              <a:lnSpc>
                <a:spcPct val="150000"/>
              </a:lnSpc>
              <a:spcBef>
                <a:spcPts val="1200"/>
              </a:spcBef>
              <a:spcAft>
                <a:spcPts val="0"/>
              </a:spcAft>
              <a:buClr>
                <a:srgbClr val="62C400"/>
              </a:buClr>
              <a:buFontTx/>
              <a:buBlip>
                <a:blip r:embed="rId3"/>
              </a:buBlip>
              <a:defRPr/>
            </a:pPr>
            <a:r>
              <a:rPr lang="fr-FR" altLang="fr-FR" sz="2000" b="0" dirty="0">
                <a:solidFill>
                  <a:srgbClr val="000099"/>
                </a:solidFill>
                <a:latin typeface="+mj-lt"/>
              </a:rPr>
              <a:t>Sensation de </a:t>
            </a:r>
            <a:r>
              <a:rPr lang="fr-FR" altLang="fr-FR" sz="2000" dirty="0">
                <a:solidFill>
                  <a:srgbClr val="000099"/>
                </a:solidFill>
                <a:latin typeface="+mj-lt"/>
              </a:rPr>
              <a:t>malaise général</a:t>
            </a:r>
          </a:p>
        </p:txBody>
      </p:sp>
      <p:sp>
        <p:nvSpPr>
          <p:cNvPr id="387075"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3.10. Syndromes grippaux</a:t>
            </a:r>
          </a:p>
        </p:txBody>
      </p:sp>
      <p:sp>
        <p:nvSpPr>
          <p:cNvPr id="5" name="Espace réservé du contenu 2"/>
          <p:cNvSpPr txBox="1">
            <a:spLocks/>
          </p:cNvSpPr>
          <p:nvPr/>
        </p:nvSpPr>
        <p:spPr>
          <a:xfrm>
            <a:off x="246063" y="1196975"/>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pic>
        <p:nvPicPr>
          <p:cNvPr id="9218" name="Picture 2" descr="Résultat de recherche d'images pour &quot;homme grippé&quot;"/>
          <p:cNvPicPr>
            <a:picLocks noChangeAspect="1" noChangeArrowheads="1"/>
          </p:cNvPicPr>
          <p:nvPr/>
        </p:nvPicPr>
        <p:blipFill>
          <a:blip r:embed="rId4"/>
          <a:srcRect/>
          <a:stretch>
            <a:fillRect/>
          </a:stretch>
        </p:blipFill>
        <p:spPr bwMode="auto">
          <a:xfrm>
            <a:off x="6051414" y="2743200"/>
            <a:ext cx="4278312" cy="2852208"/>
          </a:xfrm>
          <a:prstGeom prst="rect">
            <a:avLst/>
          </a:prstGeom>
          <a:ln>
            <a:noFill/>
          </a:ln>
          <a:effectLst>
            <a:softEdge rad="112500"/>
          </a:effectLst>
        </p:spPr>
      </p:pic>
      <p:sp>
        <p:nvSpPr>
          <p:cNvPr id="387078" name="Text Box 5"/>
          <p:cNvSpPr txBox="1">
            <a:spLocks noChangeArrowheads="1"/>
          </p:cNvSpPr>
          <p:nvPr/>
        </p:nvSpPr>
        <p:spPr bwMode="auto">
          <a:xfrm>
            <a:off x="263525" y="1422400"/>
            <a:ext cx="117252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Symptômes</a:t>
            </a: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sym typeface="Wingdings" panose="05000000000000000000" pitchFamily="2" charset="2"/>
            </a:endParaRP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endParaRPr>
          </a:p>
        </p:txBody>
      </p:sp>
    </p:spTree>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3.10. Syndromes grippaux</a:t>
            </a:r>
          </a:p>
        </p:txBody>
      </p:sp>
      <p:sp>
        <p:nvSpPr>
          <p:cNvPr id="5" name="Espace réservé du contenu 2"/>
          <p:cNvSpPr txBox="1">
            <a:spLocks/>
          </p:cNvSpPr>
          <p:nvPr/>
        </p:nvSpPr>
        <p:spPr>
          <a:xfrm>
            <a:off x="246063" y="1196975"/>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sp>
        <p:nvSpPr>
          <p:cNvPr id="6" name="Text Box 7"/>
          <p:cNvSpPr txBox="1">
            <a:spLocks noChangeArrowheads="1"/>
          </p:cNvSpPr>
          <p:nvPr/>
        </p:nvSpPr>
        <p:spPr bwMode="auto">
          <a:xfrm>
            <a:off x="1087438" y="3513138"/>
            <a:ext cx="10552112" cy="1784350"/>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marL="800100" lvl="1" indent="-342900" eaLnBrk="1" hangingPunct="1">
              <a:lnSpc>
                <a:spcPct val="150000"/>
              </a:lnSpc>
              <a:spcBef>
                <a:spcPct val="50000"/>
              </a:spcBef>
              <a:buClr>
                <a:srgbClr val="000099"/>
              </a:buClr>
              <a:buFont typeface="Arial" panose="020B0604020202020204" pitchFamily="34" charset="0"/>
              <a:buChar char="-"/>
              <a:defRPr/>
            </a:pPr>
            <a:r>
              <a:rPr lang="fr-FR" altLang="fr-FR" sz="2000" dirty="0">
                <a:solidFill>
                  <a:srgbClr val="000099"/>
                </a:solidFill>
                <a:latin typeface="+mj-lt"/>
              </a:rPr>
              <a:t>intensité des symptômes</a:t>
            </a:r>
          </a:p>
          <a:p>
            <a:pPr marL="800100" lvl="1" indent="-342900" eaLnBrk="1" hangingPunct="1">
              <a:lnSpc>
                <a:spcPct val="150000"/>
              </a:lnSpc>
              <a:spcBef>
                <a:spcPct val="50000"/>
              </a:spcBef>
              <a:buClr>
                <a:srgbClr val="000099"/>
              </a:buClr>
              <a:buFont typeface="Arial" panose="020B0604020202020204" pitchFamily="34" charset="0"/>
              <a:buChar char="-"/>
              <a:defRPr/>
            </a:pPr>
            <a:r>
              <a:rPr lang="fr-FR" altLang="fr-FR" sz="2000" dirty="0">
                <a:solidFill>
                  <a:srgbClr val="000099"/>
                </a:solidFill>
                <a:latin typeface="+mj-lt"/>
              </a:rPr>
              <a:t>patients fragiles </a:t>
            </a:r>
            <a:r>
              <a:rPr lang="fr-FR" altLang="fr-FR" sz="2000" b="0" dirty="0">
                <a:solidFill>
                  <a:srgbClr val="000099"/>
                </a:solidFill>
                <a:latin typeface="+mj-lt"/>
              </a:rPr>
              <a:t>(enfants en bas âge, personnes âgées, maladies chroniques)</a:t>
            </a:r>
            <a:endParaRPr lang="fr-FR" altLang="ja-JP" sz="2000" b="0" dirty="0">
              <a:solidFill>
                <a:srgbClr val="000099"/>
              </a:solidFill>
              <a:latin typeface="+mj-lt"/>
            </a:endParaRPr>
          </a:p>
          <a:p>
            <a:pPr marL="800100" lvl="1" indent="-342900" eaLnBrk="1" hangingPunct="1">
              <a:lnSpc>
                <a:spcPct val="150000"/>
              </a:lnSpc>
              <a:spcBef>
                <a:spcPct val="50000"/>
              </a:spcBef>
              <a:buClr>
                <a:srgbClr val="000099"/>
              </a:buClr>
              <a:buFont typeface="Arial" panose="020B0604020202020204" pitchFamily="34" charset="0"/>
              <a:buChar char="-"/>
              <a:defRPr/>
            </a:pPr>
            <a:r>
              <a:rPr lang="fr-FR" altLang="ja-JP" sz="2000" dirty="0">
                <a:solidFill>
                  <a:srgbClr val="000099"/>
                </a:solidFill>
                <a:latin typeface="+mj-lt"/>
              </a:rPr>
              <a:t>persistance de fièvre, toux et autres symptômes respiratoires plus de 5 jours</a:t>
            </a:r>
          </a:p>
        </p:txBody>
      </p:sp>
      <p:pic>
        <p:nvPicPr>
          <p:cNvPr id="38912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3838" y="1517650"/>
            <a:ext cx="13160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26"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13" y="3570288"/>
            <a:ext cx="71913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7" name="Rectangle 10"/>
          <p:cNvSpPr>
            <a:spLocks noChangeArrowheads="1"/>
          </p:cNvSpPr>
          <p:nvPr/>
        </p:nvSpPr>
        <p:spPr bwMode="auto">
          <a:xfrm>
            <a:off x="1423988" y="2941638"/>
            <a:ext cx="3879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a:solidFill>
                  <a:srgbClr val="000099"/>
                </a:solidFill>
                <a:cs typeface="Arial" panose="020B0604020202020204" pitchFamily="34" charset="0"/>
                <a:sym typeface="Wingdings" panose="05000000000000000000" pitchFamily="2" charset="2"/>
              </a:rPr>
              <a:t> </a:t>
            </a:r>
            <a:r>
              <a:rPr lang="fr-FR" altLang="fr-FR" sz="2400" b="1">
                <a:solidFill>
                  <a:srgbClr val="000099"/>
                </a:solidFill>
                <a:cs typeface="Arial" panose="020B0604020202020204" pitchFamily="34" charset="0"/>
                <a:sym typeface="Wingdings" panose="05000000000000000000" pitchFamily="2" charset="2"/>
              </a:rPr>
              <a:t>Consultation médicale</a:t>
            </a:r>
            <a:endParaRPr lang="fr-FR" altLang="fr-FR"/>
          </a:p>
        </p:txBody>
      </p:sp>
      <p:sp>
        <p:nvSpPr>
          <p:cNvPr id="389128" name="Text Box 5"/>
          <p:cNvSpPr txBox="1">
            <a:spLocks noChangeArrowheads="1"/>
          </p:cNvSpPr>
          <p:nvPr/>
        </p:nvSpPr>
        <p:spPr bwMode="auto">
          <a:xfrm>
            <a:off x="263525" y="1422400"/>
            <a:ext cx="117252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Limites du conseil</a:t>
            </a: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sym typeface="Wingdings" panose="05000000000000000000" pitchFamily="2" charset="2"/>
            </a:endParaRP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endParaRPr>
          </a:p>
        </p:txBody>
      </p:sp>
    </p:spTree>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Espace réservé du contenu 2"/>
          <p:cNvSpPr txBox="1">
            <a:spLocks/>
          </p:cNvSpPr>
          <p:nvPr/>
        </p:nvSpPr>
        <p:spPr bwMode="auto">
          <a:xfrm>
            <a:off x="246063" y="869950"/>
            <a:ext cx="1051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3200">
              <a:solidFill>
                <a:srgbClr val="000000"/>
              </a:solidFill>
            </a:endParaRPr>
          </a:p>
          <a:p>
            <a:pPr eaLnBrk="1" hangingPunct="1"/>
            <a:endParaRPr lang="fr-FR" altLang="fr-FR" sz="3200">
              <a:solidFill>
                <a:srgbClr val="000000"/>
              </a:solidFill>
            </a:endParaRPr>
          </a:p>
        </p:txBody>
      </p:sp>
      <p:sp>
        <p:nvSpPr>
          <p:cNvPr id="391171"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3.10. Syndromes grippaux</a:t>
            </a:r>
          </a:p>
        </p:txBody>
      </p:sp>
      <p:sp>
        <p:nvSpPr>
          <p:cNvPr id="2" name="ZoneTexte 1"/>
          <p:cNvSpPr txBox="1"/>
          <p:nvPr/>
        </p:nvSpPr>
        <p:spPr>
          <a:xfrm>
            <a:off x="98425" y="1952625"/>
            <a:ext cx="12409488" cy="4098925"/>
          </a:xfrm>
          <a:prstGeom prst="rect">
            <a:avLst/>
          </a:prstGeom>
          <a:noFill/>
        </p:spPr>
        <p:txBody>
          <a:bodyPr>
            <a:spAutoFit/>
          </a:bodyPr>
          <a:lstStyle/>
          <a:p>
            <a:pPr eaLnBrk="1" fontAlgn="auto" hangingPunct="1">
              <a:spcBef>
                <a:spcPts val="0"/>
              </a:spcBef>
              <a:spcAft>
                <a:spcPts val="0"/>
              </a:spcAft>
              <a:defRPr/>
            </a:pPr>
            <a:r>
              <a:rPr lang="fr-FR" b="1" dirty="0">
                <a:solidFill>
                  <a:srgbClr val="000099"/>
                </a:solidFill>
                <a:latin typeface="+mj-lt"/>
                <a:ea typeface="ＭＳ Ｐゴシック" panose="020B0600070205080204" pitchFamily="34" charset="-128"/>
              </a:rPr>
              <a:t>La vaccination antigrippale (grippe saisonnière) est recommandée pour les personnes à risque de complications et pour celles qui sont en contact avec ces dernières :</a:t>
            </a:r>
          </a:p>
          <a:p>
            <a:pPr marL="361950" indent="179388" eaLnBrk="1" fontAlgn="auto" hangingPunct="1">
              <a:lnSpc>
                <a:spcPct val="120000"/>
              </a:lnSpc>
              <a:spcBef>
                <a:spcPts val="600"/>
              </a:spcBef>
              <a:spcAft>
                <a:spcPts val="0"/>
              </a:spcAft>
              <a:buFontTx/>
              <a:buChar char="-"/>
              <a:defRPr/>
            </a:pPr>
            <a:r>
              <a:rPr lang="fr-FR" sz="1600" dirty="0">
                <a:solidFill>
                  <a:srgbClr val="000099"/>
                </a:solidFill>
                <a:latin typeface="+mj-lt"/>
                <a:ea typeface="ＭＳ Ｐゴシック" panose="020B0600070205080204" pitchFamily="34" charset="-128"/>
              </a:rPr>
              <a:t>les personnes âgées de </a:t>
            </a:r>
            <a:r>
              <a:rPr lang="fr-FR" b="1" dirty="0">
                <a:solidFill>
                  <a:srgbClr val="000099"/>
                </a:solidFill>
                <a:latin typeface="+mj-lt"/>
                <a:ea typeface="ＭＳ Ｐゴシック" panose="020B0600070205080204" pitchFamily="34" charset="-128"/>
              </a:rPr>
              <a:t>65 ans et +</a:t>
            </a:r>
          </a:p>
          <a:p>
            <a:pPr marL="361950" indent="179388" eaLnBrk="1" fontAlgn="auto" hangingPunct="1">
              <a:lnSpc>
                <a:spcPct val="120000"/>
              </a:lnSpc>
              <a:spcBef>
                <a:spcPts val="200"/>
              </a:spcBef>
              <a:spcAft>
                <a:spcPts val="0"/>
              </a:spcAft>
              <a:buFontTx/>
              <a:buChar char="-"/>
              <a:defRPr/>
            </a:pPr>
            <a:r>
              <a:rPr lang="fr-FR" sz="1600" dirty="0">
                <a:solidFill>
                  <a:srgbClr val="000099"/>
                </a:solidFill>
                <a:latin typeface="+mj-lt"/>
                <a:ea typeface="ＭＳ Ｐゴシック" panose="020B0600070205080204" pitchFamily="34" charset="-128"/>
              </a:rPr>
              <a:t>les personnes (adultes et enfants) atteintes de certaines </a:t>
            </a:r>
            <a:r>
              <a:rPr lang="fr-FR" b="1" dirty="0">
                <a:solidFill>
                  <a:srgbClr val="000099"/>
                </a:solidFill>
                <a:latin typeface="+mj-lt"/>
                <a:ea typeface="ＭＳ Ｐゴシック" panose="020B0600070205080204" pitchFamily="34" charset="-128"/>
              </a:rPr>
              <a:t>maladies chroniques</a:t>
            </a:r>
          </a:p>
          <a:p>
            <a:pPr marL="361950" indent="179388" eaLnBrk="1" fontAlgn="auto" hangingPunct="1">
              <a:lnSpc>
                <a:spcPct val="120000"/>
              </a:lnSpc>
              <a:spcBef>
                <a:spcPts val="200"/>
              </a:spcBef>
              <a:spcAft>
                <a:spcPts val="0"/>
              </a:spcAft>
              <a:buFontTx/>
              <a:buChar char="-"/>
              <a:defRPr/>
            </a:pPr>
            <a:r>
              <a:rPr lang="fr-FR" b="1" dirty="0">
                <a:solidFill>
                  <a:srgbClr val="000099"/>
                </a:solidFill>
                <a:latin typeface="+mj-lt"/>
                <a:ea typeface="ＭＳ Ｐゴシック" panose="020B0600070205080204" pitchFamily="34" charset="-128"/>
              </a:rPr>
              <a:t>les femmes enceintes</a:t>
            </a:r>
          </a:p>
          <a:p>
            <a:pPr marL="361950" indent="179388" eaLnBrk="1" fontAlgn="auto" hangingPunct="1">
              <a:lnSpc>
                <a:spcPct val="120000"/>
              </a:lnSpc>
              <a:spcBef>
                <a:spcPts val="200"/>
              </a:spcBef>
              <a:spcAft>
                <a:spcPts val="0"/>
              </a:spcAft>
              <a:buFontTx/>
              <a:buChar char="-"/>
              <a:defRPr/>
            </a:pPr>
            <a:r>
              <a:rPr lang="fr-FR" sz="1600" dirty="0">
                <a:solidFill>
                  <a:srgbClr val="000099"/>
                </a:solidFill>
                <a:latin typeface="+mj-lt"/>
                <a:ea typeface="ＭＳ Ｐゴシック" panose="020B0600070205080204" pitchFamily="34" charset="-128"/>
              </a:rPr>
              <a:t>les personnes </a:t>
            </a:r>
            <a:r>
              <a:rPr lang="fr-FR" b="1" dirty="0">
                <a:solidFill>
                  <a:srgbClr val="000099"/>
                </a:solidFill>
                <a:latin typeface="+mj-lt"/>
                <a:ea typeface="ＭＳ Ｐゴシック" panose="020B0600070205080204" pitchFamily="34" charset="-128"/>
              </a:rPr>
              <a:t>obèses</a:t>
            </a:r>
            <a:r>
              <a:rPr lang="fr-FR" sz="1600" dirty="0">
                <a:solidFill>
                  <a:srgbClr val="000099"/>
                </a:solidFill>
                <a:latin typeface="+mj-lt"/>
                <a:ea typeface="ＭＳ Ｐゴシック" panose="020B0600070205080204" pitchFamily="34" charset="-128"/>
              </a:rPr>
              <a:t> (IMC ≥ 40)</a:t>
            </a:r>
          </a:p>
          <a:p>
            <a:pPr marL="361950" indent="179388" eaLnBrk="1" fontAlgn="auto" hangingPunct="1">
              <a:lnSpc>
                <a:spcPct val="120000"/>
              </a:lnSpc>
              <a:spcBef>
                <a:spcPts val="200"/>
              </a:spcBef>
              <a:spcAft>
                <a:spcPts val="0"/>
              </a:spcAft>
              <a:buFontTx/>
              <a:buChar char="-"/>
              <a:defRPr/>
            </a:pPr>
            <a:r>
              <a:rPr lang="fr-FR" sz="1600" dirty="0">
                <a:solidFill>
                  <a:srgbClr val="000099"/>
                </a:solidFill>
                <a:latin typeface="+mj-lt"/>
                <a:ea typeface="ＭＳ Ｐゴシック" panose="020B0600070205080204" pitchFamily="34" charset="-128"/>
              </a:rPr>
              <a:t>les personnes </a:t>
            </a:r>
            <a:r>
              <a:rPr lang="fr-FR" sz="1600" b="1" dirty="0">
                <a:solidFill>
                  <a:srgbClr val="000099"/>
                </a:solidFill>
                <a:latin typeface="+mj-lt"/>
                <a:ea typeface="ＭＳ Ｐゴシック" panose="020B0600070205080204" pitchFamily="34" charset="-128"/>
              </a:rPr>
              <a:t>séjournant dans un établissement de soins de suite </a:t>
            </a:r>
            <a:r>
              <a:rPr lang="fr-FR" sz="1600" dirty="0">
                <a:solidFill>
                  <a:srgbClr val="000099"/>
                </a:solidFill>
                <a:latin typeface="+mj-lt"/>
                <a:ea typeface="ＭＳ Ｐゴシック" panose="020B0600070205080204" pitchFamily="34" charset="-128"/>
              </a:rPr>
              <a:t>ou dans un établissement médico-social d’hébergement </a:t>
            </a:r>
          </a:p>
          <a:p>
            <a:pPr marL="361950" indent="179388" eaLnBrk="1" fontAlgn="auto" hangingPunct="1">
              <a:lnSpc>
                <a:spcPct val="120000"/>
              </a:lnSpc>
              <a:spcBef>
                <a:spcPts val="200"/>
              </a:spcBef>
              <a:spcAft>
                <a:spcPts val="0"/>
              </a:spcAft>
              <a:buFontTx/>
              <a:buChar char="-"/>
              <a:defRPr/>
            </a:pPr>
            <a:r>
              <a:rPr lang="fr-FR" b="1" dirty="0">
                <a:solidFill>
                  <a:srgbClr val="000099"/>
                </a:solidFill>
                <a:latin typeface="+mj-lt"/>
                <a:ea typeface="ＭＳ Ｐゴシック" panose="020B0600070205080204" pitchFamily="34" charset="-128"/>
              </a:rPr>
              <a:t>l’entourage des nourrissons </a:t>
            </a:r>
            <a:r>
              <a:rPr lang="fr-FR" sz="1600" dirty="0">
                <a:solidFill>
                  <a:srgbClr val="000099"/>
                </a:solidFill>
                <a:latin typeface="+mj-lt"/>
                <a:ea typeface="ＭＳ Ｐゴシック" panose="020B0600070205080204" pitchFamily="34" charset="-128"/>
              </a:rPr>
              <a:t>de moins de 6 mois présentant des facteurs de risque de grippe grave</a:t>
            </a:r>
          </a:p>
          <a:p>
            <a:pPr marL="361950" indent="179388" eaLnBrk="1" fontAlgn="auto" hangingPunct="1">
              <a:lnSpc>
                <a:spcPct val="120000"/>
              </a:lnSpc>
              <a:spcBef>
                <a:spcPts val="200"/>
              </a:spcBef>
              <a:spcAft>
                <a:spcPts val="0"/>
              </a:spcAft>
              <a:buFontTx/>
              <a:buChar char="-"/>
              <a:defRPr/>
            </a:pPr>
            <a:r>
              <a:rPr lang="fr-FR" b="1" dirty="0">
                <a:solidFill>
                  <a:srgbClr val="000099"/>
                </a:solidFill>
                <a:latin typeface="+mj-lt"/>
                <a:ea typeface="ＭＳ Ｐゴシック" panose="020B0600070205080204" pitchFamily="34" charset="-128"/>
              </a:rPr>
              <a:t>les professionnels de santé </a:t>
            </a:r>
            <a:r>
              <a:rPr lang="fr-FR" sz="1600" dirty="0">
                <a:solidFill>
                  <a:srgbClr val="000099"/>
                </a:solidFill>
                <a:latin typeface="+mj-lt"/>
                <a:ea typeface="ＭＳ Ｐゴシック" panose="020B0600070205080204" pitchFamily="34" charset="-128"/>
              </a:rPr>
              <a:t>ou tout professionnel en contact régulier et prolongé avec des sujets à risque</a:t>
            </a:r>
          </a:p>
          <a:p>
            <a:pPr marL="361950" indent="179388" eaLnBrk="1" fontAlgn="auto" hangingPunct="1">
              <a:lnSpc>
                <a:spcPct val="120000"/>
              </a:lnSpc>
              <a:spcBef>
                <a:spcPts val="200"/>
              </a:spcBef>
              <a:spcAft>
                <a:spcPts val="0"/>
              </a:spcAft>
              <a:buFontTx/>
              <a:buChar char="-"/>
              <a:defRPr/>
            </a:pPr>
            <a:r>
              <a:rPr lang="fr-FR" sz="1600" dirty="0">
                <a:solidFill>
                  <a:srgbClr val="000099"/>
                </a:solidFill>
                <a:latin typeface="+mj-lt"/>
                <a:ea typeface="ＭＳ Ｐゴシック" panose="020B0600070205080204" pitchFamily="34" charset="-128"/>
              </a:rPr>
              <a:t>le personnel navigant des bateaux de croisière et des avions, et le personnel de l’industrie des voyages </a:t>
            </a:r>
          </a:p>
          <a:p>
            <a:pPr marL="361950" eaLnBrk="1" fontAlgn="auto" hangingPunct="1">
              <a:lnSpc>
                <a:spcPct val="120000"/>
              </a:lnSpc>
              <a:spcBef>
                <a:spcPts val="0"/>
              </a:spcBef>
              <a:spcAft>
                <a:spcPts val="0"/>
              </a:spcAft>
              <a:defRPr/>
            </a:pPr>
            <a:r>
              <a:rPr lang="fr-FR" sz="1600" b="1" dirty="0">
                <a:solidFill>
                  <a:srgbClr val="000099"/>
                </a:solidFill>
                <a:latin typeface="+mj-lt"/>
                <a:ea typeface="ＭＳ Ｐゴシック" panose="020B0600070205080204" pitchFamily="34" charset="-128"/>
              </a:rPr>
              <a:t>   </a:t>
            </a:r>
            <a:r>
              <a:rPr lang="fr-FR" b="1" dirty="0">
                <a:solidFill>
                  <a:srgbClr val="000099"/>
                </a:solidFill>
                <a:latin typeface="+mj-lt"/>
                <a:ea typeface="ＭＳ Ｐゴシック" panose="020B0600070205080204" pitchFamily="34" charset="-128"/>
              </a:rPr>
              <a:t>accompagnant les groupes de voyageurs</a:t>
            </a:r>
          </a:p>
          <a:p>
            <a:pPr marL="361950" indent="179388" eaLnBrk="1" fontAlgn="auto" hangingPunct="1">
              <a:spcBef>
                <a:spcPts val="0"/>
              </a:spcBef>
              <a:spcAft>
                <a:spcPts val="0"/>
              </a:spcAft>
              <a:buFontTx/>
              <a:buChar char="-"/>
              <a:defRPr/>
            </a:pPr>
            <a:endParaRPr lang="fr-FR" dirty="0">
              <a:latin typeface="+mn-lt"/>
            </a:endParaRPr>
          </a:p>
        </p:txBody>
      </p:sp>
      <p:sp>
        <p:nvSpPr>
          <p:cNvPr id="391173" name="ZoneTexte 2"/>
          <p:cNvSpPr txBox="1">
            <a:spLocks noChangeArrowheads="1"/>
          </p:cNvSpPr>
          <p:nvPr/>
        </p:nvSpPr>
        <p:spPr bwMode="auto">
          <a:xfrm>
            <a:off x="120650" y="6408424"/>
            <a:ext cx="91773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i="1" u="sng">
                <a:solidFill>
                  <a:srgbClr val="000099"/>
                </a:solidFill>
              </a:rPr>
              <a:t>Source</a:t>
            </a:r>
            <a:r>
              <a:rPr lang="fr-FR" altLang="fr-FR" sz="1000" i="1">
                <a:solidFill>
                  <a:srgbClr val="000099"/>
                </a:solidFill>
              </a:rPr>
              <a:t> : Calendrier des vaccinations et recommandations vaccinales 2016 – Ministère des affaires sociales et de la santé – mars 2016</a:t>
            </a:r>
          </a:p>
        </p:txBody>
      </p:sp>
      <p:grpSp>
        <p:nvGrpSpPr>
          <p:cNvPr id="391174" name="Group 19"/>
          <p:cNvGrpSpPr>
            <a:grpSpLocks noChangeAspect="1"/>
          </p:cNvGrpSpPr>
          <p:nvPr/>
        </p:nvGrpSpPr>
        <p:grpSpPr bwMode="auto">
          <a:xfrm>
            <a:off x="5970588" y="5705475"/>
            <a:ext cx="331787" cy="296863"/>
            <a:chOff x="1584" y="2688"/>
            <a:chExt cx="166" cy="144"/>
          </a:xfrm>
        </p:grpSpPr>
        <p:sp>
          <p:nvSpPr>
            <p:cNvPr id="391177" name="Freeform 20"/>
            <p:cNvSpPr>
              <a:spLocks noChangeAspect="1"/>
            </p:cNvSpPr>
            <p:nvPr/>
          </p:nvSpPr>
          <p:spPr bwMode="auto">
            <a:xfrm>
              <a:off x="1584" y="2735"/>
              <a:ext cx="166" cy="50"/>
            </a:xfrm>
            <a:custGeom>
              <a:avLst/>
              <a:gdLst>
                <a:gd name="T0" fmla="*/ 0 w 1161"/>
                <a:gd name="T1" fmla="*/ 0 h 349"/>
                <a:gd name="T2" fmla="*/ 0 w 1161"/>
                <a:gd name="T3" fmla="*/ 0 h 349"/>
                <a:gd name="T4" fmla="*/ 0 w 1161"/>
                <a:gd name="T5" fmla="*/ 0 h 349"/>
                <a:gd name="T6" fmla="*/ 0 w 1161"/>
                <a:gd name="T7" fmla="*/ 0 h 349"/>
                <a:gd name="T8" fmla="*/ 0 w 1161"/>
                <a:gd name="T9" fmla="*/ 0 h 349"/>
                <a:gd name="T10" fmla="*/ 0 w 1161"/>
                <a:gd name="T11" fmla="*/ 0 h 349"/>
                <a:gd name="T12" fmla="*/ 0 w 1161"/>
                <a:gd name="T13" fmla="*/ 0 h 349"/>
                <a:gd name="T14" fmla="*/ 0 w 1161"/>
                <a:gd name="T15" fmla="*/ 0 h 349"/>
                <a:gd name="T16" fmla="*/ 0 w 1161"/>
                <a:gd name="T17" fmla="*/ 0 h 349"/>
                <a:gd name="T18" fmla="*/ 0 w 1161"/>
                <a:gd name="T19" fmla="*/ 0 h 349"/>
                <a:gd name="T20" fmla="*/ 0 w 1161"/>
                <a:gd name="T21" fmla="*/ 0 h 349"/>
                <a:gd name="T22" fmla="*/ 0 w 1161"/>
                <a:gd name="T23" fmla="*/ 0 h 349"/>
                <a:gd name="T24" fmla="*/ 0 w 1161"/>
                <a:gd name="T25" fmla="*/ 0 h 349"/>
                <a:gd name="T26" fmla="*/ 0 w 1161"/>
                <a:gd name="T27" fmla="*/ 0 h 349"/>
                <a:gd name="T28" fmla="*/ 0 w 1161"/>
                <a:gd name="T29" fmla="*/ 0 h 349"/>
                <a:gd name="T30" fmla="*/ 0 w 1161"/>
                <a:gd name="T31" fmla="*/ 0 h 349"/>
                <a:gd name="T32" fmla="*/ 0 w 1161"/>
                <a:gd name="T33" fmla="*/ 0 h 349"/>
                <a:gd name="T34" fmla="*/ 0 w 1161"/>
                <a:gd name="T35" fmla="*/ 0 h 349"/>
                <a:gd name="T36" fmla="*/ 0 w 1161"/>
                <a:gd name="T37" fmla="*/ 0 h 349"/>
                <a:gd name="T38" fmla="*/ 0 w 1161"/>
                <a:gd name="T39" fmla="*/ 0 h 349"/>
                <a:gd name="T40" fmla="*/ 0 w 1161"/>
                <a:gd name="T41" fmla="*/ 0 h 349"/>
                <a:gd name="T42" fmla="*/ 0 w 1161"/>
                <a:gd name="T43" fmla="*/ 0 h 349"/>
                <a:gd name="T44" fmla="*/ 0 w 1161"/>
                <a:gd name="T45" fmla="*/ 0 h 349"/>
                <a:gd name="T46" fmla="*/ 0 w 1161"/>
                <a:gd name="T47" fmla="*/ 0 h 349"/>
                <a:gd name="T48" fmla="*/ 0 w 1161"/>
                <a:gd name="T49" fmla="*/ 0 h 349"/>
                <a:gd name="T50" fmla="*/ 0 w 1161"/>
                <a:gd name="T51" fmla="*/ 0 h 349"/>
                <a:gd name="T52" fmla="*/ 0 w 1161"/>
                <a:gd name="T53" fmla="*/ 0 h 349"/>
                <a:gd name="T54" fmla="*/ 0 w 1161"/>
                <a:gd name="T55" fmla="*/ 0 h 349"/>
                <a:gd name="T56" fmla="*/ 0 w 1161"/>
                <a:gd name="T57" fmla="*/ 0 h 349"/>
                <a:gd name="T58" fmla="*/ 0 w 1161"/>
                <a:gd name="T59" fmla="*/ 0 h 349"/>
                <a:gd name="T60" fmla="*/ 0 w 1161"/>
                <a:gd name="T61" fmla="*/ 0 h 349"/>
                <a:gd name="T62" fmla="*/ 0 w 1161"/>
                <a:gd name="T63" fmla="*/ 0 h 349"/>
                <a:gd name="T64" fmla="*/ 0 w 1161"/>
                <a:gd name="T65" fmla="*/ 0 h 349"/>
                <a:gd name="T66" fmla="*/ 0 w 1161"/>
                <a:gd name="T67" fmla="*/ 0 h 349"/>
                <a:gd name="T68" fmla="*/ 0 w 1161"/>
                <a:gd name="T69" fmla="*/ 0 h 349"/>
                <a:gd name="T70" fmla="*/ 0 w 1161"/>
                <a:gd name="T71" fmla="*/ 0 h 349"/>
                <a:gd name="T72" fmla="*/ 0 w 1161"/>
                <a:gd name="T73" fmla="*/ 0 h 349"/>
                <a:gd name="T74" fmla="*/ 0 w 1161"/>
                <a:gd name="T75" fmla="*/ 0 h 349"/>
                <a:gd name="T76" fmla="*/ 0 w 1161"/>
                <a:gd name="T77" fmla="*/ 0 h 349"/>
                <a:gd name="T78" fmla="*/ 0 w 1161"/>
                <a:gd name="T79" fmla="*/ 0 h 349"/>
                <a:gd name="T80" fmla="*/ 0 w 1161"/>
                <a:gd name="T81" fmla="*/ 0 h 349"/>
                <a:gd name="T82" fmla="*/ 0 w 1161"/>
                <a:gd name="T83" fmla="*/ 0 h 349"/>
                <a:gd name="T84" fmla="*/ 0 w 1161"/>
                <a:gd name="T85" fmla="*/ 0 h 349"/>
                <a:gd name="T86" fmla="*/ 0 w 1161"/>
                <a:gd name="T87" fmla="*/ 0 h 349"/>
                <a:gd name="T88" fmla="*/ 0 w 1161"/>
                <a:gd name="T89" fmla="*/ 0 h 349"/>
                <a:gd name="T90" fmla="*/ 0 w 1161"/>
                <a:gd name="T91" fmla="*/ 0 h 349"/>
                <a:gd name="T92" fmla="*/ 0 w 1161"/>
                <a:gd name="T93" fmla="*/ 0 h 349"/>
                <a:gd name="T94" fmla="*/ 0 w 1161"/>
                <a:gd name="T95" fmla="*/ 0 h 349"/>
                <a:gd name="T96" fmla="*/ 0 w 1161"/>
                <a:gd name="T97" fmla="*/ 0 h 349"/>
                <a:gd name="T98" fmla="*/ 0 w 1161"/>
                <a:gd name="T99" fmla="*/ 0 h 349"/>
                <a:gd name="T100" fmla="*/ 0 w 1161"/>
                <a:gd name="T101" fmla="*/ 0 h 349"/>
                <a:gd name="T102" fmla="*/ 0 w 1161"/>
                <a:gd name="T103" fmla="*/ 0 h 3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1"/>
                <a:gd name="T157" fmla="*/ 0 h 349"/>
                <a:gd name="T158" fmla="*/ 1161 w 1161"/>
                <a:gd name="T159" fmla="*/ 349 h 34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1" h="349">
                  <a:moveTo>
                    <a:pt x="432" y="6"/>
                  </a:moveTo>
                  <a:lnTo>
                    <a:pt x="437" y="6"/>
                  </a:lnTo>
                  <a:lnTo>
                    <a:pt x="445" y="6"/>
                  </a:lnTo>
                  <a:lnTo>
                    <a:pt x="454" y="6"/>
                  </a:lnTo>
                  <a:lnTo>
                    <a:pt x="467" y="6"/>
                  </a:lnTo>
                  <a:lnTo>
                    <a:pt x="480" y="6"/>
                  </a:lnTo>
                  <a:lnTo>
                    <a:pt x="496" y="6"/>
                  </a:lnTo>
                  <a:lnTo>
                    <a:pt x="512" y="6"/>
                  </a:lnTo>
                  <a:lnTo>
                    <a:pt x="528" y="6"/>
                  </a:lnTo>
                  <a:lnTo>
                    <a:pt x="544" y="6"/>
                  </a:lnTo>
                  <a:lnTo>
                    <a:pt x="561" y="6"/>
                  </a:lnTo>
                  <a:lnTo>
                    <a:pt x="576" y="6"/>
                  </a:lnTo>
                  <a:lnTo>
                    <a:pt x="590" y="7"/>
                  </a:lnTo>
                  <a:lnTo>
                    <a:pt x="603" y="7"/>
                  </a:lnTo>
                  <a:lnTo>
                    <a:pt x="614" y="7"/>
                  </a:lnTo>
                  <a:lnTo>
                    <a:pt x="622" y="8"/>
                  </a:lnTo>
                  <a:lnTo>
                    <a:pt x="629" y="8"/>
                  </a:lnTo>
                  <a:lnTo>
                    <a:pt x="642" y="9"/>
                  </a:lnTo>
                  <a:lnTo>
                    <a:pt x="655" y="10"/>
                  </a:lnTo>
                  <a:lnTo>
                    <a:pt x="668" y="11"/>
                  </a:lnTo>
                  <a:lnTo>
                    <a:pt x="681" y="11"/>
                  </a:lnTo>
                  <a:lnTo>
                    <a:pt x="694" y="12"/>
                  </a:lnTo>
                  <a:lnTo>
                    <a:pt x="707" y="12"/>
                  </a:lnTo>
                  <a:lnTo>
                    <a:pt x="720" y="12"/>
                  </a:lnTo>
                  <a:lnTo>
                    <a:pt x="733" y="12"/>
                  </a:lnTo>
                  <a:lnTo>
                    <a:pt x="733" y="16"/>
                  </a:lnTo>
                  <a:lnTo>
                    <a:pt x="734" y="18"/>
                  </a:lnTo>
                  <a:lnTo>
                    <a:pt x="736" y="19"/>
                  </a:lnTo>
                  <a:lnTo>
                    <a:pt x="738" y="21"/>
                  </a:lnTo>
                  <a:lnTo>
                    <a:pt x="775" y="19"/>
                  </a:lnTo>
                  <a:lnTo>
                    <a:pt x="807" y="19"/>
                  </a:lnTo>
                  <a:lnTo>
                    <a:pt x="836" y="20"/>
                  </a:lnTo>
                  <a:lnTo>
                    <a:pt x="861" y="22"/>
                  </a:lnTo>
                  <a:lnTo>
                    <a:pt x="884" y="25"/>
                  </a:lnTo>
                  <a:lnTo>
                    <a:pt x="903" y="29"/>
                  </a:lnTo>
                  <a:lnTo>
                    <a:pt x="921" y="34"/>
                  </a:lnTo>
                  <a:lnTo>
                    <a:pt x="936" y="38"/>
                  </a:lnTo>
                  <a:lnTo>
                    <a:pt x="949" y="45"/>
                  </a:lnTo>
                  <a:lnTo>
                    <a:pt x="960" y="50"/>
                  </a:lnTo>
                  <a:lnTo>
                    <a:pt x="968" y="57"/>
                  </a:lnTo>
                  <a:lnTo>
                    <a:pt x="976" y="63"/>
                  </a:lnTo>
                  <a:lnTo>
                    <a:pt x="984" y="70"/>
                  </a:lnTo>
                  <a:lnTo>
                    <a:pt x="989" y="75"/>
                  </a:lnTo>
                  <a:lnTo>
                    <a:pt x="994" y="80"/>
                  </a:lnTo>
                  <a:lnTo>
                    <a:pt x="1000" y="86"/>
                  </a:lnTo>
                  <a:lnTo>
                    <a:pt x="1001" y="92"/>
                  </a:lnTo>
                  <a:lnTo>
                    <a:pt x="994" y="94"/>
                  </a:lnTo>
                  <a:lnTo>
                    <a:pt x="987" y="94"/>
                  </a:lnTo>
                  <a:lnTo>
                    <a:pt x="985" y="98"/>
                  </a:lnTo>
                  <a:lnTo>
                    <a:pt x="990" y="104"/>
                  </a:lnTo>
                  <a:lnTo>
                    <a:pt x="995" y="111"/>
                  </a:lnTo>
                  <a:lnTo>
                    <a:pt x="1002" y="115"/>
                  </a:lnTo>
                  <a:lnTo>
                    <a:pt x="1008" y="119"/>
                  </a:lnTo>
                  <a:lnTo>
                    <a:pt x="1014" y="124"/>
                  </a:lnTo>
                  <a:lnTo>
                    <a:pt x="1020" y="128"/>
                  </a:lnTo>
                  <a:lnTo>
                    <a:pt x="1026" y="132"/>
                  </a:lnTo>
                  <a:lnTo>
                    <a:pt x="1031" y="137"/>
                  </a:lnTo>
                  <a:lnTo>
                    <a:pt x="1035" y="144"/>
                  </a:lnTo>
                  <a:lnTo>
                    <a:pt x="1034" y="150"/>
                  </a:lnTo>
                  <a:lnTo>
                    <a:pt x="1030" y="153"/>
                  </a:lnTo>
                  <a:lnTo>
                    <a:pt x="1021" y="156"/>
                  </a:lnTo>
                  <a:lnTo>
                    <a:pt x="1012" y="158"/>
                  </a:lnTo>
                  <a:lnTo>
                    <a:pt x="1002" y="160"/>
                  </a:lnTo>
                  <a:lnTo>
                    <a:pt x="991" y="163"/>
                  </a:lnTo>
                  <a:lnTo>
                    <a:pt x="982" y="166"/>
                  </a:lnTo>
                  <a:lnTo>
                    <a:pt x="990" y="170"/>
                  </a:lnTo>
                  <a:lnTo>
                    <a:pt x="998" y="170"/>
                  </a:lnTo>
                  <a:lnTo>
                    <a:pt x="1005" y="170"/>
                  </a:lnTo>
                  <a:lnTo>
                    <a:pt x="1011" y="172"/>
                  </a:lnTo>
                  <a:lnTo>
                    <a:pt x="1012" y="177"/>
                  </a:lnTo>
                  <a:lnTo>
                    <a:pt x="1014" y="180"/>
                  </a:lnTo>
                  <a:lnTo>
                    <a:pt x="1017" y="182"/>
                  </a:lnTo>
                  <a:lnTo>
                    <a:pt x="1023" y="184"/>
                  </a:lnTo>
                  <a:lnTo>
                    <a:pt x="1028" y="186"/>
                  </a:lnTo>
                  <a:lnTo>
                    <a:pt x="1033" y="186"/>
                  </a:lnTo>
                  <a:lnTo>
                    <a:pt x="1040" y="186"/>
                  </a:lnTo>
                  <a:lnTo>
                    <a:pt x="1045" y="186"/>
                  </a:lnTo>
                  <a:lnTo>
                    <a:pt x="1052" y="192"/>
                  </a:lnTo>
                  <a:lnTo>
                    <a:pt x="1059" y="194"/>
                  </a:lnTo>
                  <a:lnTo>
                    <a:pt x="1067" y="197"/>
                  </a:lnTo>
                  <a:lnTo>
                    <a:pt x="1073" y="200"/>
                  </a:lnTo>
                  <a:lnTo>
                    <a:pt x="1071" y="206"/>
                  </a:lnTo>
                  <a:lnTo>
                    <a:pt x="1073" y="211"/>
                  </a:lnTo>
                  <a:lnTo>
                    <a:pt x="1077" y="214"/>
                  </a:lnTo>
                  <a:lnTo>
                    <a:pt x="1082" y="215"/>
                  </a:lnTo>
                  <a:lnTo>
                    <a:pt x="1084" y="221"/>
                  </a:lnTo>
                  <a:lnTo>
                    <a:pt x="1084" y="224"/>
                  </a:lnTo>
                  <a:lnTo>
                    <a:pt x="1081" y="226"/>
                  </a:lnTo>
                  <a:lnTo>
                    <a:pt x="1078" y="227"/>
                  </a:lnTo>
                  <a:lnTo>
                    <a:pt x="1073" y="228"/>
                  </a:lnTo>
                  <a:lnTo>
                    <a:pt x="1068" y="230"/>
                  </a:lnTo>
                  <a:lnTo>
                    <a:pt x="1064" y="231"/>
                  </a:lnTo>
                  <a:lnTo>
                    <a:pt x="1059" y="234"/>
                  </a:lnTo>
                  <a:lnTo>
                    <a:pt x="1066" y="236"/>
                  </a:lnTo>
                  <a:lnTo>
                    <a:pt x="1072" y="237"/>
                  </a:lnTo>
                  <a:lnTo>
                    <a:pt x="1079" y="239"/>
                  </a:lnTo>
                  <a:lnTo>
                    <a:pt x="1086" y="241"/>
                  </a:lnTo>
                  <a:lnTo>
                    <a:pt x="1093" y="244"/>
                  </a:lnTo>
                  <a:lnTo>
                    <a:pt x="1099" y="246"/>
                  </a:lnTo>
                  <a:lnTo>
                    <a:pt x="1106" y="248"/>
                  </a:lnTo>
                  <a:lnTo>
                    <a:pt x="1112" y="250"/>
                  </a:lnTo>
                  <a:lnTo>
                    <a:pt x="1113" y="252"/>
                  </a:lnTo>
                  <a:lnTo>
                    <a:pt x="1113" y="255"/>
                  </a:lnTo>
                  <a:lnTo>
                    <a:pt x="1114" y="260"/>
                  </a:lnTo>
                  <a:lnTo>
                    <a:pt x="1118" y="262"/>
                  </a:lnTo>
                  <a:lnTo>
                    <a:pt x="1124" y="262"/>
                  </a:lnTo>
                  <a:lnTo>
                    <a:pt x="1130" y="263"/>
                  </a:lnTo>
                  <a:lnTo>
                    <a:pt x="1136" y="263"/>
                  </a:lnTo>
                  <a:lnTo>
                    <a:pt x="1142" y="264"/>
                  </a:lnTo>
                  <a:lnTo>
                    <a:pt x="1147" y="266"/>
                  </a:lnTo>
                  <a:lnTo>
                    <a:pt x="1152" y="268"/>
                  </a:lnTo>
                  <a:lnTo>
                    <a:pt x="1157" y="273"/>
                  </a:lnTo>
                  <a:lnTo>
                    <a:pt x="1161" y="277"/>
                  </a:lnTo>
                  <a:lnTo>
                    <a:pt x="1153" y="280"/>
                  </a:lnTo>
                  <a:lnTo>
                    <a:pt x="1145" y="282"/>
                  </a:lnTo>
                  <a:lnTo>
                    <a:pt x="1137" y="282"/>
                  </a:lnTo>
                  <a:lnTo>
                    <a:pt x="1129" y="281"/>
                  </a:lnTo>
                  <a:lnTo>
                    <a:pt x="1121" y="279"/>
                  </a:lnTo>
                  <a:lnTo>
                    <a:pt x="1112" y="276"/>
                  </a:lnTo>
                  <a:lnTo>
                    <a:pt x="1105" y="273"/>
                  </a:lnTo>
                  <a:lnTo>
                    <a:pt x="1097" y="270"/>
                  </a:lnTo>
                  <a:lnTo>
                    <a:pt x="1091" y="268"/>
                  </a:lnTo>
                  <a:lnTo>
                    <a:pt x="1083" y="272"/>
                  </a:lnTo>
                  <a:lnTo>
                    <a:pt x="1076" y="277"/>
                  </a:lnTo>
                  <a:lnTo>
                    <a:pt x="1070" y="278"/>
                  </a:lnTo>
                  <a:lnTo>
                    <a:pt x="1055" y="276"/>
                  </a:lnTo>
                  <a:lnTo>
                    <a:pt x="1040" y="274"/>
                  </a:lnTo>
                  <a:lnTo>
                    <a:pt x="1025" y="273"/>
                  </a:lnTo>
                  <a:lnTo>
                    <a:pt x="1011" y="272"/>
                  </a:lnTo>
                  <a:lnTo>
                    <a:pt x="995" y="271"/>
                  </a:lnTo>
                  <a:lnTo>
                    <a:pt x="981" y="271"/>
                  </a:lnTo>
                  <a:lnTo>
                    <a:pt x="966" y="270"/>
                  </a:lnTo>
                  <a:lnTo>
                    <a:pt x="952" y="270"/>
                  </a:lnTo>
                  <a:lnTo>
                    <a:pt x="938" y="270"/>
                  </a:lnTo>
                  <a:lnTo>
                    <a:pt x="923" y="270"/>
                  </a:lnTo>
                  <a:lnTo>
                    <a:pt x="909" y="270"/>
                  </a:lnTo>
                  <a:lnTo>
                    <a:pt x="895" y="268"/>
                  </a:lnTo>
                  <a:lnTo>
                    <a:pt x="881" y="268"/>
                  </a:lnTo>
                  <a:lnTo>
                    <a:pt x="867" y="266"/>
                  </a:lnTo>
                  <a:lnTo>
                    <a:pt x="852" y="265"/>
                  </a:lnTo>
                  <a:lnTo>
                    <a:pt x="838" y="263"/>
                  </a:lnTo>
                  <a:lnTo>
                    <a:pt x="826" y="262"/>
                  </a:lnTo>
                  <a:lnTo>
                    <a:pt x="812" y="261"/>
                  </a:lnTo>
                  <a:lnTo>
                    <a:pt x="794" y="260"/>
                  </a:lnTo>
                  <a:lnTo>
                    <a:pt x="777" y="259"/>
                  </a:lnTo>
                  <a:lnTo>
                    <a:pt x="757" y="259"/>
                  </a:lnTo>
                  <a:lnTo>
                    <a:pt x="738" y="258"/>
                  </a:lnTo>
                  <a:lnTo>
                    <a:pt x="718" y="258"/>
                  </a:lnTo>
                  <a:lnTo>
                    <a:pt x="699" y="258"/>
                  </a:lnTo>
                  <a:lnTo>
                    <a:pt x="689" y="258"/>
                  </a:lnTo>
                  <a:lnTo>
                    <a:pt x="680" y="258"/>
                  </a:lnTo>
                  <a:lnTo>
                    <a:pt x="669" y="258"/>
                  </a:lnTo>
                  <a:lnTo>
                    <a:pt x="658" y="257"/>
                  </a:lnTo>
                  <a:lnTo>
                    <a:pt x="647" y="257"/>
                  </a:lnTo>
                  <a:lnTo>
                    <a:pt x="636" y="257"/>
                  </a:lnTo>
                  <a:lnTo>
                    <a:pt x="627" y="257"/>
                  </a:lnTo>
                  <a:lnTo>
                    <a:pt x="617" y="257"/>
                  </a:lnTo>
                  <a:lnTo>
                    <a:pt x="604" y="257"/>
                  </a:lnTo>
                  <a:lnTo>
                    <a:pt x="591" y="257"/>
                  </a:lnTo>
                  <a:lnTo>
                    <a:pt x="579" y="257"/>
                  </a:lnTo>
                  <a:lnTo>
                    <a:pt x="566" y="258"/>
                  </a:lnTo>
                  <a:lnTo>
                    <a:pt x="552" y="258"/>
                  </a:lnTo>
                  <a:lnTo>
                    <a:pt x="539" y="259"/>
                  </a:lnTo>
                  <a:lnTo>
                    <a:pt x="526" y="260"/>
                  </a:lnTo>
                  <a:lnTo>
                    <a:pt x="513" y="261"/>
                  </a:lnTo>
                  <a:lnTo>
                    <a:pt x="500" y="262"/>
                  </a:lnTo>
                  <a:lnTo>
                    <a:pt x="487" y="264"/>
                  </a:lnTo>
                  <a:lnTo>
                    <a:pt x="474" y="266"/>
                  </a:lnTo>
                  <a:lnTo>
                    <a:pt x="460" y="268"/>
                  </a:lnTo>
                  <a:lnTo>
                    <a:pt x="447" y="271"/>
                  </a:lnTo>
                  <a:lnTo>
                    <a:pt x="435" y="273"/>
                  </a:lnTo>
                  <a:lnTo>
                    <a:pt x="422" y="276"/>
                  </a:lnTo>
                  <a:lnTo>
                    <a:pt x="409" y="279"/>
                  </a:lnTo>
                  <a:lnTo>
                    <a:pt x="399" y="281"/>
                  </a:lnTo>
                  <a:lnTo>
                    <a:pt x="391" y="281"/>
                  </a:lnTo>
                  <a:lnTo>
                    <a:pt x="381" y="280"/>
                  </a:lnTo>
                  <a:lnTo>
                    <a:pt x="371" y="279"/>
                  </a:lnTo>
                  <a:lnTo>
                    <a:pt x="361" y="277"/>
                  </a:lnTo>
                  <a:lnTo>
                    <a:pt x="352" y="276"/>
                  </a:lnTo>
                  <a:lnTo>
                    <a:pt x="342" y="275"/>
                  </a:lnTo>
                  <a:lnTo>
                    <a:pt x="332" y="275"/>
                  </a:lnTo>
                  <a:lnTo>
                    <a:pt x="318" y="276"/>
                  </a:lnTo>
                  <a:lnTo>
                    <a:pt x="304" y="277"/>
                  </a:lnTo>
                  <a:lnTo>
                    <a:pt x="291" y="279"/>
                  </a:lnTo>
                  <a:lnTo>
                    <a:pt x="277" y="280"/>
                  </a:lnTo>
                  <a:lnTo>
                    <a:pt x="263" y="282"/>
                  </a:lnTo>
                  <a:lnTo>
                    <a:pt x="250" y="285"/>
                  </a:lnTo>
                  <a:lnTo>
                    <a:pt x="236" y="287"/>
                  </a:lnTo>
                  <a:lnTo>
                    <a:pt x="222" y="289"/>
                  </a:lnTo>
                  <a:lnTo>
                    <a:pt x="209" y="291"/>
                  </a:lnTo>
                  <a:lnTo>
                    <a:pt x="195" y="293"/>
                  </a:lnTo>
                  <a:lnTo>
                    <a:pt x="181" y="295"/>
                  </a:lnTo>
                  <a:lnTo>
                    <a:pt x="168" y="299"/>
                  </a:lnTo>
                  <a:lnTo>
                    <a:pt x="154" y="301"/>
                  </a:lnTo>
                  <a:lnTo>
                    <a:pt x="140" y="304"/>
                  </a:lnTo>
                  <a:lnTo>
                    <a:pt x="126" y="306"/>
                  </a:lnTo>
                  <a:lnTo>
                    <a:pt x="112" y="310"/>
                  </a:lnTo>
                  <a:lnTo>
                    <a:pt x="101" y="312"/>
                  </a:lnTo>
                  <a:lnTo>
                    <a:pt x="90" y="315"/>
                  </a:lnTo>
                  <a:lnTo>
                    <a:pt x="79" y="318"/>
                  </a:lnTo>
                  <a:lnTo>
                    <a:pt x="69" y="322"/>
                  </a:lnTo>
                  <a:lnTo>
                    <a:pt x="60" y="328"/>
                  </a:lnTo>
                  <a:lnTo>
                    <a:pt x="50" y="333"/>
                  </a:lnTo>
                  <a:lnTo>
                    <a:pt x="41" y="341"/>
                  </a:lnTo>
                  <a:lnTo>
                    <a:pt x="34" y="349"/>
                  </a:lnTo>
                  <a:lnTo>
                    <a:pt x="28" y="324"/>
                  </a:lnTo>
                  <a:lnTo>
                    <a:pt x="23" y="286"/>
                  </a:lnTo>
                  <a:lnTo>
                    <a:pt x="17" y="241"/>
                  </a:lnTo>
                  <a:lnTo>
                    <a:pt x="12" y="193"/>
                  </a:lnTo>
                  <a:lnTo>
                    <a:pt x="7" y="145"/>
                  </a:lnTo>
                  <a:lnTo>
                    <a:pt x="3" y="103"/>
                  </a:lnTo>
                  <a:lnTo>
                    <a:pt x="1" y="70"/>
                  </a:lnTo>
                  <a:lnTo>
                    <a:pt x="0" y="48"/>
                  </a:lnTo>
                  <a:lnTo>
                    <a:pt x="5" y="48"/>
                  </a:lnTo>
                  <a:lnTo>
                    <a:pt x="14" y="58"/>
                  </a:lnTo>
                  <a:lnTo>
                    <a:pt x="23" y="65"/>
                  </a:lnTo>
                  <a:lnTo>
                    <a:pt x="29" y="59"/>
                  </a:lnTo>
                  <a:lnTo>
                    <a:pt x="34" y="50"/>
                  </a:lnTo>
                  <a:lnTo>
                    <a:pt x="38" y="43"/>
                  </a:lnTo>
                  <a:lnTo>
                    <a:pt x="43" y="37"/>
                  </a:lnTo>
                  <a:lnTo>
                    <a:pt x="51" y="33"/>
                  </a:lnTo>
                  <a:lnTo>
                    <a:pt x="57" y="30"/>
                  </a:lnTo>
                  <a:lnTo>
                    <a:pt x="66" y="27"/>
                  </a:lnTo>
                  <a:lnTo>
                    <a:pt x="74" y="25"/>
                  </a:lnTo>
                  <a:lnTo>
                    <a:pt x="82" y="24"/>
                  </a:lnTo>
                  <a:lnTo>
                    <a:pt x="96" y="22"/>
                  </a:lnTo>
                  <a:lnTo>
                    <a:pt x="109" y="20"/>
                  </a:lnTo>
                  <a:lnTo>
                    <a:pt x="123" y="18"/>
                  </a:lnTo>
                  <a:lnTo>
                    <a:pt x="137" y="16"/>
                  </a:lnTo>
                  <a:lnTo>
                    <a:pt x="150" y="13"/>
                  </a:lnTo>
                  <a:lnTo>
                    <a:pt x="165" y="12"/>
                  </a:lnTo>
                  <a:lnTo>
                    <a:pt x="178" y="11"/>
                  </a:lnTo>
                  <a:lnTo>
                    <a:pt x="192" y="9"/>
                  </a:lnTo>
                  <a:lnTo>
                    <a:pt x="205" y="9"/>
                  </a:lnTo>
                  <a:lnTo>
                    <a:pt x="219" y="8"/>
                  </a:lnTo>
                  <a:lnTo>
                    <a:pt x="232" y="7"/>
                  </a:lnTo>
                  <a:lnTo>
                    <a:pt x="245" y="7"/>
                  </a:lnTo>
                  <a:lnTo>
                    <a:pt x="259" y="7"/>
                  </a:lnTo>
                  <a:lnTo>
                    <a:pt x="272" y="7"/>
                  </a:lnTo>
                  <a:lnTo>
                    <a:pt x="286" y="7"/>
                  </a:lnTo>
                  <a:lnTo>
                    <a:pt x="299" y="8"/>
                  </a:lnTo>
                  <a:lnTo>
                    <a:pt x="307" y="8"/>
                  </a:lnTo>
                  <a:lnTo>
                    <a:pt x="316" y="7"/>
                  </a:lnTo>
                  <a:lnTo>
                    <a:pt x="326" y="6"/>
                  </a:lnTo>
                  <a:lnTo>
                    <a:pt x="334" y="4"/>
                  </a:lnTo>
                  <a:lnTo>
                    <a:pt x="343" y="3"/>
                  </a:lnTo>
                  <a:lnTo>
                    <a:pt x="353" y="3"/>
                  </a:lnTo>
                  <a:lnTo>
                    <a:pt x="363" y="3"/>
                  </a:lnTo>
                  <a:lnTo>
                    <a:pt x="372" y="4"/>
                  </a:lnTo>
                  <a:lnTo>
                    <a:pt x="377" y="5"/>
                  </a:lnTo>
                  <a:lnTo>
                    <a:pt x="382" y="5"/>
                  </a:lnTo>
                  <a:lnTo>
                    <a:pt x="388" y="5"/>
                  </a:lnTo>
                  <a:lnTo>
                    <a:pt x="395" y="4"/>
                  </a:lnTo>
                  <a:lnTo>
                    <a:pt x="400" y="3"/>
                  </a:lnTo>
                  <a:lnTo>
                    <a:pt x="407" y="2"/>
                  </a:lnTo>
                  <a:lnTo>
                    <a:pt x="413" y="2"/>
                  </a:lnTo>
                  <a:lnTo>
                    <a:pt x="420" y="0"/>
                  </a:lnTo>
                  <a:lnTo>
                    <a:pt x="422" y="2"/>
                  </a:lnTo>
                  <a:lnTo>
                    <a:pt x="424" y="4"/>
                  </a:lnTo>
                  <a:lnTo>
                    <a:pt x="426" y="6"/>
                  </a:lnTo>
                  <a:lnTo>
                    <a:pt x="429" y="6"/>
                  </a:lnTo>
                  <a:lnTo>
                    <a:pt x="432" y="6"/>
                  </a:lnTo>
                  <a:close/>
                </a:path>
              </a:pathLst>
            </a:custGeom>
            <a:solidFill>
              <a:srgbClr val="62C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91178" name="Freeform 21"/>
            <p:cNvSpPr>
              <a:spLocks noChangeAspect="1"/>
            </p:cNvSpPr>
            <p:nvPr/>
          </p:nvSpPr>
          <p:spPr bwMode="auto">
            <a:xfrm>
              <a:off x="1634" y="2688"/>
              <a:ext cx="52" cy="144"/>
            </a:xfrm>
            <a:custGeom>
              <a:avLst/>
              <a:gdLst>
                <a:gd name="T0" fmla="*/ 0 w 361"/>
                <a:gd name="T1" fmla="*/ 0 h 1391"/>
                <a:gd name="T2" fmla="*/ 0 w 361"/>
                <a:gd name="T3" fmla="*/ 0 h 1391"/>
                <a:gd name="T4" fmla="*/ 0 w 361"/>
                <a:gd name="T5" fmla="*/ 0 h 1391"/>
                <a:gd name="T6" fmla="*/ 0 w 361"/>
                <a:gd name="T7" fmla="*/ 0 h 1391"/>
                <a:gd name="T8" fmla="*/ 0 w 361"/>
                <a:gd name="T9" fmla="*/ 0 h 1391"/>
                <a:gd name="T10" fmla="*/ 0 w 361"/>
                <a:gd name="T11" fmla="*/ 0 h 1391"/>
                <a:gd name="T12" fmla="*/ 0 w 361"/>
                <a:gd name="T13" fmla="*/ 0 h 1391"/>
                <a:gd name="T14" fmla="*/ 0 w 361"/>
                <a:gd name="T15" fmla="*/ 0 h 1391"/>
                <a:gd name="T16" fmla="*/ 0 w 361"/>
                <a:gd name="T17" fmla="*/ 0 h 1391"/>
                <a:gd name="T18" fmla="*/ 0 w 361"/>
                <a:gd name="T19" fmla="*/ 0 h 1391"/>
                <a:gd name="T20" fmla="*/ 0 w 361"/>
                <a:gd name="T21" fmla="*/ 0 h 1391"/>
                <a:gd name="T22" fmla="*/ 0 w 361"/>
                <a:gd name="T23" fmla="*/ 0 h 1391"/>
                <a:gd name="T24" fmla="*/ 0 w 361"/>
                <a:gd name="T25" fmla="*/ 0 h 1391"/>
                <a:gd name="T26" fmla="*/ 0 w 361"/>
                <a:gd name="T27" fmla="*/ 0 h 1391"/>
                <a:gd name="T28" fmla="*/ 0 w 361"/>
                <a:gd name="T29" fmla="*/ 0 h 1391"/>
                <a:gd name="T30" fmla="*/ 0 w 361"/>
                <a:gd name="T31" fmla="*/ 0 h 1391"/>
                <a:gd name="T32" fmla="*/ 0 w 361"/>
                <a:gd name="T33" fmla="*/ 0 h 1391"/>
                <a:gd name="T34" fmla="*/ 0 w 361"/>
                <a:gd name="T35" fmla="*/ 0 h 1391"/>
                <a:gd name="T36" fmla="*/ 0 w 361"/>
                <a:gd name="T37" fmla="*/ 0 h 1391"/>
                <a:gd name="T38" fmla="*/ 0 w 361"/>
                <a:gd name="T39" fmla="*/ 0 h 1391"/>
                <a:gd name="T40" fmla="*/ 0 w 361"/>
                <a:gd name="T41" fmla="*/ 0 h 1391"/>
                <a:gd name="T42" fmla="*/ 0 w 361"/>
                <a:gd name="T43" fmla="*/ 0 h 1391"/>
                <a:gd name="T44" fmla="*/ 0 w 361"/>
                <a:gd name="T45" fmla="*/ 0 h 1391"/>
                <a:gd name="T46" fmla="*/ 0 w 361"/>
                <a:gd name="T47" fmla="*/ 0 h 1391"/>
                <a:gd name="T48" fmla="*/ 0 w 361"/>
                <a:gd name="T49" fmla="*/ 0 h 1391"/>
                <a:gd name="T50" fmla="*/ 0 w 361"/>
                <a:gd name="T51" fmla="*/ 0 h 1391"/>
                <a:gd name="T52" fmla="*/ 0 w 361"/>
                <a:gd name="T53" fmla="*/ 0 h 1391"/>
                <a:gd name="T54" fmla="*/ 0 w 361"/>
                <a:gd name="T55" fmla="*/ 0 h 1391"/>
                <a:gd name="T56" fmla="*/ 0 w 361"/>
                <a:gd name="T57" fmla="*/ 0 h 1391"/>
                <a:gd name="T58" fmla="*/ 0 w 361"/>
                <a:gd name="T59" fmla="*/ 0 h 1391"/>
                <a:gd name="T60" fmla="*/ 0 w 361"/>
                <a:gd name="T61" fmla="*/ 0 h 1391"/>
                <a:gd name="T62" fmla="*/ 0 w 361"/>
                <a:gd name="T63" fmla="*/ 0 h 1391"/>
                <a:gd name="T64" fmla="*/ 0 w 361"/>
                <a:gd name="T65" fmla="*/ 0 h 1391"/>
                <a:gd name="T66" fmla="*/ 0 w 361"/>
                <a:gd name="T67" fmla="*/ 0 h 1391"/>
                <a:gd name="T68" fmla="*/ 0 w 361"/>
                <a:gd name="T69" fmla="*/ 0 h 1391"/>
                <a:gd name="T70" fmla="*/ 0 w 361"/>
                <a:gd name="T71" fmla="*/ 0 h 1391"/>
                <a:gd name="T72" fmla="*/ 0 w 361"/>
                <a:gd name="T73" fmla="*/ 0 h 1391"/>
                <a:gd name="T74" fmla="*/ 0 w 361"/>
                <a:gd name="T75" fmla="*/ 0 h 1391"/>
                <a:gd name="T76" fmla="*/ 0 w 361"/>
                <a:gd name="T77" fmla="*/ 0 h 1391"/>
                <a:gd name="T78" fmla="*/ 0 w 361"/>
                <a:gd name="T79" fmla="*/ 0 h 1391"/>
                <a:gd name="T80" fmla="*/ 0 w 361"/>
                <a:gd name="T81" fmla="*/ 0 h 1391"/>
                <a:gd name="T82" fmla="*/ 0 w 361"/>
                <a:gd name="T83" fmla="*/ 0 h 1391"/>
                <a:gd name="T84" fmla="*/ 0 w 361"/>
                <a:gd name="T85" fmla="*/ 0 h 1391"/>
                <a:gd name="T86" fmla="*/ 0 w 361"/>
                <a:gd name="T87" fmla="*/ 0 h 1391"/>
                <a:gd name="T88" fmla="*/ 0 w 361"/>
                <a:gd name="T89" fmla="*/ 0 h 1391"/>
                <a:gd name="T90" fmla="*/ 0 w 361"/>
                <a:gd name="T91" fmla="*/ 0 h 1391"/>
                <a:gd name="T92" fmla="*/ 0 w 361"/>
                <a:gd name="T93" fmla="*/ 0 h 1391"/>
                <a:gd name="T94" fmla="*/ 0 w 361"/>
                <a:gd name="T95" fmla="*/ 0 h 1391"/>
                <a:gd name="T96" fmla="*/ 0 w 361"/>
                <a:gd name="T97" fmla="*/ 0 h 1391"/>
                <a:gd name="T98" fmla="*/ 0 w 361"/>
                <a:gd name="T99" fmla="*/ 0 h 1391"/>
                <a:gd name="T100" fmla="*/ 0 w 361"/>
                <a:gd name="T101" fmla="*/ 0 h 1391"/>
                <a:gd name="T102" fmla="*/ 0 w 361"/>
                <a:gd name="T103" fmla="*/ 0 h 1391"/>
                <a:gd name="T104" fmla="*/ 0 w 361"/>
                <a:gd name="T105" fmla="*/ 0 h 1391"/>
                <a:gd name="T106" fmla="*/ 0 w 361"/>
                <a:gd name="T107" fmla="*/ 0 h 1391"/>
                <a:gd name="T108" fmla="*/ 0 w 361"/>
                <a:gd name="T109" fmla="*/ 0 h 1391"/>
                <a:gd name="T110" fmla="*/ 0 w 361"/>
                <a:gd name="T111" fmla="*/ 0 h 1391"/>
                <a:gd name="T112" fmla="*/ 0 w 361"/>
                <a:gd name="T113" fmla="*/ 0 h 1391"/>
                <a:gd name="T114" fmla="*/ 0 w 361"/>
                <a:gd name="T115" fmla="*/ 0 h 1391"/>
                <a:gd name="T116" fmla="*/ 0 w 361"/>
                <a:gd name="T117" fmla="*/ 0 h 1391"/>
                <a:gd name="T118" fmla="*/ 0 w 361"/>
                <a:gd name="T119" fmla="*/ 0 h 1391"/>
                <a:gd name="T120" fmla="*/ 0 w 361"/>
                <a:gd name="T121" fmla="*/ 0 h 1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1"/>
                <a:gd name="T184" fmla="*/ 0 h 1391"/>
                <a:gd name="T185" fmla="*/ 361 w 361"/>
                <a:gd name="T186" fmla="*/ 1391 h 1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1" h="1391">
                  <a:moveTo>
                    <a:pt x="43" y="1380"/>
                  </a:moveTo>
                  <a:lnTo>
                    <a:pt x="47" y="1385"/>
                  </a:lnTo>
                  <a:lnTo>
                    <a:pt x="52" y="1389"/>
                  </a:lnTo>
                  <a:lnTo>
                    <a:pt x="59" y="1391"/>
                  </a:lnTo>
                  <a:lnTo>
                    <a:pt x="66" y="1390"/>
                  </a:lnTo>
                  <a:lnTo>
                    <a:pt x="76" y="1388"/>
                  </a:lnTo>
                  <a:lnTo>
                    <a:pt x="87" y="1381"/>
                  </a:lnTo>
                  <a:lnTo>
                    <a:pt x="100" y="1371"/>
                  </a:lnTo>
                  <a:lnTo>
                    <a:pt x="116" y="1355"/>
                  </a:lnTo>
                  <a:lnTo>
                    <a:pt x="126" y="1361"/>
                  </a:lnTo>
                  <a:lnTo>
                    <a:pt x="137" y="1363"/>
                  </a:lnTo>
                  <a:lnTo>
                    <a:pt x="148" y="1364"/>
                  </a:lnTo>
                  <a:lnTo>
                    <a:pt x="158" y="1364"/>
                  </a:lnTo>
                  <a:lnTo>
                    <a:pt x="169" y="1362"/>
                  </a:lnTo>
                  <a:lnTo>
                    <a:pt x="178" y="1359"/>
                  </a:lnTo>
                  <a:lnTo>
                    <a:pt x="184" y="1354"/>
                  </a:lnTo>
                  <a:lnTo>
                    <a:pt x="190" y="1350"/>
                  </a:lnTo>
                  <a:lnTo>
                    <a:pt x="193" y="1344"/>
                  </a:lnTo>
                  <a:lnTo>
                    <a:pt x="198" y="1339"/>
                  </a:lnTo>
                  <a:lnTo>
                    <a:pt x="205" y="1337"/>
                  </a:lnTo>
                  <a:lnTo>
                    <a:pt x="212" y="1336"/>
                  </a:lnTo>
                  <a:lnTo>
                    <a:pt x="219" y="1334"/>
                  </a:lnTo>
                  <a:lnTo>
                    <a:pt x="225" y="1332"/>
                  </a:lnTo>
                  <a:lnTo>
                    <a:pt x="232" y="1328"/>
                  </a:lnTo>
                  <a:lnTo>
                    <a:pt x="236" y="1322"/>
                  </a:lnTo>
                  <a:lnTo>
                    <a:pt x="247" y="1319"/>
                  </a:lnTo>
                  <a:lnTo>
                    <a:pt x="259" y="1313"/>
                  </a:lnTo>
                  <a:lnTo>
                    <a:pt x="271" y="1306"/>
                  </a:lnTo>
                  <a:lnTo>
                    <a:pt x="283" y="1295"/>
                  </a:lnTo>
                  <a:lnTo>
                    <a:pt x="295" y="1284"/>
                  </a:lnTo>
                  <a:lnTo>
                    <a:pt x="305" y="1272"/>
                  </a:lnTo>
                  <a:lnTo>
                    <a:pt x="314" y="1261"/>
                  </a:lnTo>
                  <a:lnTo>
                    <a:pt x="323" y="1250"/>
                  </a:lnTo>
                  <a:lnTo>
                    <a:pt x="333" y="1256"/>
                  </a:lnTo>
                  <a:lnTo>
                    <a:pt x="342" y="1255"/>
                  </a:lnTo>
                  <a:lnTo>
                    <a:pt x="350" y="1252"/>
                  </a:lnTo>
                  <a:lnTo>
                    <a:pt x="354" y="1248"/>
                  </a:lnTo>
                  <a:lnTo>
                    <a:pt x="361" y="1202"/>
                  </a:lnTo>
                  <a:lnTo>
                    <a:pt x="360" y="1104"/>
                  </a:lnTo>
                  <a:lnTo>
                    <a:pt x="353" y="970"/>
                  </a:lnTo>
                  <a:lnTo>
                    <a:pt x="342" y="814"/>
                  </a:lnTo>
                  <a:lnTo>
                    <a:pt x="329" y="652"/>
                  </a:lnTo>
                  <a:lnTo>
                    <a:pt x="315" y="500"/>
                  </a:lnTo>
                  <a:lnTo>
                    <a:pt x="303" y="370"/>
                  </a:lnTo>
                  <a:lnTo>
                    <a:pt x="295" y="280"/>
                  </a:lnTo>
                  <a:lnTo>
                    <a:pt x="305" y="250"/>
                  </a:lnTo>
                  <a:lnTo>
                    <a:pt x="307" y="216"/>
                  </a:lnTo>
                  <a:lnTo>
                    <a:pt x="303" y="183"/>
                  </a:lnTo>
                  <a:lnTo>
                    <a:pt x="299" y="151"/>
                  </a:lnTo>
                  <a:lnTo>
                    <a:pt x="286" y="140"/>
                  </a:lnTo>
                  <a:lnTo>
                    <a:pt x="277" y="129"/>
                  </a:lnTo>
                  <a:lnTo>
                    <a:pt x="269" y="120"/>
                  </a:lnTo>
                  <a:lnTo>
                    <a:pt x="262" y="112"/>
                  </a:lnTo>
                  <a:lnTo>
                    <a:pt x="255" y="104"/>
                  </a:lnTo>
                  <a:lnTo>
                    <a:pt x="245" y="99"/>
                  </a:lnTo>
                  <a:lnTo>
                    <a:pt x="232" y="95"/>
                  </a:lnTo>
                  <a:lnTo>
                    <a:pt x="215" y="94"/>
                  </a:lnTo>
                  <a:lnTo>
                    <a:pt x="197" y="93"/>
                  </a:lnTo>
                  <a:lnTo>
                    <a:pt x="183" y="91"/>
                  </a:lnTo>
                  <a:lnTo>
                    <a:pt x="171" y="87"/>
                  </a:lnTo>
                  <a:lnTo>
                    <a:pt x="160" y="81"/>
                  </a:lnTo>
                  <a:lnTo>
                    <a:pt x="150" y="74"/>
                  </a:lnTo>
                  <a:lnTo>
                    <a:pt x="138" y="66"/>
                  </a:lnTo>
                  <a:lnTo>
                    <a:pt x="123" y="57"/>
                  </a:lnTo>
                  <a:lnTo>
                    <a:pt x="103" y="47"/>
                  </a:lnTo>
                  <a:lnTo>
                    <a:pt x="85" y="36"/>
                  </a:lnTo>
                  <a:lnTo>
                    <a:pt x="70" y="26"/>
                  </a:lnTo>
                  <a:lnTo>
                    <a:pt x="58" y="18"/>
                  </a:lnTo>
                  <a:lnTo>
                    <a:pt x="48" y="11"/>
                  </a:lnTo>
                  <a:lnTo>
                    <a:pt x="38" y="6"/>
                  </a:lnTo>
                  <a:lnTo>
                    <a:pt x="28" y="1"/>
                  </a:lnTo>
                  <a:lnTo>
                    <a:pt x="17" y="0"/>
                  </a:lnTo>
                  <a:lnTo>
                    <a:pt x="0" y="0"/>
                  </a:lnTo>
                  <a:lnTo>
                    <a:pt x="8" y="63"/>
                  </a:lnTo>
                  <a:lnTo>
                    <a:pt x="18" y="126"/>
                  </a:lnTo>
                  <a:lnTo>
                    <a:pt x="25" y="188"/>
                  </a:lnTo>
                  <a:lnTo>
                    <a:pt x="27" y="251"/>
                  </a:lnTo>
                  <a:lnTo>
                    <a:pt x="26" y="253"/>
                  </a:lnTo>
                  <a:lnTo>
                    <a:pt x="24" y="255"/>
                  </a:lnTo>
                  <a:lnTo>
                    <a:pt x="22" y="259"/>
                  </a:lnTo>
                  <a:lnTo>
                    <a:pt x="20" y="261"/>
                  </a:lnTo>
                  <a:lnTo>
                    <a:pt x="20" y="270"/>
                  </a:lnTo>
                  <a:lnTo>
                    <a:pt x="21" y="285"/>
                  </a:lnTo>
                  <a:lnTo>
                    <a:pt x="23" y="300"/>
                  </a:lnTo>
                  <a:lnTo>
                    <a:pt x="24" y="314"/>
                  </a:lnTo>
                  <a:lnTo>
                    <a:pt x="28" y="339"/>
                  </a:lnTo>
                  <a:lnTo>
                    <a:pt x="27" y="365"/>
                  </a:lnTo>
                  <a:lnTo>
                    <a:pt x="30" y="389"/>
                  </a:lnTo>
                  <a:lnTo>
                    <a:pt x="44" y="412"/>
                  </a:lnTo>
                  <a:lnTo>
                    <a:pt x="40" y="420"/>
                  </a:lnTo>
                  <a:lnTo>
                    <a:pt x="36" y="428"/>
                  </a:lnTo>
                  <a:lnTo>
                    <a:pt x="33" y="436"/>
                  </a:lnTo>
                  <a:lnTo>
                    <a:pt x="31" y="444"/>
                  </a:lnTo>
                  <a:lnTo>
                    <a:pt x="31" y="452"/>
                  </a:lnTo>
                  <a:lnTo>
                    <a:pt x="33" y="461"/>
                  </a:lnTo>
                  <a:lnTo>
                    <a:pt x="39" y="468"/>
                  </a:lnTo>
                  <a:lnTo>
                    <a:pt x="50" y="477"/>
                  </a:lnTo>
                  <a:lnTo>
                    <a:pt x="34" y="497"/>
                  </a:lnTo>
                  <a:lnTo>
                    <a:pt x="27" y="516"/>
                  </a:lnTo>
                  <a:lnTo>
                    <a:pt x="28" y="535"/>
                  </a:lnTo>
                  <a:lnTo>
                    <a:pt x="35" y="558"/>
                  </a:lnTo>
                  <a:lnTo>
                    <a:pt x="27" y="594"/>
                  </a:lnTo>
                  <a:lnTo>
                    <a:pt x="26" y="650"/>
                  </a:lnTo>
                  <a:lnTo>
                    <a:pt x="28" y="711"/>
                  </a:lnTo>
                  <a:lnTo>
                    <a:pt x="34" y="763"/>
                  </a:lnTo>
                  <a:lnTo>
                    <a:pt x="37" y="767"/>
                  </a:lnTo>
                  <a:lnTo>
                    <a:pt x="41" y="768"/>
                  </a:lnTo>
                  <a:lnTo>
                    <a:pt x="46" y="770"/>
                  </a:lnTo>
                  <a:lnTo>
                    <a:pt x="47" y="773"/>
                  </a:lnTo>
                  <a:lnTo>
                    <a:pt x="43" y="840"/>
                  </a:lnTo>
                  <a:lnTo>
                    <a:pt x="41" y="947"/>
                  </a:lnTo>
                  <a:lnTo>
                    <a:pt x="44" y="1051"/>
                  </a:lnTo>
                  <a:lnTo>
                    <a:pt x="47" y="1110"/>
                  </a:lnTo>
                  <a:lnTo>
                    <a:pt x="59" y="1127"/>
                  </a:lnTo>
                  <a:lnTo>
                    <a:pt x="62" y="1151"/>
                  </a:lnTo>
                  <a:lnTo>
                    <a:pt x="57" y="1178"/>
                  </a:lnTo>
                  <a:lnTo>
                    <a:pt x="48" y="1207"/>
                  </a:lnTo>
                  <a:lnTo>
                    <a:pt x="47" y="1250"/>
                  </a:lnTo>
                  <a:lnTo>
                    <a:pt x="48" y="1292"/>
                  </a:lnTo>
                  <a:lnTo>
                    <a:pt x="49" y="1336"/>
                  </a:lnTo>
                  <a:lnTo>
                    <a:pt x="45" y="1380"/>
                  </a:lnTo>
                  <a:lnTo>
                    <a:pt x="43" y="1380"/>
                  </a:lnTo>
                  <a:close/>
                </a:path>
              </a:pathLst>
            </a:custGeom>
            <a:solidFill>
              <a:srgbClr val="62C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7" name="ZoneTexte 6"/>
          <p:cNvSpPr txBox="1"/>
          <p:nvPr/>
        </p:nvSpPr>
        <p:spPr>
          <a:xfrm>
            <a:off x="1739900" y="6048375"/>
            <a:ext cx="9126538" cy="400050"/>
          </a:xfrm>
          <a:prstGeom prst="rect">
            <a:avLst/>
          </a:prstGeom>
          <a:noFill/>
        </p:spPr>
        <p:txBody>
          <a:bodyPr>
            <a:spAutoFit/>
          </a:bodyPr>
          <a:lstStyle/>
          <a:p>
            <a:pPr eaLnBrk="1" fontAlgn="auto" hangingPunct="1">
              <a:spcBef>
                <a:spcPts val="0"/>
              </a:spcBef>
              <a:spcAft>
                <a:spcPts val="0"/>
              </a:spcAft>
              <a:defRPr/>
            </a:pPr>
            <a:r>
              <a:rPr lang="fr-FR" sz="2000" b="1" dirty="0">
                <a:solidFill>
                  <a:srgbClr val="000099"/>
                </a:solidFill>
                <a:latin typeface="+mj-lt"/>
                <a:ea typeface="ＭＳ Ｐゴシック" panose="020B0600070205080204" pitchFamily="34" charset="-128"/>
              </a:rPr>
              <a:t>Mesures d’hygiène destinées à limiter la transmission de la grippe</a:t>
            </a:r>
          </a:p>
        </p:txBody>
      </p:sp>
      <p:sp>
        <p:nvSpPr>
          <p:cNvPr id="391176" name="Text Box 5"/>
          <p:cNvSpPr txBox="1">
            <a:spLocks noChangeArrowheads="1"/>
          </p:cNvSpPr>
          <p:nvPr/>
        </p:nvSpPr>
        <p:spPr bwMode="auto">
          <a:xfrm>
            <a:off x="263525" y="1422400"/>
            <a:ext cx="117252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Recommandations prévention grippale </a:t>
            </a:r>
            <a:r>
              <a:rPr lang="fr-FR" altLang="fr-FR" sz="2000" u="sng">
                <a:solidFill>
                  <a:srgbClr val="000099"/>
                </a:solidFill>
                <a:cs typeface="Arial" panose="020B0604020202020204" pitchFamily="34" charset="0"/>
                <a:sym typeface="Wingdings" panose="05000000000000000000" pitchFamily="2" charset="2"/>
              </a:rPr>
              <a:t>(mars 2016)</a:t>
            </a: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sym typeface="Wingdings" panose="05000000000000000000" pitchFamily="2" charset="2"/>
            </a:endParaRP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endParaRPr>
          </a:p>
        </p:txBody>
      </p:sp>
    </p:spTree>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027" name="Text Box 59"/>
          <p:cNvSpPr txBox="1">
            <a:spLocks noChangeArrowheads="1"/>
          </p:cNvSpPr>
          <p:nvPr/>
        </p:nvSpPr>
        <p:spPr bwMode="auto">
          <a:xfrm>
            <a:off x="314325" y="2339975"/>
            <a:ext cx="4333875" cy="585788"/>
          </a:xfrm>
          <a:prstGeom prst="rect">
            <a:avLst/>
          </a:prstGeom>
          <a:noFill/>
          <a:ln>
            <a:noFill/>
          </a:ln>
          <a:effectLst/>
        </p:spPr>
        <p:txBody>
          <a:bodyPr>
            <a:spAutoFit/>
          </a:bodyPr>
          <a:lstStyle>
            <a:lvl1pPr>
              <a:tabLst>
                <a:tab pos="180975" algn="l"/>
                <a:tab pos="7124700" algn="r"/>
              </a:tabLst>
              <a:defRPr sz="1600">
                <a:solidFill>
                  <a:schemeClr val="tx1"/>
                </a:solidFill>
                <a:latin typeface="Arial" panose="020B0604020202020204" pitchFamily="34" charset="0"/>
              </a:defRPr>
            </a:lvl1pPr>
            <a:lvl2pPr marL="742950" indent="-285750">
              <a:tabLst>
                <a:tab pos="180975" algn="l"/>
                <a:tab pos="7124700" algn="r"/>
              </a:tabLst>
              <a:defRPr sz="1600">
                <a:solidFill>
                  <a:schemeClr val="tx1"/>
                </a:solidFill>
                <a:latin typeface="Arial" panose="020B0604020202020204" pitchFamily="34" charset="0"/>
              </a:defRPr>
            </a:lvl2pPr>
            <a:lvl3pPr marL="1143000" indent="-228600">
              <a:tabLst>
                <a:tab pos="180975" algn="l"/>
                <a:tab pos="7124700" algn="r"/>
              </a:tabLst>
              <a:defRPr sz="1600">
                <a:solidFill>
                  <a:schemeClr val="tx1"/>
                </a:solidFill>
                <a:latin typeface="Arial" panose="020B0604020202020204" pitchFamily="34" charset="0"/>
              </a:defRPr>
            </a:lvl3pPr>
            <a:lvl4pPr marL="1600200" indent="-228600">
              <a:tabLst>
                <a:tab pos="180975" algn="l"/>
                <a:tab pos="7124700" algn="r"/>
              </a:tabLst>
              <a:defRPr sz="1600">
                <a:solidFill>
                  <a:schemeClr val="tx1"/>
                </a:solidFill>
                <a:latin typeface="Arial" panose="020B0604020202020204" pitchFamily="34" charset="0"/>
              </a:defRPr>
            </a:lvl4pPr>
            <a:lvl5pPr marL="2057400" indent="-228600">
              <a:tabLst>
                <a:tab pos="180975" algn="l"/>
                <a:tab pos="7124700" algn="r"/>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9pPr>
          </a:lstStyle>
          <a:p>
            <a:pPr marL="285750" indent="-285750" eaLnBrk="1" fontAlgn="auto" hangingPunct="1">
              <a:spcBef>
                <a:spcPts val="0"/>
              </a:spcBef>
              <a:spcAft>
                <a:spcPts val="0"/>
              </a:spcAft>
              <a:buClr>
                <a:srgbClr val="62C400"/>
              </a:buClr>
              <a:buFontTx/>
              <a:buBlip>
                <a:blip r:embed="rId3"/>
              </a:buBlip>
              <a:defRPr/>
            </a:pPr>
            <a:r>
              <a:rPr lang="fr-FR" altLang="fr-FR" dirty="0">
                <a:solidFill>
                  <a:srgbClr val="000099"/>
                </a:solidFill>
                <a:latin typeface="+mj-lt"/>
                <a:cs typeface="Arial" panose="020B0604020202020204" pitchFamily="34" charset="0"/>
              </a:rPr>
              <a:t>Dilution du vaccin </a:t>
            </a:r>
            <a:r>
              <a:rPr lang="fr-FR" altLang="fr-FR" dirty="0" err="1">
                <a:solidFill>
                  <a:srgbClr val="000099"/>
                </a:solidFill>
                <a:latin typeface="+mj-lt"/>
                <a:cs typeface="Arial" panose="020B0604020202020204" pitchFamily="34" charset="0"/>
              </a:rPr>
              <a:t>anti-grippal</a:t>
            </a:r>
            <a:r>
              <a:rPr lang="fr-FR" altLang="fr-FR" dirty="0">
                <a:solidFill>
                  <a:srgbClr val="000099"/>
                </a:solidFill>
                <a:latin typeface="+mj-lt"/>
                <a:cs typeface="Arial" panose="020B0604020202020204" pitchFamily="34" charset="0"/>
              </a:rPr>
              <a:t> de l’année</a:t>
            </a:r>
          </a:p>
          <a:p>
            <a:pPr eaLnBrk="1" fontAlgn="auto" hangingPunct="1">
              <a:spcBef>
                <a:spcPts val="0"/>
              </a:spcBef>
              <a:spcAft>
                <a:spcPts val="0"/>
              </a:spcAft>
              <a:buClr>
                <a:srgbClr val="62C400"/>
              </a:buClr>
              <a:defRPr/>
            </a:pPr>
            <a:endParaRPr lang="fr-FR" altLang="fr-FR" dirty="0">
              <a:solidFill>
                <a:srgbClr val="000099"/>
              </a:solidFill>
              <a:latin typeface="+mj-lt"/>
              <a:cs typeface="Arial" panose="020B0604020202020204" pitchFamily="34" charset="0"/>
            </a:endParaRPr>
          </a:p>
        </p:txBody>
      </p:sp>
      <p:sp>
        <p:nvSpPr>
          <p:cNvPr id="724028" name="Rectangle 60"/>
          <p:cNvSpPr>
            <a:spLocks noChangeArrowheads="1"/>
          </p:cNvSpPr>
          <p:nvPr/>
        </p:nvSpPr>
        <p:spPr bwMode="auto">
          <a:xfrm>
            <a:off x="8259763" y="2292350"/>
            <a:ext cx="2892425" cy="681038"/>
          </a:xfrm>
          <a:prstGeom prst="roundRect">
            <a:avLst/>
          </a:prstGeom>
          <a:noFill/>
          <a:ln w="3175">
            <a:solidFill>
              <a:srgbClr val="62C400"/>
            </a:solidFill>
            <a:miter lim="800000"/>
            <a:headEnd/>
            <a:tailEnd/>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eaLnBrk="1" fontAlgn="auto" hangingPunct="1">
              <a:spcBef>
                <a:spcPts val="0"/>
              </a:spcBef>
              <a:spcAft>
                <a:spcPts val="0"/>
              </a:spcAft>
              <a:buFont typeface="Wingdings" panose="05000000000000000000" pitchFamily="2" charset="2"/>
              <a:buNone/>
              <a:defRPr/>
            </a:pPr>
            <a:r>
              <a:rPr lang="fr-FR" altLang="fr-FR" sz="1800" b="1" dirty="0" err="1">
                <a:solidFill>
                  <a:srgbClr val="000099"/>
                </a:solidFill>
                <a:latin typeface="+mj-lt"/>
                <a:cs typeface="Arial" panose="020B0604020202020204" pitchFamily="34" charset="0"/>
              </a:rPr>
              <a:t>Influenzinum</a:t>
            </a:r>
            <a:r>
              <a:rPr lang="fr-FR" altLang="fr-FR" sz="1800" b="1" dirty="0">
                <a:solidFill>
                  <a:srgbClr val="000099"/>
                </a:solidFill>
                <a:latin typeface="+mj-lt"/>
                <a:cs typeface="Arial" panose="020B0604020202020204" pitchFamily="34" charset="0"/>
              </a:rPr>
              <a:t> 9 CH</a:t>
            </a:r>
          </a:p>
          <a:p>
            <a:pPr algn="r" eaLnBrk="1" fontAlgn="auto" hangingPunct="1">
              <a:spcBef>
                <a:spcPts val="0"/>
              </a:spcBef>
              <a:spcAft>
                <a:spcPts val="0"/>
              </a:spcAft>
              <a:buFont typeface="Wingdings" panose="05000000000000000000" pitchFamily="2" charset="2"/>
              <a:buNone/>
              <a:defRPr/>
            </a:pPr>
            <a:r>
              <a:rPr lang="fr-FR" altLang="fr-FR" dirty="0">
                <a:solidFill>
                  <a:srgbClr val="000099"/>
                </a:solidFill>
                <a:latin typeface="+mj-lt"/>
                <a:cs typeface="Arial" panose="020B0604020202020204" pitchFamily="34" charset="0"/>
              </a:rPr>
              <a:t>1 dose tous les 15 jours</a:t>
            </a:r>
          </a:p>
        </p:txBody>
      </p:sp>
      <p:sp>
        <p:nvSpPr>
          <p:cNvPr id="724029" name="Text Box 61"/>
          <p:cNvSpPr txBox="1">
            <a:spLocks noChangeArrowheads="1"/>
          </p:cNvSpPr>
          <p:nvPr/>
        </p:nvSpPr>
        <p:spPr bwMode="auto">
          <a:xfrm>
            <a:off x="293688" y="4386263"/>
            <a:ext cx="4970462" cy="338137"/>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285750" indent="-285750" eaLnBrk="1" fontAlgn="auto" hangingPunct="1">
              <a:spcBef>
                <a:spcPct val="50000"/>
              </a:spcBef>
              <a:spcAft>
                <a:spcPts val="0"/>
              </a:spcAft>
              <a:buClr>
                <a:srgbClr val="62C400"/>
              </a:buClr>
              <a:buFontTx/>
              <a:buBlip>
                <a:blip r:embed="rId3"/>
              </a:buBlip>
              <a:defRPr/>
            </a:pPr>
            <a:r>
              <a:rPr lang="fr-FR" altLang="fr-FR" dirty="0">
                <a:solidFill>
                  <a:srgbClr val="000099"/>
                </a:solidFill>
                <a:latin typeface="+mj-lt"/>
                <a:cs typeface="Arial" panose="020B0604020202020204" pitchFamily="34" charset="0"/>
              </a:rPr>
              <a:t>Prévention des complications pulmonaires</a:t>
            </a:r>
          </a:p>
        </p:txBody>
      </p:sp>
      <p:sp>
        <p:nvSpPr>
          <p:cNvPr id="724030" name="Text Box 62"/>
          <p:cNvSpPr txBox="1">
            <a:spLocks noChangeArrowheads="1"/>
          </p:cNvSpPr>
          <p:nvPr/>
        </p:nvSpPr>
        <p:spPr bwMode="auto">
          <a:xfrm>
            <a:off x="7527925" y="4214813"/>
            <a:ext cx="3624263" cy="681037"/>
          </a:xfrm>
          <a:prstGeom prst="roundRect">
            <a:avLst/>
          </a:prstGeom>
          <a:noFill/>
          <a:ln w="3175">
            <a:solidFill>
              <a:srgbClr val="62C400"/>
            </a:solidFill>
            <a:miter lim="800000"/>
            <a:headEnd/>
            <a:tailEnd/>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eaLnBrk="1" fontAlgn="auto" hangingPunct="1">
              <a:spcBef>
                <a:spcPts val="0"/>
              </a:spcBef>
              <a:spcAft>
                <a:spcPts val="0"/>
              </a:spcAft>
              <a:defRPr/>
            </a:pPr>
            <a:r>
              <a:rPr lang="fr-FR" altLang="fr-FR" sz="1800" b="1" dirty="0">
                <a:solidFill>
                  <a:srgbClr val="000099"/>
                </a:solidFill>
                <a:latin typeface="+mj-lt"/>
                <a:cs typeface="Arial" panose="020B0604020202020204" pitchFamily="34" charset="0"/>
              </a:rPr>
              <a:t>Sérum de Yersin 9 CH</a:t>
            </a:r>
          </a:p>
          <a:p>
            <a:pPr algn="r" eaLnBrk="1" fontAlgn="auto" hangingPunct="1">
              <a:spcBef>
                <a:spcPts val="0"/>
              </a:spcBef>
              <a:spcAft>
                <a:spcPts val="0"/>
              </a:spcAft>
              <a:defRPr/>
            </a:pPr>
            <a:r>
              <a:rPr lang="fr-FR" altLang="fr-FR" dirty="0">
                <a:solidFill>
                  <a:srgbClr val="000099"/>
                </a:solidFill>
                <a:latin typeface="+mj-lt"/>
                <a:cs typeface="Arial" panose="020B0604020202020204" pitchFamily="34" charset="0"/>
              </a:rPr>
              <a:t>1 dose par mois pendant tout l’hiver</a:t>
            </a:r>
          </a:p>
        </p:txBody>
      </p:sp>
      <p:sp>
        <p:nvSpPr>
          <p:cNvPr id="10" name="Text Box 50"/>
          <p:cNvSpPr txBox="1">
            <a:spLocks noChangeArrowheads="1"/>
          </p:cNvSpPr>
          <p:nvPr/>
        </p:nvSpPr>
        <p:spPr bwMode="auto">
          <a:xfrm>
            <a:off x="2390775" y="1063625"/>
            <a:ext cx="7069138" cy="401638"/>
          </a:xfrm>
          <a:prstGeom prst="rect">
            <a:avLst/>
          </a:prstGeom>
          <a:noFill/>
          <a:ln>
            <a:noFill/>
          </a:ln>
          <a:effec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a:t>
            </a:r>
            <a:r>
              <a:rPr lang="fr-FR" altLang="fr-FR" sz="2000" b="1" dirty="0">
                <a:solidFill>
                  <a:srgbClr val="95C41D"/>
                </a:solidFill>
                <a:latin typeface="+mj-lt"/>
                <a:cs typeface="Arial" panose="020B0604020202020204" pitchFamily="34" charset="0"/>
              </a:rPr>
              <a:t>Prévention des états grippaux</a:t>
            </a:r>
          </a:p>
        </p:txBody>
      </p:sp>
      <p:sp>
        <p:nvSpPr>
          <p:cNvPr id="2" name="ZoneTexte 1"/>
          <p:cNvSpPr txBox="1"/>
          <p:nvPr/>
        </p:nvSpPr>
        <p:spPr>
          <a:xfrm>
            <a:off x="1900238" y="2925763"/>
            <a:ext cx="4038600" cy="646112"/>
          </a:xfrm>
          <a:prstGeom prst="rect">
            <a:avLst/>
          </a:prstGeom>
          <a:noFill/>
        </p:spPr>
        <p:txBody>
          <a:bodyPr>
            <a:spAutoFit/>
          </a:bodyPr>
          <a:lstStyle/>
          <a:p>
            <a:pPr eaLnBrk="1" fontAlgn="auto" hangingPunct="1">
              <a:spcBef>
                <a:spcPts val="0"/>
              </a:spcBef>
              <a:spcAft>
                <a:spcPts val="0"/>
              </a:spcAft>
              <a:defRPr/>
            </a:pPr>
            <a:r>
              <a:rPr lang="fr-FR" dirty="0">
                <a:solidFill>
                  <a:srgbClr val="FF0000"/>
                </a:solidFill>
                <a:latin typeface="+mj-lt"/>
              </a:rPr>
              <a:t>N’est pas un vaccin</a:t>
            </a:r>
          </a:p>
          <a:p>
            <a:pPr eaLnBrk="1" fontAlgn="auto" hangingPunct="1">
              <a:spcBef>
                <a:spcPts val="0"/>
              </a:spcBef>
              <a:spcAft>
                <a:spcPts val="0"/>
              </a:spcAft>
              <a:defRPr/>
            </a:pPr>
            <a:r>
              <a:rPr lang="fr-FR" dirty="0">
                <a:solidFill>
                  <a:srgbClr val="FF0000"/>
                </a:solidFill>
                <a:latin typeface="+mj-lt"/>
              </a:rPr>
              <a:t>Ne remplace pas le vaccin antigrippal</a:t>
            </a:r>
          </a:p>
        </p:txBody>
      </p:sp>
      <p:pic>
        <p:nvPicPr>
          <p:cNvPr id="9" name="Imag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375" y="2881313"/>
            <a:ext cx="8810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8"/>
          <p:cNvSpPr txBox="1">
            <a:spLocks noChangeArrowheads="1"/>
          </p:cNvSpPr>
          <p:nvPr/>
        </p:nvSpPr>
        <p:spPr bwMode="auto">
          <a:xfrm>
            <a:off x="2397125" y="314325"/>
            <a:ext cx="7308850"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3.10. Syndromes grippaux</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7240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40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2402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4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027" grpId="0" autoUpdateAnimBg="0"/>
      <p:bldP spid="724028" grpId="0" animBg="1"/>
      <p:bldP spid="724030" grpId="0" animBg="1"/>
      <p:bldP spid="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77" name="Text Box 61"/>
          <p:cNvSpPr txBox="1">
            <a:spLocks noChangeArrowheads="1"/>
          </p:cNvSpPr>
          <p:nvPr/>
        </p:nvSpPr>
        <p:spPr bwMode="auto">
          <a:xfrm>
            <a:off x="247650" y="4605338"/>
            <a:ext cx="431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a:solidFill>
                  <a:srgbClr val="000099"/>
                </a:solidFill>
                <a:cs typeface="Arial" panose="020B0604020202020204" pitchFamily="34" charset="0"/>
              </a:rPr>
              <a:t>Douleurs musculaires/osseuses</a:t>
            </a:r>
            <a:r>
              <a:rPr lang="fr-FR" altLang="fr-FR" sz="1600" b="1">
                <a:solidFill>
                  <a:srgbClr val="000099"/>
                </a:solidFill>
                <a:cs typeface="Arial" panose="020B0604020202020204" pitchFamily="34" charset="0"/>
              </a:rPr>
              <a:t>,</a:t>
            </a:r>
            <a:r>
              <a:rPr lang="fr-FR" altLang="fr-FR" sz="1600">
                <a:solidFill>
                  <a:srgbClr val="000099"/>
                </a:solidFill>
                <a:cs typeface="Arial" panose="020B0604020202020204" pitchFamily="34" charset="0"/>
              </a:rPr>
              <a:t> </a:t>
            </a:r>
            <a:r>
              <a:rPr lang="fr-FR" altLang="fr-FR" sz="1600" b="1">
                <a:solidFill>
                  <a:srgbClr val="000099"/>
                </a:solidFill>
                <a:cs typeface="Arial" panose="020B0604020202020204" pitchFamily="34" charset="0"/>
              </a:rPr>
              <a:t>endolorissement des globes oculaires</a:t>
            </a:r>
          </a:p>
        </p:txBody>
      </p:sp>
      <p:sp>
        <p:nvSpPr>
          <p:cNvPr id="726078" name="Rectangle 62"/>
          <p:cNvSpPr>
            <a:spLocks noChangeArrowheads="1"/>
          </p:cNvSpPr>
          <p:nvPr/>
        </p:nvSpPr>
        <p:spPr bwMode="auto">
          <a:xfrm>
            <a:off x="7721600" y="4556125"/>
            <a:ext cx="3409950" cy="681038"/>
          </a:xfrm>
          <a:prstGeom prst="roundRect">
            <a:avLst>
              <a:gd name="adj" fmla="val 16667"/>
            </a:avLst>
          </a:prstGeom>
          <a:noFill/>
          <a:ln w="3175">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fr-FR" altLang="fr-FR" b="1">
                <a:solidFill>
                  <a:srgbClr val="000099"/>
                </a:solidFill>
                <a:cs typeface="Arial" panose="020B0604020202020204" pitchFamily="34" charset="0"/>
              </a:rPr>
              <a:t>Eupatorium perfoliatum 9 CH</a:t>
            </a:r>
          </a:p>
          <a:p>
            <a:pPr algn="r" eaLnBrk="1" hangingPunct="1"/>
            <a:r>
              <a:rPr lang="fr-FR" altLang="fr-FR" sz="1600">
                <a:solidFill>
                  <a:srgbClr val="000099"/>
                </a:solidFill>
                <a:cs typeface="Arial" panose="020B0604020202020204" pitchFamily="34" charset="0"/>
              </a:rPr>
              <a:t>5 granules toutes les heures, ESA</a:t>
            </a:r>
          </a:p>
        </p:txBody>
      </p:sp>
      <p:sp>
        <p:nvSpPr>
          <p:cNvPr id="726079" name="Text Box 63"/>
          <p:cNvSpPr txBox="1">
            <a:spLocks noChangeArrowheads="1"/>
          </p:cNvSpPr>
          <p:nvPr/>
        </p:nvSpPr>
        <p:spPr bwMode="auto">
          <a:xfrm>
            <a:off x="247650" y="1497013"/>
            <a:ext cx="39703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b="1">
                <a:solidFill>
                  <a:srgbClr val="000099"/>
                </a:solidFill>
                <a:cs typeface="Arial" panose="020B0604020202020204" pitchFamily="34" charset="0"/>
              </a:rPr>
              <a:t>Fièvre et céphalée</a:t>
            </a:r>
            <a:r>
              <a:rPr lang="fr-FR" altLang="fr-FR" sz="1600">
                <a:solidFill>
                  <a:srgbClr val="000099"/>
                </a:solidFill>
                <a:cs typeface="Arial" panose="020B0604020202020204" pitchFamily="34" charset="0"/>
              </a:rPr>
              <a:t>, frissons, </a:t>
            </a:r>
            <a:r>
              <a:rPr lang="fr-FR" altLang="fr-FR" sz="1600" b="1">
                <a:solidFill>
                  <a:srgbClr val="000099"/>
                </a:solidFill>
                <a:cs typeface="Arial" panose="020B0604020202020204" pitchFamily="34" charset="0"/>
              </a:rPr>
              <a:t>tremblements, abrutissement</a:t>
            </a:r>
            <a:r>
              <a:rPr lang="fr-FR" altLang="fr-FR" sz="1600">
                <a:solidFill>
                  <a:srgbClr val="000099"/>
                </a:solidFill>
                <a:cs typeface="Arial" panose="020B0604020202020204" pitchFamily="34" charset="0"/>
              </a:rPr>
              <a:t>, courbatures, sueurs, </a:t>
            </a:r>
            <a:r>
              <a:rPr lang="fr-FR" altLang="fr-FR" sz="1600" b="1">
                <a:solidFill>
                  <a:srgbClr val="000099"/>
                </a:solidFill>
                <a:cs typeface="Arial" panose="020B0604020202020204" pitchFamily="34" charset="0"/>
              </a:rPr>
              <a:t>absence de soif</a:t>
            </a:r>
          </a:p>
        </p:txBody>
      </p:sp>
      <p:sp>
        <p:nvSpPr>
          <p:cNvPr id="726080" name="Rectangle 64"/>
          <p:cNvSpPr>
            <a:spLocks noChangeArrowheads="1"/>
          </p:cNvSpPr>
          <p:nvPr/>
        </p:nvSpPr>
        <p:spPr bwMode="auto">
          <a:xfrm>
            <a:off x="7781925" y="1331913"/>
            <a:ext cx="3349625" cy="681037"/>
          </a:xfrm>
          <a:prstGeom prst="roundRect">
            <a:avLst>
              <a:gd name="adj" fmla="val 16667"/>
            </a:avLst>
          </a:prstGeom>
          <a:noFill/>
          <a:ln w="3175">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Font typeface="Wingdings" panose="05000000000000000000" pitchFamily="2" charset="2"/>
              <a:buNone/>
            </a:pPr>
            <a:r>
              <a:rPr lang="fr-FR" altLang="fr-FR" b="1">
                <a:solidFill>
                  <a:srgbClr val="000099"/>
                </a:solidFill>
                <a:cs typeface="Arial" panose="020B0604020202020204" pitchFamily="34" charset="0"/>
              </a:rPr>
              <a:t>Gelsemium 15 CH</a:t>
            </a:r>
          </a:p>
          <a:p>
            <a:pPr algn="r" eaLnBrk="1" hangingPunct="1"/>
            <a:r>
              <a:rPr lang="fr-FR" altLang="fr-FR" sz="1600">
                <a:solidFill>
                  <a:srgbClr val="000099"/>
                </a:solidFill>
                <a:cs typeface="Arial" panose="020B0604020202020204" pitchFamily="34" charset="0"/>
              </a:rPr>
              <a:t>5 granules toutes les heures, ESA</a:t>
            </a:r>
          </a:p>
        </p:txBody>
      </p:sp>
      <p:sp>
        <p:nvSpPr>
          <p:cNvPr id="726081" name="Text Box 65"/>
          <p:cNvSpPr txBox="1">
            <a:spLocks noChangeArrowheads="1"/>
          </p:cNvSpPr>
          <p:nvPr/>
        </p:nvSpPr>
        <p:spPr bwMode="auto">
          <a:xfrm>
            <a:off x="247650" y="2460625"/>
            <a:ext cx="3970338" cy="584200"/>
          </a:xfrm>
          <a:prstGeom prst="rect">
            <a:avLst/>
          </a:prstGeom>
          <a:noFill/>
          <a:ln>
            <a:noFill/>
          </a:ln>
          <a:effectLst/>
        </p:spPr>
        <p:txBody>
          <a:bodyPr>
            <a:spAutoFit/>
          </a:bodyPr>
          <a:lstStyle>
            <a:lvl1pPr>
              <a:tabLst>
                <a:tab pos="180975" algn="l"/>
                <a:tab pos="7124700" algn="r"/>
              </a:tabLst>
              <a:defRPr sz="1600">
                <a:solidFill>
                  <a:schemeClr val="tx1"/>
                </a:solidFill>
                <a:latin typeface="Arial" panose="020B0604020202020204" pitchFamily="34" charset="0"/>
              </a:defRPr>
            </a:lvl1pPr>
            <a:lvl2pPr marL="742950" indent="-285750">
              <a:tabLst>
                <a:tab pos="180975" algn="l"/>
                <a:tab pos="7124700" algn="r"/>
              </a:tabLst>
              <a:defRPr sz="1600">
                <a:solidFill>
                  <a:schemeClr val="tx1"/>
                </a:solidFill>
                <a:latin typeface="Arial" panose="020B0604020202020204" pitchFamily="34" charset="0"/>
              </a:defRPr>
            </a:lvl2pPr>
            <a:lvl3pPr marL="1143000" indent="-228600">
              <a:tabLst>
                <a:tab pos="180975" algn="l"/>
                <a:tab pos="7124700" algn="r"/>
              </a:tabLst>
              <a:defRPr sz="1600">
                <a:solidFill>
                  <a:schemeClr val="tx1"/>
                </a:solidFill>
                <a:latin typeface="Arial" panose="020B0604020202020204" pitchFamily="34" charset="0"/>
              </a:defRPr>
            </a:lvl3pPr>
            <a:lvl4pPr marL="1600200" indent="-228600">
              <a:tabLst>
                <a:tab pos="180975" algn="l"/>
                <a:tab pos="7124700" algn="r"/>
              </a:tabLst>
              <a:defRPr sz="1600">
                <a:solidFill>
                  <a:schemeClr val="tx1"/>
                </a:solidFill>
                <a:latin typeface="Arial" panose="020B0604020202020204" pitchFamily="34" charset="0"/>
              </a:defRPr>
            </a:lvl4pPr>
            <a:lvl5pPr marL="2057400" indent="-228600">
              <a:tabLst>
                <a:tab pos="180975" algn="l"/>
                <a:tab pos="7124700" algn="r"/>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9pPr>
          </a:lstStyle>
          <a:p>
            <a:pPr marL="285750" indent="-285750" eaLnBrk="1" fontAlgn="auto" hangingPunct="1">
              <a:spcBef>
                <a:spcPts val="0"/>
              </a:spcBef>
              <a:spcAft>
                <a:spcPts val="0"/>
              </a:spcAft>
              <a:buClr>
                <a:srgbClr val="62C400"/>
              </a:buClr>
              <a:buFontTx/>
              <a:buBlip>
                <a:blip r:embed="rId3"/>
              </a:buBlip>
              <a:defRPr/>
            </a:pPr>
            <a:r>
              <a:rPr lang="fr-FR" altLang="fr-FR" dirty="0">
                <a:solidFill>
                  <a:srgbClr val="000099"/>
                </a:solidFill>
                <a:cs typeface="Arial" panose="020B0604020202020204" pitchFamily="34" charset="0"/>
              </a:rPr>
              <a:t>Fièvre, courbatures, </a:t>
            </a:r>
            <a:r>
              <a:rPr lang="fr-FR" altLang="fr-FR" b="1" dirty="0">
                <a:solidFill>
                  <a:srgbClr val="000099"/>
                </a:solidFill>
                <a:cs typeface="Arial" panose="020B0604020202020204" pitchFamily="34" charset="0"/>
              </a:rPr>
              <a:t>besoin de </a:t>
            </a:r>
          </a:p>
          <a:p>
            <a:pPr eaLnBrk="1" fontAlgn="auto" hangingPunct="1">
              <a:spcBef>
                <a:spcPts val="0"/>
              </a:spcBef>
              <a:spcAft>
                <a:spcPts val="0"/>
              </a:spcAft>
              <a:buClr>
                <a:srgbClr val="62C400"/>
              </a:buClr>
              <a:defRPr/>
            </a:pPr>
            <a:r>
              <a:rPr lang="fr-FR" altLang="fr-FR" b="1" dirty="0">
                <a:solidFill>
                  <a:srgbClr val="000099"/>
                </a:solidFill>
                <a:cs typeface="Arial" panose="020B0604020202020204" pitchFamily="34" charset="0"/>
              </a:rPr>
              <a:t>	  bouger</a:t>
            </a:r>
            <a:r>
              <a:rPr lang="fr-FR" altLang="fr-FR" dirty="0">
                <a:solidFill>
                  <a:srgbClr val="000099"/>
                </a:solidFill>
                <a:cs typeface="Arial" panose="020B0604020202020204" pitchFamily="34" charset="0"/>
              </a:rPr>
              <a:t>, soif vive, </a:t>
            </a:r>
            <a:r>
              <a:rPr lang="fr-FR" altLang="fr-FR" b="1" dirty="0">
                <a:solidFill>
                  <a:srgbClr val="000099"/>
                </a:solidFill>
                <a:cs typeface="Arial" panose="020B0604020202020204" pitchFamily="34" charset="0"/>
              </a:rPr>
              <a:t>poussée d’herpès</a:t>
            </a:r>
          </a:p>
        </p:txBody>
      </p:sp>
      <p:sp>
        <p:nvSpPr>
          <p:cNvPr id="726082" name="Rectangle 66"/>
          <p:cNvSpPr>
            <a:spLocks noChangeArrowheads="1"/>
          </p:cNvSpPr>
          <p:nvPr/>
        </p:nvSpPr>
        <p:spPr bwMode="auto">
          <a:xfrm>
            <a:off x="7781925" y="2354263"/>
            <a:ext cx="3349625" cy="681037"/>
          </a:xfrm>
          <a:prstGeom prst="roundRect">
            <a:avLst>
              <a:gd name="adj" fmla="val 16667"/>
            </a:avLst>
          </a:prstGeom>
          <a:noFill/>
          <a:ln w="3175">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Font typeface="Wingdings" panose="05000000000000000000" pitchFamily="2" charset="2"/>
              <a:buNone/>
            </a:pPr>
            <a:r>
              <a:rPr lang="fr-FR" altLang="fr-FR" b="1">
                <a:solidFill>
                  <a:srgbClr val="000099"/>
                </a:solidFill>
                <a:cs typeface="Arial" panose="020B0604020202020204" pitchFamily="34" charset="0"/>
              </a:rPr>
              <a:t>Rhus toxicodendron 15 CH</a:t>
            </a:r>
          </a:p>
          <a:p>
            <a:pPr algn="r" eaLnBrk="1" hangingPunct="1"/>
            <a:r>
              <a:rPr lang="fr-FR" altLang="fr-FR" sz="1600">
                <a:solidFill>
                  <a:srgbClr val="000099"/>
                </a:solidFill>
                <a:cs typeface="Arial" panose="020B0604020202020204" pitchFamily="34" charset="0"/>
              </a:rPr>
              <a:t>5 granules toutes les heures, ESA</a:t>
            </a:r>
          </a:p>
        </p:txBody>
      </p:sp>
      <p:sp>
        <p:nvSpPr>
          <p:cNvPr id="395272"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3.10. Syndromes grippaux</a:t>
            </a:r>
          </a:p>
        </p:txBody>
      </p:sp>
      <p:sp>
        <p:nvSpPr>
          <p:cNvPr id="12" name="Rectangle 68"/>
          <p:cNvSpPr>
            <a:spLocks noChangeArrowheads="1"/>
          </p:cNvSpPr>
          <p:nvPr/>
        </p:nvSpPr>
        <p:spPr bwMode="auto">
          <a:xfrm>
            <a:off x="7783513" y="5470525"/>
            <a:ext cx="3351212" cy="681038"/>
          </a:xfrm>
          <a:prstGeom prst="roundRect">
            <a:avLst>
              <a:gd name="adj" fmla="val 16667"/>
            </a:avLst>
          </a:prstGeom>
          <a:noFill/>
          <a:ln w="3175">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Font typeface="Wingdings" panose="05000000000000000000" pitchFamily="2" charset="2"/>
              <a:buNone/>
            </a:pPr>
            <a:r>
              <a:rPr lang="fr-FR" altLang="fr-FR" b="1">
                <a:solidFill>
                  <a:srgbClr val="000099"/>
                </a:solidFill>
                <a:cs typeface="Arial" panose="020B0604020202020204" pitchFamily="34" charset="0"/>
              </a:rPr>
              <a:t>Arnica montana 9 CH</a:t>
            </a:r>
          </a:p>
          <a:p>
            <a:pPr algn="r" eaLnBrk="1" hangingPunct="1"/>
            <a:r>
              <a:rPr lang="fr-FR" altLang="fr-FR" sz="1600">
                <a:solidFill>
                  <a:srgbClr val="000099"/>
                </a:solidFill>
                <a:cs typeface="Arial" panose="020B0604020202020204" pitchFamily="34" charset="0"/>
              </a:rPr>
              <a:t>5 granules toutes les heures, ESA</a:t>
            </a:r>
          </a:p>
        </p:txBody>
      </p:sp>
      <p:sp>
        <p:nvSpPr>
          <p:cNvPr id="14" name="Text Box 65"/>
          <p:cNvSpPr txBox="1">
            <a:spLocks noChangeArrowheads="1"/>
          </p:cNvSpPr>
          <p:nvPr/>
        </p:nvSpPr>
        <p:spPr bwMode="auto">
          <a:xfrm>
            <a:off x="247650" y="5518150"/>
            <a:ext cx="473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b="1">
                <a:solidFill>
                  <a:srgbClr val="000099"/>
                </a:solidFill>
                <a:cs typeface="Arial" panose="020B0604020202020204" pitchFamily="34" charset="0"/>
              </a:rPr>
              <a:t>Courbatures généralisées</a:t>
            </a:r>
            <a:r>
              <a:rPr lang="fr-FR" altLang="fr-FR" sz="1600">
                <a:solidFill>
                  <a:srgbClr val="000099"/>
                </a:solidFill>
                <a:cs typeface="Arial" panose="020B0604020202020204" pitchFamily="34" charset="0"/>
              </a:rPr>
              <a:t>, sensation d’avoir été</a:t>
            </a:r>
            <a:r>
              <a:rPr lang="fr-FR" altLang="fr-FR" sz="1600" b="1">
                <a:solidFill>
                  <a:srgbClr val="000099"/>
                </a:solidFill>
                <a:cs typeface="Arial" panose="020B0604020202020204" pitchFamily="34" charset="0"/>
              </a:rPr>
              <a:t> roué de coups </a:t>
            </a:r>
            <a:r>
              <a:rPr lang="fr-FR" altLang="fr-FR" sz="1600">
                <a:solidFill>
                  <a:srgbClr val="000099"/>
                </a:solidFill>
                <a:cs typeface="Arial" panose="020B0604020202020204" pitchFamily="34" charset="0"/>
              </a:rPr>
              <a:t>et de </a:t>
            </a:r>
            <a:r>
              <a:rPr lang="fr-FR" altLang="fr-FR" sz="1600" b="1">
                <a:solidFill>
                  <a:srgbClr val="000099"/>
                </a:solidFill>
                <a:cs typeface="Arial" panose="020B0604020202020204" pitchFamily="34" charset="0"/>
              </a:rPr>
              <a:t>lit trop dur</a:t>
            </a:r>
          </a:p>
        </p:txBody>
      </p:sp>
      <p:sp>
        <p:nvSpPr>
          <p:cNvPr id="15" name="Text Box 6"/>
          <p:cNvSpPr txBox="1">
            <a:spLocks noChangeArrowheads="1"/>
          </p:cNvSpPr>
          <p:nvPr/>
        </p:nvSpPr>
        <p:spPr bwMode="auto">
          <a:xfrm>
            <a:off x="7580313" y="3244850"/>
            <a:ext cx="3578225"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Bryonia</a:t>
            </a:r>
            <a:r>
              <a:rPr lang="fr-FR" altLang="fr-FR" b="1" dirty="0">
                <a:solidFill>
                  <a:srgbClr val="000099"/>
                </a:solidFill>
                <a:latin typeface="+mj-lt"/>
                <a:ea typeface="ＭＳ Ｐゴシック" panose="020B0600070205080204" pitchFamily="34" charset="-128"/>
              </a:rPr>
              <a:t> 9 CH </a:t>
            </a:r>
          </a:p>
          <a:p>
            <a:pPr algn="r" eaLnBrk="1" fontAlgn="auto" hangingPunct="1">
              <a:spcBef>
                <a:spcPts val="0"/>
              </a:spcBef>
              <a:spcAft>
                <a:spcPts val="0"/>
              </a:spcAft>
              <a:defRPr/>
            </a:pPr>
            <a:r>
              <a:rPr lang="fr-FR" altLang="fr-FR" sz="1600" dirty="0">
                <a:solidFill>
                  <a:srgbClr val="000090"/>
                </a:solidFill>
                <a:latin typeface="+mj-lt"/>
              </a:rPr>
              <a:t>5 granules toutes les heures - ESA</a:t>
            </a:r>
          </a:p>
        </p:txBody>
      </p:sp>
      <p:sp>
        <p:nvSpPr>
          <p:cNvPr id="16" name="Text Box 67"/>
          <p:cNvSpPr txBox="1">
            <a:spLocks noChangeArrowheads="1"/>
          </p:cNvSpPr>
          <p:nvPr/>
        </p:nvSpPr>
        <p:spPr bwMode="auto">
          <a:xfrm>
            <a:off x="247650" y="3286125"/>
            <a:ext cx="54324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a:solidFill>
                  <a:srgbClr val="000099"/>
                </a:solidFill>
                <a:cs typeface="Arial" panose="020B0604020202020204" pitchFamily="34" charset="0"/>
              </a:rPr>
              <a:t>Fièvre </a:t>
            </a:r>
            <a:r>
              <a:rPr lang="fr-FR" altLang="fr-FR" sz="1600" b="1">
                <a:solidFill>
                  <a:srgbClr val="000099"/>
                </a:solidFill>
                <a:cs typeface="Arial" panose="020B0604020202020204" pitchFamily="34" charset="0"/>
              </a:rPr>
              <a:t>élevée</a:t>
            </a:r>
            <a:r>
              <a:rPr lang="fr-FR" altLang="fr-FR" sz="1600">
                <a:solidFill>
                  <a:srgbClr val="000099"/>
                </a:solidFill>
                <a:cs typeface="Arial" panose="020B0604020202020204" pitchFamily="34" charset="0"/>
              </a:rPr>
              <a:t> en plateau, avec </a:t>
            </a:r>
            <a:r>
              <a:rPr lang="fr-FR" altLang="fr-FR" sz="1600" b="1">
                <a:solidFill>
                  <a:srgbClr val="000099"/>
                </a:solidFill>
                <a:cs typeface="Arial" panose="020B0604020202020204" pitchFamily="34" charset="0"/>
              </a:rPr>
              <a:t>soif intense </a:t>
            </a:r>
            <a:r>
              <a:rPr lang="fr-FR" altLang="fr-FR" sz="1600">
                <a:solidFill>
                  <a:srgbClr val="000099"/>
                </a:solidFill>
                <a:cs typeface="Arial" panose="020B0604020202020204" pitchFamily="34" charset="0"/>
              </a:rPr>
              <a:t>(grande quantité d’eau froide), </a:t>
            </a:r>
          </a:p>
          <a:p>
            <a:pPr eaLnBrk="1" hangingPunct="1">
              <a:buClr>
                <a:srgbClr val="62C400"/>
              </a:buClr>
            </a:pPr>
            <a:r>
              <a:rPr lang="fr-FR" altLang="fr-FR" sz="1600">
                <a:solidFill>
                  <a:srgbClr val="000099"/>
                </a:solidFill>
                <a:cs typeface="Arial" panose="020B0604020202020204" pitchFamily="34" charset="0"/>
              </a:rPr>
              <a:t>     toux sèche douloureuse</a:t>
            </a:r>
            <a:r>
              <a:rPr lang="fr-FR" altLang="fr-FR" sz="1600" b="1">
                <a:solidFill>
                  <a:srgbClr val="000099"/>
                </a:solidFill>
                <a:cs typeface="Arial" panose="020B0604020202020204" pitchFamily="34" charset="0"/>
              </a:rPr>
              <a:t> </a:t>
            </a:r>
          </a:p>
          <a:p>
            <a:pPr eaLnBrk="1" hangingPunct="1">
              <a:buClr>
                <a:srgbClr val="62C400"/>
              </a:buClr>
            </a:pPr>
            <a:r>
              <a:rPr lang="fr-FR" altLang="fr-FR" sz="1600" b="1" i="1">
                <a:solidFill>
                  <a:srgbClr val="000099"/>
                </a:solidFill>
                <a:cs typeface="Arial" panose="020B0604020202020204" pitchFamily="34" charset="0"/>
              </a:rPr>
              <a:t>     Amélioration par l’immobilité</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7260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7260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7260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7260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72607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72607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9"/>
                                          </p:stCondLst>
                                        </p:cTn>
                                        <p:tgtEl>
                                          <p:spTgt spid="1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77" grpId="0" autoUpdateAnimBg="0"/>
      <p:bldP spid="726078" grpId="0" animBg="1"/>
      <p:bldP spid="726079" grpId="0" autoUpdateAnimBg="0"/>
      <p:bldP spid="726080" grpId="0" animBg="1"/>
      <p:bldP spid="726081" grpId="0" autoUpdateAnimBg="0"/>
      <p:bldP spid="726082" grpId="0" animBg="1"/>
      <p:bldP spid="12" grpId="0" animBg="1"/>
      <p:bldP spid="14" grpId="0" autoUpdateAnimBg="0"/>
      <p:bldP spid="15" grpId="0" animBg="1"/>
      <p:bldP spid="16" grpId="0"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6" name="Text Box 66"/>
          <p:cNvSpPr txBox="1">
            <a:spLocks noChangeArrowheads="1"/>
          </p:cNvSpPr>
          <p:nvPr/>
        </p:nvSpPr>
        <p:spPr bwMode="auto">
          <a:xfrm>
            <a:off x="266700" y="5494338"/>
            <a:ext cx="3729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500">
                <a:solidFill>
                  <a:srgbClr val="000099"/>
                </a:solidFill>
                <a:cs typeface="Arial" panose="020B0604020202020204" pitchFamily="34" charset="0"/>
              </a:rPr>
              <a:t>Asthénie physique </a:t>
            </a:r>
            <a:r>
              <a:rPr lang="fr-FR" altLang="fr-FR" sz="1500" b="1">
                <a:solidFill>
                  <a:srgbClr val="000099"/>
                </a:solidFill>
                <a:cs typeface="Arial" panose="020B0604020202020204" pitchFamily="34" charset="0"/>
              </a:rPr>
              <a:t>suite à des pertes</a:t>
            </a:r>
            <a:r>
              <a:rPr lang="fr-FR" altLang="fr-FR" sz="1500">
                <a:solidFill>
                  <a:srgbClr val="000099"/>
                </a:solidFill>
                <a:cs typeface="Arial" panose="020B0604020202020204" pitchFamily="34" charset="0"/>
              </a:rPr>
              <a:t> </a:t>
            </a:r>
            <a:r>
              <a:rPr lang="fr-FR" altLang="fr-FR" sz="1500" b="1">
                <a:solidFill>
                  <a:srgbClr val="000099"/>
                </a:solidFill>
                <a:cs typeface="Arial" panose="020B0604020202020204" pitchFamily="34" charset="0"/>
              </a:rPr>
              <a:t>hydriques</a:t>
            </a:r>
            <a:r>
              <a:rPr lang="fr-FR" altLang="fr-FR" sz="1500">
                <a:solidFill>
                  <a:srgbClr val="000099"/>
                </a:solidFill>
                <a:cs typeface="Arial" panose="020B0604020202020204" pitchFamily="34" charset="0"/>
              </a:rPr>
              <a:t> (transpiration excessive)</a:t>
            </a:r>
            <a:endParaRPr lang="fr-FR" altLang="fr-FR" sz="1500" b="1">
              <a:solidFill>
                <a:srgbClr val="000099"/>
              </a:solidFill>
              <a:cs typeface="Arial" panose="020B0604020202020204" pitchFamily="34" charset="0"/>
            </a:endParaRPr>
          </a:p>
        </p:txBody>
      </p:sp>
      <p:sp>
        <p:nvSpPr>
          <p:cNvPr id="727107" name="Text Box 67"/>
          <p:cNvSpPr txBox="1">
            <a:spLocks noChangeArrowheads="1"/>
          </p:cNvSpPr>
          <p:nvPr/>
        </p:nvSpPr>
        <p:spPr bwMode="auto">
          <a:xfrm>
            <a:off x="266700" y="4291013"/>
            <a:ext cx="4084638" cy="785812"/>
          </a:xfrm>
          <a:prstGeom prst="rect">
            <a:avLst/>
          </a:prstGeom>
          <a:noFill/>
          <a:ln>
            <a:noFill/>
          </a:ln>
          <a:effectLst/>
        </p:spPr>
        <p:txBody>
          <a:bodyPr>
            <a:spAutoFit/>
          </a:bodyPr>
          <a:lstStyle>
            <a:lvl1pPr>
              <a:tabLst>
                <a:tab pos="180975" algn="l"/>
                <a:tab pos="7124700" algn="r"/>
              </a:tabLst>
              <a:defRPr sz="1600">
                <a:solidFill>
                  <a:schemeClr val="tx1"/>
                </a:solidFill>
                <a:latin typeface="Arial" panose="020B0604020202020204" pitchFamily="34" charset="0"/>
              </a:defRPr>
            </a:lvl1pPr>
            <a:lvl2pPr marL="742950" indent="-285750">
              <a:tabLst>
                <a:tab pos="180975" algn="l"/>
                <a:tab pos="7124700" algn="r"/>
              </a:tabLst>
              <a:defRPr sz="1600">
                <a:solidFill>
                  <a:schemeClr val="tx1"/>
                </a:solidFill>
                <a:latin typeface="Arial" panose="020B0604020202020204" pitchFamily="34" charset="0"/>
              </a:defRPr>
            </a:lvl2pPr>
            <a:lvl3pPr marL="1143000" indent="-228600">
              <a:tabLst>
                <a:tab pos="180975" algn="l"/>
                <a:tab pos="7124700" algn="r"/>
              </a:tabLst>
              <a:defRPr sz="1600">
                <a:solidFill>
                  <a:schemeClr val="tx1"/>
                </a:solidFill>
                <a:latin typeface="Arial" panose="020B0604020202020204" pitchFamily="34" charset="0"/>
              </a:defRPr>
            </a:lvl3pPr>
            <a:lvl4pPr marL="1600200" indent="-228600">
              <a:tabLst>
                <a:tab pos="180975" algn="l"/>
                <a:tab pos="7124700" algn="r"/>
              </a:tabLst>
              <a:defRPr sz="1600">
                <a:solidFill>
                  <a:schemeClr val="tx1"/>
                </a:solidFill>
                <a:latin typeface="Arial" panose="020B0604020202020204" pitchFamily="34" charset="0"/>
              </a:defRPr>
            </a:lvl4pPr>
            <a:lvl5pPr marL="2057400" indent="-228600">
              <a:tabLst>
                <a:tab pos="180975" algn="l"/>
                <a:tab pos="7124700" algn="r"/>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9pPr>
          </a:lstStyle>
          <a:p>
            <a:pPr marL="285750" indent="-285750" eaLnBrk="1" fontAlgn="auto" hangingPunct="1">
              <a:spcBef>
                <a:spcPts val="0"/>
              </a:spcBef>
              <a:spcAft>
                <a:spcPts val="0"/>
              </a:spcAft>
              <a:buClr>
                <a:srgbClr val="62C400"/>
              </a:buClr>
              <a:buFontTx/>
              <a:buBlip>
                <a:blip r:embed="rId3"/>
              </a:buBlip>
              <a:defRPr/>
            </a:pPr>
            <a:r>
              <a:rPr lang="fr-FR" altLang="fr-FR" sz="1500" dirty="0">
                <a:solidFill>
                  <a:srgbClr val="000099"/>
                </a:solidFill>
                <a:cs typeface="Arial" panose="020B0604020202020204" pitchFamily="34" charset="0"/>
              </a:rPr>
              <a:t>Asthénie </a:t>
            </a:r>
            <a:r>
              <a:rPr lang="fr-FR" altLang="fr-FR" sz="1500" b="1" dirty="0">
                <a:solidFill>
                  <a:srgbClr val="000099"/>
                </a:solidFill>
                <a:cs typeface="Arial" panose="020B0604020202020204" pitchFamily="34" charset="0"/>
              </a:rPr>
              <a:t>physique et psychique</a:t>
            </a:r>
            <a:r>
              <a:rPr lang="fr-FR" altLang="fr-FR" sz="1500" dirty="0">
                <a:solidFill>
                  <a:srgbClr val="000099"/>
                </a:solidFill>
                <a:cs typeface="Arial" panose="020B0604020202020204" pitchFamily="34" charset="0"/>
              </a:rPr>
              <a:t> avec hypersensibilité et </a:t>
            </a:r>
            <a:r>
              <a:rPr lang="fr-FR" altLang="fr-FR" sz="1500" b="1" dirty="0">
                <a:solidFill>
                  <a:srgbClr val="000099"/>
                </a:solidFill>
                <a:cs typeface="Arial" panose="020B0604020202020204" pitchFamily="34" charset="0"/>
              </a:rPr>
              <a:t>irritabilité</a:t>
            </a:r>
          </a:p>
          <a:p>
            <a:pPr eaLnBrk="1" fontAlgn="auto" hangingPunct="1">
              <a:spcBef>
                <a:spcPts val="0"/>
              </a:spcBef>
              <a:spcAft>
                <a:spcPts val="0"/>
              </a:spcAft>
              <a:buClr>
                <a:srgbClr val="62C400"/>
              </a:buClr>
              <a:defRPr/>
            </a:pPr>
            <a:r>
              <a:rPr lang="fr-FR" altLang="fr-FR" sz="1500" dirty="0">
                <a:solidFill>
                  <a:srgbClr val="000099"/>
                </a:solidFill>
                <a:cs typeface="Arial" panose="020B0604020202020204" pitchFamily="34" charset="0"/>
              </a:rPr>
              <a:t>	  convalescence des maladies infectieuses</a:t>
            </a:r>
          </a:p>
        </p:txBody>
      </p:sp>
      <p:sp>
        <p:nvSpPr>
          <p:cNvPr id="727108" name="Text Box 68"/>
          <p:cNvSpPr txBox="1">
            <a:spLocks noChangeArrowheads="1"/>
          </p:cNvSpPr>
          <p:nvPr/>
        </p:nvSpPr>
        <p:spPr bwMode="auto">
          <a:xfrm>
            <a:off x="266700" y="1958975"/>
            <a:ext cx="37290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500">
                <a:solidFill>
                  <a:srgbClr val="000099"/>
                </a:solidFill>
                <a:cs typeface="Arial" panose="020B0604020202020204" pitchFamily="34" charset="0"/>
              </a:rPr>
              <a:t>Fatigue </a:t>
            </a:r>
            <a:r>
              <a:rPr lang="fr-FR" altLang="fr-FR" sz="1500" b="1">
                <a:solidFill>
                  <a:srgbClr val="000099"/>
                </a:solidFill>
                <a:cs typeface="Arial" panose="020B0604020202020204" pitchFamily="34" charset="0"/>
              </a:rPr>
              <a:t>post-grippale</a:t>
            </a:r>
          </a:p>
        </p:txBody>
      </p:sp>
      <p:sp>
        <p:nvSpPr>
          <p:cNvPr id="727109" name="Rectangle 69"/>
          <p:cNvSpPr>
            <a:spLocks noChangeArrowheads="1"/>
          </p:cNvSpPr>
          <p:nvPr/>
        </p:nvSpPr>
        <p:spPr bwMode="auto">
          <a:xfrm>
            <a:off x="7116763" y="5327650"/>
            <a:ext cx="4000500" cy="681038"/>
          </a:xfrm>
          <a:prstGeom prst="roundRect">
            <a:avLst>
              <a:gd name="adj" fmla="val 16667"/>
            </a:avLst>
          </a:prstGeom>
          <a:noFill/>
          <a:ln w="3175">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Font typeface="Wingdings" panose="05000000000000000000" pitchFamily="2" charset="2"/>
              <a:buNone/>
            </a:pPr>
            <a:r>
              <a:rPr lang="fr-FR" altLang="fr-FR" b="1">
                <a:solidFill>
                  <a:srgbClr val="000099"/>
                </a:solidFill>
                <a:cs typeface="Arial" panose="020B0604020202020204" pitchFamily="34" charset="0"/>
              </a:rPr>
              <a:t>China rubra 9 CH</a:t>
            </a:r>
          </a:p>
          <a:p>
            <a:pPr algn="r" eaLnBrk="1" hangingPunct="1">
              <a:buFont typeface="Wingdings" panose="05000000000000000000" pitchFamily="2" charset="2"/>
              <a:buNone/>
            </a:pPr>
            <a:r>
              <a:rPr lang="fr-FR" altLang="fr-FR" sz="1600">
                <a:solidFill>
                  <a:srgbClr val="000099"/>
                </a:solidFill>
                <a:cs typeface="Arial" panose="020B0604020202020204" pitchFamily="34" charset="0"/>
              </a:rPr>
              <a:t>5 granules matin et soir pendant 8 jours</a:t>
            </a:r>
          </a:p>
        </p:txBody>
      </p:sp>
      <p:sp>
        <p:nvSpPr>
          <p:cNvPr id="727110" name="Rectangle 70"/>
          <p:cNvSpPr>
            <a:spLocks noChangeArrowheads="1"/>
          </p:cNvSpPr>
          <p:nvPr/>
        </p:nvSpPr>
        <p:spPr bwMode="auto">
          <a:xfrm>
            <a:off x="7116763" y="4291013"/>
            <a:ext cx="4000500" cy="681037"/>
          </a:xfrm>
          <a:prstGeom prst="roundRect">
            <a:avLst>
              <a:gd name="adj" fmla="val 16667"/>
            </a:avLst>
          </a:prstGeom>
          <a:noFill/>
          <a:ln w="3175">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Font typeface="Wingdings" panose="05000000000000000000" pitchFamily="2" charset="2"/>
              <a:buNone/>
            </a:pPr>
            <a:r>
              <a:rPr lang="fr-FR" altLang="fr-FR" b="1">
                <a:solidFill>
                  <a:srgbClr val="000099"/>
                </a:solidFill>
                <a:cs typeface="Arial" panose="020B0604020202020204" pitchFamily="34" charset="0"/>
              </a:rPr>
              <a:t>Kalium phosphoricum 15 CH</a:t>
            </a:r>
          </a:p>
          <a:p>
            <a:pPr algn="r" eaLnBrk="1" hangingPunct="1">
              <a:buFont typeface="Wingdings" panose="05000000000000000000" pitchFamily="2" charset="2"/>
              <a:buNone/>
            </a:pPr>
            <a:r>
              <a:rPr lang="fr-FR" altLang="fr-FR" sz="1600">
                <a:solidFill>
                  <a:srgbClr val="000099"/>
                </a:solidFill>
                <a:cs typeface="Arial" panose="020B0604020202020204" pitchFamily="34" charset="0"/>
              </a:rPr>
              <a:t>5 granules matin et soir pendant 8 jours</a:t>
            </a:r>
          </a:p>
        </p:txBody>
      </p:sp>
      <p:sp>
        <p:nvSpPr>
          <p:cNvPr id="727111" name="Rectangle 71"/>
          <p:cNvSpPr>
            <a:spLocks noChangeArrowheads="1"/>
          </p:cNvSpPr>
          <p:nvPr/>
        </p:nvSpPr>
        <p:spPr bwMode="auto">
          <a:xfrm>
            <a:off x="6129338" y="1768475"/>
            <a:ext cx="4987925" cy="681038"/>
          </a:xfrm>
          <a:prstGeom prst="roundRect">
            <a:avLst>
              <a:gd name="adj" fmla="val 16667"/>
            </a:avLst>
          </a:prstGeom>
          <a:noFill/>
          <a:ln w="3175">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Font typeface="Wingdings" panose="05000000000000000000" pitchFamily="2" charset="2"/>
              <a:buNone/>
            </a:pPr>
            <a:r>
              <a:rPr lang="fr-FR" altLang="fr-FR" b="1">
                <a:solidFill>
                  <a:srgbClr val="000099"/>
                </a:solidFill>
                <a:cs typeface="Arial" panose="020B0604020202020204" pitchFamily="34" charset="0"/>
              </a:rPr>
              <a:t>Influenzinum 15 CH</a:t>
            </a:r>
          </a:p>
          <a:p>
            <a:pPr algn="r" eaLnBrk="1" hangingPunct="1">
              <a:buFont typeface="Wingdings" panose="05000000000000000000" pitchFamily="2" charset="2"/>
              <a:buNone/>
            </a:pPr>
            <a:r>
              <a:rPr lang="fr-FR" altLang="fr-FR" sz="1600">
                <a:solidFill>
                  <a:srgbClr val="000099"/>
                </a:solidFill>
                <a:cs typeface="Arial" panose="020B0604020202020204" pitchFamily="34" charset="0"/>
              </a:rPr>
              <a:t>1 dose à renouveler 1 ou 2 fois à 2 jours d’intervalle</a:t>
            </a:r>
          </a:p>
        </p:txBody>
      </p:sp>
      <p:sp>
        <p:nvSpPr>
          <p:cNvPr id="397320" name="Text Box 50"/>
          <p:cNvSpPr txBox="1">
            <a:spLocks noChangeArrowheads="1"/>
          </p:cNvSpPr>
          <p:nvPr/>
        </p:nvSpPr>
        <p:spPr bwMode="auto">
          <a:xfrm>
            <a:off x="2390775" y="1063625"/>
            <a:ext cx="70691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62C400"/>
              </a:buClr>
              <a:buFont typeface="Wingdings" panose="05000000000000000000" pitchFamily="2" charset="2"/>
              <a:buNone/>
            </a:pPr>
            <a:r>
              <a:rPr lang="fr-FR" altLang="fr-FR" sz="2000" b="1">
                <a:solidFill>
                  <a:srgbClr val="95C41D"/>
                </a:solidFill>
                <a:cs typeface="Arial" panose="020B0604020202020204" pitchFamily="34" charset="0"/>
                <a:sym typeface="Wingdings" panose="05000000000000000000" pitchFamily="2" charset="2"/>
              </a:rPr>
              <a:t> </a:t>
            </a:r>
            <a:r>
              <a:rPr lang="fr-FR" altLang="fr-FR" sz="2000" b="1">
                <a:solidFill>
                  <a:srgbClr val="95C41D"/>
                </a:solidFill>
                <a:cs typeface="Arial" panose="020B0604020202020204" pitchFamily="34" charset="0"/>
              </a:rPr>
              <a:t>Convalescence</a:t>
            </a:r>
          </a:p>
        </p:txBody>
      </p:sp>
      <p:sp>
        <p:nvSpPr>
          <p:cNvPr id="397321"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3.10. Syndromes grippaux</a:t>
            </a:r>
          </a:p>
        </p:txBody>
      </p:sp>
      <p:sp>
        <p:nvSpPr>
          <p:cNvPr id="16" name="Rectangle 71"/>
          <p:cNvSpPr>
            <a:spLocks noChangeArrowheads="1"/>
          </p:cNvSpPr>
          <p:nvPr/>
        </p:nvSpPr>
        <p:spPr bwMode="auto">
          <a:xfrm>
            <a:off x="6129338" y="3028950"/>
            <a:ext cx="4987925" cy="681038"/>
          </a:xfrm>
          <a:prstGeom prst="roundRect">
            <a:avLst>
              <a:gd name="adj" fmla="val 16667"/>
            </a:avLst>
          </a:prstGeom>
          <a:noFill/>
          <a:ln w="3175">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Font typeface="Wingdings" panose="05000000000000000000" pitchFamily="2" charset="2"/>
              <a:buNone/>
            </a:pPr>
            <a:r>
              <a:rPr lang="fr-FR" altLang="fr-FR" b="1">
                <a:solidFill>
                  <a:srgbClr val="000099"/>
                </a:solidFill>
                <a:cs typeface="Arial" panose="020B0604020202020204" pitchFamily="34" charset="0"/>
              </a:rPr>
              <a:t>Sulfur iodatum 15 CH</a:t>
            </a:r>
          </a:p>
          <a:p>
            <a:pPr algn="r" eaLnBrk="1" hangingPunct="1">
              <a:buFont typeface="Wingdings" panose="05000000000000000000" pitchFamily="2" charset="2"/>
              <a:buNone/>
            </a:pPr>
            <a:r>
              <a:rPr lang="fr-FR" altLang="fr-FR" sz="1600">
                <a:solidFill>
                  <a:srgbClr val="000099"/>
                </a:solidFill>
                <a:cs typeface="Arial" panose="020B0604020202020204" pitchFamily="34" charset="0"/>
              </a:rPr>
              <a:t>1 dose à renouveler 1 ou 2 fois à 2 jours d’intervalle</a:t>
            </a:r>
          </a:p>
        </p:txBody>
      </p:sp>
      <p:sp>
        <p:nvSpPr>
          <p:cNvPr id="13" name="Text Box 68"/>
          <p:cNvSpPr txBox="1">
            <a:spLocks noChangeArrowheads="1"/>
          </p:cNvSpPr>
          <p:nvPr/>
        </p:nvSpPr>
        <p:spPr bwMode="auto">
          <a:xfrm>
            <a:off x="266700" y="2911475"/>
            <a:ext cx="47672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500" b="1">
                <a:solidFill>
                  <a:srgbClr val="000099"/>
                </a:solidFill>
                <a:cs typeface="Arial" panose="020B0604020202020204" pitchFamily="34" charset="0"/>
              </a:rPr>
              <a:t>Convalescence des maladies infectieuses</a:t>
            </a:r>
          </a:p>
          <a:p>
            <a:pPr eaLnBrk="1" hangingPunct="1">
              <a:buClr>
                <a:srgbClr val="62C400"/>
              </a:buClr>
            </a:pPr>
            <a:r>
              <a:rPr lang="fr-FR" altLang="fr-FR" sz="1500">
                <a:solidFill>
                  <a:srgbClr val="000099"/>
                </a:solidFill>
                <a:cs typeface="Arial" panose="020B0604020202020204" pitchFamily="34" charset="0"/>
              </a:rPr>
              <a:t>     Petite toux sèche</a:t>
            </a:r>
          </a:p>
          <a:p>
            <a:pPr eaLnBrk="1" hangingPunct="1">
              <a:buClr>
                <a:srgbClr val="62C400"/>
              </a:buClr>
            </a:pPr>
            <a:r>
              <a:rPr lang="fr-FR" altLang="fr-FR" sz="1500">
                <a:solidFill>
                  <a:srgbClr val="000099"/>
                </a:solidFill>
                <a:cs typeface="Arial" panose="020B0604020202020204" pitchFamily="34" charset="0"/>
              </a:rPr>
              <a:t>     Fatigue matinale vers 11 heures </a:t>
            </a:r>
          </a:p>
          <a:p>
            <a:pPr eaLnBrk="1" hangingPunct="1">
              <a:buClr>
                <a:srgbClr val="62C400"/>
              </a:buClr>
            </a:pPr>
            <a:r>
              <a:rPr lang="fr-FR" altLang="fr-FR" sz="1500">
                <a:solidFill>
                  <a:srgbClr val="000099"/>
                </a:solidFill>
                <a:cs typeface="Arial" panose="020B0604020202020204" pitchFamily="34" charset="0"/>
              </a:rPr>
              <a:t>     Amaigrissement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7271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7271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72710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7271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72710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72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6" grpId="0" autoUpdateAnimBg="0"/>
      <p:bldP spid="727107" grpId="0" autoUpdateAnimBg="0"/>
      <p:bldP spid="727108" grpId="0" autoUpdateAnimBg="0"/>
      <p:bldP spid="727109" grpId="0" animBg="1"/>
      <p:bldP spid="727110" grpId="0" animBg="1"/>
      <p:bldP spid="727111" grpId="0" animBg="1"/>
      <p:bldP spid="16" grpId="0" animBg="1"/>
      <p:bldP spid="1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1909763" y="2403475"/>
            <a:ext cx="8361362" cy="2740025"/>
          </a:xfrm>
          <a:prstGeom prst="rect">
            <a:avLst/>
          </a:prstGeom>
          <a:noFill/>
          <a:ln>
            <a:noFill/>
          </a:ln>
          <a:effectLst/>
        </p:spPr>
        <p:txBody>
          <a:bodyPr>
            <a:spAutoFit/>
          </a:bodyPr>
          <a:lstStyle>
            <a:lvl1pPr marL="288925" indent="-288925">
              <a:tabLst>
                <a:tab pos="287338" algn="l"/>
              </a:tabLst>
              <a:defRPr sz="1600">
                <a:solidFill>
                  <a:schemeClr val="tx1"/>
                </a:solidFill>
                <a:latin typeface="Arial" panose="020B0604020202020204" pitchFamily="34" charset="0"/>
              </a:defRPr>
            </a:lvl1pPr>
            <a:lvl2pPr marL="742950" indent="-285750">
              <a:tabLst>
                <a:tab pos="287338" algn="l"/>
              </a:tabLst>
              <a:defRPr sz="1600">
                <a:solidFill>
                  <a:schemeClr val="tx1"/>
                </a:solidFill>
                <a:latin typeface="Arial" panose="020B0604020202020204" pitchFamily="34" charset="0"/>
              </a:defRPr>
            </a:lvl2pPr>
            <a:lvl3pPr marL="1143000" indent="-228600">
              <a:tabLst>
                <a:tab pos="287338" algn="l"/>
              </a:tabLst>
              <a:defRPr sz="1600">
                <a:solidFill>
                  <a:schemeClr val="tx1"/>
                </a:solidFill>
                <a:latin typeface="Arial" panose="020B0604020202020204" pitchFamily="34" charset="0"/>
              </a:defRPr>
            </a:lvl3pPr>
            <a:lvl4pPr marL="1600200" indent="-228600">
              <a:tabLst>
                <a:tab pos="287338" algn="l"/>
              </a:tabLst>
              <a:defRPr sz="1600">
                <a:solidFill>
                  <a:schemeClr val="tx1"/>
                </a:solidFill>
                <a:latin typeface="Arial" panose="020B0604020202020204" pitchFamily="34" charset="0"/>
              </a:defRPr>
            </a:lvl4pPr>
            <a:lvl5pPr marL="2057400" indent="-228600">
              <a:tabLst>
                <a:tab pos="287338"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287338"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287338"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287338"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287338" algn="l"/>
              </a:tabLst>
              <a:defRPr sz="1600">
                <a:solidFill>
                  <a:schemeClr val="tx1"/>
                </a:solidFill>
                <a:latin typeface="Arial" panose="020B0604020202020204" pitchFamily="34" charset="0"/>
              </a:defRPr>
            </a:lvl9pPr>
          </a:lstStyle>
          <a:p>
            <a:pPr marL="342900" indent="-342900">
              <a:buClr>
                <a:srgbClr val="62C400"/>
              </a:buClr>
              <a:buFontTx/>
              <a:buBlip>
                <a:blip r:embed="rId3"/>
              </a:buBlip>
              <a:defRPr/>
            </a:pPr>
            <a:r>
              <a:rPr lang="fr-FR" altLang="fr-FR" sz="2000" dirty="0">
                <a:solidFill>
                  <a:srgbClr val="000099"/>
                </a:solidFill>
                <a:cs typeface="Arial" panose="020B0604020202020204" pitchFamily="34" charset="0"/>
              </a:rPr>
              <a:t>Se limiter aux </a:t>
            </a:r>
            <a:r>
              <a:rPr lang="fr-FR" altLang="fr-FR" sz="2000" b="1" i="1" dirty="0">
                <a:solidFill>
                  <a:srgbClr val="000099"/>
                </a:solidFill>
                <a:cs typeface="Arial" panose="020B0604020202020204" pitchFamily="34" charset="0"/>
              </a:rPr>
              <a:t>pathologies aiguës</a:t>
            </a:r>
            <a:endParaRPr lang="fr-FR" altLang="fr-FR" sz="2000" dirty="0">
              <a:solidFill>
                <a:srgbClr val="000099"/>
              </a:solidFill>
              <a:cs typeface="Arial" panose="020B0604020202020204" pitchFamily="34" charset="0"/>
            </a:endParaRPr>
          </a:p>
          <a:p>
            <a:pPr>
              <a:lnSpc>
                <a:spcPct val="150000"/>
              </a:lnSpc>
              <a:buClr>
                <a:srgbClr val="62C400"/>
              </a:buClr>
              <a:buFont typeface="Symbol" panose="05050102010706020507" pitchFamily="18" charset="2"/>
              <a:buChar char="·"/>
              <a:defRPr/>
            </a:pPr>
            <a:endParaRPr lang="fr-FR" altLang="fr-FR" sz="2000" dirty="0">
              <a:solidFill>
                <a:srgbClr val="000099"/>
              </a:solidFill>
              <a:cs typeface="Arial" panose="020B0604020202020204" pitchFamily="34" charset="0"/>
            </a:endParaRPr>
          </a:p>
          <a:p>
            <a:pPr marL="342900" indent="-342900">
              <a:spcBef>
                <a:spcPct val="30000"/>
              </a:spcBef>
              <a:buClr>
                <a:srgbClr val="62C400"/>
              </a:buClr>
              <a:buFontTx/>
              <a:buBlip>
                <a:blip r:embed="rId3"/>
              </a:buBlip>
              <a:defRPr/>
            </a:pPr>
            <a:r>
              <a:rPr lang="fr-FR" altLang="fr-FR" sz="2000" b="1" i="1" dirty="0">
                <a:solidFill>
                  <a:srgbClr val="000099"/>
                </a:solidFill>
                <a:cs typeface="Arial" panose="020B0604020202020204" pitchFamily="34" charset="0"/>
              </a:rPr>
              <a:t>Limiter</a:t>
            </a:r>
            <a:r>
              <a:rPr lang="fr-FR" altLang="fr-FR" sz="2000" dirty="0">
                <a:solidFill>
                  <a:srgbClr val="000099"/>
                </a:solidFill>
                <a:cs typeface="Arial" panose="020B0604020202020204" pitchFamily="34" charset="0"/>
              </a:rPr>
              <a:t> le conseil</a:t>
            </a:r>
            <a:r>
              <a:rPr lang="fr-FR" altLang="fr-FR" sz="2000" b="1" i="1" dirty="0">
                <a:solidFill>
                  <a:srgbClr val="000099"/>
                </a:solidFill>
                <a:cs typeface="Arial" panose="020B0604020202020204" pitchFamily="34" charset="0"/>
              </a:rPr>
              <a:t> dans le temps</a:t>
            </a:r>
            <a:r>
              <a:rPr lang="fr-FR" altLang="fr-FR" sz="2000" dirty="0">
                <a:solidFill>
                  <a:srgbClr val="000099"/>
                </a:solidFill>
                <a:cs typeface="Arial" panose="020B0604020202020204" pitchFamily="34" charset="0"/>
              </a:rPr>
              <a:t> : nécessité d’une amélioration notable rapide (par exemple : 24 ou 48 heures en ORL)</a:t>
            </a:r>
          </a:p>
          <a:p>
            <a:pPr marL="0" indent="0">
              <a:buClr>
                <a:srgbClr val="62C400"/>
              </a:buClr>
              <a:defRPr/>
            </a:pPr>
            <a:endParaRPr lang="fr-FR" altLang="fr-FR" sz="2000" dirty="0">
              <a:solidFill>
                <a:srgbClr val="000099"/>
              </a:solidFill>
              <a:cs typeface="Arial" panose="020B0604020202020204" pitchFamily="34" charset="0"/>
            </a:endParaRPr>
          </a:p>
          <a:p>
            <a:pPr marL="342900" indent="-342900">
              <a:spcBef>
                <a:spcPct val="30000"/>
              </a:spcBef>
              <a:buClr>
                <a:srgbClr val="62C400"/>
              </a:buClr>
              <a:buFontTx/>
              <a:buBlip>
                <a:blip r:embed="rId3"/>
              </a:buBlip>
              <a:defRPr/>
            </a:pPr>
            <a:r>
              <a:rPr lang="fr-FR" altLang="fr-FR" sz="2000" i="1" dirty="0">
                <a:solidFill>
                  <a:srgbClr val="000099"/>
                </a:solidFill>
                <a:cs typeface="Arial" panose="020B0604020202020204" pitchFamily="34" charset="0"/>
              </a:rPr>
              <a:t>Savoir reconsidérer le problème = </a:t>
            </a:r>
            <a:r>
              <a:rPr lang="fr-FR" altLang="fr-FR" sz="2000" b="1" i="1" dirty="0">
                <a:solidFill>
                  <a:srgbClr val="000099"/>
                </a:solidFill>
                <a:cs typeface="Arial" panose="020B0604020202020204" pitchFamily="34" charset="0"/>
              </a:rPr>
              <a:t>INSTAURER UN SUIVI</a:t>
            </a:r>
          </a:p>
          <a:p>
            <a:pPr marL="361950" indent="0">
              <a:spcBef>
                <a:spcPts val="1200"/>
              </a:spcBef>
              <a:buClr>
                <a:srgbClr val="62C400"/>
              </a:buClr>
              <a:tabLst>
                <a:tab pos="361950" algn="l"/>
              </a:tabLst>
              <a:defRPr/>
            </a:pPr>
            <a:r>
              <a:rPr lang="fr-FR" altLang="fr-FR" sz="2000" b="1" i="1" dirty="0">
                <a:solidFill>
                  <a:srgbClr val="000099"/>
                </a:solidFill>
                <a:cs typeface="Arial" panose="020B0604020202020204" pitchFamily="34" charset="0"/>
              </a:rPr>
              <a:t>Et si besoin, </a:t>
            </a:r>
            <a:r>
              <a:rPr lang="fr-FR" altLang="fr-FR" sz="2000" dirty="0">
                <a:solidFill>
                  <a:srgbClr val="000099"/>
                </a:solidFill>
                <a:cs typeface="Arial" panose="020B0604020202020204" pitchFamily="34" charset="0"/>
              </a:rPr>
              <a:t>orienter vers une consultation médicale</a:t>
            </a:r>
            <a:endParaRPr lang="fr-FR" altLang="fr-FR" sz="2000" b="1" i="1" dirty="0">
              <a:solidFill>
                <a:srgbClr val="000099"/>
              </a:solidFill>
              <a:cs typeface="Arial" panose="020B0604020202020204" pitchFamily="34" charset="0"/>
            </a:endParaRPr>
          </a:p>
        </p:txBody>
      </p:sp>
      <p:sp>
        <p:nvSpPr>
          <p:cNvPr id="161795" name="Titre 1"/>
          <p:cNvSpPr txBox="1">
            <a:spLocks/>
          </p:cNvSpPr>
          <p:nvPr/>
        </p:nvSpPr>
        <p:spPr bwMode="auto">
          <a:xfrm>
            <a:off x="2303463" y="361950"/>
            <a:ext cx="7048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dirty="0">
                <a:solidFill>
                  <a:srgbClr val="FFFFFF"/>
                </a:solidFill>
                <a:ea typeface="Tahoma" panose="020B0604030504040204" pitchFamily="34" charset="0"/>
                <a:cs typeface="Arial" panose="020B0604020202020204" pitchFamily="34" charset="0"/>
              </a:rPr>
              <a:t>2.1. Règles d’or du conseil</a:t>
            </a:r>
          </a:p>
        </p:txBody>
      </p:sp>
      <p:pic>
        <p:nvPicPr>
          <p:cNvPr id="161796"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5863" y="4737100"/>
            <a:ext cx="719137"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ChangeArrowheads="1"/>
          </p:cNvSpPr>
          <p:nvPr/>
        </p:nvSpPr>
        <p:spPr bwMode="auto">
          <a:xfrm>
            <a:off x="6096000" y="1736725"/>
            <a:ext cx="529748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b="1" u="sng">
                <a:solidFill>
                  <a:srgbClr val="000099"/>
                </a:solidFill>
                <a:cs typeface="Arial" panose="020B0604020202020204" pitchFamily="34" charset="0"/>
              </a:rPr>
              <a:t>Objectif :</a:t>
            </a:r>
          </a:p>
          <a:p>
            <a:pPr eaLnBrk="1" hangingPunct="1">
              <a:spcBef>
                <a:spcPct val="20000"/>
              </a:spcBef>
              <a:buFont typeface="Wingdings" panose="05000000000000000000" pitchFamily="2" charset="2"/>
              <a:buChar char="Ø"/>
            </a:pPr>
            <a:r>
              <a:rPr lang="fr-FR" altLang="fr-FR" sz="2000">
                <a:solidFill>
                  <a:srgbClr val="000099"/>
                </a:solidFill>
                <a:cs typeface="Arial" panose="020B0604020202020204" pitchFamily="34" charset="0"/>
              </a:rPr>
              <a:t>Construire un schéma de synthèse</a:t>
            </a:r>
          </a:p>
          <a:p>
            <a:pPr eaLnBrk="1" hangingPunct="1">
              <a:spcBef>
                <a:spcPct val="20000"/>
              </a:spcBef>
              <a:buFont typeface="Wingdings" panose="05000000000000000000" pitchFamily="2" charset="2"/>
              <a:buChar char="Ø"/>
            </a:pPr>
            <a:r>
              <a:rPr lang="fr-FR" altLang="fr-FR" sz="2000">
                <a:solidFill>
                  <a:srgbClr val="000099"/>
                </a:solidFill>
                <a:cs typeface="Arial" panose="020B0604020202020204" pitchFamily="34" charset="0"/>
              </a:rPr>
              <a:t>Disposer d’un outil aide-mémoire</a:t>
            </a:r>
            <a:endParaRPr lang="fr-FR" altLang="fr-FR" sz="3200">
              <a:solidFill>
                <a:srgbClr val="000099"/>
              </a:solidFill>
              <a:cs typeface="Arial" panose="020B0604020202020204" pitchFamily="34" charset="0"/>
            </a:endParaRPr>
          </a:p>
        </p:txBody>
      </p:sp>
      <p:sp>
        <p:nvSpPr>
          <p:cNvPr id="399363" name="Rectangle 4"/>
          <p:cNvSpPr>
            <a:spLocks noChangeArrowheads="1"/>
          </p:cNvSpPr>
          <p:nvPr/>
        </p:nvSpPr>
        <p:spPr bwMode="auto">
          <a:xfrm>
            <a:off x="3856038" y="3794125"/>
            <a:ext cx="7392987"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FR" altLang="fr-FR" b="1" u="sng">
                <a:solidFill>
                  <a:srgbClr val="000099"/>
                </a:solidFill>
                <a:cs typeface="Arial" panose="020B0604020202020204" pitchFamily="34" charset="0"/>
              </a:rPr>
              <a:t>Règles du jeu :</a:t>
            </a:r>
          </a:p>
          <a:p>
            <a:pPr eaLnBrk="1" hangingPunct="1">
              <a:spcBef>
                <a:spcPct val="20000"/>
              </a:spcBef>
              <a:buFontTx/>
              <a:buBlip>
                <a:blip r:embed="rId3"/>
              </a:buBlip>
            </a:pPr>
            <a:r>
              <a:rPr lang="fr-FR" altLang="fr-FR" b="1">
                <a:solidFill>
                  <a:srgbClr val="000099"/>
                </a:solidFill>
                <a:cs typeface="Arial" panose="020B0604020202020204" pitchFamily="34" charset="0"/>
              </a:rPr>
              <a:t>Collégialement</a:t>
            </a:r>
          </a:p>
          <a:p>
            <a:pPr eaLnBrk="1" hangingPunct="1">
              <a:spcBef>
                <a:spcPct val="20000"/>
              </a:spcBef>
              <a:buFontTx/>
              <a:buBlip>
                <a:blip r:embed="rId3"/>
              </a:buBlip>
            </a:pPr>
            <a:r>
              <a:rPr lang="fr-FR" altLang="fr-FR">
                <a:solidFill>
                  <a:srgbClr val="000099"/>
                </a:solidFill>
                <a:cs typeface="Arial" panose="020B0604020202020204" pitchFamily="34" charset="0"/>
              </a:rPr>
              <a:t>Utiliser la structure proposée</a:t>
            </a:r>
          </a:p>
          <a:p>
            <a:pPr eaLnBrk="1" hangingPunct="1">
              <a:spcBef>
                <a:spcPct val="20000"/>
              </a:spcBef>
              <a:buFontTx/>
              <a:buBlip>
                <a:blip r:embed="rId3"/>
              </a:buBlip>
            </a:pPr>
            <a:r>
              <a:rPr lang="fr-FR" altLang="fr-FR">
                <a:solidFill>
                  <a:srgbClr val="000099"/>
                </a:solidFill>
                <a:cs typeface="Arial" panose="020B0604020202020204" pitchFamily="34" charset="0"/>
              </a:rPr>
              <a:t>Construire l’arbre décisionnel « Syndromes grippaux»</a:t>
            </a:r>
          </a:p>
        </p:txBody>
      </p:sp>
      <p:sp>
        <p:nvSpPr>
          <p:cNvPr id="399364"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399365" name="ZoneTexte 12"/>
          <p:cNvSpPr txBox="1">
            <a:spLocks noChangeArrowheads="1"/>
          </p:cNvSpPr>
          <p:nvPr/>
        </p:nvSpPr>
        <p:spPr bwMode="auto">
          <a:xfrm rot="-39669">
            <a:off x="1433513" y="3065463"/>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a:solidFill>
                  <a:srgbClr val="FFFFFF"/>
                </a:solidFill>
                <a:latin typeface="Arial Black" panose="020B0A04020102020204" pitchFamily="34" charset="0"/>
                <a:cs typeface="Arial" panose="020B0604020202020204" pitchFamily="34" charset="0"/>
              </a:rPr>
              <a:t>5’</a:t>
            </a:r>
          </a:p>
        </p:txBody>
      </p:sp>
      <p:sp>
        <p:nvSpPr>
          <p:cNvPr id="399366"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3.10. Syndromes grippaux</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3.10. Syndromes grippaux</a:t>
            </a:r>
          </a:p>
        </p:txBody>
      </p:sp>
      <p:pic>
        <p:nvPicPr>
          <p:cNvPr id="401411" name="Image 3"/>
          <p:cNvPicPr>
            <a:picLocks noChangeAspect="1"/>
          </p:cNvPicPr>
          <p:nvPr/>
        </p:nvPicPr>
        <p:blipFill>
          <a:blip r:embed="rId3">
            <a:extLst>
              <a:ext uri="{28A0092B-C50C-407E-A947-70E740481C1C}">
                <a14:useLocalDpi xmlns:a14="http://schemas.microsoft.com/office/drawing/2010/main" val="0"/>
              </a:ext>
            </a:extLst>
          </a:blip>
          <a:srcRect t="3835"/>
          <a:stretch>
            <a:fillRect/>
          </a:stretch>
        </p:blipFill>
        <p:spPr bwMode="auto">
          <a:xfrm>
            <a:off x="1601788" y="1162050"/>
            <a:ext cx="9296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a:spLocks noChangeArrowheads="1"/>
          </p:cNvSpPr>
          <p:nvPr/>
        </p:nvSpPr>
        <p:spPr bwMode="auto">
          <a:xfrm>
            <a:off x="1770063" y="3154363"/>
            <a:ext cx="2239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RHUS </a:t>
            </a:r>
          </a:p>
          <a:p>
            <a:pPr algn="ctr" eaLnBrk="1" hangingPunct="1"/>
            <a:r>
              <a:rPr lang="fr-FR" altLang="fr-FR" sz="1000" b="1">
                <a:solidFill>
                  <a:srgbClr val="000099"/>
                </a:solidFill>
              </a:rPr>
              <a:t>TOXICODENDRON 9 CH</a:t>
            </a:r>
          </a:p>
        </p:txBody>
      </p:sp>
      <p:sp>
        <p:nvSpPr>
          <p:cNvPr id="6" name="ZoneTexte 5"/>
          <p:cNvSpPr txBox="1">
            <a:spLocks noChangeArrowheads="1"/>
          </p:cNvSpPr>
          <p:nvPr/>
        </p:nvSpPr>
        <p:spPr bwMode="auto">
          <a:xfrm>
            <a:off x="1874838" y="2814638"/>
            <a:ext cx="22399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bouger</a:t>
            </a:r>
          </a:p>
        </p:txBody>
      </p:sp>
      <p:sp>
        <p:nvSpPr>
          <p:cNvPr id="7" name="ZoneTexte 6"/>
          <p:cNvSpPr txBox="1">
            <a:spLocks noChangeArrowheads="1"/>
          </p:cNvSpPr>
          <p:nvPr/>
        </p:nvSpPr>
        <p:spPr bwMode="auto">
          <a:xfrm>
            <a:off x="4040188" y="2484438"/>
            <a:ext cx="22399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douleurs des globes</a:t>
            </a:r>
          </a:p>
        </p:txBody>
      </p:sp>
      <p:sp>
        <p:nvSpPr>
          <p:cNvPr id="9" name="Rectangle 8"/>
          <p:cNvSpPr>
            <a:spLocks noChangeArrowheads="1"/>
          </p:cNvSpPr>
          <p:nvPr/>
        </p:nvSpPr>
        <p:spPr bwMode="auto">
          <a:xfrm>
            <a:off x="4248150" y="2698750"/>
            <a:ext cx="742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oculaires</a:t>
            </a:r>
          </a:p>
        </p:txBody>
      </p:sp>
      <p:sp>
        <p:nvSpPr>
          <p:cNvPr id="10" name="Rectangle 9"/>
          <p:cNvSpPr>
            <a:spLocks noChangeArrowheads="1"/>
          </p:cNvSpPr>
          <p:nvPr/>
        </p:nvSpPr>
        <p:spPr bwMode="auto">
          <a:xfrm>
            <a:off x="4179888" y="2917825"/>
            <a:ext cx="811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profondes</a:t>
            </a:r>
          </a:p>
        </p:txBody>
      </p:sp>
      <p:sp>
        <p:nvSpPr>
          <p:cNvPr id="11" name="Rectangle 10"/>
          <p:cNvSpPr>
            <a:spLocks noChangeArrowheads="1"/>
          </p:cNvSpPr>
          <p:nvPr/>
        </p:nvSpPr>
        <p:spPr bwMode="auto">
          <a:xfrm>
            <a:off x="6916738" y="2592388"/>
            <a:ext cx="957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maux de tête</a:t>
            </a:r>
          </a:p>
        </p:txBody>
      </p:sp>
      <p:sp>
        <p:nvSpPr>
          <p:cNvPr id="12" name="Rectangle 11"/>
          <p:cNvSpPr>
            <a:spLocks noChangeArrowheads="1"/>
          </p:cNvSpPr>
          <p:nvPr/>
        </p:nvSpPr>
        <p:spPr bwMode="auto">
          <a:xfrm>
            <a:off x="6872288" y="3032125"/>
            <a:ext cx="11287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abrutissements</a:t>
            </a:r>
          </a:p>
        </p:txBody>
      </p:sp>
      <p:sp>
        <p:nvSpPr>
          <p:cNvPr id="13" name="ZoneTexte 12"/>
          <p:cNvSpPr txBox="1">
            <a:spLocks noChangeArrowheads="1"/>
          </p:cNvSpPr>
          <p:nvPr/>
        </p:nvSpPr>
        <p:spPr bwMode="auto">
          <a:xfrm>
            <a:off x="6418263" y="3295650"/>
            <a:ext cx="22399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GELSEMIUM 9 CH</a:t>
            </a:r>
          </a:p>
        </p:txBody>
      </p:sp>
      <p:sp>
        <p:nvSpPr>
          <p:cNvPr id="14" name="Rectangle 13"/>
          <p:cNvSpPr>
            <a:spLocks noChangeArrowheads="1"/>
          </p:cNvSpPr>
          <p:nvPr/>
        </p:nvSpPr>
        <p:spPr bwMode="auto">
          <a:xfrm>
            <a:off x="9278938" y="2597150"/>
            <a:ext cx="13477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sèche douloureuse</a:t>
            </a:r>
          </a:p>
        </p:txBody>
      </p:sp>
      <p:sp>
        <p:nvSpPr>
          <p:cNvPr id="15" name="Rectangle 14"/>
          <p:cNvSpPr>
            <a:spLocks noChangeArrowheads="1"/>
          </p:cNvSpPr>
          <p:nvPr/>
        </p:nvSpPr>
        <p:spPr bwMode="auto">
          <a:xfrm>
            <a:off x="9744075" y="2816225"/>
            <a:ext cx="873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au moindre</a:t>
            </a:r>
          </a:p>
        </p:txBody>
      </p:sp>
      <p:sp>
        <p:nvSpPr>
          <p:cNvPr id="16" name="Rectangle 15"/>
          <p:cNvSpPr>
            <a:spLocks noChangeArrowheads="1"/>
          </p:cNvSpPr>
          <p:nvPr/>
        </p:nvSpPr>
        <p:spPr bwMode="auto">
          <a:xfrm>
            <a:off x="9290050" y="3035300"/>
            <a:ext cx="901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mouvement</a:t>
            </a:r>
          </a:p>
        </p:txBody>
      </p:sp>
      <p:sp>
        <p:nvSpPr>
          <p:cNvPr id="17" name="Rectangle 16"/>
          <p:cNvSpPr>
            <a:spLocks noChangeArrowheads="1"/>
          </p:cNvSpPr>
          <p:nvPr/>
        </p:nvSpPr>
        <p:spPr bwMode="auto">
          <a:xfrm>
            <a:off x="3573463" y="5375275"/>
            <a:ext cx="68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grippale</a:t>
            </a:r>
          </a:p>
        </p:txBody>
      </p:sp>
      <p:sp>
        <p:nvSpPr>
          <p:cNvPr id="18" name="Rectangle 17"/>
          <p:cNvSpPr>
            <a:spLocks noChangeArrowheads="1"/>
          </p:cNvSpPr>
          <p:nvPr/>
        </p:nvSpPr>
        <p:spPr bwMode="auto">
          <a:xfrm>
            <a:off x="2913063" y="5937250"/>
            <a:ext cx="15462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INFLUENZINUM 15 CH</a:t>
            </a:r>
          </a:p>
        </p:txBody>
      </p:sp>
      <p:sp>
        <p:nvSpPr>
          <p:cNvPr id="19" name="Rectangle 18"/>
          <p:cNvSpPr>
            <a:spLocks noChangeArrowheads="1"/>
          </p:cNvSpPr>
          <p:nvPr/>
        </p:nvSpPr>
        <p:spPr bwMode="auto">
          <a:xfrm>
            <a:off x="8178800" y="5780088"/>
            <a:ext cx="167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KALIUM </a:t>
            </a:r>
          </a:p>
          <a:p>
            <a:pPr algn="ctr" eaLnBrk="1" hangingPunct="1"/>
            <a:r>
              <a:rPr lang="fr-FR" altLang="fr-FR" sz="1000" b="1">
                <a:solidFill>
                  <a:srgbClr val="000099"/>
                </a:solidFill>
              </a:rPr>
              <a:t>PHOSPHORICUM  15 CH</a:t>
            </a:r>
          </a:p>
        </p:txBody>
      </p:sp>
      <p:sp>
        <p:nvSpPr>
          <p:cNvPr id="20" name="Rectangle 19"/>
          <p:cNvSpPr>
            <a:spLocks noChangeArrowheads="1"/>
          </p:cNvSpPr>
          <p:nvPr/>
        </p:nvSpPr>
        <p:spPr bwMode="auto">
          <a:xfrm>
            <a:off x="5543550" y="5384800"/>
            <a:ext cx="7254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Asthénie</a:t>
            </a:r>
          </a:p>
        </p:txBody>
      </p:sp>
      <p:sp>
        <p:nvSpPr>
          <p:cNvPr id="21" name="Rectangle 20"/>
          <p:cNvSpPr>
            <a:spLocks noChangeArrowheads="1"/>
          </p:cNvSpPr>
          <p:nvPr/>
        </p:nvSpPr>
        <p:spPr bwMode="auto">
          <a:xfrm>
            <a:off x="5489575" y="5594350"/>
            <a:ext cx="966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transpiration</a:t>
            </a:r>
          </a:p>
        </p:txBody>
      </p:sp>
      <p:sp>
        <p:nvSpPr>
          <p:cNvPr id="22" name="Rectangle 21"/>
          <p:cNvSpPr>
            <a:spLocks noChangeArrowheads="1"/>
          </p:cNvSpPr>
          <p:nvPr/>
        </p:nvSpPr>
        <p:spPr bwMode="auto">
          <a:xfrm>
            <a:off x="8623300" y="5384800"/>
            <a:ext cx="928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physique et </a:t>
            </a:r>
          </a:p>
        </p:txBody>
      </p:sp>
      <p:sp>
        <p:nvSpPr>
          <p:cNvPr id="23" name="Rectangle 22"/>
          <p:cNvSpPr>
            <a:spLocks noChangeArrowheads="1"/>
          </p:cNvSpPr>
          <p:nvPr/>
        </p:nvSpPr>
        <p:spPr bwMode="auto">
          <a:xfrm>
            <a:off x="7986713" y="5594350"/>
            <a:ext cx="8874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000" b="1">
                <a:solidFill>
                  <a:srgbClr val="000099"/>
                </a:solidFill>
              </a:rPr>
              <a:t>psychique  </a:t>
            </a:r>
          </a:p>
        </p:txBody>
      </p:sp>
      <p:sp>
        <p:nvSpPr>
          <p:cNvPr id="24" name="Pentagone 23"/>
          <p:cNvSpPr/>
          <p:nvPr/>
        </p:nvSpPr>
        <p:spPr>
          <a:xfrm rot="5400000">
            <a:off x="9922669" y="400844"/>
            <a:ext cx="1819275" cy="1735137"/>
          </a:xfrm>
          <a:prstGeom prst="homePlate">
            <a:avLst>
              <a:gd name="adj" fmla="val 33489"/>
            </a:avLst>
          </a:prstGeom>
          <a:solidFill>
            <a:srgbClr val="D1E6F9"/>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fr-FR" dirty="0"/>
          </a:p>
        </p:txBody>
      </p:sp>
      <p:sp>
        <p:nvSpPr>
          <p:cNvPr id="25" name="ZoneTexte 16"/>
          <p:cNvSpPr txBox="1">
            <a:spLocks noChangeArrowheads="1"/>
          </p:cNvSpPr>
          <p:nvPr/>
        </p:nvSpPr>
        <p:spPr bwMode="auto">
          <a:xfrm>
            <a:off x="9964738" y="946150"/>
            <a:ext cx="17287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1400" i="1">
                <a:solidFill>
                  <a:srgbClr val="0053A1"/>
                </a:solidFill>
                <a:latin typeface="Tahoma" panose="020B0604030504040204" pitchFamily="34" charset="0"/>
                <a:cs typeface="Arial" panose="020B0604020202020204" pitchFamily="34" charset="0"/>
              </a:rPr>
              <a:t>Arbre décisionnel à télécharger sur votre espace www.cdfh.fr</a:t>
            </a:r>
          </a:p>
        </p:txBody>
      </p:sp>
      <p:pic>
        <p:nvPicPr>
          <p:cNvPr id="26"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3850" y="371475"/>
            <a:ext cx="6508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up)">
                                      <p:cBhvr>
                                        <p:cTn id="77" dur="500"/>
                                        <p:tgtEl>
                                          <p:spTgt spid="24"/>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up)">
                                      <p:cBhvr>
                                        <p:cTn id="80" dur="500"/>
                                        <p:tgtEl>
                                          <p:spTgt spid="25"/>
                                        </p:tgtEl>
                                      </p:cBhvr>
                                    </p:animEffect>
                                  </p:childTnLst>
                                </p:cTn>
                              </p:par>
                              <p:par>
                                <p:cTn id="81" presetID="22" presetClass="entr" presetSubtype="1"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up)">
                                      <p:cBhvr>
                                        <p:cTn id="8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P spid="13" grpId="0"/>
      <p:bldP spid="13" grpId="1"/>
      <p:bldP spid="14" grpId="0"/>
      <p:bldP spid="15" grpId="0"/>
      <p:bldP spid="16" grpId="0"/>
      <p:bldP spid="17" grpId="0"/>
      <p:bldP spid="18" grpId="0"/>
      <p:bldP spid="19" grpId="0"/>
      <p:bldP spid="20" grpId="0"/>
      <p:bldP spid="21" grpId="0"/>
      <p:bldP spid="22" grpId="0"/>
      <p:bldP spid="23" grpId="0"/>
      <p:bldP spid="24" grpId="0" animBg="1"/>
      <p:bldP spid="25"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p:cNvSpPr>
            <a:spLocks noChangeArrowheads="1"/>
          </p:cNvSpPr>
          <p:nvPr/>
        </p:nvSpPr>
        <p:spPr bwMode="auto">
          <a:xfrm>
            <a:off x="976313" y="1704975"/>
            <a:ext cx="9623425" cy="2081213"/>
          </a:xfrm>
          <a:prstGeom prst="rect">
            <a:avLst/>
          </a:prstGeom>
          <a:noFill/>
          <a:ln>
            <a:noFill/>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lnSpc>
                <a:spcPct val="200000"/>
              </a:lnSpc>
              <a:spcBef>
                <a:spcPts val="0"/>
              </a:spcBef>
              <a:spcAft>
                <a:spcPts val="0"/>
              </a:spcAft>
              <a:buFontTx/>
              <a:buBlip>
                <a:blip r:embed="rId3"/>
              </a:buBlip>
              <a:defRPr/>
            </a:pPr>
            <a:r>
              <a:rPr lang="fr-FR" sz="2000" b="1" dirty="0">
                <a:solidFill>
                  <a:srgbClr val="000099"/>
                </a:solidFill>
                <a:latin typeface="+mj-lt"/>
                <a:ea typeface="ＭＳ Ｐゴシック" panose="020B0600070205080204" pitchFamily="34" charset="-128"/>
                <a:cs typeface="+mn-cs"/>
              </a:rPr>
              <a:t>Ulcération superficielle douloureuse </a:t>
            </a:r>
            <a:r>
              <a:rPr lang="fr-FR" sz="2000" dirty="0">
                <a:solidFill>
                  <a:srgbClr val="000099"/>
                </a:solidFill>
                <a:latin typeface="+mj-lt"/>
                <a:ea typeface="ＭＳ Ｐゴシック" panose="020B0600070205080204" pitchFamily="34" charset="-128"/>
                <a:cs typeface="+mn-cs"/>
              </a:rPr>
              <a:t>le plus souvent de la muqueuse buccale </a:t>
            </a:r>
          </a:p>
          <a:p>
            <a:pPr eaLnBrk="1" fontAlgn="auto" hangingPunct="1">
              <a:lnSpc>
                <a:spcPct val="150000"/>
              </a:lnSpc>
              <a:spcBef>
                <a:spcPts val="1200"/>
              </a:spcBef>
              <a:spcAft>
                <a:spcPts val="0"/>
              </a:spcAft>
              <a:buFontTx/>
              <a:buBlip>
                <a:blip r:embed="rId3"/>
              </a:buBlip>
              <a:defRPr/>
            </a:pPr>
            <a:r>
              <a:rPr lang="fr-FR" sz="2000" dirty="0">
                <a:solidFill>
                  <a:srgbClr val="000099"/>
                </a:solidFill>
                <a:latin typeface="+mj-lt"/>
                <a:ea typeface="ＭＳ Ｐゴシック" panose="020B0600070205080204" pitchFamily="34" charset="-128"/>
                <a:cs typeface="+mn-cs"/>
              </a:rPr>
              <a:t>Le plus fréquemment sur </a:t>
            </a:r>
            <a:r>
              <a:rPr lang="fr-FR" sz="2000" b="1" dirty="0">
                <a:solidFill>
                  <a:srgbClr val="000099"/>
                </a:solidFill>
                <a:latin typeface="+mj-lt"/>
                <a:ea typeface="ＭＳ Ｐゴシック" panose="020B0600070205080204" pitchFamily="34" charset="-128"/>
                <a:cs typeface="+mn-cs"/>
              </a:rPr>
              <a:t>l’intérieur des lèvres ou des joues, sur la gencive,</a:t>
            </a:r>
          </a:p>
          <a:p>
            <a:pPr marL="358775" indent="0" eaLnBrk="1" fontAlgn="auto" hangingPunct="1">
              <a:spcBef>
                <a:spcPts val="0"/>
              </a:spcBef>
              <a:spcAft>
                <a:spcPts val="0"/>
              </a:spcAft>
              <a:defRPr/>
            </a:pPr>
            <a:r>
              <a:rPr lang="fr-FR" sz="2000" b="1" dirty="0">
                <a:solidFill>
                  <a:srgbClr val="000099"/>
                </a:solidFill>
                <a:latin typeface="+mj-lt"/>
                <a:ea typeface="ＭＳ Ｐゴシック" panose="020B0600070205080204" pitchFamily="34" charset="-128"/>
                <a:cs typeface="+mn-cs"/>
              </a:rPr>
              <a:t>la langue</a:t>
            </a:r>
            <a:r>
              <a:rPr lang="fr-FR" sz="2000" dirty="0">
                <a:solidFill>
                  <a:srgbClr val="000099"/>
                </a:solidFill>
                <a:latin typeface="+mj-lt"/>
                <a:ea typeface="ＭＳ Ｐゴシック" panose="020B0600070205080204" pitchFamily="34" charset="-128"/>
                <a:cs typeface="+mn-cs"/>
              </a:rPr>
              <a:t> ou la gorge</a:t>
            </a:r>
            <a:r>
              <a:rPr lang="fr-FR" sz="2000" b="1" dirty="0">
                <a:solidFill>
                  <a:srgbClr val="000099"/>
                </a:solidFill>
                <a:latin typeface="+mj-lt"/>
                <a:ea typeface="ＭＳ Ｐゴシック" panose="020B0600070205080204" pitchFamily="34" charset="-128"/>
                <a:cs typeface="+mn-cs"/>
              </a:rPr>
              <a:t>. </a:t>
            </a:r>
          </a:p>
          <a:p>
            <a:pPr eaLnBrk="1" fontAlgn="auto" hangingPunct="1">
              <a:lnSpc>
                <a:spcPct val="150000"/>
              </a:lnSpc>
              <a:spcBef>
                <a:spcPts val="1200"/>
              </a:spcBef>
              <a:spcAft>
                <a:spcPts val="0"/>
              </a:spcAft>
              <a:buFontTx/>
              <a:buBlip>
                <a:blip r:embed="rId3"/>
              </a:buBlip>
              <a:defRPr/>
            </a:pPr>
            <a:r>
              <a:rPr lang="fr-FR" sz="2000" b="1" dirty="0">
                <a:solidFill>
                  <a:srgbClr val="000099"/>
                </a:solidFill>
                <a:latin typeface="+mj-lt"/>
                <a:ea typeface="ＭＳ Ｐゴシック" panose="020B0600070205080204" pitchFamily="34" charset="-128"/>
                <a:cs typeface="+mn-cs"/>
              </a:rPr>
              <a:t>Etiologies nombreuses </a:t>
            </a:r>
            <a:r>
              <a:rPr lang="fr-FR" sz="2000" dirty="0">
                <a:solidFill>
                  <a:srgbClr val="000099"/>
                </a:solidFill>
                <a:latin typeface="+mj-lt"/>
                <a:ea typeface="ＭＳ Ｐゴシック" panose="020B0600070205080204" pitchFamily="34" charset="-128"/>
                <a:cs typeface="+mn-cs"/>
              </a:rPr>
              <a:t>: alimentaires, médicamenteuses, environnementales</a:t>
            </a:r>
          </a:p>
          <a:p>
            <a:pPr eaLnBrk="1" fontAlgn="auto" hangingPunct="1">
              <a:lnSpc>
                <a:spcPct val="150000"/>
              </a:lnSpc>
              <a:spcBef>
                <a:spcPts val="1200"/>
              </a:spcBef>
              <a:spcAft>
                <a:spcPts val="0"/>
              </a:spcAft>
              <a:buFontTx/>
              <a:buBlip>
                <a:blip r:embed="rId3"/>
              </a:buBlip>
              <a:defRPr/>
            </a:pPr>
            <a:r>
              <a:rPr lang="fr-FR" sz="2000" dirty="0">
                <a:solidFill>
                  <a:srgbClr val="000099"/>
                </a:solidFill>
                <a:latin typeface="+mj-lt"/>
                <a:ea typeface="ＭＳ Ｐゴシック" panose="020B0600070205080204" pitchFamily="34" charset="-128"/>
                <a:cs typeface="+mn-cs"/>
              </a:rPr>
              <a:t>Guérison </a:t>
            </a:r>
            <a:r>
              <a:rPr lang="fr-FR" sz="2000" b="1" dirty="0">
                <a:solidFill>
                  <a:srgbClr val="000099"/>
                </a:solidFill>
                <a:latin typeface="+mj-lt"/>
                <a:ea typeface="ＭＳ Ｐゴシック" panose="020B0600070205080204" pitchFamily="34" charset="-128"/>
                <a:cs typeface="+mn-cs"/>
              </a:rPr>
              <a:t>spontanée</a:t>
            </a:r>
            <a:r>
              <a:rPr lang="fr-FR" sz="2000" dirty="0">
                <a:solidFill>
                  <a:srgbClr val="000099"/>
                </a:solidFill>
                <a:latin typeface="+mj-lt"/>
                <a:ea typeface="ＭＳ Ｐゴシック" panose="020B0600070205080204" pitchFamily="34" charset="-128"/>
                <a:cs typeface="+mn-cs"/>
              </a:rPr>
              <a:t> en quelques jours</a:t>
            </a:r>
          </a:p>
        </p:txBody>
      </p:sp>
      <p:sp>
        <p:nvSpPr>
          <p:cNvPr id="403459"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3.11. Aphtes</a:t>
            </a:r>
          </a:p>
        </p:txBody>
      </p:sp>
      <p:sp>
        <p:nvSpPr>
          <p:cNvPr id="403460" name="Espace réservé du contenu 2"/>
          <p:cNvSpPr txBox="1">
            <a:spLocks/>
          </p:cNvSpPr>
          <p:nvPr/>
        </p:nvSpPr>
        <p:spPr bwMode="auto">
          <a:xfrm>
            <a:off x="246063" y="1196975"/>
            <a:ext cx="1051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3200">
              <a:solidFill>
                <a:srgbClr val="000000"/>
              </a:solidFill>
            </a:endParaRPr>
          </a:p>
          <a:p>
            <a:pPr eaLnBrk="1" hangingPunct="1"/>
            <a:endParaRPr lang="fr-FR" altLang="fr-FR" sz="3200">
              <a:solidFill>
                <a:srgbClr val="000000"/>
              </a:solidFill>
            </a:endParaRPr>
          </a:p>
        </p:txBody>
      </p:sp>
      <p:pic>
        <p:nvPicPr>
          <p:cNvPr id="2" name="Image 1"/>
          <p:cNvPicPr>
            <a:picLocks noChangeAspect="1"/>
          </p:cNvPicPr>
          <p:nvPr/>
        </p:nvPicPr>
        <p:blipFill>
          <a:blip r:embed="rId4"/>
          <a:stretch>
            <a:fillRect/>
          </a:stretch>
        </p:blipFill>
        <p:spPr>
          <a:xfrm>
            <a:off x="4270375" y="4733867"/>
            <a:ext cx="2466975" cy="1847850"/>
          </a:xfrm>
          <a:prstGeom prst="rect">
            <a:avLst/>
          </a:prstGeom>
          <a:ln>
            <a:noFill/>
          </a:ln>
          <a:effectLst>
            <a:softEdge rad="112500"/>
          </a:effectLst>
        </p:spPr>
      </p:pic>
      <p:sp>
        <p:nvSpPr>
          <p:cNvPr id="403462" name="Text Box 5"/>
          <p:cNvSpPr txBox="1">
            <a:spLocks noChangeArrowheads="1"/>
          </p:cNvSpPr>
          <p:nvPr/>
        </p:nvSpPr>
        <p:spPr bwMode="auto">
          <a:xfrm>
            <a:off x="263525" y="1422400"/>
            <a:ext cx="117252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Quelques rappels</a:t>
            </a: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sym typeface="Wingdings" panose="05000000000000000000" pitchFamily="2" charset="2"/>
            </a:endParaRP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3.11. Aphtes</a:t>
            </a:r>
          </a:p>
        </p:txBody>
      </p:sp>
      <p:sp>
        <p:nvSpPr>
          <p:cNvPr id="7" name="Text Box 7"/>
          <p:cNvSpPr txBox="1">
            <a:spLocks noChangeArrowheads="1"/>
          </p:cNvSpPr>
          <p:nvPr/>
        </p:nvSpPr>
        <p:spPr bwMode="auto">
          <a:xfrm>
            <a:off x="2233613" y="4271963"/>
            <a:ext cx="7112000" cy="1847850"/>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marL="0" indent="0" eaLnBrk="1" fontAlgn="auto" hangingPunct="1">
              <a:lnSpc>
                <a:spcPct val="120000"/>
              </a:lnSpc>
              <a:spcBef>
                <a:spcPts val="0"/>
              </a:spcBef>
              <a:spcAft>
                <a:spcPts val="0"/>
              </a:spcAft>
              <a:buClr>
                <a:srgbClr val="62C400"/>
              </a:buClr>
              <a:defRPr/>
            </a:pPr>
            <a:endParaRPr lang="fr-FR" altLang="fr-FR" sz="2000" b="0" dirty="0">
              <a:solidFill>
                <a:srgbClr val="000099"/>
              </a:solidFill>
              <a:latin typeface="+mj-lt"/>
            </a:endParaRPr>
          </a:p>
          <a:p>
            <a:pPr marL="800100" lvl="1" indent="-342900" eaLnBrk="1" fontAlgn="auto" hangingPunct="1">
              <a:spcBef>
                <a:spcPct val="50000"/>
              </a:spcBef>
              <a:spcAft>
                <a:spcPts val="0"/>
              </a:spcAft>
              <a:buClr>
                <a:srgbClr val="000099"/>
              </a:buClr>
              <a:buFont typeface="Arial" panose="020B0604020202020204" pitchFamily="34" charset="0"/>
              <a:buChar char="-"/>
              <a:defRPr/>
            </a:pPr>
            <a:r>
              <a:rPr lang="fr-FR" altLang="fr-FR" sz="2000" dirty="0">
                <a:solidFill>
                  <a:srgbClr val="000099"/>
                </a:solidFill>
                <a:latin typeface="+mj-lt"/>
              </a:rPr>
              <a:t>si aphtes étendus ou géants (entre 1 et 5 cm)</a:t>
            </a:r>
            <a:r>
              <a:rPr lang="fr-FR" altLang="ja-JP" sz="2000" dirty="0">
                <a:solidFill>
                  <a:srgbClr val="000099"/>
                </a:solidFill>
                <a:latin typeface="+mj-lt"/>
              </a:rPr>
              <a:t>, </a:t>
            </a:r>
          </a:p>
          <a:p>
            <a:pPr marL="800100" lvl="1" indent="-342900" eaLnBrk="1" fontAlgn="auto" hangingPunct="1">
              <a:spcBef>
                <a:spcPct val="50000"/>
              </a:spcBef>
              <a:spcAft>
                <a:spcPts val="0"/>
              </a:spcAft>
              <a:buClr>
                <a:srgbClr val="000099"/>
              </a:buClr>
              <a:buFont typeface="Arial" panose="020B0604020202020204" pitchFamily="34" charset="0"/>
              <a:buChar char="-"/>
              <a:defRPr/>
            </a:pPr>
            <a:r>
              <a:rPr lang="fr-FR" altLang="ja-JP" sz="2000" dirty="0">
                <a:solidFill>
                  <a:srgbClr val="000099"/>
                </a:solidFill>
                <a:latin typeface="+mj-lt"/>
              </a:rPr>
              <a:t>si récidive fréquente</a:t>
            </a:r>
          </a:p>
          <a:p>
            <a:pPr marL="800100" lvl="1" indent="-342900" eaLnBrk="1" fontAlgn="auto" hangingPunct="1">
              <a:spcBef>
                <a:spcPct val="50000"/>
              </a:spcBef>
              <a:spcAft>
                <a:spcPts val="0"/>
              </a:spcAft>
              <a:buClr>
                <a:srgbClr val="000099"/>
              </a:buClr>
              <a:buFont typeface="Arial" panose="020B0604020202020204" pitchFamily="34" charset="0"/>
              <a:buChar char="-"/>
              <a:defRPr/>
            </a:pPr>
            <a:r>
              <a:rPr lang="fr-FR" altLang="ja-JP" sz="2000" dirty="0">
                <a:solidFill>
                  <a:srgbClr val="000099"/>
                </a:solidFill>
                <a:latin typeface="+mj-lt"/>
              </a:rPr>
              <a:t>si multiples ou associés à des signes généraux</a:t>
            </a:r>
            <a:endParaRPr lang="fr-FR" altLang="fr-FR" sz="2000" dirty="0">
              <a:solidFill>
                <a:srgbClr val="000099"/>
              </a:solidFill>
              <a:latin typeface="+mj-lt"/>
            </a:endParaRPr>
          </a:p>
        </p:txBody>
      </p:sp>
      <p:pic>
        <p:nvPicPr>
          <p:cNvPr id="405508"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4679950"/>
            <a:ext cx="71913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contenu 2"/>
          <p:cNvSpPr txBox="1">
            <a:spLocks/>
          </p:cNvSpPr>
          <p:nvPr/>
        </p:nvSpPr>
        <p:spPr>
          <a:xfrm>
            <a:off x="246063" y="1196975"/>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pic>
        <p:nvPicPr>
          <p:cNvPr id="405510"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3838" y="1628775"/>
            <a:ext cx="13160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11" name="Rectangle 3"/>
          <p:cNvSpPr>
            <a:spLocks noChangeArrowheads="1"/>
          </p:cNvSpPr>
          <p:nvPr/>
        </p:nvSpPr>
        <p:spPr bwMode="auto">
          <a:xfrm>
            <a:off x="2233613" y="3132138"/>
            <a:ext cx="8412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000099"/>
                </a:solidFill>
              </a:rPr>
              <a:t>Conseil limité à des aphtes buccaux survenant de </a:t>
            </a:r>
            <a:r>
              <a:rPr lang="fr-FR" altLang="fr-FR" b="1">
                <a:solidFill>
                  <a:srgbClr val="000099"/>
                </a:solidFill>
              </a:rPr>
              <a:t>manière brutale et récente chez un sujet en bonne santé</a:t>
            </a:r>
            <a:endParaRPr lang="fr-FR" altLang="fr-FR" b="1"/>
          </a:p>
        </p:txBody>
      </p:sp>
      <p:pic>
        <p:nvPicPr>
          <p:cNvPr id="405512"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5513" y="2936875"/>
            <a:ext cx="989012"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13" name="Rectangle 13"/>
          <p:cNvSpPr>
            <a:spLocks noChangeArrowheads="1"/>
          </p:cNvSpPr>
          <p:nvPr/>
        </p:nvSpPr>
        <p:spPr bwMode="auto">
          <a:xfrm>
            <a:off x="2233613" y="4306888"/>
            <a:ext cx="3879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a:solidFill>
                  <a:srgbClr val="000099"/>
                </a:solidFill>
                <a:cs typeface="Arial" panose="020B0604020202020204" pitchFamily="34" charset="0"/>
                <a:sym typeface="Wingdings" panose="05000000000000000000" pitchFamily="2" charset="2"/>
              </a:rPr>
              <a:t> </a:t>
            </a:r>
            <a:r>
              <a:rPr lang="fr-FR" altLang="fr-FR" sz="2400" b="1">
                <a:solidFill>
                  <a:srgbClr val="000099"/>
                </a:solidFill>
                <a:cs typeface="Arial" panose="020B0604020202020204" pitchFamily="34" charset="0"/>
                <a:sym typeface="Wingdings" panose="05000000000000000000" pitchFamily="2" charset="2"/>
              </a:rPr>
              <a:t>Consultation médicale</a:t>
            </a:r>
            <a:endParaRPr lang="fr-FR" altLang="fr-FR"/>
          </a:p>
        </p:txBody>
      </p:sp>
      <p:sp>
        <p:nvSpPr>
          <p:cNvPr id="405514" name="Text Box 5"/>
          <p:cNvSpPr txBox="1">
            <a:spLocks noChangeArrowheads="1"/>
          </p:cNvSpPr>
          <p:nvPr/>
        </p:nvSpPr>
        <p:spPr bwMode="auto">
          <a:xfrm>
            <a:off x="263525" y="1422400"/>
            <a:ext cx="117252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Limites du conseil</a:t>
            </a: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sym typeface="Wingdings" panose="05000000000000000000" pitchFamily="2" charset="2"/>
            </a:endParaRP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239713" y="4052888"/>
            <a:ext cx="5270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a:solidFill>
                  <a:srgbClr val="000099"/>
                </a:solidFill>
              </a:rPr>
              <a:t>Ulcérations irrégulières entourées d’une zone inflammatoire, </a:t>
            </a:r>
            <a:r>
              <a:rPr lang="fr-FR" altLang="fr-FR" sz="1600" b="1">
                <a:solidFill>
                  <a:srgbClr val="000099"/>
                </a:solidFill>
              </a:rPr>
              <a:t>douleur brûlante, haleine fétide</a:t>
            </a:r>
          </a:p>
          <a:p>
            <a:pPr eaLnBrk="1" hangingPunct="1">
              <a:buClr>
                <a:srgbClr val="62C400"/>
              </a:buClr>
            </a:pPr>
            <a:r>
              <a:rPr lang="fr-FR" altLang="fr-FR" sz="1600" i="1">
                <a:solidFill>
                  <a:srgbClr val="000099"/>
                </a:solidFill>
              </a:rPr>
              <a:t>     Aggravation nocturne </a:t>
            </a:r>
            <a:r>
              <a:rPr lang="fr-FR" altLang="fr-FR" sz="1600">
                <a:solidFill>
                  <a:srgbClr val="000099"/>
                </a:solidFill>
              </a:rPr>
              <a:t>	</a:t>
            </a:r>
          </a:p>
        </p:txBody>
      </p:sp>
      <p:sp>
        <p:nvSpPr>
          <p:cNvPr id="12" name="Text Box 6"/>
          <p:cNvSpPr txBox="1">
            <a:spLocks noChangeArrowheads="1"/>
          </p:cNvSpPr>
          <p:nvPr/>
        </p:nvSpPr>
        <p:spPr bwMode="auto">
          <a:xfrm>
            <a:off x="7504113" y="4151313"/>
            <a:ext cx="3621087"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Mercurius</a:t>
            </a:r>
            <a:r>
              <a:rPr lang="fr-FR" altLang="fr-FR" b="1" dirty="0">
                <a:solidFill>
                  <a:srgbClr val="000099"/>
                </a:solidFill>
                <a:latin typeface="+mj-lt"/>
              </a:rPr>
              <a:t> </a:t>
            </a:r>
            <a:r>
              <a:rPr lang="fr-FR" altLang="fr-FR" b="1" dirty="0" err="1">
                <a:solidFill>
                  <a:srgbClr val="000099"/>
                </a:solidFill>
                <a:latin typeface="+mj-lt"/>
              </a:rPr>
              <a:t>solubilis</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0"/>
                </a:solidFill>
                <a:latin typeface="+mj-lt"/>
              </a:rPr>
              <a:t>5 granules toutes les heures - ESA</a:t>
            </a:r>
          </a:p>
        </p:txBody>
      </p:sp>
      <p:sp>
        <p:nvSpPr>
          <p:cNvPr id="13" name="Text Box 5"/>
          <p:cNvSpPr txBox="1">
            <a:spLocks noChangeArrowheads="1"/>
          </p:cNvSpPr>
          <p:nvPr/>
        </p:nvSpPr>
        <p:spPr bwMode="auto">
          <a:xfrm>
            <a:off x="239713" y="5273675"/>
            <a:ext cx="5970587" cy="830263"/>
          </a:xfrm>
          <a:prstGeom prst="rect">
            <a:avLst/>
          </a:prstGeom>
          <a:noFill/>
          <a:ln>
            <a:noFill/>
          </a:ln>
          <a:effectLst/>
        </p:spPr>
        <p:txBody>
          <a:bodyPr>
            <a:spAutoFit/>
          </a:bodyPr>
          <a:lstStyle>
            <a:lvl1pPr>
              <a:tabLst>
                <a:tab pos="180975" algn="l"/>
                <a:tab pos="7124700" algn="r"/>
              </a:tabLst>
              <a:defRPr sz="2400">
                <a:solidFill>
                  <a:schemeClr val="tx1"/>
                </a:solidFill>
                <a:latin typeface="Times New Roman" panose="02020603050405020304" pitchFamily="18" charset="0"/>
              </a:defRPr>
            </a:lvl1pPr>
            <a:lvl2pPr>
              <a:tabLst>
                <a:tab pos="180975" algn="l"/>
                <a:tab pos="7124700" algn="r"/>
              </a:tabLst>
              <a:defRPr sz="2400">
                <a:solidFill>
                  <a:schemeClr val="tx1"/>
                </a:solidFill>
                <a:latin typeface="Times New Roman" panose="02020603050405020304" pitchFamily="18" charset="0"/>
              </a:defRPr>
            </a:lvl2pPr>
            <a:lvl3pPr>
              <a:tabLst>
                <a:tab pos="180975" algn="l"/>
                <a:tab pos="7124700" algn="r"/>
              </a:tabLst>
              <a:defRPr sz="2400">
                <a:solidFill>
                  <a:schemeClr val="tx1"/>
                </a:solidFill>
                <a:latin typeface="Times New Roman" panose="02020603050405020304" pitchFamily="18" charset="0"/>
              </a:defRPr>
            </a:lvl3pPr>
            <a:lvl4pPr>
              <a:tabLst>
                <a:tab pos="180975" algn="l"/>
                <a:tab pos="7124700" algn="r"/>
              </a:tabLst>
              <a:defRPr sz="2400">
                <a:solidFill>
                  <a:schemeClr val="tx1"/>
                </a:solidFill>
                <a:latin typeface="Times New Roman" panose="02020603050405020304" pitchFamily="18" charset="0"/>
              </a:defRPr>
            </a:lvl4pPr>
            <a:lvl5pPr>
              <a:tabLst>
                <a:tab pos="180975" algn="l"/>
                <a:tab pos="7124700" algn="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9pPr>
          </a:lstStyle>
          <a:p>
            <a:pPr marL="285750" indent="-285750" eaLnBrk="1" fontAlgn="auto" hangingPunct="1">
              <a:spcBef>
                <a:spcPts val="0"/>
              </a:spcBef>
              <a:spcAft>
                <a:spcPts val="0"/>
              </a:spcAft>
              <a:buClr>
                <a:srgbClr val="62C400"/>
              </a:buClr>
              <a:buFontTx/>
              <a:buBlip>
                <a:blip r:embed="rId3"/>
              </a:buBlip>
              <a:defRPr/>
            </a:pPr>
            <a:r>
              <a:rPr lang="fr-FR" altLang="fr-FR" sz="1600" dirty="0">
                <a:solidFill>
                  <a:srgbClr val="000099"/>
                </a:solidFill>
                <a:latin typeface="+mj-lt"/>
              </a:rPr>
              <a:t>Ulcérations à bords irréguliers, dont </a:t>
            </a:r>
            <a:r>
              <a:rPr lang="fr-FR" altLang="fr-FR" sz="1600" b="1" dirty="0">
                <a:solidFill>
                  <a:srgbClr val="000099"/>
                </a:solidFill>
                <a:latin typeface="+mj-lt"/>
              </a:rPr>
              <a:t>le fond saigne au moindre contact</a:t>
            </a:r>
          </a:p>
          <a:p>
            <a:pPr eaLnBrk="1" fontAlgn="auto" hangingPunct="1">
              <a:spcBef>
                <a:spcPts val="0"/>
              </a:spcBef>
              <a:spcAft>
                <a:spcPts val="0"/>
              </a:spcAft>
              <a:buClr>
                <a:srgbClr val="62C400"/>
              </a:buClr>
              <a:tabLst>
                <a:tab pos="271463" algn="l"/>
                <a:tab pos="7124700" algn="r"/>
              </a:tabLst>
              <a:defRPr/>
            </a:pPr>
            <a:r>
              <a:rPr lang="fr-FR" altLang="fr-FR" sz="1600" b="1" dirty="0">
                <a:solidFill>
                  <a:srgbClr val="000099"/>
                </a:solidFill>
                <a:latin typeface="+mj-lt"/>
              </a:rPr>
              <a:t>	Douleur piquante </a:t>
            </a:r>
            <a:r>
              <a:rPr lang="fr-FR" altLang="fr-FR" sz="1600" dirty="0">
                <a:solidFill>
                  <a:srgbClr val="000099"/>
                </a:solidFill>
                <a:latin typeface="+mj-lt"/>
              </a:rPr>
              <a:t>comme une épine ou </a:t>
            </a:r>
            <a:r>
              <a:rPr lang="fr-FR" altLang="fr-FR" sz="1600" b="1" dirty="0">
                <a:solidFill>
                  <a:srgbClr val="000099"/>
                </a:solidFill>
                <a:latin typeface="+mj-lt"/>
              </a:rPr>
              <a:t>une écharde</a:t>
            </a:r>
            <a:r>
              <a:rPr lang="fr-FR" altLang="fr-FR" sz="1600" dirty="0">
                <a:solidFill>
                  <a:srgbClr val="000099"/>
                </a:solidFill>
                <a:latin typeface="+mj-lt"/>
              </a:rPr>
              <a:t>	</a:t>
            </a:r>
          </a:p>
        </p:txBody>
      </p:sp>
      <p:sp>
        <p:nvSpPr>
          <p:cNvPr id="14" name="Text Box 6"/>
          <p:cNvSpPr txBox="1">
            <a:spLocks noChangeArrowheads="1"/>
          </p:cNvSpPr>
          <p:nvPr/>
        </p:nvSpPr>
        <p:spPr bwMode="auto">
          <a:xfrm>
            <a:off x="7504113" y="5332413"/>
            <a:ext cx="3621087"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Nitricum</a:t>
            </a:r>
            <a:r>
              <a:rPr lang="fr-FR" altLang="fr-FR" b="1" dirty="0">
                <a:solidFill>
                  <a:srgbClr val="000099"/>
                </a:solidFill>
                <a:latin typeface="+mj-lt"/>
              </a:rPr>
              <a:t> </a:t>
            </a:r>
            <a:r>
              <a:rPr lang="fr-FR" altLang="fr-FR" b="1" dirty="0" err="1">
                <a:solidFill>
                  <a:srgbClr val="000099"/>
                </a:solidFill>
                <a:latin typeface="+mj-lt"/>
              </a:rPr>
              <a:t>acidum</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0"/>
                </a:solidFill>
              </a:rPr>
              <a:t>5 granules toutes les heures - ESA</a:t>
            </a:r>
          </a:p>
        </p:txBody>
      </p:sp>
      <p:sp>
        <p:nvSpPr>
          <p:cNvPr id="407558"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3.11. Aphtes</a:t>
            </a:r>
          </a:p>
        </p:txBody>
      </p:sp>
      <p:sp>
        <p:nvSpPr>
          <p:cNvPr id="15" name="Text Box 5"/>
          <p:cNvSpPr txBox="1">
            <a:spLocks noChangeArrowheads="1"/>
          </p:cNvSpPr>
          <p:nvPr/>
        </p:nvSpPr>
        <p:spPr bwMode="auto">
          <a:xfrm>
            <a:off x="239713" y="1735138"/>
            <a:ext cx="4560887" cy="584200"/>
          </a:xfrm>
          <a:prstGeom prst="rect">
            <a:avLst/>
          </a:prstGeom>
          <a:noFill/>
          <a:ln>
            <a:noFill/>
          </a:ln>
          <a:effectLst/>
        </p:spPr>
        <p:txBody>
          <a:bodyPr>
            <a:spAutoFit/>
          </a:bodyPr>
          <a:lstStyle>
            <a:lvl1pPr>
              <a:tabLst>
                <a:tab pos="180975" algn="l"/>
                <a:tab pos="7124700" algn="r"/>
              </a:tabLst>
              <a:defRPr sz="2400">
                <a:solidFill>
                  <a:schemeClr val="tx1"/>
                </a:solidFill>
                <a:latin typeface="Times New Roman" panose="02020603050405020304" pitchFamily="18" charset="0"/>
              </a:defRPr>
            </a:lvl1pPr>
            <a:lvl2pPr>
              <a:tabLst>
                <a:tab pos="180975" algn="l"/>
                <a:tab pos="7124700" algn="r"/>
              </a:tabLst>
              <a:defRPr sz="2400">
                <a:solidFill>
                  <a:schemeClr val="tx1"/>
                </a:solidFill>
                <a:latin typeface="Times New Roman" panose="02020603050405020304" pitchFamily="18" charset="0"/>
              </a:defRPr>
            </a:lvl2pPr>
            <a:lvl3pPr>
              <a:tabLst>
                <a:tab pos="180975" algn="l"/>
                <a:tab pos="7124700" algn="r"/>
              </a:tabLst>
              <a:defRPr sz="2400">
                <a:solidFill>
                  <a:schemeClr val="tx1"/>
                </a:solidFill>
                <a:latin typeface="Times New Roman" panose="02020603050405020304" pitchFamily="18" charset="0"/>
              </a:defRPr>
            </a:lvl3pPr>
            <a:lvl4pPr>
              <a:tabLst>
                <a:tab pos="180975" algn="l"/>
                <a:tab pos="7124700" algn="r"/>
              </a:tabLst>
              <a:defRPr sz="2400">
                <a:solidFill>
                  <a:schemeClr val="tx1"/>
                </a:solidFill>
                <a:latin typeface="Times New Roman" panose="02020603050405020304" pitchFamily="18" charset="0"/>
              </a:defRPr>
            </a:lvl4pPr>
            <a:lvl5pPr>
              <a:tabLst>
                <a:tab pos="180975" algn="l"/>
                <a:tab pos="7124700" algn="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9pPr>
          </a:lstStyle>
          <a:p>
            <a:pPr marL="285750" indent="-285750" eaLnBrk="1" fontAlgn="auto" hangingPunct="1">
              <a:spcBef>
                <a:spcPts val="0"/>
              </a:spcBef>
              <a:spcAft>
                <a:spcPts val="0"/>
              </a:spcAft>
              <a:buClr>
                <a:srgbClr val="62C400"/>
              </a:buClr>
              <a:buFontTx/>
              <a:buBlip>
                <a:blip r:embed="rId3"/>
              </a:buBlip>
              <a:defRPr/>
            </a:pPr>
            <a:r>
              <a:rPr lang="fr-FR" altLang="fr-FR" sz="1600" dirty="0">
                <a:solidFill>
                  <a:srgbClr val="000099"/>
                </a:solidFill>
                <a:latin typeface="+mj-lt"/>
              </a:rPr>
              <a:t>Aphtes ronds </a:t>
            </a:r>
            <a:r>
              <a:rPr lang="fr-FR" altLang="fr-FR" sz="1600" b="1" dirty="0">
                <a:solidFill>
                  <a:srgbClr val="000099"/>
                </a:solidFill>
                <a:latin typeface="+mj-lt"/>
              </a:rPr>
              <a:t>douloureux</a:t>
            </a:r>
            <a:r>
              <a:rPr lang="fr-FR" altLang="fr-FR" sz="1600" dirty="0">
                <a:solidFill>
                  <a:srgbClr val="000099"/>
                </a:solidFill>
                <a:latin typeface="+mj-lt"/>
              </a:rPr>
              <a:t> qui saignent en mangeant sur la face interne des joues	</a:t>
            </a:r>
          </a:p>
        </p:txBody>
      </p:sp>
      <p:sp>
        <p:nvSpPr>
          <p:cNvPr id="17" name="Text Box 6"/>
          <p:cNvSpPr txBox="1">
            <a:spLocks noChangeArrowheads="1"/>
          </p:cNvSpPr>
          <p:nvPr/>
        </p:nvSpPr>
        <p:spPr bwMode="auto">
          <a:xfrm>
            <a:off x="7504113" y="1743075"/>
            <a:ext cx="3621087"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a:solidFill>
                  <a:srgbClr val="000099"/>
                </a:solidFill>
                <a:latin typeface="+mj-lt"/>
              </a:rPr>
              <a:t>Borax 9 CH</a:t>
            </a:r>
          </a:p>
          <a:p>
            <a:pPr algn="r" eaLnBrk="1" fontAlgn="auto" hangingPunct="1">
              <a:spcBef>
                <a:spcPts val="0"/>
              </a:spcBef>
              <a:spcAft>
                <a:spcPts val="0"/>
              </a:spcAft>
              <a:buClr>
                <a:srgbClr val="62C400"/>
              </a:buClr>
              <a:defRPr/>
            </a:pPr>
            <a:r>
              <a:rPr lang="fr-FR" altLang="fr-FR" sz="1600" dirty="0">
                <a:solidFill>
                  <a:srgbClr val="000090"/>
                </a:solidFill>
              </a:rPr>
              <a:t>5 granules toutes les heures - ESA</a:t>
            </a:r>
          </a:p>
        </p:txBody>
      </p:sp>
      <p:sp>
        <p:nvSpPr>
          <p:cNvPr id="18" name="Text Box 5"/>
          <p:cNvSpPr txBox="1">
            <a:spLocks noChangeArrowheads="1"/>
          </p:cNvSpPr>
          <p:nvPr/>
        </p:nvSpPr>
        <p:spPr bwMode="auto">
          <a:xfrm>
            <a:off x="239713" y="2852738"/>
            <a:ext cx="4826000" cy="831850"/>
          </a:xfrm>
          <a:prstGeom prst="rect">
            <a:avLst/>
          </a:prstGeom>
          <a:noFill/>
          <a:ln>
            <a:noFill/>
          </a:ln>
          <a:effectLst/>
        </p:spPr>
        <p:txBody>
          <a:bodyPr>
            <a:spAutoFit/>
          </a:bodyPr>
          <a:lstStyle>
            <a:lvl1pPr>
              <a:tabLst>
                <a:tab pos="180975" algn="l"/>
                <a:tab pos="7124700" algn="r"/>
              </a:tabLst>
              <a:defRPr sz="2400">
                <a:solidFill>
                  <a:schemeClr val="tx1"/>
                </a:solidFill>
                <a:latin typeface="Times New Roman" panose="02020603050405020304" pitchFamily="18" charset="0"/>
              </a:defRPr>
            </a:lvl1pPr>
            <a:lvl2pPr>
              <a:tabLst>
                <a:tab pos="180975" algn="l"/>
                <a:tab pos="7124700" algn="r"/>
              </a:tabLst>
              <a:defRPr sz="2400">
                <a:solidFill>
                  <a:schemeClr val="tx1"/>
                </a:solidFill>
                <a:latin typeface="Times New Roman" panose="02020603050405020304" pitchFamily="18" charset="0"/>
              </a:defRPr>
            </a:lvl2pPr>
            <a:lvl3pPr>
              <a:tabLst>
                <a:tab pos="180975" algn="l"/>
                <a:tab pos="7124700" algn="r"/>
              </a:tabLst>
              <a:defRPr sz="2400">
                <a:solidFill>
                  <a:schemeClr val="tx1"/>
                </a:solidFill>
                <a:latin typeface="Times New Roman" panose="02020603050405020304" pitchFamily="18" charset="0"/>
              </a:defRPr>
            </a:lvl3pPr>
            <a:lvl4pPr>
              <a:tabLst>
                <a:tab pos="180975" algn="l"/>
                <a:tab pos="7124700" algn="r"/>
              </a:tabLst>
              <a:defRPr sz="2400">
                <a:solidFill>
                  <a:schemeClr val="tx1"/>
                </a:solidFill>
                <a:latin typeface="Times New Roman" panose="02020603050405020304" pitchFamily="18" charset="0"/>
              </a:defRPr>
            </a:lvl4pPr>
            <a:lvl5pPr>
              <a:tabLst>
                <a:tab pos="180975" algn="l"/>
                <a:tab pos="7124700" algn="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80975" algn="l"/>
                <a:tab pos="7124700" algn="r"/>
              </a:tabLst>
              <a:defRPr sz="2400">
                <a:solidFill>
                  <a:schemeClr val="tx1"/>
                </a:solidFill>
                <a:latin typeface="Times New Roman" panose="02020603050405020304" pitchFamily="18" charset="0"/>
              </a:defRPr>
            </a:lvl9pPr>
          </a:lstStyle>
          <a:p>
            <a:pPr marL="285750" indent="-285750" eaLnBrk="1" fontAlgn="auto" hangingPunct="1">
              <a:spcBef>
                <a:spcPts val="0"/>
              </a:spcBef>
              <a:spcAft>
                <a:spcPts val="0"/>
              </a:spcAft>
              <a:buClr>
                <a:srgbClr val="62C400"/>
              </a:buClr>
              <a:buFontTx/>
              <a:buBlip>
                <a:blip r:embed="rId3"/>
              </a:buBlip>
              <a:defRPr/>
            </a:pPr>
            <a:r>
              <a:rPr lang="fr-FR" altLang="fr-FR" sz="1600" dirty="0">
                <a:solidFill>
                  <a:srgbClr val="000099"/>
                </a:solidFill>
                <a:latin typeface="+mj-lt"/>
              </a:rPr>
              <a:t>Ulcérations à l’emporte pièce profondes </a:t>
            </a:r>
            <a:r>
              <a:rPr lang="fr-FR" altLang="fr-FR" sz="1600" b="1" dirty="0">
                <a:solidFill>
                  <a:srgbClr val="000099"/>
                </a:solidFill>
                <a:latin typeface="+mj-lt"/>
              </a:rPr>
              <a:t>à fond jaunâtre </a:t>
            </a:r>
            <a:r>
              <a:rPr lang="fr-FR" altLang="fr-FR" sz="1600" dirty="0">
                <a:solidFill>
                  <a:srgbClr val="000099"/>
                </a:solidFill>
                <a:latin typeface="+mn-lt"/>
              </a:rPr>
              <a:t>avec salive visqueuse</a:t>
            </a:r>
            <a:endParaRPr lang="fr-FR" altLang="fr-FR" sz="1600" b="1" dirty="0">
              <a:solidFill>
                <a:srgbClr val="000099"/>
              </a:solidFill>
              <a:latin typeface="+mn-lt"/>
            </a:endParaRPr>
          </a:p>
          <a:p>
            <a:pPr marL="274638" eaLnBrk="1" fontAlgn="auto" hangingPunct="1">
              <a:spcBef>
                <a:spcPts val="0"/>
              </a:spcBef>
              <a:spcAft>
                <a:spcPts val="0"/>
              </a:spcAft>
              <a:buClr>
                <a:srgbClr val="62C400"/>
              </a:buClr>
              <a:defRPr/>
            </a:pPr>
            <a:r>
              <a:rPr lang="fr-FR" altLang="fr-FR" sz="1600" dirty="0">
                <a:solidFill>
                  <a:srgbClr val="000099"/>
                </a:solidFill>
                <a:latin typeface="+mj-lt"/>
              </a:rPr>
              <a:t>	</a:t>
            </a:r>
          </a:p>
        </p:txBody>
      </p:sp>
      <p:sp>
        <p:nvSpPr>
          <p:cNvPr id="19" name="Text Box 6"/>
          <p:cNvSpPr txBox="1">
            <a:spLocks noChangeArrowheads="1"/>
          </p:cNvSpPr>
          <p:nvPr/>
        </p:nvSpPr>
        <p:spPr bwMode="auto">
          <a:xfrm>
            <a:off x="7504113" y="2968625"/>
            <a:ext cx="3621087"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a:solidFill>
                  <a:srgbClr val="000099"/>
                </a:solidFill>
                <a:latin typeface="+mj-lt"/>
              </a:rPr>
              <a:t>Kalium </a:t>
            </a:r>
            <a:r>
              <a:rPr lang="fr-FR" altLang="fr-FR" b="1" dirty="0" err="1">
                <a:solidFill>
                  <a:srgbClr val="000099"/>
                </a:solidFill>
                <a:latin typeface="+mj-lt"/>
              </a:rPr>
              <a:t>bichromicum</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0"/>
                </a:solidFill>
              </a:rPr>
              <a:t>5 granules toutes les heures - ESA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animBg="1"/>
      <p:bldP spid="15" grpId="0"/>
      <p:bldP spid="17" grpId="0" animBg="1"/>
      <p:bldP spid="18" grpId="0"/>
      <p:bldP spid="19"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Text Box 5"/>
          <p:cNvSpPr txBox="1">
            <a:spLocks noChangeArrowheads="1"/>
          </p:cNvSpPr>
          <p:nvPr/>
        </p:nvSpPr>
        <p:spPr bwMode="auto">
          <a:xfrm>
            <a:off x="1992313" y="2852738"/>
            <a:ext cx="8459787" cy="3314700"/>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7800" indent="-1778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sz="2000" u="sng">
                <a:solidFill>
                  <a:srgbClr val="000099"/>
                </a:solidFill>
                <a:ea typeface="ＭＳ Ｐゴシック" panose="020B0600070205080204" pitchFamily="34" charset="-128"/>
                <a:cs typeface="Arial" panose="020B0604020202020204" pitchFamily="34" charset="0"/>
              </a:rPr>
              <a:t>Classification </a:t>
            </a:r>
            <a:r>
              <a:rPr lang="fr-FR" altLang="fr-FR" sz="2000" i="1" u="sng">
                <a:solidFill>
                  <a:srgbClr val="000099"/>
                </a:solidFill>
                <a:ea typeface="ＭＳ Ｐゴシック" panose="020B0600070205080204" pitchFamily="34" charset="-128"/>
                <a:cs typeface="Arial" panose="020B0604020202020204" pitchFamily="34" charset="0"/>
              </a:rPr>
              <a:t>(score OMS)</a:t>
            </a:r>
            <a:r>
              <a:rPr lang="fr-FR" altLang="fr-FR" sz="2000" u="sng">
                <a:solidFill>
                  <a:srgbClr val="000099"/>
                </a:solidFill>
                <a:ea typeface="ＭＳ Ｐゴシック" panose="020B0600070205080204" pitchFamily="34" charset="-128"/>
                <a:cs typeface="Arial" panose="020B0604020202020204" pitchFamily="34" charset="0"/>
              </a:rPr>
              <a:t> :</a:t>
            </a:r>
          </a:p>
          <a:p>
            <a:pPr eaLnBrk="1" hangingPunct="1">
              <a:spcBef>
                <a:spcPct val="50000"/>
              </a:spcBef>
            </a:pPr>
            <a:endParaRPr lang="fr-FR" altLang="fr-FR" sz="1000" u="sng">
              <a:solidFill>
                <a:srgbClr val="000099"/>
              </a:solidFill>
              <a:ea typeface="ＭＳ Ｐゴシック" panose="020B0600070205080204" pitchFamily="34" charset="-128"/>
              <a:cs typeface="Arial" panose="020B0604020202020204" pitchFamily="34" charset="0"/>
            </a:endParaRPr>
          </a:p>
          <a:p>
            <a:pPr eaLnBrk="1" hangingPunct="1">
              <a:lnSpc>
                <a:spcPct val="120000"/>
              </a:lnSpc>
              <a:buFontTx/>
              <a:buChar char="•"/>
            </a:pPr>
            <a:r>
              <a:rPr lang="fr-FR" altLang="ja-JP" sz="2000" b="1">
                <a:solidFill>
                  <a:srgbClr val="000099"/>
                </a:solidFill>
                <a:ea typeface="ＭＳ Ｐゴシック" panose="020B0600070205080204" pitchFamily="34" charset="-128"/>
                <a:cs typeface="Arial" panose="020B0604020202020204" pitchFamily="34" charset="0"/>
              </a:rPr>
              <a:t>Grade 0</a:t>
            </a:r>
            <a:r>
              <a:rPr lang="fr-FR" altLang="ja-JP" sz="2000">
                <a:solidFill>
                  <a:srgbClr val="000099"/>
                </a:solidFill>
                <a:ea typeface="ＭＳ Ｐゴシック" panose="020B0600070205080204" pitchFamily="34" charset="-128"/>
                <a:cs typeface="Arial" panose="020B0604020202020204" pitchFamily="34" charset="0"/>
              </a:rPr>
              <a:t> : pas de mucite</a:t>
            </a:r>
          </a:p>
          <a:p>
            <a:pPr eaLnBrk="1" hangingPunct="1">
              <a:lnSpc>
                <a:spcPct val="120000"/>
              </a:lnSpc>
              <a:spcBef>
                <a:spcPct val="30000"/>
              </a:spcBef>
              <a:buFontTx/>
              <a:buChar char="•"/>
            </a:pPr>
            <a:r>
              <a:rPr lang="fr-FR" altLang="ja-JP" sz="2000" b="1">
                <a:solidFill>
                  <a:srgbClr val="000099"/>
                </a:solidFill>
                <a:ea typeface="ＭＳ Ｐゴシック" panose="020B0600070205080204" pitchFamily="34" charset="-128"/>
                <a:cs typeface="Arial" panose="020B0604020202020204" pitchFamily="34" charset="0"/>
              </a:rPr>
              <a:t>Grade 1</a:t>
            </a:r>
            <a:r>
              <a:rPr lang="fr-FR" altLang="ja-JP" sz="2000">
                <a:solidFill>
                  <a:srgbClr val="000099"/>
                </a:solidFill>
                <a:ea typeface="ＭＳ Ｐゴシック" panose="020B0600070205080204" pitchFamily="34" charset="-128"/>
                <a:cs typeface="Arial" panose="020B0604020202020204" pitchFamily="34" charset="0"/>
              </a:rPr>
              <a:t> : érythème de la muqueuse 	</a:t>
            </a:r>
            <a:r>
              <a:rPr lang="fr-FR" altLang="ja-JP" sz="2000">
                <a:solidFill>
                  <a:srgbClr val="000099"/>
                </a:solidFill>
                <a:ea typeface="ＭＳ Ｐゴシック" panose="020B0600070205080204" pitchFamily="34" charset="-128"/>
                <a:cs typeface="Arial" panose="020B0604020202020204" pitchFamily="34" charset="0"/>
                <a:sym typeface="Wingdings" panose="05000000000000000000" pitchFamily="2" charset="2"/>
              </a:rPr>
              <a:t></a:t>
            </a:r>
            <a:r>
              <a:rPr lang="fr-FR" altLang="ja-JP" sz="2000">
                <a:solidFill>
                  <a:srgbClr val="000099"/>
                </a:solidFill>
                <a:ea typeface="ＭＳ Ｐゴシック" panose="020B0600070205080204" pitchFamily="34" charset="-128"/>
                <a:cs typeface="Arial" panose="020B0604020202020204" pitchFamily="34" charset="0"/>
              </a:rPr>
              <a:t> alimentation normale</a:t>
            </a:r>
          </a:p>
          <a:p>
            <a:pPr eaLnBrk="1" hangingPunct="1">
              <a:lnSpc>
                <a:spcPct val="120000"/>
              </a:lnSpc>
              <a:spcBef>
                <a:spcPct val="30000"/>
              </a:spcBef>
              <a:buFontTx/>
              <a:buChar char="•"/>
            </a:pPr>
            <a:r>
              <a:rPr lang="fr-FR" altLang="ja-JP" sz="2000" b="1">
                <a:solidFill>
                  <a:srgbClr val="000099"/>
                </a:solidFill>
                <a:ea typeface="ＭＳ Ｐゴシック" panose="020B0600070205080204" pitchFamily="34" charset="-128"/>
                <a:cs typeface="Arial" panose="020B0604020202020204" pitchFamily="34" charset="0"/>
              </a:rPr>
              <a:t>Grade 2</a:t>
            </a:r>
            <a:r>
              <a:rPr lang="fr-FR" altLang="ja-JP" sz="2000">
                <a:solidFill>
                  <a:srgbClr val="000099"/>
                </a:solidFill>
                <a:ea typeface="ＭＳ Ｐゴシック" panose="020B0600070205080204" pitchFamily="34" charset="-128"/>
                <a:cs typeface="Arial" panose="020B0604020202020204" pitchFamily="34" charset="0"/>
              </a:rPr>
              <a:t> : érythème, ulcérations 	</a:t>
            </a:r>
            <a:r>
              <a:rPr lang="fr-FR" altLang="ja-JP" sz="2000">
                <a:solidFill>
                  <a:srgbClr val="000099"/>
                </a:solidFill>
                <a:ea typeface="ＭＳ Ｐゴシック" panose="020B0600070205080204" pitchFamily="34" charset="-128"/>
                <a:cs typeface="Arial" panose="020B0604020202020204" pitchFamily="34" charset="0"/>
                <a:sym typeface="Wingdings" panose="05000000000000000000" pitchFamily="2" charset="2"/>
              </a:rPr>
              <a:t></a:t>
            </a:r>
            <a:r>
              <a:rPr lang="fr-FR" altLang="ja-JP" sz="2000">
                <a:solidFill>
                  <a:srgbClr val="000099"/>
                </a:solidFill>
                <a:ea typeface="ＭＳ Ｐゴシック" panose="020B0600070205080204" pitchFamily="34" charset="-128"/>
                <a:cs typeface="Arial" panose="020B0604020202020204" pitchFamily="34" charset="0"/>
              </a:rPr>
              <a:t> alimentation solide possible</a:t>
            </a:r>
          </a:p>
          <a:p>
            <a:pPr eaLnBrk="1" hangingPunct="1">
              <a:lnSpc>
                <a:spcPct val="120000"/>
              </a:lnSpc>
              <a:spcBef>
                <a:spcPct val="30000"/>
              </a:spcBef>
              <a:buFontTx/>
              <a:buChar char="•"/>
            </a:pPr>
            <a:r>
              <a:rPr lang="fr-FR" altLang="ja-JP" sz="2000" b="1">
                <a:solidFill>
                  <a:srgbClr val="000099"/>
                </a:solidFill>
                <a:ea typeface="ＭＳ Ｐゴシック" panose="020B0600070205080204" pitchFamily="34" charset="-128"/>
                <a:cs typeface="Arial" panose="020B0604020202020204" pitchFamily="34" charset="0"/>
              </a:rPr>
              <a:t>Grade 3</a:t>
            </a:r>
            <a:r>
              <a:rPr lang="fr-FR" altLang="ja-JP" sz="2000">
                <a:solidFill>
                  <a:srgbClr val="000099"/>
                </a:solidFill>
                <a:ea typeface="ＭＳ Ｐゴシック" panose="020B0600070205080204" pitchFamily="34" charset="-128"/>
                <a:cs typeface="Arial" panose="020B0604020202020204" pitchFamily="34" charset="0"/>
              </a:rPr>
              <a:t> : ulcérations + dysphagie 	</a:t>
            </a:r>
            <a:r>
              <a:rPr lang="fr-FR" altLang="ja-JP" sz="2000">
                <a:solidFill>
                  <a:srgbClr val="000099"/>
                </a:solidFill>
                <a:ea typeface="ＭＳ Ｐゴシック" panose="020B0600070205080204" pitchFamily="34" charset="-128"/>
                <a:cs typeface="Arial" panose="020B0604020202020204" pitchFamily="34" charset="0"/>
                <a:sym typeface="Wingdings" panose="05000000000000000000" pitchFamily="2" charset="2"/>
              </a:rPr>
              <a:t></a:t>
            </a:r>
            <a:r>
              <a:rPr lang="fr-FR" altLang="ja-JP" sz="2000">
                <a:solidFill>
                  <a:srgbClr val="000099"/>
                </a:solidFill>
                <a:ea typeface="ＭＳ Ｐゴシック" panose="020B0600070205080204" pitchFamily="34" charset="-128"/>
                <a:cs typeface="Arial" panose="020B0604020202020204" pitchFamily="34" charset="0"/>
              </a:rPr>
              <a:t> alimentation liquide possible</a:t>
            </a:r>
          </a:p>
          <a:p>
            <a:pPr eaLnBrk="1" hangingPunct="1">
              <a:lnSpc>
                <a:spcPct val="120000"/>
              </a:lnSpc>
              <a:spcBef>
                <a:spcPct val="30000"/>
              </a:spcBef>
              <a:buFontTx/>
              <a:buChar char="•"/>
            </a:pPr>
            <a:r>
              <a:rPr lang="fr-FR" altLang="ja-JP" sz="2000" b="1">
                <a:solidFill>
                  <a:srgbClr val="000099"/>
                </a:solidFill>
                <a:ea typeface="ＭＳ Ｐゴシック" panose="020B0600070205080204" pitchFamily="34" charset="-128"/>
                <a:cs typeface="Arial" panose="020B0604020202020204" pitchFamily="34" charset="0"/>
              </a:rPr>
              <a:t>Grade 4</a:t>
            </a:r>
            <a:r>
              <a:rPr lang="fr-FR" altLang="ja-JP" sz="2000">
                <a:solidFill>
                  <a:srgbClr val="000099"/>
                </a:solidFill>
                <a:ea typeface="ＭＳ Ｐゴシック" panose="020B0600070205080204" pitchFamily="34" charset="-128"/>
                <a:cs typeface="Arial" panose="020B0604020202020204" pitchFamily="34" charset="0"/>
              </a:rPr>
              <a:t> : alimentation per os impossible</a:t>
            </a:r>
          </a:p>
          <a:p>
            <a:pPr eaLnBrk="1" hangingPunct="1">
              <a:lnSpc>
                <a:spcPct val="120000"/>
              </a:lnSpc>
              <a:spcBef>
                <a:spcPct val="30000"/>
              </a:spcBef>
              <a:buFontTx/>
              <a:buChar char="•"/>
            </a:pPr>
            <a:endParaRPr lang="fr-FR" altLang="fr-FR" sz="2000">
              <a:solidFill>
                <a:srgbClr val="000099"/>
              </a:solidFill>
              <a:ea typeface="ＭＳ Ｐゴシック" panose="020B0600070205080204" pitchFamily="34" charset="-128"/>
              <a:cs typeface="Arial" panose="020B0604020202020204" pitchFamily="34" charset="0"/>
            </a:endParaRPr>
          </a:p>
        </p:txBody>
      </p:sp>
      <p:sp>
        <p:nvSpPr>
          <p:cNvPr id="409603" name="Text Box 5"/>
          <p:cNvSpPr txBox="1">
            <a:spLocks noChangeArrowheads="1"/>
          </p:cNvSpPr>
          <p:nvPr/>
        </p:nvSpPr>
        <p:spPr bwMode="auto">
          <a:xfrm>
            <a:off x="911225" y="1985963"/>
            <a:ext cx="8604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Blip>
                <a:blip r:embed="rId3"/>
              </a:buBlip>
            </a:pPr>
            <a:r>
              <a:rPr lang="fr-FR" altLang="ja-JP" sz="2000" b="1">
                <a:solidFill>
                  <a:srgbClr val="000099"/>
                </a:solidFill>
                <a:ea typeface="ＭＳ Ｐゴシック" panose="020B0600070205080204" pitchFamily="34" charset="-128"/>
                <a:cs typeface="Tahoma" panose="020B0604030504040204" pitchFamily="34" charset="0"/>
              </a:rPr>
              <a:t>Inflammation des muqueuses</a:t>
            </a:r>
            <a:r>
              <a:rPr lang="fr-FR" altLang="ja-JP" sz="2000">
                <a:solidFill>
                  <a:srgbClr val="000099"/>
                </a:solidFill>
                <a:ea typeface="ＭＳ Ｐゴシック" panose="020B0600070205080204" pitchFamily="34" charset="-128"/>
                <a:cs typeface="Tahoma" panose="020B0604030504040204" pitchFamily="34" charset="0"/>
              </a:rPr>
              <a:t> de la bouche ou du système digestif</a:t>
            </a:r>
            <a:endParaRPr lang="fr-FR" altLang="fr-FR" sz="2000">
              <a:solidFill>
                <a:srgbClr val="000099"/>
              </a:solidFill>
              <a:ea typeface="ＭＳ Ｐゴシック" panose="020B0600070205080204" pitchFamily="34" charset="-128"/>
              <a:cs typeface="Tahoma" panose="020B0604030504040204" pitchFamily="34" charset="0"/>
            </a:endParaRPr>
          </a:p>
        </p:txBody>
      </p:sp>
      <p:sp>
        <p:nvSpPr>
          <p:cNvPr id="409604"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3.12. Mucites</a:t>
            </a:r>
          </a:p>
        </p:txBody>
      </p:sp>
      <p:sp>
        <p:nvSpPr>
          <p:cNvPr id="409605"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Quelques rappels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50" name="Picture 6" descr="categor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3" y="1296988"/>
            <a:ext cx="3024187" cy="22733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1651" name="Picture 8" descr="categor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825" y="1296988"/>
            <a:ext cx="3097213" cy="22320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1652" name="Picture 10" descr="category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013" y="4176713"/>
            <a:ext cx="3097212" cy="23272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1653" name="Picture 12" descr="category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0825" y="4176713"/>
            <a:ext cx="3095625" cy="23256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1654" name="Rectangle 13"/>
          <p:cNvSpPr>
            <a:spLocks noChangeArrowheads="1"/>
          </p:cNvSpPr>
          <p:nvPr/>
        </p:nvSpPr>
        <p:spPr bwMode="auto">
          <a:xfrm>
            <a:off x="3648075" y="3529013"/>
            <a:ext cx="1138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sz="2000" b="1" u="sng">
                <a:solidFill>
                  <a:srgbClr val="000099"/>
                </a:solidFill>
                <a:ea typeface="ＭＳ Ｐゴシック" panose="020B0600070205080204" pitchFamily="34" charset="-128"/>
                <a:cs typeface="Tahoma" panose="020B0604030504040204" pitchFamily="34" charset="0"/>
              </a:rPr>
              <a:t>Grade 1</a:t>
            </a:r>
            <a:endParaRPr lang="fr-FR" altLang="fr-FR" sz="2000" b="1" u="sng">
              <a:solidFill>
                <a:srgbClr val="000099"/>
              </a:solidFill>
              <a:ea typeface="ＭＳ Ｐゴシック" panose="020B0600070205080204" pitchFamily="34" charset="-128"/>
              <a:cs typeface="Tahoma" panose="020B0604030504040204" pitchFamily="34" charset="0"/>
            </a:endParaRPr>
          </a:p>
        </p:txBody>
      </p:sp>
      <p:sp>
        <p:nvSpPr>
          <p:cNvPr id="411655" name="Rectangle 14"/>
          <p:cNvSpPr>
            <a:spLocks noChangeArrowheads="1"/>
          </p:cNvSpPr>
          <p:nvPr/>
        </p:nvSpPr>
        <p:spPr bwMode="auto">
          <a:xfrm>
            <a:off x="7824788" y="3529013"/>
            <a:ext cx="1138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sz="2000" b="1" u="sng">
                <a:solidFill>
                  <a:srgbClr val="000099"/>
                </a:solidFill>
                <a:ea typeface="ＭＳ Ｐゴシック" panose="020B0600070205080204" pitchFamily="34" charset="-128"/>
                <a:cs typeface="Tahoma" panose="020B0604030504040204" pitchFamily="34" charset="0"/>
              </a:rPr>
              <a:t>Grade 2</a:t>
            </a:r>
            <a:endParaRPr lang="fr-FR" altLang="fr-FR" sz="2000" b="1" u="sng">
              <a:solidFill>
                <a:srgbClr val="000099"/>
              </a:solidFill>
              <a:ea typeface="ＭＳ Ｐゴシック" panose="020B0600070205080204" pitchFamily="34" charset="-128"/>
              <a:cs typeface="Tahoma" panose="020B0604030504040204" pitchFamily="34" charset="0"/>
            </a:endParaRPr>
          </a:p>
        </p:txBody>
      </p:sp>
      <p:sp>
        <p:nvSpPr>
          <p:cNvPr id="411656" name="Rectangle 15"/>
          <p:cNvSpPr>
            <a:spLocks noChangeArrowheads="1"/>
          </p:cNvSpPr>
          <p:nvPr/>
        </p:nvSpPr>
        <p:spPr bwMode="auto">
          <a:xfrm>
            <a:off x="7751763" y="6481763"/>
            <a:ext cx="1138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sz="2000" b="1" u="sng">
                <a:solidFill>
                  <a:srgbClr val="000099"/>
                </a:solidFill>
                <a:ea typeface="ＭＳ Ｐゴシック" panose="020B0600070205080204" pitchFamily="34" charset="-128"/>
                <a:cs typeface="Tahoma" panose="020B0604030504040204" pitchFamily="34" charset="0"/>
              </a:rPr>
              <a:t>Grade 4</a:t>
            </a:r>
            <a:endParaRPr lang="fr-FR" altLang="fr-FR" sz="2000" b="1" u="sng">
              <a:solidFill>
                <a:srgbClr val="000099"/>
              </a:solidFill>
              <a:ea typeface="ＭＳ Ｐゴシック" panose="020B0600070205080204" pitchFamily="34" charset="-128"/>
              <a:cs typeface="Tahoma" panose="020B0604030504040204" pitchFamily="34" charset="0"/>
            </a:endParaRPr>
          </a:p>
        </p:txBody>
      </p:sp>
      <p:sp>
        <p:nvSpPr>
          <p:cNvPr id="411657" name="Rectangle 16"/>
          <p:cNvSpPr>
            <a:spLocks noChangeArrowheads="1"/>
          </p:cNvSpPr>
          <p:nvPr/>
        </p:nvSpPr>
        <p:spPr bwMode="auto">
          <a:xfrm>
            <a:off x="3719513" y="6481763"/>
            <a:ext cx="1138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sz="2000" b="1" u="sng">
                <a:solidFill>
                  <a:srgbClr val="000099"/>
                </a:solidFill>
                <a:ea typeface="ＭＳ Ｐゴシック" panose="020B0600070205080204" pitchFamily="34" charset="-128"/>
                <a:cs typeface="Tahoma" panose="020B0604030504040204" pitchFamily="34" charset="0"/>
              </a:rPr>
              <a:t>Grade 3</a:t>
            </a:r>
            <a:endParaRPr lang="fr-FR" altLang="fr-FR" sz="2000" b="1" u="sng">
              <a:solidFill>
                <a:srgbClr val="000099"/>
              </a:solidFill>
              <a:ea typeface="ＭＳ Ｐゴシック" panose="020B0600070205080204" pitchFamily="34" charset="-128"/>
              <a:cs typeface="Tahoma" panose="020B0604030504040204" pitchFamily="34" charset="0"/>
            </a:endParaRPr>
          </a:p>
        </p:txBody>
      </p:sp>
      <p:sp>
        <p:nvSpPr>
          <p:cNvPr id="411658"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3.12. Mucites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ext Box 7"/>
          <p:cNvSpPr txBox="1">
            <a:spLocks noChangeArrowheads="1"/>
          </p:cNvSpPr>
          <p:nvPr/>
        </p:nvSpPr>
        <p:spPr bwMode="auto">
          <a:xfrm>
            <a:off x="2109788" y="4576763"/>
            <a:ext cx="1052671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lnSpc>
                <a:spcPct val="150000"/>
              </a:lnSpc>
              <a:spcBef>
                <a:spcPct val="50000"/>
              </a:spcBef>
              <a:buClr>
                <a:srgbClr val="000099"/>
              </a:buClr>
              <a:buFont typeface="Arial" panose="020B0604020202020204" pitchFamily="34" charset="0"/>
              <a:buChar char="-"/>
            </a:pPr>
            <a:r>
              <a:rPr lang="fr-FR" altLang="fr-FR" sz="2000" b="1">
                <a:solidFill>
                  <a:srgbClr val="000099"/>
                </a:solidFill>
                <a:ea typeface="ＭＳ Ｐゴシック" panose="020B0600070205080204" pitchFamily="34" charset="-128"/>
              </a:rPr>
              <a:t>mucites du grade 3 et 4</a:t>
            </a:r>
          </a:p>
          <a:p>
            <a:pPr lvl="1" eaLnBrk="1" hangingPunct="1">
              <a:lnSpc>
                <a:spcPct val="150000"/>
              </a:lnSpc>
              <a:spcBef>
                <a:spcPct val="50000"/>
              </a:spcBef>
              <a:buClr>
                <a:srgbClr val="000099"/>
              </a:buClr>
              <a:buFont typeface="Arial" panose="020B0604020202020204" pitchFamily="34" charset="0"/>
              <a:buChar char="-"/>
            </a:pPr>
            <a:r>
              <a:rPr lang="fr-FR" altLang="fr-FR" sz="2000" b="1">
                <a:solidFill>
                  <a:srgbClr val="000099"/>
                </a:solidFill>
                <a:ea typeface="ＭＳ Ｐゴシック" panose="020B0600070205080204" pitchFamily="34" charset="-128"/>
              </a:rPr>
              <a:t>si pas d’amélioration sous 48 heures</a:t>
            </a:r>
            <a:endParaRPr lang="fr-FR" altLang="ja-JP" sz="2000" b="1">
              <a:solidFill>
                <a:srgbClr val="000099"/>
              </a:solidFill>
              <a:ea typeface="ＭＳ Ｐゴシック" panose="020B0600070205080204" pitchFamily="34" charset="-128"/>
            </a:endParaRPr>
          </a:p>
        </p:txBody>
      </p:sp>
      <p:pic>
        <p:nvPicPr>
          <p:cNvPr id="413699"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3838" y="1628775"/>
            <a:ext cx="13160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700" name="Espace réservé du contenu 2"/>
          <p:cNvSpPr txBox="1">
            <a:spLocks/>
          </p:cNvSpPr>
          <p:nvPr/>
        </p:nvSpPr>
        <p:spPr bwMode="auto">
          <a:xfrm>
            <a:off x="246063" y="1196975"/>
            <a:ext cx="1051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3200">
              <a:solidFill>
                <a:srgbClr val="000000"/>
              </a:solidFill>
            </a:endParaRPr>
          </a:p>
          <a:p>
            <a:pPr eaLnBrk="1" hangingPunct="1"/>
            <a:endParaRPr lang="fr-FR" altLang="fr-FR" sz="3200">
              <a:solidFill>
                <a:srgbClr val="000000"/>
              </a:solidFill>
            </a:endParaRPr>
          </a:p>
        </p:txBody>
      </p:sp>
      <p:sp>
        <p:nvSpPr>
          <p:cNvPr id="413701"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3.12. Mucites</a:t>
            </a:r>
          </a:p>
        </p:txBody>
      </p:sp>
      <p:pic>
        <p:nvPicPr>
          <p:cNvPr id="413702"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8" y="4757738"/>
            <a:ext cx="71913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703" name="Rectangle 10"/>
          <p:cNvSpPr>
            <a:spLocks noChangeArrowheads="1"/>
          </p:cNvSpPr>
          <p:nvPr/>
        </p:nvSpPr>
        <p:spPr bwMode="auto">
          <a:xfrm>
            <a:off x="2112963" y="4116388"/>
            <a:ext cx="3879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a:solidFill>
                  <a:srgbClr val="000099"/>
                </a:solidFill>
                <a:cs typeface="Arial" panose="020B0604020202020204" pitchFamily="34" charset="0"/>
                <a:sym typeface="Wingdings" panose="05000000000000000000" pitchFamily="2" charset="2"/>
              </a:rPr>
              <a:t> </a:t>
            </a:r>
            <a:r>
              <a:rPr lang="fr-FR" altLang="fr-FR" sz="2400" b="1">
                <a:solidFill>
                  <a:srgbClr val="000099"/>
                </a:solidFill>
                <a:cs typeface="Arial" panose="020B0604020202020204" pitchFamily="34" charset="0"/>
                <a:sym typeface="Wingdings" panose="05000000000000000000" pitchFamily="2" charset="2"/>
              </a:rPr>
              <a:t>Consultation médicale</a:t>
            </a:r>
            <a:endParaRPr lang="fr-FR" altLang="fr-FR"/>
          </a:p>
        </p:txBody>
      </p:sp>
      <p:sp>
        <p:nvSpPr>
          <p:cNvPr id="413704" name="Rectangle 12"/>
          <p:cNvSpPr>
            <a:spLocks noChangeArrowheads="1"/>
          </p:cNvSpPr>
          <p:nvPr/>
        </p:nvSpPr>
        <p:spPr bwMode="auto">
          <a:xfrm>
            <a:off x="3781425" y="2957513"/>
            <a:ext cx="4959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b="1">
                <a:solidFill>
                  <a:srgbClr val="000099"/>
                </a:solidFill>
                <a:cs typeface="Arial" panose="020B0604020202020204" pitchFamily="34" charset="0"/>
                <a:sym typeface="Wingdings" panose="05000000000000000000" pitchFamily="2" charset="2"/>
              </a:rPr>
              <a:t>Homéopathie = soins de support</a:t>
            </a:r>
            <a:endParaRPr lang="fr-FR" altLang="fr-FR"/>
          </a:p>
        </p:txBody>
      </p:sp>
      <p:sp>
        <p:nvSpPr>
          <p:cNvPr id="413705" name="Text Box 5"/>
          <p:cNvSpPr txBox="1">
            <a:spLocks noChangeArrowheads="1"/>
          </p:cNvSpPr>
          <p:nvPr/>
        </p:nvSpPr>
        <p:spPr bwMode="auto">
          <a:xfrm>
            <a:off x="263525" y="1422400"/>
            <a:ext cx="117252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Limites du conseil</a:t>
            </a: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sym typeface="Wingdings" panose="05000000000000000000" pitchFamily="2" charset="2"/>
            </a:endParaRPr>
          </a:p>
          <a:p>
            <a:pPr>
              <a:buClr>
                <a:srgbClr val="62C400"/>
              </a:buClr>
              <a:buFont typeface="Wingdings" panose="05000000000000000000" pitchFamily="2" charset="2"/>
              <a:buChar char="v"/>
            </a:pPr>
            <a:endParaRPr lang="fr-FR" altLang="fr-FR" sz="2000" b="1">
              <a:solidFill>
                <a:srgbClr val="95C41D"/>
              </a:solidFill>
              <a:ea typeface="ＭＳ Ｐゴシック" panose="020B0600070205080204" pitchFamily="34" charset="-128"/>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9"/>
          <p:cNvSpPr>
            <a:spLocks noChangeArrowheads="1"/>
          </p:cNvSpPr>
          <p:nvPr/>
        </p:nvSpPr>
        <p:spPr bwMode="auto">
          <a:xfrm>
            <a:off x="7827963" y="1854200"/>
            <a:ext cx="3313112" cy="698500"/>
          </a:xfrm>
          <a:prstGeom prst="roundRect">
            <a:avLst/>
          </a:prstGeom>
          <a:noFill/>
          <a:ln w="9525">
            <a:solidFill>
              <a:srgbClr val="92D05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auto">
              <a:spcBef>
                <a:spcPts val="0"/>
              </a:spcBef>
              <a:spcAft>
                <a:spcPts val="0"/>
              </a:spcAft>
              <a:defRPr/>
            </a:pPr>
            <a:r>
              <a:rPr lang="fr-FR" altLang="fr-FR" b="1" dirty="0">
                <a:solidFill>
                  <a:srgbClr val="000099"/>
                </a:solidFill>
                <a:latin typeface="+mj-lt"/>
                <a:ea typeface="ＭＳ Ｐゴシック" panose="020B0600070205080204" pitchFamily="34" charset="-128"/>
              </a:rPr>
              <a:t>Kalium </a:t>
            </a:r>
            <a:r>
              <a:rPr lang="fr-FR" altLang="fr-FR" b="1" dirty="0" err="1">
                <a:solidFill>
                  <a:srgbClr val="000099"/>
                </a:solidFill>
                <a:latin typeface="+mj-lt"/>
                <a:ea typeface="ＭＳ Ｐゴシック" panose="020B0600070205080204" pitchFamily="34" charset="-128"/>
              </a:rPr>
              <a:t>bichromicum</a:t>
            </a:r>
            <a:r>
              <a:rPr lang="fr-FR" altLang="fr-FR" b="1" dirty="0">
                <a:solidFill>
                  <a:srgbClr val="000099"/>
                </a:solidFill>
                <a:latin typeface="+mj-lt"/>
                <a:ea typeface="ＭＳ Ｐゴシック" panose="020B0600070205080204" pitchFamily="34" charset="-128"/>
              </a:rPr>
              <a:t> 9 CH</a:t>
            </a:r>
          </a:p>
          <a:p>
            <a:pPr algn="r" fontAlgn="auto">
              <a:spcBef>
                <a:spcPts val="0"/>
              </a:spcBef>
              <a:spcAft>
                <a:spcPts val="0"/>
              </a:spcAft>
              <a:defRPr/>
            </a:pPr>
            <a:r>
              <a:rPr lang="fr-FR" altLang="fr-FR" sz="1600" dirty="0">
                <a:solidFill>
                  <a:srgbClr val="000099"/>
                </a:solidFill>
                <a:ea typeface="ＭＳ Ｐゴシック" panose="020B0600070205080204" pitchFamily="34" charset="-128"/>
              </a:rPr>
              <a:t>5 granules 3 fois par jour</a:t>
            </a:r>
          </a:p>
        </p:txBody>
      </p:sp>
      <p:sp>
        <p:nvSpPr>
          <p:cNvPr id="26629" name="Rectangle 10"/>
          <p:cNvSpPr>
            <a:spLocks noChangeArrowheads="1"/>
          </p:cNvSpPr>
          <p:nvPr/>
        </p:nvSpPr>
        <p:spPr bwMode="auto">
          <a:xfrm>
            <a:off x="7815263" y="3219450"/>
            <a:ext cx="3325812" cy="712788"/>
          </a:xfrm>
          <a:prstGeom prst="roundRect">
            <a:avLst/>
          </a:prstGeom>
          <a:noFill/>
          <a:ln w="9525">
            <a:solidFill>
              <a:srgbClr val="92D05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lnSpc>
                <a:spcPct val="110000"/>
              </a:lnSpc>
              <a:spcBef>
                <a:spcPts val="0"/>
              </a:spcBef>
              <a:spcAft>
                <a:spcPts val="0"/>
              </a:spcAft>
              <a:defRPr/>
            </a:pPr>
            <a:r>
              <a:rPr lang="fr-FR" altLang="fr-FR" b="1" dirty="0" err="1">
                <a:solidFill>
                  <a:srgbClr val="000099"/>
                </a:solidFill>
                <a:latin typeface="+mj-lt"/>
                <a:ea typeface="ＭＳ Ｐゴシック" panose="020B0600070205080204" pitchFamily="34" charset="-128"/>
              </a:rPr>
              <a:t>Mercurius</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corrosivus</a:t>
            </a:r>
            <a:r>
              <a:rPr lang="fr-FR" altLang="fr-FR" b="1" dirty="0">
                <a:solidFill>
                  <a:srgbClr val="000099"/>
                </a:solidFill>
                <a:latin typeface="+mj-lt"/>
                <a:ea typeface="ＭＳ Ｐゴシック" panose="020B0600070205080204" pitchFamily="34" charset="-128"/>
              </a:rPr>
              <a:t> 9 CH</a:t>
            </a:r>
          </a:p>
          <a:p>
            <a:pPr algn="r" eaLnBrk="1" fontAlgn="auto" hangingPunct="1">
              <a:lnSpc>
                <a:spcPct val="110000"/>
              </a:lnSpc>
              <a:spcBef>
                <a:spcPts val="0"/>
              </a:spcBef>
              <a:spcAft>
                <a:spcPts val="0"/>
              </a:spcAft>
              <a:defRPr/>
            </a:pPr>
            <a:r>
              <a:rPr lang="fr-FR" altLang="fr-FR" sz="1600" dirty="0">
                <a:solidFill>
                  <a:srgbClr val="000099"/>
                </a:solidFill>
                <a:ea typeface="ＭＳ Ｐゴシック" panose="020B0600070205080204" pitchFamily="34" charset="-128"/>
              </a:rPr>
              <a:t>5 granules 3 fois par jour</a:t>
            </a:r>
          </a:p>
          <a:p>
            <a:pPr algn="r" eaLnBrk="1" fontAlgn="auto" hangingPunct="1">
              <a:lnSpc>
                <a:spcPct val="110000"/>
              </a:lnSpc>
              <a:spcBef>
                <a:spcPts val="0"/>
              </a:spcBef>
              <a:spcAft>
                <a:spcPts val="0"/>
              </a:spcAft>
              <a:defRPr/>
            </a:pPr>
            <a:endParaRPr lang="fr-FR" altLang="fr-FR" b="1" dirty="0">
              <a:solidFill>
                <a:srgbClr val="000099"/>
              </a:solidFill>
              <a:latin typeface="+mj-lt"/>
              <a:ea typeface="ＭＳ Ｐゴシック" panose="020B0600070205080204" pitchFamily="34" charset="-128"/>
            </a:endParaRPr>
          </a:p>
        </p:txBody>
      </p:sp>
      <p:sp>
        <p:nvSpPr>
          <p:cNvPr id="26631" name="Rectangle 12"/>
          <p:cNvSpPr>
            <a:spLocks noChangeArrowheads="1"/>
          </p:cNvSpPr>
          <p:nvPr/>
        </p:nvSpPr>
        <p:spPr bwMode="auto">
          <a:xfrm>
            <a:off x="8250238" y="4516438"/>
            <a:ext cx="2890837" cy="636587"/>
          </a:xfrm>
          <a:prstGeom prst="roundRect">
            <a:avLst/>
          </a:prstGeom>
          <a:noFill/>
          <a:ln w="9525">
            <a:solidFill>
              <a:srgbClr val="92D05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indent="0" algn="r" eaLnBrk="1" fontAlgn="auto" hangingPunct="1">
              <a:spcBef>
                <a:spcPct val="40000"/>
              </a:spcBef>
              <a:spcAft>
                <a:spcPts val="0"/>
              </a:spcAft>
              <a:defRPr/>
            </a:pPr>
            <a:r>
              <a:rPr lang="fr-FR" altLang="fr-FR" b="1" dirty="0" err="1">
                <a:solidFill>
                  <a:srgbClr val="000099"/>
                </a:solidFill>
                <a:latin typeface="+mj-lt"/>
                <a:ea typeface="ＭＳ Ｐゴシック" panose="020B0600070205080204" pitchFamily="34" charset="-128"/>
              </a:rPr>
              <a:t>Nitricum</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acidum</a:t>
            </a:r>
            <a:r>
              <a:rPr lang="fr-FR" altLang="fr-FR" b="1" dirty="0">
                <a:solidFill>
                  <a:srgbClr val="000099"/>
                </a:solidFill>
                <a:latin typeface="+mj-lt"/>
                <a:ea typeface="ＭＳ Ｐゴシック" panose="020B0600070205080204" pitchFamily="34" charset="-128"/>
              </a:rPr>
              <a:t> 9 CH</a:t>
            </a:r>
          </a:p>
          <a:p>
            <a:pPr marL="0" lvl="1" indent="0" algn="r" eaLnBrk="1" fontAlgn="auto" hangingPunct="1">
              <a:spcBef>
                <a:spcPts val="0"/>
              </a:spcBef>
              <a:spcAft>
                <a:spcPts val="0"/>
              </a:spcAft>
              <a:defRPr/>
            </a:pPr>
            <a:r>
              <a:rPr lang="fr-FR" altLang="fr-FR" sz="1600" dirty="0">
                <a:solidFill>
                  <a:srgbClr val="000099"/>
                </a:solidFill>
                <a:ea typeface="ＭＳ Ｐゴシック" panose="020B0600070205080204" pitchFamily="34" charset="-128"/>
              </a:rPr>
              <a:t>5 granules 3 fois par jour</a:t>
            </a:r>
          </a:p>
          <a:p>
            <a:pPr algn="r" eaLnBrk="1" fontAlgn="auto" hangingPunct="1">
              <a:spcBef>
                <a:spcPct val="40000"/>
              </a:spcBef>
              <a:spcAft>
                <a:spcPts val="0"/>
              </a:spcAft>
              <a:defRPr/>
            </a:pPr>
            <a:endParaRPr lang="fr-FR" altLang="fr-FR" b="1" dirty="0">
              <a:solidFill>
                <a:srgbClr val="000099"/>
              </a:solidFill>
              <a:latin typeface="+mj-lt"/>
              <a:ea typeface="ＭＳ Ｐゴシック" panose="020B0600070205080204" pitchFamily="34" charset="-128"/>
            </a:endParaRPr>
          </a:p>
        </p:txBody>
      </p:sp>
      <p:sp>
        <p:nvSpPr>
          <p:cNvPr id="26633" name="Text Box 32"/>
          <p:cNvSpPr txBox="1">
            <a:spLocks noChangeArrowheads="1"/>
          </p:cNvSpPr>
          <p:nvPr/>
        </p:nvSpPr>
        <p:spPr bwMode="auto">
          <a:xfrm>
            <a:off x="3051175" y="5741988"/>
            <a:ext cx="5514975" cy="33813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sz="1600" dirty="0">
                <a:solidFill>
                  <a:srgbClr val="000099"/>
                </a:solidFill>
                <a:latin typeface="+mj-lt"/>
                <a:ea typeface="ＭＳ Ｐゴシック" panose="020B0600070205080204" pitchFamily="34" charset="-128"/>
              </a:rPr>
              <a:t>Dissoudre si besoin les granules dans un peu d’eau </a:t>
            </a:r>
          </a:p>
        </p:txBody>
      </p:sp>
      <p:sp>
        <p:nvSpPr>
          <p:cNvPr id="2" name="Rectangle 1"/>
          <p:cNvSpPr/>
          <p:nvPr/>
        </p:nvSpPr>
        <p:spPr>
          <a:xfrm>
            <a:off x="273050" y="2043113"/>
            <a:ext cx="4824413" cy="633412"/>
          </a:xfrm>
          <a:prstGeom prst="rect">
            <a:avLst/>
          </a:prstGeom>
        </p:spPr>
        <p:txBody>
          <a:bodyPr>
            <a:spAutoFit/>
          </a:bodyPr>
          <a:lstStyle/>
          <a:p>
            <a:pPr marL="285750" indent="-285750" fontAlgn="auto">
              <a:lnSpc>
                <a:spcPct val="110000"/>
              </a:lnSpc>
              <a:spcBef>
                <a:spcPts val="0"/>
              </a:spcBef>
              <a:spcAft>
                <a:spcPts val="0"/>
              </a:spcAft>
              <a:buFontTx/>
              <a:buBlip>
                <a:blip r:embed="rId3"/>
              </a:buBlip>
              <a:defRPr/>
            </a:pPr>
            <a:r>
              <a:rPr lang="fr-FR" altLang="fr-FR" sz="1600" dirty="0">
                <a:solidFill>
                  <a:srgbClr val="000099"/>
                </a:solidFill>
                <a:latin typeface="+mj-lt"/>
                <a:ea typeface="ＭＳ Ｐゴシック" panose="020B0600070205080204" pitchFamily="34" charset="-128"/>
              </a:rPr>
              <a:t>Ulcérations profondes </a:t>
            </a:r>
            <a:r>
              <a:rPr lang="fr-FR" altLang="fr-FR" sz="1600" b="1" dirty="0">
                <a:solidFill>
                  <a:srgbClr val="000099"/>
                </a:solidFill>
                <a:latin typeface="+mj-lt"/>
                <a:ea typeface="ＭＳ Ｐゴシック" panose="020B0600070205080204" pitchFamily="34" charset="-128"/>
              </a:rPr>
              <a:t>à fond jaunâtre </a:t>
            </a:r>
            <a:r>
              <a:rPr lang="fr-FR" altLang="fr-FR" sz="1600" dirty="0">
                <a:solidFill>
                  <a:srgbClr val="000099"/>
                </a:solidFill>
                <a:latin typeface="+mj-lt"/>
                <a:ea typeface="ＭＳ Ｐゴシック" panose="020B0600070205080204" pitchFamily="34" charset="-128"/>
              </a:rPr>
              <a:t>avec salive visqueuse</a:t>
            </a:r>
          </a:p>
        </p:txBody>
      </p:sp>
      <p:sp>
        <p:nvSpPr>
          <p:cNvPr id="3" name="Rectangle 2"/>
          <p:cNvSpPr>
            <a:spLocks noChangeArrowheads="1"/>
          </p:cNvSpPr>
          <p:nvPr/>
        </p:nvSpPr>
        <p:spPr bwMode="auto">
          <a:xfrm>
            <a:off x="273050" y="3367088"/>
            <a:ext cx="5781675"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buFontTx/>
              <a:buBlip>
                <a:blip r:embed="rId3"/>
              </a:buBlip>
            </a:pPr>
            <a:r>
              <a:rPr lang="fr-FR" altLang="fr-FR" sz="1600" b="1">
                <a:solidFill>
                  <a:srgbClr val="000090"/>
                </a:solidFill>
                <a:ea typeface="ＭＳ Ｐゴシック" panose="020B0600070205080204" pitchFamily="34" charset="-128"/>
              </a:rPr>
              <a:t>Ulcérations hémorragiques rapidement extensive</a:t>
            </a:r>
            <a:r>
              <a:rPr lang="fr-FR" altLang="fr-FR" sz="1600">
                <a:solidFill>
                  <a:srgbClr val="000090"/>
                </a:solidFill>
                <a:ea typeface="ＭＳ Ｐゴシック" panose="020B0600070205080204" pitchFamily="34" charset="-128"/>
              </a:rPr>
              <a:t>,</a:t>
            </a:r>
            <a:r>
              <a:rPr lang="fr-FR" altLang="fr-FR" sz="1600" b="1">
                <a:solidFill>
                  <a:srgbClr val="000090"/>
                </a:solidFill>
                <a:ea typeface="ＭＳ Ｐゴシック" panose="020B0600070205080204" pitchFamily="34" charset="-128"/>
              </a:rPr>
              <a:t> </a:t>
            </a:r>
            <a:r>
              <a:rPr lang="fr-FR" altLang="fr-FR" sz="1600">
                <a:solidFill>
                  <a:srgbClr val="000090"/>
                </a:solidFill>
                <a:ea typeface="ＭＳ Ｐゴシック" panose="020B0600070205080204" pitchFamily="34" charset="-128"/>
              </a:rPr>
              <a:t>avec d'intenses douleurs à type de brûlure, goût métallique </a:t>
            </a:r>
          </a:p>
          <a:p>
            <a:pPr eaLnBrk="1" hangingPunct="1">
              <a:lnSpc>
                <a:spcPct val="110000"/>
              </a:lnSpc>
            </a:pPr>
            <a:r>
              <a:rPr lang="fr-FR" altLang="fr-FR" sz="1600" i="1">
                <a:solidFill>
                  <a:srgbClr val="000099"/>
                </a:solidFill>
              </a:rPr>
              <a:t>     Aggravation </a:t>
            </a:r>
            <a:r>
              <a:rPr lang="fr-FR" altLang="fr-FR" sz="1600" b="1" i="1">
                <a:solidFill>
                  <a:srgbClr val="000099"/>
                </a:solidFill>
              </a:rPr>
              <a:t>par le moindre contact</a:t>
            </a:r>
            <a:endParaRPr lang="fr-FR" altLang="fr-FR" sz="1600" b="1" i="1"/>
          </a:p>
        </p:txBody>
      </p:sp>
      <p:sp>
        <p:nvSpPr>
          <p:cNvPr id="5" name="Rectangle 4"/>
          <p:cNvSpPr/>
          <p:nvPr/>
        </p:nvSpPr>
        <p:spPr>
          <a:xfrm>
            <a:off x="273050" y="4657725"/>
            <a:ext cx="6096000" cy="612775"/>
          </a:xfrm>
          <a:prstGeom prst="rect">
            <a:avLst/>
          </a:prstGeom>
        </p:spPr>
        <p:txBody>
          <a:bodyPr>
            <a:spAutoFit/>
          </a:bodyPr>
          <a:lstStyle/>
          <a:p>
            <a:pPr marL="285750" indent="-285750" eaLnBrk="1" fontAlgn="auto" hangingPunct="1">
              <a:lnSpc>
                <a:spcPct val="110000"/>
              </a:lnSpc>
              <a:spcBef>
                <a:spcPts val="0"/>
              </a:spcBef>
              <a:spcAft>
                <a:spcPts val="0"/>
              </a:spcAft>
              <a:buFontTx/>
              <a:buBlip>
                <a:blip r:embed="rId3"/>
              </a:buBlip>
              <a:defRPr/>
            </a:pPr>
            <a:r>
              <a:rPr lang="fr-FR" altLang="fr-FR" sz="1600" b="1" dirty="0">
                <a:solidFill>
                  <a:srgbClr val="000090"/>
                </a:solidFill>
                <a:latin typeface="+mj-lt"/>
                <a:ea typeface="ＭＳ Ｐゴシック" panose="020B0600070205080204" pitchFamily="34" charset="-128"/>
              </a:rPr>
              <a:t>Ulcérations à bords irréguliers, saignant facilement, Douleurs piquantes </a:t>
            </a:r>
            <a:r>
              <a:rPr lang="fr-FR" altLang="fr-FR" sz="1600" dirty="0">
                <a:solidFill>
                  <a:srgbClr val="000090"/>
                </a:solidFill>
                <a:latin typeface="+mj-lt"/>
                <a:ea typeface="ＭＳ Ｐゴシック" panose="020B0600070205080204" pitchFamily="34" charset="-128"/>
              </a:rPr>
              <a:t>comme par une épine ou une</a:t>
            </a:r>
            <a:r>
              <a:rPr lang="fr-FR" altLang="fr-FR" sz="1600" b="1" dirty="0">
                <a:solidFill>
                  <a:srgbClr val="000090"/>
                </a:solidFill>
                <a:latin typeface="+mj-lt"/>
                <a:ea typeface="ＭＳ Ｐゴシック" panose="020B0600070205080204" pitchFamily="34" charset="-128"/>
              </a:rPr>
              <a:t> écharde</a:t>
            </a:r>
          </a:p>
        </p:txBody>
      </p:sp>
      <p:sp>
        <p:nvSpPr>
          <p:cNvPr id="415753" name="ZoneTexte 8"/>
          <p:cNvSpPr txBox="1">
            <a:spLocks noChangeArrowheads="1"/>
          </p:cNvSpPr>
          <p:nvPr/>
        </p:nvSpPr>
        <p:spPr bwMode="auto">
          <a:xfrm>
            <a:off x="2397125" y="314325"/>
            <a:ext cx="730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3.12. Mucites</a:t>
            </a:r>
          </a:p>
        </p:txBody>
      </p:sp>
      <p:pic>
        <p:nvPicPr>
          <p:cNvPr id="415754"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449263"/>
            <a:ext cx="15652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415754"/>
                                        </p:tgtEl>
                                        <p:attrNameLst>
                                          <p:attrName>style.visibility</p:attrName>
                                        </p:attrNameLst>
                                      </p:cBhvr>
                                      <p:tavLst>
                                        <p:tav tm="0">
                                          <p:val>
                                            <p:strVal val="hidden"/>
                                          </p:val>
                                        </p:tav>
                                        <p:tav tm="50000">
                                          <p:val>
                                            <p:strVal val="visible"/>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3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29" grpId="0" animBg="1"/>
      <p:bldP spid="26631" grpId="0" animBg="1"/>
      <p:bldP spid="26633" grpId="0"/>
      <p:bldP spid="2" grpId="0"/>
      <p:bldP spid="3" grpId="0"/>
      <p:bldP spid="5"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6"/>
          <p:cNvSpPr>
            <a:spLocks noChangeArrowheads="1"/>
          </p:cNvSpPr>
          <p:nvPr/>
        </p:nvSpPr>
        <p:spPr bwMode="auto">
          <a:xfrm>
            <a:off x="6375400" y="1995488"/>
            <a:ext cx="44243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b="1" u="sng">
                <a:solidFill>
                  <a:srgbClr val="000099"/>
                </a:solidFill>
                <a:cs typeface="Arial" panose="020B0604020202020204" pitchFamily="34" charset="0"/>
              </a:rPr>
              <a:t>Objectif :</a:t>
            </a:r>
          </a:p>
          <a:p>
            <a:pPr eaLnBrk="1" hangingPunct="1">
              <a:spcBef>
                <a:spcPct val="20000"/>
              </a:spcBef>
              <a:buFont typeface="Wingdings" panose="05000000000000000000" pitchFamily="2" charset="2"/>
              <a:buChar char=""/>
            </a:pPr>
            <a:r>
              <a:rPr lang="fr-FR" altLang="fr-FR" sz="2000">
                <a:solidFill>
                  <a:srgbClr val="000099"/>
                </a:solidFill>
                <a:cs typeface="Arial" panose="020B0604020202020204" pitchFamily="34" charset="0"/>
              </a:rPr>
              <a:t>Restituer les informations sur les principaux médicaments abordés</a:t>
            </a:r>
          </a:p>
        </p:txBody>
      </p:sp>
      <p:sp>
        <p:nvSpPr>
          <p:cNvPr id="417795" name="Rectangle 8"/>
          <p:cNvSpPr>
            <a:spLocks noChangeArrowheads="1"/>
          </p:cNvSpPr>
          <p:nvPr/>
        </p:nvSpPr>
        <p:spPr bwMode="auto">
          <a:xfrm>
            <a:off x="3386138" y="3563938"/>
            <a:ext cx="6897687"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FR" altLang="fr-FR" b="1" u="sng">
                <a:solidFill>
                  <a:srgbClr val="000099"/>
                </a:solidFill>
                <a:cs typeface="Arial" panose="020B0604020202020204" pitchFamily="34" charset="0"/>
              </a:rPr>
              <a:t>Règles du jeu :</a:t>
            </a:r>
          </a:p>
          <a:p>
            <a:pPr eaLnBrk="1" hangingPunct="1">
              <a:spcBef>
                <a:spcPct val="20000"/>
              </a:spcBef>
              <a:buFontTx/>
              <a:buBlip>
                <a:blip r:embed="rId3"/>
              </a:buBlip>
            </a:pPr>
            <a:r>
              <a:rPr lang="fr-FR" altLang="fr-FR" b="1">
                <a:solidFill>
                  <a:srgbClr val="000099"/>
                </a:solidFill>
                <a:cs typeface="Arial" panose="020B0604020202020204" pitchFamily="34" charset="0"/>
              </a:rPr>
              <a:t>2 groupes</a:t>
            </a:r>
          </a:p>
          <a:p>
            <a:pPr eaLnBrk="1" hangingPunct="1">
              <a:spcBef>
                <a:spcPct val="20000"/>
              </a:spcBef>
              <a:buFontTx/>
              <a:buBlip>
                <a:blip r:embed="rId3"/>
              </a:buBlip>
            </a:pPr>
            <a:r>
              <a:rPr lang="fr-FR" altLang="fr-FR">
                <a:solidFill>
                  <a:srgbClr val="000099"/>
                </a:solidFill>
                <a:cs typeface="Arial" panose="020B0604020202020204" pitchFamily="34" charset="0"/>
              </a:rPr>
              <a:t>1 Jeu de cartes par groupe : souches / modalités / symptômes</a:t>
            </a:r>
          </a:p>
          <a:p>
            <a:pPr eaLnBrk="1" hangingPunct="1">
              <a:spcBef>
                <a:spcPct val="20000"/>
              </a:spcBef>
              <a:buFontTx/>
              <a:buBlip>
                <a:blip r:embed="rId3"/>
              </a:buBlip>
            </a:pPr>
            <a:r>
              <a:rPr lang="fr-FR" altLang="fr-FR">
                <a:solidFill>
                  <a:srgbClr val="000099"/>
                </a:solidFill>
                <a:cs typeface="Arial" panose="020B0604020202020204" pitchFamily="34" charset="0"/>
              </a:rPr>
              <a:t>Positionner sous chaque souche les cartes (modalités, symptômes) correspondantes</a:t>
            </a:r>
          </a:p>
          <a:p>
            <a:pPr eaLnBrk="1" hangingPunct="1">
              <a:spcBef>
                <a:spcPct val="20000"/>
              </a:spcBef>
              <a:buFontTx/>
              <a:buBlip>
                <a:blip r:embed="rId3"/>
              </a:buBlip>
            </a:pPr>
            <a:r>
              <a:rPr lang="fr-FR" altLang="fr-FR">
                <a:solidFill>
                  <a:srgbClr val="000099"/>
                </a:solidFill>
                <a:cs typeface="Arial" panose="020B0604020202020204" pitchFamily="34" charset="0"/>
              </a:rPr>
              <a:t>Chaque groupe change de place et corrige le travail fait par l’autre groupe </a:t>
            </a:r>
          </a:p>
        </p:txBody>
      </p:sp>
      <p:sp>
        <p:nvSpPr>
          <p:cNvPr id="417796"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417797" name="ZoneTexte 12"/>
          <p:cNvSpPr txBox="1">
            <a:spLocks noChangeArrowheads="1"/>
          </p:cNvSpPr>
          <p:nvPr/>
        </p:nvSpPr>
        <p:spPr bwMode="auto">
          <a:xfrm rot="-39669">
            <a:off x="1433513" y="3065463"/>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a:solidFill>
                  <a:srgbClr val="FFFFFF"/>
                </a:solidFill>
                <a:latin typeface="Arial Black" panose="020B0A04020102020204" pitchFamily="34" charset="0"/>
                <a:cs typeface="Arial" panose="020B0604020202020204" pitchFamily="34" charset="0"/>
              </a:rPr>
              <a:t>20’</a:t>
            </a:r>
          </a:p>
        </p:txBody>
      </p:sp>
      <p:sp>
        <p:nvSpPr>
          <p:cNvPr id="417798" name="Titre 1"/>
          <p:cNvSpPr txBox="1">
            <a:spLocks/>
          </p:cNvSpPr>
          <p:nvPr/>
        </p:nvSpPr>
        <p:spPr bwMode="auto">
          <a:xfrm>
            <a:off x="2303463" y="361950"/>
            <a:ext cx="7048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a:solidFill>
                  <a:srgbClr val="FFFFFF"/>
                </a:solidFill>
                <a:ea typeface="Tahoma" panose="020B0604030504040204" pitchFamily="34" charset="0"/>
                <a:cs typeface="Arial" panose="020B0604020202020204" pitchFamily="34" charset="0"/>
              </a:rPr>
              <a:t>Jeu de synthèse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69913" y="1682750"/>
            <a:ext cx="11190287" cy="4351338"/>
          </a:xfrm>
          <a:prstGeom prst="rect">
            <a:avLst/>
          </a:prstGeom>
        </p:spPr>
        <p:txBody>
          <a:bodyPr/>
          <a:lstStyle/>
          <a:p>
            <a:pPr eaLnBrk="1" hangingPunct="1">
              <a:buFontTx/>
              <a:buBlip>
                <a:blip r:embed="rId3"/>
              </a:buBlip>
              <a:defRPr/>
            </a:pPr>
            <a:r>
              <a:rPr lang="fr-FR" sz="2000" b="1" dirty="0">
                <a:solidFill>
                  <a:srgbClr val="000099"/>
                </a:solidFill>
                <a:cs typeface="Arial" panose="020B0604020202020204" pitchFamily="34" charset="0"/>
              </a:rPr>
              <a:t>Posologie en aigu </a:t>
            </a:r>
            <a:r>
              <a:rPr lang="fr-FR" sz="2000" dirty="0">
                <a:solidFill>
                  <a:srgbClr val="000099"/>
                </a:solidFill>
                <a:cs typeface="Arial" panose="020B0604020202020204" pitchFamily="34" charset="0"/>
              </a:rPr>
              <a:t>: </a:t>
            </a:r>
            <a:r>
              <a:rPr lang="fr-FR" sz="1800" dirty="0">
                <a:solidFill>
                  <a:srgbClr val="000099"/>
                </a:solidFill>
                <a:cs typeface="Arial" panose="020B0604020202020204" pitchFamily="34" charset="0"/>
              </a:rPr>
              <a:t>répéter très souvent les prises au début (toutes les heures voire toutes les ½ heures pendant 24 heures) puis espacer selon amélioration (ESA), 3 à 5 fois par jour les jours suivants</a:t>
            </a:r>
          </a:p>
          <a:p>
            <a:pPr marL="0" indent="0" eaLnBrk="1" hangingPunct="1">
              <a:buFontTx/>
              <a:buNone/>
              <a:defRPr/>
            </a:pPr>
            <a:endParaRPr lang="fr-FR" sz="1600" dirty="0">
              <a:solidFill>
                <a:srgbClr val="000099"/>
              </a:solidFill>
              <a:cs typeface="Arial" panose="020B0604020202020204" pitchFamily="34" charset="0"/>
            </a:endParaRPr>
          </a:p>
          <a:p>
            <a:pPr eaLnBrk="1" hangingPunct="1">
              <a:buFontTx/>
              <a:buBlip>
                <a:blip r:embed="rId3"/>
              </a:buBlip>
              <a:defRPr/>
            </a:pPr>
            <a:r>
              <a:rPr lang="fr-FR" sz="2000" dirty="0">
                <a:solidFill>
                  <a:srgbClr val="000099"/>
                </a:solidFill>
                <a:cs typeface="Arial" panose="020B0604020202020204" pitchFamily="34" charset="0"/>
              </a:rPr>
              <a:t>Indiquer la </a:t>
            </a:r>
            <a:r>
              <a:rPr lang="fr-FR" sz="2000" b="1" dirty="0">
                <a:solidFill>
                  <a:srgbClr val="000099"/>
                </a:solidFill>
                <a:cs typeface="Arial" panose="020B0604020202020204" pitchFamily="34" charset="0"/>
              </a:rPr>
              <a:t>fréquence et la durée du traitement</a:t>
            </a:r>
          </a:p>
          <a:p>
            <a:pPr eaLnBrk="1" hangingPunct="1">
              <a:spcBef>
                <a:spcPts val="0"/>
              </a:spcBef>
              <a:buClr>
                <a:srgbClr val="1320C3"/>
              </a:buClr>
              <a:defRPr/>
            </a:pPr>
            <a:endParaRPr lang="fr-FR" sz="1800" dirty="0"/>
          </a:p>
          <a:p>
            <a:pPr eaLnBrk="1" hangingPunct="1">
              <a:spcBef>
                <a:spcPts val="0"/>
              </a:spcBef>
              <a:buClr>
                <a:srgbClr val="1320C3"/>
              </a:buClr>
              <a:buFontTx/>
              <a:buBlip>
                <a:blip r:embed="rId3"/>
              </a:buBlip>
              <a:defRPr/>
            </a:pPr>
            <a:r>
              <a:rPr lang="fr-FR" sz="2000" b="1" dirty="0">
                <a:solidFill>
                  <a:srgbClr val="000099"/>
                </a:solidFill>
                <a:cs typeface="Arial" panose="020B0604020202020204" pitchFamily="34" charset="0"/>
              </a:rPr>
              <a:t>Cas des nourrissons : </a:t>
            </a:r>
          </a:p>
          <a:p>
            <a:pPr marL="1095375" indent="-285750" eaLnBrk="1" hangingPunct="1">
              <a:buClr>
                <a:srgbClr val="1320C3"/>
              </a:buClr>
              <a:buFont typeface="Arial" panose="020B0604020202020204" pitchFamily="34" charset="0"/>
              <a:buChar char="-"/>
              <a:tabLst>
                <a:tab pos="1076325" algn="l"/>
              </a:tabLst>
              <a:defRPr/>
            </a:pPr>
            <a:r>
              <a:rPr lang="fr-FR" altLang="fr-FR" sz="1800" dirty="0">
                <a:solidFill>
                  <a:srgbClr val="000099"/>
                </a:solidFill>
                <a:cs typeface="Arial" panose="020B0604020202020204" pitchFamily="34" charset="0"/>
              </a:rPr>
              <a:t>faire fondre 10 granules de chaque médicament choisi dans ¼ de biberon d’eau </a:t>
            </a:r>
          </a:p>
          <a:p>
            <a:pPr marL="1071563" indent="0" eaLnBrk="1" hangingPunct="1">
              <a:spcBef>
                <a:spcPts val="0"/>
              </a:spcBef>
              <a:buClr>
                <a:srgbClr val="1320C3"/>
              </a:buClr>
              <a:buFontTx/>
              <a:buNone/>
              <a:tabLst>
                <a:tab pos="1076325" algn="l"/>
              </a:tabLst>
              <a:defRPr/>
            </a:pPr>
            <a:r>
              <a:rPr lang="fr-FR" altLang="fr-FR" sz="1800" dirty="0">
                <a:solidFill>
                  <a:srgbClr val="000099"/>
                </a:solidFill>
                <a:cs typeface="Arial" panose="020B0604020202020204" pitchFamily="34" charset="0"/>
              </a:rPr>
              <a:t>et renouveler chaque jour la préparation. </a:t>
            </a:r>
          </a:p>
          <a:p>
            <a:pPr marL="1095375" indent="-285750" eaLnBrk="1" hangingPunct="1">
              <a:buClr>
                <a:srgbClr val="1320C3"/>
              </a:buClr>
              <a:buFontTx/>
              <a:buChar char="-"/>
              <a:defRPr/>
            </a:pPr>
            <a:r>
              <a:rPr lang="fr-FR" altLang="fr-FR" sz="1800" dirty="0">
                <a:solidFill>
                  <a:srgbClr val="000099"/>
                </a:solidFill>
                <a:cs typeface="Arial" panose="020B0604020202020204" pitchFamily="34" charset="0"/>
              </a:rPr>
              <a:t>conserver à l’abri de la lumière et au frais. </a:t>
            </a:r>
          </a:p>
          <a:p>
            <a:pPr marL="1095375" indent="-285750" eaLnBrk="1" hangingPunct="1">
              <a:buClr>
                <a:srgbClr val="1320C3"/>
              </a:buClr>
              <a:buFontTx/>
              <a:buChar char="-"/>
              <a:defRPr/>
            </a:pPr>
            <a:r>
              <a:rPr lang="fr-FR" altLang="fr-FR" sz="1800" dirty="0">
                <a:solidFill>
                  <a:srgbClr val="000099"/>
                </a:solidFill>
                <a:cs typeface="Arial" panose="020B0604020202020204" pitchFamily="34" charset="0"/>
              </a:rPr>
              <a:t>administrer par petites gorgées ou cuillères à café tout au long de la journée</a:t>
            </a:r>
          </a:p>
        </p:txBody>
      </p:sp>
      <p:sp>
        <p:nvSpPr>
          <p:cNvPr id="5" name="ZoneTexte 4"/>
          <p:cNvSpPr txBox="1"/>
          <p:nvPr/>
        </p:nvSpPr>
        <p:spPr>
          <a:xfrm>
            <a:off x="3860800" y="5680075"/>
            <a:ext cx="7899400" cy="769938"/>
          </a:xfrm>
          <a:prstGeom prst="rect">
            <a:avLst/>
          </a:prstGeom>
          <a:noFill/>
        </p:spPr>
        <p:txBody>
          <a:bodyPr>
            <a:spAutoFit/>
          </a:bodyPr>
          <a:lstStyle/>
          <a:p>
            <a:pPr marL="342900" indent="-342900">
              <a:buFont typeface="Wingdings" panose="05000000000000000000" pitchFamily="2" charset="2"/>
              <a:buChar char="è"/>
              <a:defRPr/>
            </a:pPr>
            <a:r>
              <a:rPr lang="fr-FR" sz="2400" dirty="0">
                <a:solidFill>
                  <a:srgbClr val="000099"/>
                </a:solidFill>
                <a:latin typeface="+mn-lt"/>
                <a:cs typeface="Arial" panose="020B0604020202020204" pitchFamily="34" charset="0"/>
              </a:rPr>
              <a:t>Mentionner </a:t>
            </a:r>
            <a:r>
              <a:rPr lang="fr-FR" sz="2400" b="1" i="1" dirty="0">
                <a:solidFill>
                  <a:srgbClr val="000099"/>
                </a:solidFill>
                <a:latin typeface="+mn-lt"/>
                <a:cs typeface="Arial" panose="020B0604020202020204" pitchFamily="34" charset="0"/>
              </a:rPr>
              <a:t>votre conseil par écrit </a:t>
            </a:r>
            <a:r>
              <a:rPr lang="fr-FR" sz="2400" dirty="0">
                <a:solidFill>
                  <a:srgbClr val="000099"/>
                </a:solidFill>
                <a:latin typeface="+mn-lt"/>
                <a:cs typeface="Arial" panose="020B0604020202020204" pitchFamily="34" charset="0"/>
              </a:rPr>
              <a:t>: </a:t>
            </a:r>
          </a:p>
          <a:p>
            <a:pPr marL="358775" indent="-358775">
              <a:defRPr/>
            </a:pPr>
            <a:r>
              <a:rPr lang="fr-FR" sz="2000" dirty="0">
                <a:solidFill>
                  <a:srgbClr val="000099"/>
                </a:solidFill>
                <a:latin typeface="+mn-lt"/>
                <a:cs typeface="Arial" panose="020B0604020202020204" pitchFamily="34" charset="0"/>
              </a:rPr>
              <a:t>	posologie + durée du traitement</a:t>
            </a:r>
          </a:p>
        </p:txBody>
      </p:sp>
      <p:pic>
        <p:nvPicPr>
          <p:cNvPr id="163844"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4525" y="5465763"/>
            <a:ext cx="16637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5" name="Titre 1"/>
          <p:cNvSpPr txBox="1">
            <a:spLocks/>
          </p:cNvSpPr>
          <p:nvPr/>
        </p:nvSpPr>
        <p:spPr bwMode="auto">
          <a:xfrm>
            <a:off x="2303463" y="361950"/>
            <a:ext cx="7048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dirty="0">
                <a:solidFill>
                  <a:srgbClr val="FFFFFF"/>
                </a:solidFill>
                <a:ea typeface="Tahoma" panose="020B0604030504040204" pitchFamily="34" charset="0"/>
                <a:cs typeface="Arial" panose="020B0604020202020204" pitchFamily="34" charset="0"/>
              </a:rPr>
              <a:t>2.1. Règles d’or du conseil</a:t>
            </a:r>
          </a:p>
        </p:txBody>
      </p:sp>
      <p:sp>
        <p:nvSpPr>
          <p:cNvPr id="9" name="Ellipse 8"/>
          <p:cNvSpPr/>
          <p:nvPr/>
        </p:nvSpPr>
        <p:spPr>
          <a:xfrm>
            <a:off x="3382963" y="5387975"/>
            <a:ext cx="373062" cy="292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19"/>
          <p:cNvSpPr>
            <a:spLocks noChangeArrowheads="1"/>
          </p:cNvSpPr>
          <p:nvPr/>
        </p:nvSpPr>
        <p:spPr bwMode="auto">
          <a:xfrm>
            <a:off x="6240463" y="1731963"/>
            <a:ext cx="50403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 typeface="Arial" panose="020B0604020202020204" pitchFamily="34" charset="0"/>
              <a:buNone/>
            </a:pPr>
            <a:r>
              <a:rPr lang="fr-FR" altLang="fr-FR" sz="2000" b="1" u="sng">
                <a:solidFill>
                  <a:srgbClr val="000099"/>
                </a:solidFill>
                <a:ea typeface="ＭＳ Ｐゴシック" panose="020B0600070205080204" pitchFamily="34" charset="-128"/>
                <a:cs typeface="Arial" panose="020B0604020202020204" pitchFamily="34" charset="0"/>
              </a:rPr>
              <a:t>Objectif :</a:t>
            </a:r>
            <a:endParaRPr lang="fr-FR" altLang="fr-FR" sz="1000" b="1" u="sng">
              <a:solidFill>
                <a:srgbClr val="000099"/>
              </a:solidFill>
              <a:ea typeface="ＭＳ Ｐゴシック" panose="020B0600070205080204" pitchFamily="34" charset="-128"/>
              <a:cs typeface="Arial" panose="020B0604020202020204" pitchFamily="34" charset="0"/>
            </a:endParaRPr>
          </a:p>
          <a:p>
            <a:pPr>
              <a:spcBef>
                <a:spcPct val="50000"/>
              </a:spcBef>
              <a:buFont typeface="Wingdings" panose="05000000000000000000" pitchFamily="2" charset="2"/>
              <a:buChar char=""/>
            </a:pPr>
            <a:r>
              <a:rPr lang="fr-FR" altLang="fr-FR" sz="2000">
                <a:solidFill>
                  <a:srgbClr val="000099"/>
                </a:solidFill>
                <a:ea typeface="ＭＳ Ｐゴシック" panose="020B0600070205080204" pitchFamily="34" charset="-128"/>
                <a:cs typeface="Arial" panose="020B0604020202020204" pitchFamily="34" charset="0"/>
              </a:rPr>
              <a:t>S’entrainer et mettre en application pour pratiquer dès demain</a:t>
            </a:r>
          </a:p>
        </p:txBody>
      </p:sp>
      <p:sp>
        <p:nvSpPr>
          <p:cNvPr id="419843"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419844" name="ZoneTexte 7"/>
          <p:cNvSpPr txBox="1">
            <a:spLocks noChangeArrowheads="1"/>
          </p:cNvSpPr>
          <p:nvPr/>
        </p:nvSpPr>
        <p:spPr bwMode="auto">
          <a:xfrm>
            <a:off x="2397125" y="314325"/>
            <a:ext cx="8667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cs typeface="Arial" panose="020B0604020202020204" pitchFamily="34" charset="0"/>
              </a:rPr>
              <a:t>Synthèse cas de comptoir</a:t>
            </a:r>
          </a:p>
        </p:txBody>
      </p:sp>
      <p:sp>
        <p:nvSpPr>
          <p:cNvPr id="419845" name="ZoneTexte 9"/>
          <p:cNvSpPr txBox="1">
            <a:spLocks noChangeArrowheads="1"/>
          </p:cNvSpPr>
          <p:nvPr/>
        </p:nvSpPr>
        <p:spPr bwMode="auto">
          <a:xfrm rot="-39669">
            <a:off x="1430338" y="3043238"/>
            <a:ext cx="2863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cs typeface="Arial" panose="020B0604020202020204" pitchFamily="34" charset="0"/>
              </a:rPr>
              <a:t>30’</a:t>
            </a:r>
          </a:p>
        </p:txBody>
      </p:sp>
      <p:sp>
        <p:nvSpPr>
          <p:cNvPr id="7" name="Rectangle 15">
            <a:extLst>
              <a:ext uri="{FF2B5EF4-FFF2-40B4-BE49-F238E27FC236}">
                <a16:creationId xmlns:a16="http://schemas.microsoft.com/office/drawing/2014/main" id="{CD8E0B3B-AC36-47FD-8856-6E0552CA6F07}"/>
              </a:ext>
            </a:extLst>
          </p:cNvPr>
          <p:cNvSpPr>
            <a:spLocks noChangeArrowheads="1"/>
          </p:cNvSpPr>
          <p:nvPr/>
        </p:nvSpPr>
        <p:spPr bwMode="auto">
          <a:xfrm>
            <a:off x="2988944" y="2866950"/>
            <a:ext cx="9023985" cy="4610363"/>
          </a:xfrm>
          <a:prstGeom prst="rect">
            <a:avLst/>
          </a:prstGeom>
          <a:noFill/>
          <a:ln>
            <a:noFill/>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buFont typeface="Wingdings" panose="05000000000000000000" pitchFamily="2" charset="2"/>
              <a:buNone/>
              <a:defRPr/>
            </a:pPr>
            <a:r>
              <a:rPr lang="fr-FR" altLang="fr-FR" b="1" u="sng" dirty="0">
                <a:solidFill>
                  <a:srgbClr val="000099"/>
                </a:solidFill>
                <a:latin typeface="Arial"/>
                <a:ea typeface="ＭＳ Ｐゴシック" panose="020B0600070205080204" pitchFamily="34" charset="-128"/>
              </a:rPr>
              <a:t>Règles du jeu :</a:t>
            </a:r>
          </a:p>
          <a:p>
            <a:pPr eaLnBrk="0" fontAlgn="base" hangingPunct="0">
              <a:spcBef>
                <a:spcPct val="50000"/>
              </a:spcBef>
              <a:spcAft>
                <a:spcPct val="0"/>
              </a:spcAft>
              <a:buFontTx/>
              <a:buBlip>
                <a:blip r:embed="rId3"/>
              </a:buBlip>
              <a:defRPr/>
            </a:pPr>
            <a:r>
              <a:rPr lang="fr-FR" altLang="fr-FR" b="1" dirty="0">
                <a:solidFill>
                  <a:srgbClr val="000099"/>
                </a:solidFill>
                <a:latin typeface="Arial"/>
                <a:ea typeface="ＭＳ Ｐゴシック" panose="020B0600070205080204" pitchFamily="34" charset="-128"/>
              </a:rPr>
              <a:t>Pratiquer en groupe de 3</a:t>
            </a:r>
            <a:r>
              <a:rPr lang="fr-FR" altLang="fr-FR" dirty="0">
                <a:solidFill>
                  <a:srgbClr val="000099"/>
                </a:solidFill>
                <a:latin typeface="Arial"/>
                <a:ea typeface="ＭＳ Ｐゴシック" panose="020B0600070205080204" pitchFamily="34" charset="-128"/>
              </a:rPr>
              <a:t> : 1 patient, 1 pharmacien/préparateur et 1 observateur</a:t>
            </a:r>
          </a:p>
          <a:p>
            <a:pPr eaLnBrk="0" fontAlgn="base" hangingPunct="0">
              <a:spcBef>
                <a:spcPct val="50000"/>
              </a:spcBef>
              <a:spcAft>
                <a:spcPct val="0"/>
              </a:spcAft>
              <a:buFontTx/>
              <a:buBlip>
                <a:blip r:embed="rId3"/>
              </a:buBlip>
              <a:defRPr/>
            </a:pPr>
            <a:r>
              <a:rPr lang="fr-FR" altLang="fr-FR" b="1" dirty="0">
                <a:solidFill>
                  <a:srgbClr val="000099"/>
                </a:solidFill>
                <a:latin typeface="Arial"/>
                <a:ea typeface="ＭＳ Ｐゴシック" panose="020B0600070205080204" pitchFamily="34" charset="-128"/>
              </a:rPr>
              <a:t>3 cas différents pour pratiquer </a:t>
            </a:r>
            <a:r>
              <a:rPr lang="fr-FR" altLang="fr-FR" dirty="0">
                <a:solidFill>
                  <a:srgbClr val="000099"/>
                </a:solidFill>
                <a:latin typeface="Arial"/>
                <a:ea typeface="ＭＳ Ｐゴシック" panose="020B0600070205080204" pitchFamily="34" charset="-128"/>
              </a:rPr>
              <a:t>chacun des rôles</a:t>
            </a:r>
          </a:p>
          <a:p>
            <a:pPr eaLnBrk="0" fontAlgn="base" hangingPunct="0">
              <a:spcBef>
                <a:spcPct val="50000"/>
              </a:spcBef>
              <a:spcAft>
                <a:spcPct val="0"/>
              </a:spcAft>
              <a:buFontTx/>
              <a:buBlip>
                <a:blip r:embed="rId3"/>
              </a:buBlip>
              <a:defRPr/>
            </a:pPr>
            <a:r>
              <a:rPr lang="fr-FR" altLang="fr-FR" b="1" dirty="0">
                <a:solidFill>
                  <a:srgbClr val="000099"/>
                </a:solidFill>
                <a:latin typeface="Arial"/>
                <a:ea typeface="ＭＳ Ｐゴシック" panose="020B0600070205080204" pitchFamily="34" charset="-128"/>
              </a:rPr>
              <a:t>S’appuyer sur</a:t>
            </a:r>
            <a:r>
              <a:rPr lang="fr-FR" altLang="fr-FR" dirty="0">
                <a:solidFill>
                  <a:srgbClr val="000099"/>
                </a:solidFill>
                <a:latin typeface="Arial"/>
                <a:ea typeface="ＭＳ Ｐゴシック" panose="020B0600070205080204" pitchFamily="34" charset="-128"/>
              </a:rPr>
              <a:t> </a:t>
            </a:r>
            <a:r>
              <a:rPr lang="fr-FR" altLang="fr-FR" b="1" dirty="0">
                <a:solidFill>
                  <a:srgbClr val="000099"/>
                </a:solidFill>
                <a:latin typeface="Arial"/>
                <a:ea typeface="ＭＳ Ｐゴシック" panose="020B0600070205080204" pitchFamily="34" charset="-128"/>
              </a:rPr>
              <a:t>la méthodologie de conseil</a:t>
            </a:r>
          </a:p>
          <a:p>
            <a:pPr marL="628650" lvl="1" eaLnBrk="0" fontAlgn="base" hangingPunct="0">
              <a:lnSpc>
                <a:spcPct val="110000"/>
              </a:lnSpc>
              <a:spcBef>
                <a:spcPct val="20000"/>
              </a:spcBef>
              <a:spcAft>
                <a:spcPct val="0"/>
              </a:spcAft>
              <a:buSzPct val="75000"/>
              <a:buFont typeface="Tahoma" panose="020B0604030504040204" pitchFamily="34" charset="0"/>
              <a:buChar char="-"/>
              <a:defRPr/>
            </a:pPr>
            <a:r>
              <a:rPr lang="fr-FR" altLang="fr-FR" dirty="0">
                <a:solidFill>
                  <a:srgbClr val="000099"/>
                </a:solidFill>
                <a:latin typeface="Arial"/>
                <a:ea typeface="ＭＳ Ｐゴシック" panose="020B0600070205080204" pitchFamily="34" charset="-128"/>
              </a:rPr>
              <a:t>SEUL le patient lit la Carte « Patient » et ne répond qu’aux questions que le pharmacien lui pose</a:t>
            </a:r>
          </a:p>
          <a:p>
            <a:pPr marL="628650" lvl="1" eaLnBrk="0" fontAlgn="base" hangingPunct="0">
              <a:lnSpc>
                <a:spcPct val="110000"/>
              </a:lnSpc>
              <a:spcBef>
                <a:spcPct val="20000"/>
              </a:spcBef>
              <a:spcAft>
                <a:spcPct val="0"/>
              </a:spcAft>
              <a:buSzPct val="75000"/>
              <a:buFont typeface="Tahoma" panose="020B0604030504040204" pitchFamily="34" charset="0"/>
              <a:buChar char="-"/>
              <a:defRPr/>
            </a:pPr>
            <a:r>
              <a:rPr lang="fr-FR" altLang="fr-FR" dirty="0">
                <a:solidFill>
                  <a:srgbClr val="000099"/>
                </a:solidFill>
                <a:latin typeface="Arial"/>
                <a:ea typeface="ＭＳ Ｐゴシック" panose="020B0600070205080204" pitchFamily="34" charset="-128"/>
              </a:rPr>
              <a:t>Le pharmacien construit son conseil</a:t>
            </a:r>
          </a:p>
          <a:p>
            <a:pPr marL="628650" lvl="1" eaLnBrk="0" fontAlgn="base" hangingPunct="0">
              <a:lnSpc>
                <a:spcPct val="110000"/>
              </a:lnSpc>
              <a:spcBef>
                <a:spcPct val="20000"/>
              </a:spcBef>
              <a:spcAft>
                <a:spcPct val="0"/>
              </a:spcAft>
              <a:buSzPct val="75000"/>
              <a:buFont typeface="Tahoma" panose="020B0604030504040204" pitchFamily="34" charset="0"/>
              <a:buChar char="-"/>
              <a:defRPr/>
            </a:pPr>
            <a:r>
              <a:rPr lang="fr-FR" altLang="fr-FR" dirty="0">
                <a:solidFill>
                  <a:srgbClr val="000099"/>
                </a:solidFill>
                <a:latin typeface="Arial"/>
                <a:ea typeface="ＭＳ Ｐゴシック" panose="020B0600070205080204" pitchFamily="34" charset="-128"/>
              </a:rPr>
              <a:t>L’observateur s’appuie sur la grille « Observateur » pour faire le </a:t>
            </a:r>
            <a:r>
              <a:rPr lang="fr-FR" altLang="fr-FR" dirty="0" err="1">
                <a:solidFill>
                  <a:srgbClr val="000099"/>
                </a:solidFill>
                <a:latin typeface="Arial"/>
                <a:ea typeface="ＭＳ Ｐゴシック" panose="020B0600070205080204" pitchFamily="34" charset="-128"/>
              </a:rPr>
              <a:t>débrief</a:t>
            </a:r>
            <a:r>
              <a:rPr lang="fr-FR" altLang="fr-FR" dirty="0">
                <a:solidFill>
                  <a:srgbClr val="000099"/>
                </a:solidFill>
                <a:latin typeface="Arial"/>
                <a:ea typeface="ＭＳ Ｐゴシック" panose="020B0600070205080204" pitchFamily="34" charset="-128"/>
              </a:rPr>
              <a:t> du pharmacien</a:t>
            </a:r>
          </a:p>
          <a:p>
            <a:pPr marL="452438" lvl="1" eaLnBrk="0" fontAlgn="base" hangingPunct="0">
              <a:lnSpc>
                <a:spcPct val="110000"/>
              </a:lnSpc>
              <a:spcBef>
                <a:spcPct val="20000"/>
              </a:spcBef>
              <a:spcAft>
                <a:spcPct val="0"/>
              </a:spcAft>
              <a:buFontTx/>
              <a:buBlip>
                <a:blip r:embed="rId3"/>
              </a:buBlip>
              <a:defRPr/>
            </a:pPr>
            <a:r>
              <a:rPr lang="fr-FR" altLang="fr-FR" b="1" dirty="0">
                <a:solidFill>
                  <a:srgbClr val="000099"/>
                </a:solidFill>
                <a:latin typeface="Arial"/>
                <a:ea typeface="ＭＳ Ｐゴシック" panose="020B0600070205080204" pitchFamily="34" charset="-128"/>
              </a:rPr>
              <a:t>Pour chaque cas  : </a:t>
            </a:r>
            <a:r>
              <a:rPr lang="fr-FR" altLang="fr-FR" dirty="0">
                <a:solidFill>
                  <a:srgbClr val="000099"/>
                </a:solidFill>
                <a:latin typeface="Arial"/>
                <a:ea typeface="ＭＳ Ｐゴシック" panose="020B0600070205080204" pitchFamily="34" charset="-128"/>
              </a:rPr>
              <a:t>4 min de jeu + 5 min </a:t>
            </a:r>
            <a:r>
              <a:rPr lang="fr-FR" altLang="fr-FR" dirty="0" err="1">
                <a:solidFill>
                  <a:srgbClr val="000099"/>
                </a:solidFill>
                <a:latin typeface="Arial"/>
                <a:ea typeface="ＭＳ Ｐゴシック" panose="020B0600070205080204" pitchFamily="34" charset="-128"/>
              </a:rPr>
              <a:t>débrief</a:t>
            </a:r>
            <a:r>
              <a:rPr lang="fr-FR" altLang="fr-FR" dirty="0">
                <a:solidFill>
                  <a:srgbClr val="000099"/>
                </a:solidFill>
                <a:latin typeface="Arial"/>
                <a:ea typeface="ＭＳ Ｐゴシック" panose="020B0600070205080204" pitchFamily="34" charset="-128"/>
              </a:rPr>
              <a:t> (méthode et conseil)</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59" name="Rectangle 19"/>
          <p:cNvSpPr>
            <a:spLocks noChangeArrowheads="1"/>
          </p:cNvSpPr>
          <p:nvPr/>
        </p:nvSpPr>
        <p:spPr bwMode="auto">
          <a:xfrm>
            <a:off x="5232400" y="2133600"/>
            <a:ext cx="6480175" cy="1295400"/>
          </a:xfrm>
          <a:prstGeom prst="rect">
            <a:avLst/>
          </a:prstGeom>
          <a:noFill/>
          <a:ln w="9525">
            <a:noFill/>
            <a:miter lim="800000"/>
            <a:headEnd/>
            <a:tailEnd/>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ABD5FF"/>
              </a:buClr>
              <a:defRPr/>
            </a:pPr>
            <a:r>
              <a:rPr lang="fr-FR" altLang="fr-FR" sz="2000" b="1" u="sng" dirty="0">
                <a:solidFill>
                  <a:srgbClr val="000099"/>
                </a:solidFill>
                <a:latin typeface="Arial"/>
                <a:ea typeface="ＭＳ Ｐゴシック" panose="020B0600070205080204" pitchFamily="34" charset="-128"/>
              </a:rPr>
              <a:t>Objectif :</a:t>
            </a:r>
            <a:endParaRPr lang="fr-FR" altLang="fr-FR" sz="2000" b="1" u="sng" dirty="0">
              <a:solidFill>
                <a:srgbClr val="000099"/>
              </a:solidFill>
              <a:effectLst>
                <a:outerShdw blurRad="38100" dist="38100" dir="2700000" algn="tl">
                  <a:srgbClr val="C0C0C0"/>
                </a:outerShdw>
              </a:effectLst>
              <a:latin typeface="Arial"/>
              <a:ea typeface="ＭＳ Ｐゴシック" panose="020B0600070205080204" pitchFamily="34" charset="-128"/>
            </a:endParaRPr>
          </a:p>
          <a:p>
            <a:pPr>
              <a:spcBef>
                <a:spcPct val="50000"/>
              </a:spcBef>
              <a:buClr>
                <a:srgbClr val="000099"/>
              </a:buClr>
              <a:buFont typeface="Wingdings" panose="05000000000000000000" pitchFamily="2" charset="2"/>
              <a:buChar char="Ø"/>
              <a:defRPr/>
            </a:pPr>
            <a:r>
              <a:rPr lang="fr-FR" altLang="fr-FR" sz="2000" dirty="0">
                <a:solidFill>
                  <a:srgbClr val="000099"/>
                </a:solidFill>
                <a:latin typeface="Arial"/>
                <a:ea typeface="ＭＳ Ｐゴシック" panose="020B0600070205080204" pitchFamily="34" charset="-128"/>
              </a:rPr>
              <a:t>Evaluer l’évolution de vos pratiques professionnelles</a:t>
            </a:r>
          </a:p>
        </p:txBody>
      </p:sp>
      <p:sp>
        <p:nvSpPr>
          <p:cNvPr id="2237455" name="Rectangle 15"/>
          <p:cNvSpPr>
            <a:spLocks noChangeArrowheads="1"/>
          </p:cNvSpPr>
          <p:nvPr/>
        </p:nvSpPr>
        <p:spPr bwMode="auto">
          <a:xfrm>
            <a:off x="4151313" y="3902075"/>
            <a:ext cx="6048375" cy="2160588"/>
          </a:xfrm>
          <a:prstGeom prst="rect">
            <a:avLst/>
          </a:prstGeom>
          <a:noFill/>
          <a:ln>
            <a:noFill/>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ABD5FF"/>
              </a:buClr>
              <a:defRPr/>
            </a:pPr>
            <a:r>
              <a:rPr lang="fr-FR" altLang="fr-FR" b="1" u="sng" dirty="0">
                <a:solidFill>
                  <a:srgbClr val="000099"/>
                </a:solidFill>
                <a:latin typeface="Arial"/>
                <a:ea typeface="ＭＳ Ｐゴシック" panose="020B0600070205080204" pitchFamily="34" charset="-128"/>
              </a:rPr>
              <a:t>Règles du jeu :</a:t>
            </a:r>
          </a:p>
          <a:p>
            <a:pPr>
              <a:buClr>
                <a:srgbClr val="ABD5FF"/>
              </a:buClr>
              <a:buFontTx/>
              <a:buChar char="o"/>
              <a:defRPr/>
            </a:pPr>
            <a:endParaRPr lang="fr-FR" altLang="fr-FR" b="1" u="sng" dirty="0">
              <a:solidFill>
                <a:srgbClr val="000099"/>
              </a:solidFill>
              <a:effectLst>
                <a:outerShdw blurRad="38100" dist="38100" dir="2700000" algn="tl">
                  <a:srgbClr val="C0C0C0"/>
                </a:outerShdw>
              </a:effectLst>
              <a:latin typeface="Arial"/>
              <a:ea typeface="ＭＳ Ｐゴシック" panose="020B0600070205080204" pitchFamily="34" charset="-128"/>
            </a:endParaRPr>
          </a:p>
          <a:p>
            <a:pPr>
              <a:buClr>
                <a:srgbClr val="000099"/>
              </a:buClr>
              <a:buFontTx/>
              <a:buBlip>
                <a:blip r:embed="rId3"/>
              </a:buBlip>
              <a:defRPr/>
            </a:pPr>
            <a:r>
              <a:rPr lang="fr-FR" altLang="fr-FR" b="1" dirty="0">
                <a:solidFill>
                  <a:srgbClr val="000099"/>
                </a:solidFill>
                <a:latin typeface="Arial"/>
                <a:ea typeface="ＭＳ Ｐゴシック" panose="020B0600070205080204" pitchFamily="34" charset="-128"/>
              </a:rPr>
              <a:t>Individuellement</a:t>
            </a:r>
          </a:p>
          <a:p>
            <a:pPr>
              <a:spcBef>
                <a:spcPct val="30000"/>
              </a:spcBef>
              <a:buClr>
                <a:srgbClr val="000099"/>
              </a:buClr>
              <a:buFontTx/>
              <a:buBlip>
                <a:blip r:embed="rId3"/>
              </a:buBlip>
              <a:defRPr/>
            </a:pPr>
            <a:r>
              <a:rPr lang="fr-FR" altLang="fr-FR" dirty="0">
                <a:solidFill>
                  <a:srgbClr val="000099"/>
                </a:solidFill>
                <a:latin typeface="Arial"/>
                <a:ea typeface="ＭＳ Ｐゴシック" panose="020B0600070205080204" pitchFamily="34" charset="-128"/>
              </a:rPr>
              <a:t>Répondre au questionnaire</a:t>
            </a:r>
          </a:p>
        </p:txBody>
      </p:sp>
      <p:sp>
        <p:nvSpPr>
          <p:cNvPr id="421892" name="ZoneTexte 8"/>
          <p:cNvSpPr txBox="1">
            <a:spLocks noChangeArrowheads="1"/>
          </p:cNvSpPr>
          <p:nvPr/>
        </p:nvSpPr>
        <p:spPr bwMode="auto">
          <a:xfrm rot="-39669">
            <a:off x="1489075"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cs typeface="Arial" panose="020B0604020202020204" pitchFamily="34" charset="0"/>
              </a:rPr>
              <a:t>20’</a:t>
            </a:r>
          </a:p>
        </p:txBody>
      </p:sp>
      <p:sp>
        <p:nvSpPr>
          <p:cNvPr id="421893"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421894" name="ZoneTexte 10"/>
          <p:cNvSpPr txBox="1">
            <a:spLocks noChangeArrowheads="1"/>
          </p:cNvSpPr>
          <p:nvPr/>
        </p:nvSpPr>
        <p:spPr bwMode="auto">
          <a:xfrm>
            <a:off x="2397125" y="314325"/>
            <a:ext cx="8667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cs typeface="Arial" panose="020B0604020202020204" pitchFamily="34" charset="0"/>
              </a:rPr>
              <a:t>Evaluation des pratiques professionnelles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ChangeArrowheads="1"/>
          </p:cNvSpPr>
          <p:nvPr/>
        </p:nvSpPr>
        <p:spPr bwMode="auto">
          <a:xfrm>
            <a:off x="6024563" y="1905000"/>
            <a:ext cx="4926012"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b="1" u="sng">
                <a:solidFill>
                  <a:srgbClr val="000099"/>
                </a:solidFill>
                <a:cs typeface="Arial" panose="020B0604020202020204" pitchFamily="34" charset="0"/>
              </a:rPr>
              <a:t>Objectif :</a:t>
            </a:r>
          </a:p>
          <a:p>
            <a:pPr eaLnBrk="1" hangingPunct="1">
              <a:spcBef>
                <a:spcPct val="50000"/>
              </a:spcBef>
              <a:buFont typeface="Wingdings" panose="05000000000000000000" pitchFamily="2" charset="2"/>
              <a:buChar char=""/>
            </a:pPr>
            <a:r>
              <a:rPr lang="fr-FR" altLang="fr-FR" sz="2000">
                <a:solidFill>
                  <a:srgbClr val="000099"/>
                </a:solidFill>
                <a:cs typeface="Arial" panose="020B0604020202020204" pitchFamily="34" charset="0"/>
              </a:rPr>
              <a:t>Evaluer les connaissances</a:t>
            </a:r>
          </a:p>
        </p:txBody>
      </p:sp>
      <p:sp>
        <p:nvSpPr>
          <p:cNvPr id="423939" name="Text Box 8"/>
          <p:cNvSpPr txBox="1">
            <a:spLocks noChangeArrowheads="1"/>
          </p:cNvSpPr>
          <p:nvPr/>
        </p:nvSpPr>
        <p:spPr bwMode="auto">
          <a:xfrm>
            <a:off x="6097588" y="325438"/>
            <a:ext cx="4391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fr-FR" altLang="fr-FR" b="1">
              <a:solidFill>
                <a:srgbClr val="000099"/>
              </a:solidFill>
              <a:ea typeface="ＭＳ Ｐゴシック" panose="020B0600070205080204" pitchFamily="34" charset="-128"/>
              <a:cs typeface="Arial" panose="020B0604020202020204" pitchFamily="34" charset="0"/>
            </a:endParaRPr>
          </a:p>
        </p:txBody>
      </p:sp>
      <p:sp>
        <p:nvSpPr>
          <p:cNvPr id="2237455" name="Rectangle 15"/>
          <p:cNvSpPr>
            <a:spLocks noChangeArrowheads="1"/>
          </p:cNvSpPr>
          <p:nvPr/>
        </p:nvSpPr>
        <p:spPr bwMode="auto">
          <a:xfrm>
            <a:off x="3863975" y="3716338"/>
            <a:ext cx="6048375" cy="2160587"/>
          </a:xfrm>
          <a:prstGeom prst="rect">
            <a:avLst/>
          </a:prstGeom>
          <a:noFill/>
          <a:ln>
            <a:noFill/>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ABD5FF"/>
              </a:buClr>
              <a:defRPr/>
            </a:pPr>
            <a:r>
              <a:rPr lang="fr-FR" altLang="fr-FR" b="1" u="sng" dirty="0">
                <a:solidFill>
                  <a:srgbClr val="000099"/>
                </a:solidFill>
                <a:latin typeface="Arial"/>
                <a:ea typeface="ＭＳ Ｐゴシック" panose="020B0600070205080204" pitchFamily="34" charset="-128"/>
              </a:rPr>
              <a:t>Règles du jeu :</a:t>
            </a:r>
          </a:p>
          <a:p>
            <a:pPr>
              <a:buClr>
                <a:srgbClr val="ABD5FF"/>
              </a:buClr>
              <a:buFontTx/>
              <a:buChar char="o"/>
              <a:defRPr/>
            </a:pPr>
            <a:endParaRPr lang="fr-FR" altLang="fr-FR" b="1" u="sng" dirty="0">
              <a:solidFill>
                <a:srgbClr val="000099"/>
              </a:solidFill>
              <a:effectLst>
                <a:outerShdw blurRad="38100" dist="38100" dir="2700000" algn="tl">
                  <a:srgbClr val="C0C0C0"/>
                </a:outerShdw>
              </a:effectLst>
              <a:latin typeface="Arial"/>
              <a:ea typeface="ＭＳ Ｐゴシック" panose="020B0600070205080204" pitchFamily="34" charset="-128"/>
            </a:endParaRPr>
          </a:p>
          <a:p>
            <a:pPr>
              <a:buClr>
                <a:srgbClr val="000099"/>
              </a:buClr>
              <a:buFontTx/>
              <a:buBlip>
                <a:blip r:embed="rId3"/>
              </a:buBlip>
              <a:defRPr/>
            </a:pPr>
            <a:r>
              <a:rPr lang="fr-FR" altLang="fr-FR" b="1" dirty="0">
                <a:solidFill>
                  <a:srgbClr val="000099"/>
                </a:solidFill>
                <a:latin typeface="Arial"/>
                <a:ea typeface="ＭＳ Ｐゴシック" panose="020B0600070205080204" pitchFamily="34" charset="-128"/>
              </a:rPr>
              <a:t>Individuellement</a:t>
            </a:r>
            <a:endParaRPr lang="fr-FR" altLang="fr-FR" b="1" dirty="0">
              <a:solidFill>
                <a:srgbClr val="000099"/>
              </a:solidFill>
              <a:latin typeface="Arial"/>
            </a:endParaRPr>
          </a:p>
          <a:p>
            <a:pPr>
              <a:buClr>
                <a:srgbClr val="000099"/>
              </a:buClr>
              <a:buFontTx/>
              <a:buChar char="•"/>
              <a:defRPr/>
            </a:pPr>
            <a:endParaRPr lang="fr-FR" altLang="fr-FR" b="1" dirty="0">
              <a:solidFill>
                <a:srgbClr val="000099"/>
              </a:solidFill>
              <a:latin typeface="Arial"/>
              <a:ea typeface="ＭＳ Ｐゴシック" panose="020B0600070205080204" pitchFamily="34" charset="-128"/>
            </a:endParaRPr>
          </a:p>
          <a:p>
            <a:pPr>
              <a:spcBef>
                <a:spcPct val="30000"/>
              </a:spcBef>
              <a:buClr>
                <a:srgbClr val="000099"/>
              </a:buClr>
              <a:buFontTx/>
              <a:buBlip>
                <a:blip r:embed="rId3"/>
              </a:buBlip>
              <a:defRPr/>
            </a:pPr>
            <a:r>
              <a:rPr lang="fr-FR" altLang="fr-FR" dirty="0">
                <a:solidFill>
                  <a:srgbClr val="000099"/>
                </a:solidFill>
                <a:latin typeface="Arial"/>
                <a:ea typeface="ＭＳ Ｐゴシック" panose="020B0600070205080204" pitchFamily="34" charset="-128"/>
              </a:rPr>
              <a:t>Répondre à l’</a:t>
            </a:r>
            <a:r>
              <a:rPr lang="fr-FR" altLang="fr-FR" dirty="0" err="1">
                <a:solidFill>
                  <a:srgbClr val="000099"/>
                </a:solidFill>
                <a:latin typeface="Arial"/>
                <a:ea typeface="ＭＳ Ｐゴシック" panose="020B0600070205080204" pitchFamily="34" charset="-128"/>
              </a:rPr>
              <a:t>homéoquizz</a:t>
            </a:r>
            <a:endParaRPr lang="fr-FR" altLang="fr-FR" dirty="0">
              <a:solidFill>
                <a:srgbClr val="000099"/>
              </a:solidFill>
              <a:latin typeface="Arial"/>
              <a:ea typeface="ＭＳ Ｐゴシック" panose="020B0600070205080204" pitchFamily="34" charset="-128"/>
            </a:endParaRPr>
          </a:p>
        </p:txBody>
      </p:sp>
      <p:sp>
        <p:nvSpPr>
          <p:cNvPr id="423941" name="ZoneTexte 7"/>
          <p:cNvSpPr txBox="1">
            <a:spLocks noChangeArrowheads="1"/>
          </p:cNvSpPr>
          <p:nvPr/>
        </p:nvSpPr>
        <p:spPr bwMode="auto">
          <a:xfrm>
            <a:off x="2397125" y="314325"/>
            <a:ext cx="809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cs typeface="Arial" panose="020B0604020202020204" pitchFamily="34" charset="0"/>
              </a:rPr>
              <a:t>Homéoquizz</a:t>
            </a:r>
          </a:p>
        </p:txBody>
      </p:sp>
      <p:sp>
        <p:nvSpPr>
          <p:cNvPr id="423942" name="ZoneTexte 9"/>
          <p:cNvSpPr txBox="1">
            <a:spLocks noChangeArrowheads="1"/>
          </p:cNvSpPr>
          <p:nvPr/>
        </p:nvSpPr>
        <p:spPr bwMode="auto">
          <a:xfrm rot="-39669">
            <a:off x="1489075"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cs typeface="Arial" panose="020B0604020202020204" pitchFamily="34" charset="0"/>
              </a:rPr>
              <a:t>5’</a:t>
            </a:r>
          </a:p>
        </p:txBody>
      </p:sp>
      <p:sp>
        <p:nvSpPr>
          <p:cNvPr id="423943"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4">
            <a:extLst>
              <a:ext uri="{FF2B5EF4-FFF2-40B4-BE49-F238E27FC236}">
                <a16:creationId xmlns:a16="http://schemas.microsoft.com/office/drawing/2014/main" id="{D4CFC4B2-563A-45A5-8E41-BB07E586A3D0}"/>
              </a:ext>
            </a:extLst>
          </p:cNvPr>
          <p:cNvSpPr txBox="1">
            <a:spLocks noChangeArrowheads="1"/>
          </p:cNvSpPr>
          <p:nvPr/>
        </p:nvSpPr>
        <p:spPr bwMode="auto">
          <a:xfrm>
            <a:off x="2397125" y="275442"/>
            <a:ext cx="809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fr-FR" altLang="fr-FR" sz="3200" b="1" dirty="0">
                <a:solidFill>
                  <a:srgbClr val="FFFFFF"/>
                </a:solidFill>
                <a:cs typeface="Arial" panose="020B0604020202020204" pitchFamily="34" charset="0"/>
              </a:rPr>
              <a:t>Et demain …</a:t>
            </a:r>
          </a:p>
        </p:txBody>
      </p:sp>
      <p:pic>
        <p:nvPicPr>
          <p:cNvPr id="7" name="Picture 4" descr="10694977-3d-petite-personne-qui-arrose-germer-image-3d-isole-sur-fond-blanc">
            <a:extLst>
              <a:ext uri="{FF2B5EF4-FFF2-40B4-BE49-F238E27FC236}">
                <a16:creationId xmlns:a16="http://schemas.microsoft.com/office/drawing/2014/main" id="{44A142D2-120B-40D3-AFBD-C98526F91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352" y="1614276"/>
            <a:ext cx="203676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2">
            <a:extLst>
              <a:ext uri="{FF2B5EF4-FFF2-40B4-BE49-F238E27FC236}">
                <a16:creationId xmlns:a16="http://schemas.microsoft.com/office/drawing/2014/main" id="{D31B8B18-6112-4689-9402-BB44A5569843}"/>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392613" y="1907392"/>
            <a:ext cx="2471737"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a:extLst>
              <a:ext uri="{FF2B5EF4-FFF2-40B4-BE49-F238E27FC236}">
                <a16:creationId xmlns:a16="http://schemas.microsoft.com/office/drawing/2014/main" id="{82E1D6AE-31CB-4AB0-9FF7-3631575623AC}"/>
              </a:ext>
            </a:extLst>
          </p:cNvPr>
          <p:cNvSpPr txBox="1">
            <a:spLocks noChangeArrowheads="1"/>
          </p:cNvSpPr>
          <p:nvPr/>
        </p:nvSpPr>
        <p:spPr bwMode="auto">
          <a:xfrm>
            <a:off x="3586819" y="4658948"/>
            <a:ext cx="523398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fr-FR" altLang="fr-FR" sz="2800" dirty="0">
                <a:solidFill>
                  <a:srgbClr val="000099"/>
                </a:solidFill>
                <a:cs typeface="Arial" panose="020B0604020202020204" pitchFamily="34" charset="0"/>
              </a:rPr>
              <a:t>Qu’allez-vous expérimenter ?</a:t>
            </a:r>
          </a:p>
          <a:p>
            <a:pPr fontAlgn="base">
              <a:spcBef>
                <a:spcPct val="50000"/>
              </a:spcBef>
              <a:spcAft>
                <a:spcPct val="0"/>
              </a:spcAft>
            </a:pPr>
            <a:r>
              <a:rPr lang="fr-FR" altLang="fr-FR" sz="2800" dirty="0">
                <a:solidFill>
                  <a:srgbClr val="000099"/>
                </a:solidFill>
                <a:cs typeface="Arial" panose="020B0604020202020204" pitchFamily="34" charset="0"/>
              </a:rPr>
              <a:t>Quoi ? et comment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ZoneTexte 3"/>
          <p:cNvSpPr txBox="1">
            <a:spLocks noChangeArrowheads="1"/>
          </p:cNvSpPr>
          <p:nvPr/>
        </p:nvSpPr>
        <p:spPr bwMode="auto">
          <a:xfrm>
            <a:off x="3314700" y="1181100"/>
            <a:ext cx="7997825" cy="646331"/>
          </a:xfrm>
          <a:prstGeom prst="rect">
            <a:avLst/>
          </a:prstGeom>
          <a:solidFill>
            <a:srgbClr val="95C41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600" i="1" dirty="0">
                <a:solidFill>
                  <a:srgbClr val="FFFFFF"/>
                </a:solidFill>
                <a:cs typeface="Arial" panose="020B0604020202020204" pitchFamily="34" charset="0"/>
              </a:rPr>
              <a:t>Expertise ORL</a:t>
            </a:r>
          </a:p>
        </p:txBody>
      </p:sp>
      <p:sp>
        <p:nvSpPr>
          <p:cNvPr id="5" name="Rectangle 4"/>
          <p:cNvSpPr/>
          <p:nvPr/>
        </p:nvSpPr>
        <p:spPr>
          <a:xfrm>
            <a:off x="1968500" y="157163"/>
            <a:ext cx="8213725" cy="839787"/>
          </a:xfrm>
          <a:prstGeom prst="rect">
            <a:avLst/>
          </a:prstGeom>
          <a:solidFill>
            <a:srgbClr val="0053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solidFill>
                <a:srgbClr val="FFFFFF"/>
              </a:solidFill>
            </a:endParaRPr>
          </a:p>
        </p:txBody>
      </p:sp>
      <p:sp>
        <p:nvSpPr>
          <p:cNvPr id="143365" name="ZoneTexte 5"/>
          <p:cNvSpPr txBox="1">
            <a:spLocks noChangeArrowheads="1"/>
          </p:cNvSpPr>
          <p:nvPr/>
        </p:nvSpPr>
        <p:spPr bwMode="auto">
          <a:xfrm>
            <a:off x="185738" y="254000"/>
            <a:ext cx="11644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600">
                <a:solidFill>
                  <a:srgbClr val="FFFFFF"/>
                </a:solidFill>
                <a:cs typeface="Arial" panose="020B0604020202020204" pitchFamily="34" charset="0"/>
              </a:rPr>
              <a:t>L’homéopathie au comptoir</a:t>
            </a:r>
          </a:p>
        </p:txBody>
      </p:sp>
      <p:pic>
        <p:nvPicPr>
          <p:cNvPr id="143366"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450" y="2266950"/>
            <a:ext cx="196056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2472569" y="2145030"/>
            <a:ext cx="9682086"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41325" indent="-4413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70000"/>
              </a:spcBef>
              <a:buClr>
                <a:srgbClr val="62C400"/>
              </a:buClr>
              <a:buFontTx/>
              <a:buNone/>
            </a:pPr>
            <a:r>
              <a:rPr lang="fr-FR" altLang="fr-FR" sz="2200" dirty="0">
                <a:solidFill>
                  <a:srgbClr val="000099"/>
                </a:solidFill>
                <a:cs typeface="Arial" panose="020B0604020202020204" pitchFamily="34" charset="0"/>
              </a:rPr>
              <a:t>Face aux pathologies ORL les plus couramment rencontrées à l’officine :</a:t>
            </a:r>
          </a:p>
          <a:p>
            <a:pPr>
              <a:spcBef>
                <a:spcPts val="1200"/>
              </a:spcBef>
              <a:buClr>
                <a:srgbClr val="62C400"/>
              </a:buClr>
            </a:pPr>
            <a:r>
              <a:rPr lang="fr-FR" altLang="fr-FR" sz="2200" b="1" dirty="0">
                <a:solidFill>
                  <a:srgbClr val="000099"/>
                </a:solidFill>
                <a:cs typeface="Arial" panose="020B0604020202020204" pitchFamily="34" charset="0"/>
              </a:rPr>
              <a:t>Appliquer la méthodologie de conseil CDFH </a:t>
            </a:r>
          </a:p>
          <a:p>
            <a:pPr>
              <a:spcBef>
                <a:spcPts val="1200"/>
              </a:spcBef>
              <a:buClr>
                <a:srgbClr val="62C400"/>
              </a:buClr>
            </a:pPr>
            <a:r>
              <a:rPr lang="fr-FR" altLang="fr-FR" sz="2200" b="1" dirty="0">
                <a:solidFill>
                  <a:srgbClr val="000099"/>
                </a:solidFill>
                <a:cs typeface="Arial" panose="020B0604020202020204" pitchFamily="34" charset="0"/>
              </a:rPr>
              <a:t>Choisir les médicaments homéopathiques adaptés </a:t>
            </a:r>
            <a:r>
              <a:rPr lang="fr-FR" altLang="fr-FR" sz="2200" dirty="0">
                <a:solidFill>
                  <a:srgbClr val="000099"/>
                </a:solidFill>
                <a:cs typeface="Arial" panose="020B0604020202020204" pitchFamily="34" charset="0"/>
              </a:rPr>
              <a:t>aux symptômes aigus décrits, en appliquant les principes de prescription</a:t>
            </a:r>
          </a:p>
          <a:p>
            <a:pPr>
              <a:spcBef>
                <a:spcPts val="1200"/>
              </a:spcBef>
              <a:buClr>
                <a:srgbClr val="62C400"/>
              </a:buClr>
            </a:pPr>
            <a:r>
              <a:rPr lang="fr-FR" altLang="fr-FR" sz="2200" b="1" dirty="0">
                <a:solidFill>
                  <a:srgbClr val="000099"/>
                </a:solidFill>
                <a:cs typeface="Arial" panose="020B0604020202020204" pitchFamily="34" charset="0"/>
              </a:rPr>
              <a:t>Expliciter le conseil</a:t>
            </a:r>
            <a:r>
              <a:rPr lang="fr-FR" altLang="fr-FR" sz="2200" dirty="0">
                <a:solidFill>
                  <a:srgbClr val="000099"/>
                </a:solidFill>
                <a:cs typeface="Arial" panose="020B0604020202020204" pitchFamily="34" charset="0"/>
              </a:rPr>
              <a:t> personnalisé apporté : valorisation, posologie, conseils associés et suivi</a:t>
            </a:r>
          </a:p>
          <a:p>
            <a:pPr>
              <a:spcBef>
                <a:spcPts val="1200"/>
              </a:spcBef>
              <a:buClr>
                <a:srgbClr val="62C400"/>
              </a:buClr>
            </a:pPr>
            <a:r>
              <a:rPr lang="fr-FR" altLang="fr-FR" sz="2200" b="1" dirty="0">
                <a:solidFill>
                  <a:srgbClr val="000099"/>
                </a:solidFill>
                <a:cs typeface="Arial" panose="020B0604020202020204" pitchFamily="34" charset="0"/>
              </a:rPr>
              <a:t>Commenter les prescriptions </a:t>
            </a:r>
            <a:r>
              <a:rPr lang="fr-FR" altLang="fr-FR" sz="2200" dirty="0">
                <a:solidFill>
                  <a:srgbClr val="000099"/>
                </a:solidFill>
                <a:cs typeface="Arial" panose="020B0604020202020204" pitchFamily="34" charset="0"/>
              </a:rPr>
              <a:t>de médicaments homéopathiques en ORL : distinction traitement aigu et de terrain, valorisation et accompagnement</a:t>
            </a:r>
          </a:p>
        </p:txBody>
      </p:sp>
    </p:spTree>
    <p:extLst>
      <p:ext uri="{BB962C8B-B14F-4D97-AF65-F5344CB8AC3E}">
        <p14:creationId xmlns:p14="http://schemas.microsoft.com/office/powerpoint/2010/main" val="192760209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équipement électronique, capture d’écran&#10;&#10;Description générée automatiquement">
            <a:extLst>
              <a:ext uri="{FF2B5EF4-FFF2-40B4-BE49-F238E27FC236}">
                <a16:creationId xmlns:a16="http://schemas.microsoft.com/office/drawing/2014/main" id="{5847553B-4565-488D-AD29-53F624F4B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7548" y="1136786"/>
            <a:ext cx="9154945" cy="52316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ZoneTexte 4">
            <a:extLst>
              <a:ext uri="{FF2B5EF4-FFF2-40B4-BE49-F238E27FC236}">
                <a16:creationId xmlns:a16="http://schemas.microsoft.com/office/drawing/2014/main" id="{EA984F99-E9D8-4D7C-8045-382B3845760D}"/>
              </a:ext>
            </a:extLst>
          </p:cNvPr>
          <p:cNvSpPr txBox="1">
            <a:spLocks noChangeArrowheads="1"/>
          </p:cNvSpPr>
          <p:nvPr/>
        </p:nvSpPr>
        <p:spPr bwMode="auto">
          <a:xfrm>
            <a:off x="2397125" y="314325"/>
            <a:ext cx="809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fr-FR" altLang="fr-FR" sz="3200" b="1" dirty="0">
                <a:solidFill>
                  <a:srgbClr val="FFFFFF"/>
                </a:solidFill>
                <a:cs typeface="Arial" panose="020B0604020202020204" pitchFamily="34" charset="0"/>
              </a:rPr>
              <a:t>Et demain …</a:t>
            </a:r>
          </a:p>
        </p:txBody>
      </p:sp>
    </p:spTree>
    <p:extLst>
      <p:ext uri="{BB962C8B-B14F-4D97-AF65-F5344CB8AC3E}">
        <p14:creationId xmlns:p14="http://schemas.microsoft.com/office/powerpoint/2010/main" val="410982415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AD130E3-F511-48A1-9B00-BC4770EF168F}"/>
              </a:ext>
            </a:extLst>
          </p:cNvPr>
          <p:cNvPicPr>
            <a:picLocks noChangeAspect="1"/>
          </p:cNvPicPr>
          <p:nvPr/>
        </p:nvPicPr>
        <p:blipFill>
          <a:blip r:embed="rId3"/>
          <a:stretch>
            <a:fillRect/>
          </a:stretch>
        </p:blipFill>
        <p:spPr>
          <a:xfrm>
            <a:off x="2354301" y="2458445"/>
            <a:ext cx="1728717" cy="2444537"/>
          </a:xfrm>
          <a:prstGeom prst="rect">
            <a:avLst/>
          </a:prstGeom>
          <a:ln>
            <a:solidFill>
              <a:schemeClr val="bg1">
                <a:lumMod val="65000"/>
              </a:schemeClr>
            </a:solidFill>
          </a:ln>
        </p:spPr>
      </p:pic>
      <p:sp>
        <p:nvSpPr>
          <p:cNvPr id="640006" name="ZoneTexte 4"/>
          <p:cNvSpPr txBox="1">
            <a:spLocks noChangeArrowheads="1"/>
          </p:cNvSpPr>
          <p:nvPr/>
        </p:nvSpPr>
        <p:spPr bwMode="auto">
          <a:xfrm>
            <a:off x="2397125" y="314325"/>
            <a:ext cx="809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fr-FR" altLang="fr-FR" sz="3200" b="1" dirty="0">
                <a:solidFill>
                  <a:srgbClr val="FFFFFF"/>
                </a:solidFill>
                <a:cs typeface="Arial" panose="020B0604020202020204" pitchFamily="34" charset="0"/>
              </a:rPr>
              <a:t>Et demain …</a:t>
            </a:r>
          </a:p>
        </p:txBody>
      </p:sp>
      <p:pic>
        <p:nvPicPr>
          <p:cNvPr id="3" name="Image 2">
            <a:extLst>
              <a:ext uri="{FF2B5EF4-FFF2-40B4-BE49-F238E27FC236}">
                <a16:creationId xmlns:a16="http://schemas.microsoft.com/office/drawing/2014/main" id="{788957E4-947B-41AB-99C0-48B669415E6C}"/>
              </a:ext>
            </a:extLst>
          </p:cNvPr>
          <p:cNvPicPr>
            <a:picLocks noChangeAspect="1"/>
          </p:cNvPicPr>
          <p:nvPr/>
        </p:nvPicPr>
        <p:blipFill>
          <a:blip r:embed="rId4"/>
          <a:stretch>
            <a:fillRect/>
          </a:stretch>
        </p:blipFill>
        <p:spPr>
          <a:xfrm rot="20862380">
            <a:off x="737244" y="2576796"/>
            <a:ext cx="1727718" cy="2444537"/>
          </a:xfrm>
          <a:prstGeom prst="rect">
            <a:avLst/>
          </a:prstGeom>
          <a:ln>
            <a:solidFill>
              <a:schemeClr val="bg1">
                <a:lumMod val="65000"/>
              </a:schemeClr>
            </a:solidFill>
          </a:ln>
        </p:spPr>
      </p:pic>
      <p:sp>
        <p:nvSpPr>
          <p:cNvPr id="23" name="ZoneTexte 20">
            <a:extLst>
              <a:ext uri="{FF2B5EF4-FFF2-40B4-BE49-F238E27FC236}">
                <a16:creationId xmlns:a16="http://schemas.microsoft.com/office/drawing/2014/main" id="{F0015F6A-C882-4BDB-AFD0-490FB4FEE951}"/>
              </a:ext>
            </a:extLst>
          </p:cNvPr>
          <p:cNvSpPr txBox="1">
            <a:spLocks noChangeArrowheads="1"/>
          </p:cNvSpPr>
          <p:nvPr/>
        </p:nvSpPr>
        <p:spPr bwMode="auto">
          <a:xfrm>
            <a:off x="3024528" y="1553868"/>
            <a:ext cx="5544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fr-FR" altLang="fr-FR" sz="2400" dirty="0">
                <a:solidFill>
                  <a:srgbClr val="94C122"/>
                </a:solidFill>
              </a:rPr>
              <a:t>PRATIQUER ET PROGRESSER</a:t>
            </a:r>
            <a:endParaRPr lang="fr-FR" altLang="fr-FR" sz="2400" dirty="0">
              <a:solidFill>
                <a:srgbClr val="94C122"/>
              </a:solidFill>
              <a:cs typeface="Arial" panose="020B0604020202020204" pitchFamily="34" charset="0"/>
            </a:endParaRPr>
          </a:p>
        </p:txBody>
      </p:sp>
      <p:sp>
        <p:nvSpPr>
          <p:cNvPr id="24" name="ZoneTexte 23">
            <a:extLst>
              <a:ext uri="{FF2B5EF4-FFF2-40B4-BE49-F238E27FC236}">
                <a16:creationId xmlns:a16="http://schemas.microsoft.com/office/drawing/2014/main" id="{DE36B834-7F7E-441D-8D9F-7046C015BD27}"/>
              </a:ext>
            </a:extLst>
          </p:cNvPr>
          <p:cNvSpPr txBox="1"/>
          <p:nvPr/>
        </p:nvSpPr>
        <p:spPr>
          <a:xfrm>
            <a:off x="0" y="5706100"/>
            <a:ext cx="5015716" cy="646331"/>
          </a:xfrm>
          <a:prstGeom prst="rect">
            <a:avLst/>
          </a:prstGeom>
          <a:noFill/>
        </p:spPr>
        <p:txBody>
          <a:bodyPr wrap="square">
            <a:spAutoFit/>
          </a:bodyPr>
          <a:lstStyle/>
          <a:p>
            <a:pPr algn="ctr">
              <a:defRPr/>
            </a:pPr>
            <a:r>
              <a:rPr lang="fr-FR" b="1" dirty="0">
                <a:solidFill>
                  <a:srgbClr val="95C41D"/>
                </a:solidFill>
                <a:latin typeface="+mj-lt"/>
                <a:cs typeface="Arial" panose="020B0604020202020204" pitchFamily="34" charset="0"/>
              </a:rPr>
              <a:t>Des rappels, de la nouveauté, des outils </a:t>
            </a:r>
          </a:p>
          <a:p>
            <a:pPr algn="ctr">
              <a:defRPr/>
            </a:pPr>
            <a:r>
              <a:rPr lang="fr-FR" b="1" dirty="0">
                <a:solidFill>
                  <a:srgbClr val="95C41D"/>
                </a:solidFill>
                <a:latin typeface="+mj-lt"/>
                <a:cs typeface="Arial" panose="020B0604020202020204" pitchFamily="34" charset="0"/>
              </a:rPr>
              <a:t>sur un thème de saison ou d’actualité…</a:t>
            </a:r>
          </a:p>
        </p:txBody>
      </p:sp>
      <p:pic>
        <p:nvPicPr>
          <p:cNvPr id="7" name="Image 6">
            <a:extLst>
              <a:ext uri="{FF2B5EF4-FFF2-40B4-BE49-F238E27FC236}">
                <a16:creationId xmlns:a16="http://schemas.microsoft.com/office/drawing/2014/main" id="{021FA6B2-EDA5-4120-89CE-4BEDEEBBB0C6}"/>
              </a:ext>
            </a:extLst>
          </p:cNvPr>
          <p:cNvPicPr>
            <a:picLocks noChangeAspect="1"/>
          </p:cNvPicPr>
          <p:nvPr/>
        </p:nvPicPr>
        <p:blipFill>
          <a:blip r:embed="rId5"/>
          <a:stretch>
            <a:fillRect/>
          </a:stretch>
        </p:blipFill>
        <p:spPr>
          <a:xfrm>
            <a:off x="6774122" y="2141759"/>
            <a:ext cx="3909531" cy="866596"/>
          </a:xfrm>
          <a:prstGeom prst="rect">
            <a:avLst/>
          </a:prstGeom>
        </p:spPr>
      </p:pic>
      <p:sp>
        <p:nvSpPr>
          <p:cNvPr id="28" name="ZoneTexte 27">
            <a:extLst>
              <a:ext uri="{FF2B5EF4-FFF2-40B4-BE49-F238E27FC236}">
                <a16:creationId xmlns:a16="http://schemas.microsoft.com/office/drawing/2014/main" id="{26357AA8-A2A9-49F2-8BC1-F518E43DB11A}"/>
              </a:ext>
            </a:extLst>
          </p:cNvPr>
          <p:cNvSpPr txBox="1"/>
          <p:nvPr/>
        </p:nvSpPr>
        <p:spPr>
          <a:xfrm>
            <a:off x="7218673" y="5697252"/>
            <a:ext cx="3032188" cy="646331"/>
          </a:xfrm>
          <a:prstGeom prst="rect">
            <a:avLst/>
          </a:prstGeom>
          <a:noFill/>
        </p:spPr>
        <p:txBody>
          <a:bodyPr wrap="square">
            <a:spAutoFit/>
          </a:bodyPr>
          <a:lstStyle/>
          <a:p>
            <a:r>
              <a:rPr lang="fr-FR" b="1" dirty="0">
                <a:solidFill>
                  <a:srgbClr val="95C41D"/>
                </a:solidFill>
                <a:latin typeface="+mj-lt"/>
              </a:rPr>
              <a:t>Outil d'aide au conseil, et de formation continue </a:t>
            </a:r>
          </a:p>
        </p:txBody>
      </p:sp>
      <p:sp>
        <p:nvSpPr>
          <p:cNvPr id="30" name="ZoneTexte 29">
            <a:extLst>
              <a:ext uri="{FF2B5EF4-FFF2-40B4-BE49-F238E27FC236}">
                <a16:creationId xmlns:a16="http://schemas.microsoft.com/office/drawing/2014/main" id="{5D17F4AB-BAC6-42E7-BF1A-B01195EE6E59}"/>
              </a:ext>
            </a:extLst>
          </p:cNvPr>
          <p:cNvSpPr txBox="1"/>
          <p:nvPr/>
        </p:nvSpPr>
        <p:spPr>
          <a:xfrm>
            <a:off x="7456425" y="2796027"/>
            <a:ext cx="3032188" cy="338554"/>
          </a:xfrm>
          <a:prstGeom prst="rect">
            <a:avLst/>
          </a:prstGeom>
          <a:noFill/>
        </p:spPr>
        <p:txBody>
          <a:bodyPr wrap="square">
            <a:spAutoFit/>
          </a:bodyPr>
          <a:lstStyle/>
          <a:p>
            <a:r>
              <a:rPr lang="fr-FR" sz="1600" b="1" u="sng" dirty="0">
                <a:solidFill>
                  <a:srgbClr val="000099"/>
                </a:solidFill>
                <a:effectLst/>
                <a:latin typeface="Arial" panose="020B060402020202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www.homeoandcare.com</a:t>
            </a:r>
            <a:endParaRPr lang="fr-FR" sz="1600" dirty="0"/>
          </a:p>
        </p:txBody>
      </p:sp>
      <p:pic>
        <p:nvPicPr>
          <p:cNvPr id="11" name="Image 10">
            <a:extLst>
              <a:ext uri="{FF2B5EF4-FFF2-40B4-BE49-F238E27FC236}">
                <a16:creationId xmlns:a16="http://schemas.microsoft.com/office/drawing/2014/main" id="{1833A8E3-D924-448E-80FF-4B8CA4452488}"/>
              </a:ext>
            </a:extLst>
          </p:cNvPr>
          <p:cNvPicPr>
            <a:picLocks noChangeAspect="1"/>
          </p:cNvPicPr>
          <p:nvPr/>
        </p:nvPicPr>
        <p:blipFill rotWithShape="1">
          <a:blip r:embed="rId7"/>
          <a:srcRect l="18214" t="25462" r="18766" b="3097"/>
          <a:stretch/>
        </p:blipFill>
        <p:spPr>
          <a:xfrm>
            <a:off x="6359550" y="3134581"/>
            <a:ext cx="5146632" cy="2562671"/>
          </a:xfrm>
          <a:prstGeom prst="rect">
            <a:avLst/>
          </a:prstGeom>
        </p:spPr>
      </p:pic>
    </p:spTree>
    <p:extLst>
      <p:ext uri="{BB962C8B-B14F-4D97-AF65-F5344CB8AC3E}">
        <p14:creationId xmlns:p14="http://schemas.microsoft.com/office/powerpoint/2010/main" val="405667375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366963" y="1003300"/>
            <a:ext cx="61737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fr-FR" altLang="fr-FR" sz="1600" b="1">
                <a:solidFill>
                  <a:srgbClr val="0454A1"/>
                </a:solidFill>
                <a:cs typeface="Arial" panose="020B0604020202020204" pitchFamily="34" charset="0"/>
              </a:rPr>
              <a:t>Les Dossiers de l’Expert - </a:t>
            </a:r>
            <a:r>
              <a:rPr lang="fr-FR" altLang="fr-FR" sz="1600">
                <a:solidFill>
                  <a:srgbClr val="0454A1"/>
                </a:solidFill>
              </a:rPr>
              <a:t>Editions : le Moniteur des pharmacies</a:t>
            </a:r>
            <a:endParaRPr lang="fr-FR" altLang="fr-FR" sz="1600" b="1">
              <a:solidFill>
                <a:srgbClr val="0454A1"/>
              </a:solidFill>
              <a:cs typeface="Arial" panose="020B0604020202020204" pitchFamily="34" charset="0"/>
            </a:endParaRPr>
          </a:p>
        </p:txBody>
      </p:sp>
      <p:sp>
        <p:nvSpPr>
          <p:cNvPr id="3" name="Ellipse 2"/>
          <p:cNvSpPr/>
          <p:nvPr/>
        </p:nvSpPr>
        <p:spPr>
          <a:xfrm>
            <a:off x="603250" y="1323575"/>
            <a:ext cx="1641475" cy="1654175"/>
          </a:xfrm>
          <a:prstGeom prst="ellipse">
            <a:avLst/>
          </a:prstGeom>
          <a:solidFill>
            <a:srgbClr val="CDE6F7"/>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4" name="Image 2" descr="BAN_DEOfficineORL_MoniteurdesPharmacies.jpg"/>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5464" y="1544672"/>
            <a:ext cx="797514" cy="12116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Ellipse 4"/>
          <p:cNvSpPr/>
          <p:nvPr/>
        </p:nvSpPr>
        <p:spPr>
          <a:xfrm>
            <a:off x="603250" y="3113475"/>
            <a:ext cx="1641475" cy="1654175"/>
          </a:xfrm>
          <a:prstGeom prst="ellipse">
            <a:avLst/>
          </a:prstGeom>
          <a:solidFill>
            <a:srgbClr val="CDE6F7"/>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Ellipse 5"/>
          <p:cNvSpPr/>
          <p:nvPr/>
        </p:nvSpPr>
        <p:spPr>
          <a:xfrm>
            <a:off x="493713" y="4913000"/>
            <a:ext cx="1641475" cy="1654175"/>
          </a:xfrm>
          <a:prstGeom prst="ellipse">
            <a:avLst/>
          </a:prstGeom>
          <a:solidFill>
            <a:srgbClr val="CDE6F7"/>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Ellipse 6"/>
          <p:cNvSpPr/>
          <p:nvPr/>
        </p:nvSpPr>
        <p:spPr>
          <a:xfrm>
            <a:off x="6140450" y="1362075"/>
            <a:ext cx="1641475" cy="1654175"/>
          </a:xfrm>
          <a:prstGeom prst="ellipse">
            <a:avLst/>
          </a:prstGeom>
          <a:solidFill>
            <a:srgbClr val="CDE6F7"/>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Ellipse 7"/>
          <p:cNvSpPr/>
          <p:nvPr/>
        </p:nvSpPr>
        <p:spPr>
          <a:xfrm>
            <a:off x="6140450" y="3228975"/>
            <a:ext cx="1641475" cy="1654175"/>
          </a:xfrm>
          <a:prstGeom prst="ellipse">
            <a:avLst/>
          </a:prstGeom>
          <a:solidFill>
            <a:srgbClr val="CDE6F7"/>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Ellipse 8"/>
          <p:cNvSpPr/>
          <p:nvPr/>
        </p:nvSpPr>
        <p:spPr>
          <a:xfrm>
            <a:off x="6140450" y="5095875"/>
            <a:ext cx="1641475" cy="1654175"/>
          </a:xfrm>
          <a:prstGeom prst="ellipse">
            <a:avLst/>
          </a:prstGeom>
          <a:solidFill>
            <a:srgbClr val="CDE6F7"/>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Text Box 28"/>
          <p:cNvSpPr txBox="1">
            <a:spLocks noChangeArrowheads="1"/>
          </p:cNvSpPr>
          <p:nvPr/>
        </p:nvSpPr>
        <p:spPr bwMode="auto">
          <a:xfrm>
            <a:off x="2366963" y="1679175"/>
            <a:ext cx="350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fr-FR" altLang="fr-FR" b="1">
                <a:solidFill>
                  <a:srgbClr val="0454A1"/>
                </a:solidFill>
                <a:cs typeface="Arial" panose="020B0604020202020204" pitchFamily="34" charset="0"/>
              </a:rPr>
              <a:t>ORL</a:t>
            </a:r>
          </a:p>
          <a:p>
            <a:endParaRPr lang="fr-FR" altLang="fr-FR" sz="500" b="1">
              <a:solidFill>
                <a:srgbClr val="0454A1"/>
              </a:solidFill>
              <a:cs typeface="Arial" panose="020B0604020202020204" pitchFamily="34" charset="0"/>
            </a:endParaRPr>
          </a:p>
          <a:p>
            <a:r>
              <a:rPr lang="fr-FR" altLang="fr-FR" sz="1300"/>
              <a:t>Auteurs : Michèle BOIRON, François ROUX et Frédéric VOIRIN</a:t>
            </a:r>
          </a:p>
          <a:p>
            <a:endParaRPr lang="fr-FR" altLang="fr-FR" sz="400"/>
          </a:p>
          <a:p>
            <a:r>
              <a:rPr lang="fr-FR" altLang="fr-FR" sz="1300"/>
              <a:t>Parution 2012</a:t>
            </a:r>
          </a:p>
        </p:txBody>
      </p:sp>
      <p:sp>
        <p:nvSpPr>
          <p:cNvPr id="11" name="Text Box 28"/>
          <p:cNvSpPr txBox="1">
            <a:spLocks noChangeArrowheads="1"/>
          </p:cNvSpPr>
          <p:nvPr/>
        </p:nvSpPr>
        <p:spPr bwMode="auto">
          <a:xfrm>
            <a:off x="2366963" y="3405775"/>
            <a:ext cx="350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fr-FR" altLang="fr-FR" b="1">
                <a:solidFill>
                  <a:srgbClr val="0454A1"/>
                </a:solidFill>
                <a:cs typeface="Arial" panose="020B0604020202020204" pitchFamily="34" charset="0"/>
              </a:rPr>
              <a:t>Pédiatrie</a:t>
            </a:r>
          </a:p>
          <a:p>
            <a:endParaRPr lang="fr-FR" altLang="fr-FR" sz="500" b="1">
              <a:solidFill>
                <a:srgbClr val="0454A1"/>
              </a:solidFill>
              <a:cs typeface="Arial" panose="020B0604020202020204" pitchFamily="34" charset="0"/>
            </a:endParaRPr>
          </a:p>
          <a:p>
            <a:r>
              <a:rPr lang="fr-FR" altLang="fr-FR" sz="1300">
                <a:cs typeface="Arial" panose="020B0604020202020204" pitchFamily="34" charset="0"/>
              </a:rPr>
              <a:t>Auteurs : Michèle BOIRON, François ROUX et Pierre POPOWSKI</a:t>
            </a:r>
          </a:p>
          <a:p>
            <a:endParaRPr lang="fr-FR" altLang="fr-FR" sz="400">
              <a:cs typeface="Arial" panose="020B0604020202020204" pitchFamily="34" charset="0"/>
            </a:endParaRPr>
          </a:p>
          <a:p>
            <a:r>
              <a:rPr lang="fr-FR" altLang="fr-FR" sz="1300">
                <a:cs typeface="Arial" panose="020B0604020202020204" pitchFamily="34" charset="0"/>
              </a:rPr>
              <a:t>Parution 2015 </a:t>
            </a:r>
          </a:p>
        </p:txBody>
      </p:sp>
      <p:sp>
        <p:nvSpPr>
          <p:cNvPr id="12" name="Text Box 28"/>
          <p:cNvSpPr txBox="1">
            <a:spLocks noChangeArrowheads="1"/>
          </p:cNvSpPr>
          <p:nvPr/>
        </p:nvSpPr>
        <p:spPr bwMode="auto">
          <a:xfrm>
            <a:off x="2366963" y="5211650"/>
            <a:ext cx="350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fr-FR" altLang="fr-FR" b="1" dirty="0">
                <a:solidFill>
                  <a:srgbClr val="0454A1"/>
                </a:solidFill>
                <a:cs typeface="Arial" panose="020B0604020202020204" pitchFamily="34" charset="0"/>
              </a:rPr>
              <a:t>Troubles Anxieux</a:t>
            </a:r>
          </a:p>
          <a:p>
            <a:endParaRPr lang="fr-FR" altLang="fr-FR" sz="500" b="1" dirty="0">
              <a:solidFill>
                <a:srgbClr val="0454A1"/>
              </a:solidFill>
              <a:cs typeface="Arial" panose="020B0604020202020204" pitchFamily="34" charset="0"/>
            </a:endParaRPr>
          </a:p>
          <a:p>
            <a:r>
              <a:rPr lang="fr-FR" altLang="fr-FR" sz="1300" dirty="0">
                <a:cs typeface="Arial" panose="020B0604020202020204" pitchFamily="34" charset="0"/>
              </a:rPr>
              <a:t>Auteurs : Michèle BOIRON, François ROUX et Gérard FALALA</a:t>
            </a:r>
          </a:p>
          <a:p>
            <a:endParaRPr lang="fr-FR" altLang="fr-FR" sz="400" dirty="0">
              <a:cs typeface="Arial" panose="020B0604020202020204" pitchFamily="34" charset="0"/>
            </a:endParaRPr>
          </a:p>
          <a:p>
            <a:r>
              <a:rPr lang="fr-FR" altLang="fr-FR" sz="1300" dirty="0">
                <a:cs typeface="Arial" panose="020B0604020202020204" pitchFamily="34" charset="0"/>
              </a:rPr>
              <a:t>Parution 2012</a:t>
            </a:r>
          </a:p>
        </p:txBody>
      </p:sp>
      <p:sp>
        <p:nvSpPr>
          <p:cNvPr id="13" name="Text Box 28"/>
          <p:cNvSpPr txBox="1">
            <a:spLocks noChangeArrowheads="1"/>
          </p:cNvSpPr>
          <p:nvPr/>
        </p:nvSpPr>
        <p:spPr bwMode="auto">
          <a:xfrm>
            <a:off x="7954963" y="1568450"/>
            <a:ext cx="35052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fr-FR" altLang="fr-FR" b="1">
                <a:solidFill>
                  <a:srgbClr val="0454A1"/>
                </a:solidFill>
                <a:cs typeface="Arial" panose="020B0604020202020204" pitchFamily="34" charset="0"/>
              </a:rPr>
              <a:t>Accompagnement en oncologie</a:t>
            </a:r>
          </a:p>
          <a:p>
            <a:endParaRPr lang="fr-FR" altLang="fr-FR" sz="500" b="1">
              <a:solidFill>
                <a:srgbClr val="0454A1"/>
              </a:solidFill>
              <a:cs typeface="Arial" panose="020B0604020202020204" pitchFamily="34" charset="0"/>
            </a:endParaRPr>
          </a:p>
          <a:p>
            <a:r>
              <a:rPr lang="fr-FR" altLang="fr-FR" sz="1300">
                <a:cs typeface="Arial" panose="020B0604020202020204" pitchFamily="34" charset="0"/>
              </a:rPr>
              <a:t>Auteurs : Michèle BOIRON, François ROUX et Jean-Philippe WAGNER</a:t>
            </a:r>
          </a:p>
          <a:p>
            <a:endParaRPr lang="fr-FR" altLang="fr-FR" sz="400">
              <a:cs typeface="Arial" panose="020B0604020202020204" pitchFamily="34" charset="0"/>
            </a:endParaRPr>
          </a:p>
          <a:p>
            <a:r>
              <a:rPr lang="fr-FR" altLang="fr-FR" sz="1300">
                <a:cs typeface="Arial" panose="020B0604020202020204" pitchFamily="34" charset="0"/>
              </a:rPr>
              <a:t>Parution 2014</a:t>
            </a:r>
          </a:p>
        </p:txBody>
      </p:sp>
      <p:sp>
        <p:nvSpPr>
          <p:cNvPr id="14" name="Text Box 28"/>
          <p:cNvSpPr txBox="1">
            <a:spLocks noChangeArrowheads="1"/>
          </p:cNvSpPr>
          <p:nvPr/>
        </p:nvSpPr>
        <p:spPr bwMode="auto">
          <a:xfrm>
            <a:off x="7954963" y="3502025"/>
            <a:ext cx="3505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fr-FR" altLang="fr-FR" b="1">
                <a:solidFill>
                  <a:srgbClr val="0454A1"/>
                </a:solidFill>
                <a:cs typeface="Arial" panose="020B0604020202020204" pitchFamily="34" charset="0"/>
              </a:rPr>
              <a:t>Gynécologie et obstétrique</a:t>
            </a:r>
          </a:p>
          <a:p>
            <a:endParaRPr lang="fr-FR" altLang="fr-FR" sz="500" b="1">
              <a:solidFill>
                <a:srgbClr val="0454A1"/>
              </a:solidFill>
              <a:cs typeface="Arial" panose="020B0604020202020204" pitchFamily="34" charset="0"/>
            </a:endParaRPr>
          </a:p>
          <a:p>
            <a:r>
              <a:rPr lang="fr-FR" altLang="fr-FR" sz="1300">
                <a:cs typeface="Arial" panose="020B0604020202020204" pitchFamily="34" charset="0"/>
              </a:rPr>
              <a:t>Auteurs : Michèle BOIRON, François ROUX et Christelle CHARVET</a:t>
            </a:r>
          </a:p>
          <a:p>
            <a:endParaRPr lang="fr-FR" altLang="fr-FR" sz="400">
              <a:cs typeface="Arial" panose="020B0604020202020204" pitchFamily="34" charset="0"/>
            </a:endParaRPr>
          </a:p>
          <a:p>
            <a:r>
              <a:rPr lang="fr-FR" altLang="fr-FR" sz="1300">
                <a:cs typeface="Arial" panose="020B0604020202020204" pitchFamily="34" charset="0"/>
              </a:rPr>
              <a:t>Parution 2013</a:t>
            </a:r>
          </a:p>
        </p:txBody>
      </p:sp>
      <p:sp>
        <p:nvSpPr>
          <p:cNvPr id="15" name="Text Box 28"/>
          <p:cNvSpPr txBox="1">
            <a:spLocks noChangeArrowheads="1"/>
          </p:cNvSpPr>
          <p:nvPr/>
        </p:nvSpPr>
        <p:spPr bwMode="auto">
          <a:xfrm>
            <a:off x="7954963" y="5237163"/>
            <a:ext cx="3505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fr-FR" altLang="fr-FR" b="1">
                <a:solidFill>
                  <a:srgbClr val="0454A1"/>
                </a:solidFill>
                <a:cs typeface="Arial" panose="020B0604020202020204" pitchFamily="34" charset="0"/>
              </a:rPr>
              <a:t>Traumatologie générale</a:t>
            </a:r>
          </a:p>
          <a:p>
            <a:r>
              <a:rPr lang="fr-FR" altLang="fr-FR" b="1">
                <a:solidFill>
                  <a:srgbClr val="0454A1"/>
                </a:solidFill>
                <a:cs typeface="Arial" panose="020B0604020202020204" pitchFamily="34" charset="0"/>
              </a:rPr>
              <a:t>et sportive</a:t>
            </a:r>
          </a:p>
          <a:p>
            <a:endParaRPr lang="fr-FR" altLang="fr-FR" sz="500" b="1">
              <a:solidFill>
                <a:srgbClr val="0454A1"/>
              </a:solidFill>
              <a:cs typeface="Arial" panose="020B0604020202020204" pitchFamily="34" charset="0"/>
            </a:endParaRPr>
          </a:p>
          <a:p>
            <a:r>
              <a:rPr lang="fr-FR" altLang="fr-FR" sz="1300">
                <a:cs typeface="Arial" panose="020B0604020202020204" pitchFamily="34" charset="0"/>
              </a:rPr>
              <a:t>Auteurs : Michèle BOIRON, François ROUX et Franck CHOFFRUT</a:t>
            </a:r>
          </a:p>
          <a:p>
            <a:endParaRPr lang="fr-FR" altLang="fr-FR" sz="400">
              <a:cs typeface="Arial" panose="020B0604020202020204" pitchFamily="34" charset="0"/>
            </a:endParaRPr>
          </a:p>
          <a:p>
            <a:r>
              <a:rPr lang="fr-FR" altLang="fr-FR" sz="1300">
                <a:cs typeface="Arial" panose="020B0604020202020204" pitchFamily="34" charset="0"/>
              </a:rPr>
              <a:t>Parution Octobre 2017</a:t>
            </a:r>
          </a:p>
        </p:txBody>
      </p:sp>
      <p:pic>
        <p:nvPicPr>
          <p:cNvPr id="16" name="Image 2" descr="BAN_DEOfficineORL_MoniteurdesPharmacies.jpg"/>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35191" y="5132784"/>
            <a:ext cx="790696" cy="12129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 name="Imag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5191" y="3334276"/>
            <a:ext cx="863954" cy="11418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44228" y="3449776"/>
            <a:ext cx="854122" cy="11823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9" name="Imag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44228" y="1572264"/>
            <a:ext cx="834374" cy="11611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 name="Imag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72525" y="5334173"/>
            <a:ext cx="863860" cy="11491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3" name="ZoneTexte 4">
            <a:extLst>
              <a:ext uri="{FF2B5EF4-FFF2-40B4-BE49-F238E27FC236}">
                <a16:creationId xmlns:a16="http://schemas.microsoft.com/office/drawing/2014/main" id="{38D0A002-D7F7-4968-95DD-E04581B5A318}"/>
              </a:ext>
            </a:extLst>
          </p:cNvPr>
          <p:cNvSpPr txBox="1">
            <a:spLocks noChangeArrowheads="1"/>
          </p:cNvSpPr>
          <p:nvPr/>
        </p:nvSpPr>
        <p:spPr bwMode="auto">
          <a:xfrm>
            <a:off x="2397125" y="314325"/>
            <a:ext cx="809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fr-FR" altLang="fr-FR" sz="3200" b="1" dirty="0">
                <a:solidFill>
                  <a:srgbClr val="FFFFFF"/>
                </a:solidFill>
                <a:cs typeface="Arial" panose="020B0604020202020204" pitchFamily="34" charset="0"/>
              </a:rPr>
              <a:t>Et demain, pour aller plus loin…</a:t>
            </a:r>
          </a:p>
        </p:txBody>
      </p:sp>
    </p:spTree>
    <p:extLst>
      <p:ext uri="{BB962C8B-B14F-4D97-AF65-F5344CB8AC3E}">
        <p14:creationId xmlns:p14="http://schemas.microsoft.com/office/powerpoint/2010/main" val="141115849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8062437" y="3644658"/>
            <a:ext cx="3706181" cy="775485"/>
            <a:chOff x="8062437" y="3970045"/>
            <a:chExt cx="3706181" cy="775485"/>
          </a:xfrm>
        </p:grpSpPr>
        <p:sp>
          <p:nvSpPr>
            <p:cNvPr id="4" name="Rectangle à coins arrondis 3"/>
            <p:cNvSpPr/>
            <p:nvPr/>
          </p:nvSpPr>
          <p:spPr>
            <a:xfrm>
              <a:off x="8062437" y="3970045"/>
              <a:ext cx="3706181" cy="660400"/>
            </a:xfrm>
            <a:prstGeom prst="roundRect">
              <a:avLst/>
            </a:prstGeom>
            <a:solidFill>
              <a:srgbClr val="94C122"/>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000" b="0" i="0" u="none" strike="noStrike" kern="1200" cap="none" spc="0" normalizeH="0" baseline="0" noProof="0" dirty="0">
                  <a:ln>
                    <a:noFill/>
                  </a:ln>
                  <a:solidFill>
                    <a:srgbClr val="FFFFFF"/>
                  </a:solidFill>
                  <a:effectLst/>
                  <a:uLnTx/>
                  <a:uFillTx/>
                  <a:latin typeface="Arial"/>
                  <a:ea typeface="+mn-ea"/>
                  <a:cs typeface="+mn-cs"/>
                </a:rPr>
                <a:t>https://www.cdfh.fr</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2376" y="4429288"/>
              <a:ext cx="316242" cy="316242"/>
            </a:xfrm>
            <a:prstGeom prst="rect">
              <a:avLst/>
            </a:prstGeom>
          </p:spPr>
        </p:pic>
      </p:grpSp>
      <p:sp>
        <p:nvSpPr>
          <p:cNvPr id="6" name="ZoneTexte 5"/>
          <p:cNvSpPr txBox="1"/>
          <p:nvPr/>
        </p:nvSpPr>
        <p:spPr>
          <a:xfrm>
            <a:off x="8165439" y="3284984"/>
            <a:ext cx="3500176"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94C122"/>
                </a:solidFill>
                <a:effectLst/>
                <a:uLnTx/>
                <a:uFillTx/>
                <a:latin typeface="Arial"/>
                <a:ea typeface="+mn-ea"/>
                <a:cs typeface="Arial" panose="020B0604020202020204" pitchFamily="34" charset="0"/>
              </a:rPr>
              <a:t>Inscriptions sur</a:t>
            </a:r>
          </a:p>
        </p:txBody>
      </p:sp>
      <p:sp>
        <p:nvSpPr>
          <p:cNvPr id="7" name="ZoneTexte 6"/>
          <p:cNvSpPr txBox="1"/>
          <p:nvPr/>
        </p:nvSpPr>
        <p:spPr>
          <a:xfrm>
            <a:off x="2397125" y="314325"/>
            <a:ext cx="8091488" cy="5842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Et demain…</a:t>
            </a:r>
          </a:p>
        </p:txBody>
      </p:sp>
      <p:sp>
        <p:nvSpPr>
          <p:cNvPr id="14" name="ZoneTexte 27">
            <a:extLst>
              <a:ext uri="{FF2B5EF4-FFF2-40B4-BE49-F238E27FC236}">
                <a16:creationId xmlns:a16="http://schemas.microsoft.com/office/drawing/2014/main" id="{4BD005A8-5702-422B-A3DD-9DD4DD5DB1DF}"/>
              </a:ext>
            </a:extLst>
          </p:cNvPr>
          <p:cNvSpPr txBox="1">
            <a:spLocks noChangeArrowheads="1"/>
          </p:cNvSpPr>
          <p:nvPr/>
        </p:nvSpPr>
        <p:spPr bwMode="auto">
          <a:xfrm>
            <a:off x="2029278" y="1103468"/>
            <a:ext cx="5057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fr-FR" altLang="fr-FR" sz="2400" dirty="0">
                <a:solidFill>
                  <a:srgbClr val="94C122"/>
                </a:solidFill>
                <a:latin typeface="Trebuchet MS" panose="020B0603020202020204" pitchFamily="34" charset="0"/>
              </a:rPr>
              <a:t>POURSUIVEZ VOTRE PARCOURS</a:t>
            </a:r>
          </a:p>
        </p:txBody>
      </p:sp>
      <p:pic>
        <p:nvPicPr>
          <p:cNvPr id="9" name="Image 8">
            <a:extLst>
              <a:ext uri="{FF2B5EF4-FFF2-40B4-BE49-F238E27FC236}">
                <a16:creationId xmlns:a16="http://schemas.microsoft.com/office/drawing/2014/main" id="{0E268BA7-918A-4E9A-B224-452F409AB3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014" y="1867059"/>
            <a:ext cx="8569151" cy="3984456"/>
          </a:xfrm>
          <a:prstGeom prst="rect">
            <a:avLst/>
          </a:prstGeom>
        </p:spPr>
      </p:pic>
    </p:spTree>
    <p:extLst>
      <p:ext uri="{BB962C8B-B14F-4D97-AF65-F5344CB8AC3E}">
        <p14:creationId xmlns:p14="http://schemas.microsoft.com/office/powerpoint/2010/main" val="229165265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6" name="ZoneTexte 4"/>
          <p:cNvSpPr txBox="1">
            <a:spLocks noChangeArrowheads="1"/>
          </p:cNvSpPr>
          <p:nvPr/>
        </p:nvSpPr>
        <p:spPr bwMode="auto">
          <a:xfrm>
            <a:off x="2397125" y="314325"/>
            <a:ext cx="809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fr-FR" altLang="fr-FR" sz="3200" b="1" dirty="0">
                <a:solidFill>
                  <a:srgbClr val="FFFFFF"/>
                </a:solidFill>
                <a:cs typeface="Arial" panose="020B0604020202020204" pitchFamily="34" charset="0"/>
              </a:rPr>
              <a:t>Et demain …</a:t>
            </a:r>
          </a:p>
        </p:txBody>
      </p:sp>
      <p:sp>
        <p:nvSpPr>
          <p:cNvPr id="640008" name="ZoneTexte 33"/>
          <p:cNvSpPr txBox="1">
            <a:spLocks noChangeArrowheads="1"/>
          </p:cNvSpPr>
          <p:nvPr/>
        </p:nvSpPr>
        <p:spPr bwMode="auto">
          <a:xfrm>
            <a:off x="1768553" y="1957387"/>
            <a:ext cx="17143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fr-FR" altLang="fr-FR" sz="2400" dirty="0">
                <a:solidFill>
                  <a:srgbClr val="94C122"/>
                </a:solidFill>
                <a:cs typeface="Arial" panose="020B0604020202020204" pitchFamily="34" charset="0"/>
              </a:rPr>
              <a:t>EVALUER</a:t>
            </a:r>
          </a:p>
        </p:txBody>
      </p:sp>
      <p:sp>
        <p:nvSpPr>
          <p:cNvPr id="35" name="ZoneTexte 34"/>
          <p:cNvSpPr txBox="1"/>
          <p:nvPr/>
        </p:nvSpPr>
        <p:spPr>
          <a:xfrm>
            <a:off x="-89479" y="5494160"/>
            <a:ext cx="5430392" cy="923330"/>
          </a:xfrm>
          <a:prstGeom prst="rect">
            <a:avLst/>
          </a:prstGeom>
          <a:noFill/>
        </p:spPr>
        <p:txBody>
          <a:bodyPr wrap="square">
            <a:spAutoFit/>
          </a:bodyPr>
          <a:lstStyle/>
          <a:p>
            <a:pPr algn="ctr">
              <a:defRPr/>
            </a:pPr>
            <a:r>
              <a:rPr lang="fr-FR" b="1" dirty="0">
                <a:solidFill>
                  <a:srgbClr val="000099"/>
                </a:solidFill>
                <a:latin typeface="+mj-lt"/>
              </a:rPr>
              <a:t>Faites-nous part de vos retours </a:t>
            </a:r>
          </a:p>
          <a:p>
            <a:pPr algn="ctr">
              <a:defRPr/>
            </a:pPr>
            <a:r>
              <a:rPr lang="fr-FR" b="1" dirty="0">
                <a:solidFill>
                  <a:srgbClr val="000099"/>
                </a:solidFill>
                <a:latin typeface="+mj-lt"/>
              </a:rPr>
              <a:t>sur la formation </a:t>
            </a:r>
          </a:p>
          <a:p>
            <a:pPr algn="ctr">
              <a:defRPr/>
            </a:pPr>
            <a:r>
              <a:rPr lang="fr-FR" b="1" dirty="0">
                <a:solidFill>
                  <a:srgbClr val="000099"/>
                </a:solidFill>
                <a:latin typeface="+mj-lt"/>
              </a:rPr>
              <a:t>et sur votre expérience avec le CDFH </a:t>
            </a:r>
          </a:p>
        </p:txBody>
      </p:sp>
      <p:sp>
        <p:nvSpPr>
          <p:cNvPr id="640011" name="ZoneTexte 40"/>
          <p:cNvSpPr txBox="1">
            <a:spLocks noChangeArrowheads="1"/>
          </p:cNvSpPr>
          <p:nvPr/>
        </p:nvSpPr>
        <p:spPr bwMode="auto">
          <a:xfrm>
            <a:off x="7033132" y="2406680"/>
            <a:ext cx="33411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fr-FR" altLang="fr-FR" i="1" dirty="0">
                <a:solidFill>
                  <a:srgbClr val="000099"/>
                </a:solidFill>
              </a:rPr>
              <a:t>Vous avez aimé, dites-le….</a:t>
            </a:r>
          </a:p>
        </p:txBody>
      </p:sp>
      <p:sp>
        <p:nvSpPr>
          <p:cNvPr id="640012" name="ZoneTexte 20"/>
          <p:cNvSpPr txBox="1">
            <a:spLocks noChangeArrowheads="1"/>
          </p:cNvSpPr>
          <p:nvPr/>
        </p:nvSpPr>
        <p:spPr bwMode="auto">
          <a:xfrm>
            <a:off x="7033132" y="1957388"/>
            <a:ext cx="2638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fr-FR" altLang="fr-FR" sz="2400" dirty="0">
                <a:solidFill>
                  <a:srgbClr val="94C122"/>
                </a:solidFill>
                <a:cs typeface="Arial" panose="020B0604020202020204" pitchFamily="34" charset="0"/>
              </a:rPr>
              <a:t>PARTAGER</a:t>
            </a:r>
          </a:p>
        </p:txBody>
      </p:sp>
      <p:sp>
        <p:nvSpPr>
          <p:cNvPr id="640013" name="Rectangle 4"/>
          <p:cNvSpPr>
            <a:spLocks noChangeArrowheads="1"/>
          </p:cNvSpPr>
          <p:nvPr/>
        </p:nvSpPr>
        <p:spPr bwMode="auto">
          <a:xfrm>
            <a:off x="5841379" y="5494160"/>
            <a:ext cx="57246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fr-FR" altLang="fr-FR" b="1" dirty="0">
                <a:solidFill>
                  <a:srgbClr val="000099"/>
                </a:solidFill>
                <a:latin typeface="+mj-lt"/>
              </a:rPr>
              <a:t>Déposez un avis sur le site</a:t>
            </a:r>
          </a:p>
          <a:p>
            <a:pPr algn="ctr"/>
            <a:r>
              <a:rPr lang="fr-FR" altLang="fr-FR" b="1" dirty="0">
                <a:solidFill>
                  <a:srgbClr val="000099"/>
                </a:solidFill>
                <a:latin typeface="+mj-lt"/>
              </a:rPr>
              <a:t>www.cdfh.fr</a:t>
            </a:r>
          </a:p>
          <a:p>
            <a:pPr algn="ctr"/>
            <a:r>
              <a:rPr lang="fr-FR" altLang="fr-FR" b="1" dirty="0">
                <a:solidFill>
                  <a:srgbClr val="000099"/>
                </a:solidFill>
                <a:latin typeface="+mj-lt"/>
              </a:rPr>
              <a:t>ET parlez-en autour de vous…</a:t>
            </a:r>
          </a:p>
        </p:txBody>
      </p:sp>
      <p:pic>
        <p:nvPicPr>
          <p:cNvPr id="640014" name="Image 27"/>
          <p:cNvPicPr>
            <a:picLocks noChangeAspect="1"/>
          </p:cNvPicPr>
          <p:nvPr/>
        </p:nvPicPr>
        <p:blipFill>
          <a:blip r:embed="rId3">
            <a:extLst>
              <a:ext uri="{28A0092B-C50C-407E-A947-70E740481C1C}">
                <a14:useLocalDpi xmlns:a14="http://schemas.microsoft.com/office/drawing/2010/main"/>
              </a:ext>
            </a:extLst>
          </a:blip>
          <a:srcRect l="6116" t="18141" r="8508" b="15340"/>
          <a:stretch>
            <a:fillRect/>
          </a:stretch>
        </p:blipFill>
        <p:spPr bwMode="auto">
          <a:xfrm>
            <a:off x="6519122" y="2898590"/>
            <a:ext cx="3982688" cy="247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descr="Une image contenant texte&#10;&#10;Description générée automatiquement">
            <a:extLst>
              <a:ext uri="{FF2B5EF4-FFF2-40B4-BE49-F238E27FC236}">
                <a16:creationId xmlns:a16="http://schemas.microsoft.com/office/drawing/2014/main" id="{A60DC77E-58E1-42E2-ABA7-167D944451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7488" y="2582928"/>
            <a:ext cx="2194152" cy="2789619"/>
          </a:xfrm>
          <a:prstGeom prst="rect">
            <a:avLst/>
          </a:prstGeom>
        </p:spPr>
      </p:pic>
    </p:spTree>
    <p:extLst>
      <p:ext uri="{BB962C8B-B14F-4D97-AF65-F5344CB8AC3E}">
        <p14:creationId xmlns:p14="http://schemas.microsoft.com/office/powerpoint/2010/main" val="3430327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59" name="Rectangle 19"/>
          <p:cNvSpPr>
            <a:spLocks noChangeArrowheads="1"/>
          </p:cNvSpPr>
          <p:nvPr/>
        </p:nvSpPr>
        <p:spPr bwMode="auto">
          <a:xfrm>
            <a:off x="5016500" y="1990725"/>
            <a:ext cx="6337300" cy="1295400"/>
          </a:xfrm>
          <a:prstGeom prst="rect">
            <a:avLst/>
          </a:prstGeom>
          <a:noFill/>
          <a:ln w="9525">
            <a:noFill/>
            <a:miter lim="800000"/>
            <a:headEnd/>
            <a:tailEnd/>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buClr>
                <a:srgbClr val="ABD5FF"/>
              </a:buClr>
              <a:defRPr/>
            </a:pPr>
            <a:r>
              <a:rPr lang="fr-FR" altLang="fr-FR" sz="2000" b="1" u="sng" dirty="0">
                <a:solidFill>
                  <a:srgbClr val="000099"/>
                </a:solidFill>
                <a:latin typeface="Arial"/>
                <a:ea typeface="ＭＳ Ｐゴシック" panose="020B0600070205080204" pitchFamily="34" charset="-128"/>
              </a:rPr>
              <a:t>Objectifs :</a:t>
            </a:r>
            <a:endParaRPr lang="fr-FR" altLang="fr-FR" sz="900" b="1" u="sng" dirty="0">
              <a:solidFill>
                <a:srgbClr val="000099"/>
              </a:solidFill>
              <a:effectLst>
                <a:outerShdw blurRad="38100" dist="38100" dir="2700000" algn="tl">
                  <a:srgbClr val="C0C0C0"/>
                </a:outerShdw>
              </a:effectLst>
              <a:latin typeface="Arial"/>
              <a:ea typeface="ＭＳ Ｐゴシック" panose="020B0600070205080204" pitchFamily="34" charset="-128"/>
            </a:endParaRPr>
          </a:p>
          <a:p>
            <a:pPr fontAlgn="auto">
              <a:spcBef>
                <a:spcPct val="50000"/>
              </a:spcBef>
              <a:spcAft>
                <a:spcPct val="10000"/>
              </a:spcAft>
              <a:buClr>
                <a:srgbClr val="000099"/>
              </a:buClr>
              <a:buFont typeface="Wingdings" panose="05000000000000000000" pitchFamily="2" charset="2"/>
              <a:buChar char="Ø"/>
              <a:defRPr/>
            </a:pPr>
            <a:r>
              <a:rPr lang="fr-FR" altLang="fr-FR" sz="2000" dirty="0">
                <a:solidFill>
                  <a:srgbClr val="000099"/>
                </a:solidFill>
                <a:latin typeface="Arial"/>
                <a:ea typeface="ＭＳ Ｐゴシック" panose="020B0600070205080204" pitchFamily="34" charset="-128"/>
              </a:rPr>
              <a:t>Réactiver la méthodologie de conseil</a:t>
            </a:r>
          </a:p>
          <a:p>
            <a:pPr fontAlgn="auto">
              <a:lnSpc>
                <a:spcPct val="110000"/>
              </a:lnSpc>
              <a:spcBef>
                <a:spcPts val="0"/>
              </a:spcBef>
              <a:spcAft>
                <a:spcPct val="10000"/>
              </a:spcAft>
              <a:buClr>
                <a:srgbClr val="000099"/>
              </a:buClr>
              <a:buFont typeface="Wingdings" panose="05000000000000000000" pitchFamily="2" charset="2"/>
              <a:buChar char="Ø"/>
              <a:defRPr/>
            </a:pPr>
            <a:r>
              <a:rPr lang="fr-FR" altLang="fr-FR" sz="2000" dirty="0">
                <a:solidFill>
                  <a:srgbClr val="000099"/>
                </a:solidFill>
                <a:latin typeface="Arial"/>
                <a:ea typeface="ＭＳ Ｐゴシック" panose="020B0600070205080204" pitchFamily="34" charset="-128"/>
              </a:rPr>
              <a:t>Construire un outil d’aide à la prescription</a:t>
            </a:r>
            <a:r>
              <a:rPr lang="fr-FR" altLang="fr-FR" sz="2000" b="1" dirty="0">
                <a:solidFill>
                  <a:srgbClr val="000099"/>
                </a:solidFill>
                <a:latin typeface="Arial"/>
                <a:ea typeface="ＭＳ Ｐゴシック" panose="020B0600070205080204" pitchFamily="34" charset="-128"/>
              </a:rPr>
              <a:t> </a:t>
            </a:r>
          </a:p>
        </p:txBody>
      </p:sp>
      <p:sp>
        <p:nvSpPr>
          <p:cNvPr id="165891" name="Rectangle 15"/>
          <p:cNvSpPr>
            <a:spLocks noChangeArrowheads="1"/>
          </p:cNvSpPr>
          <p:nvPr/>
        </p:nvSpPr>
        <p:spPr bwMode="auto">
          <a:xfrm>
            <a:off x="3144838" y="3430588"/>
            <a:ext cx="88074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r>
              <a:rPr lang="fr-FR" altLang="fr-FR" sz="2000" b="1" u="sng">
                <a:solidFill>
                  <a:srgbClr val="000099"/>
                </a:solidFill>
                <a:ea typeface="ＭＳ Ｐゴシック" panose="020B0600070205080204" pitchFamily="34" charset="-128"/>
                <a:cs typeface="Arial" panose="020B0604020202020204" pitchFamily="34" charset="0"/>
              </a:rPr>
              <a:t>Règles du jeu :</a:t>
            </a:r>
          </a:p>
          <a:p>
            <a:pPr>
              <a:spcBef>
                <a:spcPct val="50000"/>
              </a:spcBef>
              <a:buClr>
                <a:srgbClr val="000099"/>
              </a:buClr>
              <a:buFontTx/>
              <a:buBlip>
                <a:blip r:embed="rId3"/>
              </a:buBlip>
            </a:pPr>
            <a:r>
              <a:rPr lang="fr-FR" altLang="fr-FR">
                <a:solidFill>
                  <a:srgbClr val="000099"/>
                </a:solidFill>
                <a:ea typeface="ＭＳ Ｐゴシック" panose="020B0600070205080204" pitchFamily="34" charset="-128"/>
                <a:cs typeface="Arial" panose="020B0604020202020204" pitchFamily="34" charset="0"/>
              </a:rPr>
              <a:t>A la </a:t>
            </a:r>
            <a:r>
              <a:rPr lang="fr-FR" altLang="fr-FR" b="1">
                <a:solidFill>
                  <a:srgbClr val="000099"/>
                </a:solidFill>
                <a:ea typeface="ＭＳ Ｐゴシック" panose="020B0600070205080204" pitchFamily="34" charset="-128"/>
                <a:cs typeface="Arial" panose="020B0604020202020204" pitchFamily="34" charset="0"/>
              </a:rPr>
              <a:t>cantonade : répondre à la question</a:t>
            </a:r>
          </a:p>
          <a:p>
            <a:pPr>
              <a:lnSpc>
                <a:spcPct val="110000"/>
              </a:lnSpc>
              <a:spcBef>
                <a:spcPct val="10000"/>
              </a:spcBef>
              <a:buClr>
                <a:srgbClr val="000099"/>
              </a:buClr>
            </a:pPr>
            <a:r>
              <a:rPr lang="fr-FR" altLang="fr-FR" b="1" i="1">
                <a:solidFill>
                  <a:srgbClr val="000099"/>
                </a:solidFill>
                <a:ea typeface="ＭＳ Ｐゴシック" panose="020B0600070205080204" pitchFamily="34" charset="-128"/>
                <a:cs typeface="Arial" panose="020B0604020202020204" pitchFamily="34" charset="0"/>
              </a:rPr>
              <a:t>	Quelle méthode ou quel outil utilisez-vous pour construire votre conseil ?</a:t>
            </a:r>
          </a:p>
          <a:p>
            <a:pPr>
              <a:spcBef>
                <a:spcPct val="30000"/>
              </a:spcBef>
              <a:buClr>
                <a:srgbClr val="000099"/>
              </a:buClr>
              <a:buFontTx/>
              <a:buBlip>
                <a:blip r:embed="rId3"/>
              </a:buBlip>
            </a:pPr>
            <a:r>
              <a:rPr lang="fr-FR" altLang="fr-FR" b="1">
                <a:solidFill>
                  <a:srgbClr val="000099"/>
                </a:solidFill>
                <a:ea typeface="ＭＳ Ｐゴシック" panose="020B0600070205080204" pitchFamily="34" charset="-128"/>
                <a:cs typeface="Arial" panose="020B0604020202020204" pitchFamily="34" charset="0"/>
              </a:rPr>
              <a:t>Individuellement </a:t>
            </a:r>
            <a:r>
              <a:rPr lang="fr-FR" altLang="fr-FR">
                <a:solidFill>
                  <a:srgbClr val="000099"/>
                </a:solidFill>
                <a:ea typeface="ＭＳ Ｐゴシック" panose="020B0600070205080204" pitchFamily="34" charset="-128"/>
                <a:cs typeface="Arial" panose="020B0604020202020204" pitchFamily="34" charset="0"/>
              </a:rPr>
              <a:t>:</a:t>
            </a:r>
          </a:p>
          <a:p>
            <a:pPr>
              <a:spcBef>
                <a:spcPct val="30000"/>
              </a:spcBef>
              <a:buClr>
                <a:srgbClr val="000099"/>
              </a:buClr>
            </a:pPr>
            <a:r>
              <a:rPr lang="fr-FR" altLang="fr-FR">
                <a:solidFill>
                  <a:srgbClr val="000099"/>
                </a:solidFill>
                <a:ea typeface="ＭＳ Ｐゴシック" panose="020B0600070205080204" pitchFamily="34" charset="-128"/>
                <a:cs typeface="Arial" panose="020B0604020202020204" pitchFamily="34" charset="0"/>
              </a:rPr>
              <a:t>Construire le schéma :</a:t>
            </a:r>
          </a:p>
          <a:p>
            <a:pPr>
              <a:spcBef>
                <a:spcPct val="30000"/>
              </a:spcBef>
              <a:buClr>
                <a:srgbClr val="000099"/>
              </a:buClr>
              <a:buFontTx/>
              <a:buChar char="-"/>
            </a:pPr>
            <a:r>
              <a:rPr lang="fr-FR" altLang="fr-FR">
                <a:solidFill>
                  <a:srgbClr val="000099"/>
                </a:solidFill>
                <a:ea typeface="ＭＳ Ｐゴシック" panose="020B0600070205080204" pitchFamily="34" charset="-128"/>
                <a:cs typeface="Arial" panose="020B0604020202020204" pitchFamily="34" charset="0"/>
              </a:rPr>
              <a:t>En indiquant le type d’informations à noter dans chaque cadran</a:t>
            </a:r>
          </a:p>
          <a:p>
            <a:pPr>
              <a:spcBef>
                <a:spcPct val="30000"/>
              </a:spcBef>
              <a:buClr>
                <a:srgbClr val="000099"/>
              </a:buClr>
              <a:buFontTx/>
              <a:buChar char="-"/>
            </a:pPr>
            <a:r>
              <a:rPr lang="fr-FR" altLang="fr-FR">
                <a:solidFill>
                  <a:srgbClr val="000099"/>
                </a:solidFill>
                <a:ea typeface="ＭＳ Ｐゴシック" panose="020B0600070205080204" pitchFamily="34" charset="-128"/>
                <a:cs typeface="Arial" panose="020B0604020202020204" pitchFamily="34" charset="0"/>
              </a:rPr>
              <a:t>En associant LA question à poser</a:t>
            </a:r>
          </a:p>
        </p:txBody>
      </p:sp>
      <p:sp>
        <p:nvSpPr>
          <p:cNvPr id="165893"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165894" name="ZoneTexte 8"/>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rPr>
              <a:t>10’</a:t>
            </a:r>
          </a:p>
        </p:txBody>
      </p:sp>
      <p:sp>
        <p:nvSpPr>
          <p:cNvPr id="8" name="ZoneTexte 7"/>
          <p:cNvSpPr txBox="1"/>
          <p:nvPr/>
        </p:nvSpPr>
        <p:spPr>
          <a:xfrm>
            <a:off x="2397125" y="314325"/>
            <a:ext cx="8091488" cy="584200"/>
          </a:xfrm>
          <a:prstGeom prst="rect">
            <a:avLst/>
          </a:prstGeom>
          <a:noFill/>
        </p:spPr>
        <p:txBody>
          <a:bodyPr>
            <a:spAutoFit/>
          </a:bodyPr>
          <a:lstStyle/>
          <a:p>
            <a:pPr>
              <a:defRPr/>
            </a:pPr>
            <a:r>
              <a:rPr lang="fr-FR" altLang="fr-FR" sz="3200" b="1" dirty="0">
                <a:solidFill>
                  <a:srgbClr val="FFFFFF"/>
                </a:solidFill>
                <a:ea typeface="Tahoma" panose="020B0604030504040204" pitchFamily="34" charset="0"/>
                <a:cs typeface="Arial" panose="020B0604020202020204" pitchFamily="34" charset="0"/>
              </a:rPr>
              <a:t>2.2. </a:t>
            </a:r>
            <a:r>
              <a:rPr lang="fr-FR" sz="3200" b="1" dirty="0">
                <a:solidFill>
                  <a:srgbClr val="FFFFFF"/>
                </a:solidFill>
              </a:rPr>
              <a:t>Méthodologie de conseil</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Espace réservé du contenu 4" descr="Une image contenant texte&#10;&#10;Description générée automatiquement">
            <a:extLst>
              <a:ext uri="{FF2B5EF4-FFF2-40B4-BE49-F238E27FC236}">
                <a16:creationId xmlns:a16="http://schemas.microsoft.com/office/drawing/2014/main" id="{5B6D0B46-8769-4DDB-9627-6ACB0D45E01C}"/>
              </a:ext>
            </a:extLst>
          </p:cNvPr>
          <p:cNvPicPr>
            <a:picLocks noChangeAspect="1"/>
          </p:cNvPicPr>
          <p:nvPr/>
        </p:nvPicPr>
        <p:blipFill rotWithShape="1">
          <a:blip r:embed="rId3"/>
          <a:srcRect t="424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741585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4"/>
          <p:cNvSpPr>
            <a:spLocks noChangeArrowheads="1"/>
          </p:cNvSpPr>
          <p:nvPr/>
        </p:nvSpPr>
        <p:spPr bwMode="auto">
          <a:xfrm>
            <a:off x="7146925" y="1592263"/>
            <a:ext cx="193833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nSpc>
                <a:spcPct val="110000"/>
              </a:lnSpc>
            </a:pPr>
            <a:endParaRPr lang="fr-FR" altLang="fr-FR" sz="1700">
              <a:solidFill>
                <a:srgbClr val="009900"/>
              </a:solidFill>
              <a:ea typeface="ＭＳ Ｐゴシック" panose="020B0600070205080204" pitchFamily="34" charset="-128"/>
              <a:cs typeface="Arial" panose="020B0604020202020204" pitchFamily="34" charset="0"/>
            </a:endParaRPr>
          </a:p>
        </p:txBody>
      </p:sp>
      <p:grpSp>
        <p:nvGrpSpPr>
          <p:cNvPr id="53" name="Groupe 52"/>
          <p:cNvGrpSpPr>
            <a:grpSpLocks/>
          </p:cNvGrpSpPr>
          <p:nvPr/>
        </p:nvGrpSpPr>
        <p:grpSpPr bwMode="auto">
          <a:xfrm>
            <a:off x="3967163" y="1978025"/>
            <a:ext cx="3954462" cy="2820988"/>
            <a:chOff x="2543050" y="1977368"/>
            <a:chExt cx="3954457" cy="2822328"/>
          </a:xfrm>
        </p:grpSpPr>
        <p:grpSp>
          <p:nvGrpSpPr>
            <p:cNvPr id="167974" name="Groupe 9"/>
            <p:cNvGrpSpPr>
              <a:grpSpLocks/>
            </p:cNvGrpSpPr>
            <p:nvPr/>
          </p:nvGrpSpPr>
          <p:grpSpPr bwMode="auto">
            <a:xfrm>
              <a:off x="2555750" y="1977368"/>
              <a:ext cx="3941757" cy="2822328"/>
              <a:chOff x="2748195" y="2224318"/>
              <a:chExt cx="3411540" cy="2670656"/>
            </a:xfrm>
          </p:grpSpPr>
          <p:sp>
            <p:nvSpPr>
              <p:cNvPr id="167976" name="Line 4"/>
              <p:cNvSpPr>
                <a:spLocks noChangeShapeType="1"/>
              </p:cNvSpPr>
              <p:nvPr/>
            </p:nvSpPr>
            <p:spPr bwMode="auto">
              <a:xfrm>
                <a:off x="2748195" y="3600445"/>
                <a:ext cx="3411540" cy="297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167977" name="Groupe 3"/>
              <p:cNvGrpSpPr>
                <a:grpSpLocks/>
              </p:cNvGrpSpPr>
              <p:nvPr/>
            </p:nvGrpSpPr>
            <p:grpSpPr bwMode="auto">
              <a:xfrm>
                <a:off x="2748195" y="2224318"/>
                <a:ext cx="3411344" cy="2670656"/>
                <a:chOff x="2748195" y="2224318"/>
                <a:chExt cx="3411344" cy="2670656"/>
              </a:xfrm>
            </p:grpSpPr>
            <p:sp>
              <p:nvSpPr>
                <p:cNvPr id="167978" name="Line 3"/>
                <p:cNvSpPr>
                  <a:spLocks noChangeShapeType="1"/>
                </p:cNvSpPr>
                <p:nvPr/>
              </p:nvSpPr>
              <p:spPr bwMode="auto">
                <a:xfrm flipH="1">
                  <a:off x="4491354" y="2245776"/>
                  <a:ext cx="11895" cy="2627742"/>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167979" name="Group 5"/>
                <p:cNvGrpSpPr>
                  <a:grpSpLocks/>
                </p:cNvGrpSpPr>
                <p:nvPr/>
              </p:nvGrpSpPr>
              <p:grpSpPr bwMode="auto">
                <a:xfrm>
                  <a:off x="2748195" y="2224318"/>
                  <a:ext cx="3411344" cy="2670656"/>
                  <a:chOff x="1746" y="1246"/>
                  <a:chExt cx="2366" cy="1867"/>
                </a:xfrm>
              </p:grpSpPr>
              <p:sp>
                <p:nvSpPr>
                  <p:cNvPr id="167980" name="Rectangle 6"/>
                  <p:cNvSpPr>
                    <a:spLocks noChangeArrowheads="1"/>
                  </p:cNvSpPr>
                  <p:nvPr/>
                </p:nvSpPr>
                <p:spPr bwMode="auto">
                  <a:xfrm>
                    <a:off x="1746" y="1261"/>
                    <a:ext cx="2366" cy="1852"/>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600">
                      <a:solidFill>
                        <a:srgbClr val="000000"/>
                      </a:solidFill>
                      <a:ea typeface="ＭＳ Ｐゴシック" panose="020B0600070205080204" pitchFamily="34" charset="-128"/>
                    </a:endParaRPr>
                  </a:p>
                </p:txBody>
              </p:sp>
              <p:grpSp>
                <p:nvGrpSpPr>
                  <p:cNvPr id="167981" name="Group 7"/>
                  <p:cNvGrpSpPr>
                    <a:grpSpLocks/>
                  </p:cNvGrpSpPr>
                  <p:nvPr/>
                </p:nvGrpSpPr>
                <p:grpSpPr bwMode="auto">
                  <a:xfrm>
                    <a:off x="1758" y="1246"/>
                    <a:ext cx="2174" cy="1845"/>
                    <a:chOff x="1758" y="1246"/>
                    <a:chExt cx="2174" cy="1845"/>
                  </a:xfrm>
                </p:grpSpPr>
                <p:sp>
                  <p:nvSpPr>
                    <p:cNvPr id="167982" name="Text Box 8"/>
                    <p:cNvSpPr txBox="1">
                      <a:spLocks noChangeArrowheads="1"/>
                    </p:cNvSpPr>
                    <p:nvPr/>
                  </p:nvSpPr>
                  <p:spPr bwMode="auto">
                    <a:xfrm>
                      <a:off x="1758" y="1699"/>
                      <a:ext cx="1044"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rPr>
                        <a:t>Aspect</a:t>
                      </a:r>
                    </a:p>
                    <a:p>
                      <a:pPr eaLnBrk="1" hangingPunct="1"/>
                      <a:r>
                        <a:rPr lang="fr-FR" altLang="fr-FR" sz="1400" b="1">
                          <a:solidFill>
                            <a:srgbClr val="000000"/>
                          </a:solidFill>
                          <a:ea typeface="ＭＳ Ｐゴシック" panose="020B0600070205080204" pitchFamily="34" charset="-128"/>
                        </a:rPr>
                        <a:t>Stade</a:t>
                      </a:r>
                    </a:p>
                    <a:p>
                      <a:pPr eaLnBrk="1" hangingPunct="1"/>
                      <a:r>
                        <a:rPr lang="fr-FR" altLang="fr-FR" sz="1400" b="1">
                          <a:solidFill>
                            <a:srgbClr val="000000"/>
                          </a:solidFill>
                          <a:ea typeface="ＭＳ Ｐゴシック" panose="020B0600070205080204" pitchFamily="34" charset="-128"/>
                        </a:rPr>
                        <a:t>Localisation</a:t>
                      </a:r>
                    </a:p>
                  </p:txBody>
                </p:sp>
                <p:sp>
                  <p:nvSpPr>
                    <p:cNvPr id="167983" name="Text Box 9"/>
                    <p:cNvSpPr txBox="1">
                      <a:spLocks noChangeArrowheads="1"/>
                    </p:cNvSpPr>
                    <p:nvPr/>
                  </p:nvSpPr>
                  <p:spPr bwMode="auto">
                    <a:xfrm>
                      <a:off x="2764" y="1246"/>
                      <a:ext cx="18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rPr>
                        <a:t>I</a:t>
                      </a:r>
                    </a:p>
                  </p:txBody>
                </p:sp>
                <p:sp>
                  <p:nvSpPr>
                    <p:cNvPr id="167984" name="Text Box 10"/>
                    <p:cNvSpPr txBox="1">
                      <a:spLocks noChangeArrowheads="1"/>
                    </p:cNvSpPr>
                    <p:nvPr/>
                  </p:nvSpPr>
                  <p:spPr bwMode="auto">
                    <a:xfrm>
                      <a:off x="2984" y="1258"/>
                      <a:ext cx="2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rPr>
                        <a:t>II</a:t>
                      </a:r>
                    </a:p>
                  </p:txBody>
                </p:sp>
                <p:sp>
                  <p:nvSpPr>
                    <p:cNvPr id="167985" name="Text Box 11"/>
                    <p:cNvSpPr txBox="1">
                      <a:spLocks noChangeArrowheads="1"/>
                    </p:cNvSpPr>
                    <p:nvPr/>
                  </p:nvSpPr>
                  <p:spPr bwMode="auto">
                    <a:xfrm>
                      <a:off x="2966" y="2840"/>
                      <a:ext cx="2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rPr>
                        <a:t>III</a:t>
                      </a:r>
                    </a:p>
                  </p:txBody>
                </p:sp>
                <p:sp>
                  <p:nvSpPr>
                    <p:cNvPr id="167986" name="Text Box 12"/>
                    <p:cNvSpPr txBox="1">
                      <a:spLocks noChangeArrowheads="1"/>
                    </p:cNvSpPr>
                    <p:nvPr/>
                  </p:nvSpPr>
                  <p:spPr bwMode="auto">
                    <a:xfrm>
                      <a:off x="2659" y="2847"/>
                      <a:ext cx="29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rPr>
                        <a:t>IV</a:t>
                      </a:r>
                    </a:p>
                  </p:txBody>
                </p:sp>
                <p:sp>
                  <p:nvSpPr>
                    <p:cNvPr id="167987" name="Text Box 13"/>
                    <p:cNvSpPr txBox="1">
                      <a:spLocks noChangeArrowheads="1"/>
                    </p:cNvSpPr>
                    <p:nvPr/>
                  </p:nvSpPr>
                  <p:spPr bwMode="auto">
                    <a:xfrm>
                      <a:off x="1791" y="2432"/>
                      <a:ext cx="108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rPr>
                        <a:t>Signes concomitants</a:t>
                      </a:r>
                    </a:p>
                  </p:txBody>
                </p:sp>
                <p:sp>
                  <p:nvSpPr>
                    <p:cNvPr id="167988" name="Text Box 14"/>
                    <p:cNvSpPr txBox="1">
                      <a:spLocks noChangeArrowheads="1"/>
                    </p:cNvSpPr>
                    <p:nvPr/>
                  </p:nvSpPr>
                  <p:spPr bwMode="auto">
                    <a:xfrm>
                      <a:off x="3025" y="2511"/>
                      <a:ext cx="90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rPr>
                        <a:t>Modalités</a:t>
                      </a:r>
                    </a:p>
                  </p:txBody>
                </p:sp>
                <p:sp>
                  <p:nvSpPr>
                    <p:cNvPr id="167989" name="Text Box 15"/>
                    <p:cNvSpPr txBox="1">
                      <a:spLocks noChangeArrowheads="1"/>
                    </p:cNvSpPr>
                    <p:nvPr/>
                  </p:nvSpPr>
                  <p:spPr bwMode="auto">
                    <a:xfrm>
                      <a:off x="3016" y="1706"/>
                      <a:ext cx="81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rPr>
                        <a:t>Sensations</a:t>
                      </a:r>
                    </a:p>
                  </p:txBody>
                </p:sp>
              </p:grpSp>
            </p:grpSp>
          </p:grpSp>
        </p:grpSp>
        <p:sp>
          <p:nvSpPr>
            <p:cNvPr id="196646" name="ZoneTexte 52"/>
            <p:cNvSpPr txBox="1">
              <a:spLocks noChangeArrowheads="1"/>
            </p:cNvSpPr>
            <p:nvPr/>
          </p:nvSpPr>
          <p:spPr bwMode="auto">
            <a:xfrm>
              <a:off x="2543050" y="2215606"/>
              <a:ext cx="2039934" cy="446300"/>
            </a:xfrm>
            <a:prstGeom prst="rect">
              <a:avLst/>
            </a:prstGeom>
            <a:noFill/>
            <a:ln w="19050">
              <a:solidFill>
                <a:srgbClr val="FF6600"/>
              </a:solidFill>
              <a:miter lim="800000"/>
              <a:headEnd/>
              <a:tailEnd/>
            </a:ln>
            <a:extLst>
              <a:ext uri="{909E8E84-426E-40dd-AFC4-6F175D3DCCD1}"/>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fr-FR" altLang="fr-FR" sz="1100" b="1" dirty="0">
                  <a:solidFill>
                    <a:srgbClr val="000000"/>
                  </a:solidFill>
                </a:rPr>
                <a:t>Similitude </a:t>
              </a:r>
              <a:r>
                <a:rPr lang="fr-FR" altLang="fr-FR" sz="1100" b="1" dirty="0" err="1">
                  <a:solidFill>
                    <a:srgbClr val="000000"/>
                  </a:solidFill>
                </a:rPr>
                <a:t>anatomo</a:t>
              </a:r>
              <a:r>
                <a:rPr lang="fr-FR" altLang="fr-FR" sz="1100" b="1" dirty="0">
                  <a:solidFill>
                    <a:srgbClr val="000000"/>
                  </a:solidFill>
                </a:rPr>
                <a:t>-physio- pathologique =</a:t>
              </a:r>
              <a:r>
                <a:rPr lang="fr-FR" altLang="fr-FR" sz="1200" b="1" dirty="0">
                  <a:solidFill>
                    <a:srgbClr val="000000"/>
                  </a:solidFill>
                </a:rPr>
                <a:t> </a:t>
              </a:r>
              <a:r>
                <a:rPr lang="fr-FR" altLang="fr-FR" sz="1050" b="1" dirty="0">
                  <a:solidFill>
                    <a:srgbClr val="000099"/>
                  </a:solidFill>
                </a:rPr>
                <a:t>15-30CH</a:t>
              </a:r>
            </a:p>
          </p:txBody>
        </p:sp>
      </p:grpSp>
      <p:grpSp>
        <p:nvGrpSpPr>
          <p:cNvPr id="70" name="Groupe 69"/>
          <p:cNvGrpSpPr>
            <a:grpSpLocks/>
          </p:cNvGrpSpPr>
          <p:nvPr/>
        </p:nvGrpSpPr>
        <p:grpSpPr bwMode="auto">
          <a:xfrm>
            <a:off x="2128838" y="4787900"/>
            <a:ext cx="8359775" cy="1630363"/>
            <a:chOff x="686962" y="5150607"/>
            <a:chExt cx="8359774" cy="1630177"/>
          </a:xfrm>
        </p:grpSpPr>
        <p:grpSp>
          <p:nvGrpSpPr>
            <p:cNvPr id="167963" name="Group 23"/>
            <p:cNvGrpSpPr>
              <a:grpSpLocks/>
            </p:cNvGrpSpPr>
            <p:nvPr/>
          </p:nvGrpSpPr>
          <p:grpSpPr bwMode="auto">
            <a:xfrm>
              <a:off x="2537329" y="5150607"/>
              <a:ext cx="3942222" cy="1166340"/>
              <a:chOff x="1509" y="3123"/>
              <a:chExt cx="2455" cy="486"/>
            </a:xfrm>
          </p:grpSpPr>
          <p:sp>
            <p:nvSpPr>
              <p:cNvPr id="167972" name="Rectangle 24"/>
              <p:cNvSpPr>
                <a:spLocks noChangeArrowheads="1"/>
              </p:cNvSpPr>
              <p:nvPr/>
            </p:nvSpPr>
            <p:spPr bwMode="auto">
              <a:xfrm>
                <a:off x="1509" y="3127"/>
                <a:ext cx="2455" cy="482"/>
              </a:xfrm>
              <a:prstGeom prst="rect">
                <a:avLst/>
              </a:prstGeom>
              <a:solidFill>
                <a:srgbClr val="FF9933"/>
              </a:solidFill>
              <a:ln w="19050">
                <a:solidFill>
                  <a:srgbClr val="00008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600">
                  <a:solidFill>
                    <a:srgbClr val="000000"/>
                  </a:solidFill>
                  <a:ea typeface="ＭＳ Ｐゴシック" panose="020B0600070205080204" pitchFamily="34" charset="-128"/>
                </a:endParaRPr>
              </a:p>
            </p:txBody>
          </p:sp>
          <p:sp>
            <p:nvSpPr>
              <p:cNvPr id="167973" name="Line 25"/>
              <p:cNvSpPr>
                <a:spLocks noChangeShapeType="1"/>
              </p:cNvSpPr>
              <p:nvPr/>
            </p:nvSpPr>
            <p:spPr bwMode="auto">
              <a:xfrm>
                <a:off x="2766" y="3123"/>
                <a:ext cx="6" cy="486"/>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167964" name="AutoShape 26"/>
            <p:cNvSpPr>
              <a:spLocks noChangeArrowheads="1"/>
            </p:cNvSpPr>
            <p:nvPr/>
          </p:nvSpPr>
          <p:spPr bwMode="auto">
            <a:xfrm>
              <a:off x="686962" y="5873928"/>
              <a:ext cx="2173288" cy="670366"/>
            </a:xfrm>
            <a:prstGeom prst="cloudCallout">
              <a:avLst>
                <a:gd name="adj1" fmla="val 53972"/>
                <a:gd name="adj2" fmla="val -81556"/>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ea typeface="MS Mincho" panose="02020609040205080304" pitchFamily="49" charset="-128"/>
                </a:rPr>
                <a:t>Puis-je définir le Type sensible ?</a:t>
              </a:r>
            </a:p>
            <a:p>
              <a:pPr lvl="1" algn="ctr" eaLnBrk="1" hangingPunct="1"/>
              <a:endParaRPr lang="fr-FR" altLang="ja-JP" sz="1200" i="1">
                <a:solidFill>
                  <a:srgbClr val="000000"/>
                </a:solidFill>
                <a:ea typeface="MS Mincho" panose="02020609040205080304" pitchFamily="49" charset="-128"/>
              </a:endParaRPr>
            </a:p>
            <a:p>
              <a:pPr eaLnBrk="1" hangingPunct="1"/>
              <a:endParaRPr lang="fr-FR" altLang="fr-FR" sz="1600">
                <a:solidFill>
                  <a:srgbClr val="000000"/>
                </a:solidFill>
                <a:ea typeface="MS Mincho" panose="02020609040205080304" pitchFamily="49" charset="-128"/>
              </a:endParaRPr>
            </a:p>
          </p:txBody>
        </p:sp>
        <p:sp>
          <p:nvSpPr>
            <p:cNvPr id="167965" name="AutoShape 27"/>
            <p:cNvSpPr>
              <a:spLocks noChangeArrowheads="1"/>
            </p:cNvSpPr>
            <p:nvPr/>
          </p:nvSpPr>
          <p:spPr bwMode="auto">
            <a:xfrm>
              <a:off x="6012658" y="5972747"/>
              <a:ext cx="3034078" cy="465187"/>
            </a:xfrm>
            <a:prstGeom prst="wedgeRoundRectCallout">
              <a:avLst>
                <a:gd name="adj1" fmla="val -54185"/>
                <a:gd name="adj2" fmla="val -100958"/>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ea typeface="MS Mincho" panose="02020609040205080304" pitchFamily="49" charset="-128"/>
                </a:rPr>
                <a:t>Quelles maladies faites-vous </a:t>
              </a:r>
            </a:p>
            <a:p>
              <a:pPr algn="ctr" eaLnBrk="1" hangingPunct="1"/>
              <a:r>
                <a:rPr lang="fr-FR" altLang="ja-JP" sz="1200" i="1">
                  <a:solidFill>
                    <a:srgbClr val="000000"/>
                  </a:solidFill>
                  <a:ea typeface="MS Mincho" panose="02020609040205080304" pitchFamily="49" charset="-128"/>
                </a:rPr>
                <a:t>(ou avez-vous fait) et à quel rythme ?</a:t>
              </a:r>
            </a:p>
            <a:p>
              <a:pPr lvl="1" algn="ctr" eaLnBrk="1" hangingPunct="1"/>
              <a:endParaRPr lang="fr-FR" altLang="ja-JP" sz="1200" i="1">
                <a:solidFill>
                  <a:srgbClr val="000000"/>
                </a:solidFill>
                <a:ea typeface="MS Mincho" panose="02020609040205080304" pitchFamily="49" charset="-128"/>
              </a:endParaRPr>
            </a:p>
            <a:p>
              <a:pPr eaLnBrk="1" hangingPunct="1"/>
              <a:endParaRPr lang="fr-FR" altLang="fr-FR" sz="1600">
                <a:solidFill>
                  <a:srgbClr val="000000"/>
                </a:solidFill>
                <a:ea typeface="MS Mincho" panose="02020609040205080304" pitchFamily="49" charset="-128"/>
              </a:endParaRPr>
            </a:p>
          </p:txBody>
        </p:sp>
        <p:sp>
          <p:nvSpPr>
            <p:cNvPr id="167966" name="Text Box 28"/>
            <p:cNvSpPr txBox="1">
              <a:spLocks noChangeArrowheads="1"/>
            </p:cNvSpPr>
            <p:nvPr/>
          </p:nvSpPr>
          <p:spPr bwMode="auto">
            <a:xfrm>
              <a:off x="2826239" y="5351909"/>
              <a:ext cx="1728787" cy="30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FFFFFF"/>
                  </a:solidFill>
                  <a:ea typeface="ＭＳ Ｐゴシック" panose="020B0600070205080204" pitchFamily="34" charset="-128"/>
                </a:rPr>
                <a:t>Type sensible</a:t>
              </a:r>
            </a:p>
          </p:txBody>
        </p:sp>
        <p:sp>
          <p:nvSpPr>
            <p:cNvPr id="167967" name="Text Box 29"/>
            <p:cNvSpPr txBox="1">
              <a:spLocks noChangeArrowheads="1"/>
            </p:cNvSpPr>
            <p:nvPr/>
          </p:nvSpPr>
          <p:spPr bwMode="auto">
            <a:xfrm>
              <a:off x="4599795" y="5364312"/>
              <a:ext cx="1728787" cy="5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FFFFFF"/>
                  </a:solidFill>
                  <a:ea typeface="ＭＳ Ｐゴシック" panose="020B0600070205080204" pitchFamily="34" charset="-128"/>
                </a:rPr>
                <a:t>Mode Réactionnel Chronique</a:t>
              </a:r>
            </a:p>
          </p:txBody>
        </p:sp>
        <p:sp>
          <p:nvSpPr>
            <p:cNvPr id="76" name="Text Box 30"/>
            <p:cNvSpPr txBox="1">
              <a:spLocks noChangeArrowheads="1"/>
            </p:cNvSpPr>
            <p:nvPr/>
          </p:nvSpPr>
          <p:spPr bwMode="auto">
            <a:xfrm>
              <a:off x="3049162" y="5928393"/>
              <a:ext cx="1333500" cy="276193"/>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fr-FR" sz="1200" b="1" dirty="0">
                  <a:solidFill>
                    <a:srgbClr val="3333CC"/>
                  </a:solidFill>
                  <a:effectLst>
                    <a:outerShdw blurRad="38100" dist="38100" dir="2700000" algn="tl">
                      <a:srgbClr val="C0C0C0"/>
                    </a:outerShdw>
                  </a:effectLst>
                  <a:latin typeface="+mn-lt"/>
                </a:rPr>
                <a:t>15 – 30 CH</a:t>
              </a:r>
            </a:p>
          </p:txBody>
        </p:sp>
        <p:sp>
          <p:nvSpPr>
            <p:cNvPr id="77" name="Text Box 31"/>
            <p:cNvSpPr txBox="1">
              <a:spLocks noChangeArrowheads="1"/>
            </p:cNvSpPr>
            <p:nvPr/>
          </p:nvSpPr>
          <p:spPr bwMode="auto">
            <a:xfrm>
              <a:off x="4658887" y="5928393"/>
              <a:ext cx="1333500" cy="276193"/>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fr-FR" sz="1200" b="1">
                  <a:solidFill>
                    <a:srgbClr val="3333CC"/>
                  </a:solidFill>
                  <a:effectLst>
                    <a:outerShdw blurRad="38100" dist="38100" dir="2700000" algn="tl">
                      <a:srgbClr val="C0C0C0"/>
                    </a:outerShdw>
                  </a:effectLst>
                  <a:latin typeface="+mn-lt"/>
                </a:rPr>
                <a:t>15 – 30 CH</a:t>
              </a:r>
            </a:p>
          </p:txBody>
        </p:sp>
        <p:sp>
          <p:nvSpPr>
            <p:cNvPr id="167970" name="Rectangle 22"/>
            <p:cNvSpPr>
              <a:spLocks noChangeArrowheads="1"/>
            </p:cNvSpPr>
            <p:nvPr/>
          </p:nvSpPr>
          <p:spPr bwMode="auto">
            <a:xfrm>
              <a:off x="1979613" y="6493446"/>
              <a:ext cx="2663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4040B3"/>
                  </a:solidFill>
                  <a:ea typeface="ＭＳ Ｐゴシック" panose="020B0600070205080204" pitchFamily="34" charset="-128"/>
                </a:rPr>
                <a:t>5 gr/j à 1 dose/semaine</a:t>
              </a:r>
            </a:p>
          </p:txBody>
        </p:sp>
        <p:sp>
          <p:nvSpPr>
            <p:cNvPr id="167971" name="Rectangle 22"/>
            <p:cNvSpPr>
              <a:spLocks noChangeArrowheads="1"/>
            </p:cNvSpPr>
            <p:nvPr/>
          </p:nvSpPr>
          <p:spPr bwMode="auto">
            <a:xfrm>
              <a:off x="4211638" y="6493446"/>
              <a:ext cx="2663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4040B3"/>
                  </a:solidFill>
                  <a:ea typeface="ＭＳ Ｐゴシック" panose="020B0600070205080204" pitchFamily="34" charset="-128"/>
                </a:rPr>
                <a:t>1 dose/semaine</a:t>
              </a:r>
            </a:p>
          </p:txBody>
        </p:sp>
      </p:grpSp>
      <p:grpSp>
        <p:nvGrpSpPr>
          <p:cNvPr id="82" name="Groupe 81"/>
          <p:cNvGrpSpPr>
            <a:grpSpLocks/>
          </p:cNvGrpSpPr>
          <p:nvPr/>
        </p:nvGrpSpPr>
        <p:grpSpPr bwMode="auto">
          <a:xfrm>
            <a:off x="1735138" y="1557338"/>
            <a:ext cx="7915275" cy="2179637"/>
            <a:chOff x="485337" y="1889606"/>
            <a:chExt cx="7915349" cy="2180543"/>
          </a:xfrm>
        </p:grpSpPr>
        <p:sp>
          <p:nvSpPr>
            <p:cNvPr id="83" name="Rectangle 22"/>
            <p:cNvSpPr>
              <a:spLocks noChangeArrowheads="1"/>
            </p:cNvSpPr>
            <p:nvPr/>
          </p:nvSpPr>
          <p:spPr bwMode="auto">
            <a:xfrm>
              <a:off x="3942944" y="3511117"/>
              <a:ext cx="506417" cy="193756"/>
            </a:xfrm>
            <a:prstGeom prst="rect">
              <a:avLst/>
            </a:prstGeom>
            <a:noFill/>
            <a:ln w="9525">
              <a:noFill/>
              <a:miter lim="800000"/>
              <a:headEnd/>
              <a:tailEnd/>
            </a:ln>
          </p:spPr>
          <p:txBody>
            <a:bodyPr wrap="none" anchor="ctr"/>
            <a:lstStyle/>
            <a:p>
              <a:pPr algn="ctr" defTabSz="457189" eaLnBrk="1" fontAlgn="auto" hangingPunct="1">
                <a:spcBef>
                  <a:spcPts val="0"/>
                </a:spcBef>
                <a:spcAft>
                  <a:spcPts val="0"/>
                </a:spcAft>
                <a:defRPr/>
              </a:pPr>
              <a:r>
                <a:rPr lang="fr-FR" sz="1200" b="1" dirty="0">
                  <a:solidFill>
                    <a:srgbClr val="3333CC"/>
                  </a:solidFill>
                  <a:effectLst>
                    <a:outerShdw blurRad="38100" dist="38100" dir="2700000" algn="tl">
                      <a:srgbClr val="C0C0C0"/>
                    </a:outerShdw>
                  </a:effectLst>
                  <a:latin typeface="+mn-lt"/>
                  <a:ea typeface="ＭＳ Ｐゴシック" charset="-128"/>
                </a:rPr>
                <a:t>5 CH</a:t>
              </a:r>
            </a:p>
          </p:txBody>
        </p:sp>
        <p:sp>
          <p:nvSpPr>
            <p:cNvPr id="84" name="Rectangle 22"/>
            <p:cNvSpPr>
              <a:spLocks noChangeArrowheads="1"/>
            </p:cNvSpPr>
            <p:nvPr/>
          </p:nvSpPr>
          <p:spPr bwMode="auto">
            <a:xfrm>
              <a:off x="3896906" y="3831925"/>
              <a:ext cx="504830" cy="195344"/>
            </a:xfrm>
            <a:prstGeom prst="rect">
              <a:avLst/>
            </a:prstGeom>
            <a:noFill/>
            <a:ln w="9525">
              <a:noFill/>
              <a:miter lim="800000"/>
              <a:headEnd/>
              <a:tailEnd/>
            </a:ln>
          </p:spPr>
          <p:txBody>
            <a:bodyPr wrap="none" anchor="ctr"/>
            <a:lstStyle/>
            <a:p>
              <a:pPr algn="ctr" defTabSz="457189" eaLnBrk="1" fontAlgn="auto" hangingPunct="1">
                <a:spcBef>
                  <a:spcPts val="0"/>
                </a:spcBef>
                <a:spcAft>
                  <a:spcPts val="0"/>
                </a:spcAft>
                <a:defRPr/>
              </a:pPr>
              <a:r>
                <a:rPr lang="fr-FR" sz="1200" b="1" dirty="0">
                  <a:solidFill>
                    <a:srgbClr val="3333CC"/>
                  </a:solidFill>
                  <a:effectLst>
                    <a:outerShdw blurRad="38100" dist="38100" dir="2700000" algn="tl">
                      <a:srgbClr val="C0C0C0"/>
                    </a:outerShdw>
                  </a:effectLst>
                  <a:latin typeface="+mn-lt"/>
                  <a:ea typeface="ＭＳ Ｐゴシック" charset="-128"/>
                </a:rPr>
                <a:t>30 CH</a:t>
              </a:r>
            </a:p>
          </p:txBody>
        </p:sp>
        <p:sp>
          <p:nvSpPr>
            <p:cNvPr id="167959" name="Rectangle 22"/>
            <p:cNvSpPr>
              <a:spLocks noChangeArrowheads="1"/>
            </p:cNvSpPr>
            <p:nvPr/>
          </p:nvSpPr>
          <p:spPr bwMode="auto">
            <a:xfrm>
              <a:off x="485337" y="3069255"/>
              <a:ext cx="19923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4040B3"/>
                  </a:solidFill>
                  <a:ea typeface="ＭＳ Ｐゴシック" panose="020B0600070205080204" pitchFamily="34" charset="-128"/>
                </a:rPr>
                <a:t>5 gr à répéter</a:t>
              </a:r>
              <a:r>
                <a:rPr lang="en-US" altLang="fr-FR" sz="1200" b="1">
                  <a:solidFill>
                    <a:srgbClr val="4040B3"/>
                  </a:solidFill>
                  <a:ea typeface="ＭＳ Ｐゴシック" panose="020B0600070205080204" pitchFamily="34" charset="-128"/>
                  <a:sym typeface="Symbol" panose="05050102010706020507" pitchFamily="18" charset="2"/>
                </a:rPr>
                <a:t> - ESA</a:t>
              </a:r>
              <a:r>
                <a:rPr lang="fr-FR" altLang="fr-FR" sz="1200" b="1">
                  <a:solidFill>
                    <a:srgbClr val="4040B3"/>
                  </a:solidFill>
                  <a:ea typeface="ＭＳ Ｐゴシック" panose="020B0600070205080204" pitchFamily="34" charset="-128"/>
                </a:rPr>
                <a:t> </a:t>
              </a:r>
            </a:p>
          </p:txBody>
        </p:sp>
        <p:sp>
          <p:nvSpPr>
            <p:cNvPr id="167960" name="Rectangle 22"/>
            <p:cNvSpPr>
              <a:spLocks noChangeArrowheads="1"/>
            </p:cNvSpPr>
            <p:nvPr/>
          </p:nvSpPr>
          <p:spPr bwMode="auto">
            <a:xfrm>
              <a:off x="6065473" y="1889606"/>
              <a:ext cx="23352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4040B3"/>
                  </a:solidFill>
                  <a:ea typeface="ＭＳ Ｐゴシック" panose="020B0600070205080204" pitchFamily="34" charset="-128"/>
                </a:rPr>
                <a:t>5 gr/j à 1 dose/semaine</a:t>
              </a:r>
            </a:p>
          </p:txBody>
        </p:sp>
        <p:sp>
          <p:nvSpPr>
            <p:cNvPr id="167961" name="Text Box 51"/>
            <p:cNvSpPr txBox="1">
              <a:spLocks noChangeArrowheads="1"/>
            </p:cNvSpPr>
            <p:nvPr/>
          </p:nvSpPr>
          <p:spPr bwMode="auto">
            <a:xfrm>
              <a:off x="4309072" y="2056996"/>
              <a:ext cx="1333501" cy="27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sz="1200" b="1">
                  <a:solidFill>
                    <a:srgbClr val="3333CC"/>
                  </a:solidFill>
                  <a:ea typeface="ＭＳ Ｐゴシック" panose="020B0600070205080204" pitchFamily="34" charset="-128"/>
                </a:rPr>
                <a:t>15 – 30 CH</a:t>
              </a:r>
            </a:p>
          </p:txBody>
        </p:sp>
        <p:sp>
          <p:nvSpPr>
            <p:cNvPr id="167962" name="AutoShape 41"/>
            <p:cNvSpPr>
              <a:spLocks noChangeArrowheads="1"/>
            </p:cNvSpPr>
            <p:nvPr/>
          </p:nvSpPr>
          <p:spPr bwMode="auto">
            <a:xfrm rot="7861389">
              <a:off x="4455776" y="3480529"/>
              <a:ext cx="606114" cy="5731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47 w 21600"/>
                <a:gd name="T19" fmla="*/ 3182 h 21600"/>
                <a:gd name="T20" fmla="*/ 18453 w 21600"/>
                <a:gd name="T21" fmla="*/ 1841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400" y="13782"/>
                    <a:pt x="7817" y="16200"/>
                    <a:pt x="10800" y="16200"/>
                  </a:cubicBezTo>
                  <a:cubicBezTo>
                    <a:pt x="11557" y="16200"/>
                    <a:pt x="12307" y="16040"/>
                    <a:pt x="12999" y="15731"/>
                  </a:cubicBezTo>
                  <a:lnTo>
                    <a:pt x="15198" y="20663"/>
                  </a:lnTo>
                  <a:cubicBezTo>
                    <a:pt x="13814" y="21280"/>
                    <a:pt x="12315" y="21599"/>
                    <a:pt x="10800" y="21599"/>
                  </a:cubicBezTo>
                  <a:cubicBezTo>
                    <a:pt x="4835" y="21600"/>
                    <a:pt x="0" y="16764"/>
                    <a:pt x="0" y="10800"/>
                  </a:cubicBez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grpSp>
      <p:grpSp>
        <p:nvGrpSpPr>
          <p:cNvPr id="89" name="Groupe 88"/>
          <p:cNvGrpSpPr>
            <a:grpSpLocks/>
          </p:cNvGrpSpPr>
          <p:nvPr/>
        </p:nvGrpSpPr>
        <p:grpSpPr bwMode="auto">
          <a:xfrm>
            <a:off x="3967163" y="1006475"/>
            <a:ext cx="4722812" cy="987425"/>
            <a:chOff x="2695359" y="1710167"/>
            <a:chExt cx="4722263" cy="988208"/>
          </a:xfrm>
        </p:grpSpPr>
        <p:grpSp>
          <p:nvGrpSpPr>
            <p:cNvPr id="167949" name="Group 36"/>
            <p:cNvGrpSpPr>
              <a:grpSpLocks/>
            </p:cNvGrpSpPr>
            <p:nvPr/>
          </p:nvGrpSpPr>
          <p:grpSpPr bwMode="auto">
            <a:xfrm>
              <a:off x="2695359" y="1888738"/>
              <a:ext cx="3941932" cy="809637"/>
              <a:chOff x="1693" y="852"/>
              <a:chExt cx="2734" cy="566"/>
            </a:xfrm>
          </p:grpSpPr>
          <p:grpSp>
            <p:nvGrpSpPr>
              <p:cNvPr id="167951" name="Group 37"/>
              <p:cNvGrpSpPr>
                <a:grpSpLocks/>
              </p:cNvGrpSpPr>
              <p:nvPr/>
            </p:nvGrpSpPr>
            <p:grpSpPr bwMode="auto">
              <a:xfrm>
                <a:off x="1693" y="852"/>
                <a:ext cx="2734" cy="566"/>
                <a:chOff x="1700" y="967"/>
                <a:chExt cx="2343" cy="537"/>
              </a:xfrm>
            </p:grpSpPr>
            <p:grpSp>
              <p:nvGrpSpPr>
                <p:cNvPr id="167953" name="Group 38"/>
                <p:cNvGrpSpPr>
                  <a:grpSpLocks/>
                </p:cNvGrpSpPr>
                <p:nvPr/>
              </p:nvGrpSpPr>
              <p:grpSpPr bwMode="auto">
                <a:xfrm>
                  <a:off x="1707" y="967"/>
                  <a:ext cx="2336" cy="537"/>
                  <a:chOff x="1707" y="1058"/>
                  <a:chExt cx="2336" cy="537"/>
                </a:xfrm>
              </p:grpSpPr>
              <p:sp>
                <p:nvSpPr>
                  <p:cNvPr id="167955" name="Line 39"/>
                  <p:cNvSpPr>
                    <a:spLocks noChangeShapeType="1"/>
                  </p:cNvSpPr>
                  <p:nvPr/>
                </p:nvSpPr>
                <p:spPr bwMode="auto">
                  <a:xfrm flipV="1">
                    <a:off x="1707" y="1058"/>
                    <a:ext cx="1211" cy="53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7956" name="Line 40"/>
                  <p:cNvSpPr>
                    <a:spLocks noChangeShapeType="1"/>
                  </p:cNvSpPr>
                  <p:nvPr/>
                </p:nvSpPr>
                <p:spPr bwMode="auto">
                  <a:xfrm>
                    <a:off x="2918" y="1060"/>
                    <a:ext cx="1125" cy="53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167954" name="Line 41"/>
                <p:cNvSpPr>
                  <a:spLocks noChangeShapeType="1"/>
                </p:cNvSpPr>
                <p:nvPr/>
              </p:nvSpPr>
              <p:spPr bwMode="auto">
                <a:xfrm flipV="1">
                  <a:off x="1700" y="1498"/>
                  <a:ext cx="2343" cy="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167952" name="Text Box 42"/>
              <p:cNvSpPr txBox="1">
                <a:spLocks noChangeArrowheads="1"/>
              </p:cNvSpPr>
              <p:nvPr/>
            </p:nvSpPr>
            <p:spPr bwMode="auto">
              <a:xfrm>
                <a:off x="2778" y="987"/>
                <a:ext cx="81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rPr>
                  <a:t>Etiologie</a:t>
                </a:r>
              </a:p>
            </p:txBody>
          </p:sp>
        </p:grpSp>
        <p:sp>
          <p:nvSpPr>
            <p:cNvPr id="167950" name="AutoShape 35"/>
            <p:cNvSpPr>
              <a:spLocks noChangeArrowheads="1"/>
            </p:cNvSpPr>
            <p:nvPr/>
          </p:nvSpPr>
          <p:spPr bwMode="auto">
            <a:xfrm>
              <a:off x="5593584" y="1710167"/>
              <a:ext cx="1824038" cy="454025"/>
            </a:xfrm>
            <a:prstGeom prst="wedgeRoundRectCallout">
              <a:avLst>
                <a:gd name="adj1" fmla="val -54486"/>
                <a:gd name="adj2" fmla="val 104620"/>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ea typeface="MS Mincho" panose="02020609040205080304" pitchFamily="49" charset="-128"/>
                </a:rPr>
                <a:t>Depuis quand ? </a:t>
              </a:r>
            </a:p>
            <a:p>
              <a:pPr algn="ctr" eaLnBrk="1" hangingPunct="1"/>
              <a:r>
                <a:rPr lang="fr-FR" altLang="ja-JP" sz="1200" i="1">
                  <a:solidFill>
                    <a:srgbClr val="000000"/>
                  </a:solidFill>
                  <a:ea typeface="MS Mincho" panose="02020609040205080304" pitchFamily="49" charset="-128"/>
                </a:rPr>
                <a:t>A la suite de quoi ?</a:t>
              </a:r>
            </a:p>
            <a:p>
              <a:pPr eaLnBrk="1" hangingPunct="1"/>
              <a:endParaRPr lang="fr-FR" altLang="fr-FR" sz="1600">
                <a:solidFill>
                  <a:srgbClr val="000000"/>
                </a:solidFill>
                <a:ea typeface="MS Mincho" panose="02020609040205080304" pitchFamily="49" charset="-128"/>
              </a:endParaRPr>
            </a:p>
          </p:txBody>
        </p:sp>
      </p:grpSp>
      <p:grpSp>
        <p:nvGrpSpPr>
          <p:cNvPr id="98" name="Groupe 97"/>
          <p:cNvGrpSpPr>
            <a:grpSpLocks/>
          </p:cNvGrpSpPr>
          <p:nvPr/>
        </p:nvGrpSpPr>
        <p:grpSpPr bwMode="auto">
          <a:xfrm>
            <a:off x="1558925" y="2146300"/>
            <a:ext cx="8721725" cy="2733675"/>
            <a:chOff x="134938" y="2506317"/>
            <a:chExt cx="8721725" cy="2734587"/>
          </a:xfrm>
        </p:grpSpPr>
        <p:sp>
          <p:nvSpPr>
            <p:cNvPr id="167945" name="AutoShape 17"/>
            <p:cNvSpPr>
              <a:spLocks noChangeArrowheads="1"/>
            </p:cNvSpPr>
            <p:nvPr/>
          </p:nvSpPr>
          <p:spPr bwMode="auto">
            <a:xfrm>
              <a:off x="6396486" y="2506317"/>
              <a:ext cx="1993900" cy="414338"/>
            </a:xfrm>
            <a:prstGeom prst="wedgeRoundRectCallout">
              <a:avLst>
                <a:gd name="adj1" fmla="val -62181"/>
                <a:gd name="adj2" fmla="val 100574"/>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ea typeface="MS Mincho" panose="02020609040205080304" pitchFamily="49" charset="-128"/>
                </a:rPr>
                <a:t>Que ressentez-vous ?</a:t>
              </a:r>
            </a:p>
            <a:p>
              <a:pPr lvl="1" algn="ctr" eaLnBrk="1" hangingPunct="1"/>
              <a:endParaRPr lang="fr-FR" altLang="ja-JP" sz="1200" i="1">
                <a:solidFill>
                  <a:srgbClr val="000000"/>
                </a:solidFill>
                <a:ea typeface="MS Mincho" panose="02020609040205080304" pitchFamily="49" charset="-128"/>
              </a:endParaRPr>
            </a:p>
            <a:p>
              <a:pPr eaLnBrk="1" hangingPunct="1"/>
              <a:endParaRPr lang="fr-FR" altLang="fr-FR" sz="1600">
                <a:solidFill>
                  <a:srgbClr val="000000"/>
                </a:solidFill>
                <a:ea typeface="MS Mincho" panose="02020609040205080304" pitchFamily="49" charset="-128"/>
              </a:endParaRPr>
            </a:p>
          </p:txBody>
        </p:sp>
        <p:sp>
          <p:nvSpPr>
            <p:cNvPr id="167946" name="AutoShape 18"/>
            <p:cNvSpPr>
              <a:spLocks noChangeArrowheads="1"/>
            </p:cNvSpPr>
            <p:nvPr/>
          </p:nvSpPr>
          <p:spPr bwMode="auto">
            <a:xfrm>
              <a:off x="394589" y="2667291"/>
              <a:ext cx="1997075" cy="414338"/>
            </a:xfrm>
            <a:prstGeom prst="wedgeRoundRectCallout">
              <a:avLst>
                <a:gd name="adj1" fmla="val 58255"/>
                <a:gd name="adj2" fmla="val 91690"/>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ea typeface="MS Mincho" panose="02020609040205080304" pitchFamily="49" charset="-128"/>
                </a:rPr>
                <a:t>Que vous arrive-t-il ?</a:t>
              </a:r>
            </a:p>
            <a:p>
              <a:pPr lvl="1" algn="ctr" eaLnBrk="1" hangingPunct="1"/>
              <a:endParaRPr lang="fr-FR" altLang="ja-JP" sz="1200" i="1">
                <a:solidFill>
                  <a:srgbClr val="000000"/>
                </a:solidFill>
                <a:ea typeface="MS Mincho" panose="02020609040205080304" pitchFamily="49" charset="-128"/>
              </a:endParaRPr>
            </a:p>
            <a:p>
              <a:pPr eaLnBrk="1" hangingPunct="1"/>
              <a:endParaRPr lang="fr-FR" altLang="fr-FR" sz="1600">
                <a:solidFill>
                  <a:srgbClr val="000000"/>
                </a:solidFill>
                <a:ea typeface="MS Mincho" panose="02020609040205080304" pitchFamily="49" charset="-128"/>
              </a:endParaRPr>
            </a:p>
          </p:txBody>
        </p:sp>
        <p:sp>
          <p:nvSpPr>
            <p:cNvPr id="167947" name="AutoShape 19"/>
            <p:cNvSpPr>
              <a:spLocks noChangeArrowheads="1"/>
            </p:cNvSpPr>
            <p:nvPr/>
          </p:nvSpPr>
          <p:spPr bwMode="auto">
            <a:xfrm>
              <a:off x="134938" y="4647179"/>
              <a:ext cx="2397125" cy="593725"/>
            </a:xfrm>
            <a:prstGeom prst="wedgeRoundRectCallout">
              <a:avLst>
                <a:gd name="adj1" fmla="val 65829"/>
                <a:gd name="adj2" fmla="val -50269"/>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ea typeface="MS Mincho" panose="02020609040205080304" pitchFamily="49" charset="-128"/>
                </a:rPr>
                <a:t>Avez-vous d’autres signes</a:t>
              </a:r>
            </a:p>
            <a:p>
              <a:pPr algn="ctr" eaLnBrk="1" hangingPunct="1"/>
              <a:r>
                <a:rPr lang="fr-FR" altLang="ja-JP" sz="1200" i="1">
                  <a:solidFill>
                    <a:srgbClr val="000000"/>
                  </a:solidFill>
                  <a:ea typeface="MS Mincho" panose="02020609040205080304" pitchFamily="49" charset="-128"/>
                </a:rPr>
                <a:t>à ajouter ?</a:t>
              </a:r>
            </a:p>
            <a:p>
              <a:pPr lvl="1" algn="ctr" eaLnBrk="1" hangingPunct="1"/>
              <a:endParaRPr lang="fr-FR" altLang="ja-JP" sz="1200" i="1">
                <a:solidFill>
                  <a:srgbClr val="000000"/>
                </a:solidFill>
                <a:ea typeface="MS Mincho" panose="02020609040205080304" pitchFamily="49" charset="-128"/>
              </a:endParaRPr>
            </a:p>
            <a:p>
              <a:pPr eaLnBrk="1" hangingPunct="1"/>
              <a:endParaRPr lang="fr-FR" altLang="fr-FR" sz="1600">
                <a:solidFill>
                  <a:srgbClr val="000000"/>
                </a:solidFill>
                <a:ea typeface="MS Mincho" panose="02020609040205080304" pitchFamily="49" charset="-128"/>
              </a:endParaRPr>
            </a:p>
          </p:txBody>
        </p:sp>
        <p:sp>
          <p:nvSpPr>
            <p:cNvPr id="167948" name="AutoShape 20"/>
            <p:cNvSpPr>
              <a:spLocks noChangeArrowheads="1"/>
            </p:cNvSpPr>
            <p:nvPr/>
          </p:nvSpPr>
          <p:spPr bwMode="auto">
            <a:xfrm>
              <a:off x="6265863" y="4090398"/>
              <a:ext cx="2590800" cy="593725"/>
            </a:xfrm>
            <a:prstGeom prst="wedgeRoundRectCallout">
              <a:avLst>
                <a:gd name="adj1" fmla="val -63787"/>
                <a:gd name="adj2" fmla="val 44116"/>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sz="1200" i="1">
                  <a:solidFill>
                    <a:srgbClr val="000000"/>
                  </a:solidFill>
                  <a:ea typeface="ＭＳ Ｐゴシック" panose="020B0600070205080204" pitchFamily="34" charset="-128"/>
                </a:rPr>
                <a:t>Qu'est-ce qui vous améliore ?</a:t>
              </a:r>
            </a:p>
            <a:p>
              <a:pPr eaLnBrk="1" hangingPunct="1"/>
              <a:r>
                <a:rPr lang="fr-FR" altLang="ja-JP" sz="1200" i="1">
                  <a:solidFill>
                    <a:srgbClr val="000000"/>
                  </a:solidFill>
                  <a:ea typeface="ＭＳ Ｐゴシック" panose="020B0600070205080204" pitchFamily="34" charset="-128"/>
                </a:rPr>
                <a:t>Qu'est-ce qui vous aggrave ?</a:t>
              </a:r>
              <a:endParaRPr lang="fr-FR" altLang="ja-JP" sz="1200" i="1">
                <a:solidFill>
                  <a:srgbClr val="000000"/>
                </a:solidFill>
                <a:ea typeface="MS Mincho" panose="02020609040205080304" pitchFamily="49" charset="-128"/>
              </a:endParaRPr>
            </a:p>
            <a:p>
              <a:pPr eaLnBrk="1" hangingPunct="1"/>
              <a:endParaRPr lang="fr-FR" altLang="fr-FR" sz="1200">
                <a:solidFill>
                  <a:srgbClr val="000000"/>
                </a:solidFill>
                <a:ea typeface="ＭＳ Ｐゴシック" panose="020B0600070205080204" pitchFamily="34" charset="-128"/>
              </a:endParaRPr>
            </a:p>
          </p:txBody>
        </p:sp>
      </p:grpSp>
      <p:sp>
        <p:nvSpPr>
          <p:cNvPr id="55" name="ZoneTexte 54"/>
          <p:cNvSpPr txBox="1"/>
          <p:nvPr/>
        </p:nvSpPr>
        <p:spPr>
          <a:xfrm>
            <a:off x="2397125" y="314325"/>
            <a:ext cx="8091488" cy="584200"/>
          </a:xfrm>
          <a:prstGeom prst="rect">
            <a:avLst/>
          </a:prstGeom>
          <a:noFill/>
        </p:spPr>
        <p:txBody>
          <a:bodyPr>
            <a:spAutoFit/>
          </a:bodyPr>
          <a:lstStyle/>
          <a:p>
            <a:pPr>
              <a:defRPr/>
            </a:pPr>
            <a:r>
              <a:rPr lang="fr-FR" altLang="fr-FR" sz="3200" b="1" dirty="0">
                <a:solidFill>
                  <a:srgbClr val="FFFFFF"/>
                </a:solidFill>
                <a:ea typeface="Tahoma" panose="020B0604030504040204" pitchFamily="34" charset="0"/>
                <a:cs typeface="Arial" panose="020B0604020202020204" pitchFamily="34" charset="0"/>
              </a:rPr>
              <a:t>2.2. </a:t>
            </a:r>
            <a:r>
              <a:rPr lang="fr-FR" sz="3200" b="1" dirty="0">
                <a:solidFill>
                  <a:srgbClr val="FFFFFF"/>
                </a:solidFill>
              </a:rPr>
              <a:t>Méthodologie de conseil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re 4"/>
          <p:cNvSpPr>
            <a:spLocks noGrp="1"/>
          </p:cNvSpPr>
          <p:nvPr>
            <p:ph type="title"/>
          </p:nvPr>
        </p:nvSpPr>
        <p:spPr>
          <a:xfrm>
            <a:off x="1484313" y="-109538"/>
            <a:ext cx="10515600" cy="1325563"/>
          </a:xfrm>
        </p:spPr>
        <p:txBody>
          <a:bodyPr/>
          <a:lstStyle/>
          <a:p>
            <a:r>
              <a:rPr lang="fr-FR" altLang="fr-FR">
                <a:solidFill>
                  <a:schemeClr val="bg1"/>
                </a:solidFill>
              </a:rPr>
              <a:t>Exemples de médicaments d’Etiologie, en ORL</a:t>
            </a:r>
          </a:p>
        </p:txBody>
      </p:sp>
      <p:sp>
        <p:nvSpPr>
          <p:cNvPr id="4" name="Text Box 6"/>
          <p:cNvSpPr txBox="1">
            <a:spLocks noChangeArrowheads="1"/>
          </p:cNvSpPr>
          <p:nvPr/>
        </p:nvSpPr>
        <p:spPr bwMode="auto">
          <a:xfrm>
            <a:off x="7816850" y="4525963"/>
            <a:ext cx="3309938"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Chamomilla</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vulgaris</a:t>
            </a:r>
            <a:r>
              <a:rPr lang="fr-FR" altLang="fr-FR" b="1" dirty="0">
                <a:solidFill>
                  <a:srgbClr val="000099"/>
                </a:solidFill>
                <a:latin typeface="+mj-lt"/>
                <a:ea typeface="ＭＳ Ｐゴシック" panose="020B0600070205080204" pitchFamily="34" charset="-128"/>
              </a:rPr>
              <a:t> 15 CH</a:t>
            </a:r>
          </a:p>
          <a:p>
            <a:pPr algn="r" eaLnBrk="1" fontAlgn="auto" hangingPunct="1">
              <a:spcBef>
                <a:spcPts val="0"/>
              </a:spcBef>
              <a:spcAft>
                <a:spcPts val="0"/>
              </a:spcAft>
              <a:defRPr/>
            </a:pPr>
            <a:r>
              <a:rPr lang="fr-FR" altLang="fr-FR" sz="1600" dirty="0">
                <a:solidFill>
                  <a:srgbClr val="000090"/>
                </a:solidFill>
                <a:latin typeface="+mj-lt"/>
              </a:rPr>
              <a:t>1 dose </a:t>
            </a:r>
            <a:r>
              <a:rPr lang="fr-FR" altLang="fr-FR" sz="1600" dirty="0">
                <a:solidFill>
                  <a:srgbClr val="000099"/>
                </a:solidFill>
                <a:ea typeface="ＭＳ Ｐゴシック" panose="020B0600070205080204" pitchFamily="34" charset="-128"/>
              </a:rPr>
              <a:t>le plus tôt possible</a:t>
            </a:r>
            <a:r>
              <a:rPr lang="fr-FR" altLang="fr-FR" sz="1600" dirty="0">
                <a:solidFill>
                  <a:srgbClr val="000090"/>
                </a:solidFill>
                <a:latin typeface="+mj-lt"/>
              </a:rPr>
              <a:t> </a:t>
            </a:r>
          </a:p>
        </p:txBody>
      </p:sp>
      <p:sp>
        <p:nvSpPr>
          <p:cNvPr id="2" name="ZoneTexte 1"/>
          <p:cNvSpPr txBox="1">
            <a:spLocks noChangeArrowheads="1"/>
          </p:cNvSpPr>
          <p:nvPr/>
        </p:nvSpPr>
        <p:spPr bwMode="auto">
          <a:xfrm>
            <a:off x="269875" y="4695825"/>
            <a:ext cx="3883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a:solidFill>
                  <a:srgbClr val="000099"/>
                </a:solidFill>
              </a:rPr>
              <a:t>Contexte de </a:t>
            </a:r>
            <a:r>
              <a:rPr lang="fr-FR" altLang="fr-FR" sz="1600" b="1">
                <a:solidFill>
                  <a:srgbClr val="000099"/>
                </a:solidFill>
              </a:rPr>
              <a:t>poussées dentaires</a:t>
            </a:r>
          </a:p>
        </p:txBody>
      </p:sp>
      <p:sp>
        <p:nvSpPr>
          <p:cNvPr id="7" name="Text Box 71"/>
          <p:cNvSpPr txBox="1">
            <a:spLocks noChangeArrowheads="1"/>
          </p:cNvSpPr>
          <p:nvPr/>
        </p:nvSpPr>
        <p:spPr bwMode="auto">
          <a:xfrm>
            <a:off x="269875" y="2020888"/>
            <a:ext cx="5518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b="1">
                <a:solidFill>
                  <a:srgbClr val="000099"/>
                </a:solidFill>
              </a:rPr>
              <a:t>Suite d’exposition au froid sec ou brusque changement de température</a:t>
            </a:r>
            <a:r>
              <a:rPr lang="fr-FR" altLang="fr-FR" sz="1600">
                <a:solidFill>
                  <a:srgbClr val="000099"/>
                </a:solidFill>
              </a:rPr>
              <a:t>, frissons, fièvre élevée</a:t>
            </a:r>
          </a:p>
          <a:p>
            <a:pPr eaLnBrk="1" hangingPunct="1">
              <a:buClr>
                <a:srgbClr val="62C400"/>
              </a:buClr>
            </a:pPr>
            <a:r>
              <a:rPr lang="fr-FR" altLang="fr-FR" sz="1600" i="1">
                <a:solidFill>
                  <a:srgbClr val="000099"/>
                </a:solidFill>
              </a:rPr>
              <a:t>	</a:t>
            </a:r>
          </a:p>
        </p:txBody>
      </p:sp>
      <p:sp>
        <p:nvSpPr>
          <p:cNvPr id="8" name="Text Box 6"/>
          <p:cNvSpPr txBox="1">
            <a:spLocks noChangeArrowheads="1"/>
          </p:cNvSpPr>
          <p:nvPr/>
        </p:nvSpPr>
        <p:spPr bwMode="auto">
          <a:xfrm>
            <a:off x="8026400" y="1922463"/>
            <a:ext cx="3100388"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ea typeface="ＭＳ Ｐゴシック" panose="020B0600070205080204" pitchFamily="34" charset="-128"/>
              </a:rPr>
              <a:t>Aconitum</a:t>
            </a:r>
            <a:r>
              <a:rPr lang="fr-FR" altLang="fr-FR" b="1" dirty="0">
                <a:solidFill>
                  <a:srgbClr val="000099"/>
                </a:solidFill>
                <a:ea typeface="ＭＳ Ｐゴシック" panose="020B0600070205080204" pitchFamily="34" charset="-128"/>
              </a:rPr>
              <a:t> </a:t>
            </a:r>
            <a:r>
              <a:rPr lang="fr-FR" altLang="fr-FR" b="1" dirty="0" err="1">
                <a:solidFill>
                  <a:srgbClr val="000099"/>
                </a:solidFill>
                <a:ea typeface="ＭＳ Ｐゴシック" panose="020B0600070205080204" pitchFamily="34" charset="-128"/>
              </a:rPr>
              <a:t>napellus</a:t>
            </a:r>
            <a:r>
              <a:rPr lang="fr-FR" altLang="fr-FR" b="1" dirty="0">
                <a:solidFill>
                  <a:srgbClr val="000099"/>
                </a:solidFill>
                <a:ea typeface="ＭＳ Ｐゴシック" panose="020B0600070205080204" pitchFamily="34" charset="-128"/>
              </a:rPr>
              <a:t> 15 CH </a:t>
            </a:r>
          </a:p>
          <a:p>
            <a:pPr algn="r" eaLnBrk="1" fontAlgn="auto" hangingPunct="1">
              <a:spcBef>
                <a:spcPts val="0"/>
              </a:spcBef>
              <a:spcAft>
                <a:spcPts val="0"/>
              </a:spcAft>
              <a:buClr>
                <a:srgbClr val="62C400"/>
              </a:buClr>
              <a:defRPr/>
            </a:pPr>
            <a:r>
              <a:rPr lang="fr-FR" altLang="fr-FR" sz="1600" dirty="0">
                <a:solidFill>
                  <a:srgbClr val="000090"/>
                </a:solidFill>
                <a:latin typeface="+mj-lt"/>
              </a:rPr>
              <a:t>1 dose le plus tôt possible</a:t>
            </a:r>
          </a:p>
        </p:txBody>
      </p:sp>
      <p:sp>
        <p:nvSpPr>
          <p:cNvPr id="9" name="Text Box 71"/>
          <p:cNvSpPr txBox="1">
            <a:spLocks noChangeArrowheads="1"/>
          </p:cNvSpPr>
          <p:nvPr/>
        </p:nvSpPr>
        <p:spPr bwMode="auto">
          <a:xfrm>
            <a:off x="269875" y="3309938"/>
            <a:ext cx="5667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b="1">
                <a:solidFill>
                  <a:srgbClr val="000099"/>
                </a:solidFill>
              </a:rPr>
              <a:t>Suite d’exposition au froid humide</a:t>
            </a:r>
            <a:r>
              <a:rPr lang="fr-FR" altLang="fr-FR" sz="1600">
                <a:solidFill>
                  <a:srgbClr val="000099"/>
                </a:solidFill>
              </a:rPr>
              <a:t>, suite de refroidissement après avoir transpiré ou avoir été mouillé</a:t>
            </a:r>
          </a:p>
          <a:p>
            <a:pPr eaLnBrk="1" hangingPunct="1">
              <a:buClr>
                <a:srgbClr val="62C400"/>
              </a:buClr>
            </a:pPr>
            <a:r>
              <a:rPr lang="fr-FR" altLang="fr-FR" sz="1600" i="1">
                <a:solidFill>
                  <a:srgbClr val="000099"/>
                </a:solidFill>
              </a:rPr>
              <a:t>	</a:t>
            </a:r>
          </a:p>
        </p:txBody>
      </p:sp>
      <p:sp>
        <p:nvSpPr>
          <p:cNvPr id="10" name="Text Box 6"/>
          <p:cNvSpPr txBox="1">
            <a:spLocks noChangeArrowheads="1"/>
          </p:cNvSpPr>
          <p:nvPr/>
        </p:nvSpPr>
        <p:spPr bwMode="auto">
          <a:xfrm>
            <a:off x="8410575" y="3271838"/>
            <a:ext cx="2716213"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ea typeface="ＭＳ Ｐゴシック" panose="020B0600070205080204" pitchFamily="34" charset="-128"/>
              </a:rPr>
              <a:t>Dulcamara</a:t>
            </a:r>
            <a:r>
              <a:rPr lang="fr-FR" altLang="fr-FR" b="1" dirty="0">
                <a:solidFill>
                  <a:srgbClr val="000099"/>
                </a:solidFill>
                <a:ea typeface="ＭＳ Ｐゴシック" panose="020B0600070205080204" pitchFamily="34" charset="-128"/>
              </a:rPr>
              <a:t> 15 CH</a:t>
            </a:r>
          </a:p>
          <a:p>
            <a:pPr algn="r" eaLnBrk="1" fontAlgn="auto" hangingPunct="1">
              <a:spcBef>
                <a:spcPts val="0"/>
              </a:spcBef>
              <a:spcAft>
                <a:spcPts val="0"/>
              </a:spcAft>
              <a:buClr>
                <a:srgbClr val="62C400"/>
              </a:buClr>
              <a:defRPr/>
            </a:pPr>
            <a:r>
              <a:rPr lang="fr-FR" altLang="fr-FR" sz="1600" dirty="0">
                <a:solidFill>
                  <a:srgbClr val="000090"/>
                </a:solidFill>
                <a:latin typeface="+mj-lt"/>
              </a:rPr>
              <a:t>1 dose le plus tôt possible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7" grpId="0" autoUpdateAnimBg="0"/>
      <p:bldP spid="8" grpId="0" animBg="1"/>
      <p:bldP spid="9" grpId="0" autoUpdateAnimBg="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ZoneTexte 7"/>
          <p:cNvSpPr txBox="1">
            <a:spLocks noChangeArrowheads="1"/>
          </p:cNvSpPr>
          <p:nvPr/>
        </p:nvSpPr>
        <p:spPr bwMode="auto">
          <a:xfrm>
            <a:off x="2805113" y="1782763"/>
            <a:ext cx="67183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a:solidFill>
                  <a:srgbClr val="FFFFFF"/>
                </a:solidFill>
                <a:cs typeface="Arial" panose="020B0604020202020204" pitchFamily="34" charset="0"/>
              </a:rPr>
              <a:t>PARTIE 3</a:t>
            </a:r>
          </a:p>
          <a:p>
            <a:pPr algn="ctr" eaLnBrk="1" hangingPunct="1"/>
            <a:r>
              <a:rPr lang="fr-FR" altLang="fr-FR" sz="3200" b="1">
                <a:solidFill>
                  <a:srgbClr val="FFFFFF"/>
                </a:solidFill>
                <a:cs typeface="Arial" panose="020B0604020202020204" pitchFamily="34" charset="0"/>
              </a:rPr>
              <a:t>Prise en charge officinale en ORL</a:t>
            </a:r>
            <a:endParaRPr lang="fr-FR" altLang="fr-FR" sz="3200">
              <a:solidFill>
                <a:srgbClr val="FFFFFF"/>
              </a:solidFill>
              <a:cs typeface="Arial" panose="020B0604020202020204" pitchFamily="34" charset="0"/>
            </a:endParaRPr>
          </a:p>
        </p:txBody>
      </p:sp>
      <p:sp>
        <p:nvSpPr>
          <p:cNvPr id="172035" name="Text Box 2"/>
          <p:cNvSpPr txBox="1">
            <a:spLocks noChangeArrowheads="1"/>
          </p:cNvSpPr>
          <p:nvPr/>
        </p:nvSpPr>
        <p:spPr bwMode="auto">
          <a:xfrm>
            <a:off x="1016000" y="3740150"/>
            <a:ext cx="528796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3.1. Rhumes - rhinopharyngites </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3.2. Rhinites et conjonctivites allergiques</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3.3. Otalgies</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3.4. Sinusites</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3.5. Toux</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3.6. Bronchiolites</a:t>
            </a:r>
          </a:p>
        </p:txBody>
      </p:sp>
      <p:sp>
        <p:nvSpPr>
          <p:cNvPr id="172036" name="Text Box 2"/>
          <p:cNvSpPr txBox="1">
            <a:spLocks noChangeArrowheads="1"/>
          </p:cNvSpPr>
          <p:nvPr/>
        </p:nvSpPr>
        <p:spPr bwMode="auto">
          <a:xfrm>
            <a:off x="6808788" y="3740150"/>
            <a:ext cx="61658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3.7. Fièvre</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3.8. Maux de gorge</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3.9. Mononucléose infectieuse</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3.10. Syndromes grippaux</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3.11. Aphtes</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3.12. Mucites</a:t>
            </a:r>
          </a:p>
          <a:p>
            <a:pPr eaLnBrk="1" hangingPunct="1">
              <a:spcBef>
                <a:spcPct val="50000"/>
              </a:spcBef>
              <a:buClr>
                <a:srgbClr val="62C400"/>
              </a:buClr>
              <a:buFontTx/>
              <a:buBlip>
                <a:blip r:embed="rId3"/>
              </a:buBlip>
            </a:pPr>
            <a:endParaRPr lang="fr-FR" altLang="fr-FR" sz="2000">
              <a:solidFill>
                <a:srgbClr val="000099"/>
              </a:solidFill>
              <a:cs typeface="Arial" panose="020B0604020202020204" pitchFamily="34" charset="0"/>
            </a:endParaRPr>
          </a:p>
        </p:txBody>
      </p:sp>
      <p:cxnSp>
        <p:nvCxnSpPr>
          <p:cNvPr id="3" name="Connecteur droit 2"/>
          <p:cNvCxnSpPr/>
          <p:nvPr/>
        </p:nvCxnSpPr>
        <p:spPr>
          <a:xfrm>
            <a:off x="6413500" y="3740150"/>
            <a:ext cx="26988" cy="2708275"/>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728663" y="1713788"/>
            <a:ext cx="11277600" cy="5037137"/>
          </a:xfrm>
        </p:spPr>
        <p:txBody>
          <a:bodyPr/>
          <a:lstStyle/>
          <a:p>
            <a:pPr>
              <a:buClr>
                <a:srgbClr val="ABD5FF"/>
              </a:buClr>
              <a:buFontTx/>
              <a:buBlip>
                <a:blip r:embed="rId3"/>
              </a:buBlip>
              <a:defRPr/>
            </a:pPr>
            <a:r>
              <a:rPr lang="fr-FR" sz="2000" dirty="0">
                <a:solidFill>
                  <a:srgbClr val="000099"/>
                </a:solidFill>
                <a:ea typeface="ＭＳ Ｐゴシック" panose="020B0600070205080204" pitchFamily="34" charset="-128"/>
              </a:rPr>
              <a:t>Pathologies infectieuses de la muqueuse des voies aériennes supérieures : nez, gorge</a:t>
            </a:r>
            <a:endParaRPr lang="fr-FR" sz="2000" dirty="0"/>
          </a:p>
          <a:p>
            <a:pPr>
              <a:lnSpc>
                <a:spcPct val="150000"/>
              </a:lnSpc>
              <a:spcBef>
                <a:spcPts val="1200"/>
              </a:spcBef>
              <a:buClr>
                <a:srgbClr val="62C400"/>
              </a:buClr>
              <a:buFontTx/>
              <a:buBlip>
                <a:blip r:embed="rId3"/>
              </a:buBlip>
              <a:defRPr/>
            </a:pPr>
            <a:r>
              <a:rPr lang="fr-FR" altLang="fr-FR" sz="2000" dirty="0">
                <a:solidFill>
                  <a:srgbClr val="000099"/>
                </a:solidFill>
                <a:ea typeface="ＭＳ Ｐゴシック" panose="020B0600070205080204" pitchFamily="34" charset="-128"/>
              </a:rPr>
              <a:t>Le plus souvent </a:t>
            </a:r>
            <a:r>
              <a:rPr lang="fr-FR" altLang="fr-FR" sz="2000" b="1" dirty="0">
                <a:solidFill>
                  <a:srgbClr val="000099"/>
                </a:solidFill>
                <a:ea typeface="ＭＳ Ｐゴシック" panose="020B0600070205080204" pitchFamily="34" charset="-128"/>
              </a:rPr>
              <a:t>virales, bénignes et contagieuses</a:t>
            </a:r>
          </a:p>
          <a:p>
            <a:pPr marL="1071563" indent="0">
              <a:spcBef>
                <a:spcPts val="600"/>
              </a:spcBef>
              <a:buClr>
                <a:srgbClr val="62C400"/>
              </a:buClr>
              <a:buFontTx/>
              <a:buNone/>
              <a:defRPr/>
            </a:pPr>
            <a:r>
              <a:rPr lang="fr-FR" sz="2000" dirty="0">
                <a:solidFill>
                  <a:srgbClr val="000099"/>
                </a:solidFill>
                <a:cs typeface="Arial" panose="020B0604020202020204" pitchFamily="34" charset="0"/>
                <a:sym typeface="Wingdings" panose="05000000000000000000" pitchFamily="2" charset="2"/>
              </a:rPr>
              <a:t>- p</a:t>
            </a:r>
            <a:r>
              <a:rPr lang="fr-FR" sz="2000" dirty="0">
                <a:solidFill>
                  <a:srgbClr val="000099"/>
                </a:solidFill>
                <a:cs typeface="Arial" panose="020B0604020202020204" pitchFamily="34" charset="0"/>
              </a:rPr>
              <a:t>athologies infectieuses </a:t>
            </a:r>
            <a:r>
              <a:rPr lang="fr-FR" sz="2000" b="1" dirty="0">
                <a:solidFill>
                  <a:srgbClr val="000099"/>
                </a:solidFill>
                <a:cs typeface="Arial" panose="020B0604020202020204" pitchFamily="34" charset="0"/>
              </a:rPr>
              <a:t>les plus fréquentes</a:t>
            </a:r>
            <a:r>
              <a:rPr lang="fr-FR" sz="2000" dirty="0">
                <a:solidFill>
                  <a:srgbClr val="000099"/>
                </a:solidFill>
                <a:cs typeface="Arial" panose="020B0604020202020204" pitchFamily="34" charset="0"/>
              </a:rPr>
              <a:t> chez l'enfant</a:t>
            </a:r>
          </a:p>
          <a:p>
            <a:pPr marL="1071563" indent="0">
              <a:spcBef>
                <a:spcPts val="600"/>
              </a:spcBef>
              <a:buClr>
                <a:srgbClr val="62C400"/>
              </a:buClr>
              <a:buFontTx/>
              <a:buNone/>
              <a:defRPr/>
            </a:pPr>
            <a:r>
              <a:rPr lang="fr-FR" altLang="fr-FR" sz="2000" dirty="0">
                <a:solidFill>
                  <a:srgbClr val="000099"/>
                </a:solidFill>
                <a:cs typeface="Arial" panose="020B0604020202020204" pitchFamily="34" charset="0"/>
                <a:sym typeface="Wingdings" panose="05000000000000000000" pitchFamily="2" charset="2"/>
              </a:rPr>
              <a:t>- a</a:t>
            </a:r>
            <a:r>
              <a:rPr lang="fr-FR" altLang="fr-FR" sz="2000" dirty="0">
                <a:solidFill>
                  <a:srgbClr val="000099"/>
                </a:solidFill>
                <a:cs typeface="Arial" panose="020B0604020202020204" pitchFamily="34" charset="0"/>
              </a:rPr>
              <a:t>vant 7 ans : </a:t>
            </a:r>
            <a:r>
              <a:rPr lang="fr-FR" sz="2000" dirty="0">
                <a:solidFill>
                  <a:srgbClr val="000099"/>
                </a:solidFill>
                <a:cs typeface="Arial" panose="020B0604020202020204" pitchFamily="34" charset="0"/>
              </a:rPr>
              <a:t>6 à 8 épisodes / an*</a:t>
            </a:r>
          </a:p>
          <a:p>
            <a:pPr>
              <a:lnSpc>
                <a:spcPct val="150000"/>
              </a:lnSpc>
              <a:spcBef>
                <a:spcPts val="1200"/>
              </a:spcBef>
              <a:buClr>
                <a:srgbClr val="62C400"/>
              </a:buClr>
              <a:buFontTx/>
              <a:buBlip>
                <a:blip r:embed="rId3"/>
              </a:buBlip>
              <a:defRPr/>
            </a:pPr>
            <a:r>
              <a:rPr lang="fr-FR" altLang="fr-FR" sz="2000" dirty="0">
                <a:solidFill>
                  <a:srgbClr val="000099"/>
                </a:solidFill>
                <a:ea typeface="ＭＳ Ｐゴシック" panose="020B0600070205080204" pitchFamily="34" charset="-128"/>
              </a:rPr>
              <a:t>Provoquent une inflammation qui se traduit par </a:t>
            </a:r>
            <a:r>
              <a:rPr lang="fr-FR" altLang="fr-FR" sz="2000" b="1" dirty="0">
                <a:solidFill>
                  <a:srgbClr val="000099"/>
                </a:solidFill>
                <a:ea typeface="ＭＳ Ｐゴシック" panose="020B0600070205080204" pitchFamily="34" charset="-128"/>
              </a:rPr>
              <a:t>différents symptômes</a:t>
            </a:r>
          </a:p>
          <a:p>
            <a:pPr marL="1071563" indent="0">
              <a:spcBef>
                <a:spcPts val="600"/>
              </a:spcBef>
              <a:buClr>
                <a:srgbClr val="62C400"/>
              </a:buClr>
              <a:buFontTx/>
              <a:buNone/>
              <a:defRPr/>
            </a:pPr>
            <a:r>
              <a:rPr lang="fr-FR" altLang="fr-FR" sz="2000" dirty="0">
                <a:solidFill>
                  <a:srgbClr val="000099"/>
                </a:solidFill>
                <a:cs typeface="Arial" panose="020B0604020202020204" pitchFamily="34" charset="0"/>
                <a:sym typeface="Wingdings" panose="05000000000000000000" pitchFamily="2" charset="2"/>
              </a:rPr>
              <a:t>- </a:t>
            </a:r>
            <a:r>
              <a:rPr lang="fr-FR" sz="2000" b="1" dirty="0">
                <a:solidFill>
                  <a:srgbClr val="000099"/>
                </a:solidFill>
                <a:cs typeface="Arial" panose="020B0604020202020204" pitchFamily="34" charset="0"/>
              </a:rPr>
              <a:t>éternuements</a:t>
            </a:r>
          </a:p>
          <a:p>
            <a:pPr marL="1071563" indent="0">
              <a:spcBef>
                <a:spcPts val="600"/>
              </a:spcBef>
              <a:buClr>
                <a:srgbClr val="62C400"/>
              </a:buClr>
              <a:buFontTx/>
              <a:buNone/>
              <a:defRPr/>
            </a:pPr>
            <a:r>
              <a:rPr lang="fr-FR" altLang="fr-FR" sz="2000" dirty="0">
                <a:solidFill>
                  <a:srgbClr val="000099"/>
                </a:solidFill>
                <a:cs typeface="Arial" panose="020B0604020202020204" pitchFamily="34" charset="0"/>
                <a:sym typeface="Wingdings" panose="05000000000000000000" pitchFamily="2" charset="2"/>
              </a:rPr>
              <a:t>- </a:t>
            </a:r>
            <a:r>
              <a:rPr lang="fr-FR" altLang="fr-FR" sz="2000" b="1" dirty="0">
                <a:solidFill>
                  <a:srgbClr val="000099"/>
                </a:solidFill>
                <a:latin typeface="+mj-lt"/>
              </a:rPr>
              <a:t>rhinorrhée</a:t>
            </a:r>
            <a:r>
              <a:rPr lang="fr-FR" altLang="fr-FR" sz="2000" dirty="0">
                <a:solidFill>
                  <a:srgbClr val="000099"/>
                </a:solidFill>
                <a:latin typeface="+mj-lt"/>
              </a:rPr>
              <a:t> </a:t>
            </a:r>
            <a:r>
              <a:rPr lang="fr-FR" sz="2000" b="1" dirty="0">
                <a:solidFill>
                  <a:srgbClr val="000099"/>
                </a:solidFill>
                <a:cs typeface="Arial" panose="020B0604020202020204" pitchFamily="34" charset="0"/>
              </a:rPr>
              <a:t>et/ou obstruction nasale</a:t>
            </a:r>
            <a:endParaRPr lang="fr-FR" sz="2000" b="1" dirty="0">
              <a:solidFill>
                <a:srgbClr val="000099"/>
              </a:solidFill>
              <a:latin typeface="Tahoma" panose="020B0604030504040204" pitchFamily="34" charset="0"/>
            </a:endParaRPr>
          </a:p>
          <a:p>
            <a:pPr marL="1071563" indent="0">
              <a:spcBef>
                <a:spcPts val="600"/>
              </a:spcBef>
              <a:buClr>
                <a:srgbClr val="62C400"/>
              </a:buClr>
              <a:buFontTx/>
              <a:buNone/>
              <a:defRPr/>
            </a:pPr>
            <a:r>
              <a:rPr lang="fr-FR" sz="2000" dirty="0">
                <a:solidFill>
                  <a:srgbClr val="000099"/>
                </a:solidFill>
                <a:cs typeface="Arial" panose="020B0604020202020204" pitchFamily="34" charset="0"/>
              </a:rPr>
              <a:t>+/- toux, fièvre</a:t>
            </a:r>
          </a:p>
          <a:p>
            <a:pPr>
              <a:lnSpc>
                <a:spcPct val="150000"/>
              </a:lnSpc>
              <a:spcBef>
                <a:spcPts val="1200"/>
              </a:spcBef>
              <a:buClr>
                <a:srgbClr val="62C400"/>
              </a:buClr>
              <a:buFontTx/>
              <a:buBlip>
                <a:blip r:embed="rId3"/>
              </a:buBlip>
              <a:defRPr/>
            </a:pPr>
            <a:r>
              <a:rPr lang="fr-FR" sz="2000" dirty="0">
                <a:solidFill>
                  <a:srgbClr val="000099"/>
                </a:solidFill>
                <a:cs typeface="Arial" panose="020B0604020202020204" pitchFamily="34" charset="0"/>
              </a:rPr>
              <a:t>Résolution spontanée en 7 à 10 jours</a:t>
            </a:r>
          </a:p>
          <a:p>
            <a:pPr>
              <a:lnSpc>
                <a:spcPct val="150000"/>
              </a:lnSpc>
              <a:spcBef>
                <a:spcPts val="1200"/>
              </a:spcBef>
              <a:buClr>
                <a:srgbClr val="62C400"/>
              </a:buClr>
              <a:buFontTx/>
              <a:buBlip>
                <a:blip r:embed="rId3"/>
              </a:buBlip>
              <a:defRPr/>
            </a:pPr>
            <a:r>
              <a:rPr lang="fr-FR" altLang="fr-FR" sz="2000" b="1" dirty="0">
                <a:solidFill>
                  <a:srgbClr val="000099"/>
                </a:solidFill>
                <a:cs typeface="Arial" panose="020B0604020202020204" pitchFamily="34" charset="0"/>
              </a:rPr>
              <a:t>Complications possibles </a:t>
            </a:r>
            <a:r>
              <a:rPr lang="fr-FR" altLang="fr-FR" sz="2000" dirty="0">
                <a:solidFill>
                  <a:srgbClr val="000099"/>
                </a:solidFill>
                <a:cs typeface="Arial" panose="020B0604020202020204" pitchFamily="34" charset="0"/>
              </a:rPr>
              <a:t>: sinusite, otite, laryngite aigue, bronchite, bronchiolite</a:t>
            </a:r>
          </a:p>
          <a:p>
            <a:pPr marL="0" indent="0">
              <a:lnSpc>
                <a:spcPct val="200000"/>
              </a:lnSpc>
              <a:buClr>
                <a:srgbClr val="62C400"/>
              </a:buClr>
              <a:buFontTx/>
              <a:buNone/>
              <a:defRPr/>
            </a:pPr>
            <a:endParaRPr lang="fr-FR" altLang="fr-FR" sz="2000" dirty="0">
              <a:solidFill>
                <a:srgbClr val="000099"/>
              </a:solidFill>
              <a:cs typeface="Arial" panose="020B0604020202020204" pitchFamily="34" charset="0"/>
            </a:endParaRPr>
          </a:p>
          <a:p>
            <a:pPr>
              <a:buClr>
                <a:srgbClr val="ABD5FF"/>
              </a:buClr>
              <a:defRPr/>
            </a:pPr>
            <a:endParaRPr lang="fr-FR" altLang="fr-FR" sz="2000" b="1" dirty="0">
              <a:solidFill>
                <a:srgbClr val="000099"/>
              </a:solidFill>
              <a:ea typeface="ＭＳ Ｐゴシック" panose="020B0600070205080204" pitchFamily="34" charset="-128"/>
            </a:endParaRPr>
          </a:p>
        </p:txBody>
      </p:sp>
      <p:sp>
        <p:nvSpPr>
          <p:cNvPr id="174083" name="Text Box 54"/>
          <p:cNvSpPr txBox="1">
            <a:spLocks noChangeArrowheads="1"/>
          </p:cNvSpPr>
          <p:nvPr/>
        </p:nvSpPr>
        <p:spPr bwMode="auto">
          <a:xfrm>
            <a:off x="0" y="6409808"/>
            <a:ext cx="7956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i="1" dirty="0">
                <a:solidFill>
                  <a:srgbClr val="000099"/>
                </a:solidFill>
                <a:cs typeface="Arial" panose="020B0604020202020204" pitchFamily="34" charset="0"/>
              </a:rPr>
              <a:t>* </a:t>
            </a:r>
            <a:r>
              <a:rPr lang="fr-FR" altLang="fr-FR" sz="1000" i="1" u="sng" dirty="0">
                <a:solidFill>
                  <a:srgbClr val="000099"/>
                </a:solidFill>
                <a:cs typeface="Arial" panose="020B0604020202020204" pitchFamily="34" charset="0"/>
              </a:rPr>
              <a:t>Source</a:t>
            </a:r>
            <a:r>
              <a:rPr lang="fr-FR" altLang="fr-FR" sz="1000" i="1" dirty="0">
                <a:solidFill>
                  <a:srgbClr val="000099"/>
                </a:solidFill>
                <a:cs typeface="Arial" panose="020B0604020202020204" pitchFamily="34" charset="0"/>
              </a:rPr>
              <a:t> : https://www.vidal.fr/recommandations/1462/rhinopharyngite_aigue_de_l_enfant/la_maladie/</a:t>
            </a:r>
          </a:p>
        </p:txBody>
      </p:sp>
      <p:sp>
        <p:nvSpPr>
          <p:cNvPr id="174084"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 Rhumes – Rhinopharyngites </a:t>
            </a:r>
          </a:p>
        </p:txBody>
      </p:sp>
      <p:sp>
        <p:nvSpPr>
          <p:cNvPr id="174085" name="Text Box 5"/>
          <p:cNvSpPr txBox="1">
            <a:spLocks noChangeArrowheads="1"/>
          </p:cNvSpPr>
          <p:nvPr/>
        </p:nvSpPr>
        <p:spPr bwMode="auto">
          <a:xfrm>
            <a:off x="263525" y="1335775"/>
            <a:ext cx="287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dirty="0">
                <a:solidFill>
                  <a:srgbClr val="000099"/>
                </a:solidFill>
                <a:cs typeface="Arial" panose="020B0604020202020204" pitchFamily="34" charset="0"/>
                <a:sym typeface="Wingdings" panose="05000000000000000000" pitchFamily="2" charset="2"/>
              </a:rPr>
              <a:t> </a:t>
            </a:r>
            <a:r>
              <a:rPr lang="fr-FR" altLang="fr-FR" sz="2000" b="1" u="sng" dirty="0">
                <a:solidFill>
                  <a:srgbClr val="000099"/>
                </a:solidFill>
                <a:cs typeface="Arial" panose="020B0604020202020204" pitchFamily="34" charset="0"/>
                <a:sym typeface="Wingdings" panose="05000000000000000000" pitchFamily="2" charset="2"/>
              </a:rPr>
              <a:t>Quelques rappels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normAutofit/>
          </a:bodyPr>
          <a:lstStyle/>
          <a:p>
            <a:r>
              <a:rPr lang="fr-FR" altLang="fr-FR" sz="3200" b="1" dirty="0"/>
              <a:t>Personnes en situation de handicap</a:t>
            </a:r>
          </a:p>
        </p:txBody>
      </p:sp>
      <p:sp>
        <p:nvSpPr>
          <p:cNvPr id="4" name="Text Box 2"/>
          <p:cNvSpPr txBox="1">
            <a:spLocks noChangeArrowheads="1"/>
          </p:cNvSpPr>
          <p:nvPr/>
        </p:nvSpPr>
        <p:spPr bwMode="auto">
          <a:xfrm>
            <a:off x="1679863" y="2211646"/>
            <a:ext cx="9310692" cy="300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8925" indent="-288925">
              <a:tabLst>
                <a:tab pos="809625" algn="l"/>
              </a:tabLst>
              <a:defRPr sz="1600">
                <a:solidFill>
                  <a:schemeClr val="tx1"/>
                </a:solidFill>
                <a:latin typeface="Arial" panose="020B0604020202020204" pitchFamily="34" charset="0"/>
              </a:defRPr>
            </a:lvl1pPr>
            <a:lvl2pPr marL="809625" indent="-244475">
              <a:tabLst>
                <a:tab pos="809625" algn="l"/>
              </a:tabLst>
              <a:defRPr sz="1600">
                <a:solidFill>
                  <a:schemeClr val="tx1"/>
                </a:solidFill>
                <a:latin typeface="Arial" panose="020B0604020202020204" pitchFamily="34" charset="0"/>
              </a:defRPr>
            </a:lvl2pPr>
            <a:lvl3pPr marL="1143000" indent="-228600">
              <a:tabLst>
                <a:tab pos="809625" algn="l"/>
              </a:tabLst>
              <a:defRPr sz="1600">
                <a:solidFill>
                  <a:schemeClr val="tx1"/>
                </a:solidFill>
                <a:latin typeface="Arial" panose="020B0604020202020204" pitchFamily="34" charset="0"/>
              </a:defRPr>
            </a:lvl3pPr>
            <a:lvl4pPr marL="1600200" indent="-228600">
              <a:tabLst>
                <a:tab pos="809625" algn="l"/>
              </a:tabLst>
              <a:defRPr sz="1600">
                <a:solidFill>
                  <a:schemeClr val="tx1"/>
                </a:solidFill>
                <a:latin typeface="Arial" panose="020B0604020202020204" pitchFamily="34" charset="0"/>
              </a:defRPr>
            </a:lvl4pPr>
            <a:lvl5pPr marL="2057400" indent="-228600">
              <a:tabLst>
                <a:tab pos="809625"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809625"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809625"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809625"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809625" algn="l"/>
              </a:tabLst>
              <a:defRPr sz="1600">
                <a:solidFill>
                  <a:schemeClr val="tx1"/>
                </a:solidFill>
                <a:latin typeface="Arial" panose="020B0604020202020204" pitchFamily="34" charset="0"/>
              </a:defRPr>
            </a:lvl9pPr>
          </a:lstStyle>
          <a:p>
            <a:pPr marL="0" indent="0">
              <a:lnSpc>
                <a:spcPct val="110000"/>
              </a:lnSpc>
              <a:buClr>
                <a:srgbClr val="62C400"/>
              </a:buClr>
            </a:pPr>
            <a:r>
              <a:rPr lang="fr-FR" altLang="fr-FR" sz="2000" dirty="0">
                <a:solidFill>
                  <a:srgbClr val="000099"/>
                </a:solidFill>
                <a:cs typeface="Arial" panose="020B0604020202020204" pitchFamily="34" charset="0"/>
              </a:rPr>
              <a:t>Si vous êtes concerné </a:t>
            </a:r>
            <a:r>
              <a:rPr lang="fr-FR" altLang="fr-FR" sz="2000" b="1" dirty="0">
                <a:solidFill>
                  <a:srgbClr val="000099"/>
                </a:solidFill>
                <a:cs typeface="Arial" panose="020B0604020202020204" pitchFamily="34" charset="0"/>
              </a:rPr>
              <a:t>vous pouvez contacter </a:t>
            </a:r>
            <a:r>
              <a:rPr lang="fr-FR" altLang="fr-FR" sz="2000" dirty="0">
                <a:solidFill>
                  <a:srgbClr val="000099"/>
                </a:solidFill>
                <a:cs typeface="Arial" panose="020B0604020202020204" pitchFamily="34" charset="0"/>
              </a:rPr>
              <a:t>:</a:t>
            </a:r>
          </a:p>
          <a:p>
            <a:pPr marL="342900" indent="-342900">
              <a:lnSpc>
                <a:spcPct val="110000"/>
              </a:lnSpc>
              <a:buClr>
                <a:srgbClr val="62C400"/>
              </a:buClr>
              <a:buFontTx/>
              <a:buBlip>
                <a:blip r:embed="rId3"/>
              </a:buBlip>
            </a:pPr>
            <a:endParaRPr lang="fr-FR" altLang="fr-FR" sz="2000" dirty="0">
              <a:solidFill>
                <a:srgbClr val="000099"/>
              </a:solidFill>
              <a:cs typeface="Arial" panose="020B0604020202020204" pitchFamily="34" charset="0"/>
            </a:endParaRPr>
          </a:p>
          <a:p>
            <a:pPr marL="342900" indent="-342900">
              <a:lnSpc>
                <a:spcPct val="110000"/>
              </a:lnSpc>
              <a:buClr>
                <a:srgbClr val="62C400"/>
              </a:buClr>
              <a:buFontTx/>
              <a:buBlip>
                <a:blip r:embed="rId3"/>
              </a:buBlip>
            </a:pPr>
            <a:r>
              <a:rPr lang="fr-FR" altLang="fr-FR" sz="2000" dirty="0">
                <a:solidFill>
                  <a:srgbClr val="000099"/>
                </a:solidFill>
                <a:cs typeface="Arial" panose="020B0604020202020204" pitchFamily="34" charset="0"/>
              </a:rPr>
              <a:t>La </a:t>
            </a:r>
            <a:r>
              <a:rPr lang="fr-FR" altLang="fr-FR" sz="2000" b="1" dirty="0">
                <a:solidFill>
                  <a:srgbClr val="000099"/>
                </a:solidFill>
                <a:cs typeface="Arial" panose="020B0604020202020204" pitchFamily="34" charset="0"/>
              </a:rPr>
              <a:t>référente handicap </a:t>
            </a:r>
            <a:r>
              <a:rPr lang="fr-FR" altLang="fr-FR" sz="2000" dirty="0">
                <a:solidFill>
                  <a:srgbClr val="000099"/>
                </a:solidFill>
                <a:cs typeface="Arial" panose="020B0604020202020204" pitchFamily="34" charset="0"/>
              </a:rPr>
              <a:t>du CDFH, Christine SALVETAT par mail christine.salvetat@cdfh.fr ou par téléphone au 04.72.16.41.37</a:t>
            </a:r>
          </a:p>
          <a:p>
            <a:pPr marL="342900" indent="-342900">
              <a:lnSpc>
                <a:spcPct val="110000"/>
              </a:lnSpc>
              <a:buClr>
                <a:srgbClr val="62C400"/>
              </a:buClr>
              <a:buFontTx/>
              <a:buBlip>
                <a:blip r:embed="rId3"/>
              </a:buBlip>
            </a:pPr>
            <a:endParaRPr lang="fr-FR" altLang="fr-FR" sz="2000" dirty="0">
              <a:solidFill>
                <a:srgbClr val="000099"/>
              </a:solidFill>
              <a:cs typeface="Arial" panose="020B0604020202020204" pitchFamily="34" charset="0"/>
            </a:endParaRPr>
          </a:p>
          <a:p>
            <a:pPr marL="342900" indent="-342900">
              <a:lnSpc>
                <a:spcPct val="110000"/>
              </a:lnSpc>
              <a:buClr>
                <a:srgbClr val="62C400"/>
              </a:buClr>
              <a:buFontTx/>
              <a:buBlip>
                <a:blip r:embed="rId3"/>
              </a:buBlip>
            </a:pPr>
            <a:r>
              <a:rPr lang="fr-FR" altLang="fr-FR" sz="2000" dirty="0">
                <a:solidFill>
                  <a:srgbClr val="000099"/>
                </a:solidFill>
                <a:cs typeface="Arial" panose="020B0604020202020204" pitchFamily="34" charset="0"/>
              </a:rPr>
              <a:t>Le </a:t>
            </a:r>
            <a:r>
              <a:rPr lang="fr-FR" altLang="fr-FR" sz="2000" b="1" dirty="0">
                <a:solidFill>
                  <a:srgbClr val="000099"/>
                </a:solidFill>
                <a:cs typeface="Arial" panose="020B0604020202020204" pitchFamily="34" charset="0"/>
              </a:rPr>
              <a:t>CDFH</a:t>
            </a:r>
            <a:r>
              <a:rPr lang="fr-FR" altLang="fr-FR" sz="2000" dirty="0">
                <a:solidFill>
                  <a:srgbClr val="000099"/>
                </a:solidFill>
                <a:cs typeface="Arial" panose="020B0604020202020204" pitchFamily="34" charset="0"/>
              </a:rPr>
              <a:t> par mail contact@cdfh.fr ou par téléphone au 04.78.45.61.94  </a:t>
            </a:r>
          </a:p>
          <a:p>
            <a:pPr marL="342900" indent="-342900">
              <a:lnSpc>
                <a:spcPct val="110000"/>
              </a:lnSpc>
              <a:buClr>
                <a:srgbClr val="62C400"/>
              </a:buClr>
              <a:buFontTx/>
              <a:buBlip>
                <a:blip r:embed="rId3"/>
              </a:buBlip>
            </a:pPr>
            <a:endParaRPr lang="fr-FR" altLang="fr-FR" sz="2000" dirty="0">
              <a:solidFill>
                <a:srgbClr val="000099"/>
              </a:solidFill>
              <a:cs typeface="Arial" panose="020B0604020202020204" pitchFamily="34" charset="0"/>
            </a:endParaRPr>
          </a:p>
          <a:p>
            <a:pPr marL="342900" indent="-342900">
              <a:lnSpc>
                <a:spcPct val="110000"/>
              </a:lnSpc>
              <a:buClr>
                <a:srgbClr val="62C400"/>
              </a:buClr>
              <a:buFontTx/>
              <a:buBlip>
                <a:blip r:embed="rId3"/>
              </a:buBlip>
            </a:pPr>
            <a:r>
              <a:rPr lang="fr-FR" altLang="fr-FR" sz="2000" b="1" dirty="0">
                <a:solidFill>
                  <a:srgbClr val="000099"/>
                </a:solidFill>
                <a:cs typeface="Arial" panose="020B0604020202020204" pitchFamily="34" charset="0"/>
              </a:rPr>
              <a:t>Le ou les enseignants</a:t>
            </a:r>
            <a:r>
              <a:rPr lang="fr-FR" altLang="fr-FR" sz="2000" dirty="0">
                <a:solidFill>
                  <a:srgbClr val="000099"/>
                </a:solidFill>
                <a:cs typeface="Arial" panose="020B0604020202020204" pitchFamily="34" charset="0"/>
              </a:rPr>
              <a:t> lors des pauses</a:t>
            </a:r>
          </a:p>
          <a:p>
            <a:pPr marL="0" indent="0">
              <a:lnSpc>
                <a:spcPct val="110000"/>
              </a:lnSpc>
              <a:buClr>
                <a:srgbClr val="62C400"/>
              </a:buClr>
            </a:pPr>
            <a:endParaRPr lang="fr-FR" altLang="fr-FR" sz="1200" dirty="0">
              <a:solidFill>
                <a:srgbClr val="000099"/>
              </a:solidFill>
              <a:cs typeface="Arial" panose="020B0604020202020204" pitchFamily="34" charset="0"/>
            </a:endParaRPr>
          </a:p>
        </p:txBody>
      </p:sp>
    </p:spTree>
    <p:extLst>
      <p:ext uri="{BB962C8B-B14F-4D97-AF65-F5344CB8AC3E}">
        <p14:creationId xmlns:p14="http://schemas.microsoft.com/office/powerpoint/2010/main" val="469254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bwMode="auto">
          <a:xfrm>
            <a:off x="1798638" y="2206625"/>
            <a:ext cx="9547225" cy="1350963"/>
          </a:xfrm>
          <a:prstGeom prst="rect">
            <a:avLst/>
          </a:prstGeom>
          <a:solidFill>
            <a:srgbClr val="FFFFFF"/>
          </a:solidFill>
          <a:ln/>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562100" indent="-228600" algn="l" rtl="0" fontAlgn="base">
              <a:spcBef>
                <a:spcPct val="20000"/>
              </a:spcBef>
              <a:spcAft>
                <a:spcPct val="0"/>
              </a:spcAft>
              <a:buChar char="–"/>
              <a:defRPr sz="2000" kern="1200">
                <a:solidFill>
                  <a:schemeClr val="tx1"/>
                </a:solidFill>
                <a:latin typeface="+mn-lt"/>
                <a:ea typeface="+mn-ea"/>
                <a:cs typeface="+mn-cs"/>
              </a:defRPr>
            </a:lvl4pPr>
            <a:lvl5pPr marL="19812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40000"/>
              </a:lnSpc>
              <a:buClr>
                <a:srgbClr val="62C400"/>
              </a:buClr>
              <a:buFontTx/>
              <a:buBlip>
                <a:blip r:embed="rId3"/>
              </a:buBlip>
              <a:defRPr/>
            </a:pPr>
            <a:r>
              <a:rPr lang="fr-FR" altLang="fr-FR" sz="2000" dirty="0">
                <a:solidFill>
                  <a:srgbClr val="000099"/>
                </a:solidFill>
              </a:rPr>
              <a:t>Rhumes </a:t>
            </a:r>
          </a:p>
          <a:p>
            <a:pPr eaLnBrk="1" hangingPunct="1">
              <a:lnSpc>
                <a:spcPct val="140000"/>
              </a:lnSpc>
              <a:buClr>
                <a:srgbClr val="62C400"/>
              </a:buClr>
              <a:buFontTx/>
              <a:buBlip>
                <a:blip r:embed="rId3"/>
              </a:buBlip>
              <a:defRPr/>
            </a:pPr>
            <a:r>
              <a:rPr lang="fr-FR" altLang="fr-FR" sz="2000" dirty="0">
                <a:solidFill>
                  <a:srgbClr val="000099"/>
                </a:solidFill>
              </a:rPr>
              <a:t>Rhinopharyngites</a:t>
            </a:r>
            <a:r>
              <a:rPr lang="fr-FR" altLang="fr-FR" sz="2000" b="1" dirty="0">
                <a:solidFill>
                  <a:srgbClr val="000099"/>
                </a:solidFill>
              </a:rPr>
              <a:t> </a:t>
            </a:r>
          </a:p>
          <a:p>
            <a:pPr marL="0" indent="0" eaLnBrk="1" hangingPunct="1">
              <a:lnSpc>
                <a:spcPct val="140000"/>
              </a:lnSpc>
              <a:buFontTx/>
              <a:buNone/>
              <a:defRPr/>
            </a:pPr>
            <a:endParaRPr lang="fr-FR" altLang="fr-FR" sz="2000" b="1" dirty="0">
              <a:solidFill>
                <a:srgbClr val="000099"/>
              </a:solidFill>
            </a:endParaRPr>
          </a:p>
          <a:p>
            <a:pPr marL="0" indent="0" eaLnBrk="1" hangingPunct="1">
              <a:buFontTx/>
              <a:buNone/>
              <a:defRPr/>
            </a:pPr>
            <a:endParaRPr lang="fr-FR" altLang="ja-JP" sz="2000" i="1" dirty="0">
              <a:solidFill>
                <a:srgbClr val="000099"/>
              </a:solidFill>
              <a:ea typeface="ＭＳ Ｐゴシック" panose="020B0600070205080204" pitchFamily="34" charset="-128"/>
            </a:endParaRPr>
          </a:p>
          <a:p>
            <a:pPr marL="0" indent="0" eaLnBrk="1" hangingPunct="1">
              <a:buFontTx/>
              <a:buNone/>
              <a:defRPr/>
            </a:pPr>
            <a:endParaRPr lang="fr-FR" altLang="fr-FR" sz="2000" b="1" dirty="0">
              <a:solidFill>
                <a:srgbClr val="000099"/>
              </a:solidFill>
            </a:endParaRPr>
          </a:p>
        </p:txBody>
      </p:sp>
      <p:sp>
        <p:nvSpPr>
          <p:cNvPr id="5" name="Text Box 54"/>
          <p:cNvSpPr txBox="1">
            <a:spLocks noChangeArrowheads="1"/>
          </p:cNvSpPr>
          <p:nvPr/>
        </p:nvSpPr>
        <p:spPr bwMode="auto">
          <a:xfrm>
            <a:off x="190500" y="6210586"/>
            <a:ext cx="10298113" cy="400050"/>
          </a:xfrm>
          <a:prstGeom prst="rect">
            <a:avLst/>
          </a:prstGeom>
          <a:noFill/>
          <a:ln>
            <a:noFill/>
          </a:ln>
          <a:effectLst/>
        </p:spPr>
        <p:txBody>
          <a:bodyPr>
            <a:spAutoFit/>
          </a:bodyPr>
          <a:lstStyle/>
          <a:p>
            <a:pPr eaLnBrk="1" fontAlgn="auto" hangingPunct="1">
              <a:spcBef>
                <a:spcPts val="0"/>
              </a:spcBef>
              <a:spcAft>
                <a:spcPts val="0"/>
              </a:spcAft>
              <a:defRPr/>
            </a:pPr>
            <a:r>
              <a:rPr lang="fr-FR" altLang="fr-FR" sz="1000" i="1" u="sng" dirty="0">
                <a:solidFill>
                  <a:srgbClr val="000099"/>
                </a:solidFill>
                <a:latin typeface="+mn-lt"/>
              </a:rPr>
              <a:t>Source</a:t>
            </a:r>
            <a:r>
              <a:rPr lang="fr-FR" altLang="fr-FR" sz="1000" i="1" dirty="0">
                <a:solidFill>
                  <a:srgbClr val="000099"/>
                </a:solidFill>
                <a:latin typeface="+mn-lt"/>
              </a:rPr>
              <a:t> : </a:t>
            </a:r>
            <a:r>
              <a:rPr lang="fr-FR" altLang="fr-FR" sz="1000" i="1" u="sng" dirty="0">
                <a:solidFill>
                  <a:srgbClr val="000099"/>
                </a:solidFill>
                <a:latin typeface="+mn-lt"/>
              </a:rPr>
              <a:t>http://www.infectiologie.com/UserFiles/File/medias/Recos/2011-infections-respir-hautes-recommandations.pdf</a:t>
            </a:r>
          </a:p>
          <a:p>
            <a:pPr marL="542925" indent="-542925" eaLnBrk="1" fontAlgn="auto" hangingPunct="1">
              <a:spcBef>
                <a:spcPts val="0"/>
              </a:spcBef>
              <a:spcAft>
                <a:spcPts val="0"/>
              </a:spcAft>
              <a:defRPr/>
            </a:pPr>
            <a:r>
              <a:rPr lang="fr-FR" altLang="fr-FR" sz="1000" i="1" dirty="0">
                <a:solidFill>
                  <a:srgbClr val="000099"/>
                </a:solidFill>
                <a:latin typeface="+mn-lt"/>
              </a:rPr>
              <a:t>Recommandations de bonne pratique - antibiothérapie par voie générale en pratique courante dans la infections respiratoires hautes de l’adulte et de l’enfant - </a:t>
            </a:r>
            <a:r>
              <a:rPr lang="fr-FR" altLang="ja-JP" sz="1000" i="1" dirty="0">
                <a:solidFill>
                  <a:srgbClr val="000099"/>
                </a:solidFill>
                <a:latin typeface="+mn-lt"/>
              </a:rPr>
              <a:t>Novembre 2011</a:t>
            </a:r>
            <a:endParaRPr lang="fr-FR" altLang="fr-FR" sz="1000" i="1" dirty="0">
              <a:solidFill>
                <a:srgbClr val="000099"/>
              </a:solidFill>
              <a:latin typeface="+mn-lt"/>
            </a:endParaRPr>
          </a:p>
        </p:txBody>
      </p:sp>
      <p:sp>
        <p:nvSpPr>
          <p:cNvPr id="176132" name="ZoneTexte 2"/>
          <p:cNvSpPr txBox="1">
            <a:spLocks noChangeArrowheads="1"/>
          </p:cNvSpPr>
          <p:nvPr/>
        </p:nvSpPr>
        <p:spPr bwMode="auto">
          <a:xfrm>
            <a:off x="5827713" y="2360613"/>
            <a:ext cx="4410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None/>
            </a:pPr>
            <a:r>
              <a:rPr lang="fr-FR" altLang="fr-FR" b="1">
                <a:solidFill>
                  <a:srgbClr val="000099"/>
                </a:solidFill>
                <a:ea typeface="ＭＳ Ｐゴシック" panose="020B0600070205080204" pitchFamily="34" charset="-128"/>
              </a:rPr>
              <a:t>motifs de consultations et de </a:t>
            </a:r>
          </a:p>
          <a:p>
            <a:pPr eaLnBrk="1" hangingPunct="1">
              <a:buFont typeface="Wingdings" panose="05000000000000000000" pitchFamily="2" charset="2"/>
              <a:buNone/>
            </a:pPr>
            <a:r>
              <a:rPr lang="fr-FR" altLang="fr-FR" b="1">
                <a:solidFill>
                  <a:srgbClr val="000099"/>
                </a:solidFill>
                <a:ea typeface="ＭＳ Ｐゴシック" panose="020B0600070205080204" pitchFamily="34" charset="-128"/>
              </a:rPr>
              <a:t>demandes de conseils très fréquents.</a:t>
            </a:r>
          </a:p>
          <a:p>
            <a:pPr eaLnBrk="1" hangingPunct="1"/>
            <a:endParaRPr lang="fr-FR" altLang="fr-FR" b="1">
              <a:solidFill>
                <a:srgbClr val="000099"/>
              </a:solidFill>
              <a:ea typeface="ＭＳ Ｐゴシック" panose="020B0600070205080204" pitchFamily="34" charset="-128"/>
            </a:endParaRPr>
          </a:p>
        </p:txBody>
      </p:sp>
      <p:sp>
        <p:nvSpPr>
          <p:cNvPr id="176133" name="AutoShape 51"/>
          <p:cNvSpPr>
            <a:spLocks noChangeArrowheads="1"/>
          </p:cNvSpPr>
          <p:nvPr/>
        </p:nvSpPr>
        <p:spPr bwMode="auto">
          <a:xfrm>
            <a:off x="4727575" y="2527300"/>
            <a:ext cx="623888" cy="31591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2C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176134" name="Rectangle 1"/>
          <p:cNvSpPr>
            <a:spLocks noChangeArrowheads="1"/>
          </p:cNvSpPr>
          <p:nvPr/>
        </p:nvSpPr>
        <p:spPr bwMode="auto">
          <a:xfrm>
            <a:off x="981075" y="4062413"/>
            <a:ext cx="105727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spcBef>
                <a:spcPts val="200"/>
              </a:spcBef>
            </a:pPr>
            <a:r>
              <a:rPr lang="fr-FR" altLang="fr-FR" sz="2000" b="1">
                <a:solidFill>
                  <a:srgbClr val="000099"/>
                </a:solidFill>
              </a:rPr>
              <a:t>La prescription d</a:t>
            </a:r>
            <a:r>
              <a:rPr lang="fr-FR" altLang="fr-FR" sz="2000" b="1">
                <a:solidFill>
                  <a:srgbClr val="000099"/>
                </a:solidFill>
                <a:ea typeface="ＭＳ Ｐゴシック" panose="020B0600070205080204" pitchFamily="34" charset="-128"/>
              </a:rPr>
              <a:t>’</a:t>
            </a:r>
            <a:r>
              <a:rPr lang="fr-FR" altLang="ja-JP" sz="2000" b="1">
                <a:solidFill>
                  <a:srgbClr val="000099"/>
                </a:solidFill>
                <a:ea typeface="ＭＳ Ｐゴシック" panose="020B0600070205080204" pitchFamily="34" charset="-128"/>
              </a:rPr>
              <a:t>antibiotique DOIT ETRE PROSCRITE</a:t>
            </a:r>
            <a:r>
              <a:rPr lang="fr-FR" altLang="ja-JP" sz="2000">
                <a:solidFill>
                  <a:srgbClr val="000099"/>
                </a:solidFill>
                <a:ea typeface="ＭＳ Ｐゴシック" panose="020B0600070205080204" pitchFamily="34" charset="-128"/>
              </a:rPr>
              <a:t> (au regard des conséquences individuelles et collectives qu’elle entraîne) </a:t>
            </a:r>
            <a:r>
              <a:rPr lang="fr-FR" altLang="fr-FR" sz="2000" b="1">
                <a:solidFill>
                  <a:srgbClr val="000099"/>
                </a:solidFill>
              </a:rPr>
              <a:t>dans les rhinopharyngites</a:t>
            </a:r>
            <a:r>
              <a:rPr lang="fr-FR" altLang="fr-FR" sz="2000">
                <a:solidFill>
                  <a:srgbClr val="000099"/>
                </a:solidFill>
              </a:rPr>
              <a:t>, même en cas de sécrétions nasales d</a:t>
            </a:r>
            <a:r>
              <a:rPr lang="fr-FR" altLang="fr-FR" sz="2000">
                <a:solidFill>
                  <a:srgbClr val="000099"/>
                </a:solidFill>
                <a:ea typeface="ＭＳ Ｐゴシック" panose="020B0600070205080204" pitchFamily="34" charset="-128"/>
              </a:rPr>
              <a:t>’</a:t>
            </a:r>
            <a:r>
              <a:rPr lang="fr-FR" altLang="ja-JP" sz="2000">
                <a:solidFill>
                  <a:srgbClr val="000099"/>
                </a:solidFill>
                <a:ea typeface="ＭＳ Ｐゴシック" panose="020B0600070205080204" pitchFamily="34" charset="-128"/>
              </a:rPr>
              <a:t>aspect purulent ou mucopurulent.</a:t>
            </a:r>
            <a:endParaRPr lang="fr-FR" altLang="fr-FR" sz="2000">
              <a:solidFill>
                <a:srgbClr val="000099"/>
              </a:solidFill>
            </a:endParaRPr>
          </a:p>
        </p:txBody>
      </p:sp>
      <p:sp>
        <p:nvSpPr>
          <p:cNvPr id="176135"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 Rhumes – Rhinopharyngites </a:t>
            </a:r>
          </a:p>
        </p:txBody>
      </p:sp>
      <p:sp>
        <p:nvSpPr>
          <p:cNvPr id="176136" name="Text Box 5"/>
          <p:cNvSpPr txBox="1">
            <a:spLocks noChangeArrowheads="1"/>
          </p:cNvSpPr>
          <p:nvPr/>
        </p:nvSpPr>
        <p:spPr bwMode="auto">
          <a:xfrm>
            <a:off x="263525" y="1422400"/>
            <a:ext cx="6115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a:solidFill>
                  <a:srgbClr val="000099"/>
                </a:solidFill>
                <a:cs typeface="Arial" panose="020B0604020202020204" pitchFamily="34" charset="0"/>
                <a:sym typeface="Wingdings" panose="05000000000000000000" pitchFamily="2" charset="2"/>
              </a:rPr>
              <a:t> </a:t>
            </a:r>
            <a:r>
              <a:rPr lang="fr-FR" altLang="fr-FR" sz="2000" b="1" u="sng">
                <a:solidFill>
                  <a:srgbClr val="000099"/>
                </a:solidFill>
                <a:cs typeface="Arial" panose="020B0604020202020204" pitchFamily="34" charset="0"/>
                <a:sym typeface="Wingdings" panose="05000000000000000000" pitchFamily="2" charset="2"/>
              </a:rPr>
              <a:t>Recommandations (novembre 2011)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stretch>
            <a:fillRect/>
          </a:stretch>
        </p:blipFill>
        <p:spPr>
          <a:xfrm rot="208312">
            <a:off x="781591" y="2165609"/>
            <a:ext cx="2619375" cy="174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78179" name="Group 14"/>
          <p:cNvGrpSpPr>
            <a:grpSpLocks/>
          </p:cNvGrpSpPr>
          <p:nvPr/>
        </p:nvGrpSpPr>
        <p:grpSpPr bwMode="auto">
          <a:xfrm rot="1441089">
            <a:off x="2139450" y="3584663"/>
            <a:ext cx="1971675" cy="2635250"/>
            <a:chOff x="1066" y="998"/>
            <a:chExt cx="1989" cy="2665"/>
          </a:xfrm>
        </p:grpSpPr>
        <p:pic>
          <p:nvPicPr>
            <p:cNvPr id="178195" name="Image 2" descr="Capture d’écran 2011-07-18 à 15.4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 y="998"/>
              <a:ext cx="1989" cy="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6" name="Picture 16" descr="allaitement_matern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54734">
              <a:off x="1283" y="1159"/>
              <a:ext cx="1524" cy="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8180" name="Image 2" descr="Capture d’écran 2011-07-18 à 15.4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1332">
            <a:off x="4829175" y="3611563"/>
            <a:ext cx="1981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8181" name="Group 24"/>
          <p:cNvGrpSpPr>
            <a:grpSpLocks/>
          </p:cNvGrpSpPr>
          <p:nvPr/>
        </p:nvGrpSpPr>
        <p:grpSpPr bwMode="auto">
          <a:xfrm rot="263552">
            <a:off x="8307388" y="1171575"/>
            <a:ext cx="2120900" cy="2868613"/>
            <a:chOff x="566" y="919"/>
            <a:chExt cx="1794" cy="2446"/>
          </a:xfrm>
        </p:grpSpPr>
        <p:pic>
          <p:nvPicPr>
            <p:cNvPr id="178193" name="Image 1" descr="Capture d’écran 2011-07-18 à 15.36.3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0958">
              <a:off x="566" y="919"/>
              <a:ext cx="1794" cy="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4" name="Picture 26" descr="av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1" y="1139"/>
              <a:ext cx="1481"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8182" name="Image 12" descr="shutterstock_6208093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3063" y="1847850"/>
            <a:ext cx="2503487"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8183" name="Group 28"/>
          <p:cNvGrpSpPr>
            <a:grpSpLocks/>
          </p:cNvGrpSpPr>
          <p:nvPr/>
        </p:nvGrpSpPr>
        <p:grpSpPr bwMode="auto">
          <a:xfrm rot="-163314">
            <a:off x="6605588" y="4241800"/>
            <a:ext cx="1389062" cy="1395413"/>
            <a:chOff x="4411" y="2755"/>
            <a:chExt cx="1031" cy="1041"/>
          </a:xfrm>
        </p:grpSpPr>
        <p:pic>
          <p:nvPicPr>
            <p:cNvPr id="178191" name="Image 1" descr="Capture d’écran 2011-07-18 à 15.36.3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496">
              <a:off x="4411" y="2755"/>
              <a:ext cx="1031"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2" name="Picture 30" descr="image2"/>
            <p:cNvPicPr>
              <a:picLocks noChangeAspect="1" noChangeArrowheads="1"/>
            </p:cNvPicPr>
            <p:nvPr/>
          </p:nvPicPr>
          <p:blipFill>
            <a:blip r:embed="rId9">
              <a:extLst>
                <a:ext uri="{28A0092B-C50C-407E-A947-70E740481C1C}">
                  <a14:useLocalDpi xmlns:a14="http://schemas.microsoft.com/office/drawing/2010/main" val="0"/>
                </a:ext>
              </a:extLst>
            </a:blip>
            <a:srcRect r="39114"/>
            <a:stretch>
              <a:fillRect/>
            </a:stretch>
          </p:blipFill>
          <p:spPr bwMode="auto">
            <a:xfrm>
              <a:off x="4481" y="2839"/>
              <a:ext cx="879"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8184" name="Group 18"/>
          <p:cNvGrpSpPr>
            <a:grpSpLocks/>
          </p:cNvGrpSpPr>
          <p:nvPr/>
        </p:nvGrpSpPr>
        <p:grpSpPr bwMode="auto">
          <a:xfrm rot="-529618">
            <a:off x="8224838" y="3698875"/>
            <a:ext cx="2298700" cy="2054225"/>
            <a:chOff x="3307" y="531"/>
            <a:chExt cx="1932" cy="1289"/>
          </a:xfrm>
        </p:grpSpPr>
        <p:pic>
          <p:nvPicPr>
            <p:cNvPr id="178189" name="Image 1" descr="Capture d’écran 2011-07-18 à 15.36.3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496">
              <a:off x="3307" y="531"/>
              <a:ext cx="1932"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0" name="Picture 20" descr="RTEmagicC_traitement-hypertension_txdam16025_dffb6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60000">
              <a:off x="3458" y="640"/>
              <a:ext cx="1623" cy="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8185" name="Image 4" descr="Capture d’écran 2011-07-18 à 15.36.1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61480">
            <a:off x="3527425" y="1662113"/>
            <a:ext cx="1922463"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6" name="Text Box 54"/>
          <p:cNvSpPr txBox="1">
            <a:spLocks noChangeArrowheads="1"/>
          </p:cNvSpPr>
          <p:nvPr/>
        </p:nvSpPr>
        <p:spPr bwMode="auto">
          <a:xfrm>
            <a:off x="0" y="6270813"/>
            <a:ext cx="10339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i="1" u="sng">
                <a:solidFill>
                  <a:srgbClr val="000099"/>
                </a:solidFill>
              </a:rPr>
              <a:t>Source</a:t>
            </a:r>
            <a:r>
              <a:rPr lang="fr-FR" altLang="fr-FR" sz="1000" i="1">
                <a:solidFill>
                  <a:srgbClr val="000099"/>
                </a:solidFill>
              </a:rPr>
              <a:t> </a:t>
            </a:r>
            <a:r>
              <a:rPr lang="fr-FR" altLang="fr-FR" sz="1000">
                <a:solidFill>
                  <a:srgbClr val="000099"/>
                </a:solidFill>
              </a:rPr>
              <a:t>: http://ansm.sante.fr/S-informer/Points-d-information-Points-d-information/Decongestionnants-de-la-sphere-ORL-renfermant-un-vasoconstricteur-Mise-en-garde-de-l-ANSM</a:t>
            </a:r>
          </a:p>
          <a:p>
            <a:pPr eaLnBrk="1" hangingPunct="1"/>
            <a:r>
              <a:rPr lang="fr-FR" altLang="fr-FR" sz="1000">
                <a:solidFill>
                  <a:srgbClr val="000099"/>
                </a:solidFill>
              </a:rPr>
              <a:t>Point-d-information </a:t>
            </a:r>
            <a:r>
              <a:rPr lang="fr-FR" altLang="fr-FR" sz="1000" i="1">
                <a:solidFill>
                  <a:srgbClr val="000099"/>
                </a:solidFill>
              </a:rPr>
              <a:t>- </a:t>
            </a:r>
            <a:r>
              <a:rPr lang="fr-FR" altLang="ja-JP" sz="1000" i="1">
                <a:solidFill>
                  <a:srgbClr val="000099"/>
                </a:solidFill>
                <a:ea typeface="ＭＳ Ｐゴシック" panose="020B0600070205080204" pitchFamily="34" charset="-128"/>
              </a:rPr>
              <a:t>Décembre 2011</a:t>
            </a:r>
            <a:endParaRPr lang="fr-FR" altLang="fr-FR" sz="1000" i="1">
              <a:solidFill>
                <a:srgbClr val="000099"/>
              </a:solidFill>
            </a:endParaRPr>
          </a:p>
        </p:txBody>
      </p:sp>
      <p:sp>
        <p:nvSpPr>
          <p:cNvPr id="178187"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 Rhumes – Rhinopharyngites </a:t>
            </a:r>
          </a:p>
        </p:txBody>
      </p:sp>
      <p:sp>
        <p:nvSpPr>
          <p:cNvPr id="178188" name="Text Box 5"/>
          <p:cNvSpPr txBox="1">
            <a:spLocks noChangeArrowheads="1"/>
          </p:cNvSpPr>
          <p:nvPr/>
        </p:nvSpPr>
        <p:spPr bwMode="auto">
          <a:xfrm>
            <a:off x="263525" y="1422400"/>
            <a:ext cx="6115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Recommandations (décembre 2011)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a:stretch>
            <a:fillRect/>
          </a:stretch>
        </p:blipFill>
        <p:spPr>
          <a:xfrm>
            <a:off x="3714750" y="2116138"/>
            <a:ext cx="3543300" cy="1235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0227" name="ZoneTexte 3"/>
          <p:cNvSpPr txBox="1">
            <a:spLocks noChangeArrowheads="1"/>
          </p:cNvSpPr>
          <p:nvPr/>
        </p:nvSpPr>
        <p:spPr bwMode="auto">
          <a:xfrm>
            <a:off x="1409700" y="3606800"/>
            <a:ext cx="84963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SzPct val="100000"/>
            </a:pPr>
            <a:r>
              <a:rPr lang="fr-FR" altLang="fr-FR" sz="2000">
                <a:solidFill>
                  <a:srgbClr val="000099"/>
                </a:solidFill>
                <a:cs typeface="Arial" panose="020B0604020202020204" pitchFamily="34" charset="0"/>
              </a:rPr>
              <a:t>Dans la prise en charge des infections des voies aériennes,</a:t>
            </a:r>
          </a:p>
          <a:p>
            <a:pPr algn="ctr" eaLnBrk="1" hangingPunct="1">
              <a:lnSpc>
                <a:spcPct val="150000"/>
              </a:lnSpc>
              <a:spcBef>
                <a:spcPct val="20000"/>
              </a:spcBef>
              <a:buSzPct val="100000"/>
            </a:pPr>
            <a:r>
              <a:rPr lang="fr-FR" altLang="fr-FR" sz="2000">
                <a:solidFill>
                  <a:srgbClr val="000099"/>
                </a:solidFill>
                <a:cs typeface="Arial" panose="020B0604020202020204" pitchFamily="34" charset="0"/>
              </a:rPr>
              <a:t>le patient suivi par un médecin homéopathe utilise</a:t>
            </a:r>
          </a:p>
          <a:p>
            <a:pPr algn="ctr" eaLnBrk="1" hangingPunct="1">
              <a:lnSpc>
                <a:spcPct val="150000"/>
              </a:lnSpc>
              <a:spcBef>
                <a:spcPct val="20000"/>
              </a:spcBef>
              <a:buSzPct val="100000"/>
            </a:pPr>
            <a:r>
              <a:rPr lang="fr-FR" altLang="fr-FR" sz="2000" b="1">
                <a:solidFill>
                  <a:srgbClr val="000099"/>
                </a:solidFill>
                <a:cs typeface="Arial" panose="020B0604020202020204" pitchFamily="34" charset="0"/>
              </a:rPr>
              <a:t>2 fois moins d’antibiotiques et d’antipyrétiques/anti-inflammatoires</a:t>
            </a:r>
          </a:p>
          <a:p>
            <a:pPr algn="ctr" eaLnBrk="1" hangingPunct="1">
              <a:lnSpc>
                <a:spcPct val="150000"/>
              </a:lnSpc>
              <a:spcBef>
                <a:spcPct val="20000"/>
              </a:spcBef>
              <a:buSzPct val="100000"/>
            </a:pPr>
            <a:r>
              <a:rPr lang="fr-FR" altLang="fr-FR" sz="2000">
                <a:solidFill>
                  <a:srgbClr val="000099"/>
                </a:solidFill>
                <a:cs typeface="Arial" panose="020B0604020202020204" pitchFamily="34" charset="0"/>
              </a:rPr>
              <a:t>pour un </a:t>
            </a:r>
            <a:r>
              <a:rPr lang="fr-FR" altLang="fr-FR" sz="2000" b="1">
                <a:solidFill>
                  <a:srgbClr val="000099"/>
                </a:solidFill>
                <a:cs typeface="Arial" panose="020B0604020202020204" pitchFamily="34" charset="0"/>
              </a:rPr>
              <a:t>bénéfice clinique comparable </a:t>
            </a:r>
            <a:r>
              <a:rPr lang="fr-FR" altLang="fr-FR" sz="2000">
                <a:solidFill>
                  <a:srgbClr val="000099"/>
                </a:solidFill>
                <a:cs typeface="Arial" panose="020B0604020202020204" pitchFamily="34" charset="0"/>
              </a:rPr>
              <a:t>et </a:t>
            </a:r>
            <a:r>
              <a:rPr lang="fr-FR" altLang="fr-FR" sz="2000" b="1">
                <a:solidFill>
                  <a:srgbClr val="000099"/>
                </a:solidFill>
                <a:cs typeface="Arial" panose="020B0604020202020204" pitchFamily="34" charset="0"/>
              </a:rPr>
              <a:t>sans perte de chance</a:t>
            </a:r>
            <a:r>
              <a:rPr lang="fr-FR" altLang="fr-FR" sz="2000">
                <a:solidFill>
                  <a:srgbClr val="000099"/>
                </a:solidFill>
                <a:cs typeface="Arial" panose="020B0604020202020204" pitchFamily="34" charset="0"/>
              </a:rPr>
              <a:t>.</a:t>
            </a:r>
          </a:p>
          <a:p>
            <a:pPr eaLnBrk="1" hangingPunct="1"/>
            <a:endParaRPr lang="fr-FR" altLang="fr-FR" sz="2000">
              <a:solidFill>
                <a:srgbClr val="000099"/>
              </a:solidFill>
              <a:cs typeface="Arial" panose="020B0604020202020204" pitchFamily="34" charset="0"/>
            </a:endParaRPr>
          </a:p>
        </p:txBody>
      </p:sp>
      <p:sp>
        <p:nvSpPr>
          <p:cNvPr id="180228" name="ZoneTexte 4"/>
          <p:cNvSpPr txBox="1">
            <a:spLocks noChangeArrowheads="1"/>
          </p:cNvSpPr>
          <p:nvPr/>
        </p:nvSpPr>
        <p:spPr bwMode="auto">
          <a:xfrm>
            <a:off x="49213" y="6111475"/>
            <a:ext cx="10264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fr-FR" sz="1000" i="1" u="sng">
                <a:solidFill>
                  <a:srgbClr val="000099"/>
                </a:solidFill>
              </a:rPr>
              <a:t>Source</a:t>
            </a:r>
            <a:r>
              <a:rPr lang="en-US" altLang="fr-FR" sz="1000" i="1">
                <a:solidFill>
                  <a:srgbClr val="000099"/>
                </a:solidFill>
              </a:rPr>
              <a:t> : Management of  upper respiratory tract infections by different medical practices, including homeopathy, and consumption of antibiotics in primary care: the EPI3 cohort study in France 2007-2008.Grimaldi-Bensouda L, Bégaud B, Rossignol M, Avouac B, Lert F, Rouillon F, Bénichou J, Massol J, Duru G, Magnier AM, Abenhaim L, Guillemot D. PLoS One. 2014 Mar 19;9(3):e89990. </a:t>
            </a:r>
          </a:p>
          <a:p>
            <a:pPr eaLnBrk="1" hangingPunct="1"/>
            <a:endParaRPr lang="fr-FR" altLang="fr-FR" sz="1000" i="1">
              <a:solidFill>
                <a:srgbClr val="000099"/>
              </a:solidFill>
            </a:endParaRPr>
          </a:p>
        </p:txBody>
      </p:sp>
      <p:sp>
        <p:nvSpPr>
          <p:cNvPr id="180229" name="Espace réservé du contenu 2"/>
          <p:cNvSpPr txBox="1">
            <a:spLocks/>
          </p:cNvSpPr>
          <p:nvPr/>
        </p:nvSpPr>
        <p:spPr bwMode="auto">
          <a:xfrm>
            <a:off x="293688" y="973138"/>
            <a:ext cx="1051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3200">
              <a:solidFill>
                <a:srgbClr val="000000"/>
              </a:solidFill>
            </a:endParaRPr>
          </a:p>
          <a:p>
            <a:pPr eaLnBrk="1" hangingPunct="1"/>
            <a:endParaRPr lang="fr-FR" altLang="fr-FR" sz="3200">
              <a:solidFill>
                <a:srgbClr val="000000"/>
              </a:solidFill>
            </a:endParaRPr>
          </a:p>
        </p:txBody>
      </p:sp>
      <p:sp>
        <p:nvSpPr>
          <p:cNvPr id="180230"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 Rhumes – Rhinopharyngites </a:t>
            </a:r>
          </a:p>
        </p:txBody>
      </p:sp>
      <p:sp>
        <p:nvSpPr>
          <p:cNvPr id="180231"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Etude pharmaco-épidémiologique : EPI3 – cohorte Infection des Voies Aériennes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59" name="Rectangle 19"/>
          <p:cNvSpPr>
            <a:spLocks noChangeArrowheads="1"/>
          </p:cNvSpPr>
          <p:nvPr/>
        </p:nvSpPr>
        <p:spPr bwMode="auto">
          <a:xfrm>
            <a:off x="5815013" y="1830388"/>
            <a:ext cx="6108700" cy="776287"/>
          </a:xfrm>
          <a:prstGeom prst="rect">
            <a:avLst/>
          </a:prstGeom>
          <a:noFill/>
          <a:ln w="9525">
            <a:noFill/>
            <a:miter lim="800000"/>
            <a:headEnd/>
            <a:tailEnd/>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ABD5FF"/>
              </a:buClr>
              <a:defRPr/>
            </a:pPr>
            <a:r>
              <a:rPr lang="fr-FR" altLang="fr-FR" sz="2000" b="1" u="sng" dirty="0">
                <a:solidFill>
                  <a:srgbClr val="000099"/>
                </a:solidFill>
                <a:latin typeface="Arial"/>
                <a:ea typeface="ＭＳ Ｐゴシック" panose="020B0600070205080204" pitchFamily="34" charset="-128"/>
              </a:rPr>
              <a:t>Objectif :</a:t>
            </a:r>
            <a:endParaRPr lang="fr-FR" altLang="fr-FR" sz="1000" b="1" u="sng" dirty="0">
              <a:solidFill>
                <a:srgbClr val="000099"/>
              </a:solidFill>
              <a:effectLst>
                <a:outerShdw blurRad="38100" dist="38100" dir="2700000" algn="tl">
                  <a:srgbClr val="C0C0C0"/>
                </a:outerShdw>
              </a:effectLst>
              <a:latin typeface="Arial"/>
              <a:ea typeface="ＭＳ Ｐゴシック" panose="020B0600070205080204" pitchFamily="34" charset="-128"/>
            </a:endParaRPr>
          </a:p>
          <a:p>
            <a:pPr>
              <a:spcBef>
                <a:spcPct val="50000"/>
              </a:spcBef>
              <a:buClr>
                <a:srgbClr val="000099"/>
              </a:buClr>
              <a:buFont typeface="Wingdings" panose="05000000000000000000" pitchFamily="2" charset="2"/>
              <a:buChar char="Ø"/>
              <a:defRPr/>
            </a:pPr>
            <a:r>
              <a:rPr lang="fr-FR" altLang="fr-FR" sz="2000" dirty="0">
                <a:solidFill>
                  <a:srgbClr val="000099"/>
                </a:solidFill>
                <a:latin typeface="Arial"/>
                <a:ea typeface="ＭＳ Ｐゴシック" panose="020B0600070205080204" pitchFamily="34" charset="-128"/>
              </a:rPr>
              <a:t>Réactiver les médicaments symptomatiques des rhumes et rhinopharyngites</a:t>
            </a:r>
          </a:p>
        </p:txBody>
      </p:sp>
      <p:sp>
        <p:nvSpPr>
          <p:cNvPr id="2237455" name="Rectangle 15"/>
          <p:cNvSpPr>
            <a:spLocks noChangeArrowheads="1"/>
          </p:cNvSpPr>
          <p:nvPr/>
        </p:nvSpPr>
        <p:spPr bwMode="auto">
          <a:xfrm>
            <a:off x="3254375" y="3414713"/>
            <a:ext cx="8937625" cy="3240087"/>
          </a:xfrm>
          <a:prstGeom prst="rect">
            <a:avLst/>
          </a:prstGeom>
          <a:noFill/>
          <a:ln>
            <a:noFill/>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ABD5FF"/>
              </a:buClr>
              <a:defRPr/>
            </a:pPr>
            <a:r>
              <a:rPr lang="fr-FR" altLang="fr-FR" b="1" u="sng" dirty="0">
                <a:solidFill>
                  <a:srgbClr val="000099"/>
                </a:solidFill>
                <a:latin typeface="Arial"/>
                <a:ea typeface="ＭＳ Ｐゴシック" panose="020B0600070205080204" pitchFamily="34" charset="-128"/>
              </a:rPr>
              <a:t>Règles du jeu</a:t>
            </a:r>
            <a:r>
              <a:rPr lang="fr-FR" altLang="fr-FR" b="1" u="sng" dirty="0">
                <a:solidFill>
                  <a:srgbClr val="000099"/>
                </a:solidFill>
                <a:effectLst>
                  <a:outerShdw blurRad="38100" dist="38100" dir="2700000" algn="tl">
                    <a:srgbClr val="C0C0C0"/>
                  </a:outerShdw>
                </a:effectLst>
                <a:latin typeface="Arial"/>
                <a:ea typeface="ＭＳ Ｐゴシック" panose="020B0600070205080204" pitchFamily="34" charset="-128"/>
              </a:rPr>
              <a:t> </a:t>
            </a:r>
            <a:r>
              <a:rPr lang="fr-FR" altLang="fr-FR" sz="1600" b="1" dirty="0">
                <a:solidFill>
                  <a:srgbClr val="000099"/>
                </a:solidFill>
                <a:latin typeface="Arial"/>
                <a:ea typeface="ＭＳ Ｐゴシック" panose="020B0600070205080204" pitchFamily="34" charset="-128"/>
              </a:rPr>
              <a:t>: </a:t>
            </a:r>
            <a:endParaRPr lang="fr-FR" altLang="fr-FR" b="1" dirty="0">
              <a:solidFill>
                <a:srgbClr val="000099"/>
              </a:solidFill>
              <a:latin typeface="Arial"/>
              <a:ea typeface="ＭＳ Ｐゴシック" panose="020B0600070205080204" pitchFamily="34" charset="-128"/>
            </a:endParaRPr>
          </a:p>
          <a:p>
            <a:pPr>
              <a:spcBef>
                <a:spcPct val="50000"/>
              </a:spcBef>
              <a:buClr>
                <a:srgbClr val="000099"/>
              </a:buClr>
              <a:buFontTx/>
              <a:buBlip>
                <a:blip r:embed="rId3"/>
              </a:buBlip>
              <a:defRPr/>
            </a:pPr>
            <a:r>
              <a:rPr lang="fr-FR" altLang="fr-FR" b="1" dirty="0">
                <a:solidFill>
                  <a:srgbClr val="000099"/>
                </a:solidFill>
                <a:latin typeface="Arial"/>
                <a:ea typeface="ＭＳ Ｐゴシック" panose="020B0600070205080204" pitchFamily="34" charset="-128"/>
              </a:rPr>
              <a:t>A tour de rôle</a:t>
            </a:r>
            <a:r>
              <a:rPr lang="fr-FR" altLang="fr-FR" dirty="0">
                <a:solidFill>
                  <a:srgbClr val="000099"/>
                </a:solidFill>
                <a:latin typeface="Arial"/>
                <a:ea typeface="ＭＳ Ｐゴシック" panose="020B0600070205080204" pitchFamily="34" charset="-128"/>
              </a:rPr>
              <a:t>, chaque participant </a:t>
            </a:r>
            <a:r>
              <a:rPr lang="fr-FR" altLang="fr-FR" b="1" dirty="0">
                <a:solidFill>
                  <a:srgbClr val="000099"/>
                </a:solidFill>
                <a:latin typeface="Arial"/>
                <a:ea typeface="ＭＳ Ｐゴシック" panose="020B0600070205080204" pitchFamily="34" charset="-128"/>
              </a:rPr>
              <a:t>tire une carte </a:t>
            </a:r>
            <a:r>
              <a:rPr lang="fr-FR" altLang="fr-FR" dirty="0">
                <a:solidFill>
                  <a:srgbClr val="000099"/>
                </a:solidFill>
                <a:latin typeface="Arial"/>
                <a:ea typeface="ＭＳ Ｐゴシック" panose="020B0600070205080204" pitchFamily="34" charset="-128"/>
              </a:rPr>
              <a:t>et</a:t>
            </a:r>
            <a:r>
              <a:rPr lang="fr-FR" altLang="fr-FR" b="1" dirty="0">
                <a:solidFill>
                  <a:srgbClr val="000099"/>
                </a:solidFill>
                <a:latin typeface="Arial"/>
                <a:ea typeface="ＭＳ Ｐゴシック" panose="020B0600070205080204" pitchFamily="34" charset="-128"/>
              </a:rPr>
              <a:t> interpelle son voisin</a:t>
            </a:r>
          </a:p>
          <a:p>
            <a:pPr lvl="1" eaLnBrk="1" fontAlgn="auto" hangingPunct="1">
              <a:spcBef>
                <a:spcPct val="30000"/>
              </a:spcBef>
              <a:spcAft>
                <a:spcPts val="0"/>
              </a:spcAft>
              <a:buClr>
                <a:srgbClr val="000099"/>
              </a:buClr>
              <a:buFontTx/>
              <a:buChar char="-"/>
              <a:defRPr/>
            </a:pPr>
            <a:r>
              <a:rPr lang="fr-FR" altLang="fr-FR" b="1" dirty="0">
                <a:solidFill>
                  <a:srgbClr val="000099"/>
                </a:solidFill>
              </a:rPr>
              <a:t>Carte « symptôme »</a:t>
            </a:r>
            <a:r>
              <a:rPr lang="fr-FR" altLang="fr-FR" dirty="0">
                <a:solidFill>
                  <a:srgbClr val="000099"/>
                </a:solidFill>
              </a:rPr>
              <a:t> :</a:t>
            </a:r>
          </a:p>
          <a:p>
            <a:pPr lvl="1" eaLnBrk="1" fontAlgn="auto" hangingPunct="1">
              <a:spcBef>
                <a:spcPts val="0"/>
              </a:spcBef>
              <a:spcAft>
                <a:spcPts val="0"/>
              </a:spcAft>
              <a:buClr>
                <a:srgbClr val="000099"/>
              </a:buClr>
              <a:buFont typeface="Wingdings" panose="05000000000000000000" pitchFamily="2" charset="2"/>
              <a:buChar char="è"/>
              <a:defRPr/>
            </a:pPr>
            <a:r>
              <a:rPr lang="fr-FR" altLang="fr-FR" dirty="0">
                <a:solidFill>
                  <a:srgbClr val="000099"/>
                </a:solidFill>
              </a:rPr>
              <a:t>Quel est le médicament adapté à ces symptômes ?</a:t>
            </a:r>
          </a:p>
          <a:p>
            <a:pPr lvl="1" eaLnBrk="1" fontAlgn="auto" hangingPunct="1">
              <a:spcBef>
                <a:spcPct val="50000"/>
              </a:spcBef>
              <a:spcAft>
                <a:spcPts val="0"/>
              </a:spcAft>
              <a:buClr>
                <a:srgbClr val="000099"/>
              </a:buClr>
              <a:buFontTx/>
              <a:buChar char="-"/>
              <a:defRPr/>
            </a:pPr>
            <a:r>
              <a:rPr lang="fr-FR" altLang="fr-FR" b="1" dirty="0">
                <a:solidFill>
                  <a:srgbClr val="000099"/>
                </a:solidFill>
              </a:rPr>
              <a:t>Carte « médicament » </a:t>
            </a:r>
            <a:r>
              <a:rPr lang="fr-FR" altLang="fr-FR" dirty="0">
                <a:solidFill>
                  <a:srgbClr val="000099"/>
                </a:solidFill>
              </a:rPr>
              <a:t>:</a:t>
            </a:r>
          </a:p>
          <a:p>
            <a:pPr lvl="1" eaLnBrk="1" fontAlgn="auto" hangingPunct="1">
              <a:spcBef>
                <a:spcPts val="0"/>
              </a:spcBef>
              <a:spcAft>
                <a:spcPts val="0"/>
              </a:spcAft>
              <a:buClr>
                <a:srgbClr val="000099"/>
              </a:buClr>
              <a:buFont typeface="Wingdings" panose="05000000000000000000" pitchFamily="2" charset="2"/>
              <a:buChar char="è"/>
              <a:defRPr/>
            </a:pPr>
            <a:r>
              <a:rPr lang="fr-FR" altLang="fr-FR" dirty="0">
                <a:solidFill>
                  <a:srgbClr val="000099"/>
                </a:solidFill>
              </a:rPr>
              <a:t>En cas de rhume, quels sont les symptômes traités par ce médicament ?</a:t>
            </a:r>
          </a:p>
          <a:p>
            <a:pPr>
              <a:spcBef>
                <a:spcPts val="648"/>
              </a:spcBef>
              <a:buClr>
                <a:srgbClr val="000099"/>
              </a:buClr>
              <a:buFontTx/>
              <a:buBlip>
                <a:blip r:embed="rId3"/>
              </a:buBlip>
              <a:defRPr/>
            </a:pPr>
            <a:r>
              <a:rPr lang="fr-FR" altLang="fr-FR" b="1" dirty="0">
                <a:solidFill>
                  <a:srgbClr val="000099"/>
                </a:solidFill>
                <a:latin typeface="Arial"/>
                <a:ea typeface="ＭＳ Ｐゴシック" panose="020B0600070205080204" pitchFamily="34" charset="-128"/>
              </a:rPr>
              <a:t>Répondre du tac au tac </a:t>
            </a:r>
            <a:r>
              <a:rPr lang="fr-FR" altLang="fr-FR" dirty="0">
                <a:solidFill>
                  <a:srgbClr val="000099"/>
                </a:solidFill>
                <a:latin typeface="Arial"/>
                <a:ea typeface="ＭＳ Ｐゴシック" panose="020B0600070205080204" pitchFamily="34" charset="-128"/>
              </a:rPr>
              <a:t>(ou demander de l’aide au groupe)</a:t>
            </a:r>
          </a:p>
        </p:txBody>
      </p:sp>
      <p:sp>
        <p:nvSpPr>
          <p:cNvPr id="182276" name="ZoneTexte 8"/>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cs typeface="Arial" panose="020B0604020202020204" pitchFamily="34" charset="0"/>
              </a:rPr>
              <a:t>15’</a:t>
            </a:r>
          </a:p>
        </p:txBody>
      </p:sp>
      <p:sp>
        <p:nvSpPr>
          <p:cNvPr id="182277" name="Text Box 4"/>
          <p:cNvSpPr txBox="1">
            <a:spLocks noChangeArrowheads="1"/>
          </p:cNvSpPr>
          <p:nvPr/>
        </p:nvSpPr>
        <p:spPr bwMode="auto">
          <a:xfrm>
            <a:off x="2038350" y="1465263"/>
            <a:ext cx="3352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182278"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 Rhumes – Rhinopharyngites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5"/>
          <p:cNvSpPr txBox="1">
            <a:spLocks noChangeArrowheads="1"/>
          </p:cNvSpPr>
          <p:nvPr/>
        </p:nvSpPr>
        <p:spPr bwMode="auto">
          <a:xfrm>
            <a:off x="2397125" y="1063625"/>
            <a:ext cx="9986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pPr>
            <a:r>
              <a:rPr lang="fr-FR" altLang="fr-FR" sz="2000" b="1">
                <a:solidFill>
                  <a:srgbClr val="95C41D"/>
                </a:solidFill>
                <a:cs typeface="Arial" panose="020B0604020202020204" pitchFamily="34" charset="0"/>
                <a:sym typeface="Wingdings" panose="05000000000000000000" pitchFamily="2" charset="2"/>
              </a:rPr>
              <a:t> Nez bouché</a:t>
            </a:r>
            <a:endParaRPr lang="fr-FR" altLang="fr-FR" sz="2000">
              <a:solidFill>
                <a:srgbClr val="95C41D"/>
              </a:solidFill>
              <a:cs typeface="Arial" panose="020B0604020202020204" pitchFamily="34" charset="0"/>
            </a:endParaRPr>
          </a:p>
        </p:txBody>
      </p:sp>
      <p:sp>
        <p:nvSpPr>
          <p:cNvPr id="184323"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 Rhumes – Rhinopharyngites </a:t>
            </a:r>
          </a:p>
        </p:txBody>
      </p:sp>
      <p:sp>
        <p:nvSpPr>
          <p:cNvPr id="13" name="Text Box 71"/>
          <p:cNvSpPr txBox="1">
            <a:spLocks noChangeArrowheads="1"/>
          </p:cNvSpPr>
          <p:nvPr/>
        </p:nvSpPr>
        <p:spPr bwMode="auto">
          <a:xfrm>
            <a:off x="255588" y="1820863"/>
            <a:ext cx="56054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9875">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b="1">
                <a:solidFill>
                  <a:srgbClr val="000099"/>
                </a:solidFill>
              </a:rPr>
              <a:t>Douleur à la racine du nez</a:t>
            </a:r>
            <a:r>
              <a:rPr lang="fr-FR" altLang="fr-FR" sz="1600">
                <a:solidFill>
                  <a:srgbClr val="000099"/>
                </a:solidFill>
              </a:rPr>
              <a:t>, </a:t>
            </a:r>
          </a:p>
          <a:p>
            <a:pPr eaLnBrk="1" hangingPunct="1">
              <a:buClr>
                <a:srgbClr val="62C400"/>
              </a:buClr>
            </a:pPr>
            <a:r>
              <a:rPr lang="fr-FR" altLang="fr-FR" sz="1600" b="1">
                <a:solidFill>
                  <a:srgbClr val="000099"/>
                </a:solidFill>
              </a:rPr>
              <a:t>Nez bouché et sec</a:t>
            </a:r>
            <a:r>
              <a:rPr lang="fr-FR" altLang="fr-FR" sz="1600">
                <a:solidFill>
                  <a:srgbClr val="000099"/>
                </a:solidFill>
              </a:rPr>
              <a:t>, besoin de se moucher sans résultat</a:t>
            </a:r>
          </a:p>
          <a:p>
            <a:pPr eaLnBrk="1" hangingPunct="1">
              <a:buClr>
                <a:srgbClr val="62C400"/>
              </a:buClr>
            </a:pPr>
            <a:r>
              <a:rPr lang="fr-FR" altLang="fr-FR" sz="1600" i="1">
                <a:solidFill>
                  <a:srgbClr val="000099"/>
                </a:solidFill>
              </a:rPr>
              <a:t>	</a:t>
            </a:r>
          </a:p>
        </p:txBody>
      </p:sp>
      <p:sp>
        <p:nvSpPr>
          <p:cNvPr id="14" name="Text Box 6"/>
          <p:cNvSpPr txBox="1">
            <a:spLocks noChangeArrowheads="1"/>
          </p:cNvSpPr>
          <p:nvPr/>
        </p:nvSpPr>
        <p:spPr bwMode="auto">
          <a:xfrm>
            <a:off x="7650163" y="1717675"/>
            <a:ext cx="3494087"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Sticta</a:t>
            </a:r>
            <a:r>
              <a:rPr lang="fr-FR" altLang="fr-FR" b="1" dirty="0">
                <a:solidFill>
                  <a:srgbClr val="000099"/>
                </a:solidFill>
                <a:latin typeface="+mj-lt"/>
              </a:rPr>
              <a:t> </a:t>
            </a:r>
            <a:r>
              <a:rPr lang="fr-FR" altLang="fr-FR" b="1" dirty="0" err="1">
                <a:solidFill>
                  <a:srgbClr val="000099"/>
                </a:solidFill>
                <a:latin typeface="+mj-lt"/>
              </a:rPr>
              <a:t>pulmonaria</a:t>
            </a:r>
            <a:r>
              <a:rPr lang="fr-FR" altLang="fr-FR" b="1" dirty="0">
                <a:solidFill>
                  <a:srgbClr val="000099"/>
                </a:solidFill>
                <a:latin typeface="+mj-lt"/>
              </a:rPr>
              <a:t> 5 CH </a:t>
            </a:r>
          </a:p>
          <a:p>
            <a:pPr algn="r" eaLnBrk="1" fontAlgn="auto" hangingPunct="1">
              <a:spcBef>
                <a:spcPts val="0"/>
              </a:spcBef>
              <a:spcAft>
                <a:spcPts val="0"/>
              </a:spcAft>
              <a:buClr>
                <a:srgbClr val="62C400"/>
              </a:buClr>
              <a:defRPr/>
            </a:pPr>
            <a:r>
              <a:rPr lang="fr-FR" altLang="fr-FR" sz="1600" dirty="0">
                <a:solidFill>
                  <a:srgbClr val="000090"/>
                </a:solidFill>
                <a:latin typeface="+mj-lt"/>
              </a:rPr>
              <a:t>5 granules toutes les heures – ESA</a:t>
            </a:r>
          </a:p>
        </p:txBody>
      </p:sp>
      <p:sp>
        <p:nvSpPr>
          <p:cNvPr id="15" name="Text Box 71"/>
          <p:cNvSpPr txBox="1">
            <a:spLocks noChangeArrowheads="1"/>
          </p:cNvSpPr>
          <p:nvPr/>
        </p:nvSpPr>
        <p:spPr bwMode="auto">
          <a:xfrm>
            <a:off x="255588" y="2817813"/>
            <a:ext cx="52609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75" indent="25400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b="1">
                <a:solidFill>
                  <a:srgbClr val="000099"/>
                </a:solidFill>
              </a:rPr>
              <a:t>Obstruction nasale complète</a:t>
            </a:r>
          </a:p>
          <a:p>
            <a:pPr eaLnBrk="1" hangingPunct="1">
              <a:buClr>
                <a:srgbClr val="62C400"/>
              </a:buClr>
            </a:pPr>
            <a:r>
              <a:rPr lang="fr-FR" altLang="fr-FR" sz="1600">
                <a:solidFill>
                  <a:srgbClr val="000099"/>
                </a:solidFill>
              </a:rPr>
              <a:t>Respiration bouche ouverte, reniflement</a:t>
            </a:r>
            <a:r>
              <a:rPr lang="fr-FR" altLang="fr-FR" sz="1600" i="1">
                <a:solidFill>
                  <a:srgbClr val="000099"/>
                </a:solidFill>
              </a:rPr>
              <a:t>	</a:t>
            </a:r>
          </a:p>
        </p:txBody>
      </p:sp>
      <p:sp>
        <p:nvSpPr>
          <p:cNvPr id="16" name="Text Box 6"/>
          <p:cNvSpPr txBox="1">
            <a:spLocks noChangeArrowheads="1"/>
          </p:cNvSpPr>
          <p:nvPr/>
        </p:nvSpPr>
        <p:spPr bwMode="auto">
          <a:xfrm>
            <a:off x="7650163" y="2720975"/>
            <a:ext cx="3494087"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Sambucus</a:t>
            </a:r>
            <a:r>
              <a:rPr lang="fr-FR" altLang="fr-FR" b="1" dirty="0">
                <a:solidFill>
                  <a:srgbClr val="000099"/>
                </a:solidFill>
                <a:latin typeface="+mj-lt"/>
              </a:rPr>
              <a:t> </a:t>
            </a:r>
            <a:r>
              <a:rPr lang="fr-FR" altLang="fr-FR" b="1" dirty="0" err="1">
                <a:solidFill>
                  <a:srgbClr val="000099"/>
                </a:solidFill>
                <a:latin typeface="+mj-lt"/>
              </a:rPr>
              <a:t>nigra</a:t>
            </a:r>
            <a:r>
              <a:rPr lang="fr-FR" altLang="fr-FR" b="1" dirty="0">
                <a:solidFill>
                  <a:srgbClr val="000099"/>
                </a:solidFill>
                <a:latin typeface="+mj-lt"/>
              </a:rPr>
              <a:t> 5 CH </a:t>
            </a:r>
          </a:p>
          <a:p>
            <a:pPr algn="r" eaLnBrk="1" fontAlgn="auto" hangingPunct="1">
              <a:spcBef>
                <a:spcPts val="0"/>
              </a:spcBef>
              <a:spcAft>
                <a:spcPts val="0"/>
              </a:spcAft>
              <a:buClr>
                <a:srgbClr val="62C400"/>
              </a:buClr>
              <a:defRPr/>
            </a:pPr>
            <a:r>
              <a:rPr lang="fr-FR" altLang="fr-FR" sz="1600" dirty="0">
                <a:solidFill>
                  <a:srgbClr val="000090"/>
                </a:solidFill>
                <a:latin typeface="+mj-lt"/>
              </a:rPr>
              <a:t>5 granules </a:t>
            </a:r>
            <a:r>
              <a:rPr lang="fr-FR" altLang="fr-FR" sz="1600" dirty="0">
                <a:solidFill>
                  <a:srgbClr val="000090"/>
                </a:solidFill>
              </a:rPr>
              <a:t>toutes les heures </a:t>
            </a:r>
            <a:r>
              <a:rPr lang="fr-FR" altLang="fr-FR" sz="1600" dirty="0">
                <a:solidFill>
                  <a:srgbClr val="000090"/>
                </a:solidFill>
                <a:latin typeface="+mj-lt"/>
              </a:rPr>
              <a:t>- ESA</a:t>
            </a:r>
          </a:p>
        </p:txBody>
      </p:sp>
      <p:sp>
        <p:nvSpPr>
          <p:cNvPr id="17" name="Text Box 71"/>
          <p:cNvSpPr txBox="1">
            <a:spLocks noChangeArrowheads="1"/>
          </p:cNvSpPr>
          <p:nvPr/>
        </p:nvSpPr>
        <p:spPr bwMode="auto">
          <a:xfrm>
            <a:off x="255588" y="3857625"/>
            <a:ext cx="59324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75" indent="254000">
              <a:tabLst>
                <a:tab pos="0" algn="l"/>
                <a:tab pos="7124700" algn="r"/>
              </a:tabLst>
              <a:defRPr>
                <a:solidFill>
                  <a:schemeClr val="tx1"/>
                </a:solidFill>
                <a:latin typeface="Arial" panose="020B0604020202020204" pitchFamily="34" charset="0"/>
              </a:defRPr>
            </a:lvl1pPr>
            <a:lvl2pPr marL="742950" indent="-285750">
              <a:tabLst>
                <a:tab pos="0" algn="l"/>
                <a:tab pos="7124700" algn="r"/>
              </a:tabLst>
              <a:defRPr>
                <a:solidFill>
                  <a:schemeClr val="tx1"/>
                </a:solidFill>
                <a:latin typeface="Arial" panose="020B0604020202020204" pitchFamily="34" charset="0"/>
              </a:defRPr>
            </a:lvl2pPr>
            <a:lvl3pPr marL="1143000" indent="-228600">
              <a:tabLst>
                <a:tab pos="0" algn="l"/>
                <a:tab pos="7124700" algn="r"/>
              </a:tabLst>
              <a:defRPr>
                <a:solidFill>
                  <a:schemeClr val="tx1"/>
                </a:solidFill>
                <a:latin typeface="Arial" panose="020B0604020202020204" pitchFamily="34" charset="0"/>
              </a:defRPr>
            </a:lvl3pPr>
            <a:lvl4pPr marL="1600200" indent="-228600">
              <a:tabLst>
                <a:tab pos="0" algn="l"/>
                <a:tab pos="7124700" algn="r"/>
              </a:tabLst>
              <a:defRPr>
                <a:solidFill>
                  <a:schemeClr val="tx1"/>
                </a:solidFill>
                <a:latin typeface="Arial" panose="020B0604020202020204" pitchFamily="34" charset="0"/>
              </a:defRPr>
            </a:lvl4pPr>
            <a:lvl5pPr marL="2057400" indent="-228600">
              <a:tabLst>
                <a:tab pos="0"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b="1">
                <a:solidFill>
                  <a:srgbClr val="000099"/>
                </a:solidFill>
              </a:rPr>
              <a:t>Nez bouché la nuit, écoulement aqueux non irritant </a:t>
            </a:r>
          </a:p>
          <a:p>
            <a:pPr eaLnBrk="1" hangingPunct="1">
              <a:buClr>
                <a:srgbClr val="62C400"/>
              </a:buClr>
            </a:pPr>
            <a:r>
              <a:rPr lang="fr-FR" altLang="fr-FR" sz="1600" b="1">
                <a:solidFill>
                  <a:srgbClr val="000099"/>
                </a:solidFill>
              </a:rPr>
              <a:t>peu abondant le jour ; éternuements en salves le matin</a:t>
            </a:r>
            <a:r>
              <a:rPr lang="fr-FR" altLang="fr-FR" sz="1600">
                <a:solidFill>
                  <a:srgbClr val="000099"/>
                </a:solidFill>
              </a:rPr>
              <a:t>, </a:t>
            </a:r>
          </a:p>
          <a:p>
            <a:pPr eaLnBrk="1" hangingPunct="1">
              <a:buClr>
                <a:srgbClr val="62C400"/>
              </a:buClr>
            </a:pPr>
            <a:r>
              <a:rPr lang="fr-FR" altLang="fr-FR" sz="1600" i="1">
                <a:solidFill>
                  <a:srgbClr val="000099"/>
                </a:solidFill>
              </a:rPr>
              <a:t>Aggravation le matin au réveil et par les courants d’air</a:t>
            </a:r>
          </a:p>
          <a:p>
            <a:pPr eaLnBrk="1" hangingPunct="1">
              <a:buClr>
                <a:srgbClr val="62C400"/>
              </a:buClr>
            </a:pPr>
            <a:r>
              <a:rPr lang="fr-FR" altLang="fr-FR" sz="1600" i="1">
                <a:solidFill>
                  <a:srgbClr val="000099"/>
                </a:solidFill>
              </a:rPr>
              <a:t>	</a:t>
            </a:r>
          </a:p>
        </p:txBody>
      </p:sp>
      <p:sp>
        <p:nvSpPr>
          <p:cNvPr id="18" name="Text Box 6"/>
          <p:cNvSpPr txBox="1">
            <a:spLocks noChangeArrowheads="1"/>
          </p:cNvSpPr>
          <p:nvPr/>
        </p:nvSpPr>
        <p:spPr bwMode="auto">
          <a:xfrm>
            <a:off x="7650163" y="3857625"/>
            <a:ext cx="3494087"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Nux</a:t>
            </a:r>
            <a:r>
              <a:rPr lang="fr-FR" altLang="fr-FR" b="1" dirty="0">
                <a:solidFill>
                  <a:srgbClr val="000099"/>
                </a:solidFill>
                <a:latin typeface="+mj-lt"/>
              </a:rPr>
              <a:t> </a:t>
            </a:r>
            <a:r>
              <a:rPr lang="fr-FR" altLang="fr-FR" b="1" dirty="0" err="1">
                <a:solidFill>
                  <a:srgbClr val="000099"/>
                </a:solidFill>
                <a:latin typeface="+mj-lt"/>
              </a:rPr>
              <a:t>vomica</a:t>
            </a:r>
            <a:r>
              <a:rPr lang="fr-FR" altLang="fr-FR" b="1" dirty="0">
                <a:solidFill>
                  <a:srgbClr val="000099"/>
                </a:solidFill>
                <a:latin typeface="+mj-lt"/>
              </a:rPr>
              <a:t> 9 CH </a:t>
            </a:r>
          </a:p>
          <a:p>
            <a:pPr algn="r" eaLnBrk="1" fontAlgn="auto" hangingPunct="1">
              <a:spcBef>
                <a:spcPts val="0"/>
              </a:spcBef>
              <a:spcAft>
                <a:spcPts val="0"/>
              </a:spcAft>
              <a:buClr>
                <a:srgbClr val="62C400"/>
              </a:buClr>
              <a:defRPr/>
            </a:pPr>
            <a:r>
              <a:rPr lang="fr-FR" altLang="fr-FR" sz="1600" dirty="0">
                <a:solidFill>
                  <a:srgbClr val="000090"/>
                </a:solidFill>
                <a:latin typeface="+mj-lt"/>
              </a:rPr>
              <a:t>5 granules </a:t>
            </a:r>
            <a:r>
              <a:rPr lang="fr-FR" altLang="fr-FR" sz="1600" dirty="0">
                <a:solidFill>
                  <a:srgbClr val="000090"/>
                </a:solidFill>
              </a:rPr>
              <a:t>toutes les heures </a:t>
            </a:r>
            <a:r>
              <a:rPr lang="fr-FR" altLang="fr-FR" sz="1600" dirty="0">
                <a:solidFill>
                  <a:srgbClr val="000090"/>
                </a:solidFill>
                <a:latin typeface="+mj-lt"/>
              </a:rPr>
              <a:t>- ESA</a:t>
            </a:r>
          </a:p>
        </p:txBody>
      </p:sp>
      <p:sp>
        <p:nvSpPr>
          <p:cNvPr id="19" name="Text Box 71"/>
          <p:cNvSpPr txBox="1">
            <a:spLocks noChangeArrowheads="1"/>
          </p:cNvSpPr>
          <p:nvPr/>
        </p:nvSpPr>
        <p:spPr bwMode="auto">
          <a:xfrm>
            <a:off x="255588" y="5353050"/>
            <a:ext cx="57546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a:solidFill>
                  <a:srgbClr val="000099"/>
                </a:solidFill>
              </a:rPr>
              <a:t>Nez bouché la nuit, </a:t>
            </a:r>
            <a:r>
              <a:rPr lang="fr-FR" altLang="fr-FR" sz="1600" b="1">
                <a:solidFill>
                  <a:srgbClr val="000099"/>
                </a:solidFill>
              </a:rPr>
              <a:t>écoulement jaune et épais le jour non irritant</a:t>
            </a:r>
            <a:r>
              <a:rPr lang="fr-FR" altLang="fr-FR" sz="1600">
                <a:solidFill>
                  <a:srgbClr val="000099"/>
                </a:solidFill>
              </a:rPr>
              <a:t>, perte d’odorat</a:t>
            </a:r>
            <a:r>
              <a:rPr lang="fr-FR" altLang="fr-FR" sz="1600" i="1">
                <a:solidFill>
                  <a:srgbClr val="000099"/>
                </a:solidFill>
              </a:rPr>
              <a:t>	</a:t>
            </a:r>
          </a:p>
        </p:txBody>
      </p:sp>
      <p:sp>
        <p:nvSpPr>
          <p:cNvPr id="20" name="Text Box 6"/>
          <p:cNvSpPr txBox="1">
            <a:spLocks noChangeArrowheads="1"/>
          </p:cNvSpPr>
          <p:nvPr/>
        </p:nvSpPr>
        <p:spPr bwMode="auto">
          <a:xfrm>
            <a:off x="7650163" y="5229225"/>
            <a:ext cx="3494087"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Pulsatilla</a:t>
            </a:r>
            <a:r>
              <a:rPr lang="fr-FR" altLang="fr-FR" b="1" dirty="0">
                <a:solidFill>
                  <a:srgbClr val="000099"/>
                </a:solidFill>
                <a:latin typeface="+mj-lt"/>
              </a:rPr>
              <a:t> 15 CH</a:t>
            </a:r>
          </a:p>
          <a:p>
            <a:pPr algn="r" eaLnBrk="1" fontAlgn="auto" hangingPunct="1">
              <a:spcBef>
                <a:spcPts val="0"/>
              </a:spcBef>
              <a:spcAft>
                <a:spcPts val="0"/>
              </a:spcAft>
              <a:buClr>
                <a:srgbClr val="62C400"/>
              </a:buClr>
              <a:defRPr/>
            </a:pPr>
            <a:r>
              <a:rPr lang="fr-FR" altLang="fr-FR" sz="1600" dirty="0">
                <a:solidFill>
                  <a:srgbClr val="000090"/>
                </a:solidFill>
                <a:latin typeface="+mj-lt"/>
              </a:rPr>
              <a:t>5 granules </a:t>
            </a:r>
            <a:r>
              <a:rPr lang="fr-FR" altLang="fr-FR" sz="1600" dirty="0">
                <a:solidFill>
                  <a:srgbClr val="000090"/>
                </a:solidFill>
              </a:rPr>
              <a:t>toutes les heures </a:t>
            </a:r>
            <a:r>
              <a:rPr lang="fr-FR" altLang="fr-FR" sz="1600" dirty="0">
                <a:solidFill>
                  <a:srgbClr val="000090"/>
                </a:solidFill>
                <a:latin typeface="+mj-lt"/>
              </a:rPr>
              <a:t>- 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nimBg="1"/>
      <p:bldP spid="15" grpId="0" autoUpdateAnimBg="0"/>
      <p:bldP spid="16" grpId="0" animBg="1"/>
      <p:bldP spid="17" grpId="0" autoUpdateAnimBg="0"/>
      <p:bldP spid="18" grpId="0" animBg="1"/>
      <p:bldP spid="19" grpId="0" autoUpdateAnimBg="0"/>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1"/>
          <p:cNvSpPr txBox="1">
            <a:spLocks noChangeArrowheads="1"/>
          </p:cNvSpPr>
          <p:nvPr/>
        </p:nvSpPr>
        <p:spPr bwMode="auto">
          <a:xfrm>
            <a:off x="247650" y="2266950"/>
            <a:ext cx="6604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a:solidFill>
                  <a:srgbClr val="000099"/>
                </a:solidFill>
              </a:rPr>
              <a:t>Écoulement nasal </a:t>
            </a:r>
            <a:r>
              <a:rPr lang="fr-FR" altLang="fr-FR" sz="1600" b="1">
                <a:solidFill>
                  <a:srgbClr val="000099"/>
                </a:solidFill>
              </a:rPr>
              <a:t>aqueux abondant</a:t>
            </a:r>
            <a:r>
              <a:rPr lang="fr-FR" altLang="fr-FR" sz="1600">
                <a:solidFill>
                  <a:srgbClr val="000099"/>
                </a:solidFill>
              </a:rPr>
              <a:t>,</a:t>
            </a:r>
          </a:p>
          <a:p>
            <a:pPr eaLnBrk="1" hangingPunct="1">
              <a:buClr>
                <a:srgbClr val="62C400"/>
              </a:buClr>
            </a:pPr>
            <a:r>
              <a:rPr lang="fr-FR" altLang="fr-FR" sz="1600" b="1">
                <a:solidFill>
                  <a:srgbClr val="000099"/>
                </a:solidFill>
              </a:rPr>
              <a:t>     excoriant la lèvre supérieure et le pourtour des narines</a:t>
            </a:r>
            <a:r>
              <a:rPr lang="fr-FR" altLang="fr-FR" sz="1600">
                <a:solidFill>
                  <a:srgbClr val="000099"/>
                </a:solidFill>
              </a:rPr>
              <a:t>, nombreux éternuements</a:t>
            </a:r>
          </a:p>
          <a:p>
            <a:pPr eaLnBrk="1" hangingPunct="1">
              <a:buClr>
                <a:srgbClr val="62C400"/>
              </a:buClr>
            </a:pPr>
            <a:r>
              <a:rPr lang="fr-FR" altLang="fr-FR" sz="1600" i="1">
                <a:solidFill>
                  <a:srgbClr val="000099"/>
                </a:solidFill>
              </a:rPr>
              <a:t>     aggravé à la chaleur</a:t>
            </a:r>
            <a:r>
              <a:rPr lang="fr-FR" altLang="fr-FR" sz="1600">
                <a:solidFill>
                  <a:srgbClr val="000099"/>
                </a:solidFill>
              </a:rPr>
              <a:t> et </a:t>
            </a:r>
            <a:r>
              <a:rPr lang="fr-FR" altLang="fr-FR" sz="1600" i="1">
                <a:solidFill>
                  <a:srgbClr val="000099"/>
                </a:solidFill>
              </a:rPr>
              <a:t>amélioré au grand air	</a:t>
            </a:r>
          </a:p>
        </p:txBody>
      </p:sp>
      <p:sp>
        <p:nvSpPr>
          <p:cNvPr id="7" name="Rectangle 6"/>
          <p:cNvSpPr>
            <a:spLocks noChangeArrowheads="1"/>
          </p:cNvSpPr>
          <p:nvPr/>
        </p:nvSpPr>
        <p:spPr bwMode="auto">
          <a:xfrm>
            <a:off x="271463" y="4422775"/>
            <a:ext cx="6096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Blip>
                <a:blip r:embed="rId3"/>
              </a:buBlip>
            </a:pPr>
            <a:r>
              <a:rPr lang="fr-FR" altLang="fr-FR" sz="1600">
                <a:solidFill>
                  <a:srgbClr val="000099"/>
                </a:solidFill>
              </a:rPr>
              <a:t>Écoulement </a:t>
            </a:r>
            <a:r>
              <a:rPr lang="fr-FR" altLang="fr-FR" sz="1600" b="1">
                <a:solidFill>
                  <a:srgbClr val="000099"/>
                </a:solidFill>
              </a:rPr>
              <a:t>nasal aqueux abondant brûlant</a:t>
            </a:r>
          </a:p>
          <a:p>
            <a:pPr eaLnBrk="1" hangingPunct="1"/>
            <a:r>
              <a:rPr lang="fr-FR" altLang="fr-FR" sz="1600" b="1">
                <a:solidFill>
                  <a:srgbClr val="000099"/>
                </a:solidFill>
              </a:rPr>
              <a:t>     Larmoiement irritant</a:t>
            </a:r>
          </a:p>
          <a:p>
            <a:pPr eaLnBrk="1" hangingPunct="1"/>
            <a:r>
              <a:rPr lang="fr-FR" altLang="fr-FR" sz="1600">
                <a:solidFill>
                  <a:srgbClr val="000099"/>
                </a:solidFill>
              </a:rPr>
              <a:t>     douleur des sinus maxillaires et frontaux</a:t>
            </a:r>
          </a:p>
          <a:p>
            <a:pPr eaLnBrk="1" hangingPunct="1"/>
            <a:endParaRPr lang="fr-FR" altLang="fr-FR" sz="1600">
              <a:solidFill>
                <a:srgbClr val="000099"/>
              </a:solidFill>
            </a:endParaRPr>
          </a:p>
        </p:txBody>
      </p:sp>
      <p:sp>
        <p:nvSpPr>
          <p:cNvPr id="8" name="Text Box 6"/>
          <p:cNvSpPr txBox="1">
            <a:spLocks noChangeArrowheads="1"/>
          </p:cNvSpPr>
          <p:nvPr/>
        </p:nvSpPr>
        <p:spPr bwMode="auto">
          <a:xfrm>
            <a:off x="7632700" y="2228850"/>
            <a:ext cx="3494088"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a:solidFill>
                  <a:srgbClr val="000099"/>
                </a:solidFill>
                <a:latin typeface="+mj-lt"/>
              </a:rPr>
              <a:t>Allium </a:t>
            </a:r>
            <a:r>
              <a:rPr lang="fr-FR" altLang="fr-FR" b="1" dirty="0" err="1">
                <a:solidFill>
                  <a:srgbClr val="000099"/>
                </a:solidFill>
                <a:latin typeface="+mj-lt"/>
              </a:rPr>
              <a:t>cepa</a:t>
            </a:r>
            <a:r>
              <a:rPr lang="fr-FR" altLang="fr-FR" b="1" dirty="0">
                <a:solidFill>
                  <a:srgbClr val="000099"/>
                </a:solidFill>
                <a:latin typeface="+mj-lt"/>
              </a:rPr>
              <a:t> 9 CH</a:t>
            </a:r>
          </a:p>
          <a:p>
            <a:pPr algn="r" eaLnBrk="1" fontAlgn="auto" hangingPunct="1">
              <a:spcBef>
                <a:spcPts val="0"/>
              </a:spcBef>
              <a:spcAft>
                <a:spcPts val="0"/>
              </a:spcAft>
              <a:defRPr/>
            </a:pPr>
            <a:r>
              <a:rPr lang="fr-FR" altLang="fr-FR" sz="1600" dirty="0">
                <a:solidFill>
                  <a:srgbClr val="000090"/>
                </a:solidFill>
                <a:latin typeface="+mj-lt"/>
              </a:rPr>
              <a:t>5 granules </a:t>
            </a:r>
            <a:r>
              <a:rPr lang="fr-FR" altLang="fr-FR" sz="1600" dirty="0">
                <a:solidFill>
                  <a:srgbClr val="000090"/>
                </a:solidFill>
              </a:rPr>
              <a:t>toutes les heures </a:t>
            </a:r>
            <a:r>
              <a:rPr lang="fr-FR" altLang="fr-FR" sz="1600" dirty="0">
                <a:solidFill>
                  <a:srgbClr val="000090"/>
                </a:solidFill>
                <a:latin typeface="+mj-lt"/>
              </a:rPr>
              <a:t>- ESA</a:t>
            </a:r>
          </a:p>
        </p:txBody>
      </p:sp>
      <p:sp>
        <p:nvSpPr>
          <p:cNvPr id="9" name="Text Box 6"/>
          <p:cNvSpPr txBox="1">
            <a:spLocks noChangeArrowheads="1"/>
          </p:cNvSpPr>
          <p:nvPr/>
        </p:nvSpPr>
        <p:spPr bwMode="auto">
          <a:xfrm>
            <a:off x="7608888" y="4422775"/>
            <a:ext cx="3532187"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a:solidFill>
                  <a:srgbClr val="000099"/>
                </a:solidFill>
                <a:latin typeface="+mj-lt"/>
              </a:rPr>
              <a:t>Kalium </a:t>
            </a:r>
            <a:r>
              <a:rPr lang="fr-FR" altLang="fr-FR" b="1" dirty="0" err="1">
                <a:solidFill>
                  <a:srgbClr val="000099"/>
                </a:solidFill>
                <a:latin typeface="+mj-lt"/>
              </a:rPr>
              <a:t>iodatum</a:t>
            </a:r>
            <a:r>
              <a:rPr lang="fr-FR" altLang="fr-FR" b="1" dirty="0">
                <a:solidFill>
                  <a:srgbClr val="000099"/>
                </a:solidFill>
                <a:latin typeface="+mj-lt"/>
              </a:rPr>
              <a:t> 9 CH</a:t>
            </a:r>
          </a:p>
          <a:p>
            <a:pPr algn="r" eaLnBrk="1" fontAlgn="auto" hangingPunct="1">
              <a:spcBef>
                <a:spcPts val="0"/>
              </a:spcBef>
              <a:spcAft>
                <a:spcPts val="0"/>
              </a:spcAft>
              <a:defRPr/>
            </a:pPr>
            <a:r>
              <a:rPr lang="fr-FR" altLang="fr-FR" sz="1600" dirty="0">
                <a:solidFill>
                  <a:srgbClr val="000090"/>
                </a:solidFill>
                <a:latin typeface="+mj-lt"/>
              </a:rPr>
              <a:t>5 granules </a:t>
            </a:r>
            <a:r>
              <a:rPr lang="fr-FR" altLang="fr-FR" sz="1600" dirty="0">
                <a:solidFill>
                  <a:srgbClr val="000090"/>
                </a:solidFill>
              </a:rPr>
              <a:t>toutes les heures </a:t>
            </a:r>
            <a:r>
              <a:rPr lang="fr-FR" altLang="fr-FR" sz="1600" dirty="0">
                <a:solidFill>
                  <a:srgbClr val="000090"/>
                </a:solidFill>
                <a:latin typeface="+mj-lt"/>
              </a:rPr>
              <a:t>- ESA</a:t>
            </a:r>
          </a:p>
        </p:txBody>
      </p:sp>
      <p:sp>
        <p:nvSpPr>
          <p:cNvPr id="186374" name="Text Box 5"/>
          <p:cNvSpPr txBox="1">
            <a:spLocks noChangeArrowheads="1"/>
          </p:cNvSpPr>
          <p:nvPr/>
        </p:nvSpPr>
        <p:spPr bwMode="auto">
          <a:xfrm>
            <a:off x="2397125" y="1071563"/>
            <a:ext cx="99869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pPr>
            <a:r>
              <a:rPr lang="fr-FR" altLang="fr-FR" sz="2000" b="1">
                <a:solidFill>
                  <a:srgbClr val="95C41D"/>
                </a:solidFill>
                <a:cs typeface="Arial" panose="020B0604020202020204" pitchFamily="34" charset="0"/>
                <a:sym typeface="Wingdings" panose="05000000000000000000" pitchFamily="2" charset="2"/>
              </a:rPr>
              <a:t> Ecoulement clair</a:t>
            </a:r>
          </a:p>
        </p:txBody>
      </p:sp>
      <p:sp>
        <p:nvSpPr>
          <p:cNvPr id="186375"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 Rhumes – Rhinopharyngites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5"/>
          <p:cNvSpPr txBox="1">
            <a:spLocks noChangeArrowheads="1"/>
          </p:cNvSpPr>
          <p:nvPr/>
        </p:nvSpPr>
        <p:spPr bwMode="auto">
          <a:xfrm>
            <a:off x="2397125" y="1065213"/>
            <a:ext cx="9986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pPr>
            <a:r>
              <a:rPr lang="fr-FR" altLang="fr-FR" sz="2000" b="1">
                <a:solidFill>
                  <a:srgbClr val="95C41D"/>
                </a:solidFill>
                <a:cs typeface="Arial" panose="020B0604020202020204" pitchFamily="34" charset="0"/>
                <a:sym typeface="Wingdings" panose="05000000000000000000" pitchFamily="2" charset="2"/>
              </a:rPr>
              <a:t> Ecoulement muqueux</a:t>
            </a:r>
          </a:p>
        </p:txBody>
      </p:sp>
      <p:sp>
        <p:nvSpPr>
          <p:cNvPr id="188419"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 Rhumes – Rhinopharyngites </a:t>
            </a:r>
          </a:p>
        </p:txBody>
      </p:sp>
      <p:sp>
        <p:nvSpPr>
          <p:cNvPr id="8" name="Rectangle 7"/>
          <p:cNvSpPr>
            <a:spLocks noChangeArrowheads="1"/>
          </p:cNvSpPr>
          <p:nvPr/>
        </p:nvSpPr>
        <p:spPr bwMode="auto">
          <a:xfrm>
            <a:off x="254000" y="2597150"/>
            <a:ext cx="48228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Blip>
                <a:blip r:embed="rId3"/>
              </a:buBlip>
            </a:pPr>
            <a:r>
              <a:rPr lang="fr-FR" altLang="fr-FR" sz="1600">
                <a:solidFill>
                  <a:srgbClr val="000099"/>
                </a:solidFill>
              </a:rPr>
              <a:t>Ecoulement visqueux blanchâtre dans l’arrière gorge, </a:t>
            </a:r>
            <a:r>
              <a:rPr lang="fr-FR" altLang="fr-FR" sz="1600" b="1">
                <a:solidFill>
                  <a:srgbClr val="000099"/>
                </a:solidFill>
              </a:rPr>
              <a:t>bruit de craquements dans les oreilles </a:t>
            </a:r>
            <a:r>
              <a:rPr lang="fr-FR" altLang="fr-FR" sz="1600">
                <a:solidFill>
                  <a:srgbClr val="000099"/>
                </a:solidFill>
              </a:rPr>
              <a:t>au mouchage, diminution de l’audition.</a:t>
            </a:r>
          </a:p>
          <a:p>
            <a:pPr eaLnBrk="1" hangingPunct="1"/>
            <a:endParaRPr lang="fr-FR" altLang="fr-FR" sz="1600">
              <a:solidFill>
                <a:srgbClr val="000099"/>
              </a:solidFill>
            </a:endParaRPr>
          </a:p>
        </p:txBody>
      </p:sp>
      <p:sp>
        <p:nvSpPr>
          <p:cNvPr id="9" name="Text Box 6"/>
          <p:cNvSpPr txBox="1">
            <a:spLocks noChangeArrowheads="1"/>
          </p:cNvSpPr>
          <p:nvPr/>
        </p:nvSpPr>
        <p:spPr bwMode="auto">
          <a:xfrm>
            <a:off x="7623175" y="2589213"/>
            <a:ext cx="3532188"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a:solidFill>
                  <a:srgbClr val="000099"/>
                </a:solidFill>
                <a:latin typeface="+mj-lt"/>
              </a:rPr>
              <a:t>Kalium </a:t>
            </a:r>
            <a:r>
              <a:rPr lang="fr-FR" altLang="fr-FR" b="1" dirty="0" err="1">
                <a:solidFill>
                  <a:srgbClr val="000099"/>
                </a:solidFill>
                <a:latin typeface="+mj-lt"/>
              </a:rPr>
              <a:t>muriaticum</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0"/>
                </a:solidFill>
                <a:latin typeface="+mj-lt"/>
              </a:rPr>
              <a:t>5 granules </a:t>
            </a:r>
            <a:r>
              <a:rPr lang="fr-FR" altLang="fr-FR" sz="1600" dirty="0">
                <a:solidFill>
                  <a:srgbClr val="000090"/>
                </a:solidFill>
              </a:rPr>
              <a:t>toutes les heures </a:t>
            </a:r>
            <a:r>
              <a:rPr lang="fr-FR" altLang="fr-FR" sz="1600" dirty="0">
                <a:solidFill>
                  <a:srgbClr val="000090"/>
                </a:solidFill>
                <a:latin typeface="+mj-lt"/>
              </a:rPr>
              <a:t>- 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9"/>
          <p:cNvSpPr txBox="1">
            <a:spLocks noChangeArrowheads="1"/>
          </p:cNvSpPr>
          <p:nvPr/>
        </p:nvSpPr>
        <p:spPr bwMode="auto">
          <a:xfrm>
            <a:off x="254000" y="3478213"/>
            <a:ext cx="5000625" cy="584200"/>
          </a:xfrm>
          <a:prstGeom prst="rect">
            <a:avLst/>
          </a:prstGeom>
          <a:noFill/>
          <a:ln>
            <a:noFill/>
          </a:ln>
          <a:effectLst/>
        </p:spPr>
        <p:txBody>
          <a:bodyPr>
            <a:spAutoFit/>
          </a:bodyPr>
          <a:lstStyle>
            <a:lvl1pPr>
              <a:tabLst>
                <a:tab pos="180975" algn="l"/>
                <a:tab pos="7124700" algn="r"/>
              </a:tabLst>
              <a:defRPr sz="1600">
                <a:solidFill>
                  <a:schemeClr val="tx1"/>
                </a:solidFill>
                <a:latin typeface="Arial" panose="020B0604020202020204" pitchFamily="34" charset="0"/>
              </a:defRPr>
            </a:lvl1pPr>
            <a:lvl2pPr marL="742950" indent="-285750">
              <a:tabLst>
                <a:tab pos="180975" algn="l"/>
                <a:tab pos="7124700" algn="r"/>
              </a:tabLst>
              <a:defRPr sz="1600">
                <a:solidFill>
                  <a:schemeClr val="tx1"/>
                </a:solidFill>
                <a:latin typeface="Arial" panose="020B0604020202020204" pitchFamily="34" charset="0"/>
              </a:defRPr>
            </a:lvl2pPr>
            <a:lvl3pPr marL="1143000" indent="-228600">
              <a:tabLst>
                <a:tab pos="180975" algn="l"/>
                <a:tab pos="7124700" algn="r"/>
              </a:tabLst>
              <a:defRPr sz="1600">
                <a:solidFill>
                  <a:schemeClr val="tx1"/>
                </a:solidFill>
                <a:latin typeface="Arial" panose="020B0604020202020204" pitchFamily="34" charset="0"/>
              </a:defRPr>
            </a:lvl3pPr>
            <a:lvl4pPr marL="1600200" indent="-228600">
              <a:tabLst>
                <a:tab pos="180975" algn="l"/>
                <a:tab pos="7124700" algn="r"/>
              </a:tabLst>
              <a:defRPr sz="1600">
                <a:solidFill>
                  <a:schemeClr val="tx1"/>
                </a:solidFill>
                <a:latin typeface="Arial" panose="020B0604020202020204" pitchFamily="34" charset="0"/>
              </a:defRPr>
            </a:lvl4pPr>
            <a:lvl5pPr marL="2057400" indent="-228600">
              <a:tabLst>
                <a:tab pos="180975" algn="l"/>
                <a:tab pos="7124700" algn="r"/>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9pPr>
          </a:lstStyle>
          <a:p>
            <a:pPr marL="285750" indent="-285750" fontAlgn="auto">
              <a:spcBef>
                <a:spcPts val="0"/>
              </a:spcBef>
              <a:spcAft>
                <a:spcPts val="0"/>
              </a:spcAft>
              <a:buClr>
                <a:srgbClr val="62C400"/>
              </a:buClr>
              <a:buFontTx/>
              <a:buBlip>
                <a:blip r:embed="rId3"/>
              </a:buBlip>
              <a:defRPr/>
            </a:pPr>
            <a:r>
              <a:rPr lang="fr-FR" altLang="fr-FR" b="1" dirty="0">
                <a:solidFill>
                  <a:srgbClr val="000099"/>
                </a:solidFill>
                <a:cs typeface="Arial" panose="020B0604020202020204" pitchFamily="34" charset="0"/>
              </a:rPr>
              <a:t>Bouchons muqueux</a:t>
            </a:r>
            <a:r>
              <a:rPr lang="fr-FR" altLang="fr-FR" dirty="0">
                <a:solidFill>
                  <a:srgbClr val="000099"/>
                </a:solidFill>
                <a:cs typeface="Arial" panose="020B0604020202020204" pitchFamily="34" charset="0"/>
              </a:rPr>
              <a:t>, écoulement jaune/verdâtre,</a:t>
            </a:r>
          </a:p>
          <a:p>
            <a:pPr fontAlgn="auto">
              <a:spcBef>
                <a:spcPts val="0"/>
              </a:spcBef>
              <a:spcAft>
                <a:spcPts val="0"/>
              </a:spcAft>
              <a:buClr>
                <a:srgbClr val="62C400"/>
              </a:buClr>
              <a:defRPr/>
            </a:pPr>
            <a:r>
              <a:rPr lang="fr-FR" altLang="fr-FR" b="1" dirty="0">
                <a:solidFill>
                  <a:srgbClr val="000099"/>
                </a:solidFill>
                <a:cs typeface="Arial" panose="020B0604020202020204" pitchFamily="34" charset="0"/>
              </a:rPr>
              <a:t>	  croûtes</a:t>
            </a:r>
          </a:p>
        </p:txBody>
      </p:sp>
      <p:sp>
        <p:nvSpPr>
          <p:cNvPr id="8" name="Rectangle 50"/>
          <p:cNvSpPr>
            <a:spLocks noChangeArrowheads="1"/>
          </p:cNvSpPr>
          <p:nvPr/>
        </p:nvSpPr>
        <p:spPr bwMode="auto">
          <a:xfrm>
            <a:off x="7720013" y="3381375"/>
            <a:ext cx="3421062" cy="681038"/>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Kalium bichromicum 9 CH</a:t>
            </a:r>
          </a:p>
          <a:p>
            <a:pPr algn="r">
              <a:buFont typeface="Wingdings" panose="05000000000000000000" pitchFamily="2" charset="2"/>
              <a:buNone/>
            </a:pPr>
            <a:r>
              <a:rPr lang="fr-FR" altLang="fr-FR" sz="1600">
                <a:solidFill>
                  <a:srgbClr val="000099"/>
                </a:solidFill>
                <a:cs typeface="Arial" panose="020B0604020202020204" pitchFamily="34" charset="0"/>
              </a:rPr>
              <a:t>5 granules </a:t>
            </a:r>
            <a:r>
              <a:rPr lang="fr-FR" altLang="fr-FR" sz="1600">
                <a:solidFill>
                  <a:srgbClr val="000090"/>
                </a:solidFill>
              </a:rPr>
              <a:t>toutes les heures - ESA</a:t>
            </a:r>
            <a:endParaRPr lang="fr-FR" altLang="fr-FR" sz="1600">
              <a:solidFill>
                <a:srgbClr val="000099"/>
              </a:solidFill>
              <a:cs typeface="Arial" panose="020B0604020202020204" pitchFamily="34" charset="0"/>
            </a:endParaRPr>
          </a:p>
        </p:txBody>
      </p:sp>
      <p:sp>
        <p:nvSpPr>
          <p:cNvPr id="9" name="Rectangle 51"/>
          <p:cNvSpPr>
            <a:spLocks noChangeArrowheads="1"/>
          </p:cNvSpPr>
          <p:nvPr/>
        </p:nvSpPr>
        <p:spPr bwMode="auto">
          <a:xfrm>
            <a:off x="254000" y="2176463"/>
            <a:ext cx="4630738" cy="584200"/>
          </a:xfrm>
          <a:prstGeom prst="rect">
            <a:avLst/>
          </a:prstGeom>
          <a:noFill/>
          <a:ln>
            <a:noFill/>
          </a:ln>
          <a:effectLst/>
        </p:spPr>
        <p:txBody>
          <a:bodyPr>
            <a:spAutoFit/>
          </a:bodyPr>
          <a:lstStyle>
            <a:lvl1pPr>
              <a:tabLst>
                <a:tab pos="187325" algn="l"/>
              </a:tabLst>
              <a:defRPr sz="1600">
                <a:solidFill>
                  <a:schemeClr val="tx1"/>
                </a:solidFill>
                <a:latin typeface="Arial" panose="020B0604020202020204" pitchFamily="34" charset="0"/>
              </a:defRPr>
            </a:lvl1pPr>
            <a:lvl2pPr marL="742950" indent="-285750">
              <a:tabLst>
                <a:tab pos="187325" algn="l"/>
              </a:tabLst>
              <a:defRPr sz="1600">
                <a:solidFill>
                  <a:schemeClr val="tx1"/>
                </a:solidFill>
                <a:latin typeface="Arial" panose="020B0604020202020204" pitchFamily="34" charset="0"/>
              </a:defRPr>
            </a:lvl2pPr>
            <a:lvl3pPr marL="1143000" indent="-228600">
              <a:tabLst>
                <a:tab pos="187325" algn="l"/>
              </a:tabLst>
              <a:defRPr sz="1600">
                <a:solidFill>
                  <a:schemeClr val="tx1"/>
                </a:solidFill>
                <a:latin typeface="Arial" panose="020B0604020202020204" pitchFamily="34" charset="0"/>
              </a:defRPr>
            </a:lvl3pPr>
            <a:lvl4pPr marL="1600200" indent="-228600">
              <a:tabLst>
                <a:tab pos="187325" algn="l"/>
              </a:tabLst>
              <a:defRPr sz="1600">
                <a:solidFill>
                  <a:schemeClr val="tx1"/>
                </a:solidFill>
                <a:latin typeface="Arial" panose="020B0604020202020204" pitchFamily="34" charset="0"/>
              </a:defRPr>
            </a:lvl4pPr>
            <a:lvl5pPr marL="2057400" indent="-228600">
              <a:tabLst>
                <a:tab pos="187325"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9pPr>
          </a:lstStyle>
          <a:p>
            <a:pPr marL="285750" indent="-285750" fontAlgn="auto">
              <a:spcBef>
                <a:spcPts val="0"/>
              </a:spcBef>
              <a:spcAft>
                <a:spcPts val="0"/>
              </a:spcAft>
              <a:buClr>
                <a:srgbClr val="62C400"/>
              </a:buClr>
              <a:buFontTx/>
              <a:buBlip>
                <a:blip r:embed="rId3"/>
              </a:buBlip>
              <a:defRPr/>
            </a:pPr>
            <a:r>
              <a:rPr lang="fr-FR" altLang="fr-FR" b="1" dirty="0">
                <a:solidFill>
                  <a:srgbClr val="000099"/>
                </a:solidFill>
                <a:cs typeface="Arial" panose="020B0604020202020204" pitchFamily="34" charset="0"/>
              </a:rPr>
              <a:t>Sécrétions jaunes, épaisses</a:t>
            </a:r>
            <a:r>
              <a:rPr lang="fr-FR" altLang="fr-FR" dirty="0">
                <a:solidFill>
                  <a:srgbClr val="000099"/>
                </a:solidFill>
                <a:cs typeface="Arial" panose="020B0604020202020204" pitchFamily="34" charset="0"/>
              </a:rPr>
              <a:t>, adhérentes,</a:t>
            </a:r>
          </a:p>
          <a:p>
            <a:pPr fontAlgn="auto">
              <a:spcBef>
                <a:spcPts val="0"/>
              </a:spcBef>
              <a:spcAft>
                <a:spcPts val="0"/>
              </a:spcAft>
              <a:buClr>
                <a:srgbClr val="62C400"/>
              </a:buClr>
              <a:defRPr/>
            </a:pPr>
            <a:r>
              <a:rPr lang="fr-FR" altLang="fr-FR" b="1" dirty="0">
                <a:solidFill>
                  <a:srgbClr val="000099"/>
                </a:solidFill>
                <a:cs typeface="Arial" panose="020B0604020202020204" pitchFamily="34" charset="0"/>
              </a:rPr>
              <a:t>	  écoulement dans le </a:t>
            </a:r>
            <a:r>
              <a:rPr lang="fr-FR" altLang="fr-FR" b="1" dirty="0" err="1">
                <a:solidFill>
                  <a:srgbClr val="000099"/>
                </a:solidFill>
                <a:cs typeface="Arial" panose="020B0604020202020204" pitchFamily="34" charset="0"/>
              </a:rPr>
              <a:t>cavum</a:t>
            </a:r>
            <a:endParaRPr lang="fr-FR" altLang="fr-FR" b="1" dirty="0">
              <a:solidFill>
                <a:srgbClr val="000099"/>
              </a:solidFill>
              <a:cs typeface="Arial" panose="020B0604020202020204" pitchFamily="34" charset="0"/>
            </a:endParaRPr>
          </a:p>
        </p:txBody>
      </p:sp>
      <p:sp>
        <p:nvSpPr>
          <p:cNvPr id="10" name="Rectangle 52"/>
          <p:cNvSpPr>
            <a:spLocks noChangeArrowheads="1"/>
          </p:cNvSpPr>
          <p:nvPr/>
        </p:nvSpPr>
        <p:spPr bwMode="auto">
          <a:xfrm>
            <a:off x="7720013" y="2127250"/>
            <a:ext cx="3421062" cy="681038"/>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Hydrastis canadensis 9 CH</a:t>
            </a:r>
          </a:p>
          <a:p>
            <a:pPr algn="r">
              <a:buFont typeface="Wingdings" panose="05000000000000000000" pitchFamily="2" charset="2"/>
              <a:buNone/>
            </a:pPr>
            <a:r>
              <a:rPr lang="fr-FR" altLang="fr-FR" sz="1600">
                <a:solidFill>
                  <a:srgbClr val="000099"/>
                </a:solidFill>
                <a:cs typeface="Arial" panose="020B0604020202020204" pitchFamily="34" charset="0"/>
              </a:rPr>
              <a:t>5 granules </a:t>
            </a:r>
            <a:r>
              <a:rPr lang="fr-FR" altLang="fr-FR" sz="1600">
                <a:solidFill>
                  <a:srgbClr val="000090"/>
                </a:solidFill>
              </a:rPr>
              <a:t>toutes les heures - ESA</a:t>
            </a:r>
            <a:endParaRPr lang="fr-FR" altLang="fr-FR" sz="1600">
              <a:solidFill>
                <a:srgbClr val="000099"/>
              </a:solidFill>
              <a:cs typeface="Arial" panose="020B0604020202020204" pitchFamily="34" charset="0"/>
            </a:endParaRPr>
          </a:p>
        </p:txBody>
      </p:sp>
      <p:sp>
        <p:nvSpPr>
          <p:cNvPr id="190470" name="Text Box 5"/>
          <p:cNvSpPr txBox="1">
            <a:spLocks noChangeArrowheads="1"/>
          </p:cNvSpPr>
          <p:nvPr/>
        </p:nvSpPr>
        <p:spPr bwMode="auto">
          <a:xfrm>
            <a:off x="2386013" y="1063625"/>
            <a:ext cx="9986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pPr>
            <a:r>
              <a:rPr lang="fr-FR" altLang="fr-FR" sz="2000" b="1">
                <a:solidFill>
                  <a:srgbClr val="95C41D"/>
                </a:solidFill>
                <a:cs typeface="Arial" panose="020B0604020202020204" pitchFamily="34" charset="0"/>
                <a:sym typeface="Wingdings" panose="05000000000000000000" pitchFamily="2" charset="2"/>
              </a:rPr>
              <a:t> Ecoulement mucopurulent </a:t>
            </a:r>
          </a:p>
        </p:txBody>
      </p:sp>
      <p:sp>
        <p:nvSpPr>
          <p:cNvPr id="190471"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 Rhumes – Rhinopharyngites </a:t>
            </a:r>
          </a:p>
        </p:txBody>
      </p:sp>
      <p:sp>
        <p:nvSpPr>
          <p:cNvPr id="13" name="Text Box 49"/>
          <p:cNvSpPr txBox="1">
            <a:spLocks noChangeArrowheads="1"/>
          </p:cNvSpPr>
          <p:nvPr/>
        </p:nvSpPr>
        <p:spPr bwMode="auto">
          <a:xfrm>
            <a:off x="254000" y="4779963"/>
            <a:ext cx="723106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75" indent="25400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a:buClr>
                <a:srgbClr val="62C400"/>
              </a:buClr>
              <a:buFontTx/>
              <a:buBlip>
                <a:blip r:embed="rId3"/>
              </a:buBlip>
            </a:pPr>
            <a:r>
              <a:rPr lang="fr-FR" altLang="fr-FR" sz="1600" b="1">
                <a:solidFill>
                  <a:srgbClr val="000099"/>
                </a:solidFill>
                <a:cs typeface="Arial" panose="020B0604020202020204" pitchFamily="34" charset="0"/>
              </a:rPr>
              <a:t>Douleurs pharyngées</a:t>
            </a:r>
            <a:r>
              <a:rPr lang="fr-FR" altLang="fr-FR" sz="1600">
                <a:solidFill>
                  <a:srgbClr val="000099"/>
                </a:solidFill>
                <a:cs typeface="Arial" panose="020B0604020202020204" pitchFamily="34" charset="0"/>
              </a:rPr>
              <a:t>, </a:t>
            </a:r>
          </a:p>
          <a:p>
            <a:pPr>
              <a:buClr>
                <a:srgbClr val="62C400"/>
              </a:buClr>
            </a:pPr>
            <a:r>
              <a:rPr lang="fr-FR" altLang="fr-FR" sz="1600">
                <a:solidFill>
                  <a:srgbClr val="000099"/>
                </a:solidFill>
                <a:cs typeface="Arial" panose="020B0604020202020204" pitchFamily="34" charset="0"/>
              </a:rPr>
              <a:t>Ecoulement nasal </a:t>
            </a:r>
            <a:r>
              <a:rPr lang="fr-FR" altLang="fr-FR" sz="1600" b="1">
                <a:solidFill>
                  <a:srgbClr val="000099"/>
                </a:solidFill>
                <a:cs typeface="Arial" panose="020B0604020202020204" pitchFamily="34" charset="0"/>
              </a:rPr>
              <a:t>verdâtre nauséabond</a:t>
            </a:r>
            <a:r>
              <a:rPr lang="fr-FR" altLang="fr-FR" sz="1600">
                <a:solidFill>
                  <a:srgbClr val="000099"/>
                </a:solidFill>
                <a:cs typeface="Arial" panose="020B0604020202020204" pitchFamily="34" charset="0"/>
              </a:rPr>
              <a:t>, irritant</a:t>
            </a:r>
          </a:p>
          <a:p>
            <a:pPr>
              <a:buClr>
                <a:srgbClr val="62C400"/>
              </a:buClr>
            </a:pPr>
            <a:r>
              <a:rPr lang="fr-FR" altLang="fr-FR" sz="1600" b="1">
                <a:solidFill>
                  <a:srgbClr val="000099"/>
                </a:solidFill>
                <a:cs typeface="Arial" panose="020B0604020202020204" pitchFamily="34" charset="0"/>
              </a:rPr>
              <a:t>Langue chargée </a:t>
            </a:r>
            <a:r>
              <a:rPr lang="fr-FR" altLang="fr-FR" sz="1600">
                <a:solidFill>
                  <a:srgbClr val="000099"/>
                </a:solidFill>
                <a:cs typeface="Arial" panose="020B0604020202020204" pitchFamily="34" charset="0"/>
              </a:rPr>
              <a:t>gardant l’empreinte des dents, hypersalivation, </a:t>
            </a:r>
          </a:p>
          <a:p>
            <a:pPr>
              <a:buClr>
                <a:srgbClr val="62C400"/>
              </a:buClr>
            </a:pPr>
            <a:r>
              <a:rPr lang="fr-FR" altLang="fr-FR" sz="1600" b="1">
                <a:solidFill>
                  <a:srgbClr val="000099"/>
                </a:solidFill>
                <a:cs typeface="Arial" panose="020B0604020202020204" pitchFamily="34" charset="0"/>
              </a:rPr>
              <a:t>haleine fétide</a:t>
            </a:r>
          </a:p>
          <a:p>
            <a:pPr>
              <a:buClr>
                <a:srgbClr val="62C400"/>
              </a:buClr>
            </a:pPr>
            <a:r>
              <a:rPr lang="fr-FR" altLang="fr-FR" sz="1600" b="1" i="1">
                <a:solidFill>
                  <a:srgbClr val="000099"/>
                </a:solidFill>
                <a:cs typeface="Arial" panose="020B0604020202020204" pitchFamily="34" charset="0"/>
              </a:rPr>
              <a:t>Aggravation nocturne</a:t>
            </a:r>
          </a:p>
        </p:txBody>
      </p:sp>
      <p:sp>
        <p:nvSpPr>
          <p:cNvPr id="14" name="Rectangle 50"/>
          <p:cNvSpPr>
            <a:spLocks noChangeArrowheads="1"/>
          </p:cNvSpPr>
          <p:nvPr/>
        </p:nvSpPr>
        <p:spPr bwMode="auto">
          <a:xfrm>
            <a:off x="7720013" y="4792663"/>
            <a:ext cx="3421062" cy="681037"/>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Mercurius solubilis 9 CH</a:t>
            </a:r>
          </a:p>
          <a:p>
            <a:pPr algn="r">
              <a:buFont typeface="Wingdings" panose="05000000000000000000" pitchFamily="2" charset="2"/>
              <a:buNone/>
            </a:pPr>
            <a:r>
              <a:rPr lang="fr-FR" altLang="fr-FR" sz="1600">
                <a:solidFill>
                  <a:srgbClr val="000099"/>
                </a:solidFill>
                <a:cs typeface="Arial" panose="020B0604020202020204" pitchFamily="34" charset="0"/>
              </a:rPr>
              <a:t>5 granules </a:t>
            </a:r>
            <a:r>
              <a:rPr lang="fr-FR" altLang="fr-FR" sz="1600">
                <a:solidFill>
                  <a:srgbClr val="000090"/>
                </a:solidFill>
              </a:rPr>
              <a:t>toutes les heures - ESA</a:t>
            </a:r>
            <a:endParaRPr lang="fr-FR" altLang="fr-FR" sz="1600">
              <a:solidFill>
                <a:srgbClr val="000099"/>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nimBg="1"/>
      <p:bldP spid="9" grpId="0" autoUpdateAnimBg="0"/>
      <p:bldP spid="10" grpId="0" animBg="1"/>
      <p:bldP spid="13" grpId="0" autoUpdateAnimBg="0"/>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5"/>
          <p:cNvSpPr txBox="1">
            <a:spLocks noChangeArrowheads="1"/>
          </p:cNvSpPr>
          <p:nvPr/>
        </p:nvSpPr>
        <p:spPr bwMode="auto">
          <a:xfrm>
            <a:off x="2398713" y="1065213"/>
            <a:ext cx="9986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pPr>
            <a:r>
              <a:rPr lang="fr-FR" altLang="fr-FR" sz="2000" b="1">
                <a:solidFill>
                  <a:srgbClr val="95C41D"/>
                </a:solidFill>
                <a:cs typeface="Arial" panose="020B0604020202020204" pitchFamily="34" charset="0"/>
                <a:sym typeface="Wingdings" panose="05000000000000000000" pitchFamily="2" charset="2"/>
              </a:rPr>
              <a:t> Rhinopharyngite trainante</a:t>
            </a:r>
          </a:p>
        </p:txBody>
      </p:sp>
      <p:sp>
        <p:nvSpPr>
          <p:cNvPr id="192515"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3.1. Rhumes – Rhinopharyngites </a:t>
            </a:r>
          </a:p>
        </p:txBody>
      </p:sp>
      <p:sp>
        <p:nvSpPr>
          <p:cNvPr id="12" name="Rectangle 51"/>
          <p:cNvSpPr>
            <a:spLocks noChangeArrowheads="1"/>
          </p:cNvSpPr>
          <p:nvPr/>
        </p:nvSpPr>
        <p:spPr bwMode="auto">
          <a:xfrm>
            <a:off x="266700" y="2211388"/>
            <a:ext cx="46307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75" indent="254000">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buClr>
                <a:srgbClr val="62C400"/>
              </a:buClr>
              <a:buFontTx/>
              <a:buBlip>
                <a:blip r:embed="rId3"/>
              </a:buBlip>
            </a:pPr>
            <a:r>
              <a:rPr lang="fr-FR" altLang="fr-FR" sz="1600" b="1">
                <a:solidFill>
                  <a:srgbClr val="000099"/>
                </a:solidFill>
                <a:cs typeface="Arial" panose="020B0604020202020204" pitchFamily="34" charset="0"/>
              </a:rPr>
              <a:t>Asthénie persistante</a:t>
            </a:r>
          </a:p>
          <a:p>
            <a:pPr>
              <a:buClr>
                <a:srgbClr val="62C400"/>
              </a:buClr>
            </a:pPr>
            <a:r>
              <a:rPr lang="fr-FR" altLang="fr-FR" sz="1600">
                <a:solidFill>
                  <a:srgbClr val="000099"/>
                </a:solidFill>
                <a:cs typeface="Arial" panose="020B0604020202020204" pitchFamily="34" charset="0"/>
              </a:rPr>
              <a:t>Petite toux sèche</a:t>
            </a:r>
          </a:p>
        </p:txBody>
      </p:sp>
      <p:sp>
        <p:nvSpPr>
          <p:cNvPr id="13" name="Rectangle 52"/>
          <p:cNvSpPr>
            <a:spLocks noChangeArrowheads="1"/>
          </p:cNvSpPr>
          <p:nvPr/>
        </p:nvSpPr>
        <p:spPr bwMode="auto">
          <a:xfrm>
            <a:off x="6819900" y="2114550"/>
            <a:ext cx="4298950" cy="681038"/>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Sulfur iodatum 15 CH </a:t>
            </a:r>
          </a:p>
          <a:p>
            <a:pPr algn="r">
              <a:buFont typeface="Wingdings" panose="05000000000000000000" pitchFamily="2" charset="2"/>
              <a:buNone/>
            </a:pPr>
            <a:r>
              <a:rPr lang="fr-FR" altLang="fr-FR" sz="1600">
                <a:solidFill>
                  <a:srgbClr val="000099"/>
                </a:solidFill>
                <a:cs typeface="Arial" panose="020B0604020202020204" pitchFamily="34" charset="0"/>
              </a:rPr>
              <a:t>1 dose le matin à renouveler au bout de 24h </a:t>
            </a:r>
          </a:p>
        </p:txBody>
      </p:sp>
      <p:sp>
        <p:nvSpPr>
          <p:cNvPr id="14" name="Rectangle 51"/>
          <p:cNvSpPr>
            <a:spLocks noChangeArrowheads="1"/>
          </p:cNvSpPr>
          <p:nvPr/>
        </p:nvSpPr>
        <p:spPr bwMode="auto">
          <a:xfrm>
            <a:off x="266700" y="3794125"/>
            <a:ext cx="49593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75" indent="254000">
              <a:tabLst>
                <a:tab pos="0" algn="l"/>
              </a:tabLst>
              <a:defRPr>
                <a:solidFill>
                  <a:schemeClr val="tx1"/>
                </a:solidFill>
                <a:latin typeface="Arial" panose="020B0604020202020204" pitchFamily="34" charset="0"/>
              </a:defRPr>
            </a:lvl1pPr>
            <a:lvl2pPr marL="742950" indent="-285750">
              <a:tabLst>
                <a:tab pos="0" algn="l"/>
              </a:tabLst>
              <a:defRPr>
                <a:solidFill>
                  <a:schemeClr val="tx1"/>
                </a:solidFill>
                <a:latin typeface="Arial" panose="020B0604020202020204" pitchFamily="34" charset="0"/>
              </a:defRPr>
            </a:lvl2pPr>
            <a:lvl3pPr marL="1143000" indent="-228600">
              <a:tabLst>
                <a:tab pos="0" algn="l"/>
              </a:tabLst>
              <a:defRPr>
                <a:solidFill>
                  <a:schemeClr val="tx1"/>
                </a:solidFill>
                <a:latin typeface="Arial" panose="020B0604020202020204" pitchFamily="34" charset="0"/>
              </a:defRPr>
            </a:lvl3pPr>
            <a:lvl4pPr marL="1600200" indent="-228600">
              <a:tabLst>
                <a:tab pos="0" algn="l"/>
              </a:tabLst>
              <a:defRPr>
                <a:solidFill>
                  <a:schemeClr val="tx1"/>
                </a:solidFill>
                <a:latin typeface="Arial" panose="020B0604020202020204" pitchFamily="34" charset="0"/>
              </a:defRPr>
            </a:lvl4pPr>
            <a:lvl5pPr marL="2057400" indent="-228600">
              <a:tabLst>
                <a:tab pos="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Lst>
              <a:defRPr>
                <a:solidFill>
                  <a:schemeClr val="tx1"/>
                </a:solidFill>
                <a:latin typeface="Arial" panose="020B0604020202020204" pitchFamily="34" charset="0"/>
              </a:defRPr>
            </a:lvl9pPr>
          </a:lstStyle>
          <a:p>
            <a:pPr>
              <a:buClr>
                <a:srgbClr val="62C400"/>
              </a:buClr>
              <a:buFontTx/>
              <a:buBlip>
                <a:blip r:embed="rId3"/>
              </a:buBlip>
            </a:pPr>
            <a:r>
              <a:rPr lang="fr-FR" altLang="fr-FR" sz="1600" b="1">
                <a:solidFill>
                  <a:srgbClr val="000099"/>
                </a:solidFill>
                <a:cs typeface="Arial" panose="020B0604020202020204" pitchFamily="34" charset="0"/>
              </a:rPr>
              <a:t>Écoulement traînant jaune, non irritant le jour, </a:t>
            </a:r>
          </a:p>
          <a:p>
            <a:pPr>
              <a:buClr>
                <a:srgbClr val="62C400"/>
              </a:buClr>
            </a:pPr>
            <a:r>
              <a:rPr lang="fr-FR" altLang="fr-FR" sz="1600">
                <a:solidFill>
                  <a:srgbClr val="000099"/>
                </a:solidFill>
                <a:cs typeface="Arial" panose="020B0604020202020204" pitchFamily="34" charset="0"/>
              </a:rPr>
              <a:t>Nez obstrué la nuit, </a:t>
            </a:r>
          </a:p>
          <a:p>
            <a:pPr>
              <a:buClr>
                <a:srgbClr val="62C400"/>
              </a:buClr>
            </a:pPr>
            <a:r>
              <a:rPr lang="fr-FR" altLang="fr-FR" sz="1600" b="1">
                <a:solidFill>
                  <a:srgbClr val="000099"/>
                </a:solidFill>
                <a:cs typeface="Arial" panose="020B0604020202020204" pitchFamily="34" charset="0"/>
              </a:rPr>
              <a:t>toux grasse le matin et sèche la nuit</a:t>
            </a:r>
          </a:p>
        </p:txBody>
      </p:sp>
      <p:sp>
        <p:nvSpPr>
          <p:cNvPr id="15" name="Rectangle 52"/>
          <p:cNvSpPr>
            <a:spLocks noChangeArrowheads="1"/>
          </p:cNvSpPr>
          <p:nvPr/>
        </p:nvSpPr>
        <p:spPr bwMode="auto">
          <a:xfrm>
            <a:off x="7021513" y="3711575"/>
            <a:ext cx="4097337" cy="681038"/>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Pulsatilla 15 CH</a:t>
            </a:r>
          </a:p>
          <a:p>
            <a:pPr algn="r">
              <a:buFont typeface="Wingdings" panose="05000000000000000000" pitchFamily="2" charset="2"/>
              <a:buNone/>
            </a:pPr>
            <a:r>
              <a:rPr lang="fr-FR" altLang="fr-FR" sz="1600">
                <a:solidFill>
                  <a:srgbClr val="000099"/>
                </a:solidFill>
                <a:cs typeface="Arial" panose="020B0604020202020204" pitchFamily="34" charset="0"/>
              </a:rPr>
              <a:t>1 dose le soir à renouveler au bout de 24h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nimBg="1"/>
      <p:bldP spid="14" grpId="0" autoUpdateAnimBg="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ext Box 8"/>
          <p:cNvSpPr txBox="1">
            <a:spLocks noChangeArrowheads="1"/>
          </p:cNvSpPr>
          <p:nvPr/>
        </p:nvSpPr>
        <p:spPr bwMode="auto">
          <a:xfrm>
            <a:off x="855663" y="1995488"/>
            <a:ext cx="9879012" cy="831850"/>
          </a:xfrm>
          <a:prstGeom prst="rect">
            <a:avLst/>
          </a:prstGeom>
          <a:noFill/>
          <a:ln>
            <a:noFill/>
          </a:ln>
        </p:spPr>
        <p:txBody>
          <a:bodyPr>
            <a:spAutoFit/>
          </a:bodyPr>
          <a:lstStyle>
            <a:lvl1pPr marL="355600" indent="-3556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20000"/>
              </a:lnSpc>
              <a:spcBef>
                <a:spcPts val="0"/>
              </a:spcBef>
              <a:spcAft>
                <a:spcPts val="0"/>
              </a:spcAft>
              <a:buClr>
                <a:srgbClr val="33CC33"/>
              </a:buClr>
              <a:buFontTx/>
              <a:buBlip>
                <a:blip r:embed="rId3"/>
              </a:buBlip>
              <a:defRPr/>
            </a:pPr>
            <a:r>
              <a:rPr lang="fr-FR" altLang="fr-FR" sz="2000" dirty="0">
                <a:solidFill>
                  <a:srgbClr val="000099"/>
                </a:solidFill>
                <a:latin typeface="+mj-lt"/>
                <a:cs typeface="Arial" panose="020B0604020202020204" pitchFamily="34" charset="0"/>
              </a:rPr>
              <a:t>Réponse </a:t>
            </a:r>
            <a:r>
              <a:rPr lang="fr-FR" altLang="fr-FR" sz="2000" b="1" dirty="0">
                <a:solidFill>
                  <a:srgbClr val="000099"/>
                </a:solidFill>
                <a:latin typeface="+mj-lt"/>
                <a:cs typeface="Arial" panose="020B0604020202020204" pitchFamily="34" charset="0"/>
              </a:rPr>
              <a:t>immunologique</a:t>
            </a:r>
            <a:r>
              <a:rPr lang="fr-FR" altLang="fr-FR" sz="2000" dirty="0">
                <a:solidFill>
                  <a:srgbClr val="000099"/>
                </a:solidFill>
                <a:latin typeface="+mj-lt"/>
                <a:cs typeface="Arial" panose="020B0604020202020204" pitchFamily="34" charset="0"/>
              </a:rPr>
              <a:t> de l’organisme, </a:t>
            </a:r>
            <a:r>
              <a:rPr lang="fr-FR" altLang="fr-FR" sz="2000" b="1" dirty="0">
                <a:solidFill>
                  <a:srgbClr val="000099"/>
                </a:solidFill>
                <a:latin typeface="+mj-lt"/>
                <a:cs typeface="Arial" panose="020B0604020202020204" pitchFamily="34" charset="0"/>
              </a:rPr>
              <a:t>inadaptée et exagérée</a:t>
            </a:r>
            <a:r>
              <a:rPr lang="fr-FR" altLang="fr-FR" sz="2000" dirty="0">
                <a:solidFill>
                  <a:srgbClr val="000099"/>
                </a:solidFill>
                <a:latin typeface="+mj-lt"/>
                <a:cs typeface="Arial" panose="020B0604020202020204" pitchFamily="34" charset="0"/>
              </a:rPr>
              <a:t> vis-à-vis de certaines substances étrangères : les </a:t>
            </a:r>
            <a:r>
              <a:rPr lang="fr-FR" altLang="fr-FR" sz="2000" b="1" dirty="0">
                <a:solidFill>
                  <a:srgbClr val="000099"/>
                </a:solidFill>
                <a:latin typeface="+mj-lt"/>
                <a:cs typeface="Arial" panose="020B0604020202020204" pitchFamily="34" charset="0"/>
              </a:rPr>
              <a:t>allergènes</a:t>
            </a:r>
          </a:p>
        </p:txBody>
      </p:sp>
      <p:sp>
        <p:nvSpPr>
          <p:cNvPr id="159749" name="Text Box 12"/>
          <p:cNvSpPr txBox="1">
            <a:spLocks noChangeArrowheads="1"/>
          </p:cNvSpPr>
          <p:nvPr/>
        </p:nvSpPr>
        <p:spPr bwMode="auto">
          <a:xfrm>
            <a:off x="241300" y="6395238"/>
            <a:ext cx="10028238" cy="247650"/>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r>
              <a:rPr lang="fr-FR" altLang="fr-FR" sz="1000" i="1" u="sng" dirty="0">
                <a:solidFill>
                  <a:srgbClr val="000099"/>
                </a:solidFill>
                <a:latin typeface="+mj-lt"/>
                <a:cs typeface="Arial" panose="020B0604020202020204" pitchFamily="34" charset="0"/>
              </a:rPr>
              <a:t>*Source</a:t>
            </a:r>
            <a:r>
              <a:rPr lang="fr-FR" altLang="fr-FR" sz="1000" i="1" dirty="0">
                <a:solidFill>
                  <a:srgbClr val="000099"/>
                </a:solidFill>
                <a:latin typeface="+mj-lt"/>
                <a:cs typeface="Arial" panose="020B0604020202020204" pitchFamily="34" charset="0"/>
              </a:rPr>
              <a:t> : www.inserm.fr/thematiques/immunologie-inflammation-infectiologie-et-microbiologie/dossiers-d-information/rhinite-allergique</a:t>
            </a:r>
          </a:p>
        </p:txBody>
      </p:sp>
      <p:sp>
        <p:nvSpPr>
          <p:cNvPr id="159760" name="AutoShape 16" descr="Résultat de recherche d'images pour &quot;pourcentage vert&quot;"/>
          <p:cNvSpPr>
            <a:spLocks noChangeAspect="1" noChangeArrowheads="1"/>
          </p:cNvSpPr>
          <p:nvPr/>
        </p:nvSpPr>
        <p:spPr bwMode="auto">
          <a:xfrm>
            <a:off x="5943600" y="3276600"/>
            <a:ext cx="304800" cy="304800"/>
          </a:xfrm>
          <a:prstGeom prst="rect">
            <a:avLst/>
          </a:prstGeom>
          <a:noFill/>
        </p:spPr>
        <p:txBody>
          <a:bodyPr/>
          <a:lstStyle/>
          <a:p>
            <a:pPr eaLnBrk="1" fontAlgn="auto" hangingPunct="1">
              <a:spcBef>
                <a:spcPts val="0"/>
              </a:spcBef>
              <a:spcAft>
                <a:spcPts val="0"/>
              </a:spcAft>
              <a:defRPr/>
            </a:pPr>
            <a:endParaRPr lang="fr-FR">
              <a:solidFill>
                <a:srgbClr val="000000"/>
              </a:solidFill>
              <a:latin typeface="+mj-lt"/>
            </a:endParaRPr>
          </a:p>
        </p:txBody>
      </p:sp>
      <p:sp>
        <p:nvSpPr>
          <p:cNvPr id="159762" name="AutoShape 18" descr="Résultat de recherche d'images pour &quot;pourcentage vert&quot;"/>
          <p:cNvSpPr>
            <a:spLocks noChangeAspect="1" noChangeArrowheads="1"/>
          </p:cNvSpPr>
          <p:nvPr/>
        </p:nvSpPr>
        <p:spPr bwMode="auto">
          <a:xfrm>
            <a:off x="5943600" y="3276600"/>
            <a:ext cx="304800" cy="304800"/>
          </a:xfrm>
          <a:prstGeom prst="rect">
            <a:avLst/>
          </a:prstGeom>
          <a:noFill/>
        </p:spPr>
        <p:txBody>
          <a:bodyPr/>
          <a:lstStyle/>
          <a:p>
            <a:pPr eaLnBrk="1" fontAlgn="auto" hangingPunct="1">
              <a:spcBef>
                <a:spcPts val="0"/>
              </a:spcBef>
              <a:spcAft>
                <a:spcPts val="0"/>
              </a:spcAft>
              <a:defRPr/>
            </a:pPr>
            <a:endParaRPr lang="fr-FR">
              <a:solidFill>
                <a:srgbClr val="000000"/>
              </a:solidFill>
              <a:latin typeface="+mj-lt"/>
            </a:endParaRPr>
          </a:p>
        </p:txBody>
      </p:sp>
      <p:sp>
        <p:nvSpPr>
          <p:cNvPr id="14"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3.2. Rhinites et conjonctivites allergiques </a:t>
            </a:r>
          </a:p>
        </p:txBody>
      </p:sp>
      <p:sp>
        <p:nvSpPr>
          <p:cNvPr id="194567"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Quelques rappels</a:t>
            </a:r>
          </a:p>
        </p:txBody>
      </p:sp>
      <p:sp>
        <p:nvSpPr>
          <p:cNvPr id="13" name="Text Box 11"/>
          <p:cNvSpPr txBox="1">
            <a:spLocks noChangeArrowheads="1"/>
          </p:cNvSpPr>
          <p:nvPr/>
        </p:nvSpPr>
        <p:spPr bwMode="auto">
          <a:xfrm>
            <a:off x="855663" y="2820988"/>
            <a:ext cx="8467725" cy="326866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rgbClr val="33CC33"/>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342900" indent="-342900">
              <a:lnSpc>
                <a:spcPct val="220000"/>
              </a:lnSpc>
              <a:buClr>
                <a:srgbClr val="33CC33"/>
              </a:buClr>
              <a:buFontTx/>
              <a:buBlip>
                <a:blip r:embed="rId3"/>
              </a:buBlip>
              <a:defRPr/>
            </a:pPr>
            <a:r>
              <a:rPr lang="fr-FR" altLang="fr-FR" sz="2000" b="1" dirty="0">
                <a:solidFill>
                  <a:srgbClr val="000099"/>
                </a:solidFill>
                <a:latin typeface="+mj-lt"/>
                <a:cs typeface="Arial" panose="020B0604020202020204" pitchFamily="34" charset="0"/>
              </a:rPr>
              <a:t>Principaux allergènes </a:t>
            </a:r>
            <a:r>
              <a:rPr lang="fr-FR" altLang="fr-FR" sz="2000" dirty="0">
                <a:solidFill>
                  <a:srgbClr val="000099"/>
                </a:solidFill>
                <a:latin typeface="+mj-lt"/>
                <a:cs typeface="Arial" panose="020B0604020202020204" pitchFamily="34" charset="0"/>
              </a:rPr>
              <a:t>: acariens, pollens, poils d’animaux…</a:t>
            </a:r>
          </a:p>
          <a:p>
            <a:pPr marL="0" indent="0">
              <a:lnSpc>
                <a:spcPct val="220000"/>
              </a:lnSpc>
              <a:buClr>
                <a:srgbClr val="33CC33"/>
              </a:buClr>
              <a:defRPr/>
            </a:pPr>
            <a:endParaRPr lang="fr-FR" altLang="fr-FR" sz="2000" dirty="0">
              <a:solidFill>
                <a:srgbClr val="000099"/>
              </a:solidFill>
              <a:latin typeface="+mj-lt"/>
              <a:cs typeface="Arial" panose="020B0604020202020204" pitchFamily="34" charset="0"/>
            </a:endParaRPr>
          </a:p>
          <a:p>
            <a:pPr marL="342900" indent="-342900">
              <a:lnSpc>
                <a:spcPct val="220000"/>
              </a:lnSpc>
              <a:buClr>
                <a:srgbClr val="33CC33"/>
              </a:buClr>
              <a:buFontTx/>
              <a:buBlip>
                <a:blip r:embed="rId3"/>
              </a:buBlip>
              <a:defRPr/>
            </a:pPr>
            <a:r>
              <a:rPr lang="fr-FR" altLang="fr-FR" sz="2000" b="1" dirty="0">
                <a:solidFill>
                  <a:srgbClr val="95C41D"/>
                </a:solidFill>
                <a:effectLst>
                  <a:outerShdw blurRad="38100" dist="38100" dir="2700000" algn="tl">
                    <a:srgbClr val="000000">
                      <a:alpha val="43137"/>
                    </a:srgbClr>
                  </a:outerShdw>
                </a:effectLst>
                <a:latin typeface="+mn-lt"/>
                <a:ea typeface="+mn-ea"/>
                <a:cs typeface="Arial" panose="020B0604020202020204" pitchFamily="34" charset="0"/>
                <a:sym typeface="Wingdings" panose="05000000000000000000" pitchFamily="2" charset="2"/>
              </a:rPr>
              <a:t> </a:t>
            </a:r>
            <a:r>
              <a:rPr lang="fr-FR" altLang="fr-FR" sz="3200" b="1" dirty="0">
                <a:solidFill>
                  <a:srgbClr val="95C41D"/>
                </a:solidFill>
                <a:effectLst>
                  <a:outerShdw blurRad="38100" dist="38100" dir="2700000" algn="tl">
                    <a:srgbClr val="000000">
                      <a:alpha val="43137"/>
                    </a:srgbClr>
                  </a:outerShdw>
                </a:effectLst>
                <a:latin typeface="Arial Black" panose="020B0A04020102020204" pitchFamily="34" charset="0"/>
                <a:ea typeface="+mn-ea"/>
                <a:cs typeface="Arial" panose="020B0604020202020204" pitchFamily="34" charset="0"/>
                <a:sym typeface="Wingdings" panose="05000000000000000000" pitchFamily="2" charset="2"/>
              </a:rPr>
              <a:t>+ de 25      </a:t>
            </a:r>
            <a:r>
              <a:rPr lang="fr-FR" altLang="fr-FR" sz="2000" dirty="0">
                <a:solidFill>
                  <a:srgbClr val="000099"/>
                </a:solidFill>
                <a:latin typeface="+mj-lt"/>
                <a:cs typeface="Arial" panose="020B0604020202020204" pitchFamily="34" charset="0"/>
                <a:sym typeface="Wingdings" panose="05000000000000000000" pitchFamily="2" charset="2"/>
              </a:rPr>
              <a:t>de la population française affectée*</a:t>
            </a:r>
            <a:endParaRPr lang="fr-FR" altLang="fr-FR" sz="2000" baseline="30000" dirty="0">
              <a:solidFill>
                <a:srgbClr val="000099"/>
              </a:solidFill>
              <a:latin typeface="+mj-lt"/>
              <a:cs typeface="Arial" panose="020B0604020202020204" pitchFamily="34" charset="0"/>
            </a:endParaRPr>
          </a:p>
          <a:p>
            <a:pPr marL="342900" indent="-342900">
              <a:lnSpc>
                <a:spcPct val="150000"/>
              </a:lnSpc>
              <a:buClr>
                <a:srgbClr val="33CC33"/>
              </a:buClr>
              <a:buFontTx/>
              <a:buBlip>
                <a:blip r:embed="rId3"/>
              </a:buBlip>
              <a:defRPr/>
            </a:pPr>
            <a:r>
              <a:rPr lang="fr-FR" altLang="fr-FR" sz="2000" dirty="0">
                <a:solidFill>
                  <a:srgbClr val="000099"/>
                </a:solidFill>
                <a:latin typeface="+mj-lt"/>
                <a:cs typeface="Arial" panose="020B0604020202020204" pitchFamily="34" charset="0"/>
              </a:rPr>
              <a:t>Fréquence </a:t>
            </a:r>
            <a:r>
              <a:rPr lang="fr-FR" altLang="fr-FR" sz="3200" dirty="0">
                <a:solidFill>
                  <a:srgbClr val="95C41D"/>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X 4</a:t>
            </a:r>
            <a:r>
              <a:rPr lang="fr-FR" altLang="fr-FR" sz="2000" dirty="0">
                <a:solidFill>
                  <a:srgbClr val="000099"/>
                </a:solidFill>
                <a:latin typeface="+mj-lt"/>
                <a:cs typeface="Arial" panose="020B0604020202020204" pitchFamily="34" charset="0"/>
              </a:rPr>
              <a:t>  </a:t>
            </a:r>
            <a:r>
              <a:rPr lang="fr-FR" altLang="fr-FR" sz="2000" dirty="0">
                <a:solidFill>
                  <a:srgbClr val="000099"/>
                </a:solidFill>
                <a:latin typeface="+mj-lt"/>
                <a:cs typeface="Arial" panose="020B0604020202020204" pitchFamily="34" charset="0"/>
                <a:sym typeface="Wingdings" panose="05000000000000000000" pitchFamily="2" charset="2"/>
              </a:rPr>
              <a:t>en 30 ans*</a:t>
            </a:r>
            <a:endParaRPr lang="fr-FR" altLang="fr-FR" sz="2000" baseline="30000" dirty="0">
              <a:solidFill>
                <a:srgbClr val="000099"/>
              </a:solidFill>
              <a:latin typeface="+mj-lt"/>
              <a:cs typeface="Arial" panose="020B0604020202020204" pitchFamily="34" charset="0"/>
            </a:endParaRPr>
          </a:p>
        </p:txBody>
      </p:sp>
      <p:pic>
        <p:nvPicPr>
          <p:cNvPr id="15" name="Picture 20"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4545013"/>
            <a:ext cx="6445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Résultat de recherche d'images pour &quot;chats&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7342" y="3016289"/>
            <a:ext cx="1159195" cy="14997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6" descr="Résultat de recherche d'images pour &quot;pollens&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2379" y="3429000"/>
            <a:ext cx="1316046" cy="13160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8" descr="Résultat de recherche d'images pour &quot;acarien&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8491" y="3464062"/>
            <a:ext cx="1443796" cy="10811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500"/>
                                        <p:tgtEl>
                                          <p:spTgt spid="1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fade">
                                      <p:cBhvr>
                                        <p:cTn id="2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5"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60325"/>
            <a:ext cx="106807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descr="Une image contenant texte&#10;&#10;Description générée automatiquement">
            <a:extLst>
              <a:ext uri="{FF2B5EF4-FFF2-40B4-BE49-F238E27FC236}">
                <a16:creationId xmlns:a16="http://schemas.microsoft.com/office/drawing/2014/main" id="{78D0F3E4-D1D0-4499-909D-957697E932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1198" y="1736812"/>
            <a:ext cx="8349604" cy="388237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ChangeArrowheads="1"/>
          </p:cNvSpPr>
          <p:nvPr/>
        </p:nvSpPr>
        <p:spPr bwMode="auto">
          <a:xfrm>
            <a:off x="1327150" y="2089150"/>
            <a:ext cx="4264025" cy="1509713"/>
          </a:xfrm>
          <a:prstGeom prst="roundRect">
            <a:avLst/>
          </a:prstGeom>
          <a:noFill/>
          <a:ln w="9525">
            <a:solidFill>
              <a:schemeClr val="accent2"/>
            </a:solidFill>
            <a:miter lim="800000"/>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100000"/>
              </a:spcBef>
              <a:spcAft>
                <a:spcPts val="0"/>
              </a:spcAft>
              <a:defRPr/>
            </a:pPr>
            <a:r>
              <a:rPr lang="fr-FR" altLang="fr-FR" sz="2400" b="1" dirty="0">
                <a:solidFill>
                  <a:srgbClr val="000099"/>
                </a:solidFill>
                <a:latin typeface="+mj-lt"/>
              </a:rPr>
              <a:t>Intermittente</a:t>
            </a:r>
            <a:endParaRPr lang="fr-FR" altLang="fr-FR" sz="3200" dirty="0">
              <a:solidFill>
                <a:srgbClr val="000099"/>
              </a:solidFill>
              <a:latin typeface="+mj-lt"/>
            </a:endParaRPr>
          </a:p>
          <a:p>
            <a:pPr marL="285750" indent="-285750" eaLnBrk="1" fontAlgn="auto" hangingPunct="1">
              <a:spcBef>
                <a:spcPct val="100000"/>
              </a:spcBef>
              <a:spcAft>
                <a:spcPts val="0"/>
              </a:spcAft>
              <a:buClr>
                <a:srgbClr val="33CC33"/>
              </a:buClr>
              <a:buFontTx/>
              <a:buBlip>
                <a:blip r:embed="rId3"/>
              </a:buBlip>
              <a:defRPr/>
            </a:pPr>
            <a:r>
              <a:rPr lang="fr-FR" altLang="fr-FR" sz="1600" dirty="0">
                <a:solidFill>
                  <a:srgbClr val="000099"/>
                </a:solidFill>
                <a:latin typeface="+mj-lt"/>
              </a:rPr>
              <a:t> ≤ 4 jours / semaine</a:t>
            </a:r>
          </a:p>
          <a:p>
            <a:pPr marL="285750" indent="-285750" eaLnBrk="1" fontAlgn="auto" hangingPunct="1">
              <a:spcBef>
                <a:spcPct val="50000"/>
              </a:spcBef>
              <a:spcAft>
                <a:spcPts val="0"/>
              </a:spcAft>
              <a:buClr>
                <a:srgbClr val="33CC33"/>
              </a:buClr>
              <a:buFontTx/>
              <a:buBlip>
                <a:blip r:embed="rId3"/>
              </a:buBlip>
              <a:defRPr/>
            </a:pPr>
            <a:r>
              <a:rPr lang="fr-FR" altLang="fr-FR" sz="1600" dirty="0">
                <a:solidFill>
                  <a:srgbClr val="000099"/>
                </a:solidFill>
                <a:latin typeface="+mj-lt"/>
              </a:rPr>
              <a:t> </a:t>
            </a:r>
            <a:r>
              <a:rPr lang="fr-FR" altLang="fr-FR" sz="1600" b="1" u="sng" dirty="0">
                <a:solidFill>
                  <a:srgbClr val="000099"/>
                </a:solidFill>
                <a:latin typeface="+mj-lt"/>
              </a:rPr>
              <a:t>Ou</a:t>
            </a:r>
            <a:r>
              <a:rPr lang="fr-FR" altLang="fr-FR" sz="1600" dirty="0">
                <a:solidFill>
                  <a:srgbClr val="000099"/>
                </a:solidFill>
                <a:latin typeface="+mj-lt"/>
              </a:rPr>
              <a:t> ≤ 4 semaines consécutives / an</a:t>
            </a:r>
            <a:endParaRPr lang="fr-FR" altLang="fr-FR" sz="2400" dirty="0">
              <a:solidFill>
                <a:srgbClr val="000099"/>
              </a:solidFill>
              <a:latin typeface="+mj-lt"/>
            </a:endParaRPr>
          </a:p>
        </p:txBody>
      </p:sp>
      <p:sp>
        <p:nvSpPr>
          <p:cNvPr id="75780" name="Rectangle 4"/>
          <p:cNvSpPr>
            <a:spLocks noChangeArrowheads="1"/>
          </p:cNvSpPr>
          <p:nvPr/>
        </p:nvSpPr>
        <p:spPr bwMode="auto">
          <a:xfrm>
            <a:off x="6284913" y="2114550"/>
            <a:ext cx="4292600" cy="1484313"/>
          </a:xfrm>
          <a:prstGeom prst="roundRect">
            <a:avLst/>
          </a:prstGeom>
          <a:noFill/>
          <a:ln w="9525">
            <a:solidFill>
              <a:schemeClr val="accent2"/>
            </a:solidFill>
            <a:miter lim="800000"/>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100000"/>
              </a:spcBef>
              <a:spcAft>
                <a:spcPts val="0"/>
              </a:spcAft>
              <a:defRPr/>
            </a:pPr>
            <a:r>
              <a:rPr lang="fr-FR" altLang="fr-FR" sz="2400" b="1" dirty="0">
                <a:solidFill>
                  <a:srgbClr val="000099"/>
                </a:solidFill>
                <a:latin typeface="+mj-lt"/>
              </a:rPr>
              <a:t>Persistante</a:t>
            </a:r>
          </a:p>
          <a:p>
            <a:pPr marL="285750" indent="-285750" eaLnBrk="1" fontAlgn="auto" hangingPunct="1">
              <a:spcBef>
                <a:spcPct val="100000"/>
              </a:spcBef>
              <a:spcAft>
                <a:spcPts val="0"/>
              </a:spcAft>
              <a:buClr>
                <a:srgbClr val="33CC33"/>
              </a:buClr>
              <a:buFontTx/>
              <a:buBlip>
                <a:blip r:embed="rId3"/>
              </a:buBlip>
              <a:defRPr/>
            </a:pPr>
            <a:r>
              <a:rPr lang="en-US" altLang="fr-FR" sz="1600" dirty="0">
                <a:solidFill>
                  <a:srgbClr val="000099"/>
                </a:solidFill>
                <a:latin typeface="+mj-lt"/>
              </a:rPr>
              <a:t> &gt; </a:t>
            </a:r>
            <a:r>
              <a:rPr lang="fr-FR" altLang="fr-FR" sz="1600" dirty="0">
                <a:solidFill>
                  <a:srgbClr val="000099"/>
                </a:solidFill>
                <a:latin typeface="+mj-lt"/>
              </a:rPr>
              <a:t>4 jours / semaine et </a:t>
            </a:r>
          </a:p>
          <a:p>
            <a:pPr marL="285750" indent="-285750" eaLnBrk="1" fontAlgn="auto" hangingPunct="1">
              <a:spcBef>
                <a:spcPct val="50000"/>
              </a:spcBef>
              <a:spcAft>
                <a:spcPts val="0"/>
              </a:spcAft>
              <a:buClr>
                <a:srgbClr val="33CC33"/>
              </a:buClr>
              <a:buFontTx/>
              <a:buBlip>
                <a:blip r:embed="rId3"/>
              </a:buBlip>
              <a:defRPr/>
            </a:pPr>
            <a:r>
              <a:rPr lang="en-US" altLang="fr-FR" sz="1600" dirty="0">
                <a:solidFill>
                  <a:srgbClr val="000099"/>
                </a:solidFill>
                <a:latin typeface="+mj-lt"/>
              </a:rPr>
              <a:t> </a:t>
            </a:r>
            <a:r>
              <a:rPr lang="en-US" altLang="fr-FR" sz="1600" b="1" u="sng" dirty="0">
                <a:solidFill>
                  <a:srgbClr val="000099"/>
                </a:solidFill>
                <a:latin typeface="+mj-lt"/>
              </a:rPr>
              <a:t>Et</a:t>
            </a:r>
            <a:r>
              <a:rPr lang="en-US" altLang="fr-FR" sz="1600" b="1" dirty="0">
                <a:solidFill>
                  <a:srgbClr val="000099"/>
                </a:solidFill>
                <a:latin typeface="+mj-lt"/>
              </a:rPr>
              <a:t> </a:t>
            </a:r>
            <a:r>
              <a:rPr lang="en-US" altLang="fr-FR" sz="1600" dirty="0">
                <a:solidFill>
                  <a:srgbClr val="000099"/>
                </a:solidFill>
                <a:latin typeface="+mj-lt"/>
              </a:rPr>
              <a:t> &gt;</a:t>
            </a:r>
            <a:r>
              <a:rPr lang="fr-FR" altLang="fr-FR" sz="1600" dirty="0">
                <a:solidFill>
                  <a:srgbClr val="000099"/>
                </a:solidFill>
                <a:latin typeface="+mj-lt"/>
              </a:rPr>
              <a:t> 4 semaines consécutives / an</a:t>
            </a:r>
            <a:endParaRPr lang="fr-FR" altLang="fr-FR" sz="2400" dirty="0">
              <a:solidFill>
                <a:srgbClr val="000099"/>
              </a:solidFill>
              <a:latin typeface="+mj-lt"/>
            </a:endParaRPr>
          </a:p>
        </p:txBody>
      </p:sp>
      <p:sp>
        <p:nvSpPr>
          <p:cNvPr id="75781" name="Rectangle 5"/>
          <p:cNvSpPr>
            <a:spLocks noChangeArrowheads="1"/>
          </p:cNvSpPr>
          <p:nvPr/>
        </p:nvSpPr>
        <p:spPr bwMode="auto">
          <a:xfrm>
            <a:off x="6284913" y="4103688"/>
            <a:ext cx="4292600" cy="2136775"/>
          </a:xfrm>
          <a:prstGeom prst="roundRect">
            <a:avLst/>
          </a:prstGeom>
          <a:noFill/>
          <a:ln w="9525">
            <a:solidFill>
              <a:schemeClr val="accent2"/>
            </a:solidFill>
            <a:miter lim="800000"/>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100000"/>
              </a:spcBef>
              <a:spcAft>
                <a:spcPct val="50000"/>
              </a:spcAft>
              <a:defRPr/>
            </a:pPr>
            <a:r>
              <a:rPr lang="fr-FR" altLang="fr-FR" sz="2400" b="1" dirty="0">
                <a:solidFill>
                  <a:srgbClr val="000099"/>
                </a:solidFill>
                <a:latin typeface="+mj-lt"/>
              </a:rPr>
              <a:t>Modérée à sévère</a:t>
            </a:r>
            <a:endParaRPr lang="fr-FR" altLang="fr-FR" sz="2400" dirty="0">
              <a:solidFill>
                <a:srgbClr val="000099"/>
              </a:solidFill>
              <a:latin typeface="+mj-lt"/>
            </a:endParaRPr>
          </a:p>
          <a:p>
            <a:pPr marL="285750" indent="-285750" eaLnBrk="1" fontAlgn="auto" hangingPunct="1">
              <a:spcBef>
                <a:spcPct val="30000"/>
              </a:spcBef>
              <a:spcAft>
                <a:spcPts val="0"/>
              </a:spcAft>
              <a:buClr>
                <a:srgbClr val="33CC33"/>
              </a:buClr>
              <a:buFontTx/>
              <a:buBlip>
                <a:blip r:embed="rId3"/>
              </a:buBlip>
              <a:defRPr/>
            </a:pPr>
            <a:r>
              <a:rPr lang="fr-FR" altLang="fr-FR" sz="1600" dirty="0">
                <a:solidFill>
                  <a:srgbClr val="000099"/>
                </a:solidFill>
                <a:latin typeface="+mj-lt"/>
              </a:rPr>
              <a:t>Sommeil </a:t>
            </a:r>
            <a:r>
              <a:rPr lang="fr-FR" altLang="fr-FR" sz="1600" b="1" dirty="0">
                <a:solidFill>
                  <a:srgbClr val="000099"/>
                </a:solidFill>
                <a:latin typeface="+mj-lt"/>
              </a:rPr>
              <a:t>perturbé</a:t>
            </a:r>
          </a:p>
          <a:p>
            <a:pPr marL="285750" indent="-285750" eaLnBrk="1" fontAlgn="auto" hangingPunct="1">
              <a:spcBef>
                <a:spcPct val="30000"/>
              </a:spcBef>
              <a:spcAft>
                <a:spcPts val="0"/>
              </a:spcAft>
              <a:buClr>
                <a:srgbClr val="33CC33"/>
              </a:buClr>
              <a:buFontTx/>
              <a:buBlip>
                <a:blip r:embed="rId3"/>
              </a:buBlip>
              <a:defRPr/>
            </a:pPr>
            <a:r>
              <a:rPr lang="fr-FR" altLang="fr-FR" sz="1600" b="1" dirty="0">
                <a:solidFill>
                  <a:srgbClr val="000099"/>
                </a:solidFill>
                <a:latin typeface="+mj-lt"/>
              </a:rPr>
              <a:t>Et/ou perturbation </a:t>
            </a:r>
            <a:r>
              <a:rPr lang="fr-FR" altLang="fr-FR" sz="1600" dirty="0">
                <a:solidFill>
                  <a:srgbClr val="000099"/>
                </a:solidFill>
                <a:latin typeface="+mj-lt"/>
              </a:rPr>
              <a:t>des activités sociales, professionnelles ou scolaires</a:t>
            </a:r>
          </a:p>
          <a:p>
            <a:pPr marL="285750" indent="-285750" eaLnBrk="1" fontAlgn="auto" hangingPunct="1">
              <a:spcBef>
                <a:spcPct val="30000"/>
              </a:spcBef>
              <a:spcAft>
                <a:spcPts val="0"/>
              </a:spcAft>
              <a:buClr>
                <a:srgbClr val="33CC33"/>
              </a:buClr>
              <a:buFontTx/>
              <a:buBlip>
                <a:blip r:embed="rId3"/>
              </a:buBlip>
              <a:defRPr/>
            </a:pPr>
            <a:r>
              <a:rPr lang="fr-FR" altLang="fr-FR" sz="1600" dirty="0">
                <a:solidFill>
                  <a:srgbClr val="000099"/>
                </a:solidFill>
                <a:latin typeface="+mj-lt"/>
              </a:rPr>
              <a:t>Symptômes </a:t>
            </a:r>
            <a:r>
              <a:rPr lang="fr-FR" altLang="fr-FR" sz="1600" b="1" dirty="0">
                <a:solidFill>
                  <a:srgbClr val="000099"/>
                </a:solidFill>
                <a:latin typeface="+mj-lt"/>
              </a:rPr>
              <a:t>gênants</a:t>
            </a:r>
          </a:p>
        </p:txBody>
      </p:sp>
      <p:sp>
        <p:nvSpPr>
          <p:cNvPr id="75782" name="Rectangle 6"/>
          <p:cNvSpPr>
            <a:spLocks noChangeArrowheads="1"/>
          </p:cNvSpPr>
          <p:nvPr/>
        </p:nvSpPr>
        <p:spPr bwMode="auto">
          <a:xfrm>
            <a:off x="1327150" y="4103688"/>
            <a:ext cx="4264025" cy="2136775"/>
          </a:xfrm>
          <a:prstGeom prst="roundRect">
            <a:avLst/>
          </a:prstGeom>
          <a:noFill/>
          <a:ln w="9525">
            <a:solidFill>
              <a:schemeClr val="accent2"/>
            </a:solidFill>
            <a:miter lim="800000"/>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100000"/>
              </a:spcBef>
              <a:spcAft>
                <a:spcPct val="50000"/>
              </a:spcAft>
              <a:defRPr/>
            </a:pPr>
            <a:r>
              <a:rPr lang="fr-FR" altLang="fr-FR" sz="2400" b="1" dirty="0">
                <a:solidFill>
                  <a:srgbClr val="000099"/>
                </a:solidFill>
                <a:latin typeface="+mj-lt"/>
              </a:rPr>
              <a:t>Légère</a:t>
            </a:r>
            <a:endParaRPr lang="fr-FR" altLang="fr-FR" sz="2400" dirty="0">
              <a:solidFill>
                <a:srgbClr val="000099"/>
              </a:solidFill>
              <a:latin typeface="+mj-lt"/>
            </a:endParaRPr>
          </a:p>
          <a:p>
            <a:pPr marL="285750" indent="-285750" eaLnBrk="1" fontAlgn="auto" hangingPunct="1">
              <a:spcBef>
                <a:spcPct val="30000"/>
              </a:spcBef>
              <a:spcAft>
                <a:spcPts val="0"/>
              </a:spcAft>
              <a:buClr>
                <a:srgbClr val="33CC33"/>
              </a:buClr>
              <a:buFontTx/>
              <a:buBlip>
                <a:blip r:embed="rId3"/>
              </a:buBlip>
              <a:defRPr/>
            </a:pPr>
            <a:r>
              <a:rPr lang="fr-FR" altLang="fr-FR" sz="1600" dirty="0">
                <a:solidFill>
                  <a:srgbClr val="000099"/>
                </a:solidFill>
                <a:latin typeface="+mj-lt"/>
              </a:rPr>
              <a:t>Sommeil </a:t>
            </a:r>
            <a:r>
              <a:rPr lang="fr-FR" altLang="fr-FR" sz="1600" b="1" dirty="0">
                <a:solidFill>
                  <a:srgbClr val="000099"/>
                </a:solidFill>
                <a:latin typeface="+mj-lt"/>
              </a:rPr>
              <a:t>normal</a:t>
            </a:r>
          </a:p>
          <a:p>
            <a:pPr marL="285750" indent="-285750" eaLnBrk="1" fontAlgn="auto" hangingPunct="1">
              <a:spcBef>
                <a:spcPct val="30000"/>
              </a:spcBef>
              <a:spcAft>
                <a:spcPts val="0"/>
              </a:spcAft>
              <a:buClr>
                <a:srgbClr val="33CC33"/>
              </a:buClr>
              <a:buFontTx/>
              <a:buBlip>
                <a:blip r:embed="rId3"/>
              </a:buBlip>
              <a:tabLst>
                <a:tab pos="176213" algn="l"/>
              </a:tabLst>
              <a:defRPr/>
            </a:pPr>
            <a:r>
              <a:rPr lang="fr-FR" altLang="fr-FR" sz="1600" b="1" dirty="0">
                <a:solidFill>
                  <a:srgbClr val="000099"/>
                </a:solidFill>
                <a:latin typeface="+mj-lt"/>
              </a:rPr>
              <a:t>Pas de perturbation </a:t>
            </a:r>
            <a:r>
              <a:rPr lang="fr-FR" altLang="fr-FR" sz="1600" dirty="0">
                <a:solidFill>
                  <a:srgbClr val="000099"/>
                </a:solidFill>
                <a:latin typeface="+mj-lt"/>
              </a:rPr>
              <a:t>des activités   sociales, professionnelles ou scolaires</a:t>
            </a:r>
          </a:p>
          <a:p>
            <a:pPr marL="285750" indent="-285750" eaLnBrk="1" fontAlgn="auto" hangingPunct="1">
              <a:spcBef>
                <a:spcPct val="30000"/>
              </a:spcBef>
              <a:spcAft>
                <a:spcPts val="0"/>
              </a:spcAft>
              <a:buClr>
                <a:srgbClr val="33CC33"/>
              </a:buClr>
              <a:buFontTx/>
              <a:buBlip>
                <a:blip r:embed="rId3"/>
              </a:buBlip>
              <a:defRPr/>
            </a:pPr>
            <a:r>
              <a:rPr lang="fr-FR" altLang="fr-FR" sz="1600" dirty="0">
                <a:solidFill>
                  <a:srgbClr val="000099"/>
                </a:solidFill>
                <a:latin typeface="+mj-lt"/>
              </a:rPr>
              <a:t>Symptômes </a:t>
            </a:r>
            <a:r>
              <a:rPr lang="fr-FR" altLang="fr-FR" sz="1600" b="1" dirty="0">
                <a:solidFill>
                  <a:srgbClr val="000099"/>
                </a:solidFill>
                <a:latin typeface="+mj-lt"/>
              </a:rPr>
              <a:t>peu gênants</a:t>
            </a:r>
            <a:r>
              <a:rPr lang="fr-FR" altLang="fr-FR" sz="1600" dirty="0">
                <a:solidFill>
                  <a:srgbClr val="000099"/>
                </a:solidFill>
                <a:latin typeface="+mj-lt"/>
              </a:rPr>
              <a:t>, </a:t>
            </a:r>
          </a:p>
        </p:txBody>
      </p:sp>
      <p:sp>
        <p:nvSpPr>
          <p:cNvPr id="166917" name="AutoShape 8"/>
          <p:cNvSpPr>
            <a:spLocks noChangeArrowheads="1"/>
          </p:cNvSpPr>
          <p:nvPr/>
        </p:nvSpPr>
        <p:spPr bwMode="auto">
          <a:xfrm rot="-2535663">
            <a:off x="5808663" y="3382963"/>
            <a:ext cx="287337" cy="863600"/>
          </a:xfrm>
          <a:prstGeom prst="upDownArrow">
            <a:avLst>
              <a:gd name="adj1" fmla="val 50000"/>
              <a:gd name="adj2" fmla="val 60111"/>
            </a:avLst>
          </a:prstGeom>
          <a:solidFill>
            <a:srgbClr val="33CC33"/>
          </a:solidFill>
          <a:ln>
            <a:noFill/>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endParaRPr lang="fr-FR" altLang="fr-FR">
              <a:solidFill>
                <a:srgbClr val="000000"/>
              </a:solidFill>
              <a:latin typeface="+mj-lt"/>
            </a:endParaRPr>
          </a:p>
        </p:txBody>
      </p:sp>
      <p:sp>
        <p:nvSpPr>
          <p:cNvPr id="166918" name="AutoShape 9"/>
          <p:cNvSpPr>
            <a:spLocks noChangeArrowheads="1"/>
          </p:cNvSpPr>
          <p:nvPr/>
        </p:nvSpPr>
        <p:spPr bwMode="auto">
          <a:xfrm rot="2554797">
            <a:off x="5808663" y="3382963"/>
            <a:ext cx="287337" cy="863600"/>
          </a:xfrm>
          <a:prstGeom prst="upDownArrow">
            <a:avLst>
              <a:gd name="adj1" fmla="val 50000"/>
              <a:gd name="adj2" fmla="val 60111"/>
            </a:avLst>
          </a:prstGeom>
          <a:solidFill>
            <a:srgbClr val="33CC33"/>
          </a:solidFill>
          <a:ln>
            <a:noFill/>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endParaRPr lang="fr-FR" altLang="fr-FR">
              <a:solidFill>
                <a:srgbClr val="000000"/>
              </a:solidFill>
              <a:latin typeface="+mj-lt"/>
            </a:endParaRPr>
          </a:p>
        </p:txBody>
      </p:sp>
      <p:sp>
        <p:nvSpPr>
          <p:cNvPr id="166919" name="Text Box 10"/>
          <p:cNvSpPr txBox="1">
            <a:spLocks noChangeArrowheads="1"/>
          </p:cNvSpPr>
          <p:nvPr/>
        </p:nvSpPr>
        <p:spPr bwMode="auto">
          <a:xfrm>
            <a:off x="146050" y="6441475"/>
            <a:ext cx="7205663" cy="246063"/>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ct val="50000"/>
              </a:spcBef>
              <a:spcAft>
                <a:spcPts val="0"/>
              </a:spcAft>
              <a:defRPr/>
            </a:pPr>
            <a:r>
              <a:rPr lang="fr-FR" altLang="fr-FR" sz="1000" i="1">
                <a:solidFill>
                  <a:srgbClr val="000099"/>
                </a:solidFill>
                <a:latin typeface="+mj-lt"/>
              </a:rPr>
              <a:t>(1) Bousquet J. et al. Allergic Rhinitis and its Impact on Asthma (ARIA).Allergy 2008: 63 (Suppl. 86): 8–160 </a:t>
            </a:r>
          </a:p>
        </p:txBody>
      </p:sp>
      <p:sp>
        <p:nvSpPr>
          <p:cNvPr id="13"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3.2. Rhinites et conjonctivites allergiques </a:t>
            </a:r>
          </a:p>
        </p:txBody>
      </p:sp>
      <p:sp>
        <p:nvSpPr>
          <p:cNvPr id="12" name="Text Box 5"/>
          <p:cNvSpPr txBox="1">
            <a:spLocks noChangeArrowheads="1"/>
          </p:cNvSpPr>
          <p:nvPr/>
        </p:nvSpPr>
        <p:spPr bwMode="auto">
          <a:xfrm>
            <a:off x="263525" y="1422400"/>
            <a:ext cx="11725275" cy="70643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42900" indent="-342900">
              <a:buClr>
                <a:srgbClr val="000099"/>
              </a:buClr>
              <a:buFont typeface="Wingdings" panose="05000000000000000000" pitchFamily="2" charset="2"/>
              <a:buChar char="v"/>
              <a:defRPr/>
            </a:pPr>
            <a:r>
              <a:rPr lang="fr-FR" altLang="fr-FR" sz="2000" b="1" u="sng" dirty="0">
                <a:solidFill>
                  <a:srgbClr val="000099"/>
                </a:solidFill>
                <a:cs typeface="Arial" panose="020B0604020202020204" pitchFamily="34" charset="0"/>
                <a:sym typeface="Wingdings" panose="05000000000000000000" pitchFamily="2" charset="2"/>
              </a:rPr>
              <a:t>Classification ARIA de la rhino-conjonctivite allergique </a:t>
            </a:r>
            <a:r>
              <a:rPr lang="fr-FR" altLang="fr-FR" sz="2000" b="1" u="sng" baseline="30000" dirty="0">
                <a:solidFill>
                  <a:srgbClr val="000099"/>
                </a:solidFill>
                <a:cs typeface="Arial" panose="020B0604020202020204" pitchFamily="34" charset="0"/>
                <a:sym typeface="Wingdings" panose="05000000000000000000" pitchFamily="2" charset="2"/>
              </a:rPr>
              <a:t>(1)</a:t>
            </a:r>
          </a:p>
          <a:p>
            <a:pPr>
              <a:buClr>
                <a:srgbClr val="62C400"/>
              </a:buClr>
              <a:defRPr/>
            </a:pPr>
            <a:endParaRPr lang="fr-FR" altLang="fr-FR" sz="2000" b="1" dirty="0">
              <a:solidFill>
                <a:srgbClr val="95C41D"/>
              </a:solidFill>
              <a:cs typeface="Arial" panose="020B0604020202020204" pitchFamily="34"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fade">
                                      <p:cBhvr>
                                        <p:cTn id="7" dur="500"/>
                                        <p:tgtEl>
                                          <p:spTgt spid="757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780"/>
                                        </p:tgtEl>
                                        <p:attrNameLst>
                                          <p:attrName>style.visibility</p:attrName>
                                        </p:attrNameLst>
                                      </p:cBhvr>
                                      <p:to>
                                        <p:strVal val="visible"/>
                                      </p:to>
                                    </p:set>
                                    <p:animEffect transition="in" filter="fade">
                                      <p:cBhvr>
                                        <p:cTn id="10" dur="500"/>
                                        <p:tgtEl>
                                          <p:spTgt spid="757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5782"/>
                                        </p:tgtEl>
                                        <p:attrNameLst>
                                          <p:attrName>style.visibility</p:attrName>
                                        </p:attrNameLst>
                                      </p:cBhvr>
                                      <p:to>
                                        <p:strVal val="visible"/>
                                      </p:to>
                                    </p:set>
                                    <p:animEffect transition="in" filter="fade">
                                      <p:cBhvr>
                                        <p:cTn id="15" dur="500"/>
                                        <p:tgtEl>
                                          <p:spTgt spid="7578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5781"/>
                                        </p:tgtEl>
                                        <p:attrNameLst>
                                          <p:attrName>style.visibility</p:attrName>
                                        </p:attrNameLst>
                                      </p:cBhvr>
                                      <p:to>
                                        <p:strVal val="visible"/>
                                      </p:to>
                                    </p:set>
                                    <p:animEffect transition="in" filter="fade">
                                      <p:cBhvr>
                                        <p:cTn id="18" dur="500"/>
                                        <p:tgtEl>
                                          <p:spTgt spid="757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6918"/>
                                        </p:tgtEl>
                                        <p:attrNameLst>
                                          <p:attrName>style.visibility</p:attrName>
                                        </p:attrNameLst>
                                      </p:cBhvr>
                                      <p:to>
                                        <p:strVal val="visible"/>
                                      </p:to>
                                    </p:set>
                                    <p:animEffect transition="in" filter="fade">
                                      <p:cBhvr>
                                        <p:cTn id="23" dur="500"/>
                                        <p:tgtEl>
                                          <p:spTgt spid="1669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6917"/>
                                        </p:tgtEl>
                                        <p:attrNameLst>
                                          <p:attrName>style.visibility</p:attrName>
                                        </p:attrNameLst>
                                      </p:cBhvr>
                                      <p:to>
                                        <p:strVal val="visible"/>
                                      </p:to>
                                    </p:set>
                                    <p:animEffect transition="in" filter="fade">
                                      <p:cBhvr>
                                        <p:cTn id="26" dur="500"/>
                                        <p:tgtEl>
                                          <p:spTgt spid="166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p:bldP spid="75780" grpId="0" animBg="1"/>
      <p:bldP spid="75781" grpId="0" animBg="1"/>
      <p:bldP spid="75782" grpId="0" animBg="1"/>
      <p:bldP spid="166917" grpId="0" animBg="1"/>
      <p:bldP spid="1669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body" idx="4294967295"/>
          </p:nvPr>
        </p:nvSpPr>
        <p:spPr bwMode="auto">
          <a:xfrm>
            <a:off x="627063" y="1766888"/>
            <a:ext cx="6886575" cy="4014787"/>
          </a:xfrm>
          <a:prstGeom prst="rect">
            <a:avLst/>
          </a:prstGeom>
        </p:spPr>
        <p:txBody>
          <a:bodyPr/>
          <a:lstStyle/>
          <a:p>
            <a:pPr lvl="1" eaLnBrk="1" hangingPunct="1">
              <a:lnSpc>
                <a:spcPct val="200000"/>
              </a:lnSpc>
              <a:buClr>
                <a:srgbClr val="33CC33"/>
              </a:buClr>
              <a:buFontTx/>
              <a:buBlip>
                <a:blip r:embed="rId3"/>
              </a:buBlip>
              <a:defRPr/>
            </a:pPr>
            <a:r>
              <a:rPr lang="fr-FR" altLang="fr-FR" sz="2000" b="1" dirty="0">
                <a:solidFill>
                  <a:srgbClr val="95C41D"/>
                </a:solidFill>
                <a:latin typeface="+mj-lt"/>
                <a:cs typeface="Arial" panose="020B0604020202020204" pitchFamily="34" charset="0"/>
              </a:rPr>
              <a:t>O</a:t>
            </a:r>
            <a:r>
              <a:rPr lang="fr-FR" altLang="fr-FR" sz="2000" dirty="0">
                <a:solidFill>
                  <a:srgbClr val="000099"/>
                </a:solidFill>
                <a:latin typeface="+mj-lt"/>
                <a:cs typeface="Arial" panose="020B0604020202020204" pitchFamily="34" charset="0"/>
              </a:rPr>
              <a:t>bstruction nasale</a:t>
            </a:r>
          </a:p>
          <a:p>
            <a:pPr lvl="1" eaLnBrk="1" hangingPunct="1">
              <a:lnSpc>
                <a:spcPct val="200000"/>
              </a:lnSpc>
              <a:buClr>
                <a:srgbClr val="33CC33"/>
              </a:buClr>
              <a:buFontTx/>
              <a:buBlip>
                <a:blip r:embed="rId3"/>
              </a:buBlip>
              <a:defRPr/>
            </a:pPr>
            <a:r>
              <a:rPr lang="fr-FR" altLang="fr-FR" sz="2000" b="1" dirty="0">
                <a:solidFill>
                  <a:srgbClr val="95C41D"/>
                </a:solidFill>
                <a:latin typeface="+mj-lt"/>
                <a:cs typeface="Arial" panose="020B0604020202020204" pitchFamily="34" charset="0"/>
              </a:rPr>
              <a:t>P</a:t>
            </a:r>
            <a:r>
              <a:rPr lang="fr-FR" altLang="fr-FR" sz="2000" dirty="0">
                <a:solidFill>
                  <a:srgbClr val="000099"/>
                </a:solidFill>
                <a:latin typeface="+mj-lt"/>
                <a:cs typeface="Arial" panose="020B0604020202020204" pitchFamily="34" charset="0"/>
              </a:rPr>
              <a:t>rurit nasal</a:t>
            </a:r>
          </a:p>
          <a:p>
            <a:pPr lvl="1" eaLnBrk="1" hangingPunct="1">
              <a:lnSpc>
                <a:spcPct val="200000"/>
              </a:lnSpc>
              <a:buClr>
                <a:srgbClr val="33CC33"/>
              </a:buClr>
              <a:buFontTx/>
              <a:buBlip>
                <a:blip r:embed="rId3"/>
              </a:buBlip>
              <a:defRPr/>
            </a:pPr>
            <a:r>
              <a:rPr lang="fr-FR" altLang="fr-FR" sz="2000" b="1" dirty="0">
                <a:solidFill>
                  <a:srgbClr val="95C41D"/>
                </a:solidFill>
                <a:latin typeface="+mj-lt"/>
                <a:cs typeface="Arial" panose="020B0604020202020204" pitchFamily="34" charset="0"/>
              </a:rPr>
              <a:t>É</a:t>
            </a:r>
            <a:r>
              <a:rPr lang="fr-FR" altLang="fr-FR" sz="2000" dirty="0">
                <a:solidFill>
                  <a:srgbClr val="000099"/>
                </a:solidFill>
                <a:latin typeface="+mj-lt"/>
                <a:cs typeface="Arial" panose="020B0604020202020204" pitchFamily="34" charset="0"/>
              </a:rPr>
              <a:t>ternuements</a:t>
            </a:r>
          </a:p>
          <a:p>
            <a:pPr lvl="1" eaLnBrk="1" hangingPunct="1">
              <a:lnSpc>
                <a:spcPct val="200000"/>
              </a:lnSpc>
              <a:buClr>
                <a:srgbClr val="33CC33"/>
              </a:buClr>
              <a:buFontTx/>
              <a:buBlip>
                <a:blip r:embed="rId3"/>
              </a:buBlip>
              <a:defRPr/>
            </a:pPr>
            <a:r>
              <a:rPr lang="fr-FR" altLang="fr-FR" sz="2000" b="1" dirty="0">
                <a:solidFill>
                  <a:srgbClr val="95C41D"/>
                </a:solidFill>
                <a:latin typeface="+mj-lt"/>
                <a:cs typeface="Arial" panose="020B0604020202020204" pitchFamily="34" charset="0"/>
              </a:rPr>
              <a:t>R</a:t>
            </a:r>
            <a:r>
              <a:rPr lang="fr-FR" altLang="fr-FR" sz="2000" dirty="0">
                <a:solidFill>
                  <a:srgbClr val="000099"/>
                </a:solidFill>
                <a:latin typeface="+mj-lt"/>
                <a:cs typeface="Arial" panose="020B0604020202020204" pitchFamily="34" charset="0"/>
              </a:rPr>
              <a:t>hinorrhée</a:t>
            </a:r>
          </a:p>
          <a:p>
            <a:pPr lvl="1" eaLnBrk="1" hangingPunct="1">
              <a:lnSpc>
                <a:spcPct val="200000"/>
              </a:lnSpc>
              <a:buClr>
                <a:srgbClr val="33CC33"/>
              </a:buClr>
              <a:buFontTx/>
              <a:buBlip>
                <a:blip r:embed="rId3"/>
              </a:buBlip>
              <a:defRPr/>
            </a:pPr>
            <a:r>
              <a:rPr lang="fr-FR" altLang="fr-FR" sz="2000" b="1" dirty="0">
                <a:solidFill>
                  <a:srgbClr val="95C41D"/>
                </a:solidFill>
                <a:latin typeface="+mj-lt"/>
                <a:cs typeface="Arial" panose="020B0604020202020204" pitchFamily="34" charset="0"/>
              </a:rPr>
              <a:t>A</a:t>
            </a:r>
            <a:r>
              <a:rPr lang="fr-FR" altLang="fr-FR" sz="2000" dirty="0">
                <a:solidFill>
                  <a:srgbClr val="000099"/>
                </a:solidFill>
                <a:latin typeface="+mj-lt"/>
                <a:cs typeface="Arial" panose="020B0604020202020204" pitchFamily="34" charset="0"/>
              </a:rPr>
              <a:t>nosmie ou </a:t>
            </a:r>
            <a:r>
              <a:rPr lang="fr-FR" altLang="fr-FR" sz="2000" dirty="0" err="1">
                <a:solidFill>
                  <a:srgbClr val="000099"/>
                </a:solidFill>
                <a:latin typeface="+mj-lt"/>
                <a:cs typeface="Arial" panose="020B0604020202020204" pitchFamily="34" charset="0"/>
              </a:rPr>
              <a:t>hyposmie</a:t>
            </a:r>
            <a:endParaRPr lang="fr-FR" altLang="fr-FR" sz="2000" dirty="0">
              <a:solidFill>
                <a:srgbClr val="000099"/>
              </a:solidFill>
              <a:latin typeface="+mj-lt"/>
              <a:cs typeface="Arial" panose="020B0604020202020204" pitchFamily="34" charset="0"/>
            </a:endParaRPr>
          </a:p>
          <a:p>
            <a:pPr lvl="1" eaLnBrk="1" hangingPunct="1">
              <a:lnSpc>
                <a:spcPct val="200000"/>
              </a:lnSpc>
              <a:buClr>
                <a:srgbClr val="33CC33"/>
              </a:buClr>
              <a:buFontTx/>
              <a:buBlip>
                <a:blip r:embed="rId3"/>
              </a:buBlip>
              <a:defRPr/>
            </a:pPr>
            <a:r>
              <a:rPr lang="fr-FR" altLang="fr-FR" sz="2000" b="1" dirty="0">
                <a:solidFill>
                  <a:srgbClr val="000099"/>
                </a:solidFill>
                <a:latin typeface="+mj-lt"/>
                <a:cs typeface="Arial" panose="020B0604020202020204" pitchFamily="34" charset="0"/>
              </a:rPr>
              <a:t>+/- Larmoiement et irritation oculaire</a:t>
            </a:r>
          </a:p>
        </p:txBody>
      </p:sp>
      <p:sp>
        <p:nvSpPr>
          <p:cNvPr id="6"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3.2. Rhinites et conjonctivites allergiques </a:t>
            </a:r>
          </a:p>
        </p:txBody>
      </p:sp>
      <p:sp>
        <p:nvSpPr>
          <p:cNvPr id="4" name="Espace réservé du contenu 2"/>
          <p:cNvSpPr txBox="1">
            <a:spLocks/>
          </p:cNvSpPr>
          <p:nvPr/>
        </p:nvSpPr>
        <p:spPr>
          <a:xfrm>
            <a:off x="152400" y="831850"/>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sp>
        <p:nvSpPr>
          <p:cNvPr id="198661" name="AutoShape 2" descr="Résultat de recherche d'images pour &quot;un nez qu pique allergie&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pic>
        <p:nvPicPr>
          <p:cNvPr id="2052" name="Picture 4" descr="Résultat de recherche d'images pour &quot;un nez qu pique allergie&quot;"/>
          <p:cNvPicPr>
            <a:picLocks noChangeAspect="1" noChangeArrowheads="1"/>
          </p:cNvPicPr>
          <p:nvPr/>
        </p:nvPicPr>
        <p:blipFill>
          <a:blip r:embed="rId4"/>
          <a:srcRect/>
          <a:stretch>
            <a:fillRect/>
          </a:stretch>
        </p:blipFill>
        <p:spPr bwMode="auto">
          <a:xfrm>
            <a:off x="6172554" y="2330950"/>
            <a:ext cx="3689504" cy="2459670"/>
          </a:xfrm>
          <a:prstGeom prst="rect">
            <a:avLst/>
          </a:prstGeom>
          <a:ln>
            <a:noFill/>
          </a:ln>
          <a:effectLst>
            <a:softEdge rad="112500"/>
          </a:effectLst>
        </p:spPr>
      </p:pic>
      <p:sp>
        <p:nvSpPr>
          <p:cNvPr id="8" name="Text Box 5"/>
          <p:cNvSpPr txBox="1">
            <a:spLocks noChangeArrowheads="1"/>
          </p:cNvSpPr>
          <p:nvPr/>
        </p:nvSpPr>
        <p:spPr bwMode="auto">
          <a:xfrm>
            <a:off x="263525" y="1422400"/>
            <a:ext cx="11725275" cy="70643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42900" indent="-342900">
              <a:buClr>
                <a:srgbClr val="000099"/>
              </a:buClr>
              <a:buFont typeface="Wingdings" panose="05000000000000000000" pitchFamily="2" charset="2"/>
              <a:buChar char="v"/>
              <a:defRPr/>
            </a:pPr>
            <a:r>
              <a:rPr lang="fr-FR" altLang="fr-FR" sz="2000" b="1" u="sng" dirty="0">
                <a:solidFill>
                  <a:srgbClr val="000099"/>
                </a:solidFill>
                <a:cs typeface="Arial" panose="020B0604020202020204" pitchFamily="34" charset="0"/>
                <a:sym typeface="Wingdings" panose="05000000000000000000" pitchFamily="2" charset="2"/>
              </a:rPr>
              <a:t>Symptômes</a:t>
            </a:r>
            <a:endParaRPr lang="fr-FR" altLang="fr-FR" sz="2000" b="1" u="sng" baseline="30000" dirty="0">
              <a:solidFill>
                <a:srgbClr val="000099"/>
              </a:solidFill>
              <a:cs typeface="Arial" panose="020B0604020202020204" pitchFamily="34" charset="0"/>
              <a:sym typeface="Wingdings" panose="05000000000000000000" pitchFamily="2" charset="2"/>
            </a:endParaRPr>
          </a:p>
          <a:p>
            <a:pPr>
              <a:buClr>
                <a:srgbClr val="62C400"/>
              </a:buClr>
              <a:defRPr/>
            </a:pPr>
            <a:endParaRPr lang="fr-FR" altLang="fr-FR" sz="2000" b="1" dirty="0">
              <a:solidFill>
                <a:srgbClr val="95C41D"/>
              </a:solidFill>
              <a:cs typeface="Arial" panose="020B0604020202020204" pitchFamily="34" charset="0"/>
              <a:sym typeface="Wingdings" panose="05000000000000000000" pitchFamily="2" charset="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2397125" y="1077913"/>
            <a:ext cx="9986963" cy="40005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Clr>
                <a:srgbClr val="62C400"/>
              </a:buClr>
              <a:defRPr/>
            </a:pPr>
            <a:r>
              <a:rPr lang="fr-FR" altLang="fr-FR" sz="2000" b="1" dirty="0">
                <a:solidFill>
                  <a:srgbClr val="95C41D"/>
                </a:solidFill>
                <a:latin typeface="+mj-lt"/>
                <a:cs typeface="Arial" panose="020B0604020202020204" pitchFamily="34" charset="0"/>
                <a:sym typeface="Wingdings" panose="05000000000000000000" pitchFamily="2" charset="2"/>
              </a:rPr>
              <a:t> Traitement symptomatique</a:t>
            </a:r>
          </a:p>
        </p:txBody>
      </p:sp>
      <p:sp>
        <p:nvSpPr>
          <p:cNvPr id="11"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3.2. Rhinites et conjonctivites allergiques </a:t>
            </a:r>
          </a:p>
        </p:txBody>
      </p:sp>
      <p:sp>
        <p:nvSpPr>
          <p:cNvPr id="13" name="Rectangle 51"/>
          <p:cNvSpPr>
            <a:spLocks noChangeArrowheads="1"/>
          </p:cNvSpPr>
          <p:nvPr/>
        </p:nvSpPr>
        <p:spPr bwMode="auto">
          <a:xfrm>
            <a:off x="233363" y="1765300"/>
            <a:ext cx="649763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603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buFontTx/>
              <a:buBlip>
                <a:blip r:embed="rId3"/>
              </a:buBlip>
            </a:pPr>
            <a:r>
              <a:rPr lang="fr-FR" altLang="fr-FR" sz="1600" b="1">
                <a:solidFill>
                  <a:srgbClr val="000099"/>
                </a:solidFill>
                <a:cs typeface="Arial" panose="020B0604020202020204" pitchFamily="34" charset="0"/>
              </a:rPr>
              <a:t>Écoulement nasal aqueux et abondant, excoriant </a:t>
            </a:r>
            <a:r>
              <a:rPr lang="fr-FR" altLang="fr-FR" sz="1600">
                <a:solidFill>
                  <a:srgbClr val="000099"/>
                </a:solidFill>
                <a:cs typeface="Arial" panose="020B0604020202020204" pitchFamily="34" charset="0"/>
              </a:rPr>
              <a:t>la lèvre  </a:t>
            </a:r>
          </a:p>
          <a:p>
            <a:pPr>
              <a:buClr>
                <a:srgbClr val="62C400"/>
              </a:buClr>
            </a:pPr>
            <a:r>
              <a:rPr lang="fr-FR" altLang="fr-FR" sz="1600">
                <a:solidFill>
                  <a:srgbClr val="000099"/>
                </a:solidFill>
                <a:cs typeface="Arial" panose="020B0604020202020204" pitchFamily="34" charset="0"/>
              </a:rPr>
              <a:t>supérieure et le pourtour des narines, éternuements</a:t>
            </a:r>
          </a:p>
          <a:p>
            <a:pPr>
              <a:buClr>
                <a:srgbClr val="62C400"/>
              </a:buClr>
            </a:pPr>
            <a:r>
              <a:rPr lang="fr-FR" altLang="fr-FR" sz="1600">
                <a:solidFill>
                  <a:srgbClr val="000099"/>
                </a:solidFill>
                <a:cs typeface="Arial" panose="020B0604020202020204" pitchFamily="34" charset="0"/>
              </a:rPr>
              <a:t>Larmoiement non irritant. </a:t>
            </a:r>
          </a:p>
          <a:p>
            <a:pPr>
              <a:buClr>
                <a:srgbClr val="62C400"/>
              </a:buClr>
            </a:pPr>
            <a:r>
              <a:rPr lang="fr-FR" altLang="fr-FR" sz="1600" i="1">
                <a:solidFill>
                  <a:srgbClr val="000099"/>
                </a:solidFill>
                <a:cs typeface="Arial" panose="020B0604020202020204" pitchFamily="34" charset="0"/>
              </a:rPr>
              <a:t>Amélioration au grand air</a:t>
            </a:r>
          </a:p>
        </p:txBody>
      </p:sp>
      <p:sp>
        <p:nvSpPr>
          <p:cNvPr id="14" name="Rectangle 52"/>
          <p:cNvSpPr>
            <a:spLocks noChangeArrowheads="1"/>
          </p:cNvSpPr>
          <p:nvPr/>
        </p:nvSpPr>
        <p:spPr bwMode="auto">
          <a:xfrm>
            <a:off x="7569200" y="1700213"/>
            <a:ext cx="3560763" cy="681037"/>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Allium cepa 9 CH</a:t>
            </a:r>
          </a:p>
          <a:p>
            <a:pPr algn="r">
              <a:buFont typeface="Wingdings" panose="05000000000000000000" pitchFamily="2" charset="2"/>
              <a:buNone/>
            </a:pPr>
            <a:r>
              <a:rPr lang="fr-FR" altLang="fr-FR" sz="1600">
                <a:solidFill>
                  <a:srgbClr val="000099"/>
                </a:solidFill>
                <a:cs typeface="Arial" panose="020B0604020202020204" pitchFamily="34" charset="0"/>
              </a:rPr>
              <a:t>5 granules toutes les 2 heures - ESA</a:t>
            </a:r>
          </a:p>
        </p:txBody>
      </p:sp>
      <p:sp>
        <p:nvSpPr>
          <p:cNvPr id="15" name="Rectangle 51"/>
          <p:cNvSpPr>
            <a:spLocks noChangeArrowheads="1"/>
          </p:cNvSpPr>
          <p:nvPr/>
        </p:nvSpPr>
        <p:spPr bwMode="auto">
          <a:xfrm>
            <a:off x="233363" y="3317875"/>
            <a:ext cx="4937125" cy="831850"/>
          </a:xfrm>
          <a:prstGeom prst="rect">
            <a:avLst/>
          </a:prstGeom>
          <a:noFill/>
          <a:ln>
            <a:noFill/>
          </a:ln>
          <a:effectLst/>
        </p:spPr>
        <p:txBody>
          <a:bodyPr>
            <a:spAutoFit/>
          </a:bodyPr>
          <a:lstStyle>
            <a:lvl1pPr>
              <a:tabLst>
                <a:tab pos="187325" algn="l"/>
              </a:tabLst>
              <a:defRPr sz="1600">
                <a:solidFill>
                  <a:schemeClr val="tx1"/>
                </a:solidFill>
                <a:latin typeface="Arial" panose="020B0604020202020204" pitchFamily="34" charset="0"/>
              </a:defRPr>
            </a:lvl1pPr>
            <a:lvl2pPr marL="742950" indent="-285750">
              <a:tabLst>
                <a:tab pos="187325" algn="l"/>
              </a:tabLst>
              <a:defRPr sz="1600">
                <a:solidFill>
                  <a:schemeClr val="tx1"/>
                </a:solidFill>
                <a:latin typeface="Arial" panose="020B0604020202020204" pitchFamily="34" charset="0"/>
              </a:defRPr>
            </a:lvl2pPr>
            <a:lvl3pPr marL="1143000" indent="-228600">
              <a:tabLst>
                <a:tab pos="187325" algn="l"/>
              </a:tabLst>
              <a:defRPr sz="1600">
                <a:solidFill>
                  <a:schemeClr val="tx1"/>
                </a:solidFill>
                <a:latin typeface="Arial" panose="020B0604020202020204" pitchFamily="34" charset="0"/>
              </a:defRPr>
            </a:lvl3pPr>
            <a:lvl4pPr marL="1600200" indent="-228600">
              <a:tabLst>
                <a:tab pos="187325" algn="l"/>
              </a:tabLst>
              <a:defRPr sz="1600">
                <a:solidFill>
                  <a:schemeClr val="tx1"/>
                </a:solidFill>
                <a:latin typeface="Arial" panose="020B0604020202020204" pitchFamily="34" charset="0"/>
              </a:defRPr>
            </a:lvl4pPr>
            <a:lvl5pPr marL="2057400" indent="-228600">
              <a:tabLst>
                <a:tab pos="187325"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9pPr>
          </a:lstStyle>
          <a:p>
            <a:pPr marL="285750" indent="-285750" fontAlgn="auto">
              <a:spcBef>
                <a:spcPts val="0"/>
              </a:spcBef>
              <a:spcAft>
                <a:spcPts val="0"/>
              </a:spcAft>
              <a:buClr>
                <a:srgbClr val="62C400"/>
              </a:buClr>
              <a:buFontTx/>
              <a:buBlip>
                <a:blip r:embed="rId3"/>
              </a:buBlip>
              <a:defRPr/>
            </a:pPr>
            <a:r>
              <a:rPr lang="fr-FR" altLang="fr-FR" dirty="0">
                <a:solidFill>
                  <a:srgbClr val="000099"/>
                </a:solidFill>
                <a:cs typeface="Arial" panose="020B0604020202020204" pitchFamily="34" charset="0"/>
              </a:rPr>
              <a:t>Coryza spasmodique </a:t>
            </a:r>
            <a:r>
              <a:rPr lang="fr-FR" altLang="fr-FR" b="1" dirty="0">
                <a:solidFill>
                  <a:srgbClr val="000099"/>
                </a:solidFill>
                <a:cs typeface="Arial" panose="020B0604020202020204" pitchFamily="34" charset="0"/>
              </a:rPr>
              <a:t>avec prurit des narines,  </a:t>
            </a:r>
            <a:r>
              <a:rPr lang="fr-FR" altLang="fr-FR" dirty="0">
                <a:solidFill>
                  <a:srgbClr val="000099"/>
                </a:solidFill>
                <a:cs typeface="Arial" panose="020B0604020202020204" pitchFamily="34" charset="0"/>
              </a:rPr>
              <a:t>du voile du palais </a:t>
            </a:r>
            <a:r>
              <a:rPr lang="fr-FR" altLang="fr-FR" b="1" dirty="0">
                <a:solidFill>
                  <a:srgbClr val="000099"/>
                </a:solidFill>
                <a:cs typeface="Arial" panose="020B0604020202020204" pitchFamily="34" charset="0"/>
              </a:rPr>
              <a:t>et des conduits auditifs </a:t>
            </a:r>
          </a:p>
          <a:p>
            <a:pPr fontAlgn="auto">
              <a:spcBef>
                <a:spcPts val="0"/>
              </a:spcBef>
              <a:spcAft>
                <a:spcPts val="0"/>
              </a:spcAft>
              <a:buClr>
                <a:srgbClr val="62C400"/>
              </a:buClr>
              <a:defRPr/>
            </a:pPr>
            <a:endParaRPr lang="fr-FR" altLang="fr-FR" b="1" dirty="0">
              <a:solidFill>
                <a:srgbClr val="000099"/>
              </a:solidFill>
              <a:cs typeface="Arial" panose="020B0604020202020204" pitchFamily="34" charset="0"/>
            </a:endParaRPr>
          </a:p>
        </p:txBody>
      </p:sp>
      <p:sp>
        <p:nvSpPr>
          <p:cNvPr id="16" name="Rectangle 52"/>
          <p:cNvSpPr>
            <a:spLocks noChangeArrowheads="1"/>
          </p:cNvSpPr>
          <p:nvPr/>
        </p:nvSpPr>
        <p:spPr bwMode="auto">
          <a:xfrm>
            <a:off x="7569200" y="3225800"/>
            <a:ext cx="3560763" cy="681038"/>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Arundo donax 9 CH</a:t>
            </a:r>
          </a:p>
          <a:p>
            <a:pPr algn="r">
              <a:buFont typeface="Wingdings" panose="05000000000000000000" pitchFamily="2" charset="2"/>
              <a:buNone/>
            </a:pPr>
            <a:r>
              <a:rPr lang="fr-FR" altLang="fr-FR" sz="1600">
                <a:solidFill>
                  <a:srgbClr val="000099"/>
                </a:solidFill>
                <a:cs typeface="Arial" panose="020B0604020202020204" pitchFamily="34" charset="0"/>
              </a:rPr>
              <a:t>5 granules toutes les 2 heures - ESA</a:t>
            </a:r>
          </a:p>
        </p:txBody>
      </p:sp>
      <p:sp>
        <p:nvSpPr>
          <p:cNvPr id="17" name="Rectangle 51"/>
          <p:cNvSpPr>
            <a:spLocks noChangeArrowheads="1"/>
          </p:cNvSpPr>
          <p:nvPr/>
        </p:nvSpPr>
        <p:spPr bwMode="auto">
          <a:xfrm>
            <a:off x="233363" y="4692650"/>
            <a:ext cx="463073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75" indent="254000">
              <a:tabLst>
                <a:tab pos="187325" algn="l"/>
              </a:tabLst>
              <a:defRPr>
                <a:solidFill>
                  <a:schemeClr val="tx1"/>
                </a:solidFill>
                <a:latin typeface="Arial" panose="020B0604020202020204" pitchFamily="34" charset="0"/>
              </a:defRPr>
            </a:lvl1pPr>
            <a:lvl2pPr marL="742950" indent="-285750">
              <a:tabLst>
                <a:tab pos="187325" algn="l"/>
              </a:tabLst>
              <a:defRPr>
                <a:solidFill>
                  <a:schemeClr val="tx1"/>
                </a:solidFill>
                <a:latin typeface="Arial" panose="020B0604020202020204" pitchFamily="34" charset="0"/>
              </a:defRPr>
            </a:lvl2pPr>
            <a:lvl3pPr marL="1143000" indent="-228600">
              <a:tabLst>
                <a:tab pos="187325" algn="l"/>
              </a:tabLst>
              <a:defRPr>
                <a:solidFill>
                  <a:schemeClr val="tx1"/>
                </a:solidFill>
                <a:latin typeface="Arial" panose="020B0604020202020204" pitchFamily="34" charset="0"/>
              </a:defRPr>
            </a:lvl3pPr>
            <a:lvl4pPr marL="1600200" indent="-228600">
              <a:tabLst>
                <a:tab pos="187325" algn="l"/>
              </a:tabLst>
              <a:defRPr>
                <a:solidFill>
                  <a:schemeClr val="tx1"/>
                </a:solidFill>
                <a:latin typeface="Arial" panose="020B0604020202020204" pitchFamily="34" charset="0"/>
              </a:defRPr>
            </a:lvl4pPr>
            <a:lvl5pPr marL="2057400" indent="-228600">
              <a:tabLst>
                <a:tab pos="1873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a:solidFill>
                  <a:schemeClr val="tx1"/>
                </a:solidFill>
                <a:latin typeface="Arial" panose="020B0604020202020204" pitchFamily="34" charset="0"/>
              </a:defRPr>
            </a:lvl9pPr>
          </a:lstStyle>
          <a:p>
            <a:pPr>
              <a:buClr>
                <a:srgbClr val="62C400"/>
              </a:buClr>
              <a:buFontTx/>
              <a:buBlip>
                <a:blip r:embed="rId3"/>
              </a:buBlip>
            </a:pPr>
            <a:r>
              <a:rPr lang="fr-FR" altLang="fr-FR" sz="1600" b="1">
                <a:solidFill>
                  <a:srgbClr val="000099"/>
                </a:solidFill>
                <a:cs typeface="Arial" panose="020B0604020202020204" pitchFamily="34" charset="0"/>
              </a:rPr>
              <a:t>Ecoulement</a:t>
            </a:r>
            <a:r>
              <a:rPr lang="fr-FR" altLang="fr-FR" sz="1600">
                <a:solidFill>
                  <a:srgbClr val="000099"/>
                </a:solidFill>
                <a:cs typeface="Arial" panose="020B0604020202020204" pitchFamily="34" charset="0"/>
              </a:rPr>
              <a:t> non irritant au niveau du nez et  	 </a:t>
            </a:r>
            <a:r>
              <a:rPr lang="fr-FR" altLang="fr-FR" sz="1600" b="1">
                <a:solidFill>
                  <a:srgbClr val="000099"/>
                </a:solidFill>
                <a:cs typeface="Arial" panose="020B0604020202020204" pitchFamily="34" charset="0"/>
              </a:rPr>
              <a:t>irritant au niveau des yeux, </a:t>
            </a:r>
          </a:p>
          <a:p>
            <a:pPr>
              <a:buClr>
                <a:srgbClr val="62C400"/>
              </a:buClr>
            </a:pPr>
            <a:r>
              <a:rPr lang="fr-FR" altLang="fr-FR" sz="1600">
                <a:solidFill>
                  <a:srgbClr val="000099"/>
                </a:solidFill>
                <a:cs typeface="Arial" panose="020B0604020202020204" pitchFamily="34" charset="0"/>
              </a:rPr>
              <a:t>Sensation de sable dans les yeux</a:t>
            </a:r>
          </a:p>
          <a:p>
            <a:pPr>
              <a:buClr>
                <a:srgbClr val="62C400"/>
              </a:buClr>
            </a:pPr>
            <a:endParaRPr lang="fr-FR" altLang="fr-FR" sz="1600" b="1">
              <a:solidFill>
                <a:srgbClr val="000099"/>
              </a:solidFill>
              <a:cs typeface="Arial" panose="020B0604020202020204" pitchFamily="34" charset="0"/>
            </a:endParaRPr>
          </a:p>
        </p:txBody>
      </p:sp>
      <p:sp>
        <p:nvSpPr>
          <p:cNvPr id="18" name="Rectangle 52"/>
          <p:cNvSpPr>
            <a:spLocks noChangeArrowheads="1"/>
          </p:cNvSpPr>
          <p:nvPr/>
        </p:nvSpPr>
        <p:spPr bwMode="auto">
          <a:xfrm>
            <a:off x="7569200" y="4692650"/>
            <a:ext cx="3560763" cy="681038"/>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Euphrasia officinalis 9 CH</a:t>
            </a:r>
          </a:p>
          <a:p>
            <a:pPr algn="r"/>
            <a:r>
              <a:rPr lang="fr-FR" altLang="fr-FR" sz="1600">
                <a:solidFill>
                  <a:srgbClr val="000099"/>
                </a:solidFill>
              </a:rPr>
              <a:t>5 granules toutes les 2 heures - 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nimBg="1"/>
      <p:bldP spid="15" grpId="0" autoUpdateAnimBg="0"/>
      <p:bldP spid="16" grpId="0" animBg="1"/>
      <p:bldP spid="17" grpId="0" autoUpdateAnimBg="0"/>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5"/>
          <p:cNvSpPr txBox="1">
            <a:spLocks noChangeArrowheads="1"/>
          </p:cNvSpPr>
          <p:nvPr/>
        </p:nvSpPr>
        <p:spPr bwMode="auto">
          <a:xfrm>
            <a:off x="2397125" y="1060450"/>
            <a:ext cx="9986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pPr>
            <a:r>
              <a:rPr lang="fr-FR" altLang="fr-FR" sz="2000" b="1">
                <a:solidFill>
                  <a:srgbClr val="95C41D"/>
                </a:solidFill>
                <a:cs typeface="Arial" panose="020B0604020202020204" pitchFamily="34" charset="0"/>
                <a:sym typeface="Wingdings" panose="05000000000000000000" pitchFamily="2" charset="2"/>
              </a:rPr>
              <a:t> Traitement symptomatique</a:t>
            </a:r>
          </a:p>
        </p:txBody>
      </p:sp>
      <p:sp>
        <p:nvSpPr>
          <p:cNvPr id="202755"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3.2. Rhinites et conjonctivites allergiques </a:t>
            </a:r>
          </a:p>
        </p:txBody>
      </p:sp>
      <p:sp>
        <p:nvSpPr>
          <p:cNvPr id="13" name="Rectangle 51"/>
          <p:cNvSpPr>
            <a:spLocks noChangeArrowheads="1"/>
          </p:cNvSpPr>
          <p:nvPr/>
        </p:nvSpPr>
        <p:spPr bwMode="auto">
          <a:xfrm>
            <a:off x="242888" y="1804988"/>
            <a:ext cx="5649912" cy="1077912"/>
          </a:xfrm>
          <a:prstGeom prst="rect">
            <a:avLst/>
          </a:prstGeom>
          <a:noFill/>
          <a:ln>
            <a:noFill/>
          </a:ln>
          <a:effectLst/>
        </p:spPr>
        <p:txBody>
          <a:bodyPr>
            <a:spAutoFit/>
          </a:bodyPr>
          <a:lstStyle>
            <a:lvl1pPr>
              <a:tabLst>
                <a:tab pos="187325" algn="l"/>
              </a:tabLst>
              <a:defRPr sz="1600">
                <a:solidFill>
                  <a:schemeClr val="tx1"/>
                </a:solidFill>
                <a:latin typeface="Arial" panose="020B0604020202020204" pitchFamily="34" charset="0"/>
              </a:defRPr>
            </a:lvl1pPr>
            <a:lvl2pPr marL="742950" indent="-285750">
              <a:tabLst>
                <a:tab pos="187325" algn="l"/>
              </a:tabLst>
              <a:defRPr sz="1600">
                <a:solidFill>
                  <a:schemeClr val="tx1"/>
                </a:solidFill>
                <a:latin typeface="Arial" panose="020B0604020202020204" pitchFamily="34" charset="0"/>
              </a:defRPr>
            </a:lvl2pPr>
            <a:lvl3pPr marL="1143000" indent="-228600">
              <a:tabLst>
                <a:tab pos="187325" algn="l"/>
              </a:tabLst>
              <a:defRPr sz="1600">
                <a:solidFill>
                  <a:schemeClr val="tx1"/>
                </a:solidFill>
                <a:latin typeface="Arial" panose="020B0604020202020204" pitchFamily="34" charset="0"/>
              </a:defRPr>
            </a:lvl3pPr>
            <a:lvl4pPr marL="1600200" indent="-228600">
              <a:tabLst>
                <a:tab pos="187325" algn="l"/>
              </a:tabLst>
              <a:defRPr sz="1600">
                <a:solidFill>
                  <a:schemeClr val="tx1"/>
                </a:solidFill>
                <a:latin typeface="Arial" panose="020B0604020202020204" pitchFamily="34" charset="0"/>
              </a:defRPr>
            </a:lvl4pPr>
            <a:lvl5pPr marL="2057400" indent="-228600">
              <a:tabLst>
                <a:tab pos="187325"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9pPr>
          </a:lstStyle>
          <a:p>
            <a:pPr marL="285750" indent="-285750" fontAlgn="auto">
              <a:spcBef>
                <a:spcPts val="0"/>
              </a:spcBef>
              <a:spcAft>
                <a:spcPts val="0"/>
              </a:spcAft>
              <a:buClr>
                <a:srgbClr val="62C400"/>
              </a:buClr>
              <a:buFontTx/>
              <a:buBlip>
                <a:blip r:embed="rId3"/>
              </a:buBlip>
              <a:defRPr/>
            </a:pPr>
            <a:r>
              <a:rPr lang="fr-FR" altLang="fr-FR" b="1" dirty="0">
                <a:solidFill>
                  <a:srgbClr val="000099"/>
                </a:solidFill>
                <a:cs typeface="Arial" panose="020B0604020202020204" pitchFamily="34" charset="0"/>
              </a:rPr>
              <a:t>Ecoulement brûlant au niveau des yeux et du nez, </a:t>
            </a:r>
            <a:r>
              <a:rPr lang="fr-FR" altLang="fr-FR" dirty="0">
                <a:solidFill>
                  <a:srgbClr val="000099"/>
                </a:solidFill>
                <a:cs typeface="Arial" panose="020B0604020202020204" pitchFamily="34" charset="0"/>
              </a:rPr>
              <a:t>douleur au niveau des sinus frontaux et maxillaires, éternuements </a:t>
            </a:r>
          </a:p>
          <a:p>
            <a:pPr fontAlgn="auto">
              <a:spcBef>
                <a:spcPts val="0"/>
              </a:spcBef>
              <a:spcAft>
                <a:spcPts val="0"/>
              </a:spcAft>
              <a:buClr>
                <a:srgbClr val="62C400"/>
              </a:buClr>
              <a:defRPr/>
            </a:pPr>
            <a:endParaRPr lang="fr-FR" altLang="fr-FR" b="1" dirty="0">
              <a:solidFill>
                <a:srgbClr val="000099"/>
              </a:solidFill>
              <a:cs typeface="Arial" panose="020B0604020202020204" pitchFamily="34" charset="0"/>
            </a:endParaRPr>
          </a:p>
        </p:txBody>
      </p:sp>
      <p:sp>
        <p:nvSpPr>
          <p:cNvPr id="14" name="Rectangle 52"/>
          <p:cNvSpPr>
            <a:spLocks noChangeArrowheads="1"/>
          </p:cNvSpPr>
          <p:nvPr/>
        </p:nvSpPr>
        <p:spPr bwMode="auto">
          <a:xfrm>
            <a:off x="7567613" y="1768475"/>
            <a:ext cx="3562350" cy="681038"/>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Kalium iodatum 9 CH</a:t>
            </a:r>
          </a:p>
          <a:p>
            <a:pPr algn="r"/>
            <a:r>
              <a:rPr lang="fr-FR" altLang="fr-FR" sz="1600">
                <a:solidFill>
                  <a:srgbClr val="000099"/>
                </a:solidFill>
              </a:rPr>
              <a:t>5 granules toutes les 2 heures - ESA</a:t>
            </a:r>
          </a:p>
        </p:txBody>
      </p:sp>
      <p:sp>
        <p:nvSpPr>
          <p:cNvPr id="15" name="Rectangle 51"/>
          <p:cNvSpPr>
            <a:spLocks noChangeArrowheads="1"/>
          </p:cNvSpPr>
          <p:nvPr/>
        </p:nvSpPr>
        <p:spPr bwMode="auto">
          <a:xfrm>
            <a:off x="242888" y="3171825"/>
            <a:ext cx="5765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875" indent="254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buFontTx/>
              <a:buBlip>
                <a:blip r:embed="rId3"/>
              </a:buBlip>
            </a:pPr>
            <a:r>
              <a:rPr lang="fr-FR" altLang="fr-FR" sz="1600" b="1">
                <a:solidFill>
                  <a:srgbClr val="000099"/>
                </a:solidFill>
                <a:cs typeface="Arial" panose="020B0604020202020204" pitchFamily="34" charset="0"/>
              </a:rPr>
              <a:t>Ecoulement non irritant </a:t>
            </a:r>
            <a:r>
              <a:rPr lang="fr-FR" altLang="fr-FR" sz="1600">
                <a:solidFill>
                  <a:srgbClr val="000099"/>
                </a:solidFill>
                <a:cs typeface="Arial" panose="020B0604020202020204" pitchFamily="34" charset="0"/>
              </a:rPr>
              <a:t>clair le jour,</a:t>
            </a:r>
            <a:br>
              <a:rPr lang="fr-FR" altLang="fr-FR" sz="1600">
                <a:solidFill>
                  <a:srgbClr val="000099"/>
                </a:solidFill>
                <a:cs typeface="Arial" panose="020B0604020202020204" pitchFamily="34" charset="0"/>
              </a:rPr>
            </a:br>
            <a:r>
              <a:rPr lang="fr-FR" altLang="fr-FR" sz="1600">
                <a:solidFill>
                  <a:srgbClr val="000099"/>
                </a:solidFill>
                <a:cs typeface="Arial" panose="020B0604020202020204" pitchFamily="34" charset="0"/>
              </a:rPr>
              <a:t>    nez bouché la nuit, éternuements en salve le matin</a:t>
            </a:r>
          </a:p>
          <a:p>
            <a:pPr>
              <a:buClr>
                <a:srgbClr val="62C400"/>
              </a:buClr>
            </a:pPr>
            <a:r>
              <a:rPr lang="fr-FR" altLang="fr-FR" sz="1600" b="1" i="1">
                <a:solidFill>
                  <a:srgbClr val="000099"/>
                </a:solidFill>
                <a:cs typeface="Arial" panose="020B0604020202020204" pitchFamily="34" charset="0"/>
              </a:rPr>
              <a:t>Aggravé au moindre courant d’air et l’air frais</a:t>
            </a:r>
          </a:p>
          <a:p>
            <a:pPr>
              <a:buClr>
                <a:srgbClr val="62C400"/>
              </a:buClr>
            </a:pPr>
            <a:endParaRPr lang="fr-FR" altLang="fr-FR" sz="1600" b="1">
              <a:solidFill>
                <a:srgbClr val="000099"/>
              </a:solidFill>
              <a:cs typeface="Arial" panose="020B0604020202020204" pitchFamily="34" charset="0"/>
            </a:endParaRPr>
          </a:p>
        </p:txBody>
      </p:sp>
      <p:sp>
        <p:nvSpPr>
          <p:cNvPr id="16" name="Rectangle 52"/>
          <p:cNvSpPr>
            <a:spLocks noChangeArrowheads="1"/>
          </p:cNvSpPr>
          <p:nvPr/>
        </p:nvSpPr>
        <p:spPr bwMode="auto">
          <a:xfrm>
            <a:off x="7567613" y="3270250"/>
            <a:ext cx="3562350" cy="681038"/>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Nux vomica 9 CH </a:t>
            </a:r>
          </a:p>
          <a:p>
            <a:pPr algn="r"/>
            <a:r>
              <a:rPr lang="fr-FR" altLang="fr-FR" sz="1600">
                <a:solidFill>
                  <a:srgbClr val="000099"/>
                </a:solidFill>
              </a:rPr>
              <a:t>5 granules toutes les 2 heures - ESA</a:t>
            </a:r>
          </a:p>
        </p:txBody>
      </p:sp>
      <p:sp>
        <p:nvSpPr>
          <p:cNvPr id="17" name="Rectangle 51"/>
          <p:cNvSpPr>
            <a:spLocks noChangeArrowheads="1"/>
          </p:cNvSpPr>
          <p:nvPr/>
        </p:nvSpPr>
        <p:spPr bwMode="auto">
          <a:xfrm>
            <a:off x="242888" y="4770438"/>
            <a:ext cx="488473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274638" algn="l"/>
              </a:tabLst>
              <a:defRPr>
                <a:solidFill>
                  <a:schemeClr val="tx1"/>
                </a:solidFill>
                <a:latin typeface="Arial" panose="020B0604020202020204" pitchFamily="34" charset="0"/>
              </a:defRPr>
            </a:lvl1pPr>
            <a:lvl2pPr marL="742950" indent="-285750">
              <a:tabLst>
                <a:tab pos="274638" algn="l"/>
              </a:tabLst>
              <a:defRPr>
                <a:solidFill>
                  <a:schemeClr val="tx1"/>
                </a:solidFill>
                <a:latin typeface="Arial" panose="020B0604020202020204" pitchFamily="34" charset="0"/>
              </a:defRPr>
            </a:lvl2pPr>
            <a:lvl3pPr marL="1143000" indent="-228600">
              <a:tabLst>
                <a:tab pos="274638" algn="l"/>
              </a:tabLst>
              <a:defRPr>
                <a:solidFill>
                  <a:schemeClr val="tx1"/>
                </a:solidFill>
                <a:latin typeface="Arial" panose="020B0604020202020204" pitchFamily="34" charset="0"/>
              </a:defRPr>
            </a:lvl3pPr>
            <a:lvl4pPr marL="1600200" indent="-228600">
              <a:tabLst>
                <a:tab pos="274638" algn="l"/>
              </a:tabLst>
              <a:defRPr>
                <a:solidFill>
                  <a:schemeClr val="tx1"/>
                </a:solidFill>
                <a:latin typeface="Arial" panose="020B0604020202020204" pitchFamily="34" charset="0"/>
              </a:defRPr>
            </a:lvl4pPr>
            <a:lvl5pPr marL="2057400" indent="-228600">
              <a:tabLst>
                <a:tab pos="2746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46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46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46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4638" algn="l"/>
              </a:tabLst>
              <a:defRPr>
                <a:solidFill>
                  <a:schemeClr val="tx1"/>
                </a:solidFill>
                <a:latin typeface="Arial" panose="020B0604020202020204" pitchFamily="34" charset="0"/>
              </a:defRPr>
            </a:lvl9pPr>
          </a:lstStyle>
          <a:p>
            <a:pPr>
              <a:buClr>
                <a:srgbClr val="62C400"/>
              </a:buClr>
              <a:buFontTx/>
              <a:buBlip>
                <a:blip r:embed="rId3"/>
              </a:buBlip>
            </a:pPr>
            <a:r>
              <a:rPr lang="fr-FR" altLang="fr-FR" sz="1600" b="1">
                <a:solidFill>
                  <a:srgbClr val="000099"/>
                </a:solidFill>
                <a:cs typeface="Arial" panose="020B0604020202020204" pitchFamily="34" charset="0"/>
              </a:rPr>
              <a:t>Démangeaison du voile du palais, </a:t>
            </a:r>
            <a:r>
              <a:rPr lang="fr-FR" altLang="fr-FR" sz="1600">
                <a:solidFill>
                  <a:srgbClr val="000099"/>
                </a:solidFill>
                <a:cs typeface="Arial" panose="020B0604020202020204" pitchFamily="34" charset="0"/>
              </a:rPr>
              <a:t>éternuements</a:t>
            </a:r>
            <a:r>
              <a:rPr lang="fr-FR" altLang="fr-FR" sz="1600" b="1">
                <a:solidFill>
                  <a:srgbClr val="000099"/>
                </a:solidFill>
                <a:cs typeface="Arial" panose="020B0604020202020204" pitchFamily="34" charset="0"/>
              </a:rPr>
              <a:t> spasmodiques, </a:t>
            </a:r>
          </a:p>
          <a:p>
            <a:pPr>
              <a:buClr>
                <a:srgbClr val="62C400"/>
              </a:buClr>
            </a:pPr>
            <a:r>
              <a:rPr lang="fr-FR" altLang="fr-FR" sz="1600">
                <a:solidFill>
                  <a:srgbClr val="000099"/>
                </a:solidFill>
                <a:cs typeface="Arial" panose="020B0604020202020204" pitchFamily="34" charset="0"/>
              </a:rPr>
              <a:t>     hypersensibilité à l’odeur des fleurs</a:t>
            </a:r>
          </a:p>
          <a:p>
            <a:pPr>
              <a:buClr>
                <a:srgbClr val="62C400"/>
              </a:buClr>
            </a:pPr>
            <a:endParaRPr lang="fr-FR" altLang="fr-FR" sz="1600" b="1">
              <a:solidFill>
                <a:srgbClr val="000099"/>
              </a:solidFill>
              <a:cs typeface="Arial" panose="020B0604020202020204" pitchFamily="34" charset="0"/>
            </a:endParaRPr>
          </a:p>
        </p:txBody>
      </p:sp>
      <p:sp>
        <p:nvSpPr>
          <p:cNvPr id="18" name="Rectangle 52"/>
          <p:cNvSpPr>
            <a:spLocks noChangeArrowheads="1"/>
          </p:cNvSpPr>
          <p:nvPr/>
        </p:nvSpPr>
        <p:spPr bwMode="auto">
          <a:xfrm>
            <a:off x="7567613" y="4770438"/>
            <a:ext cx="3562350" cy="681037"/>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Sabadilla officinarum 9 CH</a:t>
            </a:r>
          </a:p>
          <a:p>
            <a:pPr algn="r"/>
            <a:r>
              <a:rPr lang="fr-FR" altLang="fr-FR" sz="1600">
                <a:solidFill>
                  <a:srgbClr val="000099"/>
                </a:solidFill>
              </a:rPr>
              <a:t>5 granules toutes les 2 heures - 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nimBg="1"/>
      <p:bldP spid="15" grpId="0" autoUpdateAnimBg="0"/>
      <p:bldP spid="16" grpId="0" animBg="1"/>
      <p:bldP spid="17" grpId="0" autoUpdateAnimBg="0"/>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2711450" y="1484313"/>
            <a:ext cx="727233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
                <a:srgbClr val="FFCC66"/>
              </a:buClr>
            </a:pPr>
            <a:endParaRPr lang="fr-FR" altLang="fr-FR" sz="1600" b="1">
              <a:solidFill>
                <a:srgbClr val="000099"/>
              </a:solidFill>
              <a:latin typeface="Tahoma" panose="020B0604030504040204" pitchFamily="34" charset="0"/>
              <a:ea typeface="ＭＳ Ｐゴシック" panose="020B0600070205080204" pitchFamily="34" charset="-128"/>
              <a:sym typeface="Wingdings" panose="05000000000000000000" pitchFamily="2" charset="2"/>
            </a:endParaRPr>
          </a:p>
          <a:p>
            <a:pPr algn="ctr" eaLnBrk="1" hangingPunct="1">
              <a:spcBef>
                <a:spcPct val="50000"/>
              </a:spcBef>
              <a:buClr>
                <a:srgbClr val="FFCC66"/>
              </a:buClr>
            </a:pPr>
            <a:endParaRPr lang="fr-FR" altLang="fr-FR" sz="1600">
              <a:solidFill>
                <a:schemeClr val="accent2"/>
              </a:solidFill>
              <a:latin typeface="Tahoma" panose="020B0604030504040204" pitchFamily="34" charset="0"/>
              <a:ea typeface="ＭＳ Ｐゴシック" panose="020B0600070205080204" pitchFamily="34" charset="-128"/>
            </a:endParaRPr>
          </a:p>
        </p:txBody>
      </p:sp>
      <p:sp>
        <p:nvSpPr>
          <p:cNvPr id="179207" name="Text Box 13"/>
          <p:cNvSpPr txBox="1">
            <a:spLocks noChangeArrowheads="1"/>
          </p:cNvSpPr>
          <p:nvPr/>
        </p:nvSpPr>
        <p:spPr bwMode="auto">
          <a:xfrm>
            <a:off x="268288" y="1674813"/>
            <a:ext cx="8642350" cy="366712"/>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ct val="50000"/>
              </a:spcBef>
              <a:spcAft>
                <a:spcPts val="0"/>
              </a:spcAft>
              <a:defRPr/>
            </a:pPr>
            <a:r>
              <a:rPr lang="fr-FR" altLang="fr-FR" u="sng" dirty="0">
                <a:solidFill>
                  <a:srgbClr val="000099"/>
                </a:solidFill>
                <a:latin typeface="+mj-lt"/>
                <a:cs typeface="Arial" panose="020B0604020202020204" pitchFamily="34" charset="0"/>
              </a:rPr>
              <a:t>En traitement préventif (1 mois avant) et pendant toute la période des allergies</a:t>
            </a:r>
          </a:p>
        </p:txBody>
      </p:sp>
      <p:sp>
        <p:nvSpPr>
          <p:cNvPr id="204804" name="Text Box 5"/>
          <p:cNvSpPr txBox="1">
            <a:spLocks noChangeArrowheads="1"/>
          </p:cNvSpPr>
          <p:nvPr/>
        </p:nvSpPr>
        <p:spPr bwMode="auto">
          <a:xfrm>
            <a:off x="2397125" y="1065213"/>
            <a:ext cx="9986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pPr>
            <a:r>
              <a:rPr lang="fr-FR" altLang="fr-FR" sz="2000" b="1">
                <a:solidFill>
                  <a:srgbClr val="95C41D"/>
                </a:solidFill>
                <a:cs typeface="Arial" panose="020B0604020202020204" pitchFamily="34" charset="0"/>
                <a:sym typeface="Wingdings" panose="05000000000000000000" pitchFamily="2" charset="2"/>
              </a:rPr>
              <a:t> Traitement physiopathologique</a:t>
            </a:r>
          </a:p>
        </p:txBody>
      </p:sp>
      <p:sp>
        <p:nvSpPr>
          <p:cNvPr id="204805"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3.2. Rhinites et conjonctivites allergiques </a:t>
            </a:r>
          </a:p>
        </p:txBody>
      </p:sp>
      <p:sp>
        <p:nvSpPr>
          <p:cNvPr id="10" name="Rectangle 51"/>
          <p:cNvSpPr>
            <a:spLocks noChangeArrowheads="1"/>
          </p:cNvSpPr>
          <p:nvPr/>
        </p:nvSpPr>
        <p:spPr bwMode="auto">
          <a:xfrm>
            <a:off x="268288" y="2586038"/>
            <a:ext cx="4886325" cy="831850"/>
          </a:xfrm>
          <a:prstGeom prst="rect">
            <a:avLst/>
          </a:prstGeom>
          <a:noFill/>
          <a:ln>
            <a:noFill/>
          </a:ln>
          <a:effectLst/>
        </p:spPr>
        <p:txBody>
          <a:bodyPr>
            <a:spAutoFit/>
          </a:bodyPr>
          <a:lstStyle>
            <a:lvl1pPr>
              <a:tabLst>
                <a:tab pos="187325" algn="l"/>
              </a:tabLst>
              <a:defRPr sz="1600">
                <a:solidFill>
                  <a:schemeClr val="tx1"/>
                </a:solidFill>
                <a:latin typeface="Arial" panose="020B0604020202020204" pitchFamily="34" charset="0"/>
              </a:defRPr>
            </a:lvl1pPr>
            <a:lvl2pPr marL="742950" indent="-285750">
              <a:tabLst>
                <a:tab pos="187325" algn="l"/>
              </a:tabLst>
              <a:defRPr sz="1600">
                <a:solidFill>
                  <a:schemeClr val="tx1"/>
                </a:solidFill>
                <a:latin typeface="Arial" panose="020B0604020202020204" pitchFamily="34" charset="0"/>
              </a:defRPr>
            </a:lvl2pPr>
            <a:lvl3pPr marL="1143000" indent="-228600">
              <a:tabLst>
                <a:tab pos="187325" algn="l"/>
              </a:tabLst>
              <a:defRPr sz="1600">
                <a:solidFill>
                  <a:schemeClr val="tx1"/>
                </a:solidFill>
                <a:latin typeface="Arial" panose="020B0604020202020204" pitchFamily="34" charset="0"/>
              </a:defRPr>
            </a:lvl3pPr>
            <a:lvl4pPr marL="1600200" indent="-228600">
              <a:tabLst>
                <a:tab pos="187325" algn="l"/>
              </a:tabLst>
              <a:defRPr sz="1600">
                <a:solidFill>
                  <a:schemeClr val="tx1"/>
                </a:solidFill>
                <a:latin typeface="Arial" panose="020B0604020202020204" pitchFamily="34" charset="0"/>
              </a:defRPr>
            </a:lvl4pPr>
            <a:lvl5pPr marL="2057400" indent="-228600">
              <a:tabLst>
                <a:tab pos="187325"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9pPr>
          </a:lstStyle>
          <a:p>
            <a:pPr marL="285750" indent="-285750" fontAlgn="auto">
              <a:spcBef>
                <a:spcPts val="0"/>
              </a:spcBef>
              <a:spcAft>
                <a:spcPts val="0"/>
              </a:spcAft>
              <a:buClr>
                <a:srgbClr val="62C400"/>
              </a:buClr>
              <a:buFontTx/>
              <a:buBlip>
                <a:blip r:embed="rId3"/>
              </a:buBlip>
              <a:tabLst>
                <a:tab pos="274638" algn="l"/>
              </a:tabLst>
              <a:defRPr/>
            </a:pPr>
            <a:r>
              <a:rPr lang="fr-FR" altLang="fr-FR" b="1" dirty="0">
                <a:solidFill>
                  <a:srgbClr val="000099"/>
                </a:solidFill>
                <a:cs typeface="Arial" panose="020B0604020202020204" pitchFamily="34" charset="0"/>
              </a:rPr>
              <a:t>Systématiquement </a:t>
            </a:r>
            <a:r>
              <a:rPr lang="fr-FR" altLang="fr-FR" dirty="0">
                <a:solidFill>
                  <a:srgbClr val="000099"/>
                </a:solidFill>
                <a:cs typeface="Arial" panose="020B0604020202020204" pitchFamily="34" charset="0"/>
              </a:rPr>
              <a:t>pour moduler le mécanisme de la réaction allergique</a:t>
            </a:r>
          </a:p>
          <a:p>
            <a:pPr fontAlgn="auto">
              <a:spcBef>
                <a:spcPts val="0"/>
              </a:spcBef>
              <a:spcAft>
                <a:spcPts val="0"/>
              </a:spcAft>
              <a:buClr>
                <a:srgbClr val="62C400"/>
              </a:buClr>
              <a:defRPr/>
            </a:pPr>
            <a:endParaRPr lang="fr-FR" altLang="fr-FR" dirty="0">
              <a:solidFill>
                <a:srgbClr val="000099"/>
              </a:solidFill>
              <a:cs typeface="Arial" panose="020B0604020202020204" pitchFamily="34" charset="0"/>
            </a:endParaRPr>
          </a:p>
        </p:txBody>
      </p:sp>
      <p:sp>
        <p:nvSpPr>
          <p:cNvPr id="13" name="Rectangle 52"/>
          <p:cNvSpPr>
            <a:spLocks noChangeArrowheads="1"/>
          </p:cNvSpPr>
          <p:nvPr/>
        </p:nvSpPr>
        <p:spPr bwMode="auto">
          <a:xfrm>
            <a:off x="8115300" y="2468563"/>
            <a:ext cx="3024188" cy="681037"/>
          </a:xfrm>
          <a:prstGeom prst="roundRect">
            <a:avLst>
              <a:gd name="adj" fmla="val 16667"/>
            </a:avLst>
          </a:prstGeom>
          <a:noFill/>
          <a:ln w="12700">
            <a:solidFill>
              <a:srgbClr val="62C400"/>
            </a:solidFill>
            <a:miter lim="800000"/>
            <a:headEnd/>
            <a:tailEnd/>
          </a:ln>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fontAlgn="auto">
              <a:spcBef>
                <a:spcPts val="0"/>
              </a:spcBef>
              <a:spcAft>
                <a:spcPts val="0"/>
              </a:spcAft>
              <a:buFont typeface="Wingdings" panose="05000000000000000000" pitchFamily="2" charset="2"/>
              <a:buNone/>
              <a:defRPr/>
            </a:pPr>
            <a:r>
              <a:rPr lang="fr-FR" altLang="fr-FR" sz="1800" b="1" dirty="0">
                <a:solidFill>
                  <a:srgbClr val="000099"/>
                </a:solidFill>
                <a:latin typeface="+mj-lt"/>
                <a:cs typeface="Arial" panose="020B0604020202020204" pitchFamily="34" charset="0"/>
              </a:rPr>
              <a:t>Poumon histamine 15 CH</a:t>
            </a:r>
          </a:p>
          <a:p>
            <a:pPr algn="r" fontAlgn="auto">
              <a:spcBef>
                <a:spcPts val="0"/>
              </a:spcBef>
              <a:spcAft>
                <a:spcPts val="0"/>
              </a:spcAft>
              <a:defRPr/>
            </a:pPr>
            <a:r>
              <a:rPr lang="fr-FR" altLang="fr-FR" dirty="0">
                <a:solidFill>
                  <a:srgbClr val="000099"/>
                </a:solidFill>
                <a:latin typeface="+mj-lt"/>
                <a:sym typeface="Wingdings" panose="05000000000000000000" pitchFamily="2" charset="2"/>
              </a:rPr>
              <a:t>5 granules par jour</a:t>
            </a:r>
          </a:p>
        </p:txBody>
      </p:sp>
      <p:sp>
        <p:nvSpPr>
          <p:cNvPr id="14" name="Rectangle 51"/>
          <p:cNvSpPr>
            <a:spLocks noChangeArrowheads="1"/>
          </p:cNvSpPr>
          <p:nvPr/>
        </p:nvSpPr>
        <p:spPr bwMode="auto">
          <a:xfrm>
            <a:off x="268288" y="4141788"/>
            <a:ext cx="4886325" cy="830262"/>
          </a:xfrm>
          <a:prstGeom prst="rect">
            <a:avLst/>
          </a:prstGeom>
          <a:noFill/>
          <a:ln>
            <a:noFill/>
          </a:ln>
          <a:effectLst/>
        </p:spPr>
        <p:txBody>
          <a:bodyPr>
            <a:spAutoFit/>
          </a:bodyPr>
          <a:lstStyle>
            <a:lvl1pPr>
              <a:tabLst>
                <a:tab pos="187325" algn="l"/>
              </a:tabLst>
              <a:defRPr sz="1600">
                <a:solidFill>
                  <a:schemeClr val="tx1"/>
                </a:solidFill>
                <a:latin typeface="Arial" panose="020B0604020202020204" pitchFamily="34" charset="0"/>
              </a:defRPr>
            </a:lvl1pPr>
            <a:lvl2pPr marL="742950" indent="-285750">
              <a:tabLst>
                <a:tab pos="187325" algn="l"/>
              </a:tabLst>
              <a:defRPr sz="1600">
                <a:solidFill>
                  <a:schemeClr val="tx1"/>
                </a:solidFill>
                <a:latin typeface="Arial" panose="020B0604020202020204" pitchFamily="34" charset="0"/>
              </a:defRPr>
            </a:lvl2pPr>
            <a:lvl3pPr marL="1143000" indent="-228600">
              <a:tabLst>
                <a:tab pos="187325" algn="l"/>
              </a:tabLst>
              <a:defRPr sz="1600">
                <a:solidFill>
                  <a:schemeClr val="tx1"/>
                </a:solidFill>
                <a:latin typeface="Arial" panose="020B0604020202020204" pitchFamily="34" charset="0"/>
              </a:defRPr>
            </a:lvl3pPr>
            <a:lvl4pPr marL="1600200" indent="-228600">
              <a:tabLst>
                <a:tab pos="187325" algn="l"/>
              </a:tabLst>
              <a:defRPr sz="1600">
                <a:solidFill>
                  <a:schemeClr val="tx1"/>
                </a:solidFill>
                <a:latin typeface="Arial" panose="020B0604020202020204" pitchFamily="34" charset="0"/>
              </a:defRPr>
            </a:lvl4pPr>
            <a:lvl5pPr marL="2057400" indent="-228600">
              <a:tabLst>
                <a:tab pos="187325"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87325" algn="l"/>
              </a:tabLst>
              <a:defRPr sz="1600">
                <a:solidFill>
                  <a:schemeClr val="tx1"/>
                </a:solidFill>
                <a:latin typeface="Arial" panose="020B0604020202020204" pitchFamily="34" charset="0"/>
              </a:defRPr>
            </a:lvl9pPr>
          </a:lstStyle>
          <a:p>
            <a:pPr marL="285750" indent="-285750" fontAlgn="auto">
              <a:spcBef>
                <a:spcPts val="0"/>
              </a:spcBef>
              <a:spcAft>
                <a:spcPts val="0"/>
              </a:spcAft>
              <a:buClr>
                <a:srgbClr val="62C400"/>
              </a:buClr>
              <a:buFontTx/>
              <a:buBlip>
                <a:blip r:embed="rId3"/>
              </a:buBlip>
              <a:tabLst>
                <a:tab pos="274638" algn="l"/>
              </a:tabLst>
              <a:defRPr/>
            </a:pPr>
            <a:r>
              <a:rPr lang="fr-FR" altLang="fr-FR" dirty="0">
                <a:solidFill>
                  <a:srgbClr val="000099"/>
                </a:solidFill>
                <a:cs typeface="Arial" panose="020B0604020202020204" pitchFamily="34" charset="0"/>
              </a:rPr>
              <a:t>Inflammation et </a:t>
            </a:r>
            <a:r>
              <a:rPr lang="fr-FR" altLang="fr-FR" b="1" dirty="0">
                <a:solidFill>
                  <a:srgbClr val="000099"/>
                </a:solidFill>
                <a:cs typeface="Arial" panose="020B0604020202020204" pitchFamily="34" charset="0"/>
              </a:rPr>
              <a:t>œdème de la muqueuse </a:t>
            </a:r>
            <a:r>
              <a:rPr lang="fr-FR" altLang="fr-FR" dirty="0">
                <a:solidFill>
                  <a:srgbClr val="000099"/>
                </a:solidFill>
                <a:cs typeface="Arial" panose="020B0604020202020204" pitchFamily="34" charset="0"/>
              </a:rPr>
              <a:t>et obstruction nasale</a:t>
            </a:r>
          </a:p>
          <a:p>
            <a:pPr fontAlgn="auto">
              <a:spcBef>
                <a:spcPts val="0"/>
              </a:spcBef>
              <a:spcAft>
                <a:spcPts val="0"/>
              </a:spcAft>
              <a:buClr>
                <a:srgbClr val="62C400"/>
              </a:buClr>
              <a:defRPr/>
            </a:pPr>
            <a:endParaRPr lang="fr-FR" altLang="fr-FR" dirty="0">
              <a:solidFill>
                <a:srgbClr val="000099"/>
              </a:solidFill>
              <a:cs typeface="Arial" panose="020B0604020202020204" pitchFamily="34" charset="0"/>
            </a:endParaRPr>
          </a:p>
        </p:txBody>
      </p:sp>
      <p:sp>
        <p:nvSpPr>
          <p:cNvPr id="15" name="Rectangle 52"/>
          <p:cNvSpPr>
            <a:spLocks noChangeArrowheads="1"/>
          </p:cNvSpPr>
          <p:nvPr/>
        </p:nvSpPr>
        <p:spPr bwMode="auto">
          <a:xfrm>
            <a:off x="6800850" y="3990975"/>
            <a:ext cx="4338638" cy="954088"/>
          </a:xfrm>
          <a:prstGeom prst="roundRect">
            <a:avLst>
              <a:gd name="adj" fmla="val 16667"/>
            </a:avLst>
          </a:prstGeom>
          <a:noFill/>
          <a:ln w="12700">
            <a:solidFill>
              <a:srgbClr val="62C400"/>
            </a:solidFill>
            <a:miter lim="800000"/>
            <a:headEnd/>
            <a:tailEnd/>
          </a:ln>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fontAlgn="auto">
              <a:spcBef>
                <a:spcPts val="0"/>
              </a:spcBef>
              <a:spcAft>
                <a:spcPts val="0"/>
              </a:spcAft>
              <a:buFont typeface="Wingdings" panose="05000000000000000000" pitchFamily="2" charset="2"/>
              <a:buNone/>
              <a:defRPr/>
            </a:pPr>
            <a:r>
              <a:rPr lang="fr-FR" altLang="fr-FR" sz="1800" b="1" dirty="0">
                <a:solidFill>
                  <a:srgbClr val="000099"/>
                </a:solidFill>
                <a:latin typeface="+mj-lt"/>
                <a:cs typeface="Arial" panose="020B0604020202020204" pitchFamily="34" charset="0"/>
              </a:rPr>
              <a:t>Apis </a:t>
            </a:r>
            <a:r>
              <a:rPr lang="fr-FR" altLang="fr-FR" sz="1800" b="1" dirty="0" err="1">
                <a:solidFill>
                  <a:srgbClr val="000099"/>
                </a:solidFill>
                <a:latin typeface="+mj-lt"/>
                <a:cs typeface="Arial" panose="020B0604020202020204" pitchFamily="34" charset="0"/>
              </a:rPr>
              <a:t>mellifica</a:t>
            </a:r>
            <a:r>
              <a:rPr lang="fr-FR" altLang="fr-FR" sz="1800" b="1" dirty="0">
                <a:solidFill>
                  <a:srgbClr val="000099"/>
                </a:solidFill>
                <a:latin typeface="+mj-lt"/>
                <a:cs typeface="Arial" panose="020B0604020202020204" pitchFamily="34" charset="0"/>
              </a:rPr>
              <a:t> 15 CH</a:t>
            </a:r>
          </a:p>
          <a:p>
            <a:pPr algn="r" fontAlgn="auto">
              <a:spcBef>
                <a:spcPts val="0"/>
              </a:spcBef>
              <a:spcAft>
                <a:spcPts val="0"/>
              </a:spcAft>
              <a:defRPr/>
            </a:pPr>
            <a:r>
              <a:rPr lang="fr-FR" altLang="fr-FR" dirty="0">
                <a:solidFill>
                  <a:srgbClr val="000099"/>
                </a:solidFill>
                <a:latin typeface="+mj-lt"/>
                <a:sym typeface="Wingdings" panose="05000000000000000000" pitchFamily="2" charset="2"/>
              </a:rPr>
              <a:t>5 granules par jour </a:t>
            </a:r>
          </a:p>
          <a:p>
            <a:pPr algn="r" fontAlgn="auto">
              <a:spcBef>
                <a:spcPts val="0"/>
              </a:spcBef>
              <a:spcAft>
                <a:spcPts val="0"/>
              </a:spcAft>
              <a:defRPr/>
            </a:pPr>
            <a:r>
              <a:rPr lang="fr-FR" altLang="fr-FR" dirty="0">
                <a:solidFill>
                  <a:srgbClr val="000099"/>
                </a:solidFill>
                <a:latin typeface="+mj-lt"/>
                <a:sym typeface="Wingdings" panose="05000000000000000000" pitchFamily="2" charset="2"/>
              </a:rPr>
              <a:t>en aigu 5 granules toutes les 2 heures - 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3" grpId="0" animBg="1"/>
      <p:bldP spid="14" grpId="0" autoUpdateAnimBg="0"/>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2381250" y="5397500"/>
            <a:ext cx="7543800" cy="9540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50000"/>
              </a:spcBef>
              <a:spcAft>
                <a:spcPts val="0"/>
              </a:spcAft>
              <a:defRPr/>
            </a:pPr>
            <a:r>
              <a:rPr lang="fr-FR" altLang="fr-FR" sz="1600" dirty="0">
                <a:solidFill>
                  <a:srgbClr val="000099"/>
                </a:solidFill>
                <a:latin typeface="+mj-lt"/>
                <a:cs typeface="Arial" panose="020B0604020202020204" pitchFamily="34" charset="0"/>
              </a:rPr>
              <a:t>1 dose par semaine à commencer 1 mois avant l’exposition aux allergènes</a:t>
            </a:r>
          </a:p>
          <a:p>
            <a:pPr algn="ctr" eaLnBrk="1" fontAlgn="auto" hangingPunct="1">
              <a:spcBef>
                <a:spcPct val="50000"/>
              </a:spcBef>
              <a:spcAft>
                <a:spcPts val="0"/>
              </a:spcAft>
              <a:defRPr/>
            </a:pPr>
            <a:r>
              <a:rPr lang="fr-FR" altLang="fr-FR" sz="1600" dirty="0">
                <a:solidFill>
                  <a:srgbClr val="000099"/>
                </a:solidFill>
                <a:latin typeface="+mj-lt"/>
                <a:cs typeface="Arial" panose="020B0604020202020204" pitchFamily="34" charset="0"/>
              </a:rPr>
              <a:t>Puis 5 granules par jour pendant toute la période d’exposition</a:t>
            </a:r>
            <a:br>
              <a:rPr lang="fr-FR" altLang="fr-FR" sz="1600" dirty="0">
                <a:solidFill>
                  <a:srgbClr val="000099"/>
                </a:solidFill>
                <a:latin typeface="+mj-lt"/>
                <a:cs typeface="Arial" panose="020B0604020202020204" pitchFamily="34" charset="0"/>
              </a:rPr>
            </a:br>
            <a:endParaRPr lang="fr-FR" altLang="fr-FR" sz="1600" dirty="0">
              <a:solidFill>
                <a:srgbClr val="000099"/>
              </a:solidFill>
              <a:latin typeface="+mj-lt"/>
              <a:cs typeface="Arial" panose="020B0604020202020204" pitchFamily="34" charset="0"/>
            </a:endParaRPr>
          </a:p>
        </p:txBody>
      </p:sp>
      <p:sp>
        <p:nvSpPr>
          <p:cNvPr id="181250" name="Text Box 3"/>
          <p:cNvSpPr txBox="1">
            <a:spLocks noChangeArrowheads="1"/>
          </p:cNvSpPr>
          <p:nvPr/>
        </p:nvSpPr>
        <p:spPr bwMode="auto">
          <a:xfrm>
            <a:off x="220663" y="1655763"/>
            <a:ext cx="3492500" cy="366712"/>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ct val="50000"/>
              </a:spcBef>
              <a:spcAft>
                <a:spcPts val="0"/>
              </a:spcAft>
              <a:defRPr/>
            </a:pPr>
            <a:r>
              <a:rPr lang="fr-FR" altLang="fr-FR" u="sng" dirty="0">
                <a:solidFill>
                  <a:srgbClr val="000099"/>
                </a:solidFill>
                <a:latin typeface="+mj-lt"/>
                <a:cs typeface="Arial" panose="020B0604020202020204" pitchFamily="34" charset="0"/>
              </a:rPr>
              <a:t>Si allergies aux pollens</a:t>
            </a:r>
          </a:p>
        </p:txBody>
      </p:sp>
      <p:sp>
        <p:nvSpPr>
          <p:cNvPr id="81930" name="Text Box 10"/>
          <p:cNvSpPr txBox="1">
            <a:spLocks noChangeArrowheads="1"/>
          </p:cNvSpPr>
          <p:nvPr/>
        </p:nvSpPr>
        <p:spPr bwMode="auto">
          <a:xfrm>
            <a:off x="10250488" y="3427413"/>
            <a:ext cx="790575" cy="336550"/>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50000"/>
              </a:spcBef>
              <a:spcAft>
                <a:spcPts val="0"/>
              </a:spcAft>
              <a:defRPr/>
            </a:pPr>
            <a:r>
              <a:rPr lang="fr-FR" altLang="fr-FR" sz="1600" dirty="0">
                <a:solidFill>
                  <a:srgbClr val="000099"/>
                </a:solidFill>
                <a:latin typeface="+mj-lt"/>
                <a:cs typeface="Arial" panose="020B0604020202020204" pitchFamily="34" charset="0"/>
              </a:rPr>
              <a:t>ou</a:t>
            </a:r>
          </a:p>
        </p:txBody>
      </p:sp>
      <p:sp>
        <p:nvSpPr>
          <p:cNvPr id="16" name="Text Box 3"/>
          <p:cNvSpPr txBox="1">
            <a:spLocks noChangeArrowheads="1"/>
          </p:cNvSpPr>
          <p:nvPr/>
        </p:nvSpPr>
        <p:spPr bwMode="auto">
          <a:xfrm>
            <a:off x="220663" y="3952875"/>
            <a:ext cx="3492500" cy="366713"/>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ct val="50000"/>
              </a:spcBef>
              <a:spcAft>
                <a:spcPts val="0"/>
              </a:spcAft>
              <a:defRPr/>
            </a:pPr>
            <a:r>
              <a:rPr lang="fr-FR" altLang="fr-FR" u="sng" dirty="0">
                <a:solidFill>
                  <a:srgbClr val="000099"/>
                </a:solidFill>
                <a:latin typeface="+mj-lt"/>
                <a:cs typeface="Arial" panose="020B0604020202020204" pitchFamily="34" charset="0"/>
              </a:rPr>
              <a:t>Si allergies aux acariens</a:t>
            </a:r>
          </a:p>
        </p:txBody>
      </p:sp>
      <p:sp>
        <p:nvSpPr>
          <p:cNvPr id="206854" name="Text Box 5"/>
          <p:cNvSpPr txBox="1">
            <a:spLocks noChangeArrowheads="1"/>
          </p:cNvSpPr>
          <p:nvPr/>
        </p:nvSpPr>
        <p:spPr bwMode="auto">
          <a:xfrm>
            <a:off x="2397125" y="1065213"/>
            <a:ext cx="9986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pPr>
            <a:r>
              <a:rPr lang="fr-FR" altLang="fr-FR" sz="2000" b="1">
                <a:solidFill>
                  <a:srgbClr val="95C41D"/>
                </a:solidFill>
                <a:cs typeface="Arial" panose="020B0604020202020204" pitchFamily="34" charset="0"/>
                <a:sym typeface="Wingdings" panose="05000000000000000000" pitchFamily="2" charset="2"/>
              </a:rPr>
              <a:t> Traitement étiologique</a:t>
            </a:r>
          </a:p>
        </p:txBody>
      </p:sp>
      <p:sp>
        <p:nvSpPr>
          <p:cNvPr id="206855"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3.2. Rhinites et conjonctivites allergiques </a:t>
            </a:r>
          </a:p>
        </p:txBody>
      </p:sp>
      <p:sp>
        <p:nvSpPr>
          <p:cNvPr id="13" name="Rectangle 51"/>
          <p:cNvSpPr>
            <a:spLocks noChangeArrowheads="1"/>
          </p:cNvSpPr>
          <p:nvPr/>
        </p:nvSpPr>
        <p:spPr bwMode="auto">
          <a:xfrm>
            <a:off x="220663" y="2160588"/>
            <a:ext cx="5759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274638" algn="l"/>
              </a:tabLst>
              <a:defRPr>
                <a:solidFill>
                  <a:schemeClr val="tx1"/>
                </a:solidFill>
                <a:latin typeface="Arial" panose="020B0604020202020204" pitchFamily="34" charset="0"/>
              </a:defRPr>
            </a:lvl1pPr>
            <a:lvl2pPr marL="742950" indent="-285750">
              <a:tabLst>
                <a:tab pos="274638" algn="l"/>
              </a:tabLst>
              <a:defRPr>
                <a:solidFill>
                  <a:schemeClr val="tx1"/>
                </a:solidFill>
                <a:latin typeface="Arial" panose="020B0604020202020204" pitchFamily="34" charset="0"/>
              </a:defRPr>
            </a:lvl2pPr>
            <a:lvl3pPr marL="1143000" indent="-228600">
              <a:tabLst>
                <a:tab pos="274638" algn="l"/>
              </a:tabLst>
              <a:defRPr>
                <a:solidFill>
                  <a:schemeClr val="tx1"/>
                </a:solidFill>
                <a:latin typeface="Arial" panose="020B0604020202020204" pitchFamily="34" charset="0"/>
              </a:defRPr>
            </a:lvl3pPr>
            <a:lvl4pPr marL="1600200" indent="-228600">
              <a:tabLst>
                <a:tab pos="274638" algn="l"/>
              </a:tabLst>
              <a:defRPr>
                <a:solidFill>
                  <a:schemeClr val="tx1"/>
                </a:solidFill>
                <a:latin typeface="Arial" panose="020B0604020202020204" pitchFamily="34" charset="0"/>
              </a:defRPr>
            </a:lvl4pPr>
            <a:lvl5pPr marL="2057400" indent="-228600">
              <a:tabLst>
                <a:tab pos="2746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46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46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46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4638" algn="l"/>
              </a:tabLst>
              <a:defRPr>
                <a:solidFill>
                  <a:schemeClr val="tx1"/>
                </a:solidFill>
                <a:latin typeface="Arial" panose="020B0604020202020204" pitchFamily="34" charset="0"/>
              </a:defRPr>
            </a:lvl9pPr>
          </a:lstStyle>
          <a:p>
            <a:pPr>
              <a:buClr>
                <a:srgbClr val="62C400"/>
              </a:buClr>
              <a:buFontTx/>
              <a:buBlip>
                <a:blip r:embed="rId3"/>
              </a:buBlip>
            </a:pPr>
            <a:r>
              <a:rPr lang="fr-FR" altLang="fr-FR" sz="1600" b="1">
                <a:solidFill>
                  <a:srgbClr val="000099"/>
                </a:solidFill>
                <a:cs typeface="Arial" panose="020B0604020202020204" pitchFamily="34" charset="0"/>
              </a:rPr>
              <a:t>Dilution d’un mélange de pollens de l’Institut Pasteur</a:t>
            </a:r>
            <a:endParaRPr lang="fr-FR" altLang="fr-FR" sz="1600">
              <a:solidFill>
                <a:srgbClr val="000099"/>
              </a:solidFill>
              <a:cs typeface="Arial" panose="020B0604020202020204" pitchFamily="34" charset="0"/>
            </a:endParaRPr>
          </a:p>
        </p:txBody>
      </p:sp>
      <p:sp>
        <p:nvSpPr>
          <p:cNvPr id="18" name="Rectangle 52"/>
          <p:cNvSpPr>
            <a:spLocks noChangeArrowheads="1"/>
          </p:cNvSpPr>
          <p:nvPr/>
        </p:nvSpPr>
        <p:spPr bwMode="auto">
          <a:xfrm>
            <a:off x="9371013" y="2103438"/>
            <a:ext cx="1757362" cy="407987"/>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Pollens 30 CH</a:t>
            </a:r>
          </a:p>
        </p:txBody>
      </p:sp>
      <p:sp>
        <p:nvSpPr>
          <p:cNvPr id="19" name="Rectangle 51"/>
          <p:cNvSpPr>
            <a:spLocks noChangeArrowheads="1"/>
          </p:cNvSpPr>
          <p:nvPr/>
        </p:nvSpPr>
        <p:spPr bwMode="auto">
          <a:xfrm>
            <a:off x="220663" y="2914650"/>
            <a:ext cx="56372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274638" algn="l"/>
              </a:tabLst>
              <a:defRPr>
                <a:solidFill>
                  <a:schemeClr val="tx1"/>
                </a:solidFill>
                <a:latin typeface="Arial" panose="020B0604020202020204" pitchFamily="34" charset="0"/>
              </a:defRPr>
            </a:lvl1pPr>
            <a:lvl2pPr marL="742950" indent="-285750">
              <a:tabLst>
                <a:tab pos="274638" algn="l"/>
              </a:tabLst>
              <a:defRPr>
                <a:solidFill>
                  <a:schemeClr val="tx1"/>
                </a:solidFill>
                <a:latin typeface="Arial" panose="020B0604020202020204" pitchFamily="34" charset="0"/>
              </a:defRPr>
            </a:lvl2pPr>
            <a:lvl3pPr marL="1143000" indent="-228600">
              <a:tabLst>
                <a:tab pos="274638" algn="l"/>
              </a:tabLst>
              <a:defRPr>
                <a:solidFill>
                  <a:schemeClr val="tx1"/>
                </a:solidFill>
                <a:latin typeface="Arial" panose="020B0604020202020204" pitchFamily="34" charset="0"/>
              </a:defRPr>
            </a:lvl3pPr>
            <a:lvl4pPr marL="1600200" indent="-228600">
              <a:tabLst>
                <a:tab pos="274638" algn="l"/>
              </a:tabLst>
              <a:defRPr>
                <a:solidFill>
                  <a:schemeClr val="tx1"/>
                </a:solidFill>
                <a:latin typeface="Arial" panose="020B0604020202020204" pitchFamily="34" charset="0"/>
              </a:defRPr>
            </a:lvl4pPr>
            <a:lvl5pPr marL="2057400" indent="-228600">
              <a:tabLst>
                <a:tab pos="2746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46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46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46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4638" algn="l"/>
              </a:tabLst>
              <a:defRPr>
                <a:solidFill>
                  <a:schemeClr val="tx1"/>
                </a:solidFill>
                <a:latin typeface="Arial" panose="020B0604020202020204" pitchFamily="34" charset="0"/>
              </a:defRPr>
            </a:lvl9pPr>
          </a:lstStyle>
          <a:p>
            <a:pPr>
              <a:buClr>
                <a:srgbClr val="62C400"/>
              </a:buClr>
              <a:buFontTx/>
              <a:buBlip>
                <a:blip r:embed="rId3"/>
              </a:buBlip>
            </a:pPr>
            <a:r>
              <a:rPr lang="fr-FR" altLang="fr-FR" sz="1600">
                <a:solidFill>
                  <a:srgbClr val="000099"/>
                </a:solidFill>
                <a:cs typeface="Arial" panose="020B0604020202020204" pitchFamily="34" charset="0"/>
              </a:rPr>
              <a:t>Pollen de cyprès, pollen de graminées, pollen de pin, …. </a:t>
            </a:r>
          </a:p>
        </p:txBody>
      </p:sp>
      <p:sp>
        <p:nvSpPr>
          <p:cNvPr id="20" name="Rectangle 52"/>
          <p:cNvSpPr>
            <a:spLocks noChangeArrowheads="1"/>
          </p:cNvSpPr>
          <p:nvPr/>
        </p:nvSpPr>
        <p:spPr bwMode="auto">
          <a:xfrm>
            <a:off x="7977188" y="2914650"/>
            <a:ext cx="3151187" cy="407988"/>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Pollens spécifiques 30 CH </a:t>
            </a:r>
          </a:p>
        </p:txBody>
      </p:sp>
      <p:sp>
        <p:nvSpPr>
          <p:cNvPr id="21" name="Rectangle 52"/>
          <p:cNvSpPr>
            <a:spLocks noChangeArrowheads="1"/>
          </p:cNvSpPr>
          <p:nvPr/>
        </p:nvSpPr>
        <p:spPr bwMode="auto">
          <a:xfrm>
            <a:off x="6494463" y="4043363"/>
            <a:ext cx="4633912" cy="407987"/>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Dermatophagoïdes pteronyssinus 30 CH</a:t>
            </a:r>
          </a:p>
        </p:txBody>
      </p:sp>
      <p:sp>
        <p:nvSpPr>
          <p:cNvPr id="15" name="Rectangle 52"/>
          <p:cNvSpPr>
            <a:spLocks noChangeArrowheads="1"/>
          </p:cNvSpPr>
          <p:nvPr/>
        </p:nvSpPr>
        <p:spPr bwMode="auto">
          <a:xfrm>
            <a:off x="7277100" y="4579938"/>
            <a:ext cx="3851275" cy="409575"/>
          </a:xfrm>
          <a:prstGeom prst="roundRect">
            <a:avLst>
              <a:gd name="adj" fmla="val 16667"/>
            </a:avLst>
          </a:prstGeom>
          <a:noFill/>
          <a:ln w="12700">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Font typeface="Wingdings" panose="05000000000000000000" pitchFamily="2" charset="2"/>
              <a:buNone/>
            </a:pPr>
            <a:r>
              <a:rPr lang="fr-FR" altLang="fr-FR" b="1">
                <a:solidFill>
                  <a:srgbClr val="000099"/>
                </a:solidFill>
                <a:cs typeface="Arial" panose="020B0604020202020204" pitchFamily="34" charset="0"/>
              </a:rPr>
              <a:t>Dermatophagoïdes farinae 30 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1930"/>
                                        </p:tgtEl>
                                        <p:attrNameLst>
                                          <p:attrName>style.visibility</p:attrName>
                                        </p:attrNameLst>
                                      </p:cBhvr>
                                      <p:to>
                                        <p:strVal val="visible"/>
                                      </p:to>
                                    </p:set>
                                    <p:animEffect transition="in" filter="fade">
                                      <p:cBhvr>
                                        <p:cTn id="23" dur="10"/>
                                        <p:tgtEl>
                                          <p:spTgt spid="8193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9"/>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9"/>
                                          </p:stCondLst>
                                        </p:cTn>
                                        <p:tgtEl>
                                          <p:spTgt spid="1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1922"/>
                                        </p:tgtEl>
                                        <p:attrNameLst>
                                          <p:attrName>style.visibility</p:attrName>
                                        </p:attrNameLst>
                                      </p:cBhvr>
                                      <p:to>
                                        <p:strVal val="visible"/>
                                      </p:to>
                                    </p:set>
                                    <p:animEffect transition="in" filter="fade">
                                      <p:cBhvr>
                                        <p:cTn id="38" dur="1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30" grpId="0"/>
      <p:bldP spid="16" grpId="0"/>
      <p:bldP spid="13" grpId="0" autoUpdateAnimBg="0"/>
      <p:bldP spid="18" grpId="0" animBg="1"/>
      <p:bldP spid="19" grpId="0" autoUpdateAnimBg="0"/>
      <p:bldP spid="20" grpId="0" animBg="1"/>
      <p:bldP spid="21"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Espace réservé du contenu 1"/>
          <p:cNvSpPr>
            <a:spLocks noGrp="1"/>
          </p:cNvSpPr>
          <p:nvPr>
            <p:ph idx="4294967295"/>
          </p:nvPr>
        </p:nvSpPr>
        <p:spPr bwMode="auto">
          <a:xfrm>
            <a:off x="1143000" y="2246313"/>
            <a:ext cx="11049000" cy="1771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Blip>
                <a:blip r:embed="rId3"/>
              </a:buBlip>
            </a:pPr>
            <a:r>
              <a:rPr lang="fr-FR" altLang="fr-FR" sz="2000">
                <a:solidFill>
                  <a:srgbClr val="000099"/>
                </a:solidFill>
              </a:rPr>
              <a:t>Et s’il y a récidive ?</a:t>
            </a:r>
          </a:p>
          <a:p>
            <a:pPr eaLnBrk="1" hangingPunct="1"/>
            <a:endParaRPr lang="fr-FR" altLang="fr-FR" sz="2000">
              <a:solidFill>
                <a:srgbClr val="000099"/>
              </a:solidFill>
            </a:endParaRPr>
          </a:p>
          <a:p>
            <a:pPr eaLnBrk="1" hangingPunct="1"/>
            <a:endParaRPr lang="fr-FR" altLang="fr-FR" sz="2000">
              <a:solidFill>
                <a:srgbClr val="000099"/>
              </a:solidFill>
            </a:endParaRPr>
          </a:p>
          <a:p>
            <a:pPr eaLnBrk="1" hangingPunct="1"/>
            <a:endParaRPr lang="fr-FR" altLang="fr-FR" sz="2000">
              <a:solidFill>
                <a:srgbClr val="000099"/>
              </a:solidFill>
            </a:endParaRPr>
          </a:p>
        </p:txBody>
      </p:sp>
      <p:pic>
        <p:nvPicPr>
          <p:cNvPr id="208899" name="Picture 8" descr="point d interrogation : Un personnage humain 3D une marque de fond de quest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7763" y="1727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0" name="Text Box 8"/>
          <p:cNvSpPr txBox="1">
            <a:spLocks noChangeArrowheads="1"/>
          </p:cNvSpPr>
          <p:nvPr/>
        </p:nvSpPr>
        <p:spPr bwMode="auto">
          <a:xfrm>
            <a:off x="2397125" y="1062038"/>
            <a:ext cx="415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000" b="1">
                <a:solidFill>
                  <a:srgbClr val="95C41D"/>
                </a:solidFill>
                <a:ea typeface="ＭＳ Ｐゴシック" panose="020B0600070205080204" pitchFamily="34" charset="-128"/>
                <a:sym typeface="Wingdings" panose="05000000000000000000" pitchFamily="2" charset="2"/>
              </a:rPr>
              <a:t> Prescription médicale</a:t>
            </a:r>
          </a:p>
        </p:txBody>
      </p:sp>
      <p:sp>
        <p:nvSpPr>
          <p:cNvPr id="208901" name="Rectangle 2"/>
          <p:cNvSpPr>
            <a:spLocks noChangeArrowheads="1"/>
          </p:cNvSpPr>
          <p:nvPr/>
        </p:nvSpPr>
        <p:spPr bwMode="auto">
          <a:xfrm>
            <a:off x="2917825" y="4237038"/>
            <a:ext cx="3829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2400">
                <a:solidFill>
                  <a:srgbClr val="000099"/>
                </a:solidFill>
                <a:sym typeface="Wingdings" panose="05000000000000000000" pitchFamily="2" charset="2"/>
              </a:rPr>
              <a:t> </a:t>
            </a:r>
            <a:r>
              <a:rPr lang="fr-FR" altLang="fr-FR" sz="2400" b="1">
                <a:solidFill>
                  <a:srgbClr val="000099"/>
                </a:solidFill>
                <a:sym typeface="Wingdings" panose="05000000000000000000" pitchFamily="2" charset="2"/>
              </a:rPr>
              <a:t>consultation médicale</a:t>
            </a:r>
            <a:endParaRPr lang="fr-FR" altLang="fr-FR" sz="2400" b="1">
              <a:solidFill>
                <a:srgbClr val="000099"/>
              </a:solidFill>
            </a:endParaRPr>
          </a:p>
        </p:txBody>
      </p:sp>
      <p:pic>
        <p:nvPicPr>
          <p:cNvPr id="208902"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9925" y="3883025"/>
            <a:ext cx="719138"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3"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3.2. Rhinites et conjonctivites allergiques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946" name="Groupe 2"/>
          <p:cNvGrpSpPr>
            <a:grpSpLocks/>
          </p:cNvGrpSpPr>
          <p:nvPr/>
        </p:nvGrpSpPr>
        <p:grpSpPr bwMode="auto">
          <a:xfrm>
            <a:off x="4079875" y="1978025"/>
            <a:ext cx="3941763" cy="2820988"/>
            <a:chOff x="2555750" y="1977368"/>
            <a:chExt cx="3941757" cy="2822328"/>
          </a:xfrm>
        </p:grpSpPr>
        <p:grpSp>
          <p:nvGrpSpPr>
            <p:cNvPr id="210976" name="Groupe 9"/>
            <p:cNvGrpSpPr>
              <a:grpSpLocks/>
            </p:cNvGrpSpPr>
            <p:nvPr/>
          </p:nvGrpSpPr>
          <p:grpSpPr bwMode="auto">
            <a:xfrm>
              <a:off x="2555750" y="1977368"/>
              <a:ext cx="3941757" cy="2822328"/>
              <a:chOff x="2748195" y="2224318"/>
              <a:chExt cx="3411540" cy="2670656"/>
            </a:xfrm>
          </p:grpSpPr>
          <p:sp>
            <p:nvSpPr>
              <p:cNvPr id="210978" name="Line 4"/>
              <p:cNvSpPr>
                <a:spLocks noChangeShapeType="1"/>
              </p:cNvSpPr>
              <p:nvPr/>
            </p:nvSpPr>
            <p:spPr bwMode="auto">
              <a:xfrm>
                <a:off x="2748195" y="3600445"/>
                <a:ext cx="3411540" cy="297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210979" name="Groupe 3"/>
              <p:cNvGrpSpPr>
                <a:grpSpLocks/>
              </p:cNvGrpSpPr>
              <p:nvPr/>
            </p:nvGrpSpPr>
            <p:grpSpPr bwMode="auto">
              <a:xfrm>
                <a:off x="2748195" y="2224318"/>
                <a:ext cx="3411344" cy="2670656"/>
                <a:chOff x="2748195" y="2224318"/>
                <a:chExt cx="3411344" cy="2670656"/>
              </a:xfrm>
            </p:grpSpPr>
            <p:sp>
              <p:nvSpPr>
                <p:cNvPr id="210980" name="Line 3"/>
                <p:cNvSpPr>
                  <a:spLocks noChangeShapeType="1"/>
                </p:cNvSpPr>
                <p:nvPr/>
              </p:nvSpPr>
              <p:spPr bwMode="auto">
                <a:xfrm flipH="1">
                  <a:off x="4491354" y="2245776"/>
                  <a:ext cx="11895" cy="2627742"/>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210981" name="Group 5"/>
                <p:cNvGrpSpPr>
                  <a:grpSpLocks/>
                </p:cNvGrpSpPr>
                <p:nvPr/>
              </p:nvGrpSpPr>
              <p:grpSpPr bwMode="auto">
                <a:xfrm>
                  <a:off x="2748195" y="2224318"/>
                  <a:ext cx="3411344" cy="2670656"/>
                  <a:chOff x="1746" y="1246"/>
                  <a:chExt cx="2366" cy="1867"/>
                </a:xfrm>
              </p:grpSpPr>
              <p:sp>
                <p:nvSpPr>
                  <p:cNvPr id="210982" name="Rectangle 6"/>
                  <p:cNvSpPr>
                    <a:spLocks noChangeArrowheads="1"/>
                  </p:cNvSpPr>
                  <p:nvPr/>
                </p:nvSpPr>
                <p:spPr bwMode="auto">
                  <a:xfrm>
                    <a:off x="1746" y="1261"/>
                    <a:ext cx="2366" cy="1852"/>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600">
                      <a:solidFill>
                        <a:srgbClr val="000000"/>
                      </a:solidFill>
                      <a:ea typeface="ＭＳ Ｐゴシック" panose="020B0600070205080204" pitchFamily="34" charset="-128"/>
                    </a:endParaRPr>
                  </a:p>
                </p:txBody>
              </p:sp>
              <p:grpSp>
                <p:nvGrpSpPr>
                  <p:cNvPr id="210983" name="Group 7"/>
                  <p:cNvGrpSpPr>
                    <a:grpSpLocks/>
                  </p:cNvGrpSpPr>
                  <p:nvPr/>
                </p:nvGrpSpPr>
                <p:grpSpPr bwMode="auto">
                  <a:xfrm>
                    <a:off x="1758" y="1246"/>
                    <a:ext cx="2174" cy="1845"/>
                    <a:chOff x="1758" y="1246"/>
                    <a:chExt cx="2174" cy="1845"/>
                  </a:xfrm>
                </p:grpSpPr>
                <p:sp>
                  <p:nvSpPr>
                    <p:cNvPr id="210984" name="Text Box 8"/>
                    <p:cNvSpPr txBox="1">
                      <a:spLocks noChangeArrowheads="1"/>
                    </p:cNvSpPr>
                    <p:nvPr/>
                  </p:nvSpPr>
                  <p:spPr bwMode="auto">
                    <a:xfrm>
                      <a:off x="1758" y="1699"/>
                      <a:ext cx="1044"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cs typeface="Arial" panose="020B0604020202020204" pitchFamily="34" charset="0"/>
                        </a:rPr>
                        <a:t>Aspect</a:t>
                      </a:r>
                    </a:p>
                    <a:p>
                      <a:pPr eaLnBrk="1" hangingPunct="1"/>
                      <a:r>
                        <a:rPr lang="fr-FR" altLang="fr-FR" sz="1400" b="1">
                          <a:solidFill>
                            <a:srgbClr val="000000"/>
                          </a:solidFill>
                          <a:ea typeface="ＭＳ Ｐゴシック" panose="020B0600070205080204" pitchFamily="34" charset="-128"/>
                          <a:cs typeface="Arial" panose="020B0604020202020204" pitchFamily="34" charset="0"/>
                        </a:rPr>
                        <a:t>Stade</a:t>
                      </a:r>
                    </a:p>
                    <a:p>
                      <a:pPr eaLnBrk="1" hangingPunct="1"/>
                      <a:r>
                        <a:rPr lang="fr-FR" altLang="fr-FR" sz="1400" b="1">
                          <a:solidFill>
                            <a:srgbClr val="000000"/>
                          </a:solidFill>
                          <a:ea typeface="ＭＳ Ｐゴシック" panose="020B0600070205080204" pitchFamily="34" charset="-128"/>
                          <a:cs typeface="Arial" panose="020B0604020202020204" pitchFamily="34" charset="0"/>
                        </a:rPr>
                        <a:t>Localisation</a:t>
                      </a:r>
                    </a:p>
                  </p:txBody>
                </p:sp>
                <p:sp>
                  <p:nvSpPr>
                    <p:cNvPr id="210985" name="Text Box 9"/>
                    <p:cNvSpPr txBox="1">
                      <a:spLocks noChangeArrowheads="1"/>
                    </p:cNvSpPr>
                    <p:nvPr/>
                  </p:nvSpPr>
                  <p:spPr bwMode="auto">
                    <a:xfrm>
                      <a:off x="2764" y="1246"/>
                      <a:ext cx="18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cs typeface="Arial" panose="020B0604020202020204" pitchFamily="34" charset="0"/>
                        </a:rPr>
                        <a:t>I</a:t>
                      </a:r>
                    </a:p>
                  </p:txBody>
                </p:sp>
                <p:sp>
                  <p:nvSpPr>
                    <p:cNvPr id="210986" name="Text Box 10"/>
                    <p:cNvSpPr txBox="1">
                      <a:spLocks noChangeArrowheads="1"/>
                    </p:cNvSpPr>
                    <p:nvPr/>
                  </p:nvSpPr>
                  <p:spPr bwMode="auto">
                    <a:xfrm>
                      <a:off x="2984" y="1258"/>
                      <a:ext cx="2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cs typeface="Arial" panose="020B0604020202020204" pitchFamily="34" charset="0"/>
                        </a:rPr>
                        <a:t>II</a:t>
                      </a:r>
                    </a:p>
                  </p:txBody>
                </p:sp>
                <p:sp>
                  <p:nvSpPr>
                    <p:cNvPr id="210987" name="Text Box 11"/>
                    <p:cNvSpPr txBox="1">
                      <a:spLocks noChangeArrowheads="1"/>
                    </p:cNvSpPr>
                    <p:nvPr/>
                  </p:nvSpPr>
                  <p:spPr bwMode="auto">
                    <a:xfrm>
                      <a:off x="2966" y="2840"/>
                      <a:ext cx="2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cs typeface="Arial" panose="020B0604020202020204" pitchFamily="34" charset="0"/>
                        </a:rPr>
                        <a:t>III</a:t>
                      </a:r>
                    </a:p>
                  </p:txBody>
                </p:sp>
                <p:sp>
                  <p:nvSpPr>
                    <p:cNvPr id="210988" name="Text Box 12"/>
                    <p:cNvSpPr txBox="1">
                      <a:spLocks noChangeArrowheads="1"/>
                    </p:cNvSpPr>
                    <p:nvPr/>
                  </p:nvSpPr>
                  <p:spPr bwMode="auto">
                    <a:xfrm>
                      <a:off x="2659" y="2847"/>
                      <a:ext cx="29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cs typeface="Arial" panose="020B0604020202020204" pitchFamily="34" charset="0"/>
                        </a:rPr>
                        <a:t>IV</a:t>
                      </a:r>
                    </a:p>
                  </p:txBody>
                </p:sp>
                <p:sp>
                  <p:nvSpPr>
                    <p:cNvPr id="210989" name="Text Box 13"/>
                    <p:cNvSpPr txBox="1">
                      <a:spLocks noChangeArrowheads="1"/>
                    </p:cNvSpPr>
                    <p:nvPr/>
                  </p:nvSpPr>
                  <p:spPr bwMode="auto">
                    <a:xfrm>
                      <a:off x="1791" y="2432"/>
                      <a:ext cx="108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cs typeface="Arial" panose="020B0604020202020204" pitchFamily="34" charset="0"/>
                        </a:rPr>
                        <a:t>Signes concomitants</a:t>
                      </a:r>
                    </a:p>
                  </p:txBody>
                </p:sp>
                <p:sp>
                  <p:nvSpPr>
                    <p:cNvPr id="210990" name="Text Box 14"/>
                    <p:cNvSpPr txBox="1">
                      <a:spLocks noChangeArrowheads="1"/>
                    </p:cNvSpPr>
                    <p:nvPr/>
                  </p:nvSpPr>
                  <p:spPr bwMode="auto">
                    <a:xfrm>
                      <a:off x="3025" y="2511"/>
                      <a:ext cx="90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cs typeface="Arial" panose="020B0604020202020204" pitchFamily="34" charset="0"/>
                        </a:rPr>
                        <a:t>Modalités</a:t>
                      </a:r>
                    </a:p>
                  </p:txBody>
                </p:sp>
                <p:sp>
                  <p:nvSpPr>
                    <p:cNvPr id="210991" name="Text Box 15"/>
                    <p:cNvSpPr txBox="1">
                      <a:spLocks noChangeArrowheads="1"/>
                    </p:cNvSpPr>
                    <p:nvPr/>
                  </p:nvSpPr>
                  <p:spPr bwMode="auto">
                    <a:xfrm>
                      <a:off x="3016" y="1706"/>
                      <a:ext cx="81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cs typeface="Arial" panose="020B0604020202020204" pitchFamily="34" charset="0"/>
                        </a:rPr>
                        <a:t>Sensations</a:t>
                      </a:r>
                    </a:p>
                  </p:txBody>
                </p:sp>
              </p:grpSp>
            </p:grpSp>
          </p:grpSp>
        </p:grpSp>
        <p:sp>
          <p:nvSpPr>
            <p:cNvPr id="210977" name="ZoneTexte 52"/>
            <p:cNvSpPr txBox="1">
              <a:spLocks noChangeArrowheads="1"/>
            </p:cNvSpPr>
            <p:nvPr/>
          </p:nvSpPr>
          <p:spPr bwMode="auto">
            <a:xfrm>
              <a:off x="2571160" y="2216029"/>
              <a:ext cx="2090038" cy="446488"/>
            </a:xfrm>
            <a:prstGeom prst="rect">
              <a:avLst/>
            </a:prstGeom>
            <a:noFill/>
            <a:ln w="1905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100" b="1" dirty="0">
                  <a:solidFill>
                    <a:srgbClr val="000000"/>
                  </a:solidFill>
                </a:rPr>
                <a:t>Similitude </a:t>
              </a:r>
              <a:r>
                <a:rPr lang="fr-FR" altLang="fr-FR" sz="1100" b="1" dirty="0" err="1">
                  <a:solidFill>
                    <a:srgbClr val="000000"/>
                  </a:solidFill>
                </a:rPr>
                <a:t>anatomo</a:t>
              </a:r>
              <a:r>
                <a:rPr lang="fr-FR" altLang="fr-FR" sz="1100" b="1" dirty="0">
                  <a:solidFill>
                    <a:srgbClr val="000000"/>
                  </a:solidFill>
                </a:rPr>
                <a:t>-physio- pathologique =</a:t>
              </a:r>
              <a:r>
                <a:rPr lang="fr-FR" altLang="fr-FR" sz="1200" b="1" dirty="0">
                  <a:solidFill>
                    <a:srgbClr val="000000"/>
                  </a:solidFill>
                </a:rPr>
                <a:t> </a:t>
              </a:r>
              <a:r>
                <a:rPr lang="fr-FR" altLang="fr-FR" sz="1000" b="1" dirty="0">
                  <a:solidFill>
                    <a:srgbClr val="000099"/>
                  </a:solidFill>
                </a:rPr>
                <a:t>15-30CH</a:t>
              </a:r>
            </a:p>
          </p:txBody>
        </p:sp>
      </p:grpSp>
      <p:grpSp>
        <p:nvGrpSpPr>
          <p:cNvPr id="210947" name="Groupe 7"/>
          <p:cNvGrpSpPr>
            <a:grpSpLocks/>
          </p:cNvGrpSpPr>
          <p:nvPr/>
        </p:nvGrpSpPr>
        <p:grpSpPr bwMode="auto">
          <a:xfrm>
            <a:off x="2228850" y="4787900"/>
            <a:ext cx="8262938" cy="1630363"/>
            <a:chOff x="686962" y="5150607"/>
            <a:chExt cx="8262936" cy="1630177"/>
          </a:xfrm>
        </p:grpSpPr>
        <p:grpSp>
          <p:nvGrpSpPr>
            <p:cNvPr id="210965" name="Group 23"/>
            <p:cNvGrpSpPr>
              <a:grpSpLocks/>
            </p:cNvGrpSpPr>
            <p:nvPr/>
          </p:nvGrpSpPr>
          <p:grpSpPr bwMode="auto">
            <a:xfrm>
              <a:off x="2537329" y="5150607"/>
              <a:ext cx="3942222" cy="1166340"/>
              <a:chOff x="1509" y="3123"/>
              <a:chExt cx="2455" cy="486"/>
            </a:xfrm>
          </p:grpSpPr>
          <p:sp>
            <p:nvSpPr>
              <p:cNvPr id="210974" name="Rectangle 24"/>
              <p:cNvSpPr>
                <a:spLocks noChangeArrowheads="1"/>
              </p:cNvSpPr>
              <p:nvPr/>
            </p:nvSpPr>
            <p:spPr bwMode="auto">
              <a:xfrm>
                <a:off x="1509" y="3127"/>
                <a:ext cx="2455" cy="482"/>
              </a:xfrm>
              <a:prstGeom prst="rect">
                <a:avLst/>
              </a:prstGeom>
              <a:solidFill>
                <a:srgbClr val="FF9933"/>
              </a:solidFill>
              <a:ln w="19050">
                <a:solidFill>
                  <a:srgbClr val="00008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600">
                  <a:solidFill>
                    <a:srgbClr val="000000"/>
                  </a:solidFill>
                  <a:ea typeface="ＭＳ Ｐゴシック" panose="020B0600070205080204" pitchFamily="34" charset="-128"/>
                </a:endParaRPr>
              </a:p>
            </p:txBody>
          </p:sp>
          <p:sp>
            <p:nvSpPr>
              <p:cNvPr id="210975" name="Line 25"/>
              <p:cNvSpPr>
                <a:spLocks noChangeShapeType="1"/>
              </p:cNvSpPr>
              <p:nvPr/>
            </p:nvSpPr>
            <p:spPr bwMode="auto">
              <a:xfrm>
                <a:off x="2766" y="3123"/>
                <a:ext cx="6" cy="486"/>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10966" name="AutoShape 26"/>
            <p:cNvSpPr>
              <a:spLocks noChangeArrowheads="1"/>
            </p:cNvSpPr>
            <p:nvPr/>
          </p:nvSpPr>
          <p:spPr bwMode="auto">
            <a:xfrm>
              <a:off x="686962" y="5873928"/>
              <a:ext cx="2173288" cy="670366"/>
            </a:xfrm>
            <a:prstGeom prst="cloudCallout">
              <a:avLst>
                <a:gd name="adj1" fmla="val 53972"/>
                <a:gd name="adj2" fmla="val -81556"/>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Puis-je définir le Type sensible ?</a:t>
              </a:r>
            </a:p>
            <a:p>
              <a:pPr lvl="1" algn="ctr" eaLnBrk="1" hangingPunct="1"/>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sp>
          <p:nvSpPr>
            <p:cNvPr id="210967" name="AutoShape 27"/>
            <p:cNvSpPr>
              <a:spLocks noChangeArrowheads="1"/>
            </p:cNvSpPr>
            <p:nvPr/>
          </p:nvSpPr>
          <p:spPr bwMode="auto">
            <a:xfrm>
              <a:off x="6012658" y="5972747"/>
              <a:ext cx="2937240" cy="465187"/>
            </a:xfrm>
            <a:prstGeom prst="wedgeRoundRectCallout">
              <a:avLst>
                <a:gd name="adj1" fmla="val -54185"/>
                <a:gd name="adj2" fmla="val -100958"/>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Quelles maladies faites-vous </a:t>
              </a:r>
            </a:p>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(ou avez-vous fait) et à quel rythme ?</a:t>
              </a:r>
            </a:p>
            <a:p>
              <a:pPr lvl="1" algn="ctr" eaLnBrk="1" hangingPunct="1"/>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sp>
          <p:nvSpPr>
            <p:cNvPr id="210968" name="Text Box 28"/>
            <p:cNvSpPr txBox="1">
              <a:spLocks noChangeArrowheads="1"/>
            </p:cNvSpPr>
            <p:nvPr/>
          </p:nvSpPr>
          <p:spPr bwMode="auto">
            <a:xfrm>
              <a:off x="2826239" y="5351909"/>
              <a:ext cx="1728787" cy="30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FFFFFF"/>
                  </a:solidFill>
                  <a:ea typeface="ＭＳ Ｐゴシック" panose="020B0600070205080204" pitchFamily="34" charset="-128"/>
                  <a:cs typeface="Arial" panose="020B0604020202020204" pitchFamily="34" charset="0"/>
                </a:rPr>
                <a:t>Type sensible</a:t>
              </a:r>
            </a:p>
          </p:txBody>
        </p:sp>
        <p:sp>
          <p:nvSpPr>
            <p:cNvPr id="210969" name="Text Box 29"/>
            <p:cNvSpPr txBox="1">
              <a:spLocks noChangeArrowheads="1"/>
            </p:cNvSpPr>
            <p:nvPr/>
          </p:nvSpPr>
          <p:spPr bwMode="auto">
            <a:xfrm>
              <a:off x="4599795" y="5364312"/>
              <a:ext cx="1728787" cy="5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FFFFFF"/>
                  </a:solidFill>
                  <a:ea typeface="ＭＳ Ｐゴシック" panose="020B0600070205080204" pitchFamily="34" charset="-128"/>
                  <a:cs typeface="Arial" panose="020B0604020202020204" pitchFamily="34" charset="0"/>
                </a:rPr>
                <a:t>Mode Réactionnel Chronique</a:t>
              </a:r>
            </a:p>
          </p:txBody>
        </p:sp>
        <p:sp>
          <p:nvSpPr>
            <p:cNvPr id="52254" name="Text Box 30"/>
            <p:cNvSpPr txBox="1">
              <a:spLocks noChangeArrowheads="1"/>
            </p:cNvSpPr>
            <p:nvPr/>
          </p:nvSpPr>
          <p:spPr bwMode="auto">
            <a:xfrm>
              <a:off x="3049161" y="5928393"/>
              <a:ext cx="1333500" cy="276193"/>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fr-FR" sz="1200" b="1" dirty="0">
                  <a:solidFill>
                    <a:srgbClr val="3333CC"/>
                  </a:solidFill>
                  <a:effectLst>
                    <a:outerShdw blurRad="38100" dist="38100" dir="2700000" algn="tl">
                      <a:srgbClr val="C0C0C0"/>
                    </a:outerShdw>
                  </a:effectLst>
                  <a:latin typeface="Tahoma" pitchFamily="34" charset="0"/>
                  <a:cs typeface="Arial" pitchFamily="34" charset="0"/>
                </a:rPr>
                <a:t>15 – 30 CH</a:t>
              </a:r>
            </a:p>
          </p:txBody>
        </p:sp>
        <p:sp>
          <p:nvSpPr>
            <p:cNvPr id="52255" name="Text Box 31"/>
            <p:cNvSpPr txBox="1">
              <a:spLocks noChangeArrowheads="1"/>
            </p:cNvSpPr>
            <p:nvPr/>
          </p:nvSpPr>
          <p:spPr bwMode="auto">
            <a:xfrm>
              <a:off x="4658886" y="5928393"/>
              <a:ext cx="1333500" cy="276193"/>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fr-FR" sz="1200" b="1">
                  <a:solidFill>
                    <a:srgbClr val="3333CC"/>
                  </a:solidFill>
                  <a:effectLst>
                    <a:outerShdw blurRad="38100" dist="38100" dir="2700000" algn="tl">
                      <a:srgbClr val="C0C0C0"/>
                    </a:outerShdw>
                  </a:effectLst>
                  <a:latin typeface="Tahoma" pitchFamily="34" charset="0"/>
                  <a:cs typeface="Arial" pitchFamily="34" charset="0"/>
                </a:rPr>
                <a:t>15 – 30 CH</a:t>
              </a:r>
            </a:p>
          </p:txBody>
        </p:sp>
        <p:sp>
          <p:nvSpPr>
            <p:cNvPr id="210972" name="Rectangle 22"/>
            <p:cNvSpPr>
              <a:spLocks noChangeArrowheads="1"/>
            </p:cNvSpPr>
            <p:nvPr/>
          </p:nvSpPr>
          <p:spPr bwMode="auto">
            <a:xfrm>
              <a:off x="1979613" y="6493446"/>
              <a:ext cx="2663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3333CC"/>
                  </a:solidFill>
                  <a:ea typeface="ＭＳ Ｐゴシック" panose="020B0600070205080204" pitchFamily="34" charset="-128"/>
                  <a:cs typeface="Arial" panose="020B0604020202020204" pitchFamily="34" charset="0"/>
                </a:rPr>
                <a:t>5 gr/j à 1 dose/semaine</a:t>
              </a:r>
            </a:p>
          </p:txBody>
        </p:sp>
        <p:sp>
          <p:nvSpPr>
            <p:cNvPr id="210973" name="Rectangle 22"/>
            <p:cNvSpPr>
              <a:spLocks noChangeArrowheads="1"/>
            </p:cNvSpPr>
            <p:nvPr/>
          </p:nvSpPr>
          <p:spPr bwMode="auto">
            <a:xfrm>
              <a:off x="4211638" y="6493446"/>
              <a:ext cx="2663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3333CC"/>
                  </a:solidFill>
                  <a:ea typeface="ＭＳ Ｐゴシック" panose="020B0600070205080204" pitchFamily="34" charset="-128"/>
                  <a:cs typeface="Arial" panose="020B0604020202020204" pitchFamily="34" charset="0"/>
                </a:rPr>
                <a:t>1 dose/semaine</a:t>
              </a:r>
            </a:p>
          </p:txBody>
        </p:sp>
      </p:grpSp>
      <p:grpSp>
        <p:nvGrpSpPr>
          <p:cNvPr id="210948" name="Groupe 14"/>
          <p:cNvGrpSpPr>
            <a:grpSpLocks/>
          </p:cNvGrpSpPr>
          <p:nvPr/>
        </p:nvGrpSpPr>
        <p:grpSpPr bwMode="auto">
          <a:xfrm>
            <a:off x="4067175" y="1006475"/>
            <a:ext cx="4722813" cy="987425"/>
            <a:chOff x="2695359" y="1710167"/>
            <a:chExt cx="4722263" cy="988208"/>
          </a:xfrm>
        </p:grpSpPr>
        <p:grpSp>
          <p:nvGrpSpPr>
            <p:cNvPr id="210957" name="Group 36"/>
            <p:cNvGrpSpPr>
              <a:grpSpLocks/>
            </p:cNvGrpSpPr>
            <p:nvPr/>
          </p:nvGrpSpPr>
          <p:grpSpPr bwMode="auto">
            <a:xfrm>
              <a:off x="2695359" y="1888738"/>
              <a:ext cx="3941932" cy="809637"/>
              <a:chOff x="1693" y="852"/>
              <a:chExt cx="2734" cy="566"/>
            </a:xfrm>
          </p:grpSpPr>
          <p:grpSp>
            <p:nvGrpSpPr>
              <p:cNvPr id="210959" name="Group 37"/>
              <p:cNvGrpSpPr>
                <a:grpSpLocks/>
              </p:cNvGrpSpPr>
              <p:nvPr/>
            </p:nvGrpSpPr>
            <p:grpSpPr bwMode="auto">
              <a:xfrm>
                <a:off x="1693" y="852"/>
                <a:ext cx="2734" cy="566"/>
                <a:chOff x="1700" y="967"/>
                <a:chExt cx="2343" cy="537"/>
              </a:xfrm>
            </p:grpSpPr>
            <p:grpSp>
              <p:nvGrpSpPr>
                <p:cNvPr id="210961" name="Group 38"/>
                <p:cNvGrpSpPr>
                  <a:grpSpLocks/>
                </p:cNvGrpSpPr>
                <p:nvPr/>
              </p:nvGrpSpPr>
              <p:grpSpPr bwMode="auto">
                <a:xfrm>
                  <a:off x="1707" y="967"/>
                  <a:ext cx="2336" cy="537"/>
                  <a:chOff x="1707" y="1058"/>
                  <a:chExt cx="2336" cy="537"/>
                </a:xfrm>
              </p:grpSpPr>
              <p:sp>
                <p:nvSpPr>
                  <p:cNvPr id="210963" name="Line 39"/>
                  <p:cNvSpPr>
                    <a:spLocks noChangeShapeType="1"/>
                  </p:cNvSpPr>
                  <p:nvPr/>
                </p:nvSpPr>
                <p:spPr bwMode="auto">
                  <a:xfrm flipV="1">
                    <a:off x="1707" y="1058"/>
                    <a:ext cx="1211" cy="53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0964" name="Line 40"/>
                  <p:cNvSpPr>
                    <a:spLocks noChangeShapeType="1"/>
                  </p:cNvSpPr>
                  <p:nvPr/>
                </p:nvSpPr>
                <p:spPr bwMode="auto">
                  <a:xfrm>
                    <a:off x="2918" y="1060"/>
                    <a:ext cx="1125" cy="53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10962" name="Line 41"/>
                <p:cNvSpPr>
                  <a:spLocks noChangeShapeType="1"/>
                </p:cNvSpPr>
                <p:nvPr/>
              </p:nvSpPr>
              <p:spPr bwMode="auto">
                <a:xfrm flipV="1">
                  <a:off x="1700" y="1498"/>
                  <a:ext cx="2343" cy="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10960" name="Text Box 42"/>
              <p:cNvSpPr txBox="1">
                <a:spLocks noChangeArrowheads="1"/>
              </p:cNvSpPr>
              <p:nvPr/>
            </p:nvSpPr>
            <p:spPr bwMode="auto">
              <a:xfrm>
                <a:off x="2778" y="987"/>
                <a:ext cx="81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cs typeface="Arial" panose="020B0604020202020204" pitchFamily="34" charset="0"/>
                  </a:rPr>
                  <a:t>Etiologie</a:t>
                </a:r>
              </a:p>
            </p:txBody>
          </p:sp>
        </p:grpSp>
        <p:sp>
          <p:nvSpPr>
            <p:cNvPr id="210958" name="AutoShape 35"/>
            <p:cNvSpPr>
              <a:spLocks noChangeArrowheads="1"/>
            </p:cNvSpPr>
            <p:nvPr/>
          </p:nvSpPr>
          <p:spPr bwMode="auto">
            <a:xfrm>
              <a:off x="5593584" y="1710167"/>
              <a:ext cx="1824038" cy="454025"/>
            </a:xfrm>
            <a:prstGeom prst="wedgeRoundRectCallout">
              <a:avLst>
                <a:gd name="adj1" fmla="val -54486"/>
                <a:gd name="adj2" fmla="val 104620"/>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Depuis quand ? </a:t>
              </a:r>
            </a:p>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A la suite de quoi ?</a:t>
              </a: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grpSp>
      <p:grpSp>
        <p:nvGrpSpPr>
          <p:cNvPr id="210949" name="Groupe 13"/>
          <p:cNvGrpSpPr>
            <a:grpSpLocks/>
          </p:cNvGrpSpPr>
          <p:nvPr/>
        </p:nvGrpSpPr>
        <p:grpSpPr bwMode="auto">
          <a:xfrm>
            <a:off x="1658938" y="2146300"/>
            <a:ext cx="8721725" cy="2733675"/>
            <a:chOff x="134938" y="2506317"/>
            <a:chExt cx="8721725" cy="2734587"/>
          </a:xfrm>
        </p:grpSpPr>
        <p:sp>
          <p:nvSpPr>
            <p:cNvPr id="210953" name="AutoShape 17"/>
            <p:cNvSpPr>
              <a:spLocks noChangeArrowheads="1"/>
            </p:cNvSpPr>
            <p:nvPr/>
          </p:nvSpPr>
          <p:spPr bwMode="auto">
            <a:xfrm>
              <a:off x="6396486" y="2506317"/>
              <a:ext cx="1993900" cy="414338"/>
            </a:xfrm>
            <a:prstGeom prst="wedgeRoundRectCallout">
              <a:avLst>
                <a:gd name="adj1" fmla="val -62181"/>
                <a:gd name="adj2" fmla="val 100574"/>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Que ressentez-vous ?</a:t>
              </a:r>
            </a:p>
            <a:p>
              <a:pPr lvl="1" algn="ctr" eaLnBrk="1" hangingPunct="1"/>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sp>
          <p:nvSpPr>
            <p:cNvPr id="210954" name="AutoShape 18"/>
            <p:cNvSpPr>
              <a:spLocks noChangeArrowheads="1"/>
            </p:cNvSpPr>
            <p:nvPr/>
          </p:nvSpPr>
          <p:spPr bwMode="auto">
            <a:xfrm>
              <a:off x="394589" y="2667291"/>
              <a:ext cx="1997075" cy="414338"/>
            </a:xfrm>
            <a:prstGeom prst="wedgeRoundRectCallout">
              <a:avLst>
                <a:gd name="adj1" fmla="val 58255"/>
                <a:gd name="adj2" fmla="val 91690"/>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Que vous arrive-t-il ?</a:t>
              </a:r>
            </a:p>
            <a:p>
              <a:pPr lvl="1" algn="ctr" eaLnBrk="1" hangingPunct="1"/>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sp>
          <p:nvSpPr>
            <p:cNvPr id="210955" name="AutoShape 19"/>
            <p:cNvSpPr>
              <a:spLocks noChangeArrowheads="1"/>
            </p:cNvSpPr>
            <p:nvPr/>
          </p:nvSpPr>
          <p:spPr bwMode="auto">
            <a:xfrm>
              <a:off x="134938" y="4647179"/>
              <a:ext cx="2397125" cy="593725"/>
            </a:xfrm>
            <a:prstGeom prst="wedgeRoundRectCallout">
              <a:avLst>
                <a:gd name="adj1" fmla="val 65829"/>
                <a:gd name="adj2" fmla="val -50269"/>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Avez-vous d’autres signes</a:t>
              </a:r>
            </a:p>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à ajouter ?</a:t>
              </a:r>
            </a:p>
            <a:p>
              <a:pPr lvl="1" algn="ctr" eaLnBrk="1" hangingPunct="1"/>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sp>
          <p:nvSpPr>
            <p:cNvPr id="210956" name="AutoShape 20"/>
            <p:cNvSpPr>
              <a:spLocks noChangeArrowheads="1"/>
            </p:cNvSpPr>
            <p:nvPr/>
          </p:nvSpPr>
          <p:spPr bwMode="auto">
            <a:xfrm>
              <a:off x="6265863" y="4090398"/>
              <a:ext cx="2590800" cy="593725"/>
            </a:xfrm>
            <a:prstGeom prst="wedgeRoundRectCallout">
              <a:avLst>
                <a:gd name="adj1" fmla="val -63787"/>
                <a:gd name="adj2" fmla="val 44116"/>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sz="1200" i="1">
                  <a:solidFill>
                    <a:srgbClr val="000000"/>
                  </a:solidFill>
                  <a:latin typeface="Comic Sans MS" panose="030F0702030302020204" pitchFamily="66" charset="0"/>
                  <a:ea typeface="ＭＳ Ｐゴシック" panose="020B0600070205080204" pitchFamily="34" charset="-128"/>
                  <a:cs typeface="Arial" panose="020B0604020202020204" pitchFamily="34" charset="0"/>
                </a:rPr>
                <a:t>Qu'est ce qui vous améliore ?</a:t>
              </a:r>
            </a:p>
            <a:p>
              <a:pPr eaLnBrk="1" hangingPunct="1"/>
              <a:r>
                <a:rPr lang="fr-FR" altLang="ja-JP" sz="1200" i="1">
                  <a:solidFill>
                    <a:srgbClr val="000000"/>
                  </a:solidFill>
                  <a:latin typeface="Comic Sans MS" panose="030F0702030302020204" pitchFamily="66" charset="0"/>
                  <a:ea typeface="ＭＳ Ｐゴシック" panose="020B0600070205080204" pitchFamily="34" charset="-128"/>
                  <a:cs typeface="Arial" panose="020B0604020202020204" pitchFamily="34" charset="0"/>
                </a:rPr>
                <a:t>Qu'est ce qui vous aggrave ?</a:t>
              </a:r>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200">
                <a:solidFill>
                  <a:srgbClr val="000000"/>
                </a:solidFill>
                <a:latin typeface="Comic Sans MS" panose="030F0702030302020204" pitchFamily="66" charset="0"/>
                <a:ea typeface="ＭＳ Ｐゴシック" panose="020B0600070205080204" pitchFamily="34" charset="-128"/>
                <a:cs typeface="Arial" panose="020B0604020202020204" pitchFamily="34" charset="0"/>
              </a:endParaRPr>
            </a:p>
          </p:txBody>
        </p:sp>
      </p:grpSp>
      <p:sp>
        <p:nvSpPr>
          <p:cNvPr id="210950" name="Text Box 8"/>
          <p:cNvSpPr txBox="1">
            <a:spLocks noChangeArrowheads="1"/>
          </p:cNvSpPr>
          <p:nvPr/>
        </p:nvSpPr>
        <p:spPr bwMode="auto">
          <a:xfrm>
            <a:off x="2397125" y="1060450"/>
            <a:ext cx="415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000" b="1">
                <a:solidFill>
                  <a:srgbClr val="95C41D"/>
                </a:solidFill>
                <a:ea typeface="ＭＳ Ｐゴシック" panose="020B0600070205080204" pitchFamily="34" charset="-128"/>
                <a:sym typeface="Wingdings" panose="05000000000000000000" pitchFamily="2" charset="2"/>
              </a:rPr>
              <a:t> Prescription médicale</a:t>
            </a:r>
          </a:p>
        </p:txBody>
      </p:sp>
      <p:sp>
        <p:nvSpPr>
          <p:cNvPr id="48" name="Ellipse 47"/>
          <p:cNvSpPr/>
          <p:nvPr/>
        </p:nvSpPr>
        <p:spPr>
          <a:xfrm>
            <a:off x="5753100" y="4694238"/>
            <a:ext cx="2820988" cy="1724025"/>
          </a:xfrm>
          <a:prstGeom prst="ellipse">
            <a:avLst/>
          </a:prstGeom>
          <a:no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210952"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3.2. Rhinites et conjonctivites allergiques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4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8"/>
          <p:cNvSpPr txBox="1">
            <a:spLocks noChangeArrowheads="1"/>
          </p:cNvSpPr>
          <p:nvPr/>
        </p:nvSpPr>
        <p:spPr bwMode="auto">
          <a:xfrm>
            <a:off x="2397125" y="1055688"/>
            <a:ext cx="415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000" b="1">
                <a:solidFill>
                  <a:srgbClr val="95C41D"/>
                </a:solidFill>
                <a:ea typeface="ＭＳ Ｐゴシック" panose="020B0600070205080204" pitchFamily="34" charset="-128"/>
                <a:sym typeface="Wingdings" panose="05000000000000000000" pitchFamily="2" charset="2"/>
              </a:rPr>
              <a:t> Prescription médicale</a:t>
            </a:r>
          </a:p>
        </p:txBody>
      </p:sp>
      <p:sp>
        <p:nvSpPr>
          <p:cNvPr id="212995" name="Espace réservé du contenu 1"/>
          <p:cNvSpPr txBox="1">
            <a:spLocks/>
          </p:cNvSpPr>
          <p:nvPr/>
        </p:nvSpPr>
        <p:spPr bwMode="auto">
          <a:xfrm>
            <a:off x="260350" y="1643063"/>
            <a:ext cx="112252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Char char="v"/>
            </a:pPr>
            <a:r>
              <a:rPr lang="fr-FR" altLang="fr-FR" sz="2000" u="sng">
                <a:solidFill>
                  <a:srgbClr val="000099"/>
                </a:solidFill>
                <a:cs typeface="Arial" panose="020B0604020202020204" pitchFamily="34" charset="0"/>
                <a:sym typeface="Wingdings" panose="05000000000000000000" pitchFamily="2" charset="2"/>
              </a:rPr>
              <a:t>Nécessité d’une réflexion sur le </a:t>
            </a:r>
            <a:r>
              <a:rPr lang="fr-FR" altLang="fr-FR" sz="2000" b="1" u="sng">
                <a:solidFill>
                  <a:srgbClr val="000099"/>
                </a:solidFill>
                <a:cs typeface="Arial" panose="020B0604020202020204" pitchFamily="34" charset="0"/>
                <a:sym typeface="Wingdings" panose="05000000000000000000" pitchFamily="2" charset="2"/>
              </a:rPr>
              <a:t>M</a:t>
            </a:r>
            <a:r>
              <a:rPr lang="fr-FR" altLang="fr-FR" sz="2000" u="sng">
                <a:solidFill>
                  <a:srgbClr val="000099"/>
                </a:solidFill>
                <a:cs typeface="Arial" panose="020B0604020202020204" pitchFamily="34" charset="0"/>
                <a:sym typeface="Wingdings" panose="05000000000000000000" pitchFamily="2" charset="2"/>
              </a:rPr>
              <a:t>ode </a:t>
            </a:r>
            <a:r>
              <a:rPr lang="fr-FR" altLang="fr-FR" sz="2000" b="1" u="sng">
                <a:solidFill>
                  <a:srgbClr val="000099"/>
                </a:solidFill>
                <a:cs typeface="Arial" panose="020B0604020202020204" pitchFamily="34" charset="0"/>
                <a:sym typeface="Wingdings" panose="05000000000000000000" pitchFamily="2" charset="2"/>
              </a:rPr>
              <a:t>R</a:t>
            </a:r>
            <a:r>
              <a:rPr lang="fr-FR" altLang="fr-FR" sz="2000" u="sng">
                <a:solidFill>
                  <a:srgbClr val="000099"/>
                </a:solidFill>
                <a:cs typeface="Arial" panose="020B0604020202020204" pitchFamily="34" charset="0"/>
                <a:sym typeface="Wingdings" panose="05000000000000000000" pitchFamily="2" charset="2"/>
              </a:rPr>
              <a:t>éactionnel </a:t>
            </a:r>
            <a:r>
              <a:rPr lang="fr-FR" altLang="fr-FR" sz="2000" b="1" u="sng">
                <a:solidFill>
                  <a:srgbClr val="000099"/>
                </a:solidFill>
                <a:cs typeface="Arial" panose="020B0604020202020204" pitchFamily="34" charset="0"/>
                <a:sym typeface="Wingdings" panose="05000000000000000000" pitchFamily="2" charset="2"/>
              </a:rPr>
              <a:t>C</a:t>
            </a:r>
            <a:r>
              <a:rPr lang="fr-FR" altLang="fr-FR" sz="2000" u="sng">
                <a:solidFill>
                  <a:srgbClr val="000099"/>
                </a:solidFill>
                <a:cs typeface="Arial" panose="020B0604020202020204" pitchFamily="34" charset="0"/>
                <a:sym typeface="Wingdings" panose="05000000000000000000" pitchFamily="2" charset="2"/>
              </a:rPr>
              <a:t>hronique </a:t>
            </a:r>
            <a:r>
              <a:rPr lang="fr-FR" altLang="fr-FR" sz="2000">
                <a:solidFill>
                  <a:srgbClr val="000099"/>
                </a:solidFill>
                <a:cs typeface="Arial" panose="020B0604020202020204" pitchFamily="34" charset="0"/>
                <a:sym typeface="Wingdings" panose="05000000000000000000" pitchFamily="2" charset="2"/>
              </a:rPr>
              <a:t>:</a:t>
            </a:r>
          </a:p>
        </p:txBody>
      </p:sp>
      <p:sp>
        <p:nvSpPr>
          <p:cNvPr id="212996" name="Espace réservé du contenu 1"/>
          <p:cNvSpPr txBox="1">
            <a:spLocks/>
          </p:cNvSpPr>
          <p:nvPr/>
        </p:nvSpPr>
        <p:spPr bwMode="auto">
          <a:xfrm>
            <a:off x="968375" y="2530475"/>
            <a:ext cx="112236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Blip>
                <a:blip r:embed="rId3"/>
              </a:buBlip>
            </a:pPr>
            <a:r>
              <a:rPr lang="fr-FR" altLang="fr-FR" sz="2000">
                <a:solidFill>
                  <a:srgbClr val="000099"/>
                </a:solidFill>
                <a:cs typeface="Arial" panose="020B0604020202020204" pitchFamily="34" charset="0"/>
                <a:sym typeface="Wingdings" panose="05000000000000000000" pitchFamily="2" charset="2"/>
              </a:rPr>
              <a:t>MRC = </a:t>
            </a:r>
            <a:r>
              <a:rPr lang="fr-FR" altLang="fr-FR" sz="2000" b="1">
                <a:solidFill>
                  <a:srgbClr val="000099"/>
                </a:solidFill>
                <a:cs typeface="Arial" panose="020B0604020202020204" pitchFamily="34" charset="0"/>
                <a:sym typeface="Wingdings" panose="05000000000000000000" pitchFamily="2" charset="2"/>
              </a:rPr>
              <a:t>évolution de la(es) pathologie(s) dans le temps</a:t>
            </a:r>
            <a:r>
              <a:rPr lang="fr-FR" altLang="fr-FR" sz="2000">
                <a:solidFill>
                  <a:srgbClr val="000099"/>
                </a:solidFill>
                <a:cs typeface="Arial" panose="020B0604020202020204" pitchFamily="34" charset="0"/>
                <a:sym typeface="Wingdings" panose="05000000000000000000" pitchFamily="2" charset="2"/>
              </a:rPr>
              <a:t>. </a:t>
            </a:r>
          </a:p>
        </p:txBody>
      </p:sp>
      <p:sp>
        <p:nvSpPr>
          <p:cNvPr id="212997" name="Espace réservé du contenu 1"/>
          <p:cNvSpPr txBox="1">
            <a:spLocks/>
          </p:cNvSpPr>
          <p:nvPr/>
        </p:nvSpPr>
        <p:spPr bwMode="auto">
          <a:xfrm>
            <a:off x="968375" y="3133725"/>
            <a:ext cx="1122362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Blip>
                <a:blip r:embed="rId3"/>
              </a:buBlip>
            </a:pPr>
            <a:r>
              <a:rPr lang="fr-FR" altLang="fr-FR" sz="2000" b="1">
                <a:solidFill>
                  <a:srgbClr val="000099"/>
                </a:solidFill>
                <a:cs typeface="Arial" panose="020B0604020202020204" pitchFamily="34" charset="0"/>
                <a:sym typeface="Wingdings" panose="05000000000000000000" pitchFamily="2" charset="2"/>
              </a:rPr>
              <a:t>3 MRC</a:t>
            </a:r>
            <a:r>
              <a:rPr lang="fr-FR" altLang="fr-FR" sz="2000">
                <a:solidFill>
                  <a:srgbClr val="000099"/>
                </a:solidFill>
                <a:cs typeface="Arial" panose="020B0604020202020204" pitchFamily="34" charset="0"/>
                <a:sym typeface="Wingdings" panose="05000000000000000000" pitchFamily="2" charset="2"/>
              </a:rPr>
              <a:t>:</a:t>
            </a:r>
          </a:p>
        </p:txBody>
      </p:sp>
      <p:sp>
        <p:nvSpPr>
          <p:cNvPr id="386053" name="Espace réservé du contenu 1"/>
          <p:cNvSpPr txBox="1">
            <a:spLocks/>
          </p:cNvSpPr>
          <p:nvPr/>
        </p:nvSpPr>
        <p:spPr bwMode="auto">
          <a:xfrm>
            <a:off x="1747838" y="5534025"/>
            <a:ext cx="4646612"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a:solidFill>
                  <a:srgbClr val="000099"/>
                </a:solidFill>
                <a:cs typeface="Arial" panose="020B0604020202020204" pitchFamily="34" charset="0"/>
                <a:sym typeface="Wingdings" panose="05000000000000000000" pitchFamily="2" charset="2"/>
              </a:rPr>
              <a:t>- Le Mode Réactionnel </a:t>
            </a:r>
            <a:r>
              <a:rPr lang="fr-FR" altLang="fr-FR" sz="2000" b="1">
                <a:solidFill>
                  <a:srgbClr val="000099"/>
                </a:solidFill>
                <a:cs typeface="Arial" panose="020B0604020202020204" pitchFamily="34" charset="0"/>
                <a:sym typeface="Wingdings" panose="05000000000000000000" pitchFamily="2" charset="2"/>
              </a:rPr>
              <a:t>Sycotique</a:t>
            </a:r>
          </a:p>
          <a:p>
            <a:pPr eaLnBrk="1" hangingPunct="1">
              <a:spcBef>
                <a:spcPct val="20000"/>
              </a:spcBef>
            </a:pPr>
            <a:r>
              <a:rPr lang="fr-FR" altLang="fr-FR" sz="3200">
                <a:solidFill>
                  <a:srgbClr val="FF0000"/>
                </a:solidFill>
                <a:sym typeface="Wingdings" panose="05000000000000000000" pitchFamily="2" charset="2"/>
              </a:rPr>
              <a:t> </a:t>
            </a:r>
          </a:p>
        </p:txBody>
      </p:sp>
      <p:sp>
        <p:nvSpPr>
          <p:cNvPr id="386054" name="Espace réservé du contenu 1"/>
          <p:cNvSpPr txBox="1">
            <a:spLocks/>
          </p:cNvSpPr>
          <p:nvPr/>
        </p:nvSpPr>
        <p:spPr bwMode="auto">
          <a:xfrm>
            <a:off x="814388" y="3424238"/>
            <a:ext cx="54197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3200">
                <a:solidFill>
                  <a:srgbClr val="000000"/>
                </a:solidFill>
                <a:sym typeface="Wingdings" panose="05000000000000000000" pitchFamily="2" charset="2"/>
              </a:rPr>
              <a:t>	</a:t>
            </a:r>
            <a:r>
              <a:rPr lang="fr-FR" altLang="fr-FR" sz="2000">
                <a:solidFill>
                  <a:srgbClr val="000099"/>
                </a:solidFill>
                <a:cs typeface="Arial" panose="020B0604020202020204" pitchFamily="34" charset="0"/>
                <a:sym typeface="Wingdings" panose="05000000000000000000" pitchFamily="2" charset="2"/>
              </a:rPr>
              <a:t>- Le Mode Réactionnel </a:t>
            </a:r>
            <a:r>
              <a:rPr lang="fr-FR" altLang="fr-FR" sz="2000" b="1">
                <a:solidFill>
                  <a:srgbClr val="000099"/>
                </a:solidFill>
                <a:cs typeface="Arial" panose="020B0604020202020204" pitchFamily="34" charset="0"/>
                <a:sym typeface="Wingdings" panose="05000000000000000000" pitchFamily="2" charset="2"/>
              </a:rPr>
              <a:t>Psorique </a:t>
            </a:r>
          </a:p>
        </p:txBody>
      </p:sp>
      <p:sp>
        <p:nvSpPr>
          <p:cNvPr id="386055" name="Espace réservé du contenu 1"/>
          <p:cNvSpPr txBox="1">
            <a:spLocks/>
          </p:cNvSpPr>
          <p:nvPr/>
        </p:nvSpPr>
        <p:spPr bwMode="auto">
          <a:xfrm>
            <a:off x="1747838" y="4556125"/>
            <a:ext cx="553243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a:solidFill>
                  <a:srgbClr val="000099"/>
                </a:solidFill>
                <a:cs typeface="Arial" panose="020B0604020202020204" pitchFamily="34" charset="0"/>
                <a:sym typeface="Wingdings" panose="05000000000000000000" pitchFamily="2" charset="2"/>
              </a:rPr>
              <a:t>- Le Mode Réactionnel </a:t>
            </a:r>
            <a:r>
              <a:rPr lang="fr-FR" altLang="fr-FR" sz="2000" b="1">
                <a:solidFill>
                  <a:srgbClr val="000099"/>
                </a:solidFill>
                <a:cs typeface="Arial" panose="020B0604020202020204" pitchFamily="34" charset="0"/>
                <a:sym typeface="Wingdings" panose="05000000000000000000" pitchFamily="2" charset="2"/>
              </a:rPr>
              <a:t>Psoro-Tuberculinique</a:t>
            </a:r>
            <a:r>
              <a:rPr lang="fr-FR" altLang="fr-FR" sz="2000">
                <a:solidFill>
                  <a:srgbClr val="000099"/>
                </a:solidFill>
                <a:cs typeface="Arial" panose="020B0604020202020204" pitchFamily="34" charset="0"/>
                <a:sym typeface="Wingdings" panose="05000000000000000000" pitchFamily="2" charset="2"/>
              </a:rPr>
              <a:t>  </a:t>
            </a:r>
          </a:p>
        </p:txBody>
      </p:sp>
      <p:pic>
        <p:nvPicPr>
          <p:cNvPr id="386056" name="Imag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0188" y="3940175"/>
            <a:ext cx="17621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057" name="Image 2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5175" y="2854325"/>
            <a:ext cx="17335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058" name="Image 2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5175" y="5002213"/>
            <a:ext cx="186055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004"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3.2. Rhinites et conjonctivites allergiques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60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605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8605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60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60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6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Espace réservé du contenu 1"/>
          <p:cNvSpPr>
            <a:spLocks noGrp="1"/>
          </p:cNvSpPr>
          <p:nvPr>
            <p:ph idx="4294967295"/>
          </p:nvPr>
        </p:nvSpPr>
        <p:spPr bwMode="auto">
          <a:xfrm>
            <a:off x="5322888" y="2897188"/>
            <a:ext cx="6869112" cy="3373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150000"/>
              </a:lnSpc>
              <a:buFontTx/>
              <a:buNone/>
            </a:pPr>
            <a:r>
              <a:rPr lang="fr-FR" altLang="fr-FR" sz="2000">
                <a:solidFill>
                  <a:srgbClr val="000099"/>
                </a:solidFill>
                <a:cs typeface="Arial" panose="020B0604020202020204" pitchFamily="34" charset="0"/>
              </a:rPr>
              <a:t>-</a:t>
            </a:r>
            <a:r>
              <a:rPr lang="fr-FR" altLang="fr-FR" sz="2000" b="1">
                <a:solidFill>
                  <a:srgbClr val="000099"/>
                </a:solidFill>
                <a:cs typeface="Arial" panose="020B0604020202020204" pitchFamily="34" charset="0"/>
              </a:rPr>
              <a:t>  Périodicité de manifestations</a:t>
            </a:r>
            <a:r>
              <a:rPr lang="fr-FR" altLang="fr-FR" sz="2000">
                <a:solidFill>
                  <a:srgbClr val="000099"/>
                </a:solidFill>
                <a:cs typeface="Arial" panose="020B0604020202020204" pitchFamily="34" charset="0"/>
              </a:rPr>
              <a:t> cutanées ou muqueuses</a:t>
            </a:r>
            <a:r>
              <a:rPr lang="fr-FR" altLang="fr-FR" sz="2000" b="1">
                <a:solidFill>
                  <a:srgbClr val="000099"/>
                </a:solidFill>
                <a:cs typeface="Arial" panose="020B0604020202020204" pitchFamily="34" charset="0"/>
              </a:rPr>
              <a:t>                                                                                                       </a:t>
            </a:r>
            <a:r>
              <a:rPr lang="fr-FR" altLang="fr-FR" sz="2000">
                <a:solidFill>
                  <a:srgbClr val="000099"/>
                </a:solidFill>
                <a:cs typeface="Arial" panose="020B0604020202020204" pitchFamily="34" charset="0"/>
              </a:rPr>
              <a:t>-</a:t>
            </a:r>
            <a:r>
              <a:rPr lang="fr-FR" altLang="fr-FR" sz="2000" b="1">
                <a:solidFill>
                  <a:srgbClr val="000099"/>
                </a:solidFill>
                <a:cs typeface="Arial" panose="020B0604020202020204" pitchFamily="34" charset="0"/>
              </a:rPr>
              <a:t>  Alternance </a:t>
            </a:r>
            <a:r>
              <a:rPr lang="fr-FR" altLang="fr-FR" sz="2000">
                <a:solidFill>
                  <a:srgbClr val="000099"/>
                </a:solidFill>
                <a:cs typeface="Arial" panose="020B0604020202020204" pitchFamily="34" charset="0"/>
              </a:rPr>
              <a:t>ou s</a:t>
            </a:r>
            <a:r>
              <a:rPr lang="fr-FR" altLang="fr-FR" sz="2000" b="1">
                <a:solidFill>
                  <a:srgbClr val="000099"/>
                </a:solidFill>
                <a:cs typeface="Arial" panose="020B0604020202020204" pitchFamily="34" charset="0"/>
              </a:rPr>
              <a:t>uccession </a:t>
            </a:r>
            <a:r>
              <a:rPr lang="fr-FR" altLang="fr-FR" sz="2000">
                <a:solidFill>
                  <a:srgbClr val="000099"/>
                </a:solidFill>
                <a:cs typeface="Arial" panose="020B0604020202020204" pitchFamily="34" charset="0"/>
              </a:rPr>
              <a:t>de ces manifestations                                                                                                       -  Tendance aux</a:t>
            </a:r>
            <a:r>
              <a:rPr lang="fr-FR" altLang="fr-FR" sz="2000" b="1">
                <a:solidFill>
                  <a:srgbClr val="000099"/>
                </a:solidFill>
                <a:cs typeface="Arial" panose="020B0604020202020204" pitchFamily="34" charset="0"/>
              </a:rPr>
              <a:t> parasitoses                                                                                                      </a:t>
            </a:r>
            <a:r>
              <a:rPr lang="fr-FR" altLang="fr-FR" sz="2000">
                <a:solidFill>
                  <a:srgbClr val="000099"/>
                </a:solidFill>
                <a:cs typeface="Arial" panose="020B0604020202020204" pitchFamily="34" charset="0"/>
              </a:rPr>
              <a:t>- </a:t>
            </a:r>
            <a:r>
              <a:rPr lang="fr-FR" altLang="fr-FR" sz="2000" b="1">
                <a:solidFill>
                  <a:srgbClr val="000099"/>
                </a:solidFill>
                <a:cs typeface="Arial" panose="020B0604020202020204" pitchFamily="34" charset="0"/>
              </a:rPr>
              <a:t> Rétablissement difficile</a:t>
            </a:r>
            <a:r>
              <a:rPr lang="fr-FR" altLang="fr-FR" sz="2000">
                <a:solidFill>
                  <a:srgbClr val="000099"/>
                </a:solidFill>
                <a:cs typeface="Arial" panose="020B0604020202020204" pitchFamily="34" charset="0"/>
              </a:rPr>
              <a:t> après les maladies aiguës</a:t>
            </a:r>
          </a:p>
          <a:p>
            <a:pPr marL="0" indent="0" eaLnBrk="1" hangingPunct="1">
              <a:lnSpc>
                <a:spcPct val="150000"/>
              </a:lnSpc>
              <a:buFontTx/>
              <a:buNone/>
            </a:pPr>
            <a:r>
              <a:rPr lang="fr-FR" altLang="fr-FR" sz="2000">
                <a:solidFill>
                  <a:srgbClr val="000099"/>
                </a:solidFill>
                <a:cs typeface="Arial" panose="020B0604020202020204" pitchFamily="34" charset="0"/>
              </a:rPr>
              <a:t>-</a:t>
            </a:r>
            <a:r>
              <a:rPr lang="fr-FR" altLang="fr-FR" sz="2000" b="1">
                <a:solidFill>
                  <a:srgbClr val="000099"/>
                </a:solidFill>
                <a:cs typeface="Arial" panose="020B0604020202020204" pitchFamily="34" charset="0"/>
              </a:rPr>
              <a:t>  Manque de réaction favorable</a:t>
            </a:r>
            <a:r>
              <a:rPr lang="fr-FR" altLang="fr-FR" sz="2000">
                <a:solidFill>
                  <a:srgbClr val="000099"/>
                </a:solidFill>
                <a:cs typeface="Arial" panose="020B0604020202020204" pitchFamily="34" charset="0"/>
              </a:rPr>
              <a:t> aux médicaments</a:t>
            </a:r>
          </a:p>
          <a:p>
            <a:pPr marL="0" indent="0" eaLnBrk="1" hangingPunct="1">
              <a:buFontTx/>
              <a:buNone/>
            </a:pPr>
            <a:r>
              <a:rPr lang="fr-FR" altLang="fr-FR" sz="2000">
                <a:solidFill>
                  <a:srgbClr val="000099"/>
                </a:solidFill>
                <a:sym typeface="Wingdings" panose="05000000000000000000" pitchFamily="2" charset="2"/>
              </a:rPr>
              <a:t> </a:t>
            </a:r>
            <a:endParaRPr lang="fr-FR" altLang="fr-FR" sz="2000" u="sng">
              <a:solidFill>
                <a:srgbClr val="000099"/>
              </a:solidFill>
              <a:sym typeface="Wingdings" panose="05000000000000000000" pitchFamily="2" charset="2"/>
            </a:endParaRPr>
          </a:p>
        </p:txBody>
      </p:sp>
      <p:sp>
        <p:nvSpPr>
          <p:cNvPr id="6" name="Text Box 8"/>
          <p:cNvSpPr txBox="1">
            <a:spLocks noChangeArrowheads="1"/>
          </p:cNvSpPr>
          <p:nvPr/>
        </p:nvSpPr>
        <p:spPr bwMode="auto">
          <a:xfrm>
            <a:off x="2397125" y="1074738"/>
            <a:ext cx="4156075" cy="400050"/>
          </a:xfrm>
          <a:prstGeom prst="rect">
            <a:avLst/>
          </a:prstGeom>
          <a:noFill/>
          <a:ln>
            <a:noFill/>
          </a:ln>
          <a:effectLst/>
        </p:spPr>
        <p:txBody>
          <a:bodyPr>
            <a:spAutoFit/>
          </a:bodyPr>
          <a:lstStyle/>
          <a:p>
            <a:pPr eaLnBrk="1" fontAlgn="auto" hangingPunct="1">
              <a:spcBef>
                <a:spcPts val="0"/>
              </a:spcBef>
              <a:spcAft>
                <a:spcPts val="0"/>
              </a:spcAft>
              <a:defRPr/>
            </a:pPr>
            <a:r>
              <a:rPr lang="fr-FR" altLang="fr-FR" sz="2000" b="1" dirty="0">
                <a:solidFill>
                  <a:srgbClr val="95C41D"/>
                </a:solidFill>
                <a:latin typeface="+mj-lt"/>
                <a:ea typeface="ＭＳ Ｐゴシック" panose="020B0600070205080204" pitchFamily="34" charset="-128"/>
                <a:sym typeface="Wingdings" panose="05000000000000000000" pitchFamily="2" charset="2"/>
              </a:rPr>
              <a:t> Prescription médicale</a:t>
            </a:r>
          </a:p>
        </p:txBody>
      </p:sp>
      <p:sp>
        <p:nvSpPr>
          <p:cNvPr id="215044" name="Rectangle 3"/>
          <p:cNvSpPr>
            <a:spLocks noChangeArrowheads="1"/>
          </p:cNvSpPr>
          <p:nvPr/>
        </p:nvSpPr>
        <p:spPr bwMode="auto">
          <a:xfrm>
            <a:off x="271463" y="1651000"/>
            <a:ext cx="584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v"/>
            </a:pPr>
            <a:r>
              <a:rPr lang="fr-FR" altLang="fr-FR" sz="2000">
                <a:solidFill>
                  <a:srgbClr val="000099"/>
                </a:solidFill>
                <a:cs typeface="Arial" panose="020B0604020202020204" pitchFamily="34" charset="0"/>
              </a:rPr>
              <a:t> </a:t>
            </a:r>
            <a:r>
              <a:rPr lang="fr-FR" altLang="fr-FR" sz="2000" b="1" u="sng">
                <a:solidFill>
                  <a:srgbClr val="000099"/>
                </a:solidFill>
                <a:cs typeface="Arial" panose="020B0604020202020204" pitchFamily="34" charset="0"/>
              </a:rPr>
              <a:t>Récidives</a:t>
            </a:r>
            <a:endParaRPr lang="fr-FR" altLang="fr-FR" sz="2000" u="sng"/>
          </a:p>
        </p:txBody>
      </p:sp>
      <p:sp>
        <p:nvSpPr>
          <p:cNvPr id="215045" name="Rectangle 6"/>
          <p:cNvSpPr>
            <a:spLocks noChangeArrowheads="1"/>
          </p:cNvSpPr>
          <p:nvPr/>
        </p:nvSpPr>
        <p:spPr bwMode="auto">
          <a:xfrm>
            <a:off x="1058863" y="2368550"/>
            <a:ext cx="7031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à"/>
            </a:pPr>
            <a:r>
              <a:rPr lang="fr-FR" altLang="fr-FR" sz="2000">
                <a:solidFill>
                  <a:srgbClr val="000099"/>
                </a:solidFill>
                <a:sym typeface="Wingdings" panose="05000000000000000000" pitchFamily="2" charset="2"/>
              </a:rPr>
              <a:t> Un constat : </a:t>
            </a:r>
            <a:r>
              <a:rPr lang="fr-FR" altLang="fr-FR" sz="2000">
                <a:solidFill>
                  <a:srgbClr val="000099"/>
                </a:solidFill>
                <a:cs typeface="Arial" panose="020B0604020202020204" pitchFamily="34" charset="0"/>
                <a:sym typeface="Wingdings" panose="05000000000000000000" pitchFamily="2" charset="2"/>
              </a:rPr>
              <a:t>Mode Réactionnel </a:t>
            </a:r>
            <a:r>
              <a:rPr lang="fr-FR" altLang="fr-FR" sz="2000" b="1">
                <a:solidFill>
                  <a:srgbClr val="000099"/>
                </a:solidFill>
                <a:cs typeface="Arial" panose="020B0604020202020204" pitchFamily="34" charset="0"/>
                <a:sym typeface="Wingdings" panose="05000000000000000000" pitchFamily="2" charset="2"/>
              </a:rPr>
              <a:t>Psorique</a:t>
            </a:r>
            <a:r>
              <a:rPr lang="fr-FR" altLang="fr-FR" sz="2000">
                <a:solidFill>
                  <a:srgbClr val="000099"/>
                </a:solidFill>
                <a:cs typeface="Arial" panose="020B0604020202020204" pitchFamily="34" charset="0"/>
                <a:sym typeface="Wingdings" panose="05000000000000000000" pitchFamily="2" charset="2"/>
              </a:rPr>
              <a:t> le plus souvent </a:t>
            </a:r>
          </a:p>
        </p:txBody>
      </p:sp>
      <p:pic>
        <p:nvPicPr>
          <p:cNvPr id="215046"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2927350"/>
            <a:ext cx="2701925"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7"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3.2. Rhinites et conjonctivites allergiques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ZoneTexte 3"/>
          <p:cNvSpPr txBox="1">
            <a:spLocks noChangeArrowheads="1"/>
          </p:cNvSpPr>
          <p:nvPr/>
        </p:nvSpPr>
        <p:spPr bwMode="auto">
          <a:xfrm>
            <a:off x="3314700" y="1181100"/>
            <a:ext cx="7997825" cy="646331"/>
          </a:xfrm>
          <a:prstGeom prst="rect">
            <a:avLst/>
          </a:prstGeom>
          <a:solidFill>
            <a:srgbClr val="95C41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600" i="1" dirty="0">
                <a:solidFill>
                  <a:srgbClr val="FFFFFF"/>
                </a:solidFill>
                <a:cs typeface="Arial" panose="020B0604020202020204" pitchFamily="34" charset="0"/>
              </a:rPr>
              <a:t>Expertise ORL</a:t>
            </a:r>
          </a:p>
        </p:txBody>
      </p:sp>
      <p:sp>
        <p:nvSpPr>
          <p:cNvPr id="5" name="Rectangle 4"/>
          <p:cNvSpPr/>
          <p:nvPr/>
        </p:nvSpPr>
        <p:spPr>
          <a:xfrm>
            <a:off x="1968500" y="157163"/>
            <a:ext cx="8213725" cy="839787"/>
          </a:xfrm>
          <a:prstGeom prst="rect">
            <a:avLst/>
          </a:prstGeom>
          <a:solidFill>
            <a:srgbClr val="0053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solidFill>
                <a:srgbClr val="FFFFFF"/>
              </a:solidFill>
            </a:endParaRPr>
          </a:p>
        </p:txBody>
      </p:sp>
      <p:sp>
        <p:nvSpPr>
          <p:cNvPr id="143365" name="ZoneTexte 5"/>
          <p:cNvSpPr txBox="1">
            <a:spLocks noChangeArrowheads="1"/>
          </p:cNvSpPr>
          <p:nvPr/>
        </p:nvSpPr>
        <p:spPr bwMode="auto">
          <a:xfrm>
            <a:off x="185738" y="254000"/>
            <a:ext cx="11644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600">
                <a:solidFill>
                  <a:srgbClr val="FFFFFF"/>
                </a:solidFill>
                <a:cs typeface="Arial" panose="020B0604020202020204" pitchFamily="34" charset="0"/>
              </a:rPr>
              <a:t>L’homéopathie au comptoir</a:t>
            </a:r>
          </a:p>
        </p:txBody>
      </p:sp>
      <p:pic>
        <p:nvPicPr>
          <p:cNvPr id="143366"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450" y="2266950"/>
            <a:ext cx="196056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2472569" y="2145030"/>
            <a:ext cx="9682086"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41325" indent="-4413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70000"/>
              </a:spcBef>
              <a:buClr>
                <a:srgbClr val="62C400"/>
              </a:buClr>
              <a:buNone/>
            </a:pPr>
            <a:r>
              <a:rPr lang="fr-FR" altLang="fr-FR" sz="2200" dirty="0">
                <a:solidFill>
                  <a:srgbClr val="000099"/>
                </a:solidFill>
                <a:cs typeface="Arial" panose="020B0604020202020204" pitchFamily="34" charset="0"/>
              </a:rPr>
              <a:t>Face aux pathologies ORL les plus couramment rencontrées à l’officine :</a:t>
            </a:r>
          </a:p>
          <a:p>
            <a:pPr>
              <a:spcBef>
                <a:spcPts val="1200"/>
              </a:spcBef>
              <a:buClr>
                <a:srgbClr val="62C400"/>
              </a:buClr>
            </a:pPr>
            <a:r>
              <a:rPr lang="fr-FR" altLang="fr-FR" sz="2200" b="1" dirty="0">
                <a:solidFill>
                  <a:srgbClr val="000099"/>
                </a:solidFill>
                <a:cs typeface="Arial" panose="020B0604020202020204" pitchFamily="34" charset="0"/>
              </a:rPr>
              <a:t>Appliquer la méthodologie de conseil CDFH </a:t>
            </a:r>
          </a:p>
          <a:p>
            <a:pPr>
              <a:spcBef>
                <a:spcPts val="1200"/>
              </a:spcBef>
              <a:buClr>
                <a:srgbClr val="62C400"/>
              </a:buClr>
            </a:pPr>
            <a:r>
              <a:rPr lang="fr-FR" altLang="fr-FR" sz="2200" b="1" dirty="0">
                <a:solidFill>
                  <a:srgbClr val="000099"/>
                </a:solidFill>
                <a:cs typeface="Arial" panose="020B0604020202020204" pitchFamily="34" charset="0"/>
              </a:rPr>
              <a:t>Choisir les médicaments homéopathiques adaptés </a:t>
            </a:r>
            <a:r>
              <a:rPr lang="fr-FR" altLang="fr-FR" sz="2200" dirty="0">
                <a:solidFill>
                  <a:srgbClr val="000099"/>
                </a:solidFill>
                <a:cs typeface="Arial" panose="020B0604020202020204" pitchFamily="34" charset="0"/>
              </a:rPr>
              <a:t>aux symptômes aigus décrits, en appliquant les principes de prescription</a:t>
            </a:r>
          </a:p>
          <a:p>
            <a:pPr>
              <a:spcBef>
                <a:spcPts val="1200"/>
              </a:spcBef>
              <a:buClr>
                <a:srgbClr val="62C400"/>
              </a:buClr>
            </a:pPr>
            <a:r>
              <a:rPr lang="fr-FR" altLang="fr-FR" sz="2200" b="1" dirty="0">
                <a:solidFill>
                  <a:srgbClr val="000099"/>
                </a:solidFill>
                <a:cs typeface="Arial" panose="020B0604020202020204" pitchFamily="34" charset="0"/>
              </a:rPr>
              <a:t>Expliciter le conseil</a:t>
            </a:r>
            <a:r>
              <a:rPr lang="fr-FR" altLang="fr-FR" sz="2200" dirty="0">
                <a:solidFill>
                  <a:srgbClr val="000099"/>
                </a:solidFill>
                <a:cs typeface="Arial" panose="020B0604020202020204" pitchFamily="34" charset="0"/>
              </a:rPr>
              <a:t> personnalisé apporté : valorisation, posologie, conseils associés et suivi</a:t>
            </a:r>
          </a:p>
          <a:p>
            <a:pPr>
              <a:spcBef>
                <a:spcPts val="1200"/>
              </a:spcBef>
              <a:buClr>
                <a:srgbClr val="62C400"/>
              </a:buClr>
            </a:pPr>
            <a:r>
              <a:rPr lang="fr-FR" altLang="fr-FR" sz="2200" b="1" dirty="0">
                <a:solidFill>
                  <a:srgbClr val="000099"/>
                </a:solidFill>
                <a:cs typeface="Arial" panose="020B0604020202020204" pitchFamily="34" charset="0"/>
              </a:rPr>
              <a:t>Commenter les prescriptions </a:t>
            </a:r>
            <a:r>
              <a:rPr lang="fr-FR" altLang="fr-FR" sz="2200" dirty="0">
                <a:solidFill>
                  <a:srgbClr val="000099"/>
                </a:solidFill>
                <a:cs typeface="Arial" panose="020B0604020202020204" pitchFamily="34" charset="0"/>
              </a:rPr>
              <a:t>de médicaments homéopathiques en ORL : distinction traitement aigu et de terrain, valorisation et accompagnement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3270250"/>
            <a:ext cx="0" cy="1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1" name="Rectangle 4"/>
          <p:cNvSpPr>
            <a:spLocks noChangeArrowheads="1"/>
          </p:cNvSpPr>
          <p:nvPr/>
        </p:nvSpPr>
        <p:spPr bwMode="auto">
          <a:xfrm>
            <a:off x="4256088" y="2262188"/>
            <a:ext cx="92329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2000"/>
          </a:p>
          <a:p>
            <a:pPr eaLnBrk="1" hangingPunct="1">
              <a:lnSpc>
                <a:spcPct val="150000"/>
              </a:lnSpc>
            </a:pPr>
            <a:r>
              <a:rPr lang="fr-FR" altLang="fr-FR" sz="2000">
                <a:solidFill>
                  <a:srgbClr val="FF0000"/>
                </a:solidFill>
              </a:rPr>
              <a:t>-  </a:t>
            </a:r>
            <a:r>
              <a:rPr lang="fr-FR" altLang="fr-FR" sz="2000" b="1">
                <a:solidFill>
                  <a:srgbClr val="FF0000"/>
                </a:solidFill>
              </a:rPr>
              <a:t>SULFUR</a:t>
            </a:r>
          </a:p>
          <a:p>
            <a:pPr eaLnBrk="1" hangingPunct="1">
              <a:lnSpc>
                <a:spcPct val="150000"/>
              </a:lnSpc>
            </a:pPr>
            <a:r>
              <a:rPr lang="fr-FR" altLang="fr-FR" sz="2000">
                <a:solidFill>
                  <a:srgbClr val="000099"/>
                </a:solidFill>
              </a:rPr>
              <a:t>-  PSORINUM</a:t>
            </a:r>
          </a:p>
          <a:p>
            <a:pPr eaLnBrk="1" hangingPunct="1">
              <a:lnSpc>
                <a:spcPct val="150000"/>
              </a:lnSpc>
            </a:pPr>
            <a:r>
              <a:rPr lang="fr-FR" altLang="fr-FR" sz="2000">
                <a:solidFill>
                  <a:srgbClr val="000099"/>
                </a:solidFill>
              </a:rPr>
              <a:t>-  LYCOPODIUM</a:t>
            </a:r>
          </a:p>
          <a:p>
            <a:pPr eaLnBrk="1" hangingPunct="1">
              <a:lnSpc>
                <a:spcPct val="150000"/>
              </a:lnSpc>
            </a:pPr>
            <a:r>
              <a:rPr lang="fr-FR" altLang="fr-FR" sz="2000">
                <a:solidFill>
                  <a:srgbClr val="000099"/>
                </a:solidFill>
              </a:rPr>
              <a:t>-  ARSENICUM ALBUM</a:t>
            </a:r>
          </a:p>
          <a:p>
            <a:pPr eaLnBrk="1" hangingPunct="1">
              <a:spcBef>
                <a:spcPts val="600"/>
              </a:spcBef>
              <a:buFontTx/>
              <a:buChar char="-"/>
            </a:pPr>
            <a:r>
              <a:rPr lang="fr-FR" altLang="fr-FR" sz="2000">
                <a:solidFill>
                  <a:srgbClr val="000099"/>
                </a:solidFill>
              </a:rPr>
              <a:t>  CALCAREA CARBONICA et SEPIA : </a:t>
            </a:r>
          </a:p>
          <a:p>
            <a:pPr eaLnBrk="1" hangingPunct="1">
              <a:spcBef>
                <a:spcPts val="600"/>
              </a:spcBef>
            </a:pPr>
            <a:r>
              <a:rPr lang="fr-FR" altLang="fr-FR" sz="2000">
                <a:solidFill>
                  <a:srgbClr val="000099"/>
                </a:solidFill>
              </a:rPr>
              <a:t>entre MR psorique et MR sycotique</a:t>
            </a:r>
          </a:p>
          <a:p>
            <a:pPr eaLnBrk="1" hangingPunct="1"/>
            <a:r>
              <a:rPr lang="fr-FR" altLang="fr-FR" sz="2000">
                <a:solidFill>
                  <a:srgbClr val="000099"/>
                </a:solidFill>
              </a:rPr>
              <a:t>  </a:t>
            </a:r>
          </a:p>
          <a:p>
            <a:pPr eaLnBrk="1" hangingPunct="1"/>
            <a:r>
              <a:rPr lang="fr-FR" altLang="fr-FR" sz="2000"/>
              <a:t>  </a:t>
            </a:r>
          </a:p>
          <a:p>
            <a:pPr eaLnBrk="1" hangingPunct="1"/>
            <a:endParaRPr lang="fr-FR" altLang="fr-FR" sz="2000"/>
          </a:p>
        </p:txBody>
      </p:sp>
      <p:sp>
        <p:nvSpPr>
          <p:cNvPr id="217092" name="Rectangle 7"/>
          <p:cNvSpPr>
            <a:spLocks noChangeArrowheads="1"/>
          </p:cNvSpPr>
          <p:nvPr/>
        </p:nvSpPr>
        <p:spPr bwMode="auto">
          <a:xfrm>
            <a:off x="276225" y="1639888"/>
            <a:ext cx="9763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v"/>
            </a:pPr>
            <a:r>
              <a:rPr lang="fr-FR" altLang="fr-FR" sz="2000" u="sng">
                <a:solidFill>
                  <a:srgbClr val="000099"/>
                </a:solidFill>
                <a:cs typeface="Arial" panose="020B0604020202020204" pitchFamily="34" charset="0"/>
              </a:rPr>
              <a:t>Les médicaments du </a:t>
            </a:r>
            <a:r>
              <a:rPr lang="fr-FR" altLang="fr-FR" sz="2000" b="1" u="sng">
                <a:solidFill>
                  <a:srgbClr val="000099"/>
                </a:solidFill>
                <a:cs typeface="Arial" panose="020B0604020202020204" pitchFamily="34" charset="0"/>
                <a:sym typeface="Wingdings" panose="05000000000000000000" pitchFamily="2" charset="2"/>
              </a:rPr>
              <a:t>Mode Réactionnel Psorique</a:t>
            </a:r>
            <a:endParaRPr lang="fr-FR" altLang="fr-FR" sz="2000" b="1" u="sng">
              <a:solidFill>
                <a:srgbClr val="000099"/>
              </a:solidFill>
              <a:cs typeface="Arial" panose="020B0604020202020204" pitchFamily="34" charset="0"/>
            </a:endParaRPr>
          </a:p>
        </p:txBody>
      </p:sp>
      <p:pic>
        <p:nvPicPr>
          <p:cNvPr id="217093" name="Imag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6163" y="2927350"/>
            <a:ext cx="2701925"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4"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3.2. Rhinites et conjonctivites allergiques </a:t>
            </a:r>
          </a:p>
        </p:txBody>
      </p:sp>
      <p:sp>
        <p:nvSpPr>
          <p:cNvPr id="7" name="Text Box 8"/>
          <p:cNvSpPr txBox="1">
            <a:spLocks noChangeArrowheads="1"/>
          </p:cNvSpPr>
          <p:nvPr/>
        </p:nvSpPr>
        <p:spPr bwMode="auto">
          <a:xfrm>
            <a:off x="2397125" y="1069975"/>
            <a:ext cx="4156075" cy="400050"/>
          </a:xfrm>
          <a:prstGeom prst="rect">
            <a:avLst/>
          </a:prstGeom>
          <a:noFill/>
          <a:ln>
            <a:noFill/>
          </a:ln>
          <a:effectLst/>
        </p:spPr>
        <p:txBody>
          <a:bodyPr>
            <a:spAutoFit/>
          </a:bodyPr>
          <a:lstStyle/>
          <a:p>
            <a:pPr eaLnBrk="1" fontAlgn="auto" hangingPunct="1">
              <a:spcBef>
                <a:spcPts val="0"/>
              </a:spcBef>
              <a:spcAft>
                <a:spcPts val="0"/>
              </a:spcAft>
              <a:defRPr/>
            </a:pPr>
            <a:r>
              <a:rPr lang="fr-FR" altLang="fr-FR" sz="2000" b="1" dirty="0">
                <a:solidFill>
                  <a:srgbClr val="95C41D"/>
                </a:solidFill>
                <a:latin typeface="+mj-lt"/>
                <a:ea typeface="ＭＳ Ｐゴシック" panose="020B0600070205080204" pitchFamily="34" charset="-128"/>
                <a:sym typeface="Wingdings" panose="05000000000000000000" pitchFamily="2" charset="2"/>
              </a:rPr>
              <a:t> Prescription médicale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AutoShape 7"/>
          <p:cNvSpPr>
            <a:spLocks noChangeAspect="1" noChangeArrowheads="1"/>
          </p:cNvSpPr>
          <p:nvPr/>
        </p:nvSpPr>
        <p:spPr bwMode="auto">
          <a:xfrm>
            <a:off x="3810000" y="1409700"/>
            <a:ext cx="4465638" cy="4964113"/>
          </a:xfrm>
          <a:prstGeom prst="foldedCorner">
            <a:avLst>
              <a:gd name="adj" fmla="val 12500"/>
            </a:avLst>
          </a:prstGeom>
          <a:solidFill>
            <a:schemeClr val="bg1"/>
          </a:solidFill>
          <a:ln w="12700">
            <a:solidFill>
              <a:schemeClr val="tx1"/>
            </a:solidFill>
            <a:prstDash val="dash"/>
            <a:round/>
            <a:headEnd/>
            <a:tailEnd/>
          </a:ln>
          <a:effectLst>
            <a:outerShdw dist="107763" dir="2700000" algn="ctr" rotWithShape="0">
              <a:schemeClr val="bg2"/>
            </a:outerShdw>
          </a:effectLst>
        </p:spPr>
        <p:txBody>
          <a:bodyPr wrap="none"/>
          <a:lstStyle>
            <a:lvl1pPr marL="187325" indent="-187325">
              <a:tabLst>
                <a:tab pos="2568575" algn="l"/>
              </a:tabLst>
              <a:defRPr>
                <a:solidFill>
                  <a:schemeClr val="tx1"/>
                </a:solidFill>
                <a:latin typeface="Arial" panose="020B0604020202020204" pitchFamily="34" charset="0"/>
              </a:defRPr>
            </a:lvl1pPr>
            <a:lvl2pPr marL="742950" indent="-285750">
              <a:tabLst>
                <a:tab pos="2568575" algn="l"/>
              </a:tabLst>
              <a:defRPr>
                <a:solidFill>
                  <a:schemeClr val="tx1"/>
                </a:solidFill>
                <a:latin typeface="Arial" panose="020B0604020202020204" pitchFamily="34" charset="0"/>
              </a:defRPr>
            </a:lvl2pPr>
            <a:lvl3pPr marL="1143000" indent="-228600">
              <a:tabLst>
                <a:tab pos="2568575" algn="l"/>
              </a:tabLst>
              <a:defRPr>
                <a:solidFill>
                  <a:schemeClr val="tx1"/>
                </a:solidFill>
                <a:latin typeface="Arial" panose="020B0604020202020204" pitchFamily="34" charset="0"/>
              </a:defRPr>
            </a:lvl3pPr>
            <a:lvl4pPr marL="1600200" indent="-228600">
              <a:tabLst>
                <a:tab pos="2568575" algn="l"/>
              </a:tabLst>
              <a:defRPr>
                <a:solidFill>
                  <a:schemeClr val="tx1"/>
                </a:solidFill>
                <a:latin typeface="Arial" panose="020B0604020202020204" pitchFamily="34" charset="0"/>
              </a:defRPr>
            </a:lvl4pPr>
            <a:lvl5pPr marL="2057400" indent="-228600">
              <a:tabLst>
                <a:tab pos="25685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5685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5685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5685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568575" algn="l"/>
              </a:tabLst>
              <a:defRPr>
                <a:solidFill>
                  <a:schemeClr val="tx1"/>
                </a:solidFill>
                <a:latin typeface="Arial" panose="020B0604020202020204" pitchFamily="34" charset="0"/>
              </a:defRPr>
            </a:lvl9pPr>
          </a:lstStyle>
          <a:p>
            <a:r>
              <a:rPr lang="fr-FR" altLang="fr-FR" sz="1000">
                <a:solidFill>
                  <a:srgbClr val="000099"/>
                </a:solidFill>
                <a:latin typeface="Comic Sans MS" panose="030F0702030302020204" pitchFamily="66" charset="0"/>
                <a:ea typeface="ＭＳ Ｐゴシック" panose="020B0600070205080204" pitchFamily="34" charset="-128"/>
              </a:rPr>
              <a:t>Dr Bruno B.</a:t>
            </a:r>
          </a:p>
          <a:p>
            <a:r>
              <a:rPr lang="fr-FR" altLang="fr-FR" sz="1000">
                <a:solidFill>
                  <a:srgbClr val="000099"/>
                </a:solidFill>
                <a:latin typeface="Comic Sans MS" panose="030F0702030302020204" pitchFamily="66" charset="0"/>
                <a:ea typeface="ＭＳ Ｐゴシック" panose="020B0600070205080204" pitchFamily="34" charset="-128"/>
              </a:rPr>
              <a:t>Médecine Générale Homéopathie</a:t>
            </a:r>
          </a:p>
          <a:p>
            <a:r>
              <a:rPr lang="fr-FR" altLang="fr-FR" sz="1000">
                <a:solidFill>
                  <a:srgbClr val="000099"/>
                </a:solidFill>
                <a:latin typeface="Comic Sans MS" panose="030F0702030302020204" pitchFamily="66" charset="0"/>
                <a:ea typeface="ＭＳ Ｐゴシック" panose="020B0600070205080204" pitchFamily="34" charset="-128"/>
              </a:rPr>
              <a:t>xxxxxxxxxxxxxxxxxxxx</a:t>
            </a:r>
          </a:p>
          <a:p>
            <a:r>
              <a:rPr lang="fr-FR" altLang="fr-FR" sz="1000">
                <a:solidFill>
                  <a:srgbClr val="000099"/>
                </a:solidFill>
                <a:latin typeface="Comic Sans MS" panose="030F0702030302020204" pitchFamily="66" charset="0"/>
                <a:ea typeface="ＭＳ Ｐゴシック" panose="020B0600070205080204" pitchFamily="34" charset="-128"/>
              </a:rPr>
              <a:t>xxxxxxxxxxxxxxx</a:t>
            </a:r>
            <a:r>
              <a:rPr lang="fr-FR" altLang="fr-FR" sz="800">
                <a:ea typeface="ＭＳ Ｐゴシック" panose="020B0600070205080204" pitchFamily="34" charset="-128"/>
              </a:rPr>
              <a:t>	</a:t>
            </a:r>
            <a:endParaRPr lang="fr-FR" altLang="fr-FR" sz="800" b="1">
              <a:solidFill>
                <a:srgbClr val="000099"/>
              </a:solidFill>
              <a:ea typeface="ＭＳ Ｐゴシック" panose="020B0600070205080204" pitchFamily="34" charset="-128"/>
            </a:endParaRPr>
          </a:p>
          <a:p>
            <a:endParaRPr lang="fr-FR" altLang="fr-FR" sz="800">
              <a:ea typeface="ＭＳ Ｐゴシック" panose="020B0600070205080204" pitchFamily="34" charset="-128"/>
            </a:endParaRPr>
          </a:p>
          <a:p>
            <a:r>
              <a:rPr lang="fr-FR" altLang="fr-FR" sz="800">
                <a:ea typeface="ＭＳ Ｐゴシック" panose="020B0600070205080204" pitchFamily="34" charset="-128"/>
              </a:rPr>
              <a:t>		</a:t>
            </a:r>
            <a:r>
              <a:rPr lang="fr-FR" altLang="fr-FR" sz="1000">
                <a:solidFill>
                  <a:srgbClr val="000099"/>
                </a:solidFill>
                <a:latin typeface="Comic Sans MS" panose="030F0702030302020204" pitchFamily="66" charset="0"/>
                <a:ea typeface="ＭＳ Ｐゴシック" panose="020B0600070205080204" pitchFamily="34" charset="-128"/>
              </a:rPr>
              <a:t>Le xx/xx/xxxx</a:t>
            </a:r>
            <a:br>
              <a:rPr lang="fr-FR" altLang="fr-FR" sz="1000">
                <a:solidFill>
                  <a:srgbClr val="000099"/>
                </a:solidFill>
                <a:latin typeface="Comic Sans MS" panose="030F0702030302020204" pitchFamily="66" charset="0"/>
                <a:ea typeface="ＭＳ Ｐゴシック" panose="020B0600070205080204" pitchFamily="34" charset="-128"/>
              </a:rPr>
            </a:br>
            <a:r>
              <a:rPr lang="fr-FR" altLang="fr-FR" sz="1000">
                <a:latin typeface="Comic Sans MS" panose="030F0702030302020204" pitchFamily="66" charset="0"/>
                <a:ea typeface="ＭＳ Ｐゴシック" panose="020B0600070205080204" pitchFamily="34" charset="-128"/>
              </a:rPr>
              <a:t>	</a:t>
            </a:r>
            <a:r>
              <a:rPr lang="fr-FR" altLang="fr-FR" sz="1000">
                <a:solidFill>
                  <a:srgbClr val="000099"/>
                </a:solidFill>
                <a:latin typeface="Comic Sans MS" panose="030F0702030302020204" pitchFamily="66" charset="0"/>
                <a:ea typeface="ＭＳ Ｐゴシック" panose="020B0600070205080204" pitchFamily="34" charset="-128"/>
              </a:rPr>
              <a:t>Laurence A.  (48 ans)</a:t>
            </a:r>
            <a:endParaRPr lang="fr-FR" altLang="fr-FR" sz="1000">
              <a:latin typeface="Comic Sans MS" panose="030F0702030302020204" pitchFamily="66" charset="0"/>
              <a:ea typeface="ＭＳ Ｐゴシック" panose="020B0600070205080204" pitchFamily="34" charset="-128"/>
            </a:endParaRPr>
          </a:p>
          <a:p>
            <a:endParaRPr lang="fr-FR" altLang="fr-FR" sz="1200">
              <a:solidFill>
                <a:srgbClr val="000099"/>
              </a:solidFill>
              <a:latin typeface="Comic Sans MS" panose="030F0702030302020204" pitchFamily="66" charset="0"/>
              <a:ea typeface="ＭＳ Ｐゴシック" panose="020B0600070205080204" pitchFamily="34" charset="-128"/>
            </a:endParaRPr>
          </a:p>
          <a:p>
            <a:r>
              <a:rPr lang="fr-FR" altLang="fr-FR" sz="1200" b="1">
                <a:solidFill>
                  <a:srgbClr val="000099"/>
                </a:solidFill>
                <a:latin typeface="Comic Sans MS" panose="030F0702030302020204" pitchFamily="66" charset="0"/>
                <a:ea typeface="ＭＳ Ｐゴシック" panose="020B0600070205080204" pitchFamily="34" charset="-128"/>
              </a:rPr>
              <a:t>	</a:t>
            </a:r>
            <a:r>
              <a:rPr lang="fr-FR" altLang="fr-FR" sz="1400" b="1">
                <a:solidFill>
                  <a:srgbClr val="000099"/>
                </a:solidFill>
                <a:latin typeface="Comic Sans MS" panose="030F0702030302020204" pitchFamily="66" charset="0"/>
                <a:ea typeface="ＭＳ Ｐゴシック" panose="020B0600070205080204" pitchFamily="34" charset="-128"/>
              </a:rPr>
              <a:t>LYCOPODIUM 15 CH</a:t>
            </a:r>
          </a:p>
          <a:p>
            <a:r>
              <a:rPr lang="fr-FR" altLang="fr-FR" sz="1400">
                <a:solidFill>
                  <a:srgbClr val="FF0000"/>
                </a:solidFill>
                <a:latin typeface="Comic Sans MS" panose="030F0702030302020204" pitchFamily="66" charset="0"/>
                <a:ea typeface="ＭＳ Ｐゴシック" panose="020B0600070205080204" pitchFamily="34" charset="-128"/>
              </a:rPr>
              <a:t>	</a:t>
            </a:r>
            <a:r>
              <a:rPr lang="fr-FR" altLang="fr-FR" sz="1400">
                <a:solidFill>
                  <a:srgbClr val="000099"/>
                </a:solidFill>
                <a:latin typeface="Comic Sans MS" panose="030F0702030302020204" pitchFamily="66" charset="0"/>
                <a:ea typeface="ＭＳ Ｐゴシック" panose="020B0600070205080204" pitchFamily="34" charset="-128"/>
              </a:rPr>
              <a:t>1 dose chaque dimanche</a:t>
            </a:r>
          </a:p>
          <a:p>
            <a:pPr>
              <a:spcBef>
                <a:spcPct val="60000"/>
              </a:spcBef>
            </a:pPr>
            <a:r>
              <a:rPr lang="fr-FR" altLang="fr-FR" sz="1400">
                <a:solidFill>
                  <a:srgbClr val="FF0000"/>
                </a:solidFill>
                <a:latin typeface="Comic Sans MS" panose="030F0702030302020204" pitchFamily="66" charset="0"/>
                <a:ea typeface="ＭＳ Ｐゴシック" panose="020B0600070205080204" pitchFamily="34" charset="-128"/>
              </a:rPr>
              <a:t>	</a:t>
            </a:r>
            <a:r>
              <a:rPr lang="fr-FR" altLang="fr-FR" sz="1400" b="1">
                <a:solidFill>
                  <a:srgbClr val="000099"/>
                </a:solidFill>
                <a:latin typeface="Comic Sans MS" panose="030F0702030302020204" pitchFamily="66" charset="0"/>
                <a:ea typeface="ＭＳ Ｐゴシック" panose="020B0600070205080204" pitchFamily="34" charset="-128"/>
              </a:rPr>
              <a:t>POUMON HISTAMINE 15 CH</a:t>
            </a:r>
            <a:endParaRPr lang="fr-FR" altLang="fr-FR" sz="1400">
              <a:solidFill>
                <a:srgbClr val="FF0000"/>
              </a:solidFill>
              <a:latin typeface="Comic Sans MS" panose="030F0702030302020204" pitchFamily="66" charset="0"/>
              <a:ea typeface="ＭＳ Ｐゴシック" panose="020B0600070205080204" pitchFamily="34" charset="-128"/>
            </a:endParaRPr>
          </a:p>
          <a:p>
            <a:pPr>
              <a:spcBef>
                <a:spcPct val="30000"/>
              </a:spcBef>
            </a:pPr>
            <a:r>
              <a:rPr lang="fr-FR" altLang="fr-FR" sz="1400" b="1">
                <a:solidFill>
                  <a:srgbClr val="FF0000"/>
                </a:solidFill>
                <a:latin typeface="Comic Sans MS" panose="030F0702030302020204" pitchFamily="66" charset="0"/>
                <a:ea typeface="ＭＳ Ｐゴシック" panose="020B0600070205080204" pitchFamily="34" charset="-128"/>
              </a:rPr>
              <a:t>	</a:t>
            </a:r>
            <a:r>
              <a:rPr lang="fr-FR" altLang="fr-FR" sz="1400" b="1">
                <a:solidFill>
                  <a:srgbClr val="000099"/>
                </a:solidFill>
                <a:latin typeface="Comic Sans MS" panose="030F0702030302020204" pitchFamily="66" charset="0"/>
                <a:ea typeface="ＭＳ Ｐゴシック" panose="020B0600070205080204" pitchFamily="34" charset="-128"/>
              </a:rPr>
              <a:t>POLLENS 30 CH</a:t>
            </a:r>
          </a:p>
          <a:p>
            <a:pPr>
              <a:spcBef>
                <a:spcPts val="600"/>
              </a:spcBef>
            </a:pPr>
            <a:r>
              <a:rPr lang="fr-FR" altLang="fr-FR" sz="1400" b="1">
                <a:solidFill>
                  <a:srgbClr val="000099"/>
                </a:solidFill>
                <a:latin typeface="Comic Sans MS" panose="030F0702030302020204" pitchFamily="66" charset="0"/>
                <a:ea typeface="ＭＳ Ｐゴシック" panose="020B0600070205080204" pitchFamily="34" charset="-128"/>
              </a:rPr>
              <a:t>	</a:t>
            </a:r>
            <a:r>
              <a:rPr lang="fr-FR" altLang="fr-FR" sz="1400">
                <a:solidFill>
                  <a:srgbClr val="000099"/>
                </a:solidFill>
                <a:latin typeface="Comic Sans MS" panose="030F0702030302020204" pitchFamily="66" charset="0"/>
                <a:ea typeface="ＭＳ Ｐゴシック" panose="020B0600070205080204" pitchFamily="34" charset="-128"/>
              </a:rPr>
              <a:t>pendant 3 mois</a:t>
            </a:r>
          </a:p>
          <a:p>
            <a:endParaRPr lang="fr-FR" altLang="fr-FR" sz="1400">
              <a:solidFill>
                <a:srgbClr val="000099"/>
              </a:solidFill>
              <a:latin typeface="Comic Sans MS" panose="030F0702030302020204" pitchFamily="66" charset="0"/>
              <a:ea typeface="ＭＳ Ｐゴシック" panose="020B0600070205080204" pitchFamily="34" charset="-128"/>
            </a:endParaRPr>
          </a:p>
          <a:p>
            <a:r>
              <a:rPr lang="fr-FR" altLang="fr-FR" sz="1400" b="1">
                <a:solidFill>
                  <a:srgbClr val="000099"/>
                </a:solidFill>
                <a:latin typeface="Comic Sans MS" panose="030F0702030302020204" pitchFamily="66" charset="0"/>
                <a:ea typeface="ＭＳ Ｐゴシック" panose="020B0600070205080204" pitchFamily="34" charset="-128"/>
              </a:rPr>
              <a:t>	APIS 15 CH</a:t>
            </a:r>
          </a:p>
          <a:p>
            <a:r>
              <a:rPr lang="fr-FR" altLang="fr-FR" sz="1400">
                <a:solidFill>
                  <a:srgbClr val="000099"/>
                </a:solidFill>
                <a:latin typeface="Comic Sans MS" panose="030F0702030302020204" pitchFamily="66" charset="0"/>
                <a:ea typeface="ＭＳ Ｐゴシック" panose="020B0600070205080204" pitchFamily="34" charset="-128"/>
              </a:rPr>
              <a:t>	5 granules le soir dès avril</a:t>
            </a:r>
          </a:p>
          <a:p>
            <a:endParaRPr lang="fr-FR" altLang="fr-FR" sz="1400">
              <a:solidFill>
                <a:srgbClr val="FF0000"/>
              </a:solidFill>
              <a:latin typeface="Comic Sans MS" panose="030F0702030302020204" pitchFamily="66" charset="0"/>
              <a:ea typeface="ＭＳ Ｐゴシック" panose="020B0600070205080204" pitchFamily="34" charset="-128"/>
            </a:endParaRPr>
          </a:p>
          <a:p>
            <a:r>
              <a:rPr lang="fr-FR" altLang="fr-FR" sz="1400">
                <a:solidFill>
                  <a:srgbClr val="000099"/>
                </a:solidFill>
                <a:latin typeface="Comic Sans MS" panose="030F0702030302020204" pitchFamily="66" charset="0"/>
                <a:ea typeface="ＭＳ Ｐゴシック" panose="020B0600070205080204" pitchFamily="34" charset="-128"/>
              </a:rPr>
              <a:t>En cas de symptômes :</a:t>
            </a:r>
            <a:r>
              <a:rPr lang="fr-FR" altLang="fr-FR" sz="1400">
                <a:solidFill>
                  <a:srgbClr val="FF0000"/>
                </a:solidFill>
                <a:latin typeface="Comic Sans MS" panose="030F0702030302020204" pitchFamily="66" charset="0"/>
                <a:ea typeface="ＭＳ Ｐゴシック" panose="020B0600070205080204" pitchFamily="34" charset="-128"/>
              </a:rPr>
              <a:t> </a:t>
            </a:r>
          </a:p>
          <a:p>
            <a:pPr eaLnBrk="1" hangingPunct="1">
              <a:spcBef>
                <a:spcPct val="30000"/>
              </a:spcBef>
            </a:pPr>
            <a:r>
              <a:rPr lang="fr-FR" altLang="fr-FR" sz="1400" b="1">
                <a:solidFill>
                  <a:srgbClr val="000099"/>
                </a:solidFill>
                <a:latin typeface="Comic Sans MS" panose="030F0702030302020204" pitchFamily="66" charset="0"/>
                <a:ea typeface="ＭＳ Ｐゴシック" panose="020B0600070205080204" pitchFamily="34" charset="-128"/>
              </a:rPr>
              <a:t>ARUNDO DONAX 9 CH</a:t>
            </a:r>
          </a:p>
          <a:p>
            <a:pPr eaLnBrk="1" hangingPunct="1">
              <a:spcBef>
                <a:spcPct val="30000"/>
              </a:spcBef>
            </a:pPr>
            <a:r>
              <a:rPr lang="fr-FR" altLang="fr-FR" sz="1400" b="1">
                <a:solidFill>
                  <a:srgbClr val="000099"/>
                </a:solidFill>
                <a:latin typeface="Comic Sans MS" panose="030F0702030302020204" pitchFamily="66" charset="0"/>
                <a:ea typeface="ＭＳ Ｐゴシック" panose="020B0600070205080204" pitchFamily="34" charset="-128"/>
              </a:rPr>
              <a:t>NUX VOMICA 9 CH</a:t>
            </a:r>
          </a:p>
          <a:p>
            <a:r>
              <a:rPr lang="fr-FR" altLang="fr-FR" sz="1400">
                <a:solidFill>
                  <a:srgbClr val="000099"/>
                </a:solidFill>
                <a:latin typeface="Comic Sans MS" panose="030F0702030302020204" pitchFamily="66" charset="0"/>
                <a:ea typeface="ＭＳ Ｐゴシック" panose="020B0600070205080204" pitchFamily="34" charset="-128"/>
              </a:rPr>
              <a:t>5 granules toutes les 2 heures - ESA</a:t>
            </a:r>
          </a:p>
        </p:txBody>
      </p:sp>
      <p:sp>
        <p:nvSpPr>
          <p:cNvPr id="219139"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3.2. Rhinites et conjonctivites allergiques </a:t>
            </a:r>
          </a:p>
        </p:txBody>
      </p:sp>
      <p:sp>
        <p:nvSpPr>
          <p:cNvPr id="219140" name="AutoShape 9"/>
          <p:cNvSpPr>
            <a:spLocks/>
          </p:cNvSpPr>
          <p:nvPr/>
        </p:nvSpPr>
        <p:spPr bwMode="auto">
          <a:xfrm>
            <a:off x="6762750" y="3135313"/>
            <a:ext cx="142875" cy="574675"/>
          </a:xfrm>
          <a:prstGeom prst="rightBrace">
            <a:avLst>
              <a:gd name="adj1" fmla="val 33519"/>
              <a:gd name="adj2" fmla="val 50000"/>
            </a:avLst>
          </a:prstGeom>
          <a:noFill/>
          <a:ln w="952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ea typeface="ＭＳ Ｐゴシック" panose="020B0600070205080204" pitchFamily="34" charset="-128"/>
            </a:endParaRPr>
          </a:p>
        </p:txBody>
      </p:sp>
      <p:sp>
        <p:nvSpPr>
          <p:cNvPr id="219141" name="Text Box 10"/>
          <p:cNvSpPr txBox="1">
            <a:spLocks noChangeArrowheads="1"/>
          </p:cNvSpPr>
          <p:nvPr/>
        </p:nvSpPr>
        <p:spPr bwMode="auto">
          <a:xfrm>
            <a:off x="6907213" y="3065463"/>
            <a:ext cx="13684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sz="1400">
                <a:solidFill>
                  <a:srgbClr val="000099"/>
                </a:solidFill>
                <a:latin typeface="Comic Sans MS" panose="030F0702030302020204" pitchFamily="66" charset="0"/>
                <a:ea typeface="ＭＳ Ｐゴシック" panose="020B0600070205080204" pitchFamily="34" charset="-128"/>
              </a:rPr>
              <a:t>1 dose en</a:t>
            </a:r>
            <a:r>
              <a:rPr lang="fr-FR" altLang="fr-FR">
                <a:solidFill>
                  <a:srgbClr val="000099"/>
                </a:solidFill>
                <a:ea typeface="ＭＳ Ｐゴシック" panose="020B0600070205080204" pitchFamily="34" charset="-128"/>
              </a:rPr>
              <a:t> </a:t>
            </a:r>
            <a:r>
              <a:rPr lang="fr-FR" altLang="fr-FR" sz="1400">
                <a:solidFill>
                  <a:srgbClr val="000099"/>
                </a:solidFill>
                <a:latin typeface="Comic Sans MS" panose="030F0702030302020204" pitchFamily="66" charset="0"/>
                <a:ea typeface="ＭＳ Ｐゴシック" panose="020B0600070205080204" pitchFamily="34" charset="-128"/>
              </a:rPr>
              <a:t>alternance</a:t>
            </a:r>
          </a:p>
          <a:p>
            <a:pPr eaLnBrk="1" hangingPunct="1"/>
            <a:r>
              <a:rPr lang="fr-FR" altLang="fr-FR" sz="1400">
                <a:solidFill>
                  <a:srgbClr val="000099"/>
                </a:solidFill>
                <a:latin typeface="Comic Sans MS" panose="030F0702030302020204" pitchFamily="66" charset="0"/>
                <a:ea typeface="ＭＳ Ｐゴシック" panose="020B0600070205080204" pitchFamily="34" charset="-128"/>
              </a:rPr>
              <a:t>le mercredi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bwMode="auto">
          <a:xfrm>
            <a:off x="1095375" y="1982788"/>
            <a:ext cx="10693400" cy="4368800"/>
          </a:xfrm>
          <a:prstGeom prst="rect">
            <a:avLst/>
          </a:prstGeom>
        </p:spPr>
        <p:txBody>
          <a:bodyPr/>
          <a:lstStyle/>
          <a:p>
            <a:pPr>
              <a:lnSpc>
                <a:spcPct val="150000"/>
              </a:lnSpc>
              <a:spcBef>
                <a:spcPct val="30000"/>
              </a:spcBef>
              <a:buClr>
                <a:srgbClr val="62C400"/>
              </a:buClr>
              <a:buFontTx/>
              <a:buBlip>
                <a:blip r:embed="rId3"/>
              </a:buBlip>
              <a:defRPr/>
            </a:pPr>
            <a:r>
              <a:rPr lang="fr-FR" altLang="fr-FR" sz="2000" dirty="0">
                <a:solidFill>
                  <a:srgbClr val="000099"/>
                </a:solidFill>
                <a:latin typeface="+mj-lt"/>
              </a:rPr>
              <a:t>Otalgie = </a:t>
            </a:r>
            <a:r>
              <a:rPr lang="fr-FR" altLang="fr-FR" sz="2000" b="1" dirty="0">
                <a:solidFill>
                  <a:srgbClr val="000099"/>
                </a:solidFill>
                <a:latin typeface="+mj-lt"/>
              </a:rPr>
              <a:t>douleur d’oreille</a:t>
            </a:r>
          </a:p>
          <a:p>
            <a:pPr>
              <a:lnSpc>
                <a:spcPct val="150000"/>
              </a:lnSpc>
              <a:spcBef>
                <a:spcPct val="90000"/>
              </a:spcBef>
              <a:buClr>
                <a:srgbClr val="62C400"/>
              </a:buClr>
              <a:buFontTx/>
              <a:buBlip>
                <a:blip r:embed="rId3"/>
              </a:buBlip>
              <a:defRPr/>
            </a:pPr>
            <a:r>
              <a:rPr lang="fr-FR" altLang="fr-FR" sz="2000" dirty="0">
                <a:solidFill>
                  <a:srgbClr val="000099"/>
                </a:solidFill>
                <a:latin typeface="+mj-lt"/>
              </a:rPr>
              <a:t>Souvent le reflet d’une </a:t>
            </a:r>
            <a:r>
              <a:rPr lang="fr-FR" altLang="fr-FR" sz="2000" b="1" dirty="0">
                <a:solidFill>
                  <a:srgbClr val="000099"/>
                </a:solidFill>
                <a:latin typeface="+mj-lt"/>
              </a:rPr>
              <a:t>OMA</a:t>
            </a:r>
            <a:r>
              <a:rPr lang="fr-FR" altLang="fr-FR" sz="2000" dirty="0">
                <a:solidFill>
                  <a:srgbClr val="000099"/>
                </a:solidFill>
                <a:latin typeface="+mj-lt"/>
              </a:rPr>
              <a:t> (otite moyenne aiguë), </a:t>
            </a:r>
          </a:p>
          <a:p>
            <a:pPr>
              <a:lnSpc>
                <a:spcPct val="150000"/>
              </a:lnSpc>
              <a:spcBef>
                <a:spcPct val="90000"/>
              </a:spcBef>
              <a:buClr>
                <a:srgbClr val="62C400"/>
              </a:buClr>
              <a:buFontTx/>
              <a:buBlip>
                <a:blip r:embed="rId3"/>
              </a:buBlip>
              <a:defRPr/>
            </a:pPr>
            <a:r>
              <a:rPr lang="fr-FR" altLang="fr-FR" sz="2000" dirty="0">
                <a:solidFill>
                  <a:srgbClr val="000099"/>
                </a:solidFill>
                <a:latin typeface="+mj-lt"/>
              </a:rPr>
              <a:t>Peut être aussi en rapport avec une affection siégeant à distance de l’oreille </a:t>
            </a:r>
          </a:p>
          <a:p>
            <a:pPr marL="358775" indent="0">
              <a:spcBef>
                <a:spcPts val="0"/>
              </a:spcBef>
              <a:buClr>
                <a:srgbClr val="62C400"/>
              </a:buClr>
              <a:buFontTx/>
              <a:buNone/>
              <a:defRPr/>
            </a:pPr>
            <a:r>
              <a:rPr lang="fr-FR" altLang="fr-FR" sz="2000" dirty="0">
                <a:solidFill>
                  <a:srgbClr val="000099"/>
                </a:solidFill>
                <a:latin typeface="+mj-lt"/>
              </a:rPr>
              <a:t>(ex : irradiation d’une douleur de gorge)</a:t>
            </a:r>
          </a:p>
          <a:p>
            <a:pPr>
              <a:lnSpc>
                <a:spcPct val="150000"/>
              </a:lnSpc>
              <a:spcBef>
                <a:spcPct val="90000"/>
              </a:spcBef>
              <a:buClr>
                <a:srgbClr val="62C400"/>
              </a:buClr>
              <a:buFontTx/>
              <a:buBlip>
                <a:blip r:embed="rId3"/>
              </a:buBlip>
              <a:defRPr/>
            </a:pPr>
            <a:r>
              <a:rPr lang="fr-FR" altLang="fr-FR" sz="2000" dirty="0">
                <a:solidFill>
                  <a:srgbClr val="000099"/>
                </a:solidFill>
                <a:latin typeface="+mj-lt"/>
              </a:rPr>
              <a:t>OMA : majoritairement </a:t>
            </a:r>
            <a:r>
              <a:rPr lang="fr-FR" altLang="fr-FR" sz="2000" b="1" dirty="0">
                <a:solidFill>
                  <a:srgbClr val="000099"/>
                </a:solidFill>
                <a:latin typeface="+mj-lt"/>
              </a:rPr>
              <a:t>pathologie virale</a:t>
            </a:r>
          </a:p>
          <a:p>
            <a:pPr>
              <a:lnSpc>
                <a:spcPct val="150000"/>
              </a:lnSpc>
              <a:spcBef>
                <a:spcPct val="90000"/>
              </a:spcBef>
              <a:buClr>
                <a:srgbClr val="62C400"/>
              </a:buClr>
              <a:buFontTx/>
              <a:buBlip>
                <a:blip r:embed="rId3"/>
              </a:buBlip>
              <a:defRPr/>
            </a:pPr>
            <a:r>
              <a:rPr lang="fr-FR" altLang="fr-FR" sz="2000" b="1" dirty="0">
                <a:solidFill>
                  <a:srgbClr val="000099"/>
                </a:solidFill>
                <a:latin typeface="+mj-lt"/>
              </a:rPr>
              <a:t>Plusieurs caractéristiques</a:t>
            </a:r>
            <a:r>
              <a:rPr lang="fr-FR" altLang="fr-FR" sz="2000" dirty="0">
                <a:solidFill>
                  <a:srgbClr val="000099"/>
                </a:solidFill>
                <a:latin typeface="+mj-lt"/>
              </a:rPr>
              <a:t> : </a:t>
            </a:r>
            <a:r>
              <a:rPr lang="fr-FR" altLang="ja-JP" sz="2000" dirty="0">
                <a:solidFill>
                  <a:srgbClr val="000099"/>
                </a:solidFill>
                <a:latin typeface="+mj-lt"/>
                <a:ea typeface="ＭＳ Ｐゴシック" panose="020B0600070205080204" pitchFamily="34" charset="-128"/>
              </a:rPr>
              <a:t>battante ou brûlante, brutale ou progressive</a:t>
            </a:r>
            <a:r>
              <a:rPr lang="fr-FR" altLang="fr-FR" sz="2000" dirty="0">
                <a:solidFill>
                  <a:srgbClr val="000099"/>
                </a:solidFill>
                <a:latin typeface="+mj-lt"/>
              </a:rPr>
              <a:t> </a:t>
            </a:r>
          </a:p>
          <a:p>
            <a:pPr>
              <a:spcBef>
                <a:spcPct val="30000"/>
              </a:spcBef>
              <a:buFontTx/>
              <a:buNone/>
              <a:defRPr/>
            </a:pPr>
            <a:endParaRPr lang="fr-FR" altLang="fr-FR" sz="2000" dirty="0">
              <a:solidFill>
                <a:srgbClr val="FF0000"/>
              </a:solidFill>
              <a:effectLst>
                <a:outerShdw blurRad="38100" dist="38100" dir="2700000" algn="tl">
                  <a:srgbClr val="C0C0C0"/>
                </a:outerShdw>
              </a:effectLst>
              <a:latin typeface="+mj-lt"/>
              <a:sym typeface="Wingdings" panose="05000000000000000000" pitchFamily="2" charset="2"/>
            </a:endParaRPr>
          </a:p>
        </p:txBody>
      </p:sp>
      <p:sp>
        <p:nvSpPr>
          <p:cNvPr id="221187"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3.3. Otalgies</a:t>
            </a:r>
          </a:p>
        </p:txBody>
      </p:sp>
      <p:sp>
        <p:nvSpPr>
          <p:cNvPr id="221188"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Quelques rappels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80" name="Text Box 7"/>
          <p:cNvSpPr txBox="1">
            <a:spLocks noChangeArrowheads="1"/>
          </p:cNvSpPr>
          <p:nvPr/>
        </p:nvSpPr>
        <p:spPr bwMode="auto">
          <a:xfrm>
            <a:off x="3716338" y="3405188"/>
            <a:ext cx="7112000" cy="1219200"/>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marL="342900" indent="-342900" eaLnBrk="1" fontAlgn="auto" hangingPunct="1">
              <a:lnSpc>
                <a:spcPct val="120000"/>
              </a:lnSpc>
              <a:spcBef>
                <a:spcPts val="0"/>
              </a:spcBef>
              <a:spcAft>
                <a:spcPts val="0"/>
              </a:spcAft>
              <a:buClr>
                <a:srgbClr val="62C400"/>
              </a:buClr>
              <a:buFontTx/>
              <a:buBlip>
                <a:blip r:embed="rId3"/>
              </a:buBlip>
              <a:defRPr/>
            </a:pPr>
            <a:r>
              <a:rPr lang="fr-FR" altLang="fr-FR" sz="2000" dirty="0">
                <a:solidFill>
                  <a:srgbClr val="000099"/>
                </a:solidFill>
                <a:latin typeface="+mj-lt"/>
              </a:rPr>
              <a:t>En attendant un avis médical, ou</a:t>
            </a:r>
          </a:p>
          <a:p>
            <a:pPr eaLnBrk="1" fontAlgn="auto" hangingPunct="1">
              <a:lnSpc>
                <a:spcPct val="120000"/>
              </a:lnSpc>
              <a:spcBef>
                <a:spcPts val="0"/>
              </a:spcBef>
              <a:spcAft>
                <a:spcPts val="0"/>
              </a:spcAft>
              <a:buClr>
                <a:srgbClr val="62C400"/>
              </a:buClr>
              <a:buFont typeface="Wingdings" panose="05000000000000000000" pitchFamily="2" charset="2"/>
              <a:buNone/>
              <a:defRPr/>
            </a:pPr>
            <a:endParaRPr lang="fr-FR" altLang="fr-FR" sz="2000" dirty="0">
              <a:solidFill>
                <a:srgbClr val="000099"/>
              </a:solidFill>
              <a:latin typeface="+mj-lt"/>
            </a:endParaRPr>
          </a:p>
          <a:p>
            <a:pPr marL="342900" indent="-342900" eaLnBrk="1" fontAlgn="auto" hangingPunct="1">
              <a:spcBef>
                <a:spcPct val="30000"/>
              </a:spcBef>
              <a:spcAft>
                <a:spcPts val="0"/>
              </a:spcAft>
              <a:buClr>
                <a:srgbClr val="62C400"/>
              </a:buClr>
              <a:buFontTx/>
              <a:buBlip>
                <a:blip r:embed="rId3"/>
              </a:buBlip>
              <a:defRPr/>
            </a:pPr>
            <a:r>
              <a:rPr lang="fr-FR" altLang="fr-FR" sz="2000" dirty="0">
                <a:solidFill>
                  <a:srgbClr val="000099"/>
                </a:solidFill>
                <a:latin typeface="+mj-lt"/>
              </a:rPr>
              <a:t>Pour accompagner une prescription</a:t>
            </a:r>
          </a:p>
        </p:txBody>
      </p:sp>
      <p:pic>
        <p:nvPicPr>
          <p:cNvPr id="223235"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301750"/>
            <a:ext cx="131603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3.3. Otalgies</a:t>
            </a:r>
          </a:p>
        </p:txBody>
      </p:sp>
      <p:pic>
        <p:nvPicPr>
          <p:cNvPr id="223237"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97125" y="3117850"/>
            <a:ext cx="98742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8"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Limites du conseil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5"/>
          <p:cNvSpPr>
            <a:spLocks noChangeArrowheads="1"/>
          </p:cNvSpPr>
          <p:nvPr/>
        </p:nvSpPr>
        <p:spPr bwMode="auto">
          <a:xfrm>
            <a:off x="3144838" y="3430588"/>
            <a:ext cx="88074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endParaRPr lang="fr-FR" altLang="fr-FR">
              <a:solidFill>
                <a:srgbClr val="000099"/>
              </a:solidFill>
              <a:ea typeface="ＭＳ Ｐゴシック" panose="020B0600070205080204" pitchFamily="34" charset="-128"/>
              <a:cs typeface="Arial" panose="020B0604020202020204" pitchFamily="34" charset="0"/>
            </a:endParaRPr>
          </a:p>
        </p:txBody>
      </p:sp>
      <p:sp>
        <p:nvSpPr>
          <p:cNvPr id="225283" name="Text Box 5"/>
          <p:cNvSpPr txBox="1">
            <a:spLocks noChangeArrowheads="1"/>
          </p:cNvSpPr>
          <p:nvPr/>
        </p:nvSpPr>
        <p:spPr bwMode="auto">
          <a:xfrm>
            <a:off x="2397125" y="1063625"/>
            <a:ext cx="553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buFont typeface="Wingdings" panose="05000000000000000000" pitchFamily="2" charset="2"/>
              <a:buNone/>
            </a:pPr>
            <a:r>
              <a:rPr lang="fr-FR" altLang="fr-FR" sz="2000" b="1">
                <a:solidFill>
                  <a:srgbClr val="95C41D"/>
                </a:solidFill>
                <a:cs typeface="Arial" panose="020B0604020202020204" pitchFamily="34" charset="0"/>
                <a:sym typeface="Wingdings" panose="05000000000000000000" pitchFamily="2" charset="2"/>
              </a:rPr>
              <a:t> Otalgie associée à une rhinopharyngite</a:t>
            </a:r>
          </a:p>
          <a:p>
            <a:pPr>
              <a:buClr>
                <a:srgbClr val="62C400"/>
              </a:buClr>
              <a:buFont typeface="Wingdings" panose="05000000000000000000" pitchFamily="2" charset="2"/>
              <a:buNone/>
            </a:pPr>
            <a:endParaRPr lang="fr-FR" altLang="fr-FR" sz="2000" b="1">
              <a:solidFill>
                <a:srgbClr val="95C41D"/>
              </a:solidFill>
              <a:cs typeface="Arial" panose="020B0604020202020204" pitchFamily="34" charset="0"/>
            </a:endParaRPr>
          </a:p>
        </p:txBody>
      </p:sp>
      <p:sp>
        <p:nvSpPr>
          <p:cNvPr id="225284"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3.3. Otalgies</a:t>
            </a:r>
          </a:p>
        </p:txBody>
      </p:sp>
      <p:sp>
        <p:nvSpPr>
          <p:cNvPr id="11" name="Text Box 6"/>
          <p:cNvSpPr txBox="1">
            <a:spLocks noChangeArrowheads="1"/>
          </p:cNvSpPr>
          <p:nvPr/>
        </p:nvSpPr>
        <p:spPr bwMode="auto">
          <a:xfrm>
            <a:off x="7366000" y="2185988"/>
            <a:ext cx="3727450"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Ferrum</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phosphoricum</a:t>
            </a:r>
            <a:r>
              <a:rPr lang="fr-FR" altLang="fr-FR" b="1" dirty="0">
                <a:solidFill>
                  <a:srgbClr val="000099"/>
                </a:solidFill>
                <a:latin typeface="+mj-lt"/>
                <a:ea typeface="ＭＳ Ｐゴシック" panose="020B0600070205080204" pitchFamily="34" charset="-128"/>
              </a:rPr>
              <a:t> 9 CH</a:t>
            </a:r>
          </a:p>
          <a:p>
            <a:pPr algn="r" eaLnBrk="1" fontAlgn="auto" hangingPunct="1">
              <a:spcBef>
                <a:spcPts val="0"/>
              </a:spcBef>
              <a:spcAft>
                <a:spcPts val="0"/>
              </a:spcAft>
              <a:defRPr/>
            </a:pPr>
            <a:r>
              <a:rPr lang="fr-FR" altLang="fr-FR" sz="1600" dirty="0">
                <a:solidFill>
                  <a:srgbClr val="000099"/>
                </a:solidFill>
              </a:rPr>
              <a:t>5 granules toutes les heures - ESA</a:t>
            </a:r>
          </a:p>
        </p:txBody>
      </p:sp>
      <p:sp>
        <p:nvSpPr>
          <p:cNvPr id="13" name="Rectangle 12"/>
          <p:cNvSpPr>
            <a:spLocks noChangeArrowheads="1"/>
          </p:cNvSpPr>
          <p:nvPr/>
        </p:nvSpPr>
        <p:spPr bwMode="auto">
          <a:xfrm>
            <a:off x="298450" y="2247900"/>
            <a:ext cx="6096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360363" indent="-360363">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buFontTx/>
              <a:buBlip>
                <a:blip r:embed="rId3"/>
              </a:buBlip>
            </a:pPr>
            <a:r>
              <a:rPr lang="fr-FR" altLang="fr-FR" sz="1600">
                <a:solidFill>
                  <a:srgbClr val="000099"/>
                </a:solidFill>
              </a:rPr>
              <a:t>Otalgie </a:t>
            </a:r>
            <a:r>
              <a:rPr lang="fr-FR" altLang="fr-FR" sz="1600" b="1">
                <a:solidFill>
                  <a:srgbClr val="000099"/>
                </a:solidFill>
              </a:rPr>
              <a:t>à début progressif</a:t>
            </a:r>
            <a:r>
              <a:rPr lang="fr-FR" altLang="fr-FR" sz="1600">
                <a:solidFill>
                  <a:srgbClr val="000099"/>
                </a:solidFill>
              </a:rPr>
              <a:t>, lors d’une rhinopharyngite aigue, accompagnée ou non d’épistaxis et de toux sèche. </a:t>
            </a:r>
          </a:p>
          <a:p>
            <a:pPr lvl="1" eaLnBrk="1" hangingPunct="1"/>
            <a:r>
              <a:rPr lang="fr-FR" altLang="fr-FR" sz="1600" b="1">
                <a:solidFill>
                  <a:srgbClr val="000099"/>
                </a:solidFill>
              </a:rPr>
              <a:t>      Fièvre modérée</a:t>
            </a:r>
          </a:p>
        </p:txBody>
      </p:sp>
      <p:sp>
        <p:nvSpPr>
          <p:cNvPr id="14" name="Text Box 6"/>
          <p:cNvSpPr txBox="1">
            <a:spLocks noChangeArrowheads="1"/>
          </p:cNvSpPr>
          <p:nvPr/>
        </p:nvSpPr>
        <p:spPr bwMode="auto">
          <a:xfrm>
            <a:off x="7366000" y="3770313"/>
            <a:ext cx="3727450"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a:solidFill>
                  <a:srgbClr val="000099"/>
                </a:solidFill>
                <a:latin typeface="+mj-lt"/>
                <a:ea typeface="ＭＳ Ｐゴシック" panose="020B0600070205080204" pitchFamily="34" charset="-128"/>
              </a:rPr>
              <a:t>Kalium </a:t>
            </a:r>
            <a:r>
              <a:rPr lang="fr-FR" altLang="fr-FR" b="1" dirty="0" err="1">
                <a:solidFill>
                  <a:srgbClr val="000099"/>
                </a:solidFill>
                <a:latin typeface="+mj-lt"/>
                <a:ea typeface="ＭＳ Ｐゴシック" panose="020B0600070205080204" pitchFamily="34" charset="-128"/>
              </a:rPr>
              <a:t>muriaticum</a:t>
            </a:r>
            <a:r>
              <a:rPr lang="fr-FR" altLang="fr-FR" b="1" dirty="0">
                <a:solidFill>
                  <a:srgbClr val="000099"/>
                </a:solidFill>
                <a:latin typeface="+mj-lt"/>
                <a:ea typeface="ＭＳ Ｐゴシック" panose="020B0600070205080204" pitchFamily="34" charset="-128"/>
              </a:rPr>
              <a:t> 9 CH</a:t>
            </a:r>
          </a:p>
          <a:p>
            <a:pPr algn="r" eaLnBrk="1" fontAlgn="auto" hangingPunct="1">
              <a:spcBef>
                <a:spcPts val="0"/>
              </a:spcBef>
              <a:spcAft>
                <a:spcPts val="0"/>
              </a:spcAft>
              <a:defRPr/>
            </a:pPr>
            <a:r>
              <a:rPr lang="fr-FR" altLang="fr-FR" sz="1600" dirty="0">
                <a:solidFill>
                  <a:srgbClr val="000099"/>
                </a:solidFill>
              </a:rPr>
              <a:t>5 granules </a:t>
            </a:r>
            <a:r>
              <a:rPr lang="fr-FR" altLang="fr-FR" sz="1600" dirty="0">
                <a:solidFill>
                  <a:srgbClr val="000090"/>
                </a:solidFill>
              </a:rPr>
              <a:t>toutes les heures -</a:t>
            </a:r>
            <a:r>
              <a:rPr lang="fr-FR" altLang="fr-FR" sz="1600" dirty="0">
                <a:solidFill>
                  <a:srgbClr val="000099"/>
                </a:solidFill>
              </a:rPr>
              <a:t> ESA</a:t>
            </a:r>
          </a:p>
        </p:txBody>
      </p:sp>
      <p:sp>
        <p:nvSpPr>
          <p:cNvPr id="15" name="Rectangle 14"/>
          <p:cNvSpPr>
            <a:spLocks noChangeArrowheads="1"/>
          </p:cNvSpPr>
          <p:nvPr/>
        </p:nvSpPr>
        <p:spPr bwMode="auto">
          <a:xfrm>
            <a:off x="244475" y="3770313"/>
            <a:ext cx="6096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360363" indent="-360363">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buFontTx/>
              <a:buBlip>
                <a:blip r:embed="rId3"/>
              </a:buBlip>
            </a:pPr>
            <a:r>
              <a:rPr lang="fr-FR" altLang="fr-FR" sz="1600">
                <a:solidFill>
                  <a:srgbClr val="000099"/>
                </a:solidFill>
              </a:rPr>
              <a:t>Ecoulement visqueux clair dans l’arrière gorge, </a:t>
            </a:r>
            <a:r>
              <a:rPr lang="fr-FR" altLang="fr-FR" sz="1600" b="1">
                <a:solidFill>
                  <a:srgbClr val="000099"/>
                </a:solidFill>
              </a:rPr>
              <a:t>bruit de craquements dans les oreilles </a:t>
            </a:r>
            <a:r>
              <a:rPr lang="fr-FR" altLang="fr-FR" sz="1600">
                <a:solidFill>
                  <a:srgbClr val="000099"/>
                </a:solidFill>
              </a:rPr>
              <a:t>au mouchage, </a:t>
            </a:r>
          </a:p>
          <a:p>
            <a:pPr lvl="1" eaLnBrk="1" hangingPunct="1"/>
            <a:r>
              <a:rPr lang="fr-FR" altLang="fr-FR" sz="1600">
                <a:solidFill>
                  <a:srgbClr val="000099"/>
                </a:solidFill>
              </a:rPr>
              <a:t>      diminution de l’audition</a:t>
            </a:r>
            <a:endParaRPr lang="fr-FR" altLang="fr-FR" sz="1600" b="1">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animBg="1"/>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15"/>
          <p:cNvSpPr>
            <a:spLocks noChangeArrowheads="1"/>
          </p:cNvSpPr>
          <p:nvPr/>
        </p:nvSpPr>
        <p:spPr bwMode="auto">
          <a:xfrm>
            <a:off x="3144838" y="3430588"/>
            <a:ext cx="88074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endParaRPr lang="fr-FR" altLang="fr-FR">
              <a:solidFill>
                <a:srgbClr val="000099"/>
              </a:solidFill>
              <a:ea typeface="ＭＳ Ｐゴシック" panose="020B0600070205080204" pitchFamily="34" charset="-128"/>
              <a:cs typeface="Arial" panose="020B0604020202020204" pitchFamily="34" charset="0"/>
            </a:endParaRPr>
          </a:p>
        </p:txBody>
      </p:sp>
      <p:sp>
        <p:nvSpPr>
          <p:cNvPr id="7" name="Text Box 6"/>
          <p:cNvSpPr txBox="1">
            <a:spLocks noChangeArrowheads="1"/>
          </p:cNvSpPr>
          <p:nvPr/>
        </p:nvSpPr>
        <p:spPr bwMode="auto">
          <a:xfrm>
            <a:off x="7640638" y="3132138"/>
            <a:ext cx="3503612"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Capsicum</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annuum</a:t>
            </a:r>
            <a:r>
              <a:rPr lang="fr-FR" altLang="fr-FR" b="1" dirty="0">
                <a:solidFill>
                  <a:srgbClr val="000099"/>
                </a:solidFill>
                <a:latin typeface="+mj-lt"/>
                <a:ea typeface="ＭＳ Ｐゴシック" panose="020B0600070205080204" pitchFamily="34" charset="-128"/>
              </a:rPr>
              <a:t> 9 CH</a:t>
            </a:r>
          </a:p>
          <a:p>
            <a:pPr marL="0" lvl="1" indent="0" algn="r" eaLnBrk="1" fontAlgn="auto" hangingPunct="1">
              <a:spcBef>
                <a:spcPts val="0"/>
              </a:spcBef>
              <a:spcAft>
                <a:spcPts val="0"/>
              </a:spcAft>
              <a:defRPr/>
            </a:pPr>
            <a:r>
              <a:rPr lang="fr-FR" altLang="fr-FR" sz="1600" dirty="0">
                <a:solidFill>
                  <a:srgbClr val="000099"/>
                </a:solidFill>
              </a:rPr>
              <a:t>5 granules toutes les heures - ESA</a:t>
            </a:r>
          </a:p>
        </p:txBody>
      </p:sp>
      <p:sp>
        <p:nvSpPr>
          <p:cNvPr id="8" name="Rectangle 7"/>
          <p:cNvSpPr>
            <a:spLocks noChangeArrowheads="1"/>
          </p:cNvSpPr>
          <p:nvPr/>
        </p:nvSpPr>
        <p:spPr bwMode="auto">
          <a:xfrm>
            <a:off x="239713" y="3209925"/>
            <a:ext cx="609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360363" indent="-360363">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buFontTx/>
              <a:buBlip>
                <a:blip r:embed="rId3"/>
              </a:buBlip>
            </a:pPr>
            <a:r>
              <a:rPr lang="fr-FR" altLang="fr-FR" sz="1600">
                <a:solidFill>
                  <a:srgbClr val="000099"/>
                </a:solidFill>
              </a:rPr>
              <a:t>Otalgie en </a:t>
            </a:r>
            <a:r>
              <a:rPr lang="fr-FR" altLang="fr-FR" sz="1600" b="1">
                <a:solidFill>
                  <a:srgbClr val="000099"/>
                </a:solidFill>
              </a:rPr>
              <a:t>coup de poignard</a:t>
            </a:r>
          </a:p>
          <a:p>
            <a:pPr lvl="1" eaLnBrk="1" hangingPunct="1"/>
            <a:r>
              <a:rPr lang="fr-FR" altLang="fr-FR" sz="1600">
                <a:solidFill>
                  <a:srgbClr val="000099"/>
                </a:solidFill>
                <a:ea typeface="ＭＳ Ｐゴシック" panose="020B0600070205080204" pitchFamily="34" charset="-128"/>
              </a:rPr>
              <a:t>      Irradiation de la </a:t>
            </a:r>
            <a:r>
              <a:rPr lang="fr-FR" altLang="fr-FR" sz="1600" b="1">
                <a:solidFill>
                  <a:srgbClr val="000099"/>
                </a:solidFill>
                <a:ea typeface="ＭＳ Ｐゴシック" panose="020B0600070205080204" pitchFamily="34" charset="-128"/>
              </a:rPr>
              <a:t>douleur </a:t>
            </a:r>
            <a:r>
              <a:rPr lang="fr-FR" altLang="fr-FR" sz="1600">
                <a:solidFill>
                  <a:srgbClr val="000099"/>
                </a:solidFill>
                <a:ea typeface="ＭＳ Ｐゴシック" panose="020B0600070205080204" pitchFamily="34" charset="-128"/>
              </a:rPr>
              <a:t>à la mastoïde.</a:t>
            </a:r>
          </a:p>
        </p:txBody>
      </p:sp>
      <p:sp>
        <p:nvSpPr>
          <p:cNvPr id="227333" name="Text Box 5"/>
          <p:cNvSpPr txBox="1">
            <a:spLocks noChangeArrowheads="1"/>
          </p:cNvSpPr>
          <p:nvPr/>
        </p:nvSpPr>
        <p:spPr bwMode="auto">
          <a:xfrm>
            <a:off x="2397125" y="1076325"/>
            <a:ext cx="553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buFont typeface="Wingdings" panose="05000000000000000000" pitchFamily="2" charset="2"/>
              <a:buNone/>
            </a:pPr>
            <a:r>
              <a:rPr lang="fr-FR" altLang="fr-FR" sz="2000" b="1">
                <a:solidFill>
                  <a:srgbClr val="95C41D"/>
                </a:solidFill>
                <a:cs typeface="Arial" panose="020B0604020202020204" pitchFamily="34" charset="0"/>
                <a:sym typeface="Wingdings" panose="05000000000000000000" pitchFamily="2" charset="2"/>
              </a:rPr>
              <a:t> Otalgie brutale</a:t>
            </a:r>
            <a:endParaRPr lang="fr-FR" altLang="fr-FR" sz="2000" b="1">
              <a:solidFill>
                <a:srgbClr val="95C41D"/>
              </a:solidFill>
              <a:cs typeface="Arial" panose="020B0604020202020204" pitchFamily="34" charset="0"/>
            </a:endParaRPr>
          </a:p>
        </p:txBody>
      </p:sp>
      <p:sp>
        <p:nvSpPr>
          <p:cNvPr id="227334"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3.3. Otalgies</a:t>
            </a:r>
          </a:p>
        </p:txBody>
      </p:sp>
      <p:sp>
        <p:nvSpPr>
          <p:cNvPr id="10" name="Espace réservé du contenu 1"/>
          <p:cNvSpPr txBox="1">
            <a:spLocks/>
          </p:cNvSpPr>
          <p:nvPr/>
        </p:nvSpPr>
        <p:spPr>
          <a:xfrm>
            <a:off x="-98425" y="2105025"/>
            <a:ext cx="6000750" cy="576263"/>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lvl="1" indent="-287338" eaLnBrk="1" hangingPunct="1">
              <a:buFontTx/>
              <a:buBlip>
                <a:blip r:embed="rId3"/>
              </a:buBlip>
              <a:defRPr/>
            </a:pPr>
            <a:r>
              <a:rPr lang="fr-FR" sz="1600" b="1" dirty="0">
                <a:solidFill>
                  <a:srgbClr val="000099"/>
                </a:solidFill>
                <a:latin typeface="+mj-lt"/>
                <a:ea typeface="ＭＳ Ｐゴシック" pitchFamily="34" charset="-128"/>
              </a:rPr>
              <a:t>Douleur intense</a:t>
            </a:r>
            <a:r>
              <a:rPr lang="fr-FR" sz="1600" dirty="0">
                <a:solidFill>
                  <a:srgbClr val="000099"/>
                </a:solidFill>
                <a:latin typeface="+mj-lt"/>
                <a:ea typeface="ＭＳ Ｐゴシック" pitchFamily="34" charset="-128"/>
              </a:rPr>
              <a:t> brutale, </a:t>
            </a:r>
            <a:r>
              <a:rPr lang="fr-FR" sz="1600" b="1" dirty="0">
                <a:solidFill>
                  <a:srgbClr val="000099"/>
                </a:solidFill>
                <a:latin typeface="+mj-lt"/>
                <a:ea typeface="ＭＳ Ｐゴシック" pitchFamily="34" charset="-128"/>
              </a:rPr>
              <a:t>battante</a:t>
            </a:r>
            <a:r>
              <a:rPr lang="fr-FR" sz="1600" dirty="0">
                <a:solidFill>
                  <a:srgbClr val="000099"/>
                </a:solidFill>
                <a:latin typeface="+mj-lt"/>
                <a:ea typeface="ＭＳ Ｐゴシック" pitchFamily="34" charset="-128"/>
              </a:rPr>
              <a:t>, avec souvent </a:t>
            </a:r>
            <a:r>
              <a:rPr lang="fr-FR" sz="1600" b="1" dirty="0">
                <a:solidFill>
                  <a:srgbClr val="000099"/>
                </a:solidFill>
                <a:latin typeface="+mj-lt"/>
                <a:ea typeface="ＭＳ Ｐゴシック" pitchFamily="34" charset="-128"/>
              </a:rPr>
              <a:t>fièvre élevée et sueurs</a:t>
            </a:r>
            <a:r>
              <a:rPr lang="fr-FR" sz="1600" dirty="0">
                <a:solidFill>
                  <a:srgbClr val="000099"/>
                </a:solidFill>
                <a:latin typeface="+mj-lt"/>
                <a:ea typeface="ＭＳ Ｐゴシック" pitchFamily="34" charset="-128"/>
              </a:rPr>
              <a:t>. </a:t>
            </a:r>
            <a:r>
              <a:rPr lang="fr-FR" sz="1600" dirty="0" err="1">
                <a:solidFill>
                  <a:srgbClr val="000099"/>
                </a:solidFill>
                <a:latin typeface="+mj-lt"/>
                <a:ea typeface="ＭＳ Ｐゴシック" pitchFamily="34" charset="-128"/>
              </a:rPr>
              <a:t>Tumor</a:t>
            </a:r>
            <a:r>
              <a:rPr lang="fr-FR" sz="1600" dirty="0">
                <a:solidFill>
                  <a:srgbClr val="000099"/>
                </a:solidFill>
                <a:latin typeface="+mj-lt"/>
                <a:ea typeface="ＭＳ Ｐゴシック" pitchFamily="34" charset="-128"/>
              </a:rPr>
              <a:t>, </a:t>
            </a:r>
            <a:r>
              <a:rPr lang="fr-FR" sz="1600" dirty="0" err="1">
                <a:solidFill>
                  <a:srgbClr val="000099"/>
                </a:solidFill>
                <a:latin typeface="+mj-lt"/>
                <a:ea typeface="ＭＳ Ｐゴシック" pitchFamily="34" charset="-128"/>
              </a:rPr>
              <a:t>rubor</a:t>
            </a:r>
            <a:r>
              <a:rPr lang="fr-FR" sz="1600" dirty="0">
                <a:solidFill>
                  <a:srgbClr val="000099"/>
                </a:solidFill>
                <a:latin typeface="+mj-lt"/>
                <a:ea typeface="ＭＳ Ｐゴシック" pitchFamily="34" charset="-128"/>
              </a:rPr>
              <a:t>, </a:t>
            </a:r>
            <a:r>
              <a:rPr lang="fr-FR" sz="1600" dirty="0" err="1">
                <a:solidFill>
                  <a:srgbClr val="000099"/>
                </a:solidFill>
                <a:latin typeface="+mj-lt"/>
                <a:ea typeface="ＭＳ Ｐゴシック" pitchFamily="34" charset="-128"/>
              </a:rPr>
              <a:t>calor</a:t>
            </a:r>
            <a:r>
              <a:rPr lang="fr-FR" sz="1600" dirty="0">
                <a:solidFill>
                  <a:srgbClr val="000099"/>
                </a:solidFill>
                <a:latin typeface="+mj-lt"/>
                <a:ea typeface="ＭＳ Ｐゴシック" pitchFamily="34" charset="-128"/>
              </a:rPr>
              <a:t>, </a:t>
            </a:r>
            <a:r>
              <a:rPr lang="fr-FR" sz="1600" dirty="0" err="1">
                <a:solidFill>
                  <a:srgbClr val="000099"/>
                </a:solidFill>
                <a:latin typeface="+mj-lt"/>
                <a:ea typeface="ＭＳ Ｐゴシック" pitchFamily="34" charset="-128"/>
              </a:rPr>
              <a:t>dolor</a:t>
            </a:r>
            <a:endParaRPr lang="fr-FR" sz="1600" dirty="0">
              <a:solidFill>
                <a:srgbClr val="000099"/>
              </a:solidFill>
              <a:latin typeface="+mj-lt"/>
              <a:ea typeface="ＭＳ Ｐゴシック" pitchFamily="34" charset="-128"/>
            </a:endParaRPr>
          </a:p>
        </p:txBody>
      </p:sp>
      <p:sp>
        <p:nvSpPr>
          <p:cNvPr id="12" name="Text Box 6"/>
          <p:cNvSpPr txBox="1">
            <a:spLocks noChangeArrowheads="1"/>
          </p:cNvSpPr>
          <p:nvPr/>
        </p:nvSpPr>
        <p:spPr bwMode="auto">
          <a:xfrm>
            <a:off x="7548563" y="1963738"/>
            <a:ext cx="3595687"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Belladonna</a:t>
            </a:r>
            <a:r>
              <a:rPr lang="fr-FR" altLang="fr-FR" b="1" dirty="0">
                <a:solidFill>
                  <a:srgbClr val="000099"/>
                </a:solidFill>
                <a:latin typeface="+mj-lt"/>
                <a:ea typeface="ＭＳ Ｐゴシック" panose="020B0600070205080204" pitchFamily="34" charset="-128"/>
              </a:rPr>
              <a:t> 9 CH</a:t>
            </a:r>
          </a:p>
          <a:p>
            <a:pPr marL="0" lvl="1" indent="0" algn="r" eaLnBrk="1" fontAlgn="auto" hangingPunct="1">
              <a:spcBef>
                <a:spcPts val="0"/>
              </a:spcBef>
              <a:spcAft>
                <a:spcPts val="0"/>
              </a:spcAft>
              <a:defRPr/>
            </a:pPr>
            <a:r>
              <a:rPr lang="fr-FR" altLang="fr-FR" sz="1600" dirty="0">
                <a:solidFill>
                  <a:srgbClr val="000099"/>
                </a:solidFill>
              </a:rPr>
              <a:t>5 granules toutes les heures - ESA</a:t>
            </a:r>
          </a:p>
        </p:txBody>
      </p:sp>
      <p:sp>
        <p:nvSpPr>
          <p:cNvPr id="13" name="Text Box 6"/>
          <p:cNvSpPr txBox="1">
            <a:spLocks noChangeArrowheads="1"/>
          </p:cNvSpPr>
          <p:nvPr/>
        </p:nvSpPr>
        <p:spPr bwMode="auto">
          <a:xfrm>
            <a:off x="7416800" y="4233863"/>
            <a:ext cx="3727450"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Arsenicum</a:t>
            </a:r>
            <a:r>
              <a:rPr lang="fr-FR" altLang="fr-FR" b="1" dirty="0">
                <a:solidFill>
                  <a:srgbClr val="000099"/>
                </a:solidFill>
                <a:latin typeface="+mj-lt"/>
                <a:ea typeface="ＭＳ Ｐゴシック" panose="020B0600070205080204" pitchFamily="34" charset="-128"/>
              </a:rPr>
              <a:t> album 9 CH</a:t>
            </a:r>
          </a:p>
          <a:p>
            <a:pPr marL="0" lvl="1" indent="0" algn="r" eaLnBrk="1" fontAlgn="auto" hangingPunct="1">
              <a:spcBef>
                <a:spcPts val="0"/>
              </a:spcBef>
              <a:spcAft>
                <a:spcPts val="0"/>
              </a:spcAft>
              <a:defRPr/>
            </a:pPr>
            <a:r>
              <a:rPr lang="fr-FR" altLang="fr-FR" sz="1600" dirty="0">
                <a:solidFill>
                  <a:srgbClr val="000099"/>
                </a:solidFill>
              </a:rPr>
              <a:t>5 granules toutes les heures - ESA</a:t>
            </a:r>
          </a:p>
        </p:txBody>
      </p:sp>
      <p:sp>
        <p:nvSpPr>
          <p:cNvPr id="14" name="Rectangle 13"/>
          <p:cNvSpPr/>
          <p:nvPr/>
        </p:nvSpPr>
        <p:spPr>
          <a:xfrm>
            <a:off x="239713" y="4344988"/>
            <a:ext cx="6096000" cy="584200"/>
          </a:xfrm>
          <a:prstGeom prst="rect">
            <a:avLst/>
          </a:prstGeom>
        </p:spPr>
        <p:txBody>
          <a:bodyPr>
            <a:spAutoFit/>
          </a:bodyPr>
          <a:lstStyle>
            <a:lvl1pPr marL="342900" indent="-342900">
              <a:defRPr>
                <a:solidFill>
                  <a:schemeClr val="tx1"/>
                </a:solidFill>
                <a:latin typeface="Arial" panose="020B0604020202020204" pitchFamily="34" charset="0"/>
              </a:defRPr>
            </a:lvl1pPr>
            <a:lvl2pPr marL="360363" indent="-360363">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1" eaLnBrk="1" fontAlgn="auto" hangingPunct="1">
              <a:spcBef>
                <a:spcPts val="0"/>
              </a:spcBef>
              <a:spcAft>
                <a:spcPts val="0"/>
              </a:spcAft>
              <a:buFontTx/>
              <a:buBlip>
                <a:blip r:embed="rId3"/>
              </a:buBlip>
              <a:defRPr/>
            </a:pPr>
            <a:r>
              <a:rPr lang="fr-FR" altLang="fr-FR" sz="1600" dirty="0">
                <a:solidFill>
                  <a:srgbClr val="000099"/>
                </a:solidFill>
              </a:rPr>
              <a:t>Douleur brulante, </a:t>
            </a:r>
            <a:r>
              <a:rPr lang="fr-FR" altLang="fr-FR" sz="1600" b="1" i="1" dirty="0">
                <a:solidFill>
                  <a:srgbClr val="000099"/>
                </a:solidFill>
              </a:rPr>
              <a:t>améliorée par la chaleur locale</a:t>
            </a:r>
          </a:p>
          <a:p>
            <a:pPr marL="357188" lvl="1" indent="-357188" eaLnBrk="1" fontAlgn="auto" hangingPunct="1">
              <a:spcBef>
                <a:spcPts val="0"/>
              </a:spcBef>
              <a:spcAft>
                <a:spcPts val="0"/>
              </a:spcAft>
              <a:defRPr/>
            </a:pPr>
            <a:r>
              <a:rPr lang="fr-FR" altLang="fr-FR" sz="1600" i="1" dirty="0">
                <a:solidFill>
                  <a:srgbClr val="000099"/>
                </a:solidFill>
              </a:rPr>
              <a:t>	</a:t>
            </a:r>
            <a:r>
              <a:rPr lang="fr-FR" altLang="fr-FR" sz="1600" b="1" i="1" dirty="0">
                <a:solidFill>
                  <a:srgbClr val="000099"/>
                </a:solidFill>
              </a:rPr>
              <a:t>Aggravation la nuit vers 1h du matin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build="allAtOnce"/>
      <p:bldP spid="12" grpId="0" animBg="1"/>
      <p:bldP spid="13" grpId="0" animBg="1"/>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84138" y="4814888"/>
            <a:ext cx="6727826" cy="576262"/>
          </a:xfrm>
          <a:prstGeom prst="rect">
            <a:avLst/>
          </a:prstGeom>
        </p:spPr>
        <p:txBody>
          <a:bodyPr/>
          <a:lstStyle/>
          <a:p>
            <a:pPr marL="628650" lvl="1" indent="-287338" eaLnBrk="1" hangingPunct="1">
              <a:buFontTx/>
              <a:buBlip>
                <a:blip r:embed="rId3"/>
              </a:buBlip>
              <a:defRPr/>
            </a:pPr>
            <a:r>
              <a:rPr lang="fr-FR" sz="1600" dirty="0">
                <a:solidFill>
                  <a:srgbClr val="000099"/>
                </a:solidFill>
                <a:latin typeface="+mj-lt"/>
                <a:ea typeface="ＭＳ Ｐゴシック" pitchFamily="34" charset="-128"/>
              </a:rPr>
              <a:t>Suite d’une </a:t>
            </a:r>
            <a:r>
              <a:rPr lang="fr-FR" sz="1600" b="1" dirty="0">
                <a:solidFill>
                  <a:srgbClr val="000099"/>
                </a:solidFill>
                <a:latin typeface="+mj-lt"/>
                <a:ea typeface="ＭＳ Ｐゴシック" pitchFamily="34" charset="-128"/>
              </a:rPr>
              <a:t>exposition à </a:t>
            </a:r>
            <a:r>
              <a:rPr lang="fr-FR" sz="1600" dirty="0">
                <a:solidFill>
                  <a:srgbClr val="000099"/>
                </a:solidFill>
                <a:latin typeface="+mj-lt"/>
                <a:ea typeface="ＭＳ Ｐゴシック" pitchFamily="34" charset="-128"/>
              </a:rPr>
              <a:t>l’</a:t>
            </a:r>
            <a:r>
              <a:rPr lang="fr-FR" sz="1600" b="1" dirty="0">
                <a:solidFill>
                  <a:srgbClr val="000099"/>
                </a:solidFill>
                <a:latin typeface="+mj-lt"/>
                <a:ea typeface="ＭＳ Ｐゴシック" pitchFamily="34" charset="-128"/>
              </a:rPr>
              <a:t>humidité</a:t>
            </a:r>
          </a:p>
        </p:txBody>
      </p:sp>
      <p:sp>
        <p:nvSpPr>
          <p:cNvPr id="11" name="Text Box 6"/>
          <p:cNvSpPr txBox="1">
            <a:spLocks noChangeArrowheads="1"/>
          </p:cNvSpPr>
          <p:nvPr/>
        </p:nvSpPr>
        <p:spPr bwMode="auto">
          <a:xfrm>
            <a:off x="7827963" y="2238375"/>
            <a:ext cx="3309937"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Chamomilla</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vulgaris</a:t>
            </a:r>
            <a:r>
              <a:rPr lang="fr-FR" altLang="fr-FR" b="1" dirty="0">
                <a:solidFill>
                  <a:srgbClr val="000099"/>
                </a:solidFill>
                <a:latin typeface="+mj-lt"/>
                <a:ea typeface="ＭＳ Ｐゴシック" panose="020B0600070205080204" pitchFamily="34" charset="-128"/>
              </a:rPr>
              <a:t> 15 CH</a:t>
            </a:r>
          </a:p>
          <a:p>
            <a:pPr algn="r" eaLnBrk="1" fontAlgn="auto" hangingPunct="1">
              <a:spcBef>
                <a:spcPts val="0"/>
              </a:spcBef>
              <a:spcAft>
                <a:spcPts val="0"/>
              </a:spcAft>
              <a:defRPr/>
            </a:pPr>
            <a:r>
              <a:rPr lang="fr-FR" altLang="fr-FR" sz="1600" dirty="0">
                <a:solidFill>
                  <a:srgbClr val="000090"/>
                </a:solidFill>
                <a:latin typeface="+mj-lt"/>
              </a:rPr>
              <a:t>1 dose</a:t>
            </a:r>
          </a:p>
        </p:txBody>
      </p:sp>
      <p:sp>
        <p:nvSpPr>
          <p:cNvPr id="12" name="Text Box 6"/>
          <p:cNvSpPr txBox="1">
            <a:spLocks noChangeArrowheads="1"/>
          </p:cNvSpPr>
          <p:nvPr/>
        </p:nvSpPr>
        <p:spPr bwMode="auto">
          <a:xfrm>
            <a:off x="8047038" y="3462338"/>
            <a:ext cx="3090862"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Aconitum</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napellus</a:t>
            </a:r>
            <a:r>
              <a:rPr lang="fr-FR" altLang="fr-FR" b="1" dirty="0">
                <a:solidFill>
                  <a:srgbClr val="000099"/>
                </a:solidFill>
                <a:latin typeface="+mj-lt"/>
                <a:ea typeface="ＭＳ Ｐゴシック" panose="020B0600070205080204" pitchFamily="34" charset="-128"/>
              </a:rPr>
              <a:t> 15 CH</a:t>
            </a:r>
          </a:p>
          <a:p>
            <a:pPr algn="r" eaLnBrk="1" fontAlgn="auto" hangingPunct="1">
              <a:spcBef>
                <a:spcPts val="0"/>
              </a:spcBef>
              <a:spcAft>
                <a:spcPts val="0"/>
              </a:spcAft>
              <a:defRPr/>
            </a:pPr>
            <a:r>
              <a:rPr lang="fr-FR" altLang="fr-FR" sz="1600" dirty="0">
                <a:solidFill>
                  <a:srgbClr val="000090"/>
                </a:solidFill>
                <a:latin typeface="+mj-lt"/>
              </a:rPr>
              <a:t>1 dose</a:t>
            </a:r>
          </a:p>
        </p:txBody>
      </p:sp>
      <p:sp>
        <p:nvSpPr>
          <p:cNvPr id="13" name="Text Box 6"/>
          <p:cNvSpPr txBox="1">
            <a:spLocks noChangeArrowheads="1"/>
          </p:cNvSpPr>
          <p:nvPr/>
        </p:nvSpPr>
        <p:spPr bwMode="auto">
          <a:xfrm>
            <a:off x="8885238" y="4773613"/>
            <a:ext cx="2252662"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Dulcamara</a:t>
            </a:r>
            <a:r>
              <a:rPr lang="fr-FR" altLang="fr-FR" b="1" dirty="0">
                <a:solidFill>
                  <a:srgbClr val="000099"/>
                </a:solidFill>
                <a:latin typeface="+mj-lt"/>
                <a:ea typeface="ＭＳ Ｐゴシック" panose="020B0600070205080204" pitchFamily="34" charset="-128"/>
              </a:rPr>
              <a:t> 15 CH</a:t>
            </a:r>
          </a:p>
          <a:p>
            <a:pPr algn="r" eaLnBrk="1" fontAlgn="auto" hangingPunct="1">
              <a:spcBef>
                <a:spcPts val="0"/>
              </a:spcBef>
              <a:spcAft>
                <a:spcPts val="0"/>
              </a:spcAft>
              <a:defRPr/>
            </a:pPr>
            <a:r>
              <a:rPr lang="fr-FR" altLang="fr-FR" sz="1600" dirty="0">
                <a:solidFill>
                  <a:srgbClr val="000090"/>
                </a:solidFill>
                <a:latin typeface="+mj-lt"/>
              </a:rPr>
              <a:t>1 dose</a:t>
            </a:r>
          </a:p>
        </p:txBody>
      </p:sp>
      <p:sp>
        <p:nvSpPr>
          <p:cNvPr id="7" name="Rectangle 6"/>
          <p:cNvSpPr>
            <a:spLocks noChangeArrowheads="1"/>
          </p:cNvSpPr>
          <p:nvPr/>
        </p:nvSpPr>
        <p:spPr bwMode="auto">
          <a:xfrm>
            <a:off x="258763" y="2349500"/>
            <a:ext cx="3856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defRPr>
            </a:lvl1pPr>
            <a:lvl2pPr marL="271463" indent="-271463">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buFontTx/>
              <a:buBlip>
                <a:blip r:embed="rId3"/>
              </a:buBlip>
            </a:pPr>
            <a:r>
              <a:rPr lang="fr-FR" altLang="fr-FR" sz="1600">
                <a:solidFill>
                  <a:srgbClr val="000099"/>
                </a:solidFill>
                <a:ea typeface="ＭＳ Ｐゴシック" panose="020B0600070205080204" pitchFamily="34" charset="-128"/>
              </a:rPr>
              <a:t>Otalgie lors des </a:t>
            </a:r>
            <a:r>
              <a:rPr lang="fr-FR" altLang="fr-FR" sz="1600" b="1">
                <a:solidFill>
                  <a:srgbClr val="000099"/>
                </a:solidFill>
                <a:ea typeface="ＭＳ Ｐゴシック" panose="020B0600070205080204" pitchFamily="34" charset="-128"/>
              </a:rPr>
              <a:t>poussées dentaires</a:t>
            </a:r>
          </a:p>
        </p:txBody>
      </p:sp>
      <p:sp>
        <p:nvSpPr>
          <p:cNvPr id="14" name="Rectangle 13"/>
          <p:cNvSpPr>
            <a:spLocks noChangeArrowheads="1"/>
          </p:cNvSpPr>
          <p:nvPr/>
        </p:nvSpPr>
        <p:spPr bwMode="auto">
          <a:xfrm>
            <a:off x="-92075" y="3633788"/>
            <a:ext cx="6227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628650" indent="-287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buFontTx/>
              <a:buBlip>
                <a:blip r:embed="rId3"/>
              </a:buBlip>
            </a:pPr>
            <a:r>
              <a:rPr lang="fr-FR" altLang="fr-FR" sz="1600">
                <a:solidFill>
                  <a:srgbClr val="000099"/>
                </a:solidFill>
                <a:ea typeface="ＭＳ Ｐゴシック" panose="020B0600070205080204" pitchFamily="34" charset="-128"/>
              </a:rPr>
              <a:t>Otalgie à début brutal, suite de </a:t>
            </a:r>
            <a:r>
              <a:rPr lang="fr-FR" altLang="fr-FR" sz="1600" b="1">
                <a:solidFill>
                  <a:srgbClr val="000099"/>
                </a:solidFill>
                <a:ea typeface="ＭＳ Ｐゴシック" panose="020B0600070205080204" pitchFamily="34" charset="-128"/>
              </a:rPr>
              <a:t>refroidissement </a:t>
            </a:r>
            <a:r>
              <a:rPr lang="fr-FR" altLang="fr-FR" sz="1600">
                <a:solidFill>
                  <a:srgbClr val="000099"/>
                </a:solidFill>
                <a:ea typeface="ＭＳ Ｐゴシック" panose="020B0600070205080204" pitchFamily="34" charset="-128"/>
              </a:rPr>
              <a:t>(froid sec)</a:t>
            </a:r>
          </a:p>
        </p:txBody>
      </p:sp>
      <p:sp>
        <p:nvSpPr>
          <p:cNvPr id="229384" name="Text Box 5"/>
          <p:cNvSpPr txBox="1">
            <a:spLocks noChangeArrowheads="1"/>
          </p:cNvSpPr>
          <p:nvPr/>
        </p:nvSpPr>
        <p:spPr bwMode="auto">
          <a:xfrm>
            <a:off x="2397125" y="1057275"/>
            <a:ext cx="553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buFont typeface="Wingdings" panose="05000000000000000000" pitchFamily="2" charset="2"/>
              <a:buNone/>
            </a:pPr>
            <a:r>
              <a:rPr lang="fr-FR" altLang="fr-FR" sz="2000" b="1">
                <a:solidFill>
                  <a:srgbClr val="95C41D"/>
                </a:solidFill>
                <a:cs typeface="Arial" panose="020B0604020202020204" pitchFamily="34" charset="0"/>
                <a:sym typeface="Wingdings" panose="05000000000000000000" pitchFamily="2" charset="2"/>
              </a:rPr>
              <a:t> Médicaments étiologiques</a:t>
            </a:r>
          </a:p>
          <a:p>
            <a:pPr>
              <a:buClr>
                <a:srgbClr val="62C400"/>
              </a:buClr>
              <a:buFont typeface="Wingdings" panose="05000000000000000000" pitchFamily="2" charset="2"/>
              <a:buNone/>
            </a:pPr>
            <a:endParaRPr lang="fr-FR" altLang="fr-FR" sz="2000" b="1">
              <a:solidFill>
                <a:srgbClr val="95C41D"/>
              </a:solidFill>
              <a:cs typeface="Arial" panose="020B0604020202020204" pitchFamily="34" charset="0"/>
            </a:endParaRPr>
          </a:p>
        </p:txBody>
      </p:sp>
      <p:sp>
        <p:nvSpPr>
          <p:cNvPr id="229385"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3.3. Otalgies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animBg="1"/>
      <p:bldP spid="12" grpId="0" animBg="1"/>
      <p:bldP spid="13" grpId="0" animBg="1"/>
      <p:bldP spid="7"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1162050" y="2395538"/>
            <a:ext cx="7908925" cy="2938462"/>
          </a:xfrm>
          <a:prstGeom prst="rect">
            <a:avLst/>
          </a:prstGeom>
        </p:spPr>
        <p:txBody>
          <a:bodyPr/>
          <a:lstStyle/>
          <a:p>
            <a:pPr eaLnBrk="1" hangingPunct="1">
              <a:buFontTx/>
              <a:buBlip>
                <a:blip r:embed="rId3"/>
              </a:buBlip>
              <a:defRPr/>
            </a:pPr>
            <a:r>
              <a:rPr lang="fr-FR" sz="2000" dirty="0">
                <a:solidFill>
                  <a:srgbClr val="000099"/>
                </a:solidFill>
                <a:cs typeface="Arial" panose="020B0604020202020204" pitchFamily="34" charset="0"/>
              </a:rPr>
              <a:t>Et si ces manifestations ORL se répètent fréquemment ?</a:t>
            </a:r>
          </a:p>
          <a:p>
            <a:pPr eaLnBrk="1" hangingPunct="1">
              <a:defRPr/>
            </a:pPr>
            <a:endParaRPr lang="fr-FR" sz="2000" dirty="0">
              <a:solidFill>
                <a:srgbClr val="000099"/>
              </a:solidFill>
              <a:cs typeface="Arial" panose="020B0604020202020204" pitchFamily="34" charset="0"/>
            </a:endParaRPr>
          </a:p>
          <a:p>
            <a:pPr eaLnBrk="1" hangingPunct="1">
              <a:defRPr/>
            </a:pPr>
            <a:endParaRPr lang="fr-FR" sz="2000" dirty="0">
              <a:solidFill>
                <a:srgbClr val="000099"/>
              </a:solidFill>
              <a:cs typeface="Arial" panose="020B0604020202020204" pitchFamily="34" charset="0"/>
            </a:endParaRPr>
          </a:p>
          <a:p>
            <a:pPr eaLnBrk="1" hangingPunct="1">
              <a:defRPr/>
            </a:pPr>
            <a:endParaRPr lang="fr-FR" sz="2000" dirty="0">
              <a:solidFill>
                <a:srgbClr val="000099"/>
              </a:solidFill>
              <a:cs typeface="Arial" panose="020B0604020202020204" pitchFamily="34" charset="0"/>
            </a:endParaRPr>
          </a:p>
          <a:p>
            <a:pPr eaLnBrk="1" hangingPunct="1">
              <a:defRPr/>
            </a:pPr>
            <a:endParaRPr lang="fr-FR" sz="2000" dirty="0">
              <a:solidFill>
                <a:srgbClr val="000099"/>
              </a:solidFill>
              <a:cs typeface="Arial" panose="020B0604020202020204" pitchFamily="34" charset="0"/>
            </a:endParaRPr>
          </a:p>
          <a:p>
            <a:pPr marL="0" indent="0" algn="ctr" eaLnBrk="1" hangingPunct="1">
              <a:buFontTx/>
              <a:buNone/>
              <a:defRPr/>
            </a:pPr>
            <a:r>
              <a:rPr lang="fr-FR" sz="2400" b="1" dirty="0">
                <a:solidFill>
                  <a:srgbClr val="000099"/>
                </a:solidFill>
                <a:cs typeface="Arial" panose="020B0604020202020204" pitchFamily="34" charset="0"/>
                <a:sym typeface="Wingdings" panose="05000000000000000000" pitchFamily="2" charset="2"/>
              </a:rPr>
              <a:t> consultation médicale</a:t>
            </a:r>
            <a:endParaRPr lang="fr-FR" sz="2400" b="1" dirty="0">
              <a:solidFill>
                <a:srgbClr val="000099"/>
              </a:solidFill>
              <a:cs typeface="Arial" panose="020B0604020202020204" pitchFamily="34" charset="0"/>
            </a:endParaRPr>
          </a:p>
        </p:txBody>
      </p:sp>
      <p:pic>
        <p:nvPicPr>
          <p:cNvPr id="231427" name="Picture 8" descr="point d interrogation : Un personnage humain 3D une marque de fond de quest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3438" y="171291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8" name="Text Box 8"/>
          <p:cNvSpPr txBox="1">
            <a:spLocks noChangeArrowheads="1"/>
          </p:cNvSpPr>
          <p:nvPr/>
        </p:nvSpPr>
        <p:spPr bwMode="auto">
          <a:xfrm>
            <a:off x="2397125" y="1063625"/>
            <a:ext cx="367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000" b="1">
                <a:solidFill>
                  <a:srgbClr val="95C41D"/>
                </a:solidFill>
                <a:ea typeface="ＭＳ Ｐゴシック" panose="020B0600070205080204" pitchFamily="34" charset="-128"/>
                <a:sym typeface="Wingdings" panose="05000000000000000000" pitchFamily="2" charset="2"/>
              </a:rPr>
              <a:t> Prescription médicale</a:t>
            </a:r>
          </a:p>
        </p:txBody>
      </p:sp>
      <p:pic>
        <p:nvPicPr>
          <p:cNvPr id="231429" name="Picture 2"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8350" y="3941763"/>
            <a:ext cx="71755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30"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3.3. Otalgies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474" name="Groupe 2"/>
          <p:cNvGrpSpPr>
            <a:grpSpLocks/>
          </p:cNvGrpSpPr>
          <p:nvPr/>
        </p:nvGrpSpPr>
        <p:grpSpPr bwMode="auto">
          <a:xfrm>
            <a:off x="4078288" y="1978025"/>
            <a:ext cx="3943350" cy="2820988"/>
            <a:chOff x="2554829" y="1977368"/>
            <a:chExt cx="3942678" cy="2822328"/>
          </a:xfrm>
        </p:grpSpPr>
        <p:grpSp>
          <p:nvGrpSpPr>
            <p:cNvPr id="233504" name="Groupe 9"/>
            <p:cNvGrpSpPr>
              <a:grpSpLocks/>
            </p:cNvGrpSpPr>
            <p:nvPr/>
          </p:nvGrpSpPr>
          <p:grpSpPr bwMode="auto">
            <a:xfrm>
              <a:off x="2555750" y="1977368"/>
              <a:ext cx="3941757" cy="2822328"/>
              <a:chOff x="2748195" y="2224318"/>
              <a:chExt cx="3411540" cy="2670656"/>
            </a:xfrm>
          </p:grpSpPr>
          <p:sp>
            <p:nvSpPr>
              <p:cNvPr id="233506" name="Line 4"/>
              <p:cNvSpPr>
                <a:spLocks noChangeShapeType="1"/>
              </p:cNvSpPr>
              <p:nvPr/>
            </p:nvSpPr>
            <p:spPr bwMode="auto">
              <a:xfrm>
                <a:off x="2748195" y="3600445"/>
                <a:ext cx="3411540" cy="297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233507" name="Groupe 3"/>
              <p:cNvGrpSpPr>
                <a:grpSpLocks/>
              </p:cNvGrpSpPr>
              <p:nvPr/>
            </p:nvGrpSpPr>
            <p:grpSpPr bwMode="auto">
              <a:xfrm>
                <a:off x="2748195" y="2224318"/>
                <a:ext cx="3411344" cy="2670656"/>
                <a:chOff x="2748195" y="2224318"/>
                <a:chExt cx="3411344" cy="2670656"/>
              </a:xfrm>
            </p:grpSpPr>
            <p:sp>
              <p:nvSpPr>
                <p:cNvPr id="233508" name="Line 3"/>
                <p:cNvSpPr>
                  <a:spLocks noChangeShapeType="1"/>
                </p:cNvSpPr>
                <p:nvPr/>
              </p:nvSpPr>
              <p:spPr bwMode="auto">
                <a:xfrm flipH="1">
                  <a:off x="4491354" y="2245776"/>
                  <a:ext cx="11895" cy="2627742"/>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233509" name="Group 5"/>
                <p:cNvGrpSpPr>
                  <a:grpSpLocks/>
                </p:cNvGrpSpPr>
                <p:nvPr/>
              </p:nvGrpSpPr>
              <p:grpSpPr bwMode="auto">
                <a:xfrm>
                  <a:off x="2748195" y="2224318"/>
                  <a:ext cx="3411344" cy="2670656"/>
                  <a:chOff x="1746" y="1246"/>
                  <a:chExt cx="2366" cy="1867"/>
                </a:xfrm>
              </p:grpSpPr>
              <p:sp>
                <p:nvSpPr>
                  <p:cNvPr id="233510" name="Rectangle 6"/>
                  <p:cNvSpPr>
                    <a:spLocks noChangeArrowheads="1"/>
                  </p:cNvSpPr>
                  <p:nvPr/>
                </p:nvSpPr>
                <p:spPr bwMode="auto">
                  <a:xfrm>
                    <a:off x="1746" y="1261"/>
                    <a:ext cx="2366" cy="1852"/>
                  </a:xfrm>
                  <a:prstGeom prst="rect">
                    <a:avLst/>
                  </a:prstGeom>
                  <a:noFill/>
                  <a:ln w="1905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600">
                      <a:solidFill>
                        <a:srgbClr val="000000"/>
                      </a:solidFill>
                      <a:ea typeface="ＭＳ Ｐゴシック" panose="020B0600070205080204" pitchFamily="34" charset="-128"/>
                    </a:endParaRPr>
                  </a:p>
                </p:txBody>
              </p:sp>
              <p:grpSp>
                <p:nvGrpSpPr>
                  <p:cNvPr id="233511" name="Group 7"/>
                  <p:cNvGrpSpPr>
                    <a:grpSpLocks/>
                  </p:cNvGrpSpPr>
                  <p:nvPr/>
                </p:nvGrpSpPr>
                <p:grpSpPr bwMode="auto">
                  <a:xfrm>
                    <a:off x="1758" y="1246"/>
                    <a:ext cx="2174" cy="1845"/>
                    <a:chOff x="1758" y="1246"/>
                    <a:chExt cx="2174" cy="1845"/>
                  </a:xfrm>
                </p:grpSpPr>
                <p:sp>
                  <p:nvSpPr>
                    <p:cNvPr id="233512" name="Text Box 8"/>
                    <p:cNvSpPr txBox="1">
                      <a:spLocks noChangeArrowheads="1"/>
                    </p:cNvSpPr>
                    <p:nvPr/>
                  </p:nvSpPr>
                  <p:spPr bwMode="auto">
                    <a:xfrm>
                      <a:off x="1758" y="1699"/>
                      <a:ext cx="1044"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cs typeface="Arial" panose="020B0604020202020204" pitchFamily="34" charset="0"/>
                        </a:rPr>
                        <a:t>Aspect</a:t>
                      </a:r>
                    </a:p>
                    <a:p>
                      <a:pPr eaLnBrk="1" hangingPunct="1"/>
                      <a:r>
                        <a:rPr lang="fr-FR" altLang="fr-FR" sz="1400" b="1">
                          <a:solidFill>
                            <a:srgbClr val="000000"/>
                          </a:solidFill>
                          <a:ea typeface="ＭＳ Ｐゴシック" panose="020B0600070205080204" pitchFamily="34" charset="-128"/>
                          <a:cs typeface="Arial" panose="020B0604020202020204" pitchFamily="34" charset="0"/>
                        </a:rPr>
                        <a:t>Stade</a:t>
                      </a:r>
                    </a:p>
                    <a:p>
                      <a:pPr eaLnBrk="1" hangingPunct="1"/>
                      <a:r>
                        <a:rPr lang="fr-FR" altLang="fr-FR" sz="1400" b="1">
                          <a:solidFill>
                            <a:srgbClr val="000000"/>
                          </a:solidFill>
                          <a:ea typeface="ＭＳ Ｐゴシック" panose="020B0600070205080204" pitchFamily="34" charset="-128"/>
                          <a:cs typeface="Arial" panose="020B0604020202020204" pitchFamily="34" charset="0"/>
                        </a:rPr>
                        <a:t>Localisation</a:t>
                      </a:r>
                    </a:p>
                  </p:txBody>
                </p:sp>
                <p:sp>
                  <p:nvSpPr>
                    <p:cNvPr id="233513" name="Text Box 9"/>
                    <p:cNvSpPr txBox="1">
                      <a:spLocks noChangeArrowheads="1"/>
                    </p:cNvSpPr>
                    <p:nvPr/>
                  </p:nvSpPr>
                  <p:spPr bwMode="auto">
                    <a:xfrm>
                      <a:off x="2764" y="1246"/>
                      <a:ext cx="18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cs typeface="Arial" panose="020B0604020202020204" pitchFamily="34" charset="0"/>
                        </a:rPr>
                        <a:t>I</a:t>
                      </a:r>
                    </a:p>
                  </p:txBody>
                </p:sp>
                <p:sp>
                  <p:nvSpPr>
                    <p:cNvPr id="233514" name="Text Box 10"/>
                    <p:cNvSpPr txBox="1">
                      <a:spLocks noChangeArrowheads="1"/>
                    </p:cNvSpPr>
                    <p:nvPr/>
                  </p:nvSpPr>
                  <p:spPr bwMode="auto">
                    <a:xfrm>
                      <a:off x="2984" y="1258"/>
                      <a:ext cx="2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cs typeface="Arial" panose="020B0604020202020204" pitchFamily="34" charset="0"/>
                        </a:rPr>
                        <a:t>II</a:t>
                      </a:r>
                    </a:p>
                  </p:txBody>
                </p:sp>
                <p:sp>
                  <p:nvSpPr>
                    <p:cNvPr id="233515" name="Text Box 11"/>
                    <p:cNvSpPr txBox="1">
                      <a:spLocks noChangeArrowheads="1"/>
                    </p:cNvSpPr>
                    <p:nvPr/>
                  </p:nvSpPr>
                  <p:spPr bwMode="auto">
                    <a:xfrm>
                      <a:off x="2966" y="2840"/>
                      <a:ext cx="273"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cs typeface="Arial" panose="020B0604020202020204" pitchFamily="34" charset="0"/>
                        </a:rPr>
                        <a:t>III</a:t>
                      </a:r>
                    </a:p>
                  </p:txBody>
                </p:sp>
                <p:sp>
                  <p:nvSpPr>
                    <p:cNvPr id="233516" name="Text Box 12"/>
                    <p:cNvSpPr txBox="1">
                      <a:spLocks noChangeArrowheads="1"/>
                    </p:cNvSpPr>
                    <p:nvPr/>
                  </p:nvSpPr>
                  <p:spPr bwMode="auto">
                    <a:xfrm>
                      <a:off x="2659" y="2847"/>
                      <a:ext cx="29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b="1">
                          <a:solidFill>
                            <a:srgbClr val="000000"/>
                          </a:solidFill>
                          <a:ea typeface="ＭＳ Ｐゴシック" panose="020B0600070205080204" pitchFamily="34" charset="-128"/>
                          <a:cs typeface="Arial" panose="020B0604020202020204" pitchFamily="34" charset="0"/>
                        </a:rPr>
                        <a:t>IV</a:t>
                      </a:r>
                    </a:p>
                  </p:txBody>
                </p:sp>
                <p:sp>
                  <p:nvSpPr>
                    <p:cNvPr id="233517" name="Text Box 13"/>
                    <p:cNvSpPr txBox="1">
                      <a:spLocks noChangeArrowheads="1"/>
                    </p:cNvSpPr>
                    <p:nvPr/>
                  </p:nvSpPr>
                  <p:spPr bwMode="auto">
                    <a:xfrm>
                      <a:off x="1791" y="2432"/>
                      <a:ext cx="108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dirty="0">
                          <a:solidFill>
                            <a:srgbClr val="000000"/>
                          </a:solidFill>
                          <a:ea typeface="ＭＳ Ｐゴシック" panose="020B0600070205080204" pitchFamily="34" charset="-128"/>
                          <a:cs typeface="Arial" panose="020B0604020202020204" pitchFamily="34" charset="0"/>
                        </a:rPr>
                        <a:t>Signes concomitants</a:t>
                      </a:r>
                    </a:p>
                  </p:txBody>
                </p:sp>
                <p:sp>
                  <p:nvSpPr>
                    <p:cNvPr id="233518" name="Text Box 14"/>
                    <p:cNvSpPr txBox="1">
                      <a:spLocks noChangeArrowheads="1"/>
                    </p:cNvSpPr>
                    <p:nvPr/>
                  </p:nvSpPr>
                  <p:spPr bwMode="auto">
                    <a:xfrm>
                      <a:off x="3025" y="2511"/>
                      <a:ext cx="90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cs typeface="Arial" panose="020B0604020202020204" pitchFamily="34" charset="0"/>
                        </a:rPr>
                        <a:t>Modalités</a:t>
                      </a:r>
                    </a:p>
                  </p:txBody>
                </p:sp>
                <p:sp>
                  <p:nvSpPr>
                    <p:cNvPr id="233519" name="Text Box 15"/>
                    <p:cNvSpPr txBox="1">
                      <a:spLocks noChangeArrowheads="1"/>
                    </p:cNvSpPr>
                    <p:nvPr/>
                  </p:nvSpPr>
                  <p:spPr bwMode="auto">
                    <a:xfrm>
                      <a:off x="3016" y="1706"/>
                      <a:ext cx="81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cs typeface="Arial" panose="020B0604020202020204" pitchFamily="34" charset="0"/>
                        </a:rPr>
                        <a:t>Sensations</a:t>
                      </a:r>
                    </a:p>
                  </p:txBody>
                </p:sp>
              </p:grpSp>
            </p:grpSp>
          </p:grpSp>
        </p:grpSp>
        <p:sp>
          <p:nvSpPr>
            <p:cNvPr id="260128" name="ZoneTexte 52"/>
            <p:cNvSpPr txBox="1">
              <a:spLocks noChangeArrowheads="1"/>
            </p:cNvSpPr>
            <p:nvPr/>
          </p:nvSpPr>
          <p:spPr bwMode="auto">
            <a:xfrm>
              <a:off x="2554829" y="2215606"/>
              <a:ext cx="2028479" cy="446300"/>
            </a:xfrm>
            <a:prstGeom prst="rect">
              <a:avLst/>
            </a:prstGeom>
            <a:noFill/>
            <a:ln w="19050">
              <a:solidFill>
                <a:srgbClr val="FF66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fr-FR" altLang="fr-FR" sz="1100" b="1" dirty="0">
                  <a:solidFill>
                    <a:srgbClr val="000000"/>
                  </a:solidFill>
                </a:rPr>
                <a:t>Similitude </a:t>
              </a:r>
              <a:r>
                <a:rPr lang="fr-FR" altLang="fr-FR" sz="1100" b="1" dirty="0" err="1">
                  <a:solidFill>
                    <a:srgbClr val="000000"/>
                  </a:solidFill>
                </a:rPr>
                <a:t>anatomo</a:t>
              </a:r>
              <a:r>
                <a:rPr lang="fr-FR" altLang="fr-FR" sz="1100" b="1" dirty="0">
                  <a:solidFill>
                    <a:srgbClr val="000000"/>
                  </a:solidFill>
                </a:rPr>
                <a:t>-physio- pathologique =</a:t>
              </a:r>
              <a:r>
                <a:rPr lang="fr-FR" altLang="fr-FR" sz="1200" b="1" dirty="0">
                  <a:solidFill>
                    <a:srgbClr val="000000"/>
                  </a:solidFill>
                </a:rPr>
                <a:t> </a:t>
              </a:r>
              <a:r>
                <a:rPr lang="fr-FR" altLang="fr-FR" sz="1050" b="1" dirty="0">
                  <a:solidFill>
                    <a:srgbClr val="000099"/>
                  </a:solidFill>
                </a:rPr>
                <a:t>15-30CH</a:t>
              </a:r>
            </a:p>
          </p:txBody>
        </p:sp>
      </p:grpSp>
      <p:grpSp>
        <p:nvGrpSpPr>
          <p:cNvPr id="233475" name="Groupe 7"/>
          <p:cNvGrpSpPr>
            <a:grpSpLocks/>
          </p:cNvGrpSpPr>
          <p:nvPr/>
        </p:nvGrpSpPr>
        <p:grpSpPr bwMode="auto">
          <a:xfrm>
            <a:off x="2179638" y="4787900"/>
            <a:ext cx="8636000" cy="1630363"/>
            <a:chOff x="686962" y="5150607"/>
            <a:chExt cx="8445636" cy="1630177"/>
          </a:xfrm>
        </p:grpSpPr>
        <p:grpSp>
          <p:nvGrpSpPr>
            <p:cNvPr id="233493" name="Group 23"/>
            <p:cNvGrpSpPr>
              <a:grpSpLocks/>
            </p:cNvGrpSpPr>
            <p:nvPr/>
          </p:nvGrpSpPr>
          <p:grpSpPr bwMode="auto">
            <a:xfrm>
              <a:off x="2537329" y="5150607"/>
              <a:ext cx="3863538" cy="1166340"/>
              <a:chOff x="1509" y="3123"/>
              <a:chExt cx="2406" cy="486"/>
            </a:xfrm>
          </p:grpSpPr>
          <p:sp>
            <p:nvSpPr>
              <p:cNvPr id="233502" name="Rectangle 24"/>
              <p:cNvSpPr>
                <a:spLocks noChangeArrowheads="1"/>
              </p:cNvSpPr>
              <p:nvPr/>
            </p:nvSpPr>
            <p:spPr bwMode="auto">
              <a:xfrm>
                <a:off x="1509" y="3127"/>
                <a:ext cx="2406" cy="482"/>
              </a:xfrm>
              <a:prstGeom prst="rect">
                <a:avLst/>
              </a:prstGeom>
              <a:solidFill>
                <a:srgbClr val="FF9933"/>
              </a:solidFill>
              <a:ln w="19050">
                <a:solidFill>
                  <a:srgbClr val="00008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600">
                  <a:solidFill>
                    <a:srgbClr val="000000"/>
                  </a:solidFill>
                  <a:ea typeface="ＭＳ Ｐゴシック" panose="020B0600070205080204" pitchFamily="34" charset="-128"/>
                </a:endParaRPr>
              </a:p>
            </p:txBody>
          </p:sp>
          <p:sp>
            <p:nvSpPr>
              <p:cNvPr id="233503" name="Line 25"/>
              <p:cNvSpPr>
                <a:spLocks noChangeShapeType="1"/>
              </p:cNvSpPr>
              <p:nvPr/>
            </p:nvSpPr>
            <p:spPr bwMode="auto">
              <a:xfrm>
                <a:off x="2766" y="3123"/>
                <a:ext cx="6" cy="486"/>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33494" name="AutoShape 26"/>
            <p:cNvSpPr>
              <a:spLocks noChangeArrowheads="1"/>
            </p:cNvSpPr>
            <p:nvPr/>
          </p:nvSpPr>
          <p:spPr bwMode="auto">
            <a:xfrm>
              <a:off x="686962" y="5873928"/>
              <a:ext cx="2173288" cy="670366"/>
            </a:xfrm>
            <a:prstGeom prst="cloudCallout">
              <a:avLst>
                <a:gd name="adj1" fmla="val 53972"/>
                <a:gd name="adj2" fmla="val -81556"/>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Puis-je définir le Type sensible ?</a:t>
              </a:r>
            </a:p>
            <a:p>
              <a:pPr lvl="1" algn="ctr" eaLnBrk="1" hangingPunct="1"/>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sp>
          <p:nvSpPr>
            <p:cNvPr id="233495" name="AutoShape 27"/>
            <p:cNvSpPr>
              <a:spLocks noChangeArrowheads="1"/>
            </p:cNvSpPr>
            <p:nvPr/>
          </p:nvSpPr>
          <p:spPr bwMode="auto">
            <a:xfrm>
              <a:off x="6012658" y="5972747"/>
              <a:ext cx="3119940" cy="465187"/>
            </a:xfrm>
            <a:prstGeom prst="wedgeRoundRectCallout">
              <a:avLst>
                <a:gd name="adj1" fmla="val -54185"/>
                <a:gd name="adj2" fmla="val -100958"/>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Quelles maladies faites-vous </a:t>
              </a:r>
            </a:p>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(ou avez-vous fait) et à quel rythme ?</a:t>
              </a:r>
            </a:p>
            <a:p>
              <a:pPr lvl="1" algn="ctr" eaLnBrk="1" hangingPunct="1"/>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sp>
          <p:nvSpPr>
            <p:cNvPr id="233496" name="Text Box 28"/>
            <p:cNvSpPr txBox="1">
              <a:spLocks noChangeArrowheads="1"/>
            </p:cNvSpPr>
            <p:nvPr/>
          </p:nvSpPr>
          <p:spPr bwMode="auto">
            <a:xfrm>
              <a:off x="2826239" y="5351909"/>
              <a:ext cx="1728787" cy="30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FFFFFF"/>
                  </a:solidFill>
                  <a:ea typeface="ＭＳ Ｐゴシック" panose="020B0600070205080204" pitchFamily="34" charset="-128"/>
                  <a:cs typeface="Arial" panose="020B0604020202020204" pitchFamily="34" charset="0"/>
                </a:rPr>
                <a:t>Type sensible</a:t>
              </a:r>
            </a:p>
          </p:txBody>
        </p:sp>
        <p:sp>
          <p:nvSpPr>
            <p:cNvPr id="233497" name="Text Box 29"/>
            <p:cNvSpPr txBox="1">
              <a:spLocks noChangeArrowheads="1"/>
            </p:cNvSpPr>
            <p:nvPr/>
          </p:nvSpPr>
          <p:spPr bwMode="auto">
            <a:xfrm>
              <a:off x="4599795" y="5364312"/>
              <a:ext cx="1728787" cy="5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FFFFFF"/>
                  </a:solidFill>
                  <a:ea typeface="ＭＳ Ｐゴシック" panose="020B0600070205080204" pitchFamily="34" charset="-128"/>
                  <a:cs typeface="Arial" panose="020B0604020202020204" pitchFamily="34" charset="0"/>
                </a:rPr>
                <a:t>Mode Réactionnel Chronique</a:t>
              </a:r>
            </a:p>
          </p:txBody>
        </p:sp>
        <p:sp>
          <p:nvSpPr>
            <p:cNvPr id="52254" name="Text Box 30"/>
            <p:cNvSpPr txBox="1">
              <a:spLocks noChangeArrowheads="1"/>
            </p:cNvSpPr>
            <p:nvPr/>
          </p:nvSpPr>
          <p:spPr bwMode="auto">
            <a:xfrm>
              <a:off x="3049877" y="5928393"/>
              <a:ext cx="1332051" cy="276193"/>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fr-FR" sz="1200" b="1" dirty="0">
                  <a:solidFill>
                    <a:srgbClr val="3333CC"/>
                  </a:solidFill>
                  <a:effectLst>
                    <a:outerShdw blurRad="38100" dist="38100" dir="2700000" algn="tl">
                      <a:srgbClr val="C0C0C0"/>
                    </a:outerShdw>
                  </a:effectLst>
                  <a:latin typeface="Tahoma" pitchFamily="34" charset="0"/>
                  <a:cs typeface="Arial" pitchFamily="34" charset="0"/>
                </a:rPr>
                <a:t>15 – 30 CH</a:t>
              </a:r>
            </a:p>
          </p:txBody>
        </p:sp>
        <p:sp>
          <p:nvSpPr>
            <p:cNvPr id="52255" name="Text Box 31"/>
            <p:cNvSpPr txBox="1">
              <a:spLocks noChangeArrowheads="1"/>
            </p:cNvSpPr>
            <p:nvPr/>
          </p:nvSpPr>
          <p:spPr bwMode="auto">
            <a:xfrm>
              <a:off x="4658274" y="5928393"/>
              <a:ext cx="1333603" cy="276193"/>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fr-FR" sz="1200" b="1">
                  <a:solidFill>
                    <a:srgbClr val="3333CC"/>
                  </a:solidFill>
                  <a:effectLst>
                    <a:outerShdw blurRad="38100" dist="38100" dir="2700000" algn="tl">
                      <a:srgbClr val="C0C0C0"/>
                    </a:outerShdw>
                  </a:effectLst>
                  <a:latin typeface="Tahoma" pitchFamily="34" charset="0"/>
                  <a:cs typeface="Arial" pitchFamily="34" charset="0"/>
                </a:rPr>
                <a:t>15 – 30 CH</a:t>
              </a:r>
            </a:p>
          </p:txBody>
        </p:sp>
        <p:sp>
          <p:nvSpPr>
            <p:cNvPr id="233500" name="Rectangle 22"/>
            <p:cNvSpPr>
              <a:spLocks noChangeArrowheads="1"/>
            </p:cNvSpPr>
            <p:nvPr/>
          </p:nvSpPr>
          <p:spPr bwMode="auto">
            <a:xfrm>
              <a:off x="1979613" y="6493446"/>
              <a:ext cx="2663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3333CC"/>
                  </a:solidFill>
                  <a:ea typeface="ＭＳ Ｐゴシック" panose="020B0600070205080204" pitchFamily="34" charset="-128"/>
                  <a:cs typeface="Arial" panose="020B0604020202020204" pitchFamily="34" charset="0"/>
                </a:rPr>
                <a:t>5 gr/j à 1 dose/semaine</a:t>
              </a:r>
            </a:p>
          </p:txBody>
        </p:sp>
        <p:sp>
          <p:nvSpPr>
            <p:cNvPr id="233501" name="Rectangle 22"/>
            <p:cNvSpPr>
              <a:spLocks noChangeArrowheads="1"/>
            </p:cNvSpPr>
            <p:nvPr/>
          </p:nvSpPr>
          <p:spPr bwMode="auto">
            <a:xfrm>
              <a:off x="4211638" y="6493446"/>
              <a:ext cx="2663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3333CC"/>
                  </a:solidFill>
                  <a:ea typeface="ＭＳ Ｐゴシック" panose="020B0600070205080204" pitchFamily="34" charset="-128"/>
                  <a:cs typeface="Arial" panose="020B0604020202020204" pitchFamily="34" charset="0"/>
                </a:rPr>
                <a:t>1 dose/semaine</a:t>
              </a:r>
            </a:p>
          </p:txBody>
        </p:sp>
      </p:grpSp>
      <p:grpSp>
        <p:nvGrpSpPr>
          <p:cNvPr id="233476" name="Groupe 14"/>
          <p:cNvGrpSpPr>
            <a:grpSpLocks/>
          </p:cNvGrpSpPr>
          <p:nvPr/>
        </p:nvGrpSpPr>
        <p:grpSpPr bwMode="auto">
          <a:xfrm>
            <a:off x="4067175" y="1006475"/>
            <a:ext cx="4722813" cy="987425"/>
            <a:chOff x="2695359" y="1710167"/>
            <a:chExt cx="4722263" cy="988208"/>
          </a:xfrm>
        </p:grpSpPr>
        <p:grpSp>
          <p:nvGrpSpPr>
            <p:cNvPr id="233485" name="Group 36"/>
            <p:cNvGrpSpPr>
              <a:grpSpLocks/>
            </p:cNvGrpSpPr>
            <p:nvPr/>
          </p:nvGrpSpPr>
          <p:grpSpPr bwMode="auto">
            <a:xfrm>
              <a:off x="2695359" y="1888738"/>
              <a:ext cx="3941932" cy="809637"/>
              <a:chOff x="1693" y="852"/>
              <a:chExt cx="2734" cy="566"/>
            </a:xfrm>
          </p:grpSpPr>
          <p:grpSp>
            <p:nvGrpSpPr>
              <p:cNvPr id="233487" name="Group 37"/>
              <p:cNvGrpSpPr>
                <a:grpSpLocks/>
              </p:cNvGrpSpPr>
              <p:nvPr/>
            </p:nvGrpSpPr>
            <p:grpSpPr bwMode="auto">
              <a:xfrm>
                <a:off x="1693" y="852"/>
                <a:ext cx="2734" cy="566"/>
                <a:chOff x="1700" y="967"/>
                <a:chExt cx="2343" cy="537"/>
              </a:xfrm>
            </p:grpSpPr>
            <p:grpSp>
              <p:nvGrpSpPr>
                <p:cNvPr id="233489" name="Group 38"/>
                <p:cNvGrpSpPr>
                  <a:grpSpLocks/>
                </p:cNvGrpSpPr>
                <p:nvPr/>
              </p:nvGrpSpPr>
              <p:grpSpPr bwMode="auto">
                <a:xfrm>
                  <a:off x="1707" y="967"/>
                  <a:ext cx="2336" cy="537"/>
                  <a:chOff x="1707" y="1058"/>
                  <a:chExt cx="2336" cy="537"/>
                </a:xfrm>
              </p:grpSpPr>
              <p:sp>
                <p:nvSpPr>
                  <p:cNvPr id="233491" name="Line 39"/>
                  <p:cNvSpPr>
                    <a:spLocks noChangeShapeType="1"/>
                  </p:cNvSpPr>
                  <p:nvPr/>
                </p:nvSpPr>
                <p:spPr bwMode="auto">
                  <a:xfrm flipV="1">
                    <a:off x="1707" y="1058"/>
                    <a:ext cx="1211" cy="53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3492" name="Line 40"/>
                  <p:cNvSpPr>
                    <a:spLocks noChangeShapeType="1"/>
                  </p:cNvSpPr>
                  <p:nvPr/>
                </p:nvSpPr>
                <p:spPr bwMode="auto">
                  <a:xfrm>
                    <a:off x="2918" y="1060"/>
                    <a:ext cx="1125" cy="53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33490" name="Line 41"/>
                <p:cNvSpPr>
                  <a:spLocks noChangeShapeType="1"/>
                </p:cNvSpPr>
                <p:nvPr/>
              </p:nvSpPr>
              <p:spPr bwMode="auto">
                <a:xfrm flipV="1">
                  <a:off x="1700" y="1498"/>
                  <a:ext cx="2343" cy="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33488" name="Text Box 42"/>
              <p:cNvSpPr txBox="1">
                <a:spLocks noChangeArrowheads="1"/>
              </p:cNvSpPr>
              <p:nvPr/>
            </p:nvSpPr>
            <p:spPr bwMode="auto">
              <a:xfrm>
                <a:off x="2778" y="987"/>
                <a:ext cx="81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00"/>
                    </a:solidFill>
                    <a:ea typeface="ＭＳ Ｐゴシック" panose="020B0600070205080204" pitchFamily="34" charset="-128"/>
                    <a:cs typeface="Arial" panose="020B0604020202020204" pitchFamily="34" charset="0"/>
                  </a:rPr>
                  <a:t>Etiologie</a:t>
                </a:r>
              </a:p>
            </p:txBody>
          </p:sp>
        </p:grpSp>
        <p:sp>
          <p:nvSpPr>
            <p:cNvPr id="233486" name="AutoShape 35"/>
            <p:cNvSpPr>
              <a:spLocks noChangeArrowheads="1"/>
            </p:cNvSpPr>
            <p:nvPr/>
          </p:nvSpPr>
          <p:spPr bwMode="auto">
            <a:xfrm>
              <a:off x="5593584" y="1710167"/>
              <a:ext cx="1824038" cy="454025"/>
            </a:xfrm>
            <a:prstGeom prst="wedgeRoundRectCallout">
              <a:avLst>
                <a:gd name="adj1" fmla="val -54486"/>
                <a:gd name="adj2" fmla="val 104620"/>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Depuis quand ? </a:t>
              </a:r>
            </a:p>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A la suite de quoi ?</a:t>
              </a: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grpSp>
      <p:grpSp>
        <p:nvGrpSpPr>
          <p:cNvPr id="233477" name="Groupe 13"/>
          <p:cNvGrpSpPr>
            <a:grpSpLocks/>
          </p:cNvGrpSpPr>
          <p:nvPr/>
        </p:nvGrpSpPr>
        <p:grpSpPr bwMode="auto">
          <a:xfrm>
            <a:off x="1658938" y="2146300"/>
            <a:ext cx="8721725" cy="2733675"/>
            <a:chOff x="134938" y="2506317"/>
            <a:chExt cx="8721725" cy="2734587"/>
          </a:xfrm>
        </p:grpSpPr>
        <p:sp>
          <p:nvSpPr>
            <p:cNvPr id="233481" name="AutoShape 17"/>
            <p:cNvSpPr>
              <a:spLocks noChangeArrowheads="1"/>
            </p:cNvSpPr>
            <p:nvPr/>
          </p:nvSpPr>
          <p:spPr bwMode="auto">
            <a:xfrm>
              <a:off x="6396486" y="2506317"/>
              <a:ext cx="1993900" cy="414338"/>
            </a:xfrm>
            <a:prstGeom prst="wedgeRoundRectCallout">
              <a:avLst>
                <a:gd name="adj1" fmla="val -62181"/>
                <a:gd name="adj2" fmla="val 100574"/>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Que ressentez-vous ?</a:t>
              </a:r>
            </a:p>
            <a:p>
              <a:pPr lvl="1" algn="ctr" eaLnBrk="1" hangingPunct="1"/>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sp>
          <p:nvSpPr>
            <p:cNvPr id="233482" name="AutoShape 18"/>
            <p:cNvSpPr>
              <a:spLocks noChangeArrowheads="1"/>
            </p:cNvSpPr>
            <p:nvPr/>
          </p:nvSpPr>
          <p:spPr bwMode="auto">
            <a:xfrm>
              <a:off x="394589" y="2667291"/>
              <a:ext cx="1997075" cy="414338"/>
            </a:xfrm>
            <a:prstGeom prst="wedgeRoundRectCallout">
              <a:avLst>
                <a:gd name="adj1" fmla="val 58255"/>
                <a:gd name="adj2" fmla="val 91690"/>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Que vous arrive-t-il ?</a:t>
              </a:r>
            </a:p>
            <a:p>
              <a:pPr lvl="1" algn="ctr" eaLnBrk="1" hangingPunct="1"/>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sp>
          <p:nvSpPr>
            <p:cNvPr id="233483" name="AutoShape 19"/>
            <p:cNvSpPr>
              <a:spLocks noChangeArrowheads="1"/>
            </p:cNvSpPr>
            <p:nvPr/>
          </p:nvSpPr>
          <p:spPr bwMode="auto">
            <a:xfrm>
              <a:off x="134938" y="4647179"/>
              <a:ext cx="2397125" cy="593725"/>
            </a:xfrm>
            <a:prstGeom prst="wedgeRoundRectCallout">
              <a:avLst>
                <a:gd name="adj1" fmla="val 65829"/>
                <a:gd name="adj2" fmla="val -50269"/>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Avez-vous d’autres signes</a:t>
              </a:r>
            </a:p>
            <a:p>
              <a:pPr algn="ctr" eaLnBrk="1" hangingPunct="1"/>
              <a:r>
                <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rPr>
                <a:t>à ajouter ?</a:t>
              </a:r>
            </a:p>
            <a:p>
              <a:pPr lvl="1" algn="ctr" eaLnBrk="1" hangingPunct="1"/>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600">
                <a:solidFill>
                  <a:srgbClr val="000000"/>
                </a:solidFill>
                <a:latin typeface="Comic Sans MS" panose="030F0702030302020204" pitchFamily="66" charset="0"/>
                <a:ea typeface="MS Mincho" panose="02020609040205080304" pitchFamily="49" charset="-128"/>
                <a:cs typeface="Arial" panose="020B0604020202020204" pitchFamily="34" charset="0"/>
              </a:endParaRPr>
            </a:p>
          </p:txBody>
        </p:sp>
        <p:sp>
          <p:nvSpPr>
            <p:cNvPr id="233484" name="AutoShape 20"/>
            <p:cNvSpPr>
              <a:spLocks noChangeArrowheads="1"/>
            </p:cNvSpPr>
            <p:nvPr/>
          </p:nvSpPr>
          <p:spPr bwMode="auto">
            <a:xfrm>
              <a:off x="6265863" y="4090398"/>
              <a:ext cx="2590800" cy="593725"/>
            </a:xfrm>
            <a:prstGeom prst="wedgeRoundRectCallout">
              <a:avLst>
                <a:gd name="adj1" fmla="val -63787"/>
                <a:gd name="adj2" fmla="val 44116"/>
                <a:gd name="adj3" fmla="val 16667"/>
              </a:avLst>
            </a:prstGeom>
            <a:solidFill>
              <a:srgbClr val="FFFFFF"/>
            </a:solidFill>
            <a:ln w="15875">
              <a:solidFill>
                <a:srgbClr val="5CD65C"/>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ja-JP" sz="1200" i="1">
                  <a:solidFill>
                    <a:srgbClr val="000000"/>
                  </a:solidFill>
                  <a:latin typeface="Comic Sans MS" panose="030F0702030302020204" pitchFamily="66" charset="0"/>
                  <a:ea typeface="ＭＳ Ｐゴシック" panose="020B0600070205080204" pitchFamily="34" charset="-128"/>
                  <a:cs typeface="Arial" panose="020B0604020202020204" pitchFamily="34" charset="0"/>
                </a:rPr>
                <a:t>Qu'est ce qui vous améliore ?</a:t>
              </a:r>
            </a:p>
            <a:p>
              <a:pPr eaLnBrk="1" hangingPunct="1"/>
              <a:r>
                <a:rPr lang="fr-FR" altLang="ja-JP" sz="1200" i="1">
                  <a:solidFill>
                    <a:srgbClr val="000000"/>
                  </a:solidFill>
                  <a:latin typeface="Comic Sans MS" panose="030F0702030302020204" pitchFamily="66" charset="0"/>
                  <a:ea typeface="ＭＳ Ｐゴシック" panose="020B0600070205080204" pitchFamily="34" charset="-128"/>
                  <a:cs typeface="Arial" panose="020B0604020202020204" pitchFamily="34" charset="0"/>
                </a:rPr>
                <a:t>Qu'est ce qui vous aggrave ?</a:t>
              </a:r>
              <a:endParaRPr lang="fr-FR" altLang="ja-JP" sz="1200" i="1">
                <a:solidFill>
                  <a:srgbClr val="000000"/>
                </a:solidFill>
                <a:latin typeface="Comic Sans MS" panose="030F0702030302020204" pitchFamily="66" charset="0"/>
                <a:ea typeface="MS Mincho" panose="02020609040205080304" pitchFamily="49" charset="-128"/>
                <a:cs typeface="Arial" panose="020B0604020202020204" pitchFamily="34" charset="0"/>
              </a:endParaRPr>
            </a:p>
            <a:p>
              <a:pPr eaLnBrk="1" hangingPunct="1"/>
              <a:endParaRPr lang="fr-FR" altLang="fr-FR" sz="1200">
                <a:solidFill>
                  <a:srgbClr val="000000"/>
                </a:solidFill>
                <a:latin typeface="Comic Sans MS" panose="030F0702030302020204" pitchFamily="66" charset="0"/>
                <a:ea typeface="ＭＳ Ｐゴシック" panose="020B0600070205080204" pitchFamily="34" charset="-128"/>
                <a:cs typeface="Arial" panose="020B0604020202020204" pitchFamily="34" charset="0"/>
              </a:endParaRPr>
            </a:p>
          </p:txBody>
        </p:sp>
      </p:grpSp>
      <p:sp>
        <p:nvSpPr>
          <p:cNvPr id="4" name="Ellipse 3"/>
          <p:cNvSpPr/>
          <p:nvPr/>
        </p:nvSpPr>
        <p:spPr>
          <a:xfrm>
            <a:off x="5753100" y="4694238"/>
            <a:ext cx="2820988" cy="1724025"/>
          </a:xfrm>
          <a:prstGeom prst="ellipse">
            <a:avLst/>
          </a:prstGeom>
          <a:no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233479" name="Text Box 8"/>
          <p:cNvSpPr txBox="1">
            <a:spLocks noChangeArrowheads="1"/>
          </p:cNvSpPr>
          <p:nvPr/>
        </p:nvSpPr>
        <p:spPr bwMode="auto">
          <a:xfrm>
            <a:off x="2374900" y="1060450"/>
            <a:ext cx="367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000" b="1">
                <a:solidFill>
                  <a:srgbClr val="95C41D"/>
                </a:solidFill>
                <a:ea typeface="ＭＳ Ｐゴシック" panose="020B0600070205080204" pitchFamily="34" charset="-128"/>
                <a:sym typeface="Wingdings" panose="05000000000000000000" pitchFamily="2" charset="2"/>
              </a:rPr>
              <a:t> Prescription médicale</a:t>
            </a:r>
          </a:p>
        </p:txBody>
      </p:sp>
      <p:sp>
        <p:nvSpPr>
          <p:cNvPr id="233480"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3.3. Otalgies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Espace réservé du contenu 1"/>
          <p:cNvSpPr>
            <a:spLocks noGrp="1"/>
          </p:cNvSpPr>
          <p:nvPr>
            <p:ph idx="4294967295"/>
          </p:nvPr>
        </p:nvSpPr>
        <p:spPr bwMode="auto">
          <a:xfrm>
            <a:off x="0" y="1657350"/>
            <a:ext cx="11225213"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Char char="v"/>
            </a:pPr>
            <a:r>
              <a:rPr lang="fr-FR" altLang="fr-FR" sz="2000" u="sng">
                <a:solidFill>
                  <a:srgbClr val="000099"/>
                </a:solidFill>
                <a:cs typeface="Arial" panose="020B0604020202020204" pitchFamily="34" charset="0"/>
                <a:sym typeface="Wingdings" panose="05000000000000000000" pitchFamily="2" charset="2"/>
              </a:rPr>
              <a:t>Nécessité d’une réflexion sur le </a:t>
            </a:r>
            <a:r>
              <a:rPr lang="fr-FR" altLang="fr-FR" sz="2000" b="1" u="sng">
                <a:solidFill>
                  <a:srgbClr val="000099"/>
                </a:solidFill>
                <a:cs typeface="Arial" panose="020B0604020202020204" pitchFamily="34" charset="0"/>
                <a:sym typeface="Wingdings" panose="05000000000000000000" pitchFamily="2" charset="2"/>
              </a:rPr>
              <a:t>M</a:t>
            </a:r>
            <a:r>
              <a:rPr lang="fr-FR" altLang="fr-FR" sz="2000" u="sng">
                <a:solidFill>
                  <a:srgbClr val="000099"/>
                </a:solidFill>
                <a:cs typeface="Arial" panose="020B0604020202020204" pitchFamily="34" charset="0"/>
                <a:sym typeface="Wingdings" panose="05000000000000000000" pitchFamily="2" charset="2"/>
              </a:rPr>
              <a:t>ode </a:t>
            </a:r>
            <a:r>
              <a:rPr lang="fr-FR" altLang="fr-FR" sz="2000" b="1" u="sng">
                <a:solidFill>
                  <a:srgbClr val="000099"/>
                </a:solidFill>
                <a:cs typeface="Arial" panose="020B0604020202020204" pitchFamily="34" charset="0"/>
                <a:sym typeface="Wingdings" panose="05000000000000000000" pitchFamily="2" charset="2"/>
              </a:rPr>
              <a:t>R</a:t>
            </a:r>
            <a:r>
              <a:rPr lang="fr-FR" altLang="fr-FR" sz="2000" u="sng">
                <a:solidFill>
                  <a:srgbClr val="000099"/>
                </a:solidFill>
                <a:cs typeface="Arial" panose="020B0604020202020204" pitchFamily="34" charset="0"/>
                <a:sym typeface="Wingdings" panose="05000000000000000000" pitchFamily="2" charset="2"/>
              </a:rPr>
              <a:t>éactionnel </a:t>
            </a:r>
            <a:r>
              <a:rPr lang="fr-FR" altLang="fr-FR" sz="2000" b="1" u="sng">
                <a:solidFill>
                  <a:srgbClr val="000099"/>
                </a:solidFill>
                <a:cs typeface="Arial" panose="020B0604020202020204" pitchFamily="34" charset="0"/>
                <a:sym typeface="Wingdings" panose="05000000000000000000" pitchFamily="2" charset="2"/>
              </a:rPr>
              <a:t>C</a:t>
            </a:r>
            <a:r>
              <a:rPr lang="fr-FR" altLang="fr-FR" sz="2000" u="sng">
                <a:solidFill>
                  <a:srgbClr val="000099"/>
                </a:solidFill>
                <a:cs typeface="Arial" panose="020B0604020202020204" pitchFamily="34" charset="0"/>
                <a:sym typeface="Wingdings" panose="05000000000000000000" pitchFamily="2" charset="2"/>
              </a:rPr>
              <a:t>hronique </a:t>
            </a:r>
            <a:r>
              <a:rPr lang="fr-FR" altLang="fr-FR" sz="2000">
                <a:solidFill>
                  <a:srgbClr val="000099"/>
                </a:solidFill>
                <a:cs typeface="Arial" panose="020B0604020202020204" pitchFamily="34" charset="0"/>
                <a:sym typeface="Wingdings" panose="05000000000000000000" pitchFamily="2" charset="2"/>
              </a:rPr>
              <a:t>:</a:t>
            </a:r>
          </a:p>
        </p:txBody>
      </p:sp>
      <p:sp>
        <p:nvSpPr>
          <p:cNvPr id="235523" name="Espace réservé du contenu 1"/>
          <p:cNvSpPr txBox="1">
            <a:spLocks/>
          </p:cNvSpPr>
          <p:nvPr/>
        </p:nvSpPr>
        <p:spPr bwMode="auto">
          <a:xfrm>
            <a:off x="968375" y="2530475"/>
            <a:ext cx="112236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Blip>
                <a:blip r:embed="rId3"/>
              </a:buBlip>
            </a:pPr>
            <a:r>
              <a:rPr lang="fr-FR" altLang="fr-FR" sz="2000">
                <a:solidFill>
                  <a:srgbClr val="000099"/>
                </a:solidFill>
                <a:cs typeface="Arial" panose="020B0604020202020204" pitchFamily="34" charset="0"/>
                <a:sym typeface="Wingdings" panose="05000000000000000000" pitchFamily="2" charset="2"/>
              </a:rPr>
              <a:t>MRC = </a:t>
            </a:r>
            <a:r>
              <a:rPr lang="fr-FR" altLang="fr-FR" sz="2000" b="1">
                <a:solidFill>
                  <a:srgbClr val="000099"/>
                </a:solidFill>
                <a:cs typeface="Arial" panose="020B0604020202020204" pitchFamily="34" charset="0"/>
                <a:sym typeface="Wingdings" panose="05000000000000000000" pitchFamily="2" charset="2"/>
              </a:rPr>
              <a:t>évolution de la(es) pathologie(s) dans le temps</a:t>
            </a:r>
            <a:r>
              <a:rPr lang="fr-FR" altLang="fr-FR" sz="2000">
                <a:solidFill>
                  <a:srgbClr val="000099"/>
                </a:solidFill>
                <a:cs typeface="Arial" panose="020B0604020202020204" pitchFamily="34" charset="0"/>
                <a:sym typeface="Wingdings" panose="05000000000000000000" pitchFamily="2" charset="2"/>
              </a:rPr>
              <a:t>. </a:t>
            </a:r>
          </a:p>
        </p:txBody>
      </p:sp>
      <p:sp>
        <p:nvSpPr>
          <p:cNvPr id="235524" name="Espace réservé du contenu 1"/>
          <p:cNvSpPr txBox="1">
            <a:spLocks/>
          </p:cNvSpPr>
          <p:nvPr/>
        </p:nvSpPr>
        <p:spPr bwMode="auto">
          <a:xfrm>
            <a:off x="968375" y="3133725"/>
            <a:ext cx="1122362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Blip>
                <a:blip r:embed="rId3"/>
              </a:buBlip>
            </a:pPr>
            <a:r>
              <a:rPr lang="fr-FR" altLang="fr-FR" sz="2000" b="1">
                <a:solidFill>
                  <a:srgbClr val="000099"/>
                </a:solidFill>
                <a:cs typeface="Arial" panose="020B0604020202020204" pitchFamily="34" charset="0"/>
                <a:sym typeface="Wingdings" panose="05000000000000000000" pitchFamily="2" charset="2"/>
              </a:rPr>
              <a:t>3 MRC</a:t>
            </a:r>
            <a:r>
              <a:rPr lang="fr-FR" altLang="fr-FR" sz="2000">
                <a:solidFill>
                  <a:srgbClr val="000099"/>
                </a:solidFill>
                <a:cs typeface="Arial" panose="020B0604020202020204" pitchFamily="34" charset="0"/>
                <a:sym typeface="Wingdings" panose="05000000000000000000" pitchFamily="2" charset="2"/>
              </a:rPr>
              <a:t>:</a:t>
            </a:r>
          </a:p>
        </p:txBody>
      </p:sp>
      <p:sp>
        <p:nvSpPr>
          <p:cNvPr id="235525" name="Espace réservé du contenu 1"/>
          <p:cNvSpPr txBox="1">
            <a:spLocks/>
          </p:cNvSpPr>
          <p:nvPr/>
        </p:nvSpPr>
        <p:spPr bwMode="auto">
          <a:xfrm>
            <a:off x="1747838" y="5534025"/>
            <a:ext cx="4646612"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a:solidFill>
                  <a:srgbClr val="000099"/>
                </a:solidFill>
                <a:cs typeface="Arial" panose="020B0604020202020204" pitchFamily="34" charset="0"/>
                <a:sym typeface="Wingdings" panose="05000000000000000000" pitchFamily="2" charset="2"/>
              </a:rPr>
              <a:t>- Le Mode Réactionnel</a:t>
            </a:r>
            <a:endParaRPr lang="fr-FR" altLang="fr-FR" sz="3200">
              <a:solidFill>
                <a:srgbClr val="FF0000"/>
              </a:solidFill>
              <a:sym typeface="Wingdings" panose="05000000000000000000" pitchFamily="2" charset="2"/>
            </a:endParaRPr>
          </a:p>
        </p:txBody>
      </p:sp>
      <p:sp>
        <p:nvSpPr>
          <p:cNvPr id="235526" name="Espace réservé du contenu 1"/>
          <p:cNvSpPr txBox="1">
            <a:spLocks/>
          </p:cNvSpPr>
          <p:nvPr/>
        </p:nvSpPr>
        <p:spPr bwMode="auto">
          <a:xfrm>
            <a:off x="814388" y="3424238"/>
            <a:ext cx="54197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3200">
                <a:solidFill>
                  <a:srgbClr val="000000"/>
                </a:solidFill>
                <a:sym typeface="Wingdings" panose="05000000000000000000" pitchFamily="2" charset="2"/>
              </a:rPr>
              <a:t>	</a:t>
            </a:r>
            <a:r>
              <a:rPr lang="fr-FR" altLang="fr-FR" sz="2000">
                <a:solidFill>
                  <a:srgbClr val="000099"/>
                </a:solidFill>
                <a:cs typeface="Arial" panose="020B0604020202020204" pitchFamily="34" charset="0"/>
                <a:sym typeface="Wingdings" panose="05000000000000000000" pitchFamily="2" charset="2"/>
              </a:rPr>
              <a:t>- Le Mode Réactionnel</a:t>
            </a:r>
            <a:endParaRPr lang="fr-FR" altLang="fr-FR" sz="2000" b="1">
              <a:solidFill>
                <a:srgbClr val="000099"/>
              </a:solidFill>
              <a:cs typeface="Arial" panose="020B0604020202020204" pitchFamily="34" charset="0"/>
              <a:sym typeface="Wingdings" panose="05000000000000000000" pitchFamily="2" charset="2"/>
            </a:endParaRPr>
          </a:p>
        </p:txBody>
      </p:sp>
      <p:sp>
        <p:nvSpPr>
          <p:cNvPr id="235527" name="Espace réservé du contenu 1"/>
          <p:cNvSpPr txBox="1">
            <a:spLocks/>
          </p:cNvSpPr>
          <p:nvPr/>
        </p:nvSpPr>
        <p:spPr bwMode="auto">
          <a:xfrm>
            <a:off x="1747838" y="4556125"/>
            <a:ext cx="553243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000">
                <a:solidFill>
                  <a:srgbClr val="000099"/>
                </a:solidFill>
                <a:cs typeface="Arial" panose="020B0604020202020204" pitchFamily="34" charset="0"/>
                <a:sym typeface="Wingdings" panose="05000000000000000000" pitchFamily="2" charset="2"/>
              </a:rPr>
              <a:t>- Le Mode Réactionnel</a:t>
            </a:r>
          </a:p>
        </p:txBody>
      </p:sp>
      <p:sp>
        <p:nvSpPr>
          <p:cNvPr id="235528" name="Text Box 8"/>
          <p:cNvSpPr txBox="1">
            <a:spLocks noChangeArrowheads="1"/>
          </p:cNvSpPr>
          <p:nvPr/>
        </p:nvSpPr>
        <p:spPr bwMode="auto">
          <a:xfrm>
            <a:off x="2397125" y="1063625"/>
            <a:ext cx="367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000" b="1">
                <a:solidFill>
                  <a:srgbClr val="95C41D"/>
                </a:solidFill>
                <a:ea typeface="ＭＳ Ｐゴシック" panose="020B0600070205080204" pitchFamily="34" charset="-128"/>
                <a:sym typeface="Wingdings" panose="05000000000000000000" pitchFamily="2" charset="2"/>
              </a:rPr>
              <a:t> Prescription médicale</a:t>
            </a:r>
          </a:p>
        </p:txBody>
      </p:sp>
      <p:pic>
        <p:nvPicPr>
          <p:cNvPr id="262153" name="Imag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0188" y="3940175"/>
            <a:ext cx="17621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54" name="Imag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5175" y="2854325"/>
            <a:ext cx="17335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55" name="Imag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5175" y="5002213"/>
            <a:ext cx="186055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349750" y="3595688"/>
            <a:ext cx="1236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b="1">
                <a:solidFill>
                  <a:srgbClr val="000099"/>
                </a:solidFill>
                <a:cs typeface="Arial" panose="020B0604020202020204" pitchFamily="34" charset="0"/>
                <a:sym typeface="Wingdings" panose="05000000000000000000" pitchFamily="2" charset="2"/>
              </a:rPr>
              <a:t>Psorique </a:t>
            </a:r>
          </a:p>
        </p:txBody>
      </p:sp>
      <p:sp>
        <p:nvSpPr>
          <p:cNvPr id="3" name="Rectangle 2"/>
          <p:cNvSpPr>
            <a:spLocks noChangeArrowheads="1"/>
          </p:cNvSpPr>
          <p:nvPr/>
        </p:nvSpPr>
        <p:spPr bwMode="auto">
          <a:xfrm>
            <a:off x="4400550" y="4579938"/>
            <a:ext cx="255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solidFill>
                  <a:srgbClr val="000099"/>
                </a:solidFill>
                <a:cs typeface="Arial" panose="020B0604020202020204" pitchFamily="34" charset="0"/>
                <a:sym typeface="Wingdings" panose="05000000000000000000" pitchFamily="2" charset="2"/>
              </a:rPr>
              <a:t>Psoro-Tuberculinique</a:t>
            </a:r>
            <a:endParaRPr lang="fr-FR" altLang="fr-FR">
              <a:solidFill>
                <a:srgbClr val="000000"/>
              </a:solidFill>
            </a:endParaRPr>
          </a:p>
        </p:txBody>
      </p:sp>
      <p:sp>
        <p:nvSpPr>
          <p:cNvPr id="4" name="Rectangle 3"/>
          <p:cNvSpPr>
            <a:spLocks noChangeArrowheads="1"/>
          </p:cNvSpPr>
          <p:nvPr/>
        </p:nvSpPr>
        <p:spPr bwMode="auto">
          <a:xfrm>
            <a:off x="4389438" y="5570538"/>
            <a:ext cx="1287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b="1">
                <a:solidFill>
                  <a:srgbClr val="000099"/>
                </a:solidFill>
                <a:cs typeface="Arial" panose="020B0604020202020204" pitchFamily="34" charset="0"/>
                <a:sym typeface="Wingdings" panose="05000000000000000000" pitchFamily="2" charset="2"/>
              </a:rPr>
              <a:t>Sycotique</a:t>
            </a:r>
          </a:p>
        </p:txBody>
      </p:sp>
      <p:sp>
        <p:nvSpPr>
          <p:cNvPr id="235535"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3.3. Otalgies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215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21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2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0"/>
            <a:ext cx="106807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1"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250" y="373063"/>
            <a:ext cx="10688638" cy="601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3840163" y="1041400"/>
            <a:ext cx="6621462"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665163" algn="l"/>
              </a:tabLst>
              <a:defRPr>
                <a:solidFill>
                  <a:schemeClr val="tx1"/>
                </a:solidFill>
                <a:latin typeface="Arial" panose="020B0604020202020204" pitchFamily="34" charset="0"/>
              </a:defRPr>
            </a:lvl1pPr>
            <a:lvl2pPr marL="742950" indent="-285750">
              <a:tabLst>
                <a:tab pos="665163" algn="l"/>
              </a:tabLst>
              <a:defRPr>
                <a:solidFill>
                  <a:schemeClr val="tx1"/>
                </a:solidFill>
                <a:latin typeface="Arial" panose="020B0604020202020204" pitchFamily="34" charset="0"/>
              </a:defRPr>
            </a:lvl2pPr>
            <a:lvl3pPr marL="1143000" indent="-228600">
              <a:tabLst>
                <a:tab pos="665163" algn="l"/>
              </a:tabLst>
              <a:defRPr>
                <a:solidFill>
                  <a:schemeClr val="tx1"/>
                </a:solidFill>
                <a:latin typeface="Arial" panose="020B0604020202020204" pitchFamily="34" charset="0"/>
              </a:defRPr>
            </a:lvl3pPr>
            <a:lvl4pPr marL="1600200" indent="-228600">
              <a:tabLst>
                <a:tab pos="665163" algn="l"/>
              </a:tabLst>
              <a:defRPr>
                <a:solidFill>
                  <a:schemeClr val="tx1"/>
                </a:solidFill>
                <a:latin typeface="Arial" panose="020B0604020202020204" pitchFamily="34" charset="0"/>
              </a:defRPr>
            </a:lvl4pPr>
            <a:lvl5pPr marL="2057400" indent="-228600">
              <a:tabLst>
                <a:tab pos="6651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651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651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651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65163" algn="l"/>
              </a:tabLst>
              <a:defRPr>
                <a:solidFill>
                  <a:schemeClr val="tx1"/>
                </a:solidFill>
                <a:latin typeface="Arial" panose="020B0604020202020204" pitchFamily="34" charset="0"/>
              </a:defRPr>
            </a:lvl9pPr>
          </a:lstStyle>
          <a:p>
            <a:pPr eaLnBrk="1" hangingPunct="1">
              <a:buClr>
                <a:srgbClr val="62C400"/>
              </a:buClr>
            </a:pPr>
            <a:r>
              <a:rPr lang="fr-FR" altLang="fr-FR" sz="2400">
                <a:solidFill>
                  <a:srgbClr val="000099"/>
                </a:solidFill>
                <a:cs typeface="Arial" panose="020B0604020202020204" pitchFamily="34" charset="0"/>
                <a:sym typeface="Wingdings" panose="05000000000000000000" pitchFamily="2" charset="2"/>
              </a:rPr>
              <a:t> </a:t>
            </a:r>
            <a:r>
              <a:rPr lang="fr-FR" altLang="fr-FR" sz="2000" b="1">
                <a:solidFill>
                  <a:srgbClr val="000099"/>
                </a:solidFill>
                <a:cs typeface="Arial" panose="020B0604020202020204" pitchFamily="34" charset="0"/>
                <a:sym typeface="Wingdings" panose="05000000000000000000" pitchFamily="2" charset="2"/>
              </a:rPr>
              <a:t>L’homéopathie en ORL</a:t>
            </a:r>
            <a:endParaRPr lang="fr-FR" altLang="fr-FR" sz="2200" b="1">
              <a:solidFill>
                <a:srgbClr val="000099"/>
              </a:solidFill>
              <a:cs typeface="Arial" panose="020B0604020202020204" pitchFamily="34" charset="0"/>
              <a:sym typeface="Wingdings" panose="05000000000000000000" pitchFamily="2" charset="2"/>
            </a:endParaRPr>
          </a:p>
          <a:p>
            <a:pPr eaLnBrk="1" hangingPunct="1">
              <a:buClr>
                <a:srgbClr val="62C400"/>
              </a:buClr>
              <a:buFontTx/>
              <a:buChar char="•"/>
            </a:pPr>
            <a:endParaRPr lang="fr-FR" altLang="fr-FR" sz="500">
              <a:solidFill>
                <a:srgbClr val="000099"/>
              </a:solidFill>
              <a:cs typeface="Arial" panose="020B0604020202020204" pitchFamily="34" charset="0"/>
              <a:sym typeface="Wingdings" panose="05000000000000000000" pitchFamily="2" charset="2"/>
            </a:endParaRPr>
          </a:p>
        </p:txBody>
      </p:sp>
      <p:sp>
        <p:nvSpPr>
          <p:cNvPr id="8" name="Rectangle 2"/>
          <p:cNvSpPr>
            <a:spLocks noChangeArrowheads="1"/>
          </p:cNvSpPr>
          <p:nvPr/>
        </p:nvSpPr>
        <p:spPr bwMode="auto">
          <a:xfrm>
            <a:off x="3905250" y="2755900"/>
            <a:ext cx="4613275"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tabLst>
                <a:tab pos="665163" algn="l"/>
              </a:tabLst>
              <a:defRPr>
                <a:solidFill>
                  <a:schemeClr val="tx1"/>
                </a:solidFill>
                <a:latin typeface="Arial" panose="020B0604020202020204" pitchFamily="34" charset="0"/>
              </a:defRPr>
            </a:lvl1pPr>
            <a:lvl2pPr>
              <a:tabLst>
                <a:tab pos="665163" algn="l"/>
              </a:tabLst>
              <a:defRPr>
                <a:solidFill>
                  <a:schemeClr val="tx1"/>
                </a:solidFill>
                <a:latin typeface="Arial" panose="020B0604020202020204" pitchFamily="34" charset="0"/>
              </a:defRPr>
            </a:lvl2pPr>
            <a:lvl3pPr marL="1143000" indent="-228600">
              <a:tabLst>
                <a:tab pos="665163" algn="l"/>
              </a:tabLst>
              <a:defRPr>
                <a:solidFill>
                  <a:schemeClr val="tx1"/>
                </a:solidFill>
                <a:latin typeface="Arial" panose="020B0604020202020204" pitchFamily="34" charset="0"/>
              </a:defRPr>
            </a:lvl3pPr>
            <a:lvl4pPr marL="1600200" indent="-228600">
              <a:tabLst>
                <a:tab pos="665163" algn="l"/>
              </a:tabLst>
              <a:defRPr>
                <a:solidFill>
                  <a:schemeClr val="tx1"/>
                </a:solidFill>
                <a:latin typeface="Arial" panose="020B0604020202020204" pitchFamily="34" charset="0"/>
              </a:defRPr>
            </a:lvl4pPr>
            <a:lvl5pPr marL="2057400" indent="-228600">
              <a:tabLst>
                <a:tab pos="6651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651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651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651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65163" algn="l"/>
              </a:tabLst>
              <a:defRPr>
                <a:solidFill>
                  <a:schemeClr val="tx1"/>
                </a:solidFill>
                <a:latin typeface="Arial" panose="020B0604020202020204" pitchFamily="34" charset="0"/>
              </a:defRPr>
            </a:lvl9pPr>
          </a:lstStyle>
          <a:p>
            <a:pPr eaLnBrk="1" hangingPunct="1">
              <a:buClr>
                <a:srgbClr val="62C400"/>
              </a:buClr>
              <a:buFont typeface="Wingdings" panose="05000000000000000000" pitchFamily="2" charset="2"/>
              <a:buChar char=""/>
            </a:pPr>
            <a:endParaRPr lang="fr-FR" altLang="fr-FR" sz="500" dirty="0">
              <a:solidFill>
                <a:srgbClr val="000099"/>
              </a:solidFill>
              <a:cs typeface="Arial" panose="020B0604020202020204" pitchFamily="34" charset="0"/>
              <a:sym typeface="Wingdings" panose="05000000000000000000" pitchFamily="2" charset="2"/>
            </a:endParaRPr>
          </a:p>
          <a:p>
            <a:pPr lvl="1" eaLnBrk="1" hangingPunct="1">
              <a:lnSpc>
                <a:spcPct val="150000"/>
              </a:lnSpc>
              <a:buClr>
                <a:srgbClr val="62C400"/>
              </a:buClr>
            </a:pPr>
            <a:r>
              <a:rPr lang="fr-FR" altLang="fr-FR" dirty="0">
                <a:solidFill>
                  <a:srgbClr val="000099"/>
                </a:solidFill>
                <a:cs typeface="Arial" panose="020B0604020202020204" pitchFamily="34" charset="0"/>
              </a:rPr>
              <a:t>2.1. Règles d’or du conseil</a:t>
            </a:r>
          </a:p>
          <a:p>
            <a:pPr lvl="1" eaLnBrk="1" hangingPunct="1">
              <a:lnSpc>
                <a:spcPct val="150000"/>
              </a:lnSpc>
              <a:buClr>
                <a:srgbClr val="62C400"/>
              </a:buClr>
            </a:pPr>
            <a:r>
              <a:rPr lang="fr-FR" altLang="fr-FR" dirty="0">
                <a:solidFill>
                  <a:srgbClr val="000099"/>
                </a:solidFill>
                <a:cs typeface="Arial" panose="020B0604020202020204" pitchFamily="34" charset="0"/>
              </a:rPr>
              <a:t>2.2. Méthodologie de conseil</a:t>
            </a:r>
          </a:p>
        </p:txBody>
      </p:sp>
      <p:sp>
        <p:nvSpPr>
          <p:cNvPr id="10" name="Rectangle 2"/>
          <p:cNvSpPr>
            <a:spLocks noChangeArrowheads="1"/>
          </p:cNvSpPr>
          <p:nvPr/>
        </p:nvSpPr>
        <p:spPr bwMode="auto">
          <a:xfrm>
            <a:off x="3878263" y="2438400"/>
            <a:ext cx="6621462" cy="538163"/>
          </a:xfrm>
          <a:prstGeom prst="rect">
            <a:avLst/>
          </a:prstGeom>
          <a:noFill/>
          <a:ln>
            <a:noFill/>
          </a:ln>
          <a:effectLst/>
        </p:spPr>
        <p:txBody>
          <a:bodyPr>
            <a:spAutoFit/>
          </a:bodyPr>
          <a:lstStyle>
            <a:lvl1pPr>
              <a:tabLst>
                <a:tab pos="665163" algn="l"/>
              </a:tabLst>
              <a:defRPr sz="1600">
                <a:solidFill>
                  <a:schemeClr val="tx1"/>
                </a:solidFill>
                <a:latin typeface="Arial" panose="020B0604020202020204" pitchFamily="34" charset="0"/>
              </a:defRPr>
            </a:lvl1pPr>
            <a:lvl2pPr marL="373063">
              <a:tabLst>
                <a:tab pos="665163" algn="l"/>
              </a:tabLst>
              <a:defRPr sz="1600">
                <a:solidFill>
                  <a:schemeClr val="tx1"/>
                </a:solidFill>
                <a:latin typeface="Arial" panose="020B0604020202020204" pitchFamily="34" charset="0"/>
              </a:defRPr>
            </a:lvl2pPr>
            <a:lvl3pPr marL="1143000" indent="-228600">
              <a:tabLst>
                <a:tab pos="665163" algn="l"/>
              </a:tabLst>
              <a:defRPr sz="1600">
                <a:solidFill>
                  <a:schemeClr val="tx1"/>
                </a:solidFill>
                <a:latin typeface="Arial" panose="020B0604020202020204" pitchFamily="34" charset="0"/>
              </a:defRPr>
            </a:lvl3pPr>
            <a:lvl4pPr marL="1600200" indent="-228600">
              <a:tabLst>
                <a:tab pos="665163" algn="l"/>
              </a:tabLst>
              <a:defRPr sz="1600">
                <a:solidFill>
                  <a:schemeClr val="tx1"/>
                </a:solidFill>
                <a:latin typeface="Arial" panose="020B0604020202020204" pitchFamily="34" charset="0"/>
              </a:defRPr>
            </a:lvl4pPr>
            <a:lvl5pPr marL="2057400" indent="-228600">
              <a:tabLst>
                <a:tab pos="665163"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665163"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665163"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665163"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665163" algn="l"/>
              </a:tabLst>
              <a:defRPr sz="1600">
                <a:solidFill>
                  <a:schemeClr val="tx1"/>
                </a:solidFill>
                <a:latin typeface="Arial" panose="020B0604020202020204" pitchFamily="34" charset="0"/>
              </a:defRPr>
            </a:lvl9pPr>
          </a:lstStyle>
          <a:p>
            <a:pPr eaLnBrk="1" fontAlgn="auto" hangingPunct="1">
              <a:spcBef>
                <a:spcPts val="0"/>
              </a:spcBef>
              <a:spcAft>
                <a:spcPts val="0"/>
              </a:spcAft>
              <a:buClr>
                <a:srgbClr val="62C400"/>
              </a:buClr>
              <a:defRPr/>
            </a:pPr>
            <a:r>
              <a:rPr lang="fr-FR" altLang="fr-FR" sz="2400" dirty="0">
                <a:solidFill>
                  <a:srgbClr val="000099"/>
                </a:solidFill>
                <a:cs typeface="Arial" panose="020B0604020202020204" pitchFamily="34" charset="0"/>
                <a:sym typeface="Wingdings" panose="05000000000000000000" pitchFamily="2" charset="2"/>
              </a:rPr>
              <a:t></a:t>
            </a:r>
            <a:r>
              <a:rPr lang="fr-FR" altLang="fr-FR" sz="2000" dirty="0">
                <a:solidFill>
                  <a:srgbClr val="000099"/>
                </a:solidFill>
                <a:cs typeface="Arial" panose="020B0604020202020204" pitchFamily="34" charset="0"/>
                <a:sym typeface="Wingdings" panose="05000000000000000000" pitchFamily="2" charset="2"/>
              </a:rPr>
              <a:t> </a:t>
            </a:r>
            <a:r>
              <a:rPr lang="fr-FR" altLang="fr-FR" sz="2000" b="1" dirty="0">
                <a:solidFill>
                  <a:srgbClr val="000099"/>
                </a:solidFill>
                <a:cs typeface="Arial" panose="020B0604020202020204" pitchFamily="34" charset="0"/>
                <a:sym typeface="Wingdings" panose="05000000000000000000" pitchFamily="2" charset="2"/>
              </a:rPr>
              <a:t>Le conseil officinal</a:t>
            </a:r>
          </a:p>
          <a:p>
            <a:pPr marL="171450" indent="-171450" eaLnBrk="1" fontAlgn="auto" hangingPunct="1">
              <a:spcBef>
                <a:spcPts val="0"/>
              </a:spcBef>
              <a:spcAft>
                <a:spcPts val="0"/>
              </a:spcAft>
              <a:buClr>
                <a:srgbClr val="62C400"/>
              </a:buClr>
              <a:buFont typeface="Wingdings" panose="05000000000000000000" pitchFamily="2" charset="2"/>
              <a:buChar char=""/>
              <a:defRPr/>
            </a:pPr>
            <a:endParaRPr lang="fr-FR" altLang="fr-FR" sz="500" dirty="0">
              <a:solidFill>
                <a:srgbClr val="000099"/>
              </a:solidFill>
              <a:cs typeface="Arial" panose="020B0604020202020204" pitchFamily="34" charset="0"/>
            </a:endParaRPr>
          </a:p>
        </p:txBody>
      </p:sp>
      <p:sp>
        <p:nvSpPr>
          <p:cNvPr id="11" name="Rectangle 2"/>
          <p:cNvSpPr>
            <a:spLocks noChangeArrowheads="1"/>
          </p:cNvSpPr>
          <p:nvPr/>
        </p:nvSpPr>
        <p:spPr bwMode="auto">
          <a:xfrm>
            <a:off x="4003675" y="1143000"/>
            <a:ext cx="500538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665163" algn="l"/>
              </a:tabLst>
              <a:defRPr>
                <a:solidFill>
                  <a:schemeClr val="tx1"/>
                </a:solidFill>
                <a:latin typeface="Arial" panose="020B0604020202020204" pitchFamily="34" charset="0"/>
              </a:defRPr>
            </a:lvl1pPr>
            <a:lvl2pPr marL="373063">
              <a:tabLst>
                <a:tab pos="665163" algn="l"/>
              </a:tabLst>
              <a:defRPr>
                <a:solidFill>
                  <a:schemeClr val="tx1"/>
                </a:solidFill>
                <a:latin typeface="Arial" panose="020B0604020202020204" pitchFamily="34" charset="0"/>
              </a:defRPr>
            </a:lvl2pPr>
            <a:lvl3pPr marL="1143000" indent="-228600">
              <a:tabLst>
                <a:tab pos="665163" algn="l"/>
              </a:tabLst>
              <a:defRPr>
                <a:solidFill>
                  <a:schemeClr val="tx1"/>
                </a:solidFill>
                <a:latin typeface="Arial" panose="020B0604020202020204" pitchFamily="34" charset="0"/>
              </a:defRPr>
            </a:lvl3pPr>
            <a:lvl4pPr marL="1600200" indent="-228600">
              <a:tabLst>
                <a:tab pos="665163" algn="l"/>
              </a:tabLst>
              <a:defRPr>
                <a:solidFill>
                  <a:schemeClr val="tx1"/>
                </a:solidFill>
                <a:latin typeface="Arial" panose="020B0604020202020204" pitchFamily="34" charset="0"/>
              </a:defRPr>
            </a:lvl4pPr>
            <a:lvl5pPr marL="2057400" indent="-228600">
              <a:tabLst>
                <a:tab pos="6651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651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651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651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65163" algn="l"/>
              </a:tabLst>
              <a:defRPr>
                <a:solidFill>
                  <a:schemeClr val="tx1"/>
                </a:solidFill>
                <a:latin typeface="Arial" panose="020B0604020202020204" pitchFamily="34" charset="0"/>
              </a:defRPr>
            </a:lvl9pPr>
          </a:lstStyle>
          <a:p>
            <a:pPr eaLnBrk="1" hangingPunct="1">
              <a:buClr>
                <a:srgbClr val="62C400"/>
              </a:buClr>
              <a:buFontTx/>
              <a:buChar char="•"/>
            </a:pPr>
            <a:endParaRPr lang="fr-FR" altLang="fr-FR">
              <a:solidFill>
                <a:srgbClr val="000099"/>
              </a:solidFill>
              <a:cs typeface="Arial" panose="020B0604020202020204" pitchFamily="34" charset="0"/>
              <a:sym typeface="Wingdings" panose="05000000000000000000" pitchFamily="2" charset="2"/>
            </a:endParaRPr>
          </a:p>
          <a:p>
            <a:pPr lvl="1" eaLnBrk="1" hangingPunct="1">
              <a:lnSpc>
                <a:spcPct val="150000"/>
              </a:lnSpc>
              <a:buClr>
                <a:srgbClr val="62C400"/>
              </a:buClr>
            </a:pPr>
            <a:r>
              <a:rPr lang="fr-FR" altLang="fr-FR">
                <a:solidFill>
                  <a:srgbClr val="000099"/>
                </a:solidFill>
                <a:cs typeface="Arial" panose="020B0604020202020204" pitchFamily="34" charset="0"/>
              </a:rPr>
              <a:t>1.1. Intérêt de l’homéopathie</a:t>
            </a:r>
          </a:p>
          <a:p>
            <a:pPr lvl="1" eaLnBrk="1" hangingPunct="1">
              <a:lnSpc>
                <a:spcPct val="150000"/>
              </a:lnSpc>
              <a:buClr>
                <a:srgbClr val="62C400"/>
              </a:buClr>
            </a:pPr>
            <a:r>
              <a:rPr lang="fr-FR" altLang="fr-FR">
                <a:solidFill>
                  <a:srgbClr val="000099"/>
                </a:solidFill>
                <a:cs typeface="Arial" panose="020B0604020202020204" pitchFamily="34" charset="0"/>
              </a:rPr>
              <a:t>1.2. Place de l’homéopathie</a:t>
            </a:r>
          </a:p>
          <a:p>
            <a:pPr eaLnBrk="1" hangingPunct="1">
              <a:buClr>
                <a:srgbClr val="62C400"/>
              </a:buClr>
              <a:buFontTx/>
              <a:buChar char="•"/>
            </a:pPr>
            <a:endParaRPr lang="fr-FR" altLang="fr-FR" sz="1200">
              <a:solidFill>
                <a:srgbClr val="000099"/>
              </a:solidFill>
              <a:cs typeface="Arial" panose="020B0604020202020204" pitchFamily="34" charset="0"/>
              <a:sym typeface="Wingdings" panose="05000000000000000000" pitchFamily="2" charset="2"/>
            </a:endParaRPr>
          </a:p>
        </p:txBody>
      </p:sp>
      <p:sp>
        <p:nvSpPr>
          <p:cNvPr id="12" name="Rectangle 2"/>
          <p:cNvSpPr>
            <a:spLocks noChangeArrowheads="1"/>
          </p:cNvSpPr>
          <p:nvPr/>
        </p:nvSpPr>
        <p:spPr bwMode="auto">
          <a:xfrm>
            <a:off x="3840163" y="3783013"/>
            <a:ext cx="6621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665163" algn="l"/>
              </a:tabLst>
              <a:defRPr>
                <a:solidFill>
                  <a:schemeClr val="tx1"/>
                </a:solidFill>
                <a:latin typeface="Arial" panose="020B0604020202020204" pitchFamily="34" charset="0"/>
              </a:defRPr>
            </a:lvl1pPr>
            <a:lvl2pPr marL="742950" indent="-285750">
              <a:tabLst>
                <a:tab pos="665163" algn="l"/>
              </a:tabLst>
              <a:defRPr>
                <a:solidFill>
                  <a:schemeClr val="tx1"/>
                </a:solidFill>
                <a:latin typeface="Arial" panose="020B0604020202020204" pitchFamily="34" charset="0"/>
              </a:defRPr>
            </a:lvl2pPr>
            <a:lvl3pPr marL="1143000" indent="-228600">
              <a:tabLst>
                <a:tab pos="665163" algn="l"/>
              </a:tabLst>
              <a:defRPr>
                <a:solidFill>
                  <a:schemeClr val="tx1"/>
                </a:solidFill>
                <a:latin typeface="Arial" panose="020B0604020202020204" pitchFamily="34" charset="0"/>
              </a:defRPr>
            </a:lvl3pPr>
            <a:lvl4pPr marL="1600200" indent="-228600">
              <a:tabLst>
                <a:tab pos="665163" algn="l"/>
              </a:tabLst>
              <a:defRPr>
                <a:solidFill>
                  <a:schemeClr val="tx1"/>
                </a:solidFill>
                <a:latin typeface="Arial" panose="020B0604020202020204" pitchFamily="34" charset="0"/>
              </a:defRPr>
            </a:lvl4pPr>
            <a:lvl5pPr marL="2057400" indent="-228600">
              <a:tabLst>
                <a:tab pos="6651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651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651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651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65163" algn="l"/>
              </a:tabLst>
              <a:defRPr>
                <a:solidFill>
                  <a:schemeClr val="tx1"/>
                </a:solidFill>
                <a:latin typeface="Arial" panose="020B0604020202020204" pitchFamily="34" charset="0"/>
              </a:defRPr>
            </a:lvl9pPr>
          </a:lstStyle>
          <a:p>
            <a:pPr eaLnBrk="1" hangingPunct="1">
              <a:buClr>
                <a:srgbClr val="62C400"/>
              </a:buClr>
            </a:pPr>
            <a:r>
              <a:rPr lang="fr-FR" altLang="fr-FR" sz="2400">
                <a:solidFill>
                  <a:srgbClr val="000099"/>
                </a:solidFill>
                <a:cs typeface="Arial" panose="020B0604020202020204" pitchFamily="34" charset="0"/>
                <a:sym typeface="Wingdings" panose="05000000000000000000" pitchFamily="2" charset="2"/>
              </a:rPr>
              <a:t> </a:t>
            </a:r>
            <a:r>
              <a:rPr lang="fr-FR" altLang="fr-FR" sz="2000" b="1">
                <a:solidFill>
                  <a:srgbClr val="000099"/>
                </a:solidFill>
                <a:cs typeface="Arial" panose="020B0604020202020204" pitchFamily="34" charset="0"/>
                <a:sym typeface="Wingdings" panose="05000000000000000000" pitchFamily="2" charset="2"/>
              </a:rPr>
              <a:t>Prise en charge officinale en ORL </a:t>
            </a:r>
          </a:p>
        </p:txBody>
      </p:sp>
      <p:sp>
        <p:nvSpPr>
          <p:cNvPr id="15" name="Rectangle 2"/>
          <p:cNvSpPr>
            <a:spLocks noChangeArrowheads="1"/>
          </p:cNvSpPr>
          <p:nvPr/>
        </p:nvSpPr>
        <p:spPr bwMode="auto">
          <a:xfrm>
            <a:off x="4364038" y="4060825"/>
            <a:ext cx="5027612" cy="2662238"/>
          </a:xfrm>
          <a:prstGeom prst="rect">
            <a:avLst/>
          </a:prstGeom>
          <a:noFill/>
          <a:ln>
            <a:noFill/>
          </a:ln>
          <a:extLst>
            <a:ext uri="{909E8E84-426E-40dd-AFC4-6F175D3DCCD1}"/>
            <a:ext uri="{91240B29-F687-4f45-9708-019B960494DF}"/>
          </a:extLst>
        </p:spPr>
        <p:txBody>
          <a:bodyPr>
            <a:spAutoFit/>
          </a:bodyPr>
          <a:lstStyle>
            <a:lvl1pPr marL="171450" indent="-171450">
              <a:tabLst>
                <a:tab pos="665163" algn="l"/>
              </a:tabLst>
              <a:defRPr>
                <a:solidFill>
                  <a:schemeClr val="tx1"/>
                </a:solidFill>
                <a:latin typeface="Arial" panose="020B0604020202020204" pitchFamily="34" charset="0"/>
              </a:defRPr>
            </a:lvl1pPr>
            <a:lvl2pPr>
              <a:tabLst>
                <a:tab pos="665163" algn="l"/>
              </a:tabLst>
              <a:defRPr>
                <a:solidFill>
                  <a:schemeClr val="tx1"/>
                </a:solidFill>
                <a:latin typeface="Arial" panose="020B0604020202020204" pitchFamily="34" charset="0"/>
              </a:defRPr>
            </a:lvl2pPr>
            <a:lvl3pPr marL="1143000" indent="-228600">
              <a:tabLst>
                <a:tab pos="665163" algn="l"/>
              </a:tabLst>
              <a:defRPr>
                <a:solidFill>
                  <a:schemeClr val="tx1"/>
                </a:solidFill>
                <a:latin typeface="Arial" panose="020B0604020202020204" pitchFamily="34" charset="0"/>
              </a:defRPr>
            </a:lvl3pPr>
            <a:lvl4pPr marL="1600200" indent="-228600">
              <a:tabLst>
                <a:tab pos="665163" algn="l"/>
              </a:tabLst>
              <a:defRPr>
                <a:solidFill>
                  <a:schemeClr val="tx1"/>
                </a:solidFill>
                <a:latin typeface="Arial" panose="020B0604020202020204" pitchFamily="34" charset="0"/>
              </a:defRPr>
            </a:lvl4pPr>
            <a:lvl5pPr marL="2057400" indent="-228600">
              <a:tabLst>
                <a:tab pos="665163" algn="l"/>
              </a:tabLst>
              <a:defRPr>
                <a:solidFill>
                  <a:schemeClr val="tx1"/>
                </a:solidFill>
                <a:latin typeface="Arial" panose="020B0604020202020204" pitchFamily="34" charset="0"/>
              </a:defRPr>
            </a:lvl5pPr>
            <a:lvl6pPr marL="2514600" indent="-228600" fontAlgn="base">
              <a:spcBef>
                <a:spcPct val="0"/>
              </a:spcBef>
              <a:spcAft>
                <a:spcPct val="0"/>
              </a:spcAft>
              <a:tabLst>
                <a:tab pos="665163" algn="l"/>
              </a:tabLst>
              <a:defRPr>
                <a:solidFill>
                  <a:schemeClr val="tx1"/>
                </a:solidFill>
                <a:latin typeface="Arial" panose="020B0604020202020204" pitchFamily="34" charset="0"/>
              </a:defRPr>
            </a:lvl6pPr>
            <a:lvl7pPr marL="2971800" indent="-228600" fontAlgn="base">
              <a:spcBef>
                <a:spcPct val="0"/>
              </a:spcBef>
              <a:spcAft>
                <a:spcPct val="0"/>
              </a:spcAft>
              <a:tabLst>
                <a:tab pos="665163" algn="l"/>
              </a:tabLst>
              <a:defRPr>
                <a:solidFill>
                  <a:schemeClr val="tx1"/>
                </a:solidFill>
                <a:latin typeface="Arial" panose="020B0604020202020204" pitchFamily="34" charset="0"/>
              </a:defRPr>
            </a:lvl7pPr>
            <a:lvl8pPr marL="3429000" indent="-228600" fontAlgn="base">
              <a:spcBef>
                <a:spcPct val="0"/>
              </a:spcBef>
              <a:spcAft>
                <a:spcPct val="0"/>
              </a:spcAft>
              <a:tabLst>
                <a:tab pos="665163" algn="l"/>
              </a:tabLst>
              <a:defRPr>
                <a:solidFill>
                  <a:schemeClr val="tx1"/>
                </a:solidFill>
                <a:latin typeface="Arial" panose="020B0604020202020204" pitchFamily="34" charset="0"/>
              </a:defRPr>
            </a:lvl8pPr>
            <a:lvl9pPr marL="3886200" indent="-228600" fontAlgn="base">
              <a:spcBef>
                <a:spcPct val="0"/>
              </a:spcBef>
              <a:spcAft>
                <a:spcPct val="0"/>
              </a:spcAft>
              <a:tabLst>
                <a:tab pos="665163" algn="l"/>
              </a:tabLst>
              <a:defRPr>
                <a:solidFill>
                  <a:schemeClr val="tx1"/>
                </a:solidFill>
                <a:latin typeface="Arial" panose="020B0604020202020204" pitchFamily="34" charset="0"/>
              </a:defRPr>
            </a:lvl9pPr>
          </a:lstStyle>
          <a:p>
            <a:pPr eaLnBrk="1" hangingPunct="1">
              <a:buClr>
                <a:srgbClr val="62C400"/>
              </a:buClr>
              <a:buFont typeface="Wingdings" panose="05000000000000000000" pitchFamily="2" charset="2"/>
              <a:buChar char=""/>
              <a:defRPr/>
            </a:pPr>
            <a:endParaRPr lang="fr-FR" altLang="fr-FR" sz="500" dirty="0">
              <a:solidFill>
                <a:srgbClr val="000099"/>
              </a:solidFill>
              <a:cs typeface="Arial" panose="020B0604020202020204" pitchFamily="34" charset="0"/>
              <a:sym typeface="Wingdings" panose="05000000000000000000" pitchFamily="2" charset="2"/>
            </a:endParaRPr>
          </a:p>
          <a:p>
            <a:pPr marL="0" indent="0" eaLnBrk="1" hangingPunct="1">
              <a:spcBef>
                <a:spcPct val="50000"/>
              </a:spcBef>
              <a:buClr>
                <a:srgbClr val="62C400"/>
              </a:buClr>
              <a:defRPr/>
            </a:pPr>
            <a:r>
              <a:rPr lang="fr-FR" altLang="fr-FR" dirty="0">
                <a:solidFill>
                  <a:srgbClr val="000099"/>
                </a:solidFill>
                <a:cs typeface="Arial" panose="020B0604020202020204" pitchFamily="34" charset="0"/>
              </a:rPr>
              <a:t>3.1. Rhumes - rhinopharyngites </a:t>
            </a:r>
          </a:p>
          <a:p>
            <a:pPr marL="0" indent="0" eaLnBrk="1" hangingPunct="1">
              <a:spcBef>
                <a:spcPct val="50000"/>
              </a:spcBef>
              <a:buClr>
                <a:srgbClr val="62C400"/>
              </a:buClr>
              <a:defRPr/>
            </a:pPr>
            <a:r>
              <a:rPr lang="fr-FR" altLang="fr-FR" dirty="0">
                <a:solidFill>
                  <a:srgbClr val="000099"/>
                </a:solidFill>
                <a:cs typeface="Arial" panose="020B0604020202020204" pitchFamily="34" charset="0"/>
              </a:rPr>
              <a:t>3.2. Rhinites et conjonctivites allergiques</a:t>
            </a:r>
          </a:p>
          <a:p>
            <a:pPr marL="0" indent="0" eaLnBrk="1" hangingPunct="1">
              <a:spcBef>
                <a:spcPct val="50000"/>
              </a:spcBef>
              <a:buClr>
                <a:srgbClr val="62C400"/>
              </a:buClr>
              <a:defRPr/>
            </a:pPr>
            <a:r>
              <a:rPr lang="fr-FR" altLang="fr-FR" dirty="0">
                <a:solidFill>
                  <a:srgbClr val="000099"/>
                </a:solidFill>
                <a:cs typeface="Arial" panose="020B0604020202020204" pitchFamily="34" charset="0"/>
              </a:rPr>
              <a:t>3.3. Otalgies</a:t>
            </a:r>
          </a:p>
          <a:p>
            <a:pPr marL="0" indent="0" eaLnBrk="1" hangingPunct="1">
              <a:spcBef>
                <a:spcPct val="50000"/>
              </a:spcBef>
              <a:buClr>
                <a:srgbClr val="62C400"/>
              </a:buClr>
              <a:defRPr/>
            </a:pPr>
            <a:r>
              <a:rPr lang="fr-FR" altLang="fr-FR" dirty="0">
                <a:solidFill>
                  <a:srgbClr val="000099"/>
                </a:solidFill>
                <a:cs typeface="Arial" panose="020B0604020202020204" pitchFamily="34" charset="0"/>
              </a:rPr>
              <a:t>3.4. Sinusites</a:t>
            </a:r>
          </a:p>
          <a:p>
            <a:pPr marL="0" indent="0" eaLnBrk="1" hangingPunct="1">
              <a:spcBef>
                <a:spcPct val="50000"/>
              </a:spcBef>
              <a:buClr>
                <a:srgbClr val="62C400"/>
              </a:buClr>
              <a:defRPr/>
            </a:pPr>
            <a:r>
              <a:rPr lang="fr-FR" altLang="fr-FR" dirty="0">
                <a:solidFill>
                  <a:srgbClr val="000099"/>
                </a:solidFill>
                <a:cs typeface="Arial" panose="020B0604020202020204" pitchFamily="34" charset="0"/>
              </a:rPr>
              <a:t>3.5. Toux</a:t>
            </a:r>
          </a:p>
          <a:p>
            <a:pPr marL="0" indent="0" eaLnBrk="1" hangingPunct="1">
              <a:spcBef>
                <a:spcPct val="50000"/>
              </a:spcBef>
              <a:buClr>
                <a:srgbClr val="62C400"/>
              </a:buClr>
              <a:defRPr/>
            </a:pPr>
            <a:r>
              <a:rPr lang="fr-FR" altLang="fr-FR" dirty="0">
                <a:solidFill>
                  <a:srgbClr val="000099"/>
                </a:solidFill>
                <a:cs typeface="Arial" panose="020B0604020202020204" pitchFamily="34" charset="0"/>
              </a:rPr>
              <a:t>3.6. Bronchiolites</a:t>
            </a:r>
          </a:p>
        </p:txBody>
      </p:sp>
      <p:sp>
        <p:nvSpPr>
          <p:cNvPr id="2" name="Rectangle 1"/>
          <p:cNvSpPr>
            <a:spLocks noChangeArrowheads="1"/>
          </p:cNvSpPr>
          <p:nvPr/>
        </p:nvSpPr>
        <p:spPr bwMode="auto">
          <a:xfrm>
            <a:off x="8837613" y="4271963"/>
            <a:ext cx="6096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62C400"/>
              </a:buClr>
            </a:pPr>
            <a:r>
              <a:rPr lang="fr-FR" altLang="fr-FR">
                <a:solidFill>
                  <a:srgbClr val="000099"/>
                </a:solidFill>
                <a:cs typeface="Arial" panose="020B0604020202020204" pitchFamily="34" charset="0"/>
              </a:rPr>
              <a:t>3.7. Fièvre</a:t>
            </a:r>
          </a:p>
          <a:p>
            <a:pPr eaLnBrk="1" hangingPunct="1">
              <a:spcBef>
                <a:spcPct val="50000"/>
              </a:spcBef>
              <a:buClr>
                <a:srgbClr val="62C400"/>
              </a:buClr>
            </a:pPr>
            <a:r>
              <a:rPr lang="fr-FR" altLang="fr-FR">
                <a:solidFill>
                  <a:srgbClr val="000099"/>
                </a:solidFill>
                <a:cs typeface="Arial" panose="020B0604020202020204" pitchFamily="34" charset="0"/>
              </a:rPr>
              <a:t>3.8. Maux de gorge</a:t>
            </a:r>
          </a:p>
          <a:p>
            <a:pPr eaLnBrk="1" hangingPunct="1">
              <a:spcBef>
                <a:spcPct val="50000"/>
              </a:spcBef>
              <a:buClr>
                <a:srgbClr val="62C400"/>
              </a:buClr>
            </a:pPr>
            <a:r>
              <a:rPr lang="fr-FR" altLang="fr-FR">
                <a:solidFill>
                  <a:srgbClr val="000099"/>
                </a:solidFill>
                <a:cs typeface="Arial" panose="020B0604020202020204" pitchFamily="34" charset="0"/>
              </a:rPr>
              <a:t>3.9. Mononucléose infectieuse</a:t>
            </a:r>
          </a:p>
          <a:p>
            <a:pPr eaLnBrk="1" hangingPunct="1">
              <a:spcBef>
                <a:spcPct val="50000"/>
              </a:spcBef>
              <a:buClr>
                <a:srgbClr val="62C400"/>
              </a:buClr>
            </a:pPr>
            <a:r>
              <a:rPr lang="fr-FR" altLang="fr-FR">
                <a:solidFill>
                  <a:srgbClr val="000099"/>
                </a:solidFill>
                <a:cs typeface="Arial" panose="020B0604020202020204" pitchFamily="34" charset="0"/>
              </a:rPr>
              <a:t>3.10. Syndromes grippaux </a:t>
            </a:r>
          </a:p>
          <a:p>
            <a:pPr eaLnBrk="1" hangingPunct="1">
              <a:spcBef>
                <a:spcPct val="50000"/>
              </a:spcBef>
              <a:buClr>
                <a:srgbClr val="62C400"/>
              </a:buClr>
            </a:pPr>
            <a:r>
              <a:rPr lang="fr-FR" altLang="fr-FR">
                <a:solidFill>
                  <a:srgbClr val="000099"/>
                </a:solidFill>
                <a:cs typeface="Arial" panose="020B0604020202020204" pitchFamily="34" charset="0"/>
              </a:rPr>
              <a:t>3.11. Aphtes</a:t>
            </a:r>
          </a:p>
          <a:p>
            <a:pPr eaLnBrk="1" hangingPunct="1">
              <a:spcBef>
                <a:spcPct val="50000"/>
              </a:spcBef>
              <a:buClr>
                <a:srgbClr val="62C400"/>
              </a:buClr>
            </a:pPr>
            <a:r>
              <a:rPr lang="fr-FR" altLang="fr-FR">
                <a:solidFill>
                  <a:srgbClr val="000099"/>
                </a:solidFill>
                <a:cs typeface="Arial" panose="020B0604020202020204" pitchFamily="34" charset="0"/>
              </a:rPr>
              <a:t>3.12. Mucites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3" presetClass="emph" presetSubtype="2" fill="hold" grpId="0" nodeType="withEffect">
                                  <p:stCondLst>
                                    <p:cond delay="0"/>
                                  </p:stCondLst>
                                  <p:childTnLst>
                                    <p:animClr clrSpc="rgb" dir="cw">
                                      <p:cBhvr override="childStyle">
                                        <p:cTn id="16" dur="500" fill="hold"/>
                                        <p:tgtEl>
                                          <p:spTgt spid="6"/>
                                        </p:tgtEl>
                                        <p:attrNameLst>
                                          <p:attrName>style.color</p:attrName>
                                        </p:attrNameLst>
                                      </p:cBhvr>
                                      <p:to>
                                        <a:srgbClr val="B5E1E1"/>
                                      </p:to>
                                    </p:animClr>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3" presetClass="emph" presetSubtype="2" fill="hold" grpId="1" nodeType="withEffect">
                                  <p:stCondLst>
                                    <p:cond delay="0"/>
                                  </p:stCondLst>
                                  <p:childTnLst>
                                    <p:animClr clrSpc="rgb" dir="cw">
                                      <p:cBhvr override="childStyle">
                                        <p:cTn id="30" dur="500" fill="hold"/>
                                        <p:tgtEl>
                                          <p:spTgt spid="10"/>
                                        </p:tgtEl>
                                        <p:attrNameLst>
                                          <p:attrName>style.color</p:attrName>
                                        </p:attrNameLst>
                                      </p:cBhvr>
                                      <p:to>
                                        <a:srgbClr val="B5E1E1"/>
                                      </p:to>
                                    </p:animClr>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10" grpId="0"/>
      <p:bldP spid="10" grpId="1"/>
      <p:bldP spid="11" grpId="0"/>
      <p:bldP spid="11" grpId="1"/>
      <p:bldP spid="12" grpId="0"/>
      <p:bldP spid="15" grpId="0"/>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Espace réservé du contenu 1"/>
          <p:cNvSpPr>
            <a:spLocks noGrp="1"/>
          </p:cNvSpPr>
          <p:nvPr>
            <p:ph idx="4294967295"/>
          </p:nvPr>
        </p:nvSpPr>
        <p:spPr bwMode="auto">
          <a:xfrm>
            <a:off x="992188" y="2422525"/>
            <a:ext cx="11199812" cy="5522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Char char="à"/>
            </a:pPr>
            <a:r>
              <a:rPr lang="fr-FR" altLang="fr-FR" sz="2000">
                <a:solidFill>
                  <a:srgbClr val="000099"/>
                </a:solidFill>
                <a:cs typeface="Arial" panose="020B0604020202020204" pitchFamily="34" charset="0"/>
                <a:sym typeface="Wingdings" panose="05000000000000000000" pitchFamily="2" charset="2"/>
              </a:rPr>
              <a:t>Un constat : </a:t>
            </a:r>
            <a:r>
              <a:rPr lang="fr-FR" altLang="fr-FR" sz="2000" b="1">
                <a:solidFill>
                  <a:srgbClr val="000099"/>
                </a:solidFill>
                <a:cs typeface="Arial" panose="020B0604020202020204" pitchFamily="34" charset="0"/>
                <a:sym typeface="Wingdings" panose="05000000000000000000" pitchFamily="2" charset="2"/>
              </a:rPr>
              <a:t>Mode Réactionnel psoro-tuberculinique </a:t>
            </a:r>
            <a:r>
              <a:rPr lang="fr-FR" altLang="fr-FR" sz="2000">
                <a:solidFill>
                  <a:srgbClr val="000099"/>
                </a:solidFill>
                <a:cs typeface="Arial" panose="020B0604020202020204" pitchFamily="34" charset="0"/>
                <a:sym typeface="Wingdings" panose="05000000000000000000" pitchFamily="2" charset="2"/>
              </a:rPr>
              <a:t>prépondérant</a:t>
            </a:r>
          </a:p>
          <a:p>
            <a:pPr eaLnBrk="1" hangingPunct="1">
              <a:lnSpc>
                <a:spcPct val="150000"/>
              </a:lnSpc>
              <a:buFontTx/>
              <a:buNone/>
            </a:pPr>
            <a:r>
              <a:rPr lang="fr-FR" altLang="fr-FR" sz="2000">
                <a:solidFill>
                  <a:srgbClr val="000099"/>
                </a:solidFill>
                <a:cs typeface="Arial" panose="020B0604020202020204" pitchFamily="34" charset="0"/>
              </a:rPr>
              <a:t>                                                           -  Plutôt des </a:t>
            </a:r>
            <a:r>
              <a:rPr lang="fr-FR" altLang="fr-FR" sz="2000" b="1">
                <a:solidFill>
                  <a:srgbClr val="000099"/>
                </a:solidFill>
                <a:cs typeface="Arial" panose="020B0604020202020204" pitchFamily="34" charset="0"/>
              </a:rPr>
              <a:t>enfants</a:t>
            </a:r>
            <a:r>
              <a:rPr lang="fr-FR" altLang="fr-FR" sz="2000">
                <a:solidFill>
                  <a:srgbClr val="000099"/>
                </a:solidFill>
                <a:cs typeface="Arial" panose="020B0604020202020204" pitchFamily="34" charset="0"/>
              </a:rPr>
              <a:t> ou </a:t>
            </a:r>
            <a:r>
              <a:rPr lang="fr-FR" altLang="fr-FR" sz="2000" b="1">
                <a:solidFill>
                  <a:srgbClr val="000099"/>
                </a:solidFill>
                <a:cs typeface="Arial" panose="020B0604020202020204" pitchFamily="34" charset="0"/>
              </a:rPr>
              <a:t>sujets jeunes</a:t>
            </a:r>
            <a:r>
              <a:rPr lang="fr-FR" altLang="fr-FR" sz="2000">
                <a:solidFill>
                  <a:srgbClr val="000099"/>
                </a:solidFill>
                <a:cs typeface="Arial" panose="020B0604020202020204" pitchFamily="34" charset="0"/>
              </a:rPr>
              <a:t> </a:t>
            </a:r>
            <a:r>
              <a:rPr lang="fr-FR" altLang="fr-FR" sz="2000" b="1">
                <a:solidFill>
                  <a:srgbClr val="000099"/>
                </a:solidFill>
                <a:cs typeface="Arial" panose="020B0604020202020204" pitchFamily="34" charset="0"/>
              </a:rPr>
              <a:t>plutôt maigres</a:t>
            </a:r>
            <a:r>
              <a:rPr lang="fr-FR" altLang="fr-FR" sz="2000">
                <a:solidFill>
                  <a:srgbClr val="000099"/>
                </a:solidFill>
                <a:cs typeface="Arial" panose="020B0604020202020204" pitchFamily="34" charset="0"/>
              </a:rPr>
              <a:t>, </a:t>
            </a:r>
          </a:p>
          <a:p>
            <a:pPr eaLnBrk="1" hangingPunct="1">
              <a:lnSpc>
                <a:spcPct val="150000"/>
              </a:lnSpc>
              <a:buFontTx/>
              <a:buNone/>
            </a:pPr>
            <a:r>
              <a:rPr lang="fr-FR" altLang="fr-FR" sz="2000">
                <a:solidFill>
                  <a:srgbClr val="000099"/>
                </a:solidFill>
                <a:cs typeface="Arial" panose="020B0604020202020204" pitchFamily="34" charset="0"/>
              </a:rPr>
              <a:t>                                                           -  Avec tendance aux </a:t>
            </a:r>
            <a:r>
              <a:rPr lang="fr-FR" altLang="fr-FR" sz="2000" b="1">
                <a:solidFill>
                  <a:srgbClr val="000099"/>
                </a:solidFill>
                <a:cs typeface="Arial" panose="020B0604020202020204" pitchFamily="34" charset="0"/>
              </a:rPr>
              <a:t>adénopathies</a:t>
            </a:r>
          </a:p>
          <a:p>
            <a:pPr eaLnBrk="1" hangingPunct="1">
              <a:lnSpc>
                <a:spcPct val="150000"/>
              </a:lnSpc>
              <a:buFontTx/>
              <a:buNone/>
            </a:pPr>
            <a:r>
              <a:rPr lang="fr-FR" altLang="fr-FR" sz="2000">
                <a:solidFill>
                  <a:srgbClr val="000099"/>
                </a:solidFill>
                <a:cs typeface="Arial" panose="020B0604020202020204" pitchFamily="34" charset="0"/>
              </a:rPr>
              <a:t>	                                                      -  </a:t>
            </a:r>
            <a:r>
              <a:rPr lang="fr-FR" altLang="fr-FR" sz="2000" b="1">
                <a:solidFill>
                  <a:srgbClr val="000099"/>
                </a:solidFill>
                <a:cs typeface="Arial" panose="020B0604020202020204" pitchFamily="34" charset="0"/>
              </a:rPr>
              <a:t>Frileux</a:t>
            </a:r>
            <a:r>
              <a:rPr lang="fr-FR" altLang="fr-FR" sz="2000">
                <a:solidFill>
                  <a:srgbClr val="000099"/>
                </a:solidFill>
                <a:cs typeface="Arial" panose="020B0604020202020204" pitchFamily="34" charset="0"/>
              </a:rPr>
              <a:t>, hypersensibles au froid</a:t>
            </a:r>
          </a:p>
          <a:p>
            <a:pPr eaLnBrk="1" hangingPunct="1">
              <a:lnSpc>
                <a:spcPct val="150000"/>
              </a:lnSpc>
              <a:buFontTx/>
              <a:buNone/>
            </a:pPr>
            <a:r>
              <a:rPr lang="fr-FR" altLang="fr-FR" sz="2000">
                <a:solidFill>
                  <a:srgbClr val="000099"/>
                </a:solidFill>
                <a:cs typeface="Arial" panose="020B0604020202020204" pitchFamily="34" charset="0"/>
              </a:rPr>
              <a:t>                                                           -  Sujets aux </a:t>
            </a:r>
            <a:r>
              <a:rPr lang="fr-FR" altLang="fr-FR" sz="2000" b="1">
                <a:solidFill>
                  <a:srgbClr val="000099"/>
                </a:solidFill>
                <a:cs typeface="Arial" panose="020B0604020202020204" pitchFamily="34" charset="0"/>
              </a:rPr>
              <a:t>affections O.R.L. à répétition</a:t>
            </a:r>
          </a:p>
          <a:p>
            <a:pPr eaLnBrk="1" hangingPunct="1">
              <a:lnSpc>
                <a:spcPct val="150000"/>
              </a:lnSpc>
              <a:buFontTx/>
              <a:buNone/>
            </a:pPr>
            <a:r>
              <a:rPr lang="fr-FR" altLang="fr-FR" sz="2000">
                <a:solidFill>
                  <a:srgbClr val="000099"/>
                </a:solidFill>
                <a:cs typeface="Arial" panose="020B0604020202020204" pitchFamily="34" charset="0"/>
              </a:rPr>
              <a:t>                                                           -  Nerveux, </a:t>
            </a:r>
            <a:r>
              <a:rPr lang="fr-FR" altLang="fr-FR" sz="2000" b="1">
                <a:solidFill>
                  <a:srgbClr val="000099"/>
                </a:solidFill>
                <a:cs typeface="Arial" panose="020B0604020202020204" pitchFamily="34" charset="0"/>
              </a:rPr>
              <a:t>irritables</a:t>
            </a:r>
            <a:r>
              <a:rPr lang="fr-FR" altLang="fr-FR" sz="2000">
                <a:solidFill>
                  <a:srgbClr val="000099"/>
                </a:solidFill>
                <a:cs typeface="Arial" panose="020B0604020202020204" pitchFamily="34" charset="0"/>
              </a:rPr>
              <a:t>, sensibles</a:t>
            </a:r>
          </a:p>
          <a:p>
            <a:pPr eaLnBrk="1" hangingPunct="1">
              <a:lnSpc>
                <a:spcPct val="150000"/>
              </a:lnSpc>
              <a:buFontTx/>
              <a:buNone/>
            </a:pPr>
            <a:r>
              <a:rPr lang="fr-FR" altLang="fr-FR" sz="2000" b="1">
                <a:solidFill>
                  <a:srgbClr val="000099"/>
                </a:solidFill>
                <a:cs typeface="Arial" panose="020B0604020202020204" pitchFamily="34" charset="0"/>
              </a:rPr>
              <a:t>                                                           </a:t>
            </a:r>
            <a:r>
              <a:rPr lang="fr-FR" altLang="fr-FR" sz="2000">
                <a:solidFill>
                  <a:srgbClr val="000099"/>
                </a:solidFill>
                <a:cs typeface="Arial" panose="020B0604020202020204" pitchFamily="34" charset="0"/>
              </a:rPr>
              <a:t>- </a:t>
            </a:r>
            <a:r>
              <a:rPr lang="fr-FR" altLang="fr-FR" sz="2000" b="1">
                <a:solidFill>
                  <a:srgbClr val="000099"/>
                </a:solidFill>
                <a:cs typeface="Arial" panose="020B0604020202020204" pitchFamily="34" charset="0"/>
              </a:rPr>
              <a:t> </a:t>
            </a:r>
            <a:r>
              <a:rPr lang="fr-FR" altLang="fr-FR" sz="2000" b="1" u="sng">
                <a:solidFill>
                  <a:srgbClr val="000099"/>
                </a:solidFill>
                <a:cs typeface="Arial" panose="020B0604020202020204" pitchFamily="34" charset="0"/>
              </a:rPr>
              <a:t>Périodicité souvent très courte</a:t>
            </a:r>
          </a:p>
          <a:p>
            <a:pPr eaLnBrk="1" hangingPunct="1">
              <a:buFontTx/>
              <a:buNone/>
            </a:pPr>
            <a:r>
              <a:rPr lang="fr-FR" altLang="fr-FR">
                <a:solidFill>
                  <a:srgbClr val="FF0000"/>
                </a:solidFill>
              </a:rPr>
              <a:t>                          </a:t>
            </a:r>
          </a:p>
          <a:p>
            <a:pPr eaLnBrk="1" hangingPunct="1"/>
            <a:endParaRPr lang="fr-FR" altLang="fr-FR"/>
          </a:p>
        </p:txBody>
      </p:sp>
      <p:sp>
        <p:nvSpPr>
          <p:cNvPr id="237571" name="Text Box 8"/>
          <p:cNvSpPr txBox="1">
            <a:spLocks noChangeArrowheads="1"/>
          </p:cNvSpPr>
          <p:nvPr/>
        </p:nvSpPr>
        <p:spPr bwMode="auto">
          <a:xfrm>
            <a:off x="2397125" y="1076325"/>
            <a:ext cx="367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000" b="1">
                <a:solidFill>
                  <a:srgbClr val="95C41D"/>
                </a:solidFill>
                <a:ea typeface="ＭＳ Ｐゴシック" panose="020B0600070205080204" pitchFamily="34" charset="-128"/>
                <a:sym typeface="Wingdings" panose="05000000000000000000" pitchFamily="2" charset="2"/>
              </a:rPr>
              <a:t> Prescription médicale</a:t>
            </a:r>
          </a:p>
        </p:txBody>
      </p:sp>
      <p:pic>
        <p:nvPicPr>
          <p:cNvPr id="237572"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463" y="3187700"/>
            <a:ext cx="26670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3" name="Espace réservé du contenu 1"/>
          <p:cNvSpPr txBox="1">
            <a:spLocks/>
          </p:cNvSpPr>
          <p:nvPr/>
        </p:nvSpPr>
        <p:spPr bwMode="auto">
          <a:xfrm>
            <a:off x="263525" y="1657350"/>
            <a:ext cx="112252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Char char="v"/>
            </a:pPr>
            <a:r>
              <a:rPr lang="fr-FR" altLang="fr-FR" sz="2000" b="1" u="sng">
                <a:solidFill>
                  <a:srgbClr val="000099"/>
                </a:solidFill>
                <a:cs typeface="Arial" panose="020B0604020202020204" pitchFamily="34" charset="0"/>
              </a:rPr>
              <a:t>Pathologies ORL et pulmonaires récidivantes</a:t>
            </a:r>
          </a:p>
        </p:txBody>
      </p:sp>
      <p:sp>
        <p:nvSpPr>
          <p:cNvPr id="237574"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3.3. Otalgies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3270250"/>
            <a:ext cx="0" cy="1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19" name="Rectangle 4"/>
          <p:cNvSpPr>
            <a:spLocks noChangeArrowheads="1"/>
          </p:cNvSpPr>
          <p:nvPr/>
        </p:nvSpPr>
        <p:spPr bwMode="auto">
          <a:xfrm>
            <a:off x="3995738" y="1574800"/>
            <a:ext cx="71024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endParaRPr lang="fr-FR" altLang="fr-FR" sz="2000">
              <a:solidFill>
                <a:srgbClr val="000099"/>
              </a:solidFill>
              <a:cs typeface="Arial" panose="020B0604020202020204" pitchFamily="34" charset="0"/>
            </a:endParaRPr>
          </a:p>
          <a:p>
            <a:pPr eaLnBrk="1" hangingPunct="1">
              <a:lnSpc>
                <a:spcPct val="150000"/>
              </a:lnSpc>
            </a:pPr>
            <a:r>
              <a:rPr lang="fr-FR" altLang="fr-FR" sz="2000">
                <a:solidFill>
                  <a:srgbClr val="000099"/>
                </a:solidFill>
                <a:cs typeface="Arial" panose="020B0604020202020204" pitchFamily="34" charset="0"/>
              </a:rPr>
              <a:t>   -  </a:t>
            </a:r>
            <a:r>
              <a:rPr lang="fr-FR" altLang="fr-FR" sz="2000" b="1">
                <a:solidFill>
                  <a:srgbClr val="FF0000"/>
                </a:solidFill>
                <a:cs typeface="Arial" panose="020B0604020202020204" pitchFamily="34" charset="0"/>
              </a:rPr>
              <a:t>AVIAIRE</a:t>
            </a:r>
          </a:p>
          <a:p>
            <a:pPr eaLnBrk="1" hangingPunct="1">
              <a:lnSpc>
                <a:spcPct val="150000"/>
              </a:lnSpc>
            </a:pPr>
            <a:r>
              <a:rPr lang="fr-FR" altLang="fr-FR" sz="2000">
                <a:solidFill>
                  <a:srgbClr val="000099"/>
                </a:solidFill>
                <a:cs typeface="Arial" panose="020B0604020202020204" pitchFamily="34" charset="0"/>
              </a:rPr>
              <a:t>   -  TUBERCULINUM</a:t>
            </a:r>
          </a:p>
          <a:p>
            <a:pPr eaLnBrk="1" hangingPunct="1">
              <a:lnSpc>
                <a:spcPct val="150000"/>
              </a:lnSpc>
            </a:pPr>
            <a:r>
              <a:rPr lang="fr-FR" altLang="fr-FR" sz="2000">
                <a:solidFill>
                  <a:srgbClr val="000099"/>
                </a:solidFill>
                <a:cs typeface="Arial" panose="020B0604020202020204" pitchFamily="34" charset="0"/>
              </a:rPr>
              <a:t>   -  SULFUR IODATUM</a:t>
            </a:r>
          </a:p>
          <a:p>
            <a:pPr eaLnBrk="1" hangingPunct="1">
              <a:lnSpc>
                <a:spcPct val="150000"/>
              </a:lnSpc>
            </a:pPr>
            <a:r>
              <a:rPr lang="fr-FR" altLang="fr-FR" sz="2000">
                <a:solidFill>
                  <a:srgbClr val="000099"/>
                </a:solidFill>
                <a:cs typeface="Arial" panose="020B0604020202020204" pitchFamily="34" charset="0"/>
              </a:rPr>
              <a:t>   -  NATRUM MURIATICUM</a:t>
            </a:r>
          </a:p>
          <a:p>
            <a:pPr eaLnBrk="1" hangingPunct="1">
              <a:lnSpc>
                <a:spcPct val="150000"/>
              </a:lnSpc>
            </a:pPr>
            <a:r>
              <a:rPr lang="fr-FR" altLang="fr-FR" sz="2000">
                <a:solidFill>
                  <a:srgbClr val="000099"/>
                </a:solidFill>
                <a:cs typeface="Arial" panose="020B0604020202020204" pitchFamily="34" charset="0"/>
              </a:rPr>
              <a:t>   -  PULSATILLA</a:t>
            </a:r>
          </a:p>
          <a:p>
            <a:pPr eaLnBrk="1" hangingPunct="1">
              <a:lnSpc>
                <a:spcPct val="150000"/>
              </a:lnSpc>
            </a:pPr>
            <a:r>
              <a:rPr lang="fr-FR" altLang="fr-FR" sz="2000">
                <a:solidFill>
                  <a:srgbClr val="000099"/>
                </a:solidFill>
                <a:cs typeface="Arial" panose="020B0604020202020204" pitchFamily="34" charset="0"/>
              </a:rPr>
              <a:t>   -  ARSENICUM IODATUM</a:t>
            </a:r>
          </a:p>
          <a:p>
            <a:pPr eaLnBrk="1" hangingPunct="1">
              <a:lnSpc>
                <a:spcPct val="150000"/>
              </a:lnSpc>
            </a:pPr>
            <a:r>
              <a:rPr lang="fr-FR" altLang="fr-FR" sz="2000">
                <a:solidFill>
                  <a:srgbClr val="000099"/>
                </a:solidFill>
                <a:cs typeface="Arial" panose="020B0604020202020204" pitchFamily="34" charset="0"/>
              </a:rPr>
              <a:t>   -  CALCAREA PHOSPHORICA</a:t>
            </a:r>
          </a:p>
          <a:p>
            <a:pPr eaLnBrk="1" hangingPunct="1">
              <a:lnSpc>
                <a:spcPct val="150000"/>
              </a:lnSpc>
            </a:pPr>
            <a:r>
              <a:rPr lang="fr-FR" altLang="fr-FR" sz="2000">
                <a:solidFill>
                  <a:srgbClr val="000099"/>
                </a:solidFill>
                <a:cs typeface="Arial" panose="020B0604020202020204" pitchFamily="34" charset="0"/>
              </a:rPr>
              <a:t>   -  PHOSPHORUS</a:t>
            </a:r>
            <a:endParaRPr lang="fr-FR" altLang="fr-FR">
              <a:solidFill>
                <a:srgbClr val="000099"/>
              </a:solidFill>
              <a:cs typeface="Arial" panose="020B0604020202020204" pitchFamily="34" charset="0"/>
            </a:endParaRPr>
          </a:p>
          <a:p>
            <a:pPr eaLnBrk="1" hangingPunct="1">
              <a:lnSpc>
                <a:spcPct val="150000"/>
              </a:lnSpc>
            </a:pPr>
            <a:r>
              <a:rPr lang="fr-FR" altLang="fr-FR" sz="2000">
                <a:solidFill>
                  <a:srgbClr val="000099"/>
                </a:solidFill>
                <a:cs typeface="Arial" panose="020B0604020202020204" pitchFamily="34" charset="0"/>
              </a:rPr>
              <a:t>   -  SILICEA: entre MR psoro-tuberculinique et MR sycotique</a:t>
            </a:r>
          </a:p>
          <a:p>
            <a:pPr eaLnBrk="1" hangingPunct="1"/>
            <a:endParaRPr lang="fr-FR" altLang="fr-FR" sz="2000">
              <a:solidFill>
                <a:srgbClr val="000099"/>
              </a:solidFill>
              <a:cs typeface="Arial" panose="020B0604020202020204" pitchFamily="34" charset="0"/>
            </a:endParaRPr>
          </a:p>
        </p:txBody>
      </p:sp>
      <p:sp>
        <p:nvSpPr>
          <p:cNvPr id="239620" name="Text Box 8"/>
          <p:cNvSpPr txBox="1">
            <a:spLocks noChangeArrowheads="1"/>
          </p:cNvSpPr>
          <p:nvPr/>
        </p:nvSpPr>
        <p:spPr bwMode="auto">
          <a:xfrm>
            <a:off x="2397125" y="1058863"/>
            <a:ext cx="367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000" b="1">
                <a:solidFill>
                  <a:srgbClr val="95C41D"/>
                </a:solidFill>
                <a:ea typeface="ＭＳ Ｐゴシック" panose="020B0600070205080204" pitchFamily="34" charset="-128"/>
                <a:sym typeface="Wingdings" panose="05000000000000000000" pitchFamily="2" charset="2"/>
              </a:rPr>
              <a:t> Prescription médicale</a:t>
            </a:r>
          </a:p>
        </p:txBody>
      </p:sp>
      <p:sp>
        <p:nvSpPr>
          <p:cNvPr id="239621" name="Rectangle 1"/>
          <p:cNvSpPr>
            <a:spLocks noChangeArrowheads="1"/>
          </p:cNvSpPr>
          <p:nvPr/>
        </p:nvSpPr>
        <p:spPr bwMode="auto">
          <a:xfrm>
            <a:off x="295275" y="1673225"/>
            <a:ext cx="9763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v"/>
            </a:pPr>
            <a:r>
              <a:rPr lang="fr-FR" altLang="fr-FR" sz="2000" u="sng">
                <a:solidFill>
                  <a:srgbClr val="000099"/>
                </a:solidFill>
                <a:cs typeface="Arial" panose="020B0604020202020204" pitchFamily="34" charset="0"/>
              </a:rPr>
              <a:t>Les médicaments du </a:t>
            </a:r>
            <a:r>
              <a:rPr lang="fr-FR" altLang="fr-FR" sz="2000" b="1" u="sng">
                <a:solidFill>
                  <a:srgbClr val="000099"/>
                </a:solidFill>
                <a:cs typeface="Arial" panose="020B0604020202020204" pitchFamily="34" charset="0"/>
                <a:sym typeface="Wingdings" panose="05000000000000000000" pitchFamily="2" charset="2"/>
              </a:rPr>
              <a:t>Mode Réactionnel psoro-tuberculinique</a:t>
            </a:r>
            <a:endParaRPr lang="fr-FR" altLang="fr-FR" sz="2000" b="1" u="sng">
              <a:solidFill>
                <a:srgbClr val="000099"/>
              </a:solidFill>
              <a:cs typeface="Arial" panose="020B0604020202020204" pitchFamily="34" charset="0"/>
            </a:endParaRPr>
          </a:p>
        </p:txBody>
      </p:sp>
      <p:pic>
        <p:nvPicPr>
          <p:cNvPr id="239622" name="Imag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7463" y="3187700"/>
            <a:ext cx="26670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23"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3.3. Otalgies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AutoShape 7"/>
          <p:cNvSpPr>
            <a:spLocks noChangeAspect="1" noChangeArrowheads="1"/>
          </p:cNvSpPr>
          <p:nvPr/>
        </p:nvSpPr>
        <p:spPr bwMode="auto">
          <a:xfrm>
            <a:off x="3835400" y="1470025"/>
            <a:ext cx="4467225" cy="4964113"/>
          </a:xfrm>
          <a:prstGeom prst="foldedCorner">
            <a:avLst>
              <a:gd name="adj" fmla="val 12500"/>
            </a:avLst>
          </a:prstGeom>
          <a:solidFill>
            <a:schemeClr val="bg1"/>
          </a:solidFill>
          <a:ln w="12700">
            <a:solidFill>
              <a:schemeClr val="tx1"/>
            </a:solidFill>
            <a:prstDash val="dash"/>
            <a:round/>
            <a:headEnd/>
            <a:tailEnd/>
          </a:ln>
          <a:effectLst>
            <a:outerShdw dist="107763" dir="2700000" algn="ctr" rotWithShape="0">
              <a:schemeClr val="bg2"/>
            </a:outerShdw>
          </a:effectLst>
        </p:spPr>
        <p:txBody>
          <a:bodyPr wrap="none"/>
          <a:lstStyle>
            <a:lvl1pPr marL="187325" indent="-187325">
              <a:tabLst>
                <a:tab pos="2568575" algn="l"/>
              </a:tabLst>
              <a:defRPr>
                <a:solidFill>
                  <a:schemeClr val="tx1"/>
                </a:solidFill>
                <a:latin typeface="Arial" panose="020B0604020202020204" pitchFamily="34" charset="0"/>
              </a:defRPr>
            </a:lvl1pPr>
            <a:lvl2pPr marL="742950" indent="-285750">
              <a:tabLst>
                <a:tab pos="2568575" algn="l"/>
              </a:tabLst>
              <a:defRPr>
                <a:solidFill>
                  <a:schemeClr val="tx1"/>
                </a:solidFill>
                <a:latin typeface="Arial" panose="020B0604020202020204" pitchFamily="34" charset="0"/>
              </a:defRPr>
            </a:lvl2pPr>
            <a:lvl3pPr marL="1143000" indent="-228600">
              <a:tabLst>
                <a:tab pos="2568575" algn="l"/>
              </a:tabLst>
              <a:defRPr>
                <a:solidFill>
                  <a:schemeClr val="tx1"/>
                </a:solidFill>
                <a:latin typeface="Arial" panose="020B0604020202020204" pitchFamily="34" charset="0"/>
              </a:defRPr>
            </a:lvl3pPr>
            <a:lvl4pPr marL="1600200" indent="-228600">
              <a:tabLst>
                <a:tab pos="2568575" algn="l"/>
              </a:tabLst>
              <a:defRPr>
                <a:solidFill>
                  <a:schemeClr val="tx1"/>
                </a:solidFill>
                <a:latin typeface="Arial" panose="020B0604020202020204" pitchFamily="34" charset="0"/>
              </a:defRPr>
            </a:lvl4pPr>
            <a:lvl5pPr marL="2057400" indent="-228600">
              <a:tabLst>
                <a:tab pos="25685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5685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5685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5685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568575" algn="l"/>
              </a:tabLst>
              <a:defRPr>
                <a:solidFill>
                  <a:schemeClr val="tx1"/>
                </a:solidFill>
                <a:latin typeface="Arial" panose="020B0604020202020204" pitchFamily="34" charset="0"/>
              </a:defRPr>
            </a:lvl9pPr>
          </a:lstStyle>
          <a:p>
            <a:r>
              <a:rPr lang="fr-FR" altLang="fr-FR" sz="1000">
                <a:solidFill>
                  <a:srgbClr val="000099"/>
                </a:solidFill>
                <a:latin typeface="Comic Sans MS" panose="030F0702030302020204" pitchFamily="66" charset="0"/>
                <a:ea typeface="ＭＳ Ｐゴシック" panose="020B0600070205080204" pitchFamily="34" charset="-128"/>
              </a:rPr>
              <a:t>Dr Bruno B.</a:t>
            </a:r>
          </a:p>
          <a:p>
            <a:r>
              <a:rPr lang="fr-FR" altLang="fr-FR" sz="1000">
                <a:solidFill>
                  <a:srgbClr val="000099"/>
                </a:solidFill>
                <a:latin typeface="Comic Sans MS" panose="030F0702030302020204" pitchFamily="66" charset="0"/>
                <a:ea typeface="ＭＳ Ｐゴシック" panose="020B0600070205080204" pitchFamily="34" charset="-128"/>
              </a:rPr>
              <a:t>Médecine Générale Homéopathie</a:t>
            </a:r>
          </a:p>
          <a:p>
            <a:r>
              <a:rPr lang="fr-FR" altLang="fr-FR" sz="1000">
                <a:solidFill>
                  <a:srgbClr val="000099"/>
                </a:solidFill>
                <a:latin typeface="Comic Sans MS" panose="030F0702030302020204" pitchFamily="66" charset="0"/>
                <a:ea typeface="ＭＳ Ｐゴシック" panose="020B0600070205080204" pitchFamily="34" charset="-128"/>
              </a:rPr>
              <a:t>xxxxxxxxxxxxxxx</a:t>
            </a:r>
          </a:p>
          <a:p>
            <a:r>
              <a:rPr lang="fr-FR" altLang="fr-FR" sz="1000">
                <a:solidFill>
                  <a:srgbClr val="000099"/>
                </a:solidFill>
                <a:latin typeface="Comic Sans MS" panose="030F0702030302020204" pitchFamily="66" charset="0"/>
                <a:ea typeface="ＭＳ Ｐゴシック" panose="020B0600070205080204" pitchFamily="34" charset="-128"/>
              </a:rPr>
              <a:t>xxxxxxxxxxxxxx</a:t>
            </a:r>
            <a:r>
              <a:rPr lang="fr-FR" altLang="fr-FR" sz="800">
                <a:solidFill>
                  <a:srgbClr val="000000"/>
                </a:solidFill>
                <a:ea typeface="ＭＳ Ｐゴシック" panose="020B0600070205080204" pitchFamily="34" charset="-128"/>
              </a:rPr>
              <a:t>	</a:t>
            </a:r>
            <a:endParaRPr lang="fr-FR" altLang="fr-FR" sz="800" b="1">
              <a:solidFill>
                <a:srgbClr val="000099"/>
              </a:solidFill>
              <a:ea typeface="ＭＳ Ｐゴシック" panose="020B0600070205080204" pitchFamily="34" charset="-128"/>
            </a:endParaRPr>
          </a:p>
          <a:p>
            <a:endParaRPr lang="fr-FR" altLang="fr-FR" sz="800">
              <a:solidFill>
                <a:srgbClr val="000000"/>
              </a:solidFill>
              <a:ea typeface="ＭＳ Ｐゴシック" panose="020B0600070205080204" pitchFamily="34" charset="-128"/>
            </a:endParaRPr>
          </a:p>
          <a:p>
            <a:r>
              <a:rPr lang="fr-FR" altLang="fr-FR" sz="800">
                <a:solidFill>
                  <a:srgbClr val="000000"/>
                </a:solidFill>
                <a:ea typeface="ＭＳ Ｐゴシック" panose="020B0600070205080204" pitchFamily="34" charset="-128"/>
              </a:rPr>
              <a:t>		</a:t>
            </a:r>
            <a:r>
              <a:rPr lang="fr-FR" altLang="fr-FR" sz="1000">
                <a:solidFill>
                  <a:srgbClr val="000099"/>
                </a:solidFill>
                <a:latin typeface="Comic Sans MS" panose="030F0702030302020204" pitchFamily="66" charset="0"/>
                <a:ea typeface="ＭＳ Ｐゴシック" panose="020B0600070205080204" pitchFamily="34" charset="-128"/>
              </a:rPr>
              <a:t>Le xx/xx/xxxx</a:t>
            </a:r>
            <a:r>
              <a:rPr lang="fr-FR" altLang="fr-FR" sz="1000">
                <a:solidFill>
                  <a:srgbClr val="000000"/>
                </a:solidFill>
                <a:latin typeface="Comic Sans MS" panose="030F0702030302020204" pitchFamily="66" charset="0"/>
                <a:ea typeface="ＭＳ Ｐゴシック" panose="020B0600070205080204" pitchFamily="34" charset="-128"/>
              </a:rPr>
              <a:t>	</a:t>
            </a:r>
          </a:p>
          <a:p>
            <a:r>
              <a:rPr lang="fr-FR" altLang="fr-FR" sz="1000">
                <a:solidFill>
                  <a:srgbClr val="000099"/>
                </a:solidFill>
                <a:latin typeface="Comic Sans MS" panose="030F0702030302020204" pitchFamily="66" charset="0"/>
                <a:ea typeface="ＭＳ Ｐゴシック" panose="020B0600070205080204" pitchFamily="34" charset="-128"/>
              </a:rPr>
              <a:t>		Louan (2 ans)</a:t>
            </a:r>
            <a:endParaRPr lang="fr-FR" altLang="fr-FR" sz="1000">
              <a:solidFill>
                <a:srgbClr val="000000"/>
              </a:solidFill>
              <a:latin typeface="Comic Sans MS" panose="030F0702030302020204" pitchFamily="66" charset="0"/>
              <a:ea typeface="ＭＳ Ｐゴシック" panose="020B0600070205080204" pitchFamily="34" charset="-128"/>
            </a:endParaRPr>
          </a:p>
          <a:p>
            <a:endParaRPr lang="fr-FR" altLang="fr-FR" sz="1200">
              <a:solidFill>
                <a:srgbClr val="000099"/>
              </a:solidFill>
              <a:latin typeface="Comic Sans MS" panose="030F0702030302020204" pitchFamily="66" charset="0"/>
              <a:ea typeface="ＭＳ Ｐゴシック" panose="020B0600070205080204" pitchFamily="34" charset="-128"/>
            </a:endParaRPr>
          </a:p>
          <a:p>
            <a:r>
              <a:rPr lang="fr-FR" altLang="fr-FR" sz="1200" b="1">
                <a:solidFill>
                  <a:srgbClr val="000099"/>
                </a:solidFill>
                <a:latin typeface="Comic Sans MS" panose="030F0702030302020204" pitchFamily="66" charset="0"/>
                <a:ea typeface="ＭＳ Ｐゴシック" panose="020B0600070205080204" pitchFamily="34" charset="-128"/>
              </a:rPr>
              <a:t>	</a:t>
            </a:r>
            <a:r>
              <a:rPr lang="fr-FR" altLang="fr-FR" sz="1400" b="1">
                <a:solidFill>
                  <a:srgbClr val="000099"/>
                </a:solidFill>
                <a:latin typeface="Comic Sans MS" panose="030F0702030302020204" pitchFamily="66" charset="0"/>
                <a:ea typeface="ＭＳ Ｐゴシック" panose="020B0600070205080204" pitchFamily="34" charset="-128"/>
              </a:rPr>
              <a:t>PULSATILLA 15 CH</a:t>
            </a:r>
          </a:p>
          <a:p>
            <a:r>
              <a:rPr lang="fr-FR" altLang="fr-FR" sz="1400">
                <a:solidFill>
                  <a:srgbClr val="FF0000"/>
                </a:solidFill>
                <a:latin typeface="Comic Sans MS" panose="030F0702030302020204" pitchFamily="66" charset="0"/>
                <a:ea typeface="ＭＳ Ｐゴシック" panose="020B0600070205080204" pitchFamily="34" charset="-128"/>
              </a:rPr>
              <a:t>	</a:t>
            </a:r>
            <a:r>
              <a:rPr lang="fr-FR" altLang="fr-FR" sz="1400">
                <a:solidFill>
                  <a:srgbClr val="000099"/>
                </a:solidFill>
                <a:latin typeface="Comic Sans MS" panose="030F0702030302020204" pitchFamily="66" charset="0"/>
                <a:ea typeface="ＭＳ Ｐゴシック" panose="020B0600070205080204" pitchFamily="34" charset="-128"/>
              </a:rPr>
              <a:t>1 dose chaque dimanche</a:t>
            </a:r>
          </a:p>
          <a:p>
            <a:pPr>
              <a:spcBef>
                <a:spcPct val="60000"/>
              </a:spcBef>
            </a:pPr>
            <a:r>
              <a:rPr lang="fr-FR" altLang="fr-FR" sz="1400">
                <a:solidFill>
                  <a:srgbClr val="FF0000"/>
                </a:solidFill>
                <a:latin typeface="Comic Sans MS" panose="030F0702030302020204" pitchFamily="66" charset="0"/>
                <a:ea typeface="ＭＳ Ｐゴシック" panose="020B0600070205080204" pitchFamily="34" charset="-128"/>
              </a:rPr>
              <a:t>	</a:t>
            </a:r>
            <a:r>
              <a:rPr lang="fr-FR" altLang="fr-FR" sz="1400" b="1">
                <a:solidFill>
                  <a:srgbClr val="000099"/>
                </a:solidFill>
                <a:latin typeface="Comic Sans MS" panose="030F0702030302020204" pitchFamily="66" charset="0"/>
                <a:ea typeface="ＭＳ Ｐゴシック" panose="020B0600070205080204" pitchFamily="34" charset="-128"/>
              </a:rPr>
              <a:t>DULCAMARA 15 CH</a:t>
            </a:r>
            <a:endParaRPr lang="fr-FR" altLang="fr-FR" sz="1400">
              <a:solidFill>
                <a:srgbClr val="FF0000"/>
              </a:solidFill>
              <a:latin typeface="Comic Sans MS" panose="030F0702030302020204" pitchFamily="66" charset="0"/>
              <a:ea typeface="ＭＳ Ｐゴシック" panose="020B0600070205080204" pitchFamily="34" charset="-128"/>
            </a:endParaRPr>
          </a:p>
          <a:p>
            <a:pPr>
              <a:spcBef>
                <a:spcPct val="30000"/>
              </a:spcBef>
            </a:pPr>
            <a:r>
              <a:rPr lang="fr-FR" altLang="fr-FR" sz="1400" b="1">
                <a:solidFill>
                  <a:srgbClr val="FF0000"/>
                </a:solidFill>
                <a:latin typeface="Comic Sans MS" panose="030F0702030302020204" pitchFamily="66" charset="0"/>
                <a:ea typeface="ＭＳ Ｐゴシック" panose="020B0600070205080204" pitchFamily="34" charset="-128"/>
              </a:rPr>
              <a:t>	</a:t>
            </a:r>
            <a:r>
              <a:rPr lang="fr-FR" altLang="fr-FR" sz="1400">
                <a:solidFill>
                  <a:srgbClr val="000099"/>
                </a:solidFill>
                <a:latin typeface="Comic Sans MS" panose="030F0702030302020204" pitchFamily="66" charset="0"/>
                <a:ea typeface="ＭＳ Ｐゴシック" panose="020B0600070205080204" pitchFamily="34" charset="-128"/>
              </a:rPr>
              <a:t>5 granules tous les jours sauf le dimanche</a:t>
            </a:r>
          </a:p>
          <a:p>
            <a:pPr>
              <a:spcBef>
                <a:spcPts val="1200"/>
              </a:spcBef>
            </a:pPr>
            <a:r>
              <a:rPr lang="fr-FR" altLang="fr-FR" sz="1400">
                <a:solidFill>
                  <a:srgbClr val="000099"/>
                </a:solidFill>
                <a:latin typeface="Comic Sans MS" panose="030F0702030302020204" pitchFamily="66" charset="0"/>
                <a:ea typeface="ＭＳ Ｐゴシック" panose="020B0600070205080204" pitchFamily="34" charset="-128"/>
              </a:rPr>
              <a:t>Traitement pour 3 mois</a:t>
            </a:r>
          </a:p>
          <a:p>
            <a:endParaRPr lang="fr-FR" altLang="fr-FR" sz="1400">
              <a:solidFill>
                <a:srgbClr val="FF0000"/>
              </a:solidFill>
              <a:latin typeface="Comic Sans MS" panose="030F0702030302020204" pitchFamily="66" charset="0"/>
              <a:ea typeface="ＭＳ Ｐゴシック" panose="020B0600070205080204" pitchFamily="34" charset="-128"/>
            </a:endParaRPr>
          </a:p>
          <a:p>
            <a:r>
              <a:rPr lang="fr-FR" altLang="fr-FR" sz="1400">
                <a:solidFill>
                  <a:srgbClr val="000099"/>
                </a:solidFill>
                <a:latin typeface="Comic Sans MS" panose="030F0702030302020204" pitchFamily="66" charset="0"/>
                <a:ea typeface="ＭＳ Ｐゴシック" panose="020B0600070205080204" pitchFamily="34" charset="-128"/>
              </a:rPr>
              <a:t>En cas de début de rhinopharyngite :</a:t>
            </a:r>
            <a:r>
              <a:rPr lang="fr-FR" altLang="fr-FR" sz="1400">
                <a:solidFill>
                  <a:srgbClr val="FF0000"/>
                </a:solidFill>
                <a:latin typeface="Comic Sans MS" panose="030F0702030302020204" pitchFamily="66" charset="0"/>
                <a:ea typeface="ＭＳ Ｐゴシック" panose="020B0600070205080204" pitchFamily="34" charset="-128"/>
              </a:rPr>
              <a:t> </a:t>
            </a:r>
          </a:p>
          <a:p>
            <a:pPr eaLnBrk="1" hangingPunct="1">
              <a:spcBef>
                <a:spcPct val="30000"/>
              </a:spcBef>
            </a:pPr>
            <a:r>
              <a:rPr lang="fr-FR" altLang="fr-FR" sz="1400" b="1">
                <a:solidFill>
                  <a:srgbClr val="000099"/>
                </a:solidFill>
                <a:latin typeface="Comic Sans MS" panose="030F0702030302020204" pitchFamily="66" charset="0"/>
                <a:ea typeface="ＭＳ Ｐゴシック" panose="020B0600070205080204" pitchFamily="34" charset="-128"/>
              </a:rPr>
              <a:t>NUX VOMICA 9 CH</a:t>
            </a:r>
          </a:p>
          <a:p>
            <a:pPr eaLnBrk="1" hangingPunct="1">
              <a:spcBef>
                <a:spcPct val="30000"/>
              </a:spcBef>
            </a:pPr>
            <a:r>
              <a:rPr lang="fr-FR" altLang="fr-FR" sz="1400" b="1">
                <a:solidFill>
                  <a:srgbClr val="000099"/>
                </a:solidFill>
                <a:latin typeface="Comic Sans MS" panose="030F0702030302020204" pitchFamily="66" charset="0"/>
                <a:ea typeface="ＭＳ Ｐゴシック" panose="020B0600070205080204" pitchFamily="34" charset="-128"/>
              </a:rPr>
              <a:t>FERRUM PHOSPHORICUM 9 CH</a:t>
            </a:r>
          </a:p>
          <a:p>
            <a:r>
              <a:rPr lang="fr-FR" altLang="fr-FR" sz="1400">
                <a:solidFill>
                  <a:srgbClr val="000099"/>
                </a:solidFill>
                <a:latin typeface="Comic Sans MS" panose="030F0702030302020204" pitchFamily="66" charset="0"/>
                <a:ea typeface="ＭＳ Ｐゴシック" panose="020B0600070205080204" pitchFamily="34" charset="-128"/>
              </a:rPr>
              <a:t>5 granules toutes les 2 heures - ESA</a:t>
            </a:r>
          </a:p>
        </p:txBody>
      </p:sp>
      <p:sp>
        <p:nvSpPr>
          <p:cNvPr id="241667" name="Text Box 8"/>
          <p:cNvSpPr txBox="1">
            <a:spLocks noChangeArrowheads="1"/>
          </p:cNvSpPr>
          <p:nvPr/>
        </p:nvSpPr>
        <p:spPr bwMode="auto">
          <a:xfrm>
            <a:off x="2397125" y="1062038"/>
            <a:ext cx="367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000" b="1">
                <a:solidFill>
                  <a:srgbClr val="95C41D"/>
                </a:solidFill>
                <a:ea typeface="ＭＳ Ｐゴシック" panose="020B0600070205080204" pitchFamily="34" charset="-128"/>
                <a:sym typeface="Wingdings" panose="05000000000000000000" pitchFamily="2" charset="2"/>
              </a:rPr>
              <a:t> Prescription médicale</a:t>
            </a:r>
          </a:p>
        </p:txBody>
      </p:sp>
      <p:sp>
        <p:nvSpPr>
          <p:cNvPr id="241668"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3.3. Otalgies</a:t>
            </a:r>
          </a:p>
        </p:txBody>
      </p:sp>
      <p:pic>
        <p:nvPicPr>
          <p:cNvPr id="241669"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449263"/>
            <a:ext cx="15652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24166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19"/>
          <p:cNvSpPr>
            <a:spLocks noChangeArrowheads="1"/>
          </p:cNvSpPr>
          <p:nvPr/>
        </p:nvSpPr>
        <p:spPr bwMode="auto">
          <a:xfrm>
            <a:off x="5735638" y="1930400"/>
            <a:ext cx="6516687"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r>
              <a:rPr lang="fr-FR" altLang="fr-FR" sz="2000" b="1" u="sng">
                <a:solidFill>
                  <a:srgbClr val="000099"/>
                </a:solidFill>
                <a:ea typeface="ＭＳ Ｐゴシック" panose="020B0600070205080204" pitchFamily="34" charset="-128"/>
                <a:cs typeface="Arial" panose="020B0604020202020204" pitchFamily="34" charset="0"/>
              </a:rPr>
              <a:t>Objectif :</a:t>
            </a:r>
            <a:endParaRPr lang="fr-FR" altLang="fr-FR" sz="1000" u="sng">
              <a:solidFill>
                <a:srgbClr val="000099"/>
              </a:solidFill>
              <a:ea typeface="ＭＳ Ｐゴシック" panose="020B0600070205080204" pitchFamily="34" charset="-128"/>
              <a:cs typeface="Arial" panose="020B0604020202020204" pitchFamily="34" charset="0"/>
            </a:endParaRPr>
          </a:p>
          <a:p>
            <a:pPr>
              <a:spcBef>
                <a:spcPct val="50000"/>
              </a:spcBef>
              <a:buClr>
                <a:srgbClr val="000099"/>
              </a:buClr>
              <a:buFont typeface="Wingdings" panose="05000000000000000000" pitchFamily="2" charset="2"/>
              <a:buChar char="Ø"/>
            </a:pPr>
            <a:r>
              <a:rPr lang="fr-FR" altLang="fr-FR" sz="2000">
                <a:solidFill>
                  <a:srgbClr val="000099"/>
                </a:solidFill>
                <a:ea typeface="ＭＳ Ｐゴシック" panose="020B0600070205080204" pitchFamily="34" charset="-128"/>
                <a:cs typeface="Arial" panose="020B0604020202020204" pitchFamily="34" charset="0"/>
              </a:rPr>
              <a:t>Restituer les différents médicaments de la matinée</a:t>
            </a:r>
          </a:p>
        </p:txBody>
      </p:sp>
      <p:sp>
        <p:nvSpPr>
          <p:cNvPr id="2237455" name="Rectangle 15"/>
          <p:cNvSpPr>
            <a:spLocks noChangeArrowheads="1"/>
          </p:cNvSpPr>
          <p:nvPr/>
        </p:nvSpPr>
        <p:spPr bwMode="auto">
          <a:xfrm>
            <a:off x="4224338" y="3789363"/>
            <a:ext cx="7545387" cy="2087562"/>
          </a:xfrm>
          <a:prstGeom prst="rect">
            <a:avLst/>
          </a:prstGeom>
          <a:noFill/>
          <a:ln>
            <a:noFill/>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ABD5FF"/>
              </a:buClr>
              <a:defRPr/>
            </a:pPr>
            <a:r>
              <a:rPr lang="fr-FR" altLang="fr-FR" b="1" u="sng" dirty="0">
                <a:solidFill>
                  <a:srgbClr val="000090"/>
                </a:solidFill>
                <a:latin typeface="Arial"/>
                <a:ea typeface="ＭＳ Ｐゴシック" panose="020B0600070205080204" pitchFamily="34" charset="-128"/>
              </a:rPr>
              <a:t>Règles du jeu</a:t>
            </a:r>
            <a:r>
              <a:rPr lang="fr-FR" altLang="fr-FR" b="1" dirty="0">
                <a:solidFill>
                  <a:srgbClr val="000090"/>
                </a:solidFill>
                <a:effectLst>
                  <a:outerShdw blurRad="38100" dist="38100" dir="2700000" algn="tl">
                    <a:srgbClr val="C0C0C0"/>
                  </a:outerShdw>
                </a:effectLst>
                <a:latin typeface="Arial"/>
                <a:ea typeface="ＭＳ Ｐゴシック" panose="020B0600070205080204" pitchFamily="34" charset="-128"/>
              </a:rPr>
              <a:t> : </a:t>
            </a:r>
          </a:p>
          <a:p>
            <a:pPr>
              <a:spcBef>
                <a:spcPct val="50000"/>
              </a:spcBef>
              <a:buClr>
                <a:srgbClr val="000099"/>
              </a:buClr>
              <a:buFontTx/>
              <a:buBlip>
                <a:blip r:embed="rId3"/>
              </a:buBlip>
              <a:defRPr/>
            </a:pPr>
            <a:r>
              <a:rPr lang="fr-FR" altLang="fr-FR" b="1" dirty="0">
                <a:solidFill>
                  <a:srgbClr val="000090"/>
                </a:solidFill>
                <a:latin typeface="Arial"/>
                <a:ea typeface="ＭＳ Ｐゴシック" panose="020B0600070205080204" pitchFamily="34" charset="-128"/>
              </a:rPr>
              <a:t>Collégialement</a:t>
            </a:r>
          </a:p>
          <a:p>
            <a:pPr>
              <a:spcBef>
                <a:spcPct val="50000"/>
              </a:spcBef>
              <a:buClr>
                <a:srgbClr val="000099"/>
              </a:buClr>
              <a:buFontTx/>
              <a:buBlip>
                <a:blip r:embed="rId3"/>
              </a:buBlip>
              <a:defRPr/>
            </a:pPr>
            <a:r>
              <a:rPr lang="fr-FR" altLang="fr-FR" dirty="0">
                <a:solidFill>
                  <a:srgbClr val="000090"/>
                </a:solidFill>
                <a:latin typeface="Arial"/>
                <a:ea typeface="ＭＳ Ｐゴシック" panose="020B0600070205080204" pitchFamily="34" charset="-128"/>
              </a:rPr>
              <a:t>Saurez-vous </a:t>
            </a:r>
            <a:r>
              <a:rPr lang="fr-FR" altLang="fr-FR" b="1" dirty="0">
                <a:solidFill>
                  <a:srgbClr val="000090"/>
                </a:solidFill>
                <a:latin typeface="Arial"/>
                <a:ea typeface="ＭＳ Ｐゴシック" panose="020B0600070205080204" pitchFamily="34" charset="-128"/>
              </a:rPr>
              <a:t>retrouver le bon médicament </a:t>
            </a:r>
            <a:r>
              <a:rPr lang="fr-FR" altLang="fr-FR" dirty="0">
                <a:solidFill>
                  <a:srgbClr val="000090"/>
                </a:solidFill>
                <a:latin typeface="Arial"/>
                <a:ea typeface="ＭＳ Ｐゴシック" panose="020B0600070205080204" pitchFamily="34" charset="-128"/>
              </a:rPr>
              <a:t>?</a:t>
            </a:r>
          </a:p>
          <a:p>
            <a:pPr>
              <a:spcBef>
                <a:spcPct val="50000"/>
              </a:spcBef>
              <a:buClr>
                <a:srgbClr val="000099"/>
              </a:buClr>
              <a:buFontTx/>
              <a:buBlip>
                <a:blip r:embed="rId3"/>
              </a:buBlip>
              <a:defRPr/>
            </a:pPr>
            <a:r>
              <a:rPr lang="fr-FR" altLang="fr-FR" dirty="0">
                <a:solidFill>
                  <a:srgbClr val="000090"/>
                </a:solidFill>
                <a:latin typeface="Arial"/>
                <a:ea typeface="ＭＳ Ｐゴシック" panose="020B0600070205080204" pitchFamily="34" charset="-128"/>
              </a:rPr>
              <a:t>Questions </a:t>
            </a:r>
            <a:r>
              <a:rPr lang="fr-FR" altLang="fr-FR" b="1" dirty="0">
                <a:solidFill>
                  <a:srgbClr val="000090"/>
                </a:solidFill>
                <a:latin typeface="Arial"/>
                <a:ea typeface="ＭＳ Ｐゴシック" panose="020B0600070205080204" pitchFamily="34" charset="-128"/>
              </a:rPr>
              <a:t>du tac-au-tac</a:t>
            </a:r>
          </a:p>
        </p:txBody>
      </p:sp>
      <p:sp>
        <p:nvSpPr>
          <p:cNvPr id="243716"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243717" name="ZoneTexte 8"/>
          <p:cNvSpPr txBox="1">
            <a:spLocks noChangeArrowheads="1"/>
          </p:cNvSpPr>
          <p:nvPr/>
        </p:nvSpPr>
        <p:spPr bwMode="auto">
          <a:xfrm rot="-39669">
            <a:off x="1425575"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cs typeface="Arial" panose="020B0604020202020204" pitchFamily="34" charset="0"/>
              </a:rPr>
              <a:t>5’</a:t>
            </a:r>
          </a:p>
        </p:txBody>
      </p:sp>
      <p:sp>
        <p:nvSpPr>
          <p:cNvPr id="243718" name="Titre 1"/>
          <p:cNvSpPr txBox="1">
            <a:spLocks/>
          </p:cNvSpPr>
          <p:nvPr/>
        </p:nvSpPr>
        <p:spPr bwMode="auto">
          <a:xfrm>
            <a:off x="2303463" y="361950"/>
            <a:ext cx="752316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a:solidFill>
                  <a:srgbClr val="FFFFFF"/>
                </a:solidFill>
                <a:ea typeface="Tahoma" panose="020B0604030504040204" pitchFamily="34" charset="0"/>
                <a:cs typeface="Arial" panose="020B0604020202020204" pitchFamily="34" charset="0"/>
              </a:rPr>
              <a:t>Synthèse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19"/>
          <p:cNvSpPr>
            <a:spLocks noChangeArrowheads="1"/>
          </p:cNvSpPr>
          <p:nvPr/>
        </p:nvSpPr>
        <p:spPr bwMode="auto">
          <a:xfrm>
            <a:off x="4945063" y="2014538"/>
            <a:ext cx="67167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fr-FR" altLang="fr-FR" sz="2000" b="1" u="sng">
                <a:solidFill>
                  <a:srgbClr val="000099"/>
                </a:solidFill>
                <a:ea typeface="ＭＳ Ｐゴシック" panose="020B0600070205080204" pitchFamily="34" charset="-128"/>
                <a:cs typeface="Arial" panose="020B0604020202020204" pitchFamily="34" charset="0"/>
              </a:rPr>
              <a:t>Objectifs :</a:t>
            </a:r>
          </a:p>
          <a:p>
            <a:pPr eaLnBrk="1" hangingPunct="1">
              <a:lnSpc>
                <a:spcPct val="90000"/>
              </a:lnSpc>
              <a:spcBef>
                <a:spcPct val="20000"/>
              </a:spcBef>
            </a:pPr>
            <a:endParaRPr lang="fr-FR" altLang="fr-FR" sz="1000" b="1" u="sng">
              <a:solidFill>
                <a:srgbClr val="000099"/>
              </a:solidFill>
              <a:ea typeface="ＭＳ Ｐゴシック" panose="020B0600070205080204" pitchFamily="34" charset="-128"/>
              <a:cs typeface="Arial" panose="020B0604020202020204" pitchFamily="34" charset="0"/>
            </a:endParaRPr>
          </a:p>
          <a:p>
            <a:pPr eaLnBrk="1" hangingPunct="1">
              <a:lnSpc>
                <a:spcPct val="90000"/>
              </a:lnSpc>
              <a:spcBef>
                <a:spcPct val="20000"/>
              </a:spcBef>
              <a:buFont typeface="Wingdings" panose="05000000000000000000" pitchFamily="2" charset="2"/>
              <a:buChar char=""/>
            </a:pPr>
            <a:r>
              <a:rPr lang="fr-FR" altLang="fr-FR" sz="2000">
                <a:solidFill>
                  <a:srgbClr val="000099"/>
                </a:solidFill>
                <a:ea typeface="ＭＳ Ｐゴシック" panose="020B0600070205080204" pitchFamily="34" charset="-128"/>
                <a:cs typeface="Arial" panose="020B0604020202020204" pitchFamily="34" charset="0"/>
              </a:rPr>
              <a:t>Utiliser une matière médicale</a:t>
            </a:r>
          </a:p>
          <a:p>
            <a:pPr eaLnBrk="1" hangingPunct="1">
              <a:lnSpc>
                <a:spcPct val="90000"/>
              </a:lnSpc>
              <a:spcBef>
                <a:spcPct val="20000"/>
              </a:spcBef>
              <a:buFont typeface="Wingdings" panose="05000000000000000000" pitchFamily="2" charset="2"/>
              <a:buChar char=""/>
            </a:pPr>
            <a:r>
              <a:rPr lang="fr-FR" altLang="fr-FR" sz="2000">
                <a:solidFill>
                  <a:srgbClr val="000099"/>
                </a:solidFill>
                <a:ea typeface="ＭＳ Ｐゴシック" panose="020B0600070205080204" pitchFamily="34" charset="-128"/>
                <a:cs typeface="Arial" panose="020B0604020202020204" pitchFamily="34" charset="0"/>
              </a:rPr>
              <a:t>Reconnaitre les motivations de prescription et élargir les connaissances</a:t>
            </a:r>
          </a:p>
          <a:p>
            <a:pPr eaLnBrk="1" hangingPunct="1">
              <a:lnSpc>
                <a:spcPct val="90000"/>
              </a:lnSpc>
              <a:spcBef>
                <a:spcPct val="20000"/>
              </a:spcBef>
              <a:buFont typeface="Wingdings" panose="05000000000000000000" pitchFamily="2" charset="2"/>
              <a:buNone/>
            </a:pPr>
            <a:endParaRPr lang="fr-FR" altLang="fr-FR" sz="2000">
              <a:solidFill>
                <a:srgbClr val="000099"/>
              </a:solidFill>
              <a:ea typeface="ＭＳ Ｐゴシック" panose="020B0600070205080204" pitchFamily="34" charset="-128"/>
              <a:cs typeface="Arial" panose="020B0604020202020204" pitchFamily="34" charset="0"/>
            </a:endParaRPr>
          </a:p>
        </p:txBody>
      </p:sp>
      <p:sp>
        <p:nvSpPr>
          <p:cNvPr id="245763" name="Rectangle 15"/>
          <p:cNvSpPr>
            <a:spLocks noChangeArrowheads="1"/>
          </p:cNvSpPr>
          <p:nvPr/>
        </p:nvSpPr>
        <p:spPr bwMode="auto">
          <a:xfrm>
            <a:off x="3503613" y="3832225"/>
            <a:ext cx="75453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FR" altLang="fr-FR" b="1" u="sng">
                <a:solidFill>
                  <a:srgbClr val="000099"/>
                </a:solidFill>
                <a:ea typeface="ＭＳ Ｐゴシック" panose="020B0600070205080204" pitchFamily="34" charset="-128"/>
                <a:cs typeface="Arial" panose="020B0604020202020204" pitchFamily="34" charset="0"/>
              </a:rPr>
              <a:t>Règles du jeu </a:t>
            </a:r>
            <a:r>
              <a:rPr lang="fr-FR" altLang="fr-FR" b="1">
                <a:solidFill>
                  <a:srgbClr val="000090"/>
                </a:solidFill>
                <a:ea typeface="ＭＳ Ｐゴシック" panose="020B0600070205080204" pitchFamily="34" charset="-128"/>
                <a:cs typeface="Arial" panose="020B0604020202020204" pitchFamily="34" charset="0"/>
              </a:rPr>
              <a:t>: </a:t>
            </a:r>
          </a:p>
          <a:p>
            <a:pPr eaLnBrk="1" hangingPunct="1">
              <a:spcBef>
                <a:spcPct val="50000"/>
              </a:spcBef>
              <a:buFontTx/>
              <a:buBlip>
                <a:blip r:embed="rId3"/>
              </a:buBlip>
            </a:pPr>
            <a:r>
              <a:rPr lang="fr-FR" altLang="fr-FR">
                <a:solidFill>
                  <a:srgbClr val="000099"/>
                </a:solidFill>
                <a:ea typeface="ＭＳ Ｐゴシック" panose="020B0600070205080204" pitchFamily="34" charset="-128"/>
                <a:cs typeface="Arial" panose="020B0604020202020204" pitchFamily="34" charset="0"/>
              </a:rPr>
              <a:t>En </a:t>
            </a:r>
            <a:r>
              <a:rPr lang="fr-FR" altLang="fr-FR" b="1">
                <a:solidFill>
                  <a:srgbClr val="000099"/>
                </a:solidFill>
                <a:ea typeface="ＭＳ Ｐゴシック" panose="020B0600070205080204" pitchFamily="34" charset="-128"/>
                <a:cs typeface="Arial" panose="020B0604020202020204" pitchFamily="34" charset="0"/>
              </a:rPr>
              <a:t>binôme</a:t>
            </a:r>
            <a:r>
              <a:rPr lang="fr-FR" altLang="fr-FR">
                <a:solidFill>
                  <a:srgbClr val="000099"/>
                </a:solidFill>
                <a:ea typeface="ＭＳ Ｐゴシック" panose="020B0600070205080204" pitchFamily="34" charset="-128"/>
                <a:cs typeface="Arial" panose="020B0604020202020204" pitchFamily="34" charset="0"/>
              </a:rPr>
              <a:t>,</a:t>
            </a:r>
          </a:p>
          <a:p>
            <a:pPr eaLnBrk="1" hangingPunct="1">
              <a:spcBef>
                <a:spcPct val="50000"/>
              </a:spcBef>
              <a:buFontTx/>
              <a:buBlip>
                <a:blip r:embed="rId3"/>
              </a:buBlip>
            </a:pPr>
            <a:r>
              <a:rPr lang="fr-FR" altLang="fr-FR">
                <a:solidFill>
                  <a:srgbClr val="000099"/>
                </a:solidFill>
                <a:ea typeface="ＭＳ Ｐゴシック" panose="020B0600070205080204" pitchFamily="34" charset="-128"/>
                <a:cs typeface="Arial" panose="020B0604020202020204" pitchFamily="34" charset="0"/>
              </a:rPr>
              <a:t>Attribuer </a:t>
            </a:r>
            <a:r>
              <a:rPr lang="fr-FR" altLang="fr-FR" b="1">
                <a:solidFill>
                  <a:srgbClr val="000099"/>
                </a:solidFill>
                <a:ea typeface="ＭＳ Ｐゴシック" panose="020B0600070205080204" pitchFamily="34" charset="-128"/>
                <a:cs typeface="Arial" panose="020B0604020202020204" pitchFamily="34" charset="0"/>
              </a:rPr>
              <a:t>2 médicaments par binôme</a:t>
            </a:r>
            <a:r>
              <a:rPr lang="fr-FR" altLang="fr-FR">
                <a:solidFill>
                  <a:srgbClr val="000099"/>
                </a:solidFill>
                <a:ea typeface="ＭＳ Ｐゴシック" panose="020B0600070205080204" pitchFamily="34" charset="-128"/>
                <a:cs typeface="Arial" panose="020B0604020202020204" pitchFamily="34" charset="0"/>
              </a:rPr>
              <a:t>,</a:t>
            </a:r>
          </a:p>
          <a:p>
            <a:pPr eaLnBrk="1" hangingPunct="1">
              <a:spcBef>
                <a:spcPct val="30000"/>
              </a:spcBef>
              <a:buClr>
                <a:srgbClr val="000099"/>
              </a:buClr>
              <a:buFontTx/>
              <a:buBlip>
                <a:blip r:embed="rId3"/>
              </a:buBlip>
            </a:pPr>
            <a:r>
              <a:rPr lang="fr-FR" altLang="fr-FR">
                <a:solidFill>
                  <a:srgbClr val="000099"/>
                </a:solidFill>
                <a:ea typeface="ＭＳ Ｐゴシック" panose="020B0600070205080204" pitchFamily="34" charset="-128"/>
                <a:cs typeface="Arial" panose="020B0604020202020204" pitchFamily="34" charset="0"/>
              </a:rPr>
              <a:t>A partir de l’extrait de matière médicale :</a:t>
            </a:r>
          </a:p>
          <a:p>
            <a:pPr eaLnBrk="1" hangingPunct="1">
              <a:spcBef>
                <a:spcPct val="30000"/>
              </a:spcBef>
              <a:buClr>
                <a:srgbClr val="000099"/>
              </a:buClr>
            </a:pPr>
            <a:r>
              <a:rPr lang="fr-FR" altLang="fr-FR">
                <a:solidFill>
                  <a:srgbClr val="000099"/>
                </a:solidFill>
                <a:ea typeface="ＭＳ Ｐゴシック" panose="020B0600070205080204" pitchFamily="34" charset="-128"/>
                <a:cs typeface="Arial" panose="020B0604020202020204" pitchFamily="34" charset="0"/>
              </a:rPr>
              <a:t>	</a:t>
            </a:r>
            <a:r>
              <a:rPr lang="fr-FR" altLang="fr-FR" b="1">
                <a:solidFill>
                  <a:srgbClr val="000099"/>
                </a:solidFill>
                <a:cs typeface="Arial" panose="020B0604020202020204" pitchFamily="34" charset="0"/>
              </a:rPr>
              <a:t>Compléter le schéma de Hering et </a:t>
            </a:r>
            <a:r>
              <a:rPr lang="fr-FR" altLang="fr-FR">
                <a:solidFill>
                  <a:srgbClr val="000099"/>
                </a:solidFill>
                <a:ea typeface="ＭＳ Ｐゴシック" panose="020B0600070205080204" pitchFamily="34" charset="-128"/>
              </a:rPr>
              <a:t>les </a:t>
            </a:r>
            <a:r>
              <a:rPr lang="fr-FR" altLang="fr-FR" b="1">
                <a:solidFill>
                  <a:srgbClr val="000099"/>
                </a:solidFill>
                <a:ea typeface="ＭＳ Ｐゴシック" panose="020B0600070205080204" pitchFamily="34" charset="-128"/>
              </a:rPr>
              <a:t>principales indications.</a:t>
            </a:r>
            <a:endParaRPr lang="fr-FR" altLang="fr-FR">
              <a:solidFill>
                <a:srgbClr val="000099"/>
              </a:solidFill>
              <a:ea typeface="ＭＳ Ｐゴシック" panose="020B0600070205080204" pitchFamily="34" charset="-128"/>
            </a:endParaRPr>
          </a:p>
          <a:p>
            <a:pPr eaLnBrk="1" hangingPunct="1">
              <a:spcBef>
                <a:spcPct val="30000"/>
              </a:spcBef>
              <a:buClr>
                <a:srgbClr val="000099"/>
              </a:buClr>
            </a:pPr>
            <a:endParaRPr lang="fr-FR" altLang="fr-FR">
              <a:solidFill>
                <a:srgbClr val="000099"/>
              </a:solidFill>
              <a:ea typeface="ＭＳ Ｐゴシック" panose="020B0600070205080204" pitchFamily="34" charset="-128"/>
            </a:endParaRPr>
          </a:p>
        </p:txBody>
      </p:sp>
      <p:sp>
        <p:nvSpPr>
          <p:cNvPr id="245764"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245765" name="ZoneTexte 7"/>
          <p:cNvSpPr txBox="1">
            <a:spLocks noChangeArrowheads="1"/>
          </p:cNvSpPr>
          <p:nvPr/>
        </p:nvSpPr>
        <p:spPr bwMode="auto">
          <a:xfrm>
            <a:off x="2397125" y="314325"/>
            <a:ext cx="809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rPr>
              <a:t>Focus matière médicale</a:t>
            </a:r>
          </a:p>
        </p:txBody>
      </p:sp>
      <p:sp>
        <p:nvSpPr>
          <p:cNvPr id="245766" name="ZoneTexte 8"/>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rPr>
              <a:t>15’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p:cNvSpPr txBox="1">
            <a:spLocks noChangeArrowheads="1"/>
          </p:cNvSpPr>
          <p:nvPr/>
        </p:nvSpPr>
        <p:spPr bwMode="auto">
          <a:xfrm>
            <a:off x="1843088" y="3027363"/>
            <a:ext cx="4097337" cy="1230312"/>
          </a:xfrm>
          <a:prstGeom prst="rect">
            <a:avLst/>
          </a:prstGeom>
          <a:noFill/>
          <a:ln>
            <a:noFill/>
          </a:ln>
          <a:effectLst/>
        </p:spPr>
        <p:txBody>
          <a:bodyPr>
            <a:spAutoFit/>
          </a:bodyPr>
          <a:lstStyle>
            <a:lvl1pPr marL="266700" indent="-177800" eaLnBrk="0" hangingPunct="0">
              <a:tabLst>
                <a:tab pos="266700" algn="l"/>
              </a:tabLst>
              <a:defRPr sz="2400" b="1">
                <a:solidFill>
                  <a:schemeClr val="tx1"/>
                </a:solidFill>
                <a:latin typeface="Tahoma" panose="020B0604030504040204" pitchFamily="34" charset="0"/>
                <a:ea typeface="ＭＳ Ｐゴシック" panose="020B0600070205080204" pitchFamily="34" charset="-128"/>
              </a:defRPr>
            </a:lvl1pPr>
            <a:lvl2pPr marL="722313" eaLnBrk="0" hangingPunct="0">
              <a:tabLst>
                <a:tab pos="266700" algn="l"/>
              </a:tabLst>
              <a:defRPr sz="2400" b="1">
                <a:solidFill>
                  <a:schemeClr val="tx1"/>
                </a:solidFill>
                <a:latin typeface="Tahoma" panose="020B0604030504040204" pitchFamily="34" charset="0"/>
                <a:ea typeface="ＭＳ Ｐゴシック" panose="020B0600070205080204" pitchFamily="34" charset="-128"/>
              </a:defRPr>
            </a:lvl2pPr>
            <a:lvl3pPr eaLnBrk="0" hangingPunct="0">
              <a:tabLst>
                <a:tab pos="266700" algn="l"/>
              </a:tabLst>
              <a:defRPr sz="2400" b="1">
                <a:solidFill>
                  <a:schemeClr val="tx1"/>
                </a:solidFill>
                <a:latin typeface="Tahoma" panose="020B0604030504040204" pitchFamily="34" charset="0"/>
                <a:ea typeface="ＭＳ Ｐゴシック" panose="020B0600070205080204" pitchFamily="34" charset="-128"/>
              </a:defRPr>
            </a:lvl3pPr>
            <a:lvl4pPr eaLnBrk="0" hangingPunct="0">
              <a:tabLst>
                <a:tab pos="266700" algn="l"/>
              </a:tabLst>
              <a:defRPr sz="2400" b="1">
                <a:solidFill>
                  <a:schemeClr val="tx1"/>
                </a:solidFill>
                <a:latin typeface="Tahoma" panose="020B0604030504040204" pitchFamily="34" charset="0"/>
                <a:ea typeface="ＭＳ Ｐゴシック" panose="020B0600070205080204" pitchFamily="34" charset="-128"/>
              </a:defRPr>
            </a:lvl4pPr>
            <a:lvl5pPr eaLnBrk="0" hangingPunct="0">
              <a:tabLst>
                <a:tab pos="266700" algn="l"/>
              </a:tabLst>
              <a:defRPr sz="2400" b="1">
                <a:solidFill>
                  <a:schemeClr val="tx1"/>
                </a:solidFill>
                <a:latin typeface="Tahoma" panose="020B0604030504040204" pitchFamily="34" charset="0"/>
                <a:ea typeface="ＭＳ Ｐゴシック" panose="020B0600070205080204" pitchFamily="34" charset="-128"/>
              </a:defRPr>
            </a:lvl5pPr>
            <a:lvl6pPr eaLnBrk="0" fontAlgn="base" hangingPunct="0">
              <a:spcBef>
                <a:spcPct val="0"/>
              </a:spcBef>
              <a:spcAft>
                <a:spcPct val="0"/>
              </a:spcAft>
              <a:tabLst>
                <a:tab pos="266700" algn="l"/>
              </a:tabLst>
              <a:defRPr sz="2400" b="1">
                <a:solidFill>
                  <a:schemeClr val="tx1"/>
                </a:solidFill>
                <a:latin typeface="Tahoma" panose="020B0604030504040204" pitchFamily="34" charset="0"/>
                <a:ea typeface="ＭＳ Ｐゴシック" panose="020B0600070205080204" pitchFamily="34" charset="-128"/>
              </a:defRPr>
            </a:lvl6pPr>
            <a:lvl7pPr eaLnBrk="0" fontAlgn="base" hangingPunct="0">
              <a:spcBef>
                <a:spcPct val="0"/>
              </a:spcBef>
              <a:spcAft>
                <a:spcPct val="0"/>
              </a:spcAft>
              <a:tabLst>
                <a:tab pos="266700" algn="l"/>
              </a:tabLst>
              <a:defRPr sz="2400" b="1">
                <a:solidFill>
                  <a:schemeClr val="tx1"/>
                </a:solidFill>
                <a:latin typeface="Tahoma" panose="020B0604030504040204" pitchFamily="34" charset="0"/>
                <a:ea typeface="ＭＳ Ｐゴシック" panose="020B0600070205080204" pitchFamily="34" charset="-128"/>
              </a:defRPr>
            </a:lvl7pPr>
            <a:lvl8pPr eaLnBrk="0" fontAlgn="base" hangingPunct="0">
              <a:spcBef>
                <a:spcPct val="0"/>
              </a:spcBef>
              <a:spcAft>
                <a:spcPct val="0"/>
              </a:spcAft>
              <a:tabLst>
                <a:tab pos="266700" algn="l"/>
              </a:tabLst>
              <a:defRPr sz="2400" b="1">
                <a:solidFill>
                  <a:schemeClr val="tx1"/>
                </a:solidFill>
                <a:latin typeface="Tahoma" panose="020B0604030504040204" pitchFamily="34" charset="0"/>
                <a:ea typeface="ＭＳ Ｐゴシック" panose="020B0600070205080204" pitchFamily="34" charset="-128"/>
              </a:defRPr>
            </a:lvl8pPr>
            <a:lvl9pPr eaLnBrk="0" fontAlgn="base" hangingPunct="0">
              <a:spcBef>
                <a:spcPct val="0"/>
              </a:spcBef>
              <a:spcAft>
                <a:spcPct val="0"/>
              </a:spcAft>
              <a:tabLst>
                <a:tab pos="266700" algn="l"/>
              </a:tabLs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spcBef>
                <a:spcPts val="0"/>
              </a:spcBef>
              <a:spcAft>
                <a:spcPts val="0"/>
              </a:spcAft>
              <a:buClr>
                <a:srgbClr val="000099"/>
              </a:buClr>
              <a:buFontTx/>
              <a:buChar char="•"/>
              <a:defRPr/>
            </a:pPr>
            <a:r>
              <a:rPr lang="fr-FR" altLang="fr-FR" sz="1400" dirty="0">
                <a:solidFill>
                  <a:srgbClr val="92D050"/>
                </a:solidFill>
                <a:latin typeface="+mj-lt"/>
              </a:rPr>
              <a:t>Muqueuses ORL et respiratoires</a:t>
            </a:r>
          </a:p>
          <a:p>
            <a:pPr eaLnBrk="1" fontAlgn="auto" hangingPunct="1">
              <a:spcBef>
                <a:spcPts val="0"/>
              </a:spcBef>
              <a:spcAft>
                <a:spcPts val="0"/>
              </a:spcAft>
              <a:buClr>
                <a:srgbClr val="000099"/>
              </a:buClr>
              <a:buFontTx/>
              <a:buChar char="•"/>
              <a:defRPr/>
            </a:pPr>
            <a:r>
              <a:rPr lang="fr-FR" altLang="fr-FR" sz="1400" dirty="0">
                <a:solidFill>
                  <a:srgbClr val="92D050"/>
                </a:solidFill>
                <a:latin typeface="+mj-lt"/>
              </a:rPr>
              <a:t>Muqueuses digestives</a:t>
            </a:r>
          </a:p>
          <a:p>
            <a:pPr eaLnBrk="1" fontAlgn="auto" hangingPunct="1">
              <a:spcBef>
                <a:spcPts val="0"/>
              </a:spcBef>
              <a:spcAft>
                <a:spcPts val="0"/>
              </a:spcAft>
              <a:buClr>
                <a:srgbClr val="000099"/>
              </a:buClr>
              <a:buFontTx/>
              <a:buChar char="•"/>
              <a:defRPr/>
            </a:pPr>
            <a:r>
              <a:rPr lang="fr-FR" altLang="fr-FR" sz="1400" b="0" dirty="0">
                <a:solidFill>
                  <a:srgbClr val="000090"/>
                </a:solidFill>
                <a:latin typeface="+mj-lt"/>
              </a:rPr>
              <a:t>Muqueuses ophtalmiques</a:t>
            </a:r>
          </a:p>
          <a:p>
            <a:pPr eaLnBrk="1" fontAlgn="auto" hangingPunct="1">
              <a:spcBef>
                <a:spcPts val="0"/>
              </a:spcBef>
              <a:spcAft>
                <a:spcPts val="0"/>
              </a:spcAft>
              <a:buClr>
                <a:srgbClr val="000099"/>
              </a:buClr>
              <a:buFontTx/>
              <a:buChar char="•"/>
              <a:defRPr/>
            </a:pPr>
            <a:r>
              <a:rPr lang="fr-FR" altLang="fr-FR" sz="1400" dirty="0">
                <a:solidFill>
                  <a:srgbClr val="92D050"/>
                </a:solidFill>
                <a:latin typeface="+mj-lt"/>
              </a:rPr>
              <a:t>Suppurations cutanées ou osseuses</a:t>
            </a:r>
          </a:p>
          <a:p>
            <a:pPr eaLnBrk="1" fontAlgn="auto" hangingPunct="1">
              <a:spcBef>
                <a:spcPts val="0"/>
              </a:spcBef>
              <a:spcAft>
                <a:spcPts val="0"/>
              </a:spcAft>
              <a:buClr>
                <a:srgbClr val="000099"/>
              </a:buClr>
              <a:buFontTx/>
              <a:buChar char="•"/>
              <a:defRPr/>
            </a:pPr>
            <a:r>
              <a:rPr lang="fr-FR" altLang="fr-FR" sz="1400" b="0" dirty="0">
                <a:solidFill>
                  <a:srgbClr val="000090"/>
                </a:solidFill>
                <a:latin typeface="+mj-lt"/>
              </a:rPr>
              <a:t>Troubles neurologiques</a:t>
            </a:r>
            <a:r>
              <a:rPr lang="fr-FR" altLang="fr-FR" sz="1800" b="0" dirty="0">
                <a:latin typeface="+mj-lt"/>
              </a:rPr>
              <a:t> </a:t>
            </a:r>
            <a:r>
              <a:rPr lang="fr-FR" altLang="fr-FR" sz="1400" b="0" dirty="0">
                <a:solidFill>
                  <a:srgbClr val="000090"/>
                </a:solidFill>
                <a:latin typeface="+mj-lt"/>
              </a:rPr>
              <a:t> </a:t>
            </a:r>
          </a:p>
        </p:txBody>
      </p:sp>
      <p:sp>
        <p:nvSpPr>
          <p:cNvPr id="3" name="Text Box 11"/>
          <p:cNvSpPr txBox="1">
            <a:spLocks noChangeArrowheads="1"/>
          </p:cNvSpPr>
          <p:nvPr/>
        </p:nvSpPr>
        <p:spPr bwMode="auto">
          <a:xfrm>
            <a:off x="6088063" y="3027363"/>
            <a:ext cx="3509962" cy="1169987"/>
          </a:xfrm>
          <a:prstGeom prst="rect">
            <a:avLst/>
          </a:prstGeom>
          <a:noFill/>
          <a:ln>
            <a:noFill/>
          </a:ln>
          <a:effectLst/>
        </p:spPr>
        <p:txBody>
          <a:bodyPr>
            <a:spAutoFit/>
          </a:bodyPr>
          <a:lstStyle>
            <a:lvl1pPr marL="187325" indent="-187325" eaLnBrk="0" hangingPunct="0">
              <a:tabLst>
                <a:tab pos="187325" algn="l"/>
              </a:tabLst>
              <a:defRPr sz="2400" b="1">
                <a:solidFill>
                  <a:schemeClr val="tx1"/>
                </a:solidFill>
                <a:latin typeface="Tahoma" panose="020B0604030504040204" pitchFamily="34" charset="0"/>
                <a:ea typeface="ＭＳ Ｐゴシック" panose="020B0600070205080204" pitchFamily="34" charset="-128"/>
              </a:defRPr>
            </a:lvl1pPr>
            <a:lvl2pPr eaLnBrk="0" hangingPunct="0">
              <a:tabLst>
                <a:tab pos="187325" algn="l"/>
              </a:tabLst>
              <a:defRPr sz="2400" b="1">
                <a:solidFill>
                  <a:schemeClr val="tx1"/>
                </a:solidFill>
                <a:latin typeface="Tahoma" panose="020B0604030504040204" pitchFamily="34" charset="0"/>
                <a:ea typeface="ＭＳ Ｐゴシック" panose="020B0600070205080204" pitchFamily="34" charset="-128"/>
              </a:defRPr>
            </a:lvl2pPr>
            <a:lvl3pPr eaLnBrk="0" hangingPunct="0">
              <a:tabLst>
                <a:tab pos="187325" algn="l"/>
              </a:tabLst>
              <a:defRPr sz="2400" b="1">
                <a:solidFill>
                  <a:schemeClr val="tx1"/>
                </a:solidFill>
                <a:latin typeface="Tahoma" panose="020B0604030504040204" pitchFamily="34" charset="0"/>
                <a:ea typeface="ＭＳ Ｐゴシック" panose="020B0600070205080204" pitchFamily="34" charset="-128"/>
              </a:defRPr>
            </a:lvl3pPr>
            <a:lvl4pPr eaLnBrk="0" hangingPunct="0">
              <a:tabLst>
                <a:tab pos="187325" algn="l"/>
              </a:tabLst>
              <a:defRPr sz="2400" b="1">
                <a:solidFill>
                  <a:schemeClr val="tx1"/>
                </a:solidFill>
                <a:latin typeface="Tahoma" panose="020B0604030504040204" pitchFamily="34" charset="0"/>
                <a:ea typeface="ＭＳ Ｐゴシック" panose="020B0600070205080204" pitchFamily="34" charset="-128"/>
              </a:defRPr>
            </a:lvl4pPr>
            <a:lvl5pPr eaLnBrk="0" hangingPunct="0">
              <a:tabLst>
                <a:tab pos="187325" algn="l"/>
              </a:tabLst>
              <a:defRPr sz="2400" b="1">
                <a:solidFill>
                  <a:schemeClr val="tx1"/>
                </a:solidFill>
                <a:latin typeface="Tahoma" panose="020B0604030504040204" pitchFamily="34" charset="0"/>
                <a:ea typeface="ＭＳ Ｐゴシック" panose="020B0600070205080204" pitchFamily="34" charset="-128"/>
              </a:defRPr>
            </a:lvl5pPr>
            <a:lvl6pPr eaLnBrk="0" fontAlgn="base" hangingPunct="0">
              <a:spcBef>
                <a:spcPct val="0"/>
              </a:spcBef>
              <a:spcAft>
                <a:spcPct val="0"/>
              </a:spcAft>
              <a:tabLst>
                <a:tab pos="187325" algn="l"/>
              </a:tabLst>
              <a:defRPr sz="2400" b="1">
                <a:solidFill>
                  <a:schemeClr val="tx1"/>
                </a:solidFill>
                <a:latin typeface="Tahoma" panose="020B0604030504040204" pitchFamily="34" charset="0"/>
                <a:ea typeface="ＭＳ Ｐゴシック" panose="020B0600070205080204" pitchFamily="34" charset="-128"/>
              </a:defRPr>
            </a:lvl6pPr>
            <a:lvl7pPr eaLnBrk="0" fontAlgn="base" hangingPunct="0">
              <a:spcBef>
                <a:spcPct val="0"/>
              </a:spcBef>
              <a:spcAft>
                <a:spcPct val="0"/>
              </a:spcAft>
              <a:tabLst>
                <a:tab pos="187325" algn="l"/>
              </a:tabLst>
              <a:defRPr sz="2400" b="1">
                <a:solidFill>
                  <a:schemeClr val="tx1"/>
                </a:solidFill>
                <a:latin typeface="Tahoma" panose="020B0604030504040204" pitchFamily="34" charset="0"/>
                <a:ea typeface="ＭＳ Ｐゴシック" panose="020B0600070205080204" pitchFamily="34" charset="-128"/>
              </a:defRPr>
            </a:lvl7pPr>
            <a:lvl8pPr eaLnBrk="0" fontAlgn="base" hangingPunct="0">
              <a:spcBef>
                <a:spcPct val="0"/>
              </a:spcBef>
              <a:spcAft>
                <a:spcPct val="0"/>
              </a:spcAft>
              <a:tabLst>
                <a:tab pos="187325" algn="l"/>
              </a:tabLst>
              <a:defRPr sz="2400" b="1">
                <a:solidFill>
                  <a:schemeClr val="tx1"/>
                </a:solidFill>
                <a:latin typeface="Tahoma" panose="020B0604030504040204" pitchFamily="34" charset="0"/>
                <a:ea typeface="ＭＳ Ｐゴシック" panose="020B0600070205080204" pitchFamily="34" charset="-128"/>
              </a:defRPr>
            </a:lvl8pPr>
            <a:lvl9pPr eaLnBrk="0" fontAlgn="base" hangingPunct="0">
              <a:spcBef>
                <a:spcPct val="0"/>
              </a:spcBef>
              <a:spcAft>
                <a:spcPct val="0"/>
              </a:spcAft>
              <a:tabLst>
                <a:tab pos="187325" algn="l"/>
              </a:tabLs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spcBef>
                <a:spcPts val="0"/>
              </a:spcBef>
              <a:spcAft>
                <a:spcPts val="0"/>
              </a:spcAft>
              <a:buClr>
                <a:srgbClr val="000099"/>
              </a:buClr>
              <a:buFontTx/>
              <a:buChar char="•"/>
              <a:defRPr/>
            </a:pPr>
            <a:r>
              <a:rPr lang="fr-FR" altLang="fr-FR" sz="1400" dirty="0">
                <a:solidFill>
                  <a:srgbClr val="92D050"/>
                </a:solidFill>
                <a:latin typeface="+mj-lt"/>
              </a:rPr>
              <a:t>Frissons</a:t>
            </a:r>
            <a:r>
              <a:rPr lang="fr-FR" altLang="fr-FR" sz="1400" i="1" dirty="0">
                <a:solidFill>
                  <a:srgbClr val="33CC33"/>
                </a:solidFill>
                <a:latin typeface="+mj-lt"/>
              </a:rPr>
              <a:t> </a:t>
            </a:r>
            <a:r>
              <a:rPr lang="fr-FR" altLang="fr-FR" sz="1400" b="0" dirty="0">
                <a:solidFill>
                  <a:srgbClr val="000099"/>
                </a:solidFill>
                <a:latin typeface="+mj-lt"/>
              </a:rPr>
              <a:t>à fleur de peau</a:t>
            </a:r>
          </a:p>
          <a:p>
            <a:pPr eaLnBrk="1" fontAlgn="auto" hangingPunct="1">
              <a:spcBef>
                <a:spcPts val="0"/>
              </a:spcBef>
              <a:spcAft>
                <a:spcPts val="0"/>
              </a:spcAft>
              <a:buClr>
                <a:srgbClr val="000099"/>
              </a:buClr>
              <a:buFontTx/>
              <a:buChar char="•"/>
              <a:defRPr/>
            </a:pPr>
            <a:r>
              <a:rPr lang="fr-FR" altLang="fr-FR" sz="1400" dirty="0">
                <a:solidFill>
                  <a:srgbClr val="92D050"/>
                </a:solidFill>
                <a:latin typeface="+mj-lt"/>
              </a:rPr>
              <a:t>Goût métallique, </a:t>
            </a:r>
          </a:p>
          <a:p>
            <a:pPr eaLnBrk="1" fontAlgn="auto" hangingPunct="1">
              <a:spcBef>
                <a:spcPts val="0"/>
              </a:spcBef>
              <a:spcAft>
                <a:spcPts val="0"/>
              </a:spcAft>
              <a:buClr>
                <a:srgbClr val="000099"/>
              </a:buClr>
              <a:buFontTx/>
              <a:buChar char="•"/>
              <a:defRPr/>
            </a:pPr>
            <a:r>
              <a:rPr lang="fr-FR" altLang="fr-FR" sz="1400" b="0" dirty="0">
                <a:solidFill>
                  <a:srgbClr val="000090"/>
                </a:solidFill>
                <a:latin typeface="+mj-lt"/>
              </a:rPr>
              <a:t>Douleurs</a:t>
            </a:r>
            <a:r>
              <a:rPr lang="fr-FR" altLang="fr-FR" sz="1400" b="0" i="1" dirty="0">
                <a:solidFill>
                  <a:srgbClr val="000090"/>
                </a:solidFill>
                <a:latin typeface="+mj-lt"/>
              </a:rPr>
              <a:t> </a:t>
            </a:r>
            <a:r>
              <a:rPr lang="fr-FR" altLang="fr-FR" sz="1400" dirty="0" err="1">
                <a:solidFill>
                  <a:srgbClr val="92D050"/>
                </a:solidFill>
                <a:latin typeface="+mj-lt"/>
              </a:rPr>
              <a:t>périostées</a:t>
            </a:r>
            <a:r>
              <a:rPr lang="fr-FR" altLang="fr-FR" sz="1400" dirty="0">
                <a:solidFill>
                  <a:srgbClr val="92D050"/>
                </a:solidFill>
                <a:latin typeface="+mj-lt"/>
              </a:rPr>
              <a:t> à localisation crânienne ou </a:t>
            </a:r>
            <a:r>
              <a:rPr lang="fr-FR" altLang="fr-FR" sz="1400" dirty="0" err="1">
                <a:solidFill>
                  <a:srgbClr val="92D050"/>
                </a:solidFill>
                <a:latin typeface="+mj-lt"/>
              </a:rPr>
              <a:t>prétibiale</a:t>
            </a:r>
            <a:endParaRPr lang="fr-FR" altLang="fr-FR" sz="1400" dirty="0">
              <a:solidFill>
                <a:srgbClr val="92D050"/>
              </a:solidFill>
              <a:latin typeface="+mj-lt"/>
            </a:endParaRPr>
          </a:p>
          <a:p>
            <a:pPr eaLnBrk="1" fontAlgn="auto" hangingPunct="1">
              <a:spcBef>
                <a:spcPts val="0"/>
              </a:spcBef>
              <a:spcAft>
                <a:spcPts val="0"/>
              </a:spcAft>
              <a:buClr>
                <a:srgbClr val="000099"/>
              </a:buClr>
              <a:buFontTx/>
              <a:buChar char="•"/>
              <a:defRPr/>
            </a:pPr>
            <a:r>
              <a:rPr lang="fr-FR" altLang="fr-FR" sz="1400" dirty="0">
                <a:solidFill>
                  <a:srgbClr val="92D050"/>
                </a:solidFill>
                <a:latin typeface="+mj-lt"/>
              </a:rPr>
              <a:t>Ténesmes et brûlures</a:t>
            </a:r>
          </a:p>
        </p:txBody>
      </p:sp>
      <p:sp>
        <p:nvSpPr>
          <p:cNvPr id="4" name="Text Box 12"/>
          <p:cNvSpPr txBox="1">
            <a:spLocks noChangeArrowheads="1"/>
          </p:cNvSpPr>
          <p:nvPr/>
        </p:nvSpPr>
        <p:spPr bwMode="auto">
          <a:xfrm>
            <a:off x="2816225" y="2746375"/>
            <a:ext cx="3124200" cy="304800"/>
          </a:xfrm>
          <a:prstGeom prst="rect">
            <a:avLst/>
          </a:prstGeom>
          <a:noFill/>
          <a:ln>
            <a:noFill/>
          </a:ln>
          <a:effectLst/>
        </p:spPr>
        <p:txBody>
          <a:bodyPr>
            <a:spAutoFit/>
          </a:bodyPr>
          <a:lstStyle/>
          <a:p>
            <a:pPr algn="ctr" fontAlgn="auto">
              <a:spcBef>
                <a:spcPct val="50000"/>
              </a:spcBef>
              <a:spcAft>
                <a:spcPts val="0"/>
              </a:spcAft>
              <a:defRPr/>
            </a:pPr>
            <a:r>
              <a:rPr lang="fr-FR" altLang="fr-FR" sz="1400" b="1" dirty="0">
                <a:solidFill>
                  <a:srgbClr val="000099"/>
                </a:solidFill>
                <a:latin typeface="+mj-lt"/>
              </a:rPr>
              <a:t>LOCALISATIONS</a:t>
            </a:r>
          </a:p>
        </p:txBody>
      </p:sp>
      <p:sp>
        <p:nvSpPr>
          <p:cNvPr id="5" name="Rectangle 13"/>
          <p:cNvSpPr>
            <a:spLocks noChangeArrowheads="1"/>
          </p:cNvSpPr>
          <p:nvPr/>
        </p:nvSpPr>
        <p:spPr bwMode="auto">
          <a:xfrm>
            <a:off x="6226175" y="4259263"/>
            <a:ext cx="2717800" cy="304800"/>
          </a:xfrm>
          <a:prstGeom prst="rect">
            <a:avLst/>
          </a:prstGeom>
          <a:noFill/>
          <a:ln>
            <a:noFill/>
          </a:ln>
          <a:effectLst/>
        </p:spPr>
        <p:txBody>
          <a:bodyPr>
            <a:spAutoFit/>
          </a:bodyPr>
          <a:lstStyle/>
          <a:p>
            <a:pPr algn="ctr" fontAlgn="auto">
              <a:spcBef>
                <a:spcPct val="50000"/>
              </a:spcBef>
              <a:spcAft>
                <a:spcPts val="0"/>
              </a:spcAft>
              <a:defRPr/>
            </a:pPr>
            <a:r>
              <a:rPr lang="fr-FR" altLang="fr-FR" sz="1400" b="1" dirty="0">
                <a:solidFill>
                  <a:srgbClr val="000099"/>
                </a:solidFill>
                <a:latin typeface="+mj-lt"/>
              </a:rPr>
              <a:t>MODALITÉS</a:t>
            </a:r>
          </a:p>
        </p:txBody>
      </p:sp>
      <p:sp>
        <p:nvSpPr>
          <p:cNvPr id="6" name="Rectangle 14"/>
          <p:cNvSpPr>
            <a:spLocks noChangeArrowheads="1"/>
          </p:cNvSpPr>
          <p:nvPr/>
        </p:nvSpPr>
        <p:spPr bwMode="auto">
          <a:xfrm>
            <a:off x="6211888" y="2746375"/>
            <a:ext cx="2717800" cy="304800"/>
          </a:xfrm>
          <a:prstGeom prst="rect">
            <a:avLst/>
          </a:prstGeom>
          <a:noFill/>
          <a:ln>
            <a:noFill/>
          </a:ln>
          <a:effectLst/>
        </p:spPr>
        <p:txBody>
          <a:bodyPr>
            <a:spAutoFit/>
          </a:bodyPr>
          <a:lstStyle/>
          <a:p>
            <a:pPr algn="ctr" fontAlgn="auto">
              <a:spcBef>
                <a:spcPct val="50000"/>
              </a:spcBef>
              <a:spcAft>
                <a:spcPts val="0"/>
              </a:spcAft>
              <a:defRPr/>
            </a:pPr>
            <a:r>
              <a:rPr lang="fr-FR" altLang="fr-FR" sz="1400" b="1" dirty="0">
                <a:solidFill>
                  <a:srgbClr val="000099"/>
                </a:solidFill>
                <a:latin typeface="+mj-lt"/>
              </a:rPr>
              <a:t>SENSATIONS</a:t>
            </a:r>
          </a:p>
        </p:txBody>
      </p:sp>
      <p:sp>
        <p:nvSpPr>
          <p:cNvPr id="7" name="Rectangle 15"/>
          <p:cNvSpPr>
            <a:spLocks noChangeArrowheads="1"/>
          </p:cNvSpPr>
          <p:nvPr/>
        </p:nvSpPr>
        <p:spPr bwMode="auto">
          <a:xfrm>
            <a:off x="2511425" y="4259263"/>
            <a:ext cx="3581400" cy="304800"/>
          </a:xfrm>
          <a:prstGeom prst="rect">
            <a:avLst/>
          </a:prstGeom>
          <a:noFill/>
          <a:ln>
            <a:noFill/>
          </a:ln>
          <a:effectLst/>
        </p:spPr>
        <p:txBody>
          <a:bodyPr>
            <a:spAutoFit/>
          </a:bodyPr>
          <a:lstStyle/>
          <a:p>
            <a:pPr algn="ctr" eaLnBrk="1" hangingPunct="1">
              <a:defRPr/>
            </a:pPr>
            <a:r>
              <a:rPr lang="fr-FR" altLang="fr-FR" sz="1400" b="1" dirty="0">
                <a:solidFill>
                  <a:srgbClr val="000090"/>
                </a:solidFill>
                <a:latin typeface="+mj-lt"/>
              </a:rPr>
              <a:t>SIGNES CONCOMITANTS</a:t>
            </a:r>
          </a:p>
        </p:txBody>
      </p:sp>
      <p:sp>
        <p:nvSpPr>
          <p:cNvPr id="8" name="Text Box 16"/>
          <p:cNvSpPr txBox="1">
            <a:spLocks noChangeArrowheads="1"/>
          </p:cNvSpPr>
          <p:nvPr/>
        </p:nvSpPr>
        <p:spPr bwMode="auto">
          <a:xfrm>
            <a:off x="1954213" y="2028825"/>
            <a:ext cx="7734300" cy="304800"/>
          </a:xfrm>
          <a:prstGeom prst="rect">
            <a:avLst/>
          </a:prstGeom>
          <a:noFill/>
          <a:ln>
            <a:noFill/>
          </a:ln>
          <a:effectLst/>
        </p:spPr>
        <p:txBody>
          <a:bodyPr>
            <a:spAutoFit/>
          </a:bodyPr>
          <a:lstStyle>
            <a:lvl1pPr marL="187325" indent="-187325" eaLnBrk="0" hangingPunct="0">
              <a:tabLst>
                <a:tab pos="5613400" algn="l"/>
              </a:tabLst>
              <a:defRPr sz="2400" b="1">
                <a:solidFill>
                  <a:schemeClr val="tx1"/>
                </a:solidFill>
                <a:latin typeface="Tahoma" panose="020B0604030504040204" pitchFamily="34" charset="0"/>
                <a:ea typeface="ＭＳ Ｐゴシック" panose="020B0600070205080204" pitchFamily="34" charset="-128"/>
              </a:defRPr>
            </a:lvl1pPr>
            <a:lvl2pPr eaLnBrk="0" hangingPunct="0">
              <a:tabLst>
                <a:tab pos="5613400" algn="l"/>
              </a:tabLst>
              <a:defRPr sz="2400" b="1">
                <a:solidFill>
                  <a:schemeClr val="tx1"/>
                </a:solidFill>
                <a:latin typeface="Tahoma" panose="020B0604030504040204" pitchFamily="34" charset="0"/>
                <a:ea typeface="ＭＳ Ｐゴシック" panose="020B0600070205080204" pitchFamily="34" charset="-128"/>
              </a:defRPr>
            </a:lvl2pPr>
            <a:lvl3pPr eaLnBrk="0" hangingPunct="0">
              <a:tabLst>
                <a:tab pos="5613400" algn="l"/>
              </a:tabLst>
              <a:defRPr sz="2400" b="1">
                <a:solidFill>
                  <a:schemeClr val="tx1"/>
                </a:solidFill>
                <a:latin typeface="Tahoma" panose="020B0604030504040204" pitchFamily="34" charset="0"/>
                <a:ea typeface="ＭＳ Ｐゴシック" panose="020B0600070205080204" pitchFamily="34" charset="-128"/>
              </a:defRPr>
            </a:lvl3pPr>
            <a:lvl4pPr eaLnBrk="0" hangingPunct="0">
              <a:tabLst>
                <a:tab pos="5613400" algn="l"/>
              </a:tabLst>
              <a:defRPr sz="2400" b="1">
                <a:solidFill>
                  <a:schemeClr val="tx1"/>
                </a:solidFill>
                <a:latin typeface="Tahoma" panose="020B0604030504040204" pitchFamily="34" charset="0"/>
                <a:ea typeface="ＭＳ Ｐゴシック" panose="020B0600070205080204" pitchFamily="34" charset="-128"/>
              </a:defRPr>
            </a:lvl4pPr>
            <a:lvl5pPr eaLnBrk="0" hangingPunct="0">
              <a:tabLst>
                <a:tab pos="5613400" algn="l"/>
              </a:tabLst>
              <a:defRPr sz="2400" b="1">
                <a:solidFill>
                  <a:schemeClr val="tx1"/>
                </a:solidFill>
                <a:latin typeface="Tahoma" panose="020B0604030504040204" pitchFamily="34" charset="0"/>
                <a:ea typeface="ＭＳ Ｐゴシック" panose="020B0600070205080204" pitchFamily="34" charset="-128"/>
              </a:defRPr>
            </a:lvl5pPr>
            <a:lvl6pPr eaLnBrk="0" fontAlgn="base" hangingPunct="0">
              <a:spcBef>
                <a:spcPct val="0"/>
              </a:spcBef>
              <a:spcAft>
                <a:spcPct val="0"/>
              </a:spcAft>
              <a:tabLst>
                <a:tab pos="5613400" algn="l"/>
              </a:tabLst>
              <a:defRPr sz="2400" b="1">
                <a:solidFill>
                  <a:schemeClr val="tx1"/>
                </a:solidFill>
                <a:latin typeface="Tahoma" panose="020B0604030504040204" pitchFamily="34" charset="0"/>
                <a:ea typeface="ＭＳ Ｐゴシック" panose="020B0600070205080204" pitchFamily="34" charset="-128"/>
              </a:defRPr>
            </a:lvl6pPr>
            <a:lvl7pPr eaLnBrk="0" fontAlgn="base" hangingPunct="0">
              <a:spcBef>
                <a:spcPct val="0"/>
              </a:spcBef>
              <a:spcAft>
                <a:spcPct val="0"/>
              </a:spcAft>
              <a:tabLst>
                <a:tab pos="5613400" algn="l"/>
              </a:tabLst>
              <a:defRPr sz="2400" b="1">
                <a:solidFill>
                  <a:schemeClr val="tx1"/>
                </a:solidFill>
                <a:latin typeface="Tahoma" panose="020B0604030504040204" pitchFamily="34" charset="0"/>
                <a:ea typeface="ＭＳ Ｐゴシック" panose="020B0600070205080204" pitchFamily="34" charset="-128"/>
              </a:defRPr>
            </a:lvl7pPr>
            <a:lvl8pPr eaLnBrk="0" fontAlgn="base" hangingPunct="0">
              <a:spcBef>
                <a:spcPct val="0"/>
              </a:spcBef>
              <a:spcAft>
                <a:spcPct val="0"/>
              </a:spcAft>
              <a:tabLst>
                <a:tab pos="5613400" algn="l"/>
              </a:tabLst>
              <a:defRPr sz="2400" b="1">
                <a:solidFill>
                  <a:schemeClr val="tx1"/>
                </a:solidFill>
                <a:latin typeface="Tahoma" panose="020B0604030504040204" pitchFamily="34" charset="0"/>
                <a:ea typeface="ＭＳ Ｐゴシック" panose="020B0600070205080204" pitchFamily="34" charset="-128"/>
              </a:defRPr>
            </a:lvl8pPr>
            <a:lvl9pPr eaLnBrk="0" fontAlgn="base" hangingPunct="0">
              <a:spcBef>
                <a:spcPct val="0"/>
              </a:spcBef>
              <a:spcAft>
                <a:spcPct val="0"/>
              </a:spcAft>
              <a:tabLst>
                <a:tab pos="5613400" algn="l"/>
              </a:tabLst>
              <a:defRPr sz="2400" b="1">
                <a:solidFill>
                  <a:schemeClr val="tx1"/>
                </a:solidFill>
                <a:latin typeface="Tahoma" panose="020B0604030504040204" pitchFamily="34" charset="0"/>
                <a:ea typeface="ＭＳ Ｐゴシック" panose="020B0600070205080204" pitchFamily="34" charset="-128"/>
              </a:defRPr>
            </a:lvl9pPr>
          </a:lstStyle>
          <a:p>
            <a:pPr algn="ctr" fontAlgn="auto">
              <a:spcBef>
                <a:spcPct val="50000"/>
              </a:spcBef>
              <a:spcAft>
                <a:spcPts val="0"/>
              </a:spcAft>
              <a:defRPr/>
            </a:pPr>
            <a:r>
              <a:rPr lang="fr-FR" altLang="fr-FR" sz="1400" dirty="0">
                <a:solidFill>
                  <a:srgbClr val="000090"/>
                </a:solidFill>
                <a:latin typeface="+mj-lt"/>
                <a:ea typeface="+mn-ea"/>
              </a:rPr>
              <a:t>ÉTIOLOGIE</a:t>
            </a:r>
            <a:r>
              <a:rPr lang="fr-FR" altLang="fr-FR" sz="1400" dirty="0">
                <a:solidFill>
                  <a:schemeClr val="accent2"/>
                </a:solidFill>
                <a:latin typeface="+mj-lt"/>
                <a:cs typeface="Arial" panose="020B0604020202020204" pitchFamily="34" charset="0"/>
              </a:rPr>
              <a:t> : </a:t>
            </a:r>
            <a:r>
              <a:rPr lang="fr-FR" altLang="fr-FR" sz="1400" dirty="0">
                <a:solidFill>
                  <a:srgbClr val="000090"/>
                </a:solidFill>
                <a:latin typeface="+mj-lt"/>
              </a:rPr>
              <a:t>infection virale, microbienne, parasitaire ; toxi-infection alimentaire</a:t>
            </a:r>
            <a:r>
              <a:rPr lang="fr-FR" altLang="fr-FR" sz="1400" b="0" dirty="0">
                <a:solidFill>
                  <a:srgbClr val="000090"/>
                </a:solidFill>
                <a:latin typeface="+mj-lt"/>
              </a:rPr>
              <a:t> </a:t>
            </a:r>
          </a:p>
        </p:txBody>
      </p:sp>
      <p:sp>
        <p:nvSpPr>
          <p:cNvPr id="10" name="Text Box 19"/>
          <p:cNvSpPr txBox="1">
            <a:spLocks noChangeArrowheads="1"/>
          </p:cNvSpPr>
          <p:nvPr/>
        </p:nvSpPr>
        <p:spPr bwMode="auto">
          <a:xfrm>
            <a:off x="6073775" y="4546600"/>
            <a:ext cx="3736975" cy="304800"/>
          </a:xfrm>
          <a:prstGeom prst="rect">
            <a:avLst/>
          </a:prstGeom>
          <a:noFill/>
          <a:ln>
            <a:noFill/>
          </a:ln>
          <a:effectLst/>
        </p:spPr>
        <p:txBody>
          <a:bodyPr>
            <a:spAutoFit/>
          </a:bodyPr>
          <a:lstStyle>
            <a:lvl1pPr marL="187325" indent="-187325" eaLnBrk="0" hangingPunct="0">
              <a:tabLst>
                <a:tab pos="195263" algn="l"/>
              </a:tabLst>
              <a:defRPr sz="2400" b="1">
                <a:solidFill>
                  <a:schemeClr val="tx1"/>
                </a:solidFill>
                <a:latin typeface="Tahoma" panose="020B0604030504040204" pitchFamily="34" charset="0"/>
                <a:ea typeface="ＭＳ Ｐゴシック" panose="020B0600070205080204" pitchFamily="34" charset="-128"/>
              </a:defRPr>
            </a:lvl1pPr>
            <a:lvl2pPr eaLnBrk="0" hangingPunct="0">
              <a:tabLst>
                <a:tab pos="195263" algn="l"/>
              </a:tabLst>
              <a:defRPr sz="2400" b="1">
                <a:solidFill>
                  <a:schemeClr val="tx1"/>
                </a:solidFill>
                <a:latin typeface="Tahoma" panose="020B0604030504040204" pitchFamily="34" charset="0"/>
                <a:ea typeface="ＭＳ Ｐゴシック" panose="020B0600070205080204" pitchFamily="34" charset="-128"/>
              </a:defRPr>
            </a:lvl2pPr>
            <a:lvl3pPr eaLnBrk="0" hangingPunct="0">
              <a:tabLst>
                <a:tab pos="195263" algn="l"/>
              </a:tabLst>
              <a:defRPr sz="2400" b="1">
                <a:solidFill>
                  <a:schemeClr val="tx1"/>
                </a:solidFill>
                <a:latin typeface="Tahoma" panose="020B0604030504040204" pitchFamily="34" charset="0"/>
                <a:ea typeface="ＭＳ Ｐゴシック" panose="020B0600070205080204" pitchFamily="34" charset="-128"/>
              </a:defRPr>
            </a:lvl3pPr>
            <a:lvl4pPr eaLnBrk="0" hangingPunct="0">
              <a:tabLst>
                <a:tab pos="195263" algn="l"/>
              </a:tabLst>
              <a:defRPr sz="2400" b="1">
                <a:solidFill>
                  <a:schemeClr val="tx1"/>
                </a:solidFill>
                <a:latin typeface="Tahoma" panose="020B0604030504040204" pitchFamily="34" charset="0"/>
                <a:ea typeface="ＭＳ Ｐゴシック" panose="020B0600070205080204" pitchFamily="34" charset="-128"/>
              </a:defRPr>
            </a:lvl4pPr>
            <a:lvl5pPr eaLnBrk="0" hangingPunct="0">
              <a:tabLst>
                <a:tab pos="195263" algn="l"/>
              </a:tabLst>
              <a:defRPr sz="2400" b="1">
                <a:solidFill>
                  <a:schemeClr val="tx1"/>
                </a:solidFill>
                <a:latin typeface="Tahoma" panose="020B0604030504040204" pitchFamily="34" charset="0"/>
                <a:ea typeface="ＭＳ Ｐゴシック" panose="020B0600070205080204" pitchFamily="34" charset="-128"/>
              </a:defRPr>
            </a:lvl5pPr>
            <a:lvl6pPr eaLnBrk="0" fontAlgn="base" hangingPunct="0">
              <a:spcBef>
                <a:spcPct val="0"/>
              </a:spcBef>
              <a:spcAft>
                <a:spcPct val="0"/>
              </a:spcAft>
              <a:tabLst>
                <a:tab pos="195263" algn="l"/>
              </a:tabLst>
              <a:defRPr sz="2400" b="1">
                <a:solidFill>
                  <a:schemeClr val="tx1"/>
                </a:solidFill>
                <a:latin typeface="Tahoma" panose="020B0604030504040204" pitchFamily="34" charset="0"/>
                <a:ea typeface="ＭＳ Ｐゴシック" panose="020B0600070205080204" pitchFamily="34" charset="-128"/>
              </a:defRPr>
            </a:lvl6pPr>
            <a:lvl7pPr eaLnBrk="0" fontAlgn="base" hangingPunct="0">
              <a:spcBef>
                <a:spcPct val="0"/>
              </a:spcBef>
              <a:spcAft>
                <a:spcPct val="0"/>
              </a:spcAft>
              <a:tabLst>
                <a:tab pos="195263" algn="l"/>
              </a:tabLst>
              <a:defRPr sz="2400" b="1">
                <a:solidFill>
                  <a:schemeClr val="tx1"/>
                </a:solidFill>
                <a:latin typeface="Tahoma" panose="020B0604030504040204" pitchFamily="34" charset="0"/>
                <a:ea typeface="ＭＳ Ｐゴシック" panose="020B0600070205080204" pitchFamily="34" charset="-128"/>
              </a:defRPr>
            </a:lvl7pPr>
            <a:lvl8pPr eaLnBrk="0" fontAlgn="base" hangingPunct="0">
              <a:spcBef>
                <a:spcPct val="0"/>
              </a:spcBef>
              <a:spcAft>
                <a:spcPct val="0"/>
              </a:spcAft>
              <a:tabLst>
                <a:tab pos="195263" algn="l"/>
              </a:tabLst>
              <a:defRPr sz="2400" b="1">
                <a:solidFill>
                  <a:schemeClr val="tx1"/>
                </a:solidFill>
                <a:latin typeface="Tahoma" panose="020B0604030504040204" pitchFamily="34" charset="0"/>
                <a:ea typeface="ＭＳ Ｐゴシック" panose="020B0600070205080204" pitchFamily="34" charset="-128"/>
              </a:defRPr>
            </a:lvl8pPr>
            <a:lvl9pPr eaLnBrk="0" fontAlgn="base" hangingPunct="0">
              <a:spcBef>
                <a:spcPct val="0"/>
              </a:spcBef>
              <a:spcAft>
                <a:spcPct val="0"/>
              </a:spcAft>
              <a:tabLst>
                <a:tab pos="195263" algn="l"/>
              </a:tabLst>
              <a:defRPr sz="2400" b="1">
                <a:solidFill>
                  <a:schemeClr val="tx1"/>
                </a:solidFill>
                <a:latin typeface="Tahoma" panose="020B0604030504040204" pitchFamily="34" charset="0"/>
                <a:ea typeface="ＭＳ Ｐゴシック" panose="020B0600070205080204" pitchFamily="34" charset="-128"/>
              </a:defRPr>
            </a:lvl9pPr>
          </a:lstStyle>
          <a:p>
            <a:pPr marL="180975" indent="-180975" eaLnBrk="1" fontAlgn="auto" hangingPunct="1">
              <a:spcBef>
                <a:spcPts val="0"/>
              </a:spcBef>
              <a:spcAft>
                <a:spcPts val="0"/>
              </a:spcAft>
              <a:buClr>
                <a:srgbClr val="000099"/>
              </a:buClr>
              <a:buFont typeface="Arial" panose="020B0604020202020204" pitchFamily="34" charset="0"/>
              <a:buChar char="•"/>
              <a:defRPr/>
            </a:pPr>
            <a:r>
              <a:rPr lang="fr-FR" altLang="fr-FR" sz="1400" b="0" dirty="0">
                <a:solidFill>
                  <a:srgbClr val="000090"/>
                </a:solidFill>
                <a:latin typeface="+mj-lt"/>
              </a:rPr>
              <a:t>Aggravation</a:t>
            </a:r>
            <a:r>
              <a:rPr lang="fr-FR" altLang="fr-FR" sz="1400" b="0" i="1" dirty="0">
                <a:solidFill>
                  <a:srgbClr val="000090"/>
                </a:solidFill>
                <a:latin typeface="+mj-lt"/>
              </a:rPr>
              <a:t> </a:t>
            </a:r>
            <a:r>
              <a:rPr lang="fr-FR" altLang="fr-FR" sz="1400" dirty="0">
                <a:solidFill>
                  <a:srgbClr val="92D050"/>
                </a:solidFill>
                <a:latin typeface="+mj-lt"/>
              </a:rPr>
              <a:t>nocturne</a:t>
            </a:r>
            <a:r>
              <a:rPr lang="fr-FR" altLang="fr-FR" sz="1400" dirty="0">
                <a:solidFill>
                  <a:srgbClr val="33CC33"/>
                </a:solidFill>
                <a:latin typeface="+mj-lt"/>
              </a:rPr>
              <a:t> </a:t>
            </a:r>
          </a:p>
        </p:txBody>
      </p:sp>
      <p:sp>
        <p:nvSpPr>
          <p:cNvPr id="11" name="Text Box 20"/>
          <p:cNvSpPr txBox="1">
            <a:spLocks noChangeArrowheads="1"/>
          </p:cNvSpPr>
          <p:nvPr/>
        </p:nvSpPr>
        <p:spPr bwMode="auto">
          <a:xfrm>
            <a:off x="1954213" y="4546600"/>
            <a:ext cx="4035425" cy="954088"/>
          </a:xfrm>
          <a:prstGeom prst="rect">
            <a:avLst/>
          </a:prstGeom>
          <a:noFill/>
          <a:ln>
            <a:noFill/>
          </a:ln>
          <a:effectLst/>
        </p:spPr>
        <p:txBody>
          <a:bodyPr>
            <a:spAutoFit/>
          </a:bodyPr>
          <a:lstStyle>
            <a:lvl1pPr marL="177800" indent="-177800" eaLnBrk="0" hangingPunct="0">
              <a:tabLst>
                <a:tab pos="187325" algn="l"/>
              </a:tabLst>
              <a:defRPr sz="2400" b="1">
                <a:solidFill>
                  <a:schemeClr val="tx1"/>
                </a:solidFill>
                <a:latin typeface="Tahoma" panose="020B0604030504040204" pitchFamily="34" charset="0"/>
                <a:ea typeface="ＭＳ Ｐゴシック" panose="020B0600070205080204" pitchFamily="34" charset="-128"/>
              </a:defRPr>
            </a:lvl1pPr>
            <a:lvl2pPr eaLnBrk="0" hangingPunct="0">
              <a:tabLst>
                <a:tab pos="187325" algn="l"/>
              </a:tabLst>
              <a:defRPr sz="2400" b="1">
                <a:solidFill>
                  <a:schemeClr val="tx1"/>
                </a:solidFill>
                <a:latin typeface="Tahoma" panose="020B0604030504040204" pitchFamily="34" charset="0"/>
                <a:ea typeface="ＭＳ Ｐゴシック" panose="020B0600070205080204" pitchFamily="34" charset="-128"/>
              </a:defRPr>
            </a:lvl2pPr>
            <a:lvl3pPr eaLnBrk="0" hangingPunct="0">
              <a:tabLst>
                <a:tab pos="187325" algn="l"/>
              </a:tabLst>
              <a:defRPr sz="2400" b="1">
                <a:solidFill>
                  <a:schemeClr val="tx1"/>
                </a:solidFill>
                <a:latin typeface="Tahoma" panose="020B0604030504040204" pitchFamily="34" charset="0"/>
                <a:ea typeface="ＭＳ Ｐゴシック" panose="020B0600070205080204" pitchFamily="34" charset="-128"/>
              </a:defRPr>
            </a:lvl3pPr>
            <a:lvl4pPr eaLnBrk="0" hangingPunct="0">
              <a:tabLst>
                <a:tab pos="187325" algn="l"/>
              </a:tabLst>
              <a:defRPr sz="2400" b="1">
                <a:solidFill>
                  <a:schemeClr val="tx1"/>
                </a:solidFill>
                <a:latin typeface="Tahoma" panose="020B0604030504040204" pitchFamily="34" charset="0"/>
                <a:ea typeface="ＭＳ Ｐゴシック" panose="020B0600070205080204" pitchFamily="34" charset="-128"/>
              </a:defRPr>
            </a:lvl4pPr>
            <a:lvl5pPr eaLnBrk="0" hangingPunct="0">
              <a:tabLst>
                <a:tab pos="187325" algn="l"/>
              </a:tabLst>
              <a:defRPr sz="2400" b="1">
                <a:solidFill>
                  <a:schemeClr val="tx1"/>
                </a:solidFill>
                <a:latin typeface="Tahoma" panose="020B0604030504040204" pitchFamily="34" charset="0"/>
                <a:ea typeface="ＭＳ Ｐゴシック" panose="020B0600070205080204" pitchFamily="34" charset="-128"/>
              </a:defRPr>
            </a:lvl5pPr>
            <a:lvl6pPr eaLnBrk="0" fontAlgn="base" hangingPunct="0">
              <a:spcBef>
                <a:spcPct val="0"/>
              </a:spcBef>
              <a:spcAft>
                <a:spcPct val="0"/>
              </a:spcAft>
              <a:tabLst>
                <a:tab pos="187325" algn="l"/>
              </a:tabLst>
              <a:defRPr sz="2400" b="1">
                <a:solidFill>
                  <a:schemeClr val="tx1"/>
                </a:solidFill>
                <a:latin typeface="Tahoma" panose="020B0604030504040204" pitchFamily="34" charset="0"/>
                <a:ea typeface="ＭＳ Ｐゴシック" panose="020B0600070205080204" pitchFamily="34" charset="-128"/>
              </a:defRPr>
            </a:lvl6pPr>
            <a:lvl7pPr eaLnBrk="0" fontAlgn="base" hangingPunct="0">
              <a:spcBef>
                <a:spcPct val="0"/>
              </a:spcBef>
              <a:spcAft>
                <a:spcPct val="0"/>
              </a:spcAft>
              <a:tabLst>
                <a:tab pos="187325" algn="l"/>
              </a:tabLst>
              <a:defRPr sz="2400" b="1">
                <a:solidFill>
                  <a:schemeClr val="tx1"/>
                </a:solidFill>
                <a:latin typeface="Tahoma" panose="020B0604030504040204" pitchFamily="34" charset="0"/>
                <a:ea typeface="ＭＳ Ｐゴシック" panose="020B0600070205080204" pitchFamily="34" charset="-128"/>
              </a:defRPr>
            </a:lvl7pPr>
            <a:lvl8pPr eaLnBrk="0" fontAlgn="base" hangingPunct="0">
              <a:spcBef>
                <a:spcPct val="0"/>
              </a:spcBef>
              <a:spcAft>
                <a:spcPct val="0"/>
              </a:spcAft>
              <a:tabLst>
                <a:tab pos="187325" algn="l"/>
              </a:tabLst>
              <a:defRPr sz="2400" b="1">
                <a:solidFill>
                  <a:schemeClr val="tx1"/>
                </a:solidFill>
                <a:latin typeface="Tahoma" panose="020B0604030504040204" pitchFamily="34" charset="0"/>
                <a:ea typeface="ＭＳ Ｐゴシック" panose="020B0600070205080204" pitchFamily="34" charset="-128"/>
              </a:defRPr>
            </a:lvl8pPr>
            <a:lvl9pPr eaLnBrk="0" fontAlgn="base" hangingPunct="0">
              <a:spcBef>
                <a:spcPct val="0"/>
              </a:spcBef>
              <a:spcAft>
                <a:spcPct val="0"/>
              </a:spcAft>
              <a:tabLst>
                <a:tab pos="187325" algn="l"/>
              </a:tabLs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spcBef>
                <a:spcPts val="0"/>
              </a:spcBef>
              <a:spcAft>
                <a:spcPts val="0"/>
              </a:spcAft>
              <a:buClr>
                <a:srgbClr val="000099"/>
              </a:buClr>
              <a:buFontTx/>
              <a:buChar char="•"/>
              <a:defRPr/>
            </a:pPr>
            <a:r>
              <a:rPr lang="fr-FR" altLang="fr-FR" sz="1400" dirty="0">
                <a:solidFill>
                  <a:srgbClr val="92D050"/>
                </a:solidFill>
                <a:latin typeface="+mj-lt"/>
              </a:rPr>
              <a:t>Sécrétions et excrétions purulentes, irritantes, corrosives</a:t>
            </a:r>
          </a:p>
          <a:p>
            <a:pPr eaLnBrk="1" fontAlgn="auto" hangingPunct="1">
              <a:spcBef>
                <a:spcPts val="0"/>
              </a:spcBef>
              <a:spcAft>
                <a:spcPts val="0"/>
              </a:spcAft>
              <a:buClr>
                <a:srgbClr val="000099"/>
              </a:buClr>
              <a:buFontTx/>
              <a:buChar char="•"/>
              <a:defRPr/>
            </a:pPr>
            <a:r>
              <a:rPr lang="fr-FR" altLang="fr-FR" sz="1400" dirty="0">
                <a:solidFill>
                  <a:srgbClr val="92D050"/>
                </a:solidFill>
                <a:latin typeface="+mj-lt"/>
              </a:rPr>
              <a:t>Signes bucco-pharyngés caractéristiques</a:t>
            </a:r>
          </a:p>
          <a:p>
            <a:pPr eaLnBrk="1" fontAlgn="auto" hangingPunct="1">
              <a:spcBef>
                <a:spcPts val="0"/>
              </a:spcBef>
              <a:spcAft>
                <a:spcPts val="0"/>
              </a:spcAft>
              <a:buClr>
                <a:srgbClr val="000099"/>
              </a:buClr>
              <a:buFontTx/>
              <a:buChar char="•"/>
              <a:defRPr/>
            </a:pPr>
            <a:r>
              <a:rPr lang="fr-FR" altLang="fr-FR" sz="1400" b="0" dirty="0">
                <a:solidFill>
                  <a:srgbClr val="000099"/>
                </a:solidFill>
                <a:latin typeface="+mj-lt"/>
              </a:rPr>
              <a:t>Transpiration visqueuse et malodorante</a:t>
            </a:r>
          </a:p>
        </p:txBody>
      </p:sp>
      <p:sp>
        <p:nvSpPr>
          <p:cNvPr id="12" name="Line 21"/>
          <p:cNvSpPr>
            <a:spLocks noChangeShapeType="1"/>
          </p:cNvSpPr>
          <p:nvPr/>
        </p:nvSpPr>
        <p:spPr bwMode="auto">
          <a:xfrm>
            <a:off x="5978525" y="2819400"/>
            <a:ext cx="11113" cy="2847975"/>
          </a:xfrm>
          <a:prstGeom prst="line">
            <a:avLst/>
          </a:prstGeom>
          <a:noFill/>
          <a:ln w="28575">
            <a:solidFill>
              <a:srgbClr val="62C400"/>
            </a:solidFill>
            <a:round/>
            <a:headEnd type="none" w="sm" len="sm"/>
            <a:tailEnd type="none" w="sm" len="sm"/>
          </a:ln>
          <a:effectLst/>
        </p:spPr>
        <p:txBody>
          <a:bodyPr/>
          <a:lstStyle/>
          <a:p>
            <a:pPr eaLnBrk="1" fontAlgn="auto" hangingPunct="1">
              <a:spcBef>
                <a:spcPts val="0"/>
              </a:spcBef>
              <a:spcAft>
                <a:spcPts val="0"/>
              </a:spcAft>
              <a:defRPr/>
            </a:pPr>
            <a:endParaRPr lang="fr-FR">
              <a:latin typeface="+mj-lt"/>
            </a:endParaRPr>
          </a:p>
        </p:txBody>
      </p:sp>
      <p:sp>
        <p:nvSpPr>
          <p:cNvPr id="13" name="Line 22"/>
          <p:cNvSpPr>
            <a:spLocks noChangeShapeType="1"/>
          </p:cNvSpPr>
          <p:nvPr/>
        </p:nvSpPr>
        <p:spPr bwMode="auto">
          <a:xfrm flipV="1">
            <a:off x="1954213" y="4248150"/>
            <a:ext cx="7734300" cy="22225"/>
          </a:xfrm>
          <a:prstGeom prst="line">
            <a:avLst/>
          </a:prstGeom>
          <a:noFill/>
          <a:ln w="28575">
            <a:solidFill>
              <a:srgbClr val="62C400"/>
            </a:solidFill>
            <a:round/>
            <a:headEnd type="none" w="sm" len="sm"/>
            <a:tailEnd type="none" w="sm" len="sm"/>
          </a:ln>
          <a:effectLst/>
        </p:spPr>
        <p:txBody>
          <a:bodyPr/>
          <a:lstStyle/>
          <a:p>
            <a:pPr eaLnBrk="1" fontAlgn="auto" hangingPunct="1">
              <a:spcBef>
                <a:spcPts val="0"/>
              </a:spcBef>
              <a:spcAft>
                <a:spcPts val="0"/>
              </a:spcAft>
              <a:defRPr/>
            </a:pPr>
            <a:endParaRPr lang="fr-FR">
              <a:latin typeface="+mj-lt"/>
            </a:endParaRPr>
          </a:p>
        </p:txBody>
      </p:sp>
      <p:sp>
        <p:nvSpPr>
          <p:cNvPr id="14" name="Text Box 24"/>
          <p:cNvSpPr txBox="1">
            <a:spLocks noChangeArrowheads="1"/>
          </p:cNvSpPr>
          <p:nvPr/>
        </p:nvSpPr>
        <p:spPr bwMode="auto">
          <a:xfrm>
            <a:off x="3089275" y="1700213"/>
            <a:ext cx="5702300" cy="304800"/>
          </a:xfrm>
          <a:prstGeom prst="rect">
            <a:avLst/>
          </a:prstGeom>
          <a:noFill/>
          <a:ln>
            <a:noFill/>
          </a:ln>
          <a:effectLst/>
        </p:spPr>
        <p:txBody>
          <a:bodyPr>
            <a:spAutoFit/>
          </a:bodyPr>
          <a:lstStyle/>
          <a:p>
            <a:pPr algn="ctr" eaLnBrk="1" fontAlgn="auto" hangingPunct="1">
              <a:spcBef>
                <a:spcPct val="50000"/>
              </a:spcBef>
              <a:spcAft>
                <a:spcPts val="0"/>
              </a:spcAft>
              <a:defRPr/>
            </a:pPr>
            <a:r>
              <a:rPr lang="fr-FR" altLang="fr-FR" sz="1400" b="1" u="sng" dirty="0">
                <a:solidFill>
                  <a:srgbClr val="000090"/>
                </a:solidFill>
                <a:latin typeface="+mj-lt"/>
              </a:rPr>
              <a:t>MOTS CLÉS </a:t>
            </a:r>
            <a:r>
              <a:rPr lang="fr-FR" altLang="fr-FR" sz="1400" b="1" dirty="0">
                <a:solidFill>
                  <a:srgbClr val="000090"/>
                </a:solidFill>
                <a:latin typeface="+mj-lt"/>
              </a:rPr>
              <a:t> : INFLAMMATION, SUPPURATION</a:t>
            </a:r>
            <a:r>
              <a:rPr lang="fr-FR" altLang="fr-FR" sz="1400" dirty="0">
                <a:solidFill>
                  <a:srgbClr val="000090"/>
                </a:solidFill>
                <a:latin typeface="+mj-lt"/>
              </a:rPr>
              <a:t> </a:t>
            </a:r>
          </a:p>
        </p:txBody>
      </p:sp>
      <p:sp>
        <p:nvSpPr>
          <p:cNvPr id="247822" name="Text Box 30"/>
          <p:cNvSpPr txBox="1">
            <a:spLocks noChangeArrowheads="1"/>
          </p:cNvSpPr>
          <p:nvPr/>
        </p:nvSpPr>
        <p:spPr bwMode="auto">
          <a:xfrm>
            <a:off x="2397125" y="1046163"/>
            <a:ext cx="458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000" b="1">
                <a:solidFill>
                  <a:srgbClr val="95C41D"/>
                </a:solidFill>
                <a:ea typeface="ＭＳ Ｐゴシック" panose="020B0600070205080204" pitchFamily="34" charset="-128"/>
                <a:sym typeface="Wingdings" panose="05000000000000000000" pitchFamily="2" charset="2"/>
              </a:rPr>
              <a:t> </a:t>
            </a:r>
            <a:r>
              <a:rPr lang="fr-FR" altLang="fr-FR" sz="2000" b="1">
                <a:solidFill>
                  <a:srgbClr val="95C41D"/>
                </a:solidFill>
                <a:ea typeface="ＭＳ Ｐゴシック" panose="020B0600070205080204" pitchFamily="34" charset="-128"/>
              </a:rPr>
              <a:t>Mercurius solubilis</a:t>
            </a:r>
          </a:p>
        </p:txBody>
      </p:sp>
      <p:sp>
        <p:nvSpPr>
          <p:cNvPr id="18" name="ZoneTexte 17"/>
          <p:cNvSpPr txBox="1"/>
          <p:nvPr/>
        </p:nvSpPr>
        <p:spPr>
          <a:xfrm>
            <a:off x="2397125" y="314325"/>
            <a:ext cx="8091488" cy="584200"/>
          </a:xfrm>
          <a:prstGeom prst="rect">
            <a:avLst/>
          </a:prstGeom>
          <a:noFill/>
        </p:spPr>
        <p:txBody>
          <a:bodyPr>
            <a:spAutoFit/>
          </a:bodyPr>
          <a:lstStyle/>
          <a:p>
            <a:pPr eaLnBrk="1" fontAlgn="auto" hangingPunct="1">
              <a:spcBef>
                <a:spcPts val="0"/>
              </a:spcBef>
              <a:spcAft>
                <a:spcPts val="0"/>
              </a:spcAft>
              <a:defRPr/>
            </a:pPr>
            <a:r>
              <a:rPr lang="fr-FR" sz="3200" b="1" dirty="0">
                <a:solidFill>
                  <a:srgbClr val="FFFFFF"/>
                </a:solidFill>
                <a:latin typeface="+mj-lt"/>
              </a:rPr>
              <a:t>Focus matière médicale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10" grpId="0" autoUpdateAnimBg="0"/>
      <p:bldP spid="11"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7"/>
          <p:cNvSpPr txBox="1">
            <a:spLocks noChangeArrowheads="1"/>
          </p:cNvSpPr>
          <p:nvPr/>
        </p:nvSpPr>
        <p:spPr bwMode="auto">
          <a:xfrm>
            <a:off x="442913" y="1563688"/>
            <a:ext cx="11749087" cy="2419350"/>
          </a:xfrm>
          <a:prstGeom prst="rect">
            <a:avLst/>
          </a:prstGeom>
          <a:noFill/>
          <a:ln>
            <a:noFill/>
          </a:ln>
          <a:effectLst/>
        </p:spPr>
        <p:txBody>
          <a:bodyPr>
            <a:spAutoFit/>
          </a:bodyPr>
          <a:lstStyle>
            <a:lvl1pPr marL="187325" indent="-187325" eaLnBrk="0" hangingPunct="0">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1pPr>
            <a:lvl2pPr eaLnBrk="0" hangingPunct="0">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2pPr>
            <a:lvl3pPr eaLnBrk="0" hangingPunct="0">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3pPr>
            <a:lvl4pPr eaLnBrk="0" hangingPunct="0">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4pPr>
            <a:lvl5pPr eaLnBrk="0" hangingPunct="0">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5pPr>
            <a:lvl6pPr eaLnBrk="0" fontAlgn="base" hangingPunct="0">
              <a:spcBef>
                <a:spcPct val="0"/>
              </a:spcBef>
              <a:spcAft>
                <a:spcPct val="0"/>
              </a:spcAft>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6pPr>
            <a:lvl7pPr eaLnBrk="0" fontAlgn="base" hangingPunct="0">
              <a:spcBef>
                <a:spcPct val="0"/>
              </a:spcBef>
              <a:spcAft>
                <a:spcPct val="0"/>
              </a:spcAft>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7pPr>
            <a:lvl8pPr eaLnBrk="0" fontAlgn="base" hangingPunct="0">
              <a:spcBef>
                <a:spcPct val="0"/>
              </a:spcBef>
              <a:spcAft>
                <a:spcPct val="0"/>
              </a:spcAft>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8pPr>
            <a:lvl9pPr eaLnBrk="0" fontAlgn="base" hangingPunct="0">
              <a:spcBef>
                <a:spcPct val="0"/>
              </a:spcBef>
              <a:spcAft>
                <a:spcPct val="0"/>
              </a:spcAft>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9pPr>
          </a:lstStyle>
          <a:p>
            <a:pPr marL="0" indent="0" eaLnBrk="1" fontAlgn="auto" hangingPunct="1">
              <a:spcBef>
                <a:spcPts val="0"/>
              </a:spcBef>
              <a:spcAft>
                <a:spcPts val="0"/>
              </a:spcAft>
              <a:buClr>
                <a:srgbClr val="62C400"/>
              </a:buClr>
              <a:defRPr/>
            </a:pPr>
            <a:r>
              <a:rPr lang="fr-FR" altLang="fr-FR" sz="2000" dirty="0">
                <a:solidFill>
                  <a:srgbClr val="000090"/>
                </a:solidFill>
                <a:latin typeface="+mj-lt"/>
              </a:rPr>
              <a:t>Principales indications : </a:t>
            </a:r>
          </a:p>
          <a:p>
            <a:pPr marL="541338" eaLnBrk="1" fontAlgn="auto" hangingPunct="1">
              <a:spcBef>
                <a:spcPct val="20000"/>
              </a:spcBef>
              <a:spcAft>
                <a:spcPts val="0"/>
              </a:spcAft>
              <a:tabLst>
                <a:tab pos="541338" algn="l"/>
                <a:tab pos="5613400" algn="l"/>
              </a:tabLst>
              <a:defRPr/>
            </a:pPr>
            <a:r>
              <a:rPr lang="fr-FR" altLang="fr-FR" sz="1400" b="0" i="1" dirty="0">
                <a:solidFill>
                  <a:srgbClr val="000090"/>
                </a:solidFill>
                <a:latin typeface="+mj-lt"/>
              </a:rPr>
              <a:t> </a:t>
            </a:r>
            <a:r>
              <a:rPr lang="fr-FR" altLang="fr-FR" sz="1600" u="sng" dirty="0">
                <a:solidFill>
                  <a:srgbClr val="000090"/>
                </a:solidFill>
                <a:latin typeface="+mj-lt"/>
              </a:rPr>
              <a:t>Inflammation des muqueuses</a:t>
            </a:r>
            <a:endParaRPr lang="fr-FR" altLang="fr-FR" sz="1600" dirty="0">
              <a:solidFill>
                <a:srgbClr val="000090"/>
              </a:solidFill>
              <a:latin typeface="+mj-lt"/>
            </a:endParaRPr>
          </a:p>
          <a:p>
            <a:pPr marL="541338" eaLnBrk="1" fontAlgn="auto" hangingPunct="1">
              <a:spcBef>
                <a:spcPct val="20000"/>
              </a:spcBef>
              <a:spcAft>
                <a:spcPts val="0"/>
              </a:spcAft>
              <a:buFontTx/>
              <a:buChar char="•"/>
              <a:tabLst>
                <a:tab pos="541338" algn="l"/>
                <a:tab pos="5613400" algn="l"/>
              </a:tabLst>
              <a:defRPr/>
            </a:pPr>
            <a:r>
              <a:rPr lang="fr-FR" altLang="fr-FR" sz="1600" b="0" i="1" dirty="0">
                <a:solidFill>
                  <a:srgbClr val="000090"/>
                </a:solidFill>
                <a:latin typeface="+mj-lt"/>
              </a:rPr>
              <a:t> </a:t>
            </a:r>
            <a:r>
              <a:rPr lang="fr-FR" altLang="fr-FR" sz="1600" dirty="0">
                <a:solidFill>
                  <a:srgbClr val="000090"/>
                </a:solidFill>
                <a:latin typeface="+mj-lt"/>
              </a:rPr>
              <a:t>ORL</a:t>
            </a:r>
            <a:r>
              <a:rPr lang="fr-FR" altLang="fr-FR" sz="1600" b="0" i="1" dirty="0">
                <a:solidFill>
                  <a:srgbClr val="000090"/>
                </a:solidFill>
                <a:latin typeface="+mj-lt"/>
              </a:rPr>
              <a:t> : </a:t>
            </a:r>
            <a:r>
              <a:rPr lang="fr-FR" altLang="fr-FR" sz="1600" dirty="0">
                <a:solidFill>
                  <a:srgbClr val="92D050"/>
                </a:solidFill>
                <a:latin typeface="+mj-lt"/>
              </a:rPr>
              <a:t>angines aiguës ou itératives, rhinites et rhinopharyngites avec secrétions et modalités caractéristiques,</a:t>
            </a:r>
            <a:r>
              <a:rPr lang="fr-FR" altLang="fr-FR" sz="1600" dirty="0">
                <a:solidFill>
                  <a:srgbClr val="33CC33"/>
                </a:solidFill>
                <a:latin typeface="+mj-lt"/>
              </a:rPr>
              <a:t> </a:t>
            </a:r>
            <a:r>
              <a:rPr lang="fr-FR" altLang="fr-FR" sz="1600" b="0" dirty="0">
                <a:solidFill>
                  <a:srgbClr val="000099"/>
                </a:solidFill>
                <a:latin typeface="+mj-lt"/>
              </a:rPr>
              <a:t>parotidites</a:t>
            </a:r>
            <a:r>
              <a:rPr lang="fr-FR" altLang="fr-FR" sz="1600" dirty="0">
                <a:solidFill>
                  <a:srgbClr val="92D050"/>
                </a:solidFill>
                <a:latin typeface="+mj-lt"/>
              </a:rPr>
              <a:t>, oreillons   </a:t>
            </a:r>
          </a:p>
          <a:p>
            <a:pPr marL="541338" eaLnBrk="1" fontAlgn="auto" hangingPunct="1">
              <a:spcBef>
                <a:spcPct val="20000"/>
              </a:spcBef>
              <a:spcAft>
                <a:spcPts val="0"/>
              </a:spcAft>
              <a:buFontTx/>
              <a:buChar char="•"/>
              <a:tabLst>
                <a:tab pos="541338" algn="l"/>
                <a:tab pos="5613400" algn="l"/>
              </a:tabLst>
              <a:defRPr/>
            </a:pPr>
            <a:r>
              <a:rPr lang="fr-FR" altLang="fr-FR" sz="1600" b="0" i="1" dirty="0">
                <a:solidFill>
                  <a:srgbClr val="000090"/>
                </a:solidFill>
                <a:latin typeface="+mj-lt"/>
              </a:rPr>
              <a:t> </a:t>
            </a:r>
            <a:r>
              <a:rPr lang="fr-FR" altLang="fr-FR" sz="1600" dirty="0">
                <a:solidFill>
                  <a:srgbClr val="000090"/>
                </a:solidFill>
                <a:latin typeface="+mj-lt"/>
              </a:rPr>
              <a:t>Digestives</a:t>
            </a:r>
            <a:r>
              <a:rPr lang="fr-FR" altLang="fr-FR" sz="1600" b="0" i="1" dirty="0">
                <a:solidFill>
                  <a:srgbClr val="000090"/>
                </a:solidFill>
                <a:latin typeface="+mj-lt"/>
              </a:rPr>
              <a:t> :</a:t>
            </a:r>
            <a:r>
              <a:rPr lang="fr-FR" altLang="fr-FR" sz="1600" b="0" i="1" dirty="0">
                <a:solidFill>
                  <a:srgbClr val="92D050"/>
                </a:solidFill>
                <a:latin typeface="+mj-lt"/>
              </a:rPr>
              <a:t> </a:t>
            </a:r>
            <a:r>
              <a:rPr lang="fr-FR" altLang="fr-FR" sz="1600" dirty="0">
                <a:solidFill>
                  <a:srgbClr val="92D050"/>
                </a:solidFill>
                <a:latin typeface="+mj-lt"/>
              </a:rPr>
              <a:t>gingivites, </a:t>
            </a:r>
            <a:r>
              <a:rPr lang="fr-FR" altLang="fr-FR" sz="1600" b="0" dirty="0">
                <a:solidFill>
                  <a:srgbClr val="000099"/>
                </a:solidFill>
                <a:latin typeface="+mj-lt"/>
              </a:rPr>
              <a:t>pyorrhée, parodontoses</a:t>
            </a:r>
            <a:r>
              <a:rPr lang="fr-FR" altLang="fr-FR" sz="1600" dirty="0">
                <a:solidFill>
                  <a:srgbClr val="92D050"/>
                </a:solidFill>
                <a:latin typeface="+mj-lt"/>
              </a:rPr>
              <a:t>, </a:t>
            </a:r>
            <a:r>
              <a:rPr lang="fr-FR" altLang="fr-FR" sz="1600" dirty="0" err="1">
                <a:solidFill>
                  <a:srgbClr val="92D050"/>
                </a:solidFill>
                <a:latin typeface="+mj-lt"/>
              </a:rPr>
              <a:t>aphtoses</a:t>
            </a:r>
            <a:r>
              <a:rPr lang="fr-FR" altLang="fr-FR" sz="1600" dirty="0">
                <a:solidFill>
                  <a:srgbClr val="92D050"/>
                </a:solidFill>
                <a:latin typeface="+mj-lt"/>
              </a:rPr>
              <a:t>,  diarrhées aiguës, colites ulcéreuses (suite d’amibiase)</a:t>
            </a:r>
            <a:endParaRPr lang="fr-FR" altLang="fr-FR" sz="1600" u="sng" dirty="0">
              <a:solidFill>
                <a:srgbClr val="92D050"/>
              </a:solidFill>
              <a:latin typeface="+mj-lt"/>
            </a:endParaRPr>
          </a:p>
          <a:p>
            <a:pPr marL="541338" eaLnBrk="1" fontAlgn="auto" hangingPunct="1">
              <a:spcBef>
                <a:spcPct val="20000"/>
              </a:spcBef>
              <a:spcAft>
                <a:spcPts val="0"/>
              </a:spcAft>
              <a:buFontTx/>
              <a:buChar char="•"/>
              <a:tabLst>
                <a:tab pos="541338" algn="l"/>
                <a:tab pos="5613400" algn="l"/>
              </a:tabLst>
              <a:defRPr/>
            </a:pPr>
            <a:r>
              <a:rPr lang="fr-FR" altLang="fr-FR" sz="1600" b="0" dirty="0">
                <a:solidFill>
                  <a:srgbClr val="000090"/>
                </a:solidFill>
                <a:latin typeface="+mj-lt"/>
              </a:rPr>
              <a:t> </a:t>
            </a:r>
            <a:r>
              <a:rPr lang="fr-FR" altLang="fr-FR" sz="1600" dirty="0">
                <a:solidFill>
                  <a:srgbClr val="92D050"/>
                </a:solidFill>
                <a:latin typeface="+mj-lt"/>
              </a:rPr>
              <a:t>Oculaires</a:t>
            </a:r>
          </a:p>
          <a:p>
            <a:pPr marL="541338" eaLnBrk="1" fontAlgn="auto" hangingPunct="1">
              <a:spcBef>
                <a:spcPct val="20000"/>
              </a:spcBef>
              <a:spcAft>
                <a:spcPts val="0"/>
              </a:spcAft>
              <a:buClr>
                <a:srgbClr val="000099"/>
              </a:buClr>
              <a:buFontTx/>
              <a:buChar char="•"/>
              <a:tabLst>
                <a:tab pos="541338" algn="l"/>
                <a:tab pos="5613400" algn="l"/>
              </a:tabLst>
              <a:defRPr/>
            </a:pPr>
            <a:r>
              <a:rPr lang="fr-FR" altLang="fr-FR" sz="1600" dirty="0">
                <a:solidFill>
                  <a:srgbClr val="33CC33"/>
                </a:solidFill>
                <a:latin typeface="+mj-lt"/>
              </a:rPr>
              <a:t> </a:t>
            </a:r>
            <a:r>
              <a:rPr lang="fr-FR" altLang="fr-FR" sz="1600" dirty="0">
                <a:solidFill>
                  <a:srgbClr val="92D050"/>
                </a:solidFill>
                <a:latin typeface="+mj-lt"/>
              </a:rPr>
              <a:t>Pneumologie</a:t>
            </a:r>
          </a:p>
          <a:p>
            <a:pPr marL="541338" eaLnBrk="1" fontAlgn="auto" hangingPunct="1">
              <a:spcBef>
                <a:spcPct val="20000"/>
              </a:spcBef>
              <a:spcAft>
                <a:spcPts val="0"/>
              </a:spcAft>
              <a:buFontTx/>
              <a:buChar char="•"/>
              <a:tabLst>
                <a:tab pos="541338" algn="l"/>
                <a:tab pos="5613400" algn="l"/>
              </a:tabLst>
              <a:defRPr/>
            </a:pPr>
            <a:r>
              <a:rPr lang="fr-FR" altLang="fr-FR" sz="1600" i="1" dirty="0">
                <a:solidFill>
                  <a:srgbClr val="000090"/>
                </a:solidFill>
                <a:latin typeface="+mj-lt"/>
              </a:rPr>
              <a:t> </a:t>
            </a:r>
            <a:r>
              <a:rPr lang="fr-FR" altLang="fr-FR" sz="1600" dirty="0">
                <a:solidFill>
                  <a:srgbClr val="000090"/>
                </a:solidFill>
                <a:latin typeface="+mj-lt"/>
              </a:rPr>
              <a:t>Génito-urinaires</a:t>
            </a:r>
          </a:p>
        </p:txBody>
      </p:sp>
      <p:sp>
        <p:nvSpPr>
          <p:cNvPr id="15" name="Text Box 25"/>
          <p:cNvSpPr txBox="1">
            <a:spLocks noChangeArrowheads="1"/>
          </p:cNvSpPr>
          <p:nvPr/>
        </p:nvSpPr>
        <p:spPr bwMode="auto">
          <a:xfrm>
            <a:off x="442913" y="4340225"/>
            <a:ext cx="10552112" cy="1531938"/>
          </a:xfrm>
          <a:prstGeom prst="rect">
            <a:avLst/>
          </a:prstGeom>
          <a:noFill/>
          <a:ln>
            <a:noFill/>
          </a:ln>
          <a:effectLst/>
        </p:spPr>
        <p:txBody>
          <a:bodyPr>
            <a:spAutoFit/>
          </a:bodyPr>
          <a:lstStyle>
            <a:lvl1pPr marL="187325" indent="-187325" eaLnBrk="0" hangingPunct="0">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1pPr>
            <a:lvl2pPr eaLnBrk="0" hangingPunct="0">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2pPr>
            <a:lvl3pPr eaLnBrk="0" hangingPunct="0">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3pPr>
            <a:lvl4pPr eaLnBrk="0" hangingPunct="0">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4pPr>
            <a:lvl5pPr eaLnBrk="0" hangingPunct="0">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5pPr>
            <a:lvl6pPr eaLnBrk="0" fontAlgn="base" hangingPunct="0">
              <a:spcBef>
                <a:spcPct val="0"/>
              </a:spcBef>
              <a:spcAft>
                <a:spcPct val="0"/>
              </a:spcAft>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6pPr>
            <a:lvl7pPr eaLnBrk="0" fontAlgn="base" hangingPunct="0">
              <a:spcBef>
                <a:spcPct val="0"/>
              </a:spcBef>
              <a:spcAft>
                <a:spcPct val="0"/>
              </a:spcAft>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7pPr>
            <a:lvl8pPr eaLnBrk="0" fontAlgn="base" hangingPunct="0">
              <a:spcBef>
                <a:spcPct val="0"/>
              </a:spcBef>
              <a:spcAft>
                <a:spcPct val="0"/>
              </a:spcAft>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8pPr>
            <a:lvl9pPr eaLnBrk="0" fontAlgn="base" hangingPunct="0">
              <a:spcBef>
                <a:spcPct val="0"/>
              </a:spcBef>
              <a:spcAft>
                <a:spcPct val="0"/>
              </a:spcAft>
              <a:tabLst>
                <a:tab pos="177800" algn="l"/>
                <a:tab pos="5613400" algn="l"/>
              </a:tabLst>
              <a:defRPr sz="2400" b="1">
                <a:solidFill>
                  <a:schemeClr val="tx1"/>
                </a:solidFill>
                <a:latin typeface="Tahoma" panose="020B0604030504040204" pitchFamily="34" charset="0"/>
                <a:ea typeface="ＭＳ Ｐゴシック" panose="020B0600070205080204" pitchFamily="34" charset="-128"/>
              </a:defRPr>
            </a:lvl9pPr>
          </a:lstStyle>
          <a:p>
            <a:pPr marL="0" indent="0" eaLnBrk="1" fontAlgn="auto" hangingPunct="1">
              <a:spcBef>
                <a:spcPts val="0"/>
              </a:spcBef>
              <a:spcAft>
                <a:spcPts val="0"/>
              </a:spcAft>
              <a:buClr>
                <a:srgbClr val="62C400"/>
              </a:buClr>
              <a:defRPr/>
            </a:pPr>
            <a:r>
              <a:rPr lang="fr-FR" altLang="fr-FR" sz="2000" dirty="0">
                <a:solidFill>
                  <a:srgbClr val="000090"/>
                </a:solidFill>
                <a:latin typeface="+mj-lt"/>
              </a:rPr>
              <a:t>Autres indications :</a:t>
            </a:r>
          </a:p>
          <a:p>
            <a:pPr marL="450850" eaLnBrk="1" fontAlgn="auto" hangingPunct="1">
              <a:spcBef>
                <a:spcPct val="20000"/>
              </a:spcBef>
              <a:spcAft>
                <a:spcPts val="0"/>
              </a:spcAft>
              <a:buFontTx/>
              <a:buChar char="•"/>
              <a:tabLst>
                <a:tab pos="541338" algn="l"/>
                <a:tab pos="5613400" algn="l"/>
              </a:tabLst>
              <a:defRPr/>
            </a:pPr>
            <a:r>
              <a:rPr lang="fr-FR" altLang="fr-FR" sz="1600" dirty="0">
                <a:solidFill>
                  <a:srgbClr val="000090"/>
                </a:solidFill>
                <a:latin typeface="+mj-lt"/>
              </a:rPr>
              <a:t>Dermatologie </a:t>
            </a:r>
            <a:r>
              <a:rPr lang="fr-FR" altLang="fr-FR" sz="1600" dirty="0">
                <a:solidFill>
                  <a:srgbClr val="92D050"/>
                </a:solidFill>
                <a:latin typeface="+mj-lt"/>
              </a:rPr>
              <a:t>:</a:t>
            </a:r>
            <a:r>
              <a:rPr lang="fr-FR" altLang="fr-FR" sz="1600" b="0" i="1" dirty="0">
                <a:solidFill>
                  <a:srgbClr val="92D050"/>
                </a:solidFill>
                <a:latin typeface="+mj-lt"/>
              </a:rPr>
              <a:t> </a:t>
            </a:r>
            <a:r>
              <a:rPr lang="fr-FR" altLang="fr-FR" sz="1600" dirty="0">
                <a:solidFill>
                  <a:srgbClr val="92D050"/>
                </a:solidFill>
                <a:latin typeface="+mj-lt"/>
              </a:rPr>
              <a:t>prurit des inflammations suppuratives, eczémas surinfectés</a:t>
            </a:r>
            <a:r>
              <a:rPr lang="fr-FR" altLang="fr-FR" sz="1600" b="0" dirty="0">
                <a:solidFill>
                  <a:srgbClr val="000090"/>
                </a:solidFill>
                <a:latin typeface="+mj-lt"/>
              </a:rPr>
              <a:t>, ulcérations et suppurations</a:t>
            </a:r>
          </a:p>
          <a:p>
            <a:pPr marL="450850" eaLnBrk="1" fontAlgn="auto" hangingPunct="1">
              <a:spcBef>
                <a:spcPct val="20000"/>
              </a:spcBef>
              <a:spcAft>
                <a:spcPts val="0"/>
              </a:spcAft>
              <a:buFontTx/>
              <a:buChar char="•"/>
              <a:tabLst>
                <a:tab pos="541338" algn="l"/>
                <a:tab pos="5613400" algn="l"/>
              </a:tabLst>
              <a:defRPr/>
            </a:pPr>
            <a:r>
              <a:rPr lang="fr-FR" altLang="fr-FR" sz="1600" dirty="0">
                <a:solidFill>
                  <a:srgbClr val="000090"/>
                </a:solidFill>
                <a:latin typeface="+mj-lt"/>
              </a:rPr>
              <a:t>Troubles neurologiques :</a:t>
            </a:r>
            <a:r>
              <a:rPr lang="fr-FR" altLang="fr-FR" sz="1600" b="0" i="1" dirty="0">
                <a:solidFill>
                  <a:srgbClr val="000090"/>
                </a:solidFill>
                <a:latin typeface="+mj-lt"/>
              </a:rPr>
              <a:t> </a:t>
            </a:r>
            <a:r>
              <a:rPr lang="fr-FR" altLang="fr-FR" sz="1600" b="0" dirty="0">
                <a:solidFill>
                  <a:srgbClr val="000090"/>
                </a:solidFill>
                <a:latin typeface="+mj-lt"/>
              </a:rPr>
              <a:t>tremblements</a:t>
            </a:r>
          </a:p>
          <a:p>
            <a:pPr marL="450850" eaLnBrk="1" fontAlgn="auto" hangingPunct="1">
              <a:spcBef>
                <a:spcPct val="20000"/>
              </a:spcBef>
              <a:spcAft>
                <a:spcPts val="0"/>
              </a:spcAft>
              <a:buFontTx/>
              <a:buChar char="•"/>
              <a:tabLst>
                <a:tab pos="541338" algn="l"/>
                <a:tab pos="5613400" algn="l"/>
              </a:tabLst>
              <a:defRPr/>
            </a:pPr>
            <a:r>
              <a:rPr lang="fr-FR" altLang="fr-FR" sz="1600" dirty="0">
                <a:solidFill>
                  <a:srgbClr val="000090"/>
                </a:solidFill>
                <a:latin typeface="+mj-lt"/>
              </a:rPr>
              <a:t>Troubles comportementaux </a:t>
            </a:r>
            <a:r>
              <a:rPr lang="fr-FR" altLang="fr-FR" sz="1600" i="1" dirty="0">
                <a:solidFill>
                  <a:srgbClr val="000090"/>
                </a:solidFill>
                <a:latin typeface="+mj-lt"/>
              </a:rPr>
              <a:t>:</a:t>
            </a:r>
            <a:r>
              <a:rPr lang="fr-FR" altLang="fr-FR" sz="1600" b="0" i="1" dirty="0">
                <a:solidFill>
                  <a:srgbClr val="000090"/>
                </a:solidFill>
                <a:latin typeface="+mj-lt"/>
              </a:rPr>
              <a:t> </a:t>
            </a:r>
            <a:r>
              <a:rPr lang="fr-FR" altLang="fr-FR" sz="1600" dirty="0">
                <a:solidFill>
                  <a:srgbClr val="92D050"/>
                </a:solidFill>
                <a:latin typeface="+mj-lt"/>
              </a:rPr>
              <a:t>instabilité caractérielle : colères brusques (tendances suppuratives par ailleurs),  difficultés scolaires</a:t>
            </a:r>
          </a:p>
        </p:txBody>
      </p:sp>
      <p:sp>
        <p:nvSpPr>
          <p:cNvPr id="249860" name="Text Box 30"/>
          <p:cNvSpPr txBox="1">
            <a:spLocks noChangeArrowheads="1"/>
          </p:cNvSpPr>
          <p:nvPr/>
        </p:nvSpPr>
        <p:spPr bwMode="auto">
          <a:xfrm>
            <a:off x="2397125" y="1057275"/>
            <a:ext cx="458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000" b="1">
                <a:solidFill>
                  <a:srgbClr val="95C41D"/>
                </a:solidFill>
                <a:ea typeface="ＭＳ Ｐゴシック" panose="020B0600070205080204" pitchFamily="34" charset="-128"/>
                <a:sym typeface="Wingdings" panose="05000000000000000000" pitchFamily="2" charset="2"/>
              </a:rPr>
              <a:t> </a:t>
            </a:r>
            <a:r>
              <a:rPr lang="fr-FR" altLang="fr-FR" sz="2000" b="1">
                <a:solidFill>
                  <a:srgbClr val="95C41D"/>
                </a:solidFill>
                <a:ea typeface="ＭＳ Ｐゴシック" panose="020B0600070205080204" pitchFamily="34" charset="-128"/>
              </a:rPr>
              <a:t>Mercurius solubilis</a:t>
            </a:r>
          </a:p>
        </p:txBody>
      </p:sp>
      <p:sp>
        <p:nvSpPr>
          <p:cNvPr id="20" name="ZoneTexte 19"/>
          <p:cNvSpPr txBox="1"/>
          <p:nvPr/>
        </p:nvSpPr>
        <p:spPr>
          <a:xfrm>
            <a:off x="2397125" y="314325"/>
            <a:ext cx="8091488" cy="584200"/>
          </a:xfrm>
          <a:prstGeom prst="rect">
            <a:avLst/>
          </a:prstGeom>
          <a:noFill/>
        </p:spPr>
        <p:txBody>
          <a:bodyPr>
            <a:spAutoFit/>
          </a:bodyPr>
          <a:lstStyle/>
          <a:p>
            <a:pPr eaLnBrk="1" fontAlgn="auto" hangingPunct="1">
              <a:spcBef>
                <a:spcPts val="0"/>
              </a:spcBef>
              <a:spcAft>
                <a:spcPts val="0"/>
              </a:spcAft>
              <a:defRPr/>
            </a:pPr>
            <a:r>
              <a:rPr lang="fr-FR" sz="3200" b="1" dirty="0">
                <a:solidFill>
                  <a:srgbClr val="FFFFFF"/>
                </a:solidFill>
                <a:latin typeface="+mj-lt"/>
              </a:rPr>
              <a:t>Focus matière médicale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oup 25"/>
          <p:cNvGraphicFramePr>
            <a:graphicFrameLocks noGrp="1"/>
          </p:cNvGraphicFramePr>
          <p:nvPr/>
        </p:nvGraphicFramePr>
        <p:xfrm>
          <a:off x="1841500" y="2200275"/>
          <a:ext cx="7908925" cy="4229100"/>
        </p:xfrm>
        <a:graphic>
          <a:graphicData uri="http://schemas.openxmlformats.org/drawingml/2006/table">
            <a:tbl>
              <a:tblPr/>
              <a:tblGrid>
                <a:gridCol w="4274716">
                  <a:extLst>
                    <a:ext uri="{9D8B030D-6E8A-4147-A177-3AD203B41FA5}">
                      <a16:colId xmlns:a16="http://schemas.microsoft.com/office/drawing/2014/main" val="20000"/>
                    </a:ext>
                  </a:extLst>
                </a:gridCol>
                <a:gridCol w="3634209">
                  <a:extLst>
                    <a:ext uri="{9D8B030D-6E8A-4147-A177-3AD203B41FA5}">
                      <a16:colId xmlns:a16="http://schemas.microsoft.com/office/drawing/2014/main" val="20001"/>
                    </a:ext>
                  </a:extLst>
                </a:gridCol>
              </a:tblGrid>
              <a:tr h="159383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pPr>
                      <a:r>
                        <a:rPr lang="fr-FR" altLang="fr-FR" sz="1400" b="1" kern="1200" dirty="0">
                          <a:solidFill>
                            <a:srgbClr val="000099"/>
                          </a:solidFill>
                          <a:latin typeface="+mj-lt"/>
                          <a:ea typeface="ＭＳ Ｐゴシック" panose="020B0600070205080204" pitchFamily="34" charset="-128"/>
                          <a:cs typeface="Arial" panose="020B0604020202020204" pitchFamily="34" charset="0"/>
                        </a:rPr>
                        <a:t>LOCALISATIONS</a:t>
                      </a:r>
                    </a:p>
                  </a:txBody>
                  <a:tcPr marL="91449" marR="91449" horzOverflow="overflow">
                    <a:lnL>
                      <a:noFill/>
                    </a:lnL>
                    <a:lnR w="28575" cap="flat" cmpd="sng" algn="ctr">
                      <a:solidFill>
                        <a:srgbClr val="33CC33"/>
                      </a:solidFill>
                      <a:prstDash val="solid"/>
                      <a:round/>
                      <a:headEnd type="none" w="med" len="med"/>
                      <a:tailEnd type="none" w="med" len="med"/>
                    </a:lnR>
                    <a:lnT>
                      <a:noFill/>
                    </a:lnT>
                    <a:lnB w="28575" cap="flat" cmpd="sng" algn="ctr">
                      <a:solidFill>
                        <a:srgbClr val="33CC33"/>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pPr>
                      <a:r>
                        <a:rPr lang="fr-FR" altLang="fr-FR" sz="1400" b="1" kern="1200" dirty="0">
                          <a:solidFill>
                            <a:srgbClr val="000099"/>
                          </a:solidFill>
                          <a:latin typeface="+mj-lt"/>
                          <a:ea typeface="ＭＳ Ｐゴシック" panose="020B0600070205080204" pitchFamily="34" charset="-128"/>
                          <a:cs typeface="Arial" panose="020B0604020202020204" pitchFamily="34" charset="0"/>
                        </a:rPr>
                        <a:t>SENSATIONS</a:t>
                      </a:r>
                    </a:p>
                    <a:p>
                      <a:pPr marL="0" marR="0" lvl="0" indent="0" algn="l" defTabSz="914400" rtl="0" eaLnBrk="1" fontAlgn="base" latinLnBrk="0" hangingPunct="1">
                        <a:lnSpc>
                          <a:spcPct val="100000"/>
                        </a:lnSpc>
                        <a:spcBef>
                          <a:spcPct val="0"/>
                        </a:spcBef>
                        <a:spcAft>
                          <a:spcPct val="0"/>
                        </a:spcAft>
                        <a:buClr>
                          <a:srgbClr val="33CC33"/>
                        </a:buClr>
                        <a:buSzTx/>
                        <a:buFontTx/>
                        <a:buNone/>
                        <a:tabLst/>
                      </a:pPr>
                      <a:endParaRPr lang="fr-FR" altLang="fr-FR" sz="1400" b="1" kern="1200" dirty="0">
                        <a:solidFill>
                          <a:srgbClr val="000099"/>
                        </a:solidFill>
                        <a:latin typeface="+mj-lt"/>
                        <a:ea typeface="ＭＳ Ｐゴシック" panose="020B0600070205080204" pitchFamily="34" charset="-128"/>
                        <a:cs typeface="Arial" panose="020B0604020202020204" pitchFamily="34" charset="0"/>
                      </a:endParaRPr>
                    </a:p>
                  </a:txBody>
                  <a:tcPr marL="91449" marR="91449" horzOverflow="overflow">
                    <a:lnL w="28575" cap="flat" cmpd="sng" algn="ctr">
                      <a:solidFill>
                        <a:srgbClr val="33CC33"/>
                      </a:solidFill>
                      <a:prstDash val="solid"/>
                      <a:round/>
                      <a:headEnd type="none" w="med" len="med"/>
                      <a:tailEnd type="none" w="med" len="med"/>
                    </a:lnL>
                    <a:lnR>
                      <a:noFill/>
                    </a:lnR>
                    <a:lnT>
                      <a:noFill/>
                    </a:lnT>
                    <a:lnB w="28575" cap="flat" cmpd="sng" algn="ctr">
                      <a:solidFill>
                        <a:srgbClr val="33CC33"/>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3526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400" b="1" kern="1200" dirty="0">
                          <a:solidFill>
                            <a:srgbClr val="000099"/>
                          </a:solidFill>
                          <a:latin typeface="+mj-lt"/>
                          <a:ea typeface="ＭＳ Ｐゴシック" panose="020B0600070205080204" pitchFamily="34" charset="-128"/>
                          <a:cs typeface="Arial" panose="020B0604020202020204" pitchFamily="34" charset="0"/>
                        </a:rPr>
                        <a:t>SIGNES CONCOMITANTS</a:t>
                      </a:r>
                    </a:p>
                  </a:txBody>
                  <a:tcPr marL="91449" marR="91449" horzOverflow="overflow">
                    <a:lnL>
                      <a:noFill/>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a:noFill/>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pPr>
                      <a:r>
                        <a:rPr lang="fr-FR" altLang="fr-FR" sz="1400" b="1" kern="1200" dirty="0">
                          <a:solidFill>
                            <a:srgbClr val="000099"/>
                          </a:solidFill>
                          <a:latin typeface="+mj-lt"/>
                          <a:ea typeface="ＭＳ Ｐゴシック" panose="020B0600070205080204" pitchFamily="34" charset="-128"/>
                          <a:cs typeface="Arial" panose="020B0604020202020204" pitchFamily="34" charset="0"/>
                        </a:rPr>
                        <a:t>MODALITES</a:t>
                      </a:r>
                    </a:p>
                  </a:txBody>
                  <a:tcPr marL="91449" marR="91449" horzOverflow="overflow">
                    <a:lnL w="28575" cap="flat" cmpd="sng" algn="ctr">
                      <a:solidFill>
                        <a:srgbClr val="33CC33"/>
                      </a:solidFill>
                      <a:prstDash val="solid"/>
                      <a:round/>
                      <a:headEnd type="none" w="med" len="med"/>
                      <a:tailEnd type="none" w="med" len="med"/>
                    </a:lnL>
                    <a:lnR>
                      <a:noFill/>
                    </a:lnR>
                    <a:lnT w="28575" cap="flat" cmpd="sng" algn="ctr">
                      <a:solidFill>
                        <a:srgbClr val="33CC33"/>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251913" name="Rectangle 67"/>
          <p:cNvSpPr>
            <a:spLocks noChangeArrowheads="1"/>
          </p:cNvSpPr>
          <p:nvPr/>
        </p:nvSpPr>
        <p:spPr bwMode="auto">
          <a:xfrm>
            <a:off x="3530600" y="1779588"/>
            <a:ext cx="440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1651000" algn="l"/>
              </a:tabLst>
              <a:defRPr>
                <a:solidFill>
                  <a:schemeClr val="tx1"/>
                </a:solidFill>
                <a:latin typeface="Arial" panose="020B0604020202020204" pitchFamily="34" charset="0"/>
              </a:defRPr>
            </a:lvl1pPr>
            <a:lvl2pPr marL="742950" indent="-285750">
              <a:tabLst>
                <a:tab pos="1651000" algn="l"/>
              </a:tabLst>
              <a:defRPr>
                <a:solidFill>
                  <a:schemeClr val="tx1"/>
                </a:solidFill>
                <a:latin typeface="Arial" panose="020B0604020202020204" pitchFamily="34" charset="0"/>
              </a:defRPr>
            </a:lvl2pPr>
            <a:lvl3pPr marL="1143000" indent="-228600">
              <a:tabLst>
                <a:tab pos="1651000" algn="l"/>
              </a:tabLst>
              <a:defRPr>
                <a:solidFill>
                  <a:schemeClr val="tx1"/>
                </a:solidFill>
                <a:latin typeface="Arial" panose="020B0604020202020204" pitchFamily="34" charset="0"/>
              </a:defRPr>
            </a:lvl3pPr>
            <a:lvl4pPr marL="1600200" indent="-228600">
              <a:tabLst>
                <a:tab pos="1651000" algn="l"/>
              </a:tabLst>
              <a:defRPr>
                <a:solidFill>
                  <a:schemeClr val="tx1"/>
                </a:solidFill>
                <a:latin typeface="Arial" panose="020B0604020202020204" pitchFamily="34" charset="0"/>
              </a:defRPr>
            </a:lvl4pPr>
            <a:lvl5pPr marL="2057400" indent="-228600">
              <a:tabLst>
                <a:tab pos="16510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6510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6510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6510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651000" algn="l"/>
              </a:tabLst>
              <a:defRPr>
                <a:solidFill>
                  <a:schemeClr val="tx1"/>
                </a:solidFill>
                <a:latin typeface="Arial" panose="020B0604020202020204" pitchFamily="34" charset="0"/>
              </a:defRPr>
            </a:lvl9pPr>
          </a:lstStyle>
          <a:p>
            <a:pPr algn="ctr" eaLnBrk="1" hangingPunct="1"/>
            <a:r>
              <a:rPr lang="fr-FR" altLang="fr-FR" sz="1400" b="1">
                <a:solidFill>
                  <a:srgbClr val="000099"/>
                </a:solidFill>
                <a:ea typeface="ＭＳ Ｐゴシック" panose="020B0600070205080204" pitchFamily="34" charset="-128"/>
                <a:cs typeface="Arial" panose="020B0604020202020204" pitchFamily="34" charset="0"/>
              </a:rPr>
              <a:t>ÉTIOLOGIE : Convalescence, allergie, dépression</a:t>
            </a:r>
          </a:p>
        </p:txBody>
      </p:sp>
      <p:pic>
        <p:nvPicPr>
          <p:cNvPr id="251914" name="Picture 18" descr="natrum m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8900" y="166688"/>
            <a:ext cx="17716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1"/>
          <p:cNvSpPr>
            <a:spLocks noChangeArrowheads="1"/>
          </p:cNvSpPr>
          <p:nvPr/>
        </p:nvSpPr>
        <p:spPr bwMode="auto">
          <a:xfrm>
            <a:off x="1571625" y="2520950"/>
            <a:ext cx="4572000" cy="1384300"/>
          </a:xfrm>
          <a:prstGeom prst="rect">
            <a:avLst/>
          </a:prstGeom>
          <a:noFill/>
          <a:ln>
            <a:noFill/>
          </a:ln>
          <a:effectLst/>
        </p:spPr>
        <p:txBody>
          <a:bodyPr>
            <a:spAutoFit/>
          </a:bodyPr>
          <a:lstStyle/>
          <a:p>
            <a:pPr eaLnBrk="1" fontAlgn="auto" hangingPunct="1">
              <a:spcBef>
                <a:spcPts val="0"/>
              </a:spcBef>
              <a:spcAft>
                <a:spcPts val="0"/>
              </a:spcAft>
              <a:buClr>
                <a:srgbClr val="000099"/>
              </a:buClr>
              <a:buFontTx/>
              <a:buChar char="•"/>
              <a:defRPr/>
            </a:pPr>
            <a:r>
              <a:rPr lang="fr-FR" altLang="fr-FR" sz="1400" dirty="0">
                <a:solidFill>
                  <a:schemeClr val="accent2"/>
                </a:solidFill>
                <a:latin typeface="+mj-lt"/>
                <a:ea typeface="Times New Roman" panose="02020603050405020304" pitchFamily="18" charset="0"/>
                <a:cs typeface="Arial" panose="020B0604020202020204" pitchFamily="34" charset="0"/>
              </a:rPr>
              <a:t> </a:t>
            </a:r>
            <a:r>
              <a:rPr lang="fr-FR" altLang="fr-FR" sz="1400" dirty="0">
                <a:solidFill>
                  <a:srgbClr val="000099"/>
                </a:solidFill>
                <a:latin typeface="+mj-lt"/>
                <a:ea typeface="Times New Roman" panose="02020603050405020304" pitchFamily="18" charset="0"/>
                <a:cs typeface="Arial" panose="020B0604020202020204" pitchFamily="34" charset="0"/>
              </a:rPr>
              <a:t>muqueuses</a:t>
            </a:r>
            <a:r>
              <a:rPr lang="fr-FR" altLang="fr-FR" sz="1400" dirty="0">
                <a:solidFill>
                  <a:schemeClr val="accent2"/>
                </a:solidFill>
                <a:latin typeface="+mj-lt"/>
                <a:ea typeface="Times New Roman" panose="02020603050405020304" pitchFamily="18" charset="0"/>
                <a:cs typeface="Arial" panose="020B0604020202020204" pitchFamily="34" charset="0"/>
              </a:rPr>
              <a:t> </a:t>
            </a:r>
            <a:r>
              <a:rPr lang="fr-FR" altLang="fr-FR" sz="1400" b="1" dirty="0">
                <a:solidFill>
                  <a:srgbClr val="95C41D"/>
                </a:solidFill>
                <a:latin typeface="+mj-lt"/>
                <a:ea typeface="Times New Roman" panose="02020603050405020304" pitchFamily="18" charset="0"/>
                <a:cs typeface="Arial" panose="020B0604020202020204" pitchFamily="34" charset="0"/>
              </a:rPr>
              <a:t>nasale</a:t>
            </a:r>
            <a:r>
              <a:rPr lang="fr-FR" altLang="fr-FR" sz="1400" dirty="0">
                <a:solidFill>
                  <a:srgbClr val="000099"/>
                </a:solidFill>
                <a:latin typeface="+mj-lt"/>
                <a:ea typeface="Times New Roman" panose="02020603050405020304" pitchFamily="18" charset="0"/>
                <a:cs typeface="Arial" panose="020B0604020202020204" pitchFamily="34" charset="0"/>
              </a:rPr>
              <a:t>, bronchique</a:t>
            </a:r>
            <a:r>
              <a:rPr lang="fr-FR" altLang="fr-FR" sz="1400" dirty="0">
                <a:solidFill>
                  <a:schemeClr val="accent2"/>
                </a:solidFill>
                <a:latin typeface="+mj-lt"/>
                <a:ea typeface="Times New Roman" panose="02020603050405020304" pitchFamily="18" charset="0"/>
                <a:cs typeface="Arial" panose="020B0604020202020204" pitchFamily="34" charset="0"/>
              </a:rPr>
              <a:t>, </a:t>
            </a:r>
          </a:p>
          <a:p>
            <a:pPr eaLnBrk="1" fontAlgn="auto" hangingPunct="1">
              <a:spcBef>
                <a:spcPts val="0"/>
              </a:spcBef>
              <a:spcAft>
                <a:spcPts val="0"/>
              </a:spcAft>
              <a:buClr>
                <a:srgbClr val="33CC33"/>
              </a:buClr>
              <a:defRPr/>
            </a:pPr>
            <a:r>
              <a:rPr lang="fr-FR" altLang="fr-FR" sz="1400" b="1" dirty="0">
                <a:solidFill>
                  <a:srgbClr val="33CC33"/>
                </a:solidFill>
                <a:latin typeface="+mj-lt"/>
                <a:ea typeface="Times New Roman" panose="02020603050405020304" pitchFamily="18" charset="0"/>
                <a:cs typeface="Arial" panose="020B0604020202020204" pitchFamily="34" charset="0"/>
              </a:rPr>
              <a:t>  </a:t>
            </a:r>
            <a:r>
              <a:rPr lang="fr-FR" altLang="fr-FR" sz="1400" b="1" dirty="0">
                <a:solidFill>
                  <a:srgbClr val="95C41D"/>
                </a:solidFill>
                <a:latin typeface="+mj-lt"/>
                <a:ea typeface="Times New Roman" panose="02020603050405020304" pitchFamily="18" charset="0"/>
                <a:cs typeface="Arial" panose="020B0604020202020204" pitchFamily="34" charset="0"/>
              </a:rPr>
              <a:t>conjonctive</a:t>
            </a:r>
            <a:r>
              <a:rPr lang="fr-FR" altLang="fr-FR" sz="1400" dirty="0">
                <a:solidFill>
                  <a:srgbClr val="000099"/>
                </a:solidFill>
                <a:latin typeface="+mj-lt"/>
                <a:ea typeface="Times New Roman" panose="02020603050405020304" pitchFamily="18" charset="0"/>
                <a:cs typeface="Arial" panose="020B0604020202020204" pitchFamily="34" charset="0"/>
              </a:rPr>
              <a:t>, vaginale</a:t>
            </a:r>
            <a:endParaRPr lang="fr-FR" altLang="fr-FR" sz="1400" b="1" dirty="0">
              <a:solidFill>
                <a:srgbClr val="000099"/>
              </a:solidFill>
              <a:latin typeface="+mj-lt"/>
              <a:ea typeface="Times New Roman" panose="02020603050405020304" pitchFamily="18" charset="0"/>
              <a:cs typeface="Arial" panose="020B0604020202020204" pitchFamily="34" charset="0"/>
            </a:endParaRPr>
          </a:p>
          <a:p>
            <a:pPr eaLnBrk="1" fontAlgn="auto" hangingPunct="1">
              <a:spcBef>
                <a:spcPts val="0"/>
              </a:spcBef>
              <a:spcAft>
                <a:spcPts val="0"/>
              </a:spcAft>
              <a:buClr>
                <a:srgbClr val="000099"/>
              </a:buClr>
              <a:buFontTx/>
              <a:buChar char="•"/>
              <a:defRPr/>
            </a:pPr>
            <a:r>
              <a:rPr lang="fr-FR" altLang="fr-FR" sz="1400" b="1" dirty="0">
                <a:solidFill>
                  <a:schemeClr val="accent2"/>
                </a:solidFill>
                <a:latin typeface="+mj-lt"/>
                <a:ea typeface="Times New Roman" panose="02020603050405020304" pitchFamily="18" charset="0"/>
                <a:cs typeface="Arial" panose="020B0604020202020204" pitchFamily="34" charset="0"/>
              </a:rPr>
              <a:t> </a:t>
            </a:r>
            <a:r>
              <a:rPr lang="fr-FR" altLang="fr-FR" sz="1400" b="1" dirty="0">
                <a:solidFill>
                  <a:srgbClr val="95C41D"/>
                </a:solidFill>
                <a:latin typeface="+mj-lt"/>
                <a:ea typeface="Times New Roman" panose="02020603050405020304" pitchFamily="18" charset="0"/>
                <a:cs typeface="Arial" panose="020B0604020202020204" pitchFamily="34" charset="0"/>
              </a:rPr>
              <a:t>nutrition</a:t>
            </a:r>
          </a:p>
          <a:p>
            <a:pPr eaLnBrk="1" fontAlgn="auto" hangingPunct="1">
              <a:spcBef>
                <a:spcPts val="0"/>
              </a:spcBef>
              <a:spcAft>
                <a:spcPts val="0"/>
              </a:spcAft>
              <a:buClr>
                <a:srgbClr val="000099"/>
              </a:buClr>
              <a:buFontTx/>
              <a:buChar char="•"/>
              <a:defRPr/>
            </a:pPr>
            <a:r>
              <a:rPr lang="fr-FR" altLang="fr-FR" sz="1400" b="1" dirty="0">
                <a:solidFill>
                  <a:srgbClr val="33CC33"/>
                </a:solidFill>
                <a:latin typeface="+mj-lt"/>
                <a:ea typeface="Times New Roman" panose="02020603050405020304" pitchFamily="18" charset="0"/>
                <a:cs typeface="Arial" panose="020B0604020202020204" pitchFamily="34" charset="0"/>
              </a:rPr>
              <a:t> </a:t>
            </a:r>
            <a:r>
              <a:rPr lang="fr-FR" altLang="fr-FR" sz="1400" b="1" dirty="0">
                <a:solidFill>
                  <a:srgbClr val="95C41D"/>
                </a:solidFill>
                <a:latin typeface="+mj-lt"/>
                <a:ea typeface="Times New Roman" panose="02020603050405020304" pitchFamily="18" charset="0"/>
                <a:cs typeface="Arial" panose="020B0604020202020204" pitchFamily="34" charset="0"/>
              </a:rPr>
              <a:t>peau</a:t>
            </a:r>
          </a:p>
          <a:p>
            <a:pPr eaLnBrk="1" fontAlgn="auto" hangingPunct="1">
              <a:spcBef>
                <a:spcPts val="0"/>
              </a:spcBef>
              <a:spcAft>
                <a:spcPts val="0"/>
              </a:spcAft>
              <a:buClr>
                <a:srgbClr val="000099"/>
              </a:buClr>
              <a:buFontTx/>
              <a:buChar char="•"/>
              <a:defRPr/>
            </a:pPr>
            <a:r>
              <a:rPr lang="fr-FR" altLang="fr-FR" sz="1400" dirty="0">
                <a:solidFill>
                  <a:schemeClr val="accent2"/>
                </a:solidFill>
                <a:latin typeface="+mj-lt"/>
                <a:ea typeface="Times New Roman" panose="02020603050405020304" pitchFamily="18" charset="0"/>
                <a:cs typeface="Arial" panose="020B0604020202020204" pitchFamily="34" charset="0"/>
              </a:rPr>
              <a:t> </a:t>
            </a:r>
            <a:r>
              <a:rPr lang="fr-FR" altLang="fr-FR" sz="1400" dirty="0">
                <a:solidFill>
                  <a:srgbClr val="000099"/>
                </a:solidFill>
                <a:latin typeface="+mj-lt"/>
                <a:ea typeface="Times New Roman" panose="02020603050405020304" pitchFamily="18" charset="0"/>
                <a:cs typeface="Arial" panose="020B0604020202020204" pitchFamily="34" charset="0"/>
              </a:rPr>
              <a:t>système nerveux central</a:t>
            </a:r>
            <a:endParaRPr lang="fr-FR" altLang="fr-FR" sz="1400" b="1" dirty="0">
              <a:solidFill>
                <a:srgbClr val="000099"/>
              </a:solidFill>
              <a:latin typeface="+mj-lt"/>
              <a:ea typeface="Times New Roman" panose="02020603050405020304" pitchFamily="18" charset="0"/>
              <a:cs typeface="Arial" panose="020B0604020202020204" pitchFamily="34" charset="0"/>
            </a:endParaRPr>
          </a:p>
          <a:p>
            <a:pPr eaLnBrk="1" fontAlgn="auto" hangingPunct="1">
              <a:spcBef>
                <a:spcPts val="0"/>
              </a:spcBef>
              <a:spcAft>
                <a:spcPts val="0"/>
              </a:spcAft>
              <a:buClr>
                <a:srgbClr val="33CC33"/>
              </a:buClr>
              <a:defRPr/>
            </a:pPr>
            <a:endParaRPr lang="fr-FR" altLang="fr-FR" sz="1400" b="1" dirty="0">
              <a:solidFill>
                <a:srgbClr val="33CC33"/>
              </a:solidFill>
              <a:latin typeface="+mj-lt"/>
              <a:ea typeface="Times New Roman" panose="02020603050405020304" pitchFamily="18" charset="0"/>
              <a:cs typeface="Arial" panose="020B0604020202020204" pitchFamily="34" charset="0"/>
            </a:endParaRPr>
          </a:p>
        </p:txBody>
      </p:sp>
      <p:sp>
        <p:nvSpPr>
          <p:cNvPr id="24" name="Rectangle 24"/>
          <p:cNvSpPr>
            <a:spLocks noChangeArrowheads="1"/>
          </p:cNvSpPr>
          <p:nvPr/>
        </p:nvSpPr>
        <p:spPr bwMode="auto">
          <a:xfrm>
            <a:off x="6143625" y="2563813"/>
            <a:ext cx="4572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99"/>
              </a:buClr>
              <a:buFontTx/>
              <a:buChar char="•"/>
            </a:pPr>
            <a:r>
              <a:rPr lang="fr-FR" altLang="fr-FR" sz="1400">
                <a:solidFill>
                  <a:srgbClr val="000099"/>
                </a:solidFill>
                <a:ea typeface="Times New Roman" panose="02020603050405020304" pitchFamily="18" charset="0"/>
                <a:cs typeface="Arial" panose="020B0604020202020204" pitchFamily="34" charset="0"/>
              </a:rPr>
              <a:t> fourmillements</a:t>
            </a:r>
          </a:p>
          <a:p>
            <a:pPr eaLnBrk="1" hangingPunct="1">
              <a:buClr>
                <a:srgbClr val="000099"/>
              </a:buClr>
              <a:buFontTx/>
              <a:buChar char="•"/>
            </a:pPr>
            <a:r>
              <a:rPr lang="fr-FR" altLang="fr-FR" sz="1400">
                <a:solidFill>
                  <a:srgbClr val="000099"/>
                </a:solidFill>
                <a:ea typeface="Times New Roman" panose="02020603050405020304" pitchFamily="18" charset="0"/>
                <a:cs typeface="Arial" panose="020B0604020202020204" pitchFamily="34" charset="0"/>
              </a:rPr>
              <a:t> brûlures, piqûres</a:t>
            </a:r>
          </a:p>
          <a:p>
            <a:pPr eaLnBrk="1" hangingPunct="1">
              <a:buClr>
                <a:srgbClr val="000099"/>
              </a:buClr>
              <a:buFontTx/>
              <a:buChar char="•"/>
            </a:pPr>
            <a:r>
              <a:rPr lang="fr-FR" altLang="fr-FR" sz="1400">
                <a:solidFill>
                  <a:srgbClr val="000099"/>
                </a:solidFill>
                <a:ea typeface="Times New Roman" panose="02020603050405020304" pitchFamily="18" charset="0"/>
                <a:cs typeface="Arial" panose="020B0604020202020204" pitchFamily="34" charset="0"/>
              </a:rPr>
              <a:t> fatigabilité et frilosité</a:t>
            </a:r>
          </a:p>
        </p:txBody>
      </p:sp>
      <p:sp>
        <p:nvSpPr>
          <p:cNvPr id="25" name="Rectangle 27"/>
          <p:cNvSpPr>
            <a:spLocks noChangeArrowheads="1"/>
          </p:cNvSpPr>
          <p:nvPr/>
        </p:nvSpPr>
        <p:spPr bwMode="auto">
          <a:xfrm>
            <a:off x="6070600" y="4095750"/>
            <a:ext cx="4321175" cy="954088"/>
          </a:xfrm>
          <a:prstGeom prst="rect">
            <a:avLst/>
          </a:prstGeom>
          <a:noFill/>
          <a:ln>
            <a:noFill/>
          </a:ln>
          <a:effectLst/>
        </p:spPr>
        <p:txBody>
          <a:bodyPr>
            <a:spAutoFit/>
          </a:bodyPr>
          <a:lstStyle/>
          <a:p>
            <a:pPr eaLnBrk="1" fontAlgn="auto" hangingPunct="1">
              <a:spcBef>
                <a:spcPts val="0"/>
              </a:spcBef>
              <a:spcAft>
                <a:spcPts val="0"/>
              </a:spcAft>
              <a:buClr>
                <a:srgbClr val="000099"/>
              </a:buClr>
              <a:buFontTx/>
              <a:buChar char="•"/>
              <a:defRPr/>
            </a:pPr>
            <a:r>
              <a:rPr lang="fr-FR" altLang="fr-FR" sz="1400" dirty="0">
                <a:solidFill>
                  <a:schemeClr val="accent2"/>
                </a:solidFill>
                <a:latin typeface="+mj-lt"/>
                <a:ea typeface="Times New Roman" panose="02020603050405020304" pitchFamily="18" charset="0"/>
                <a:cs typeface="Arial" panose="020B0604020202020204" pitchFamily="34" charset="0"/>
              </a:rPr>
              <a:t> </a:t>
            </a:r>
            <a:r>
              <a:rPr lang="fr-FR" altLang="fr-FR" sz="1400" dirty="0">
                <a:solidFill>
                  <a:srgbClr val="000099"/>
                </a:solidFill>
                <a:latin typeface="+mj-lt"/>
                <a:ea typeface="Times New Roman" panose="02020603050405020304" pitchFamily="18" charset="0"/>
                <a:cs typeface="Arial" panose="020B0604020202020204" pitchFamily="34" charset="0"/>
              </a:rPr>
              <a:t>Aggravation</a:t>
            </a:r>
            <a:r>
              <a:rPr lang="fr-FR" altLang="fr-FR" sz="1400" dirty="0">
                <a:solidFill>
                  <a:schemeClr val="accent2"/>
                </a:solidFill>
                <a:latin typeface="+mj-lt"/>
                <a:ea typeface="Times New Roman" panose="02020603050405020304" pitchFamily="18" charset="0"/>
                <a:cs typeface="Arial" panose="020B0604020202020204" pitchFamily="34" charset="0"/>
              </a:rPr>
              <a:t> </a:t>
            </a:r>
          </a:p>
          <a:p>
            <a:pPr eaLnBrk="1" fontAlgn="auto" hangingPunct="1">
              <a:spcBef>
                <a:spcPts val="0"/>
              </a:spcBef>
              <a:spcAft>
                <a:spcPts val="0"/>
              </a:spcAft>
              <a:buClr>
                <a:srgbClr val="33CC33"/>
              </a:buClr>
              <a:buFont typeface="Calibri" panose="020F0502020204030204" pitchFamily="34" charset="0"/>
              <a:buChar char="-"/>
              <a:defRPr/>
            </a:pPr>
            <a:r>
              <a:rPr lang="fr-FR" altLang="fr-FR" sz="1400" dirty="0">
                <a:solidFill>
                  <a:srgbClr val="000099"/>
                </a:solidFill>
                <a:latin typeface="+mj-lt"/>
                <a:ea typeface="Times New Roman" panose="02020603050405020304" pitchFamily="18" charset="0"/>
                <a:cs typeface="Arial" panose="020B0604020202020204" pitchFamily="34" charset="0"/>
              </a:rPr>
              <a:t> vers 10h, </a:t>
            </a:r>
            <a:r>
              <a:rPr lang="fr-FR" altLang="fr-FR" sz="1400" b="1" dirty="0">
                <a:solidFill>
                  <a:srgbClr val="95C41D"/>
                </a:solidFill>
                <a:latin typeface="+mj-lt"/>
                <a:ea typeface="Times New Roman" panose="02020603050405020304" pitchFamily="18" charset="0"/>
                <a:cs typeface="Arial" panose="020B0604020202020204" pitchFamily="34" charset="0"/>
              </a:rPr>
              <a:t>au soleil, en cas de séjour à la mer</a:t>
            </a:r>
          </a:p>
          <a:p>
            <a:pPr eaLnBrk="1" fontAlgn="auto" hangingPunct="1">
              <a:spcBef>
                <a:spcPts val="0"/>
              </a:spcBef>
              <a:spcAft>
                <a:spcPts val="0"/>
              </a:spcAft>
              <a:buClr>
                <a:srgbClr val="33CC33"/>
              </a:buClr>
              <a:buFont typeface="Calibri" panose="020F0502020204030204" pitchFamily="34" charset="0"/>
              <a:buChar char="-"/>
              <a:defRPr/>
            </a:pPr>
            <a:r>
              <a:rPr lang="fr-FR" altLang="fr-FR" sz="1400" dirty="0">
                <a:solidFill>
                  <a:schemeClr val="accent2"/>
                </a:solidFill>
                <a:latin typeface="+mj-lt"/>
                <a:ea typeface="Times New Roman" panose="02020603050405020304" pitchFamily="18" charset="0"/>
                <a:cs typeface="Arial" panose="020B0604020202020204" pitchFamily="34" charset="0"/>
              </a:rPr>
              <a:t> </a:t>
            </a:r>
            <a:r>
              <a:rPr lang="fr-FR" altLang="fr-FR" sz="1400" dirty="0">
                <a:solidFill>
                  <a:srgbClr val="000099"/>
                </a:solidFill>
                <a:latin typeface="+mj-lt"/>
                <a:ea typeface="Times New Roman" panose="02020603050405020304" pitchFamily="18" charset="0"/>
                <a:cs typeface="Arial" panose="020B0604020202020204" pitchFamily="34" charset="0"/>
              </a:rPr>
              <a:t>consolation, effort intellectuel</a:t>
            </a:r>
          </a:p>
          <a:p>
            <a:pPr eaLnBrk="1" fontAlgn="auto" hangingPunct="1">
              <a:spcBef>
                <a:spcPts val="0"/>
              </a:spcBef>
              <a:spcAft>
                <a:spcPts val="0"/>
              </a:spcAft>
              <a:buClr>
                <a:srgbClr val="000099"/>
              </a:buClr>
              <a:buFontTx/>
              <a:buChar char="•"/>
              <a:defRPr/>
            </a:pPr>
            <a:r>
              <a:rPr lang="fr-FR" altLang="fr-FR" sz="1400" dirty="0">
                <a:solidFill>
                  <a:schemeClr val="accent2"/>
                </a:solidFill>
                <a:latin typeface="+mj-lt"/>
                <a:ea typeface="Times New Roman" panose="02020603050405020304" pitchFamily="18" charset="0"/>
                <a:cs typeface="Arial" panose="020B0604020202020204" pitchFamily="34" charset="0"/>
              </a:rPr>
              <a:t> </a:t>
            </a:r>
            <a:r>
              <a:rPr lang="fr-FR" altLang="fr-FR" sz="1400" b="1" dirty="0">
                <a:solidFill>
                  <a:srgbClr val="95C41D"/>
                </a:solidFill>
                <a:latin typeface="+mj-lt"/>
                <a:ea typeface="Times New Roman" panose="02020603050405020304" pitchFamily="18" charset="0"/>
                <a:cs typeface="Arial" panose="020B0604020202020204" pitchFamily="34" charset="0"/>
              </a:rPr>
              <a:t>périodicité et alternance courtes</a:t>
            </a:r>
          </a:p>
        </p:txBody>
      </p:sp>
      <p:sp>
        <p:nvSpPr>
          <p:cNvPr id="26" name="Rectangle 29"/>
          <p:cNvSpPr>
            <a:spLocks noChangeArrowheads="1"/>
          </p:cNvSpPr>
          <p:nvPr/>
        </p:nvSpPr>
        <p:spPr bwMode="auto">
          <a:xfrm>
            <a:off x="1498600" y="4111625"/>
            <a:ext cx="4876800" cy="955675"/>
          </a:xfrm>
          <a:prstGeom prst="rect">
            <a:avLst/>
          </a:prstGeom>
          <a:noFill/>
          <a:ln>
            <a:noFill/>
          </a:ln>
          <a:effectLst/>
        </p:spPr>
        <p:txBody>
          <a:bodyPr>
            <a:spAutoFit/>
          </a:bodyPr>
          <a:lstStyle/>
          <a:p>
            <a:pPr eaLnBrk="1" fontAlgn="auto" hangingPunct="1">
              <a:spcBef>
                <a:spcPts val="0"/>
              </a:spcBef>
              <a:spcAft>
                <a:spcPts val="0"/>
              </a:spcAft>
              <a:buClr>
                <a:srgbClr val="000099"/>
              </a:buClr>
              <a:buFontTx/>
              <a:buChar char="•"/>
              <a:defRPr/>
            </a:pPr>
            <a:r>
              <a:rPr lang="fr-FR" altLang="fr-FR" sz="1400" dirty="0">
                <a:solidFill>
                  <a:schemeClr val="accent2"/>
                </a:solidFill>
                <a:latin typeface="+mj-lt"/>
              </a:rPr>
              <a:t> </a:t>
            </a:r>
            <a:r>
              <a:rPr lang="fr-FR" altLang="fr-FR" sz="1400" b="1" dirty="0">
                <a:solidFill>
                  <a:srgbClr val="95C41D"/>
                </a:solidFill>
                <a:latin typeface="+mj-lt"/>
                <a:ea typeface="Times New Roman" panose="02020603050405020304" pitchFamily="18" charset="0"/>
                <a:cs typeface="Arial" panose="020B0604020202020204" pitchFamily="34" charset="0"/>
              </a:rPr>
              <a:t>soif inextinguible, </a:t>
            </a:r>
          </a:p>
          <a:p>
            <a:pPr eaLnBrk="1" fontAlgn="auto" hangingPunct="1">
              <a:spcBef>
                <a:spcPts val="0"/>
              </a:spcBef>
              <a:spcAft>
                <a:spcPts val="0"/>
              </a:spcAft>
              <a:buClr>
                <a:srgbClr val="000099"/>
              </a:buClr>
              <a:buFontTx/>
              <a:buChar char="•"/>
              <a:defRPr/>
            </a:pPr>
            <a:r>
              <a:rPr lang="fr-FR" altLang="fr-FR" sz="1400" dirty="0">
                <a:solidFill>
                  <a:srgbClr val="000099"/>
                </a:solidFill>
                <a:latin typeface="+mj-lt"/>
                <a:ea typeface="Times New Roman" panose="02020603050405020304" pitchFamily="18" charset="0"/>
                <a:cs typeface="Arial" panose="020B0604020202020204" pitchFamily="34" charset="0"/>
              </a:rPr>
              <a:t> sécrétion de mucosités incolores, abondantes</a:t>
            </a:r>
            <a:r>
              <a:rPr lang="fr-FR" altLang="fr-FR" sz="1400" dirty="0">
                <a:solidFill>
                  <a:srgbClr val="000099"/>
                </a:solidFill>
                <a:latin typeface="+mj-lt"/>
              </a:rPr>
              <a:t> </a:t>
            </a:r>
          </a:p>
          <a:p>
            <a:pPr eaLnBrk="1" fontAlgn="auto" hangingPunct="1">
              <a:spcBef>
                <a:spcPts val="0"/>
              </a:spcBef>
              <a:spcAft>
                <a:spcPts val="0"/>
              </a:spcAft>
              <a:buClr>
                <a:srgbClr val="000099"/>
              </a:buClr>
              <a:buFontTx/>
              <a:buChar char="•"/>
              <a:defRPr/>
            </a:pPr>
            <a:r>
              <a:rPr lang="fr-FR" altLang="fr-FR" sz="1400" dirty="0">
                <a:solidFill>
                  <a:srgbClr val="000099"/>
                </a:solidFill>
                <a:latin typeface="+mj-lt"/>
                <a:ea typeface="Times New Roman" panose="02020603050405020304" pitchFamily="18" charset="0"/>
                <a:cs typeface="Arial" panose="020B0604020202020204" pitchFamily="34" charset="0"/>
              </a:rPr>
              <a:t> boulimie fréquente </a:t>
            </a:r>
          </a:p>
          <a:p>
            <a:pPr eaLnBrk="1" fontAlgn="auto" hangingPunct="1">
              <a:spcBef>
                <a:spcPts val="0"/>
              </a:spcBef>
              <a:spcAft>
                <a:spcPts val="0"/>
              </a:spcAft>
              <a:buClr>
                <a:srgbClr val="000099"/>
              </a:buClr>
              <a:buFontTx/>
              <a:buChar char="•"/>
              <a:defRPr/>
            </a:pPr>
            <a:r>
              <a:rPr lang="fr-FR" altLang="fr-FR" sz="1400" dirty="0">
                <a:solidFill>
                  <a:schemeClr val="accent2"/>
                </a:solidFill>
                <a:latin typeface="+mj-lt"/>
                <a:ea typeface="Times New Roman" panose="02020603050405020304" pitchFamily="18" charset="0"/>
                <a:cs typeface="Arial" panose="020B0604020202020204" pitchFamily="34" charset="0"/>
              </a:rPr>
              <a:t> </a:t>
            </a:r>
            <a:r>
              <a:rPr lang="fr-FR" altLang="fr-FR" sz="1400" b="1" dirty="0">
                <a:solidFill>
                  <a:srgbClr val="95C41D"/>
                </a:solidFill>
                <a:latin typeface="+mj-lt"/>
                <a:ea typeface="Times New Roman" panose="02020603050405020304" pitchFamily="18" charset="0"/>
                <a:cs typeface="Arial" panose="020B0604020202020204" pitchFamily="34" charset="0"/>
              </a:rPr>
              <a:t>désir anormal de sel </a:t>
            </a:r>
          </a:p>
        </p:txBody>
      </p:sp>
      <p:sp>
        <p:nvSpPr>
          <p:cNvPr id="27" name="Text Box 24"/>
          <p:cNvSpPr txBox="1">
            <a:spLocks noChangeArrowheads="1"/>
          </p:cNvSpPr>
          <p:nvPr/>
        </p:nvSpPr>
        <p:spPr bwMode="auto">
          <a:xfrm>
            <a:off x="1658938" y="1463675"/>
            <a:ext cx="9296400" cy="306388"/>
          </a:xfrm>
          <a:prstGeom prst="rect">
            <a:avLst/>
          </a:prstGeom>
          <a:noFill/>
          <a:ln>
            <a:noFill/>
          </a:ln>
          <a:effectLst/>
        </p:spPr>
        <p:txBody>
          <a:bodyPr>
            <a:spAutoFit/>
          </a:bodyPr>
          <a:lstStyle/>
          <a:p>
            <a:pPr algn="ctr" eaLnBrk="1" fontAlgn="auto" hangingPunct="1">
              <a:spcBef>
                <a:spcPct val="50000"/>
              </a:spcBef>
              <a:spcAft>
                <a:spcPts val="0"/>
              </a:spcAft>
              <a:defRPr/>
            </a:pPr>
            <a:r>
              <a:rPr lang="fr-FR" altLang="fr-FR" sz="1400" b="1" u="sng" dirty="0">
                <a:solidFill>
                  <a:srgbClr val="000090"/>
                </a:solidFill>
                <a:latin typeface="+mj-lt"/>
              </a:rPr>
              <a:t>MOTS CLÉS</a:t>
            </a:r>
            <a:r>
              <a:rPr lang="fr-FR" altLang="fr-FR" sz="1400" b="1" dirty="0">
                <a:solidFill>
                  <a:srgbClr val="000090"/>
                </a:solidFill>
                <a:latin typeface="+mj-lt"/>
              </a:rPr>
              <a:t> : FAIM et MAIGREUR, SOIF et DÉSHYDRATATION, CHAGRIN et SOLITUDE</a:t>
            </a:r>
          </a:p>
        </p:txBody>
      </p:sp>
      <p:sp>
        <p:nvSpPr>
          <p:cNvPr id="19" name="Text Box 30"/>
          <p:cNvSpPr txBox="1">
            <a:spLocks noChangeArrowheads="1"/>
          </p:cNvSpPr>
          <p:nvPr/>
        </p:nvSpPr>
        <p:spPr bwMode="auto">
          <a:xfrm>
            <a:off x="2397125" y="1055688"/>
            <a:ext cx="5738813" cy="862012"/>
          </a:xfrm>
          <a:prstGeom prst="rect">
            <a:avLst/>
          </a:prstGeom>
          <a:noFill/>
          <a:ln>
            <a:noFill/>
          </a:ln>
          <a:effectLst/>
        </p:spPr>
        <p:txBody>
          <a:bodyPr>
            <a:spAutoFit/>
          </a:bodyPr>
          <a:lstStyle/>
          <a:p>
            <a:pPr fontAlgn="auto">
              <a:spcBef>
                <a:spcPct val="50000"/>
              </a:spcBef>
              <a:spcAft>
                <a:spcPts val="0"/>
              </a:spcAft>
              <a:defRPr/>
            </a:pPr>
            <a:r>
              <a:rPr lang="fr-FR" altLang="fr-FR" sz="2000" b="1" dirty="0">
                <a:solidFill>
                  <a:srgbClr val="95C41D"/>
                </a:solidFill>
                <a:latin typeface="+mn-lt"/>
                <a:ea typeface="ＭＳ Ｐゴシック" panose="020B0600070205080204" pitchFamily="34" charset="-128"/>
                <a:sym typeface="Wingdings" panose="05000000000000000000" pitchFamily="2" charset="2"/>
              </a:rPr>
              <a:t> </a:t>
            </a:r>
            <a:r>
              <a:rPr lang="fr-FR" altLang="fr-FR" sz="2000" b="1" dirty="0">
                <a:solidFill>
                  <a:srgbClr val="95C41D"/>
                </a:solidFill>
                <a:latin typeface="+mn-lt"/>
                <a:ea typeface="ＭＳ Ｐゴシック" panose="020B0600070205080204" pitchFamily="34" charset="-128"/>
              </a:rPr>
              <a:t>Natrum </a:t>
            </a:r>
            <a:r>
              <a:rPr lang="fr-FR" altLang="fr-FR" sz="2000" b="1" dirty="0" err="1">
                <a:solidFill>
                  <a:srgbClr val="95C41D"/>
                </a:solidFill>
                <a:latin typeface="+mn-lt"/>
                <a:ea typeface="ＭＳ Ｐゴシック" panose="020B0600070205080204" pitchFamily="34" charset="-128"/>
              </a:rPr>
              <a:t>muriaticum</a:t>
            </a:r>
            <a:endParaRPr lang="fr-FR" altLang="fr-FR" sz="2000" b="1" dirty="0">
              <a:solidFill>
                <a:srgbClr val="95C41D"/>
              </a:solidFill>
              <a:latin typeface="+mn-lt"/>
              <a:ea typeface="ＭＳ Ｐゴシック" panose="020B0600070205080204" pitchFamily="34" charset="-128"/>
            </a:endParaRPr>
          </a:p>
          <a:p>
            <a:pPr fontAlgn="auto">
              <a:spcBef>
                <a:spcPct val="50000"/>
              </a:spcBef>
              <a:spcAft>
                <a:spcPts val="0"/>
              </a:spcAft>
              <a:defRPr/>
            </a:pPr>
            <a:endParaRPr lang="fr-FR" altLang="fr-FR" sz="2000" b="1" dirty="0">
              <a:solidFill>
                <a:srgbClr val="000099"/>
              </a:solidFill>
              <a:latin typeface="+mj-lt"/>
            </a:endParaRPr>
          </a:p>
        </p:txBody>
      </p:sp>
      <p:sp>
        <p:nvSpPr>
          <p:cNvPr id="21" name="ZoneTexte 20"/>
          <p:cNvSpPr txBox="1"/>
          <p:nvPr/>
        </p:nvSpPr>
        <p:spPr>
          <a:xfrm>
            <a:off x="2397125" y="314325"/>
            <a:ext cx="8091488" cy="584200"/>
          </a:xfrm>
          <a:prstGeom prst="rect">
            <a:avLst/>
          </a:prstGeom>
          <a:noFill/>
        </p:spPr>
        <p:txBody>
          <a:bodyPr>
            <a:spAutoFit/>
          </a:bodyPr>
          <a:lstStyle/>
          <a:p>
            <a:pPr eaLnBrk="1" fontAlgn="auto" hangingPunct="1">
              <a:spcBef>
                <a:spcPts val="0"/>
              </a:spcBef>
              <a:spcAft>
                <a:spcPts val="0"/>
              </a:spcAft>
              <a:defRPr/>
            </a:pPr>
            <a:r>
              <a:rPr lang="fr-FR" sz="3200" b="1" dirty="0">
                <a:solidFill>
                  <a:srgbClr val="FFFFFF"/>
                </a:solidFill>
                <a:latin typeface="+mj-lt"/>
              </a:rPr>
              <a:t>Focus matière médicale</a:t>
            </a:r>
          </a:p>
        </p:txBody>
      </p:sp>
      <p:cxnSp>
        <p:nvCxnSpPr>
          <p:cNvPr id="13" name="Connecteur droit 12"/>
          <p:cNvCxnSpPr/>
          <p:nvPr/>
        </p:nvCxnSpPr>
        <p:spPr>
          <a:xfrm flipH="1">
            <a:off x="1852613" y="5105400"/>
            <a:ext cx="7908925" cy="4763"/>
          </a:xfrm>
          <a:prstGeom prst="line">
            <a:avLst/>
          </a:prstGeom>
          <a:ln w="28575">
            <a:solidFill>
              <a:srgbClr val="33CC33"/>
            </a:solidFill>
          </a:ln>
        </p:spPr>
        <p:style>
          <a:lnRef idx="1">
            <a:schemeClr val="accent1"/>
          </a:lnRef>
          <a:fillRef idx="0">
            <a:schemeClr val="accent1"/>
          </a:fillRef>
          <a:effectRef idx="0">
            <a:schemeClr val="accent1"/>
          </a:effectRef>
          <a:fontRef idx="minor">
            <a:schemeClr val="tx1"/>
          </a:fontRef>
        </p:style>
      </p:cxnSp>
      <p:sp>
        <p:nvSpPr>
          <p:cNvPr id="251923" name="Rectangle 10"/>
          <p:cNvSpPr>
            <a:spLocks noChangeArrowheads="1"/>
          </p:cNvSpPr>
          <p:nvPr/>
        </p:nvSpPr>
        <p:spPr bwMode="auto">
          <a:xfrm>
            <a:off x="6300788" y="5172075"/>
            <a:ext cx="3214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99"/>
                </a:solidFill>
              </a:rPr>
              <a:t>MODE RÉACTIONNEL CHRONIQUE</a:t>
            </a:r>
          </a:p>
        </p:txBody>
      </p:sp>
      <p:sp>
        <p:nvSpPr>
          <p:cNvPr id="15" name="Rectangle 14"/>
          <p:cNvSpPr/>
          <p:nvPr/>
        </p:nvSpPr>
        <p:spPr>
          <a:xfrm>
            <a:off x="6156325" y="5553075"/>
            <a:ext cx="6096000" cy="692150"/>
          </a:xfrm>
          <a:prstGeom prst="rect">
            <a:avLst/>
          </a:prstGeom>
        </p:spPr>
        <p:txBody>
          <a:bodyPr>
            <a:spAutoFit/>
          </a:bodyPr>
          <a:lstStyle/>
          <a:p>
            <a:pPr eaLnBrk="1" fontAlgn="auto" hangingPunct="1">
              <a:spcBef>
                <a:spcPts val="0"/>
              </a:spcBef>
              <a:spcAft>
                <a:spcPts val="0"/>
              </a:spcAft>
              <a:buClr>
                <a:srgbClr val="62C400"/>
              </a:buClr>
              <a:defRPr/>
            </a:pPr>
            <a:r>
              <a:rPr lang="fr-FR" altLang="fr-FR" sz="1300" b="1" dirty="0">
                <a:solidFill>
                  <a:srgbClr val="000099"/>
                </a:solidFill>
                <a:latin typeface="+mj-lt"/>
                <a:ea typeface="Times New Roman" panose="02020603050405020304" pitchFamily="18" charset="0"/>
                <a:cs typeface="Arial" panose="020B0604020202020204" pitchFamily="34" charset="0"/>
              </a:rPr>
              <a:t>MR </a:t>
            </a:r>
            <a:r>
              <a:rPr lang="fr-FR" altLang="fr-FR" sz="1300" b="1" dirty="0" err="1">
                <a:solidFill>
                  <a:srgbClr val="000099"/>
                </a:solidFill>
                <a:latin typeface="+mj-lt"/>
                <a:ea typeface="Times New Roman" panose="02020603050405020304" pitchFamily="18" charset="0"/>
                <a:cs typeface="Arial" panose="020B0604020202020204" pitchFamily="34" charset="0"/>
              </a:rPr>
              <a:t>Psoro</a:t>
            </a:r>
            <a:r>
              <a:rPr lang="fr-FR" altLang="fr-FR" sz="1300" b="1" dirty="0">
                <a:solidFill>
                  <a:srgbClr val="000099"/>
                </a:solidFill>
                <a:latin typeface="+mj-lt"/>
                <a:ea typeface="Times New Roman" panose="02020603050405020304" pitchFamily="18" charset="0"/>
                <a:cs typeface="Arial" panose="020B0604020202020204" pitchFamily="34" charset="0"/>
              </a:rPr>
              <a:t>-tuberculinique</a:t>
            </a:r>
          </a:p>
          <a:p>
            <a:pPr eaLnBrk="1" fontAlgn="auto" hangingPunct="1">
              <a:spcBef>
                <a:spcPts val="0"/>
              </a:spcBef>
              <a:spcAft>
                <a:spcPts val="0"/>
              </a:spcAft>
              <a:buClr>
                <a:srgbClr val="62C400"/>
              </a:buClr>
              <a:defRPr/>
            </a:pPr>
            <a:r>
              <a:rPr lang="fr-FR" altLang="fr-FR" sz="1300" dirty="0">
                <a:solidFill>
                  <a:srgbClr val="000099"/>
                </a:solidFill>
                <a:latin typeface="+mj-lt"/>
                <a:ea typeface="Times New Roman" panose="02020603050405020304" pitchFamily="18" charset="0"/>
                <a:cs typeface="Arial" panose="020B0604020202020204" pitchFamily="34" charset="0"/>
              </a:rPr>
              <a:t>Troubles de la nutrition aboutissant à un amaigrissement, </a:t>
            </a:r>
          </a:p>
          <a:p>
            <a:pPr eaLnBrk="1" fontAlgn="auto" hangingPunct="1">
              <a:spcBef>
                <a:spcPts val="0"/>
              </a:spcBef>
              <a:spcAft>
                <a:spcPts val="0"/>
              </a:spcAft>
              <a:buClr>
                <a:srgbClr val="62C400"/>
              </a:buClr>
              <a:defRPr/>
            </a:pPr>
            <a:r>
              <a:rPr lang="fr-FR" altLang="fr-FR" sz="1300" dirty="0">
                <a:solidFill>
                  <a:srgbClr val="000099"/>
                </a:solidFill>
                <a:latin typeface="+mj-lt"/>
                <a:ea typeface="Times New Roman" panose="02020603050405020304" pitchFamily="18" charset="0"/>
                <a:cs typeface="Arial" panose="020B0604020202020204" pitchFamily="34" charset="0"/>
              </a:rPr>
              <a:t>tendance à la déshydratation et asthénie plus marquées</a:t>
            </a:r>
          </a:p>
        </p:txBody>
      </p:sp>
      <p:sp>
        <p:nvSpPr>
          <p:cNvPr id="28" name="Rectangle 27"/>
          <p:cNvSpPr>
            <a:spLocks noChangeArrowheads="1"/>
          </p:cNvSpPr>
          <p:nvPr/>
        </p:nvSpPr>
        <p:spPr bwMode="auto">
          <a:xfrm>
            <a:off x="2236788" y="5167313"/>
            <a:ext cx="2717800" cy="304800"/>
          </a:xfrm>
          <a:prstGeom prst="rect">
            <a:avLst/>
          </a:prstGeom>
          <a:noFill/>
          <a:ln>
            <a:noFill/>
          </a:ln>
          <a:effectLst/>
        </p:spPr>
        <p:txBody>
          <a:bodyPr>
            <a:spAutoFit/>
          </a:bodyPr>
          <a:lstStyle/>
          <a:p>
            <a:pPr algn="ctr" eaLnBrk="1" fontAlgn="auto" hangingPunct="1">
              <a:spcBef>
                <a:spcPct val="50000"/>
              </a:spcBef>
              <a:spcAft>
                <a:spcPts val="0"/>
              </a:spcAft>
              <a:defRPr/>
            </a:pPr>
            <a:r>
              <a:rPr lang="fr-FR" altLang="fr-FR" sz="1400" b="1" dirty="0">
                <a:solidFill>
                  <a:srgbClr val="000099"/>
                </a:solidFill>
                <a:latin typeface="+mj-lt"/>
              </a:rPr>
              <a:t>TYPE SENSIBLE</a:t>
            </a:r>
          </a:p>
        </p:txBody>
      </p:sp>
      <p:sp>
        <p:nvSpPr>
          <p:cNvPr id="17" name="Rectangle 16"/>
          <p:cNvSpPr/>
          <p:nvPr/>
        </p:nvSpPr>
        <p:spPr>
          <a:xfrm>
            <a:off x="468313" y="5372100"/>
            <a:ext cx="6096000" cy="1293813"/>
          </a:xfrm>
          <a:prstGeom prst="rect">
            <a:avLst/>
          </a:prstGeom>
        </p:spPr>
        <p:txBody>
          <a:bodyPr>
            <a:spAutoFit/>
          </a:bodyPr>
          <a:lstStyle/>
          <a:p>
            <a:pPr marL="82550" indent="-82550" eaLnBrk="1" fontAlgn="auto" hangingPunct="1">
              <a:spcBef>
                <a:spcPts val="0"/>
              </a:spcBef>
              <a:spcAft>
                <a:spcPts val="0"/>
              </a:spcAft>
              <a:buClr>
                <a:srgbClr val="000099"/>
              </a:buClr>
              <a:buFont typeface="Arial" panose="020B0604020202020204" pitchFamily="34" charset="0"/>
              <a:buChar char="•"/>
              <a:defRPr/>
            </a:pPr>
            <a:r>
              <a:rPr lang="fr-FR" altLang="fr-FR" sz="1300" dirty="0">
                <a:solidFill>
                  <a:srgbClr val="000099"/>
                </a:solidFill>
                <a:latin typeface="+mn-lt"/>
              </a:rPr>
              <a:t>souvent enfant, ado ou adulte jeune</a:t>
            </a:r>
          </a:p>
          <a:p>
            <a:pPr marL="82550" indent="-82550" eaLnBrk="1" fontAlgn="auto" hangingPunct="1">
              <a:spcBef>
                <a:spcPts val="0"/>
              </a:spcBef>
              <a:spcAft>
                <a:spcPts val="0"/>
              </a:spcAft>
              <a:buClr>
                <a:srgbClr val="000099"/>
              </a:buClr>
              <a:buFont typeface="Arial" panose="020B0604020202020204" pitchFamily="34" charset="0"/>
              <a:buChar char="•"/>
              <a:defRPr/>
            </a:pPr>
            <a:r>
              <a:rPr lang="fr-FR" altLang="fr-FR" sz="1300" dirty="0">
                <a:solidFill>
                  <a:srgbClr val="000099"/>
                </a:solidFill>
                <a:latin typeface="+mn-lt"/>
              </a:rPr>
              <a:t>maigreur surtout moitié supérieure du corps; peau du visage huileuse,  </a:t>
            </a:r>
          </a:p>
          <a:p>
            <a:pPr eaLnBrk="1" fontAlgn="auto" hangingPunct="1">
              <a:spcBef>
                <a:spcPts val="0"/>
              </a:spcBef>
              <a:spcAft>
                <a:spcPts val="0"/>
              </a:spcAft>
              <a:buClr>
                <a:srgbClr val="000099"/>
              </a:buClr>
              <a:defRPr/>
            </a:pPr>
            <a:r>
              <a:rPr lang="fr-FR" altLang="fr-FR" sz="1300" dirty="0">
                <a:solidFill>
                  <a:srgbClr val="000099"/>
                </a:solidFill>
                <a:latin typeface="+mn-lt"/>
              </a:rPr>
              <a:t>  souvent acnéique ; lèvre inférieure fissurée ; fatigabilité extrême</a:t>
            </a:r>
          </a:p>
          <a:p>
            <a:pPr marL="82550" indent="-82550" eaLnBrk="1" fontAlgn="auto" hangingPunct="1">
              <a:spcBef>
                <a:spcPts val="0"/>
              </a:spcBef>
              <a:spcAft>
                <a:spcPts val="0"/>
              </a:spcAft>
              <a:buClr>
                <a:srgbClr val="000099"/>
              </a:buClr>
              <a:buFont typeface="Arial" panose="020B0604020202020204" pitchFamily="34" charset="0"/>
              <a:buChar char="•"/>
              <a:defRPr/>
            </a:pPr>
            <a:r>
              <a:rPr lang="fr-FR" altLang="fr-FR" sz="1300" dirty="0">
                <a:solidFill>
                  <a:srgbClr val="000099"/>
                </a:solidFill>
                <a:latin typeface="+mn-lt"/>
              </a:rPr>
              <a:t>triste, déprimé, découragé, inquiet</a:t>
            </a:r>
          </a:p>
          <a:p>
            <a:pPr marL="82550" indent="-82550" eaLnBrk="1" fontAlgn="auto" hangingPunct="1">
              <a:spcBef>
                <a:spcPts val="0"/>
              </a:spcBef>
              <a:spcAft>
                <a:spcPts val="0"/>
              </a:spcAft>
              <a:buClr>
                <a:srgbClr val="000099"/>
              </a:buClr>
              <a:buFont typeface="Arial" panose="020B0604020202020204" pitchFamily="34" charset="0"/>
              <a:buChar char="•"/>
              <a:defRPr/>
            </a:pPr>
            <a:r>
              <a:rPr lang="fr-FR" altLang="fr-FR" sz="1300" dirty="0">
                <a:solidFill>
                  <a:srgbClr val="000099"/>
                </a:solidFill>
                <a:latin typeface="+mn-lt"/>
              </a:rPr>
              <a:t>alternance d’états opposés (sécheresse / sécrétion albumineuse)</a:t>
            </a:r>
          </a:p>
          <a:p>
            <a:pPr marL="82550" indent="-82550" eaLnBrk="1" fontAlgn="auto" hangingPunct="1">
              <a:spcBef>
                <a:spcPts val="0"/>
              </a:spcBef>
              <a:spcAft>
                <a:spcPts val="0"/>
              </a:spcAft>
              <a:buClr>
                <a:srgbClr val="000099"/>
              </a:buClr>
              <a:buFont typeface="Arial" panose="020B0604020202020204" pitchFamily="34" charset="0"/>
              <a:buChar char="•"/>
              <a:defRPr/>
            </a:pPr>
            <a:r>
              <a:rPr lang="fr-FR" altLang="fr-FR" sz="1300" dirty="0">
                <a:solidFill>
                  <a:srgbClr val="000099"/>
                </a:solidFill>
                <a:latin typeface="+mn-lt"/>
              </a:rPr>
              <a:t>concomitance peau grasse / peau sèche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7"/>
          <p:cNvSpPr txBox="1">
            <a:spLocks noChangeArrowheads="1"/>
          </p:cNvSpPr>
          <p:nvPr/>
        </p:nvSpPr>
        <p:spPr bwMode="auto">
          <a:xfrm>
            <a:off x="1168400" y="2689225"/>
            <a:ext cx="11023600" cy="2801938"/>
          </a:xfrm>
          <a:prstGeom prst="rect">
            <a:avLst/>
          </a:prstGeom>
          <a:noFill/>
          <a:ln>
            <a:noFill/>
          </a:ln>
        </p:spPr>
        <p:txBody>
          <a:bodyPr>
            <a:spAutoFit/>
          </a:bodyPr>
          <a:lstStyle>
            <a:lvl1pPr marL="174625" indent="-174625">
              <a:tabLst>
                <a:tab pos="5613400"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5613400"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5613400"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5613400"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5613400" algn="l"/>
              </a:tabLst>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tabLst>
                <a:tab pos="5613400" algn="l"/>
              </a:tabLs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tabLst>
                <a:tab pos="5613400" algn="l"/>
              </a:tabLs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tabLst>
                <a:tab pos="5613400" algn="l"/>
              </a:tabLs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tabLst>
                <a:tab pos="5613400" algn="l"/>
              </a:tabLs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ORL et Pneumologie </a:t>
            </a:r>
            <a:r>
              <a:rPr lang="fr-FR" altLang="fr-FR" sz="1600" dirty="0">
                <a:solidFill>
                  <a:srgbClr val="000099"/>
                </a:solidFill>
                <a:latin typeface="+mj-lt"/>
                <a:ea typeface="+mn-ea"/>
              </a:rPr>
              <a:t>: rhinopharyngites récidivantes,</a:t>
            </a:r>
            <a:r>
              <a:rPr lang="fr-FR" altLang="fr-FR" sz="1600" dirty="0">
                <a:solidFill>
                  <a:schemeClr val="accent2"/>
                </a:solidFill>
                <a:latin typeface="+mj-lt"/>
                <a:ea typeface="Times New Roman" panose="02020603050405020304" pitchFamily="18" charset="0"/>
                <a:cs typeface="Arial" panose="020B0604020202020204" pitchFamily="34" charset="0"/>
              </a:rPr>
              <a:t> </a:t>
            </a:r>
            <a:r>
              <a:rPr lang="fr-FR" altLang="fr-FR" sz="1600" b="1" dirty="0" err="1">
                <a:solidFill>
                  <a:srgbClr val="95C41D"/>
                </a:solidFill>
                <a:latin typeface="+mj-lt"/>
                <a:ea typeface="Times New Roman" panose="02020603050405020304" pitchFamily="18" charset="0"/>
                <a:cs typeface="Arial" panose="020B0604020202020204" pitchFamily="34" charset="0"/>
              </a:rPr>
              <a:t>rhinoconjonctivites</a:t>
            </a:r>
            <a:r>
              <a:rPr lang="fr-FR" altLang="fr-FR" sz="1600" b="1" dirty="0">
                <a:solidFill>
                  <a:srgbClr val="95C41D"/>
                </a:solidFill>
                <a:latin typeface="+mj-lt"/>
                <a:ea typeface="Times New Roman" panose="02020603050405020304" pitchFamily="18" charset="0"/>
                <a:cs typeface="Arial" panose="020B0604020202020204" pitchFamily="34" charset="0"/>
              </a:rPr>
              <a:t> allergiques</a:t>
            </a:r>
            <a:r>
              <a:rPr lang="fr-FR" altLang="fr-FR" sz="1600" dirty="0">
                <a:solidFill>
                  <a:schemeClr val="accent2"/>
                </a:solidFill>
                <a:latin typeface="+mj-lt"/>
                <a:ea typeface="Times New Roman" panose="02020603050405020304" pitchFamily="18" charset="0"/>
                <a:cs typeface="Arial" panose="020B0604020202020204" pitchFamily="34" charset="0"/>
              </a:rPr>
              <a:t>, </a:t>
            </a:r>
            <a:r>
              <a:rPr lang="fr-FR" altLang="fr-FR" sz="1600" dirty="0">
                <a:solidFill>
                  <a:srgbClr val="000099"/>
                </a:solidFill>
                <a:latin typeface="+mj-lt"/>
                <a:ea typeface="+mn-ea"/>
              </a:rPr>
              <a:t>otites </a:t>
            </a:r>
            <a:r>
              <a:rPr lang="fr-FR" altLang="fr-FR" sz="1600" dirty="0" err="1">
                <a:solidFill>
                  <a:srgbClr val="000099"/>
                </a:solidFill>
                <a:latin typeface="+mj-lt"/>
                <a:ea typeface="+mn-ea"/>
              </a:rPr>
              <a:t>séromuqueuses</a:t>
            </a:r>
            <a:r>
              <a:rPr lang="fr-FR" altLang="fr-FR" sz="1600" dirty="0">
                <a:solidFill>
                  <a:srgbClr val="000099"/>
                </a:solidFill>
                <a:latin typeface="+mj-lt"/>
                <a:ea typeface="+mn-ea"/>
              </a:rPr>
              <a:t>, asthme </a:t>
            </a:r>
          </a:p>
          <a:p>
            <a:pPr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Dermatologie</a:t>
            </a:r>
            <a:r>
              <a:rPr lang="fr-FR" altLang="fr-FR" sz="1600" dirty="0">
                <a:solidFill>
                  <a:srgbClr val="000099"/>
                </a:solidFill>
                <a:latin typeface="+mj-lt"/>
                <a:ea typeface="+mn-ea"/>
              </a:rPr>
              <a:t> :, </a:t>
            </a:r>
            <a:r>
              <a:rPr lang="fr-FR" altLang="fr-FR" sz="1600" b="1" dirty="0">
                <a:solidFill>
                  <a:srgbClr val="95C41D"/>
                </a:solidFill>
                <a:latin typeface="+mj-lt"/>
                <a:ea typeface="Times New Roman" panose="02020603050405020304" pitchFamily="18" charset="0"/>
                <a:cs typeface="Arial" panose="020B0604020202020204" pitchFamily="34" charset="0"/>
              </a:rPr>
              <a:t>herpès</a:t>
            </a:r>
            <a:r>
              <a:rPr lang="fr-FR" altLang="fr-FR" sz="1600" b="1" dirty="0">
                <a:solidFill>
                  <a:srgbClr val="33CC33"/>
                </a:solidFill>
                <a:latin typeface="+mj-lt"/>
                <a:ea typeface="Times New Roman" panose="02020603050405020304" pitchFamily="18" charset="0"/>
                <a:cs typeface="Arial" panose="020B0604020202020204" pitchFamily="34" charset="0"/>
              </a:rPr>
              <a:t> </a:t>
            </a:r>
            <a:r>
              <a:rPr lang="fr-FR" altLang="fr-FR" sz="1600" dirty="0">
                <a:solidFill>
                  <a:srgbClr val="000099"/>
                </a:solidFill>
                <a:latin typeface="+mj-lt"/>
                <a:ea typeface="+mn-ea"/>
              </a:rPr>
              <a:t>récurrent</a:t>
            </a:r>
            <a:r>
              <a:rPr lang="fr-FR" altLang="fr-FR" sz="1600" b="1" dirty="0">
                <a:solidFill>
                  <a:srgbClr val="33CC33"/>
                </a:solidFill>
                <a:latin typeface="+mj-lt"/>
                <a:ea typeface="Times New Roman" panose="02020603050405020304" pitchFamily="18" charset="0"/>
                <a:cs typeface="Arial" panose="020B0604020202020204" pitchFamily="34" charset="0"/>
              </a:rPr>
              <a:t>, </a:t>
            </a:r>
            <a:r>
              <a:rPr lang="fr-FR" altLang="fr-FR" sz="1600" b="1" dirty="0">
                <a:solidFill>
                  <a:srgbClr val="95C41D"/>
                </a:solidFill>
                <a:latin typeface="+mj-lt"/>
                <a:ea typeface="Times New Roman" panose="02020603050405020304" pitchFamily="18" charset="0"/>
                <a:cs typeface="Arial" panose="020B0604020202020204" pitchFamily="34" charset="0"/>
              </a:rPr>
              <a:t>acné, lucite estivale, dermatite </a:t>
            </a:r>
            <a:r>
              <a:rPr lang="fr-FR" altLang="fr-FR" sz="1600" b="1" dirty="0" err="1">
                <a:solidFill>
                  <a:srgbClr val="95C41D"/>
                </a:solidFill>
                <a:latin typeface="+mj-lt"/>
                <a:ea typeface="Times New Roman" panose="02020603050405020304" pitchFamily="18" charset="0"/>
                <a:cs typeface="Arial" panose="020B0604020202020204" pitchFamily="34" charset="0"/>
              </a:rPr>
              <a:t>atopique</a:t>
            </a:r>
            <a:r>
              <a:rPr lang="fr-FR" altLang="fr-FR" sz="1600" dirty="0">
                <a:solidFill>
                  <a:schemeClr val="accent2"/>
                </a:solidFill>
                <a:latin typeface="+mj-lt"/>
                <a:ea typeface="Times New Roman" panose="02020603050405020304" pitchFamily="18" charset="0"/>
                <a:cs typeface="Arial" panose="020B0604020202020204" pitchFamily="34" charset="0"/>
              </a:rPr>
              <a:t>, </a:t>
            </a:r>
            <a:r>
              <a:rPr lang="fr-FR" altLang="fr-FR" sz="1600" dirty="0">
                <a:solidFill>
                  <a:srgbClr val="000099"/>
                </a:solidFill>
                <a:latin typeface="+mj-lt"/>
                <a:ea typeface="+mn-ea"/>
              </a:rPr>
              <a:t>verrues des plis du front ou des doigts</a:t>
            </a:r>
          </a:p>
          <a:p>
            <a:pPr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Gynécologie :</a:t>
            </a:r>
            <a:r>
              <a:rPr lang="fr-FR" altLang="fr-FR" sz="1600" dirty="0">
                <a:solidFill>
                  <a:srgbClr val="000099"/>
                </a:solidFill>
                <a:latin typeface="+mj-lt"/>
                <a:ea typeface="+mn-ea"/>
              </a:rPr>
              <a:t> Syndromes prémenstruels, vaginite </a:t>
            </a:r>
          </a:p>
          <a:p>
            <a:pPr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Etats dépressifs réactionnels</a:t>
            </a:r>
          </a:p>
          <a:p>
            <a:pPr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err="1">
                <a:solidFill>
                  <a:srgbClr val="000099"/>
                </a:solidFill>
                <a:latin typeface="+mj-lt"/>
                <a:ea typeface="+mn-ea"/>
              </a:rPr>
              <a:t>État</a:t>
            </a:r>
            <a:r>
              <a:rPr lang="fr-FR" altLang="fr-FR" sz="1600" b="1" dirty="0">
                <a:solidFill>
                  <a:srgbClr val="000099"/>
                </a:solidFill>
                <a:latin typeface="+mj-lt"/>
                <a:ea typeface="+mn-ea"/>
              </a:rPr>
              <a:t> </a:t>
            </a:r>
            <a:r>
              <a:rPr lang="fr-FR" altLang="fr-FR" sz="1600" b="1" dirty="0" err="1">
                <a:solidFill>
                  <a:srgbClr val="000099"/>
                </a:solidFill>
                <a:latin typeface="+mj-lt"/>
                <a:ea typeface="+mn-ea"/>
              </a:rPr>
              <a:t>général</a:t>
            </a:r>
            <a:r>
              <a:rPr lang="fr-FR" altLang="fr-FR" sz="1600" b="1" dirty="0">
                <a:solidFill>
                  <a:srgbClr val="000099"/>
                </a:solidFill>
                <a:latin typeface="+mj-lt"/>
                <a:ea typeface="+mn-ea"/>
              </a:rPr>
              <a:t> </a:t>
            </a:r>
            <a:r>
              <a:rPr lang="fr-FR" altLang="fr-FR" sz="1600" dirty="0">
                <a:solidFill>
                  <a:schemeClr val="accent2"/>
                </a:solidFill>
                <a:latin typeface="+mj-lt"/>
                <a:ea typeface="Times New Roman" panose="02020603050405020304" pitchFamily="18" charset="0"/>
                <a:cs typeface="Arial" panose="020B0604020202020204" pitchFamily="34" charset="0"/>
              </a:rPr>
              <a:t>: </a:t>
            </a:r>
            <a:r>
              <a:rPr lang="fr-FR" altLang="fr-FR" sz="1600" b="1" dirty="0">
                <a:solidFill>
                  <a:srgbClr val="95C41D"/>
                </a:solidFill>
                <a:latin typeface="+mj-lt"/>
                <a:ea typeface="Times New Roman" panose="02020603050405020304" pitchFamily="18" charset="0"/>
                <a:cs typeface="Arial" panose="020B0604020202020204" pitchFamily="34" charset="0"/>
              </a:rPr>
              <a:t>asthénie suite de maladie aigüe </a:t>
            </a:r>
            <a:r>
              <a:rPr lang="fr-FR" altLang="fr-FR" sz="1600" dirty="0">
                <a:solidFill>
                  <a:srgbClr val="000099"/>
                </a:solidFill>
                <a:latin typeface="+mj-lt"/>
                <a:ea typeface="+mn-ea"/>
              </a:rPr>
              <a:t>avec pertes liquidiennes ou suite de surmenage</a:t>
            </a:r>
          </a:p>
          <a:p>
            <a:pPr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Constipation opiniâtre</a:t>
            </a:r>
          </a:p>
        </p:txBody>
      </p:sp>
      <p:sp>
        <p:nvSpPr>
          <p:cNvPr id="21" name="Rectangle 81"/>
          <p:cNvSpPr>
            <a:spLocks noChangeArrowheads="1"/>
          </p:cNvSpPr>
          <p:nvPr/>
        </p:nvSpPr>
        <p:spPr bwMode="auto">
          <a:xfrm>
            <a:off x="741363" y="2284413"/>
            <a:ext cx="3168650" cy="404812"/>
          </a:xfrm>
          <a:prstGeom prst="rect">
            <a:avLst/>
          </a:prstGeom>
          <a:noFill/>
          <a:ln>
            <a:noFill/>
          </a:ln>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10000"/>
              </a:lnSpc>
              <a:spcBef>
                <a:spcPct val="10000"/>
              </a:spcBef>
              <a:spcAft>
                <a:spcPts val="0"/>
              </a:spcAft>
              <a:buClr>
                <a:srgbClr val="62C400"/>
              </a:buClr>
              <a:defRPr/>
            </a:pPr>
            <a:r>
              <a:rPr lang="fr-FR" altLang="fr-FR" sz="2000" b="1" dirty="0">
                <a:solidFill>
                  <a:srgbClr val="000090"/>
                </a:solidFill>
                <a:latin typeface="+mj-lt"/>
              </a:rPr>
              <a:t>Principales indications </a:t>
            </a:r>
            <a:r>
              <a:rPr lang="fr-FR" altLang="fr-FR" sz="1400" b="1" dirty="0">
                <a:solidFill>
                  <a:srgbClr val="000090"/>
                </a:solidFill>
                <a:latin typeface="+mj-lt"/>
              </a:rPr>
              <a:t>:</a:t>
            </a:r>
            <a:r>
              <a:rPr lang="fr-FR" altLang="fr-FR" dirty="0">
                <a:latin typeface="+mj-lt"/>
              </a:rPr>
              <a:t> </a:t>
            </a:r>
          </a:p>
        </p:txBody>
      </p:sp>
      <p:pic>
        <p:nvPicPr>
          <p:cNvPr id="253956" name="Picture 18" descr="natrum m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8900" y="166688"/>
            <a:ext cx="17716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0"/>
          <p:cNvSpPr txBox="1">
            <a:spLocks noChangeArrowheads="1"/>
          </p:cNvSpPr>
          <p:nvPr/>
        </p:nvSpPr>
        <p:spPr bwMode="auto">
          <a:xfrm>
            <a:off x="2397125" y="1046163"/>
            <a:ext cx="5738813" cy="862012"/>
          </a:xfrm>
          <a:prstGeom prst="rect">
            <a:avLst/>
          </a:prstGeom>
          <a:noFill/>
          <a:ln>
            <a:noFill/>
          </a:ln>
          <a:effectLst/>
        </p:spPr>
        <p:txBody>
          <a:bodyPr>
            <a:spAutoFit/>
          </a:bodyPr>
          <a:lstStyle/>
          <a:p>
            <a:pPr fontAlgn="auto">
              <a:spcBef>
                <a:spcPct val="50000"/>
              </a:spcBef>
              <a:spcAft>
                <a:spcPts val="0"/>
              </a:spcAft>
              <a:defRPr/>
            </a:pPr>
            <a:r>
              <a:rPr lang="fr-FR" altLang="fr-FR" sz="2000" b="1" dirty="0">
                <a:solidFill>
                  <a:srgbClr val="95C41D"/>
                </a:solidFill>
                <a:latin typeface="+mn-lt"/>
                <a:ea typeface="ＭＳ Ｐゴシック" panose="020B0600070205080204" pitchFamily="34" charset="-128"/>
                <a:sym typeface="Wingdings" panose="05000000000000000000" pitchFamily="2" charset="2"/>
              </a:rPr>
              <a:t> </a:t>
            </a:r>
            <a:r>
              <a:rPr lang="fr-FR" altLang="fr-FR" sz="2000" b="1" dirty="0">
                <a:solidFill>
                  <a:srgbClr val="95C41D"/>
                </a:solidFill>
                <a:latin typeface="+mn-lt"/>
                <a:ea typeface="ＭＳ Ｐゴシック" panose="020B0600070205080204" pitchFamily="34" charset="-128"/>
              </a:rPr>
              <a:t>Natrum </a:t>
            </a:r>
            <a:r>
              <a:rPr lang="fr-FR" altLang="fr-FR" sz="2000" b="1" dirty="0" err="1">
                <a:solidFill>
                  <a:srgbClr val="95C41D"/>
                </a:solidFill>
                <a:latin typeface="+mn-lt"/>
                <a:ea typeface="ＭＳ Ｐゴシック" panose="020B0600070205080204" pitchFamily="34" charset="-128"/>
              </a:rPr>
              <a:t>muriaticum</a:t>
            </a:r>
            <a:endParaRPr lang="fr-FR" altLang="fr-FR" sz="2000" b="1" dirty="0">
              <a:solidFill>
                <a:srgbClr val="95C41D"/>
              </a:solidFill>
              <a:latin typeface="+mn-lt"/>
              <a:ea typeface="ＭＳ Ｐゴシック" panose="020B0600070205080204" pitchFamily="34" charset="-128"/>
            </a:endParaRPr>
          </a:p>
          <a:p>
            <a:pPr fontAlgn="auto">
              <a:spcBef>
                <a:spcPct val="50000"/>
              </a:spcBef>
              <a:spcAft>
                <a:spcPts val="0"/>
              </a:spcAft>
              <a:defRPr/>
            </a:pPr>
            <a:endParaRPr lang="fr-FR" altLang="fr-FR" sz="2000" b="1" dirty="0">
              <a:solidFill>
                <a:srgbClr val="000099"/>
              </a:solidFill>
              <a:latin typeface="+mj-lt"/>
            </a:endParaRPr>
          </a:p>
        </p:txBody>
      </p:sp>
      <p:sp>
        <p:nvSpPr>
          <p:cNvPr id="13" name="ZoneTexte 12"/>
          <p:cNvSpPr txBox="1"/>
          <p:nvPr/>
        </p:nvSpPr>
        <p:spPr>
          <a:xfrm>
            <a:off x="2397125" y="314325"/>
            <a:ext cx="8091488" cy="584200"/>
          </a:xfrm>
          <a:prstGeom prst="rect">
            <a:avLst/>
          </a:prstGeom>
          <a:noFill/>
        </p:spPr>
        <p:txBody>
          <a:bodyPr>
            <a:spAutoFit/>
          </a:bodyPr>
          <a:lstStyle/>
          <a:p>
            <a:pPr eaLnBrk="1" fontAlgn="auto" hangingPunct="1">
              <a:spcBef>
                <a:spcPts val="0"/>
              </a:spcBef>
              <a:spcAft>
                <a:spcPts val="0"/>
              </a:spcAft>
              <a:defRPr/>
            </a:pPr>
            <a:r>
              <a:rPr lang="fr-FR" sz="3200" b="1" dirty="0">
                <a:solidFill>
                  <a:srgbClr val="FFFFFF"/>
                </a:solidFill>
                <a:latin typeface="+mj-lt"/>
              </a:rPr>
              <a:t>Focus matière médicale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Line 2"/>
          <p:cNvSpPr>
            <a:spLocks noChangeShapeType="1"/>
          </p:cNvSpPr>
          <p:nvPr/>
        </p:nvSpPr>
        <p:spPr bwMode="auto">
          <a:xfrm flipH="1">
            <a:off x="6040438" y="2284413"/>
            <a:ext cx="33337" cy="4413250"/>
          </a:xfrm>
          <a:prstGeom prst="line">
            <a:avLst/>
          </a:prstGeom>
          <a:noFill/>
          <a:ln w="19050">
            <a:solidFill>
              <a:srgbClr val="62C400"/>
            </a:solidFill>
            <a:round/>
            <a:headEnd type="none" w="sm" len="sm"/>
            <a:tailEnd type="none" w="sm" len="sm"/>
          </a:ln>
          <a:effectLst/>
        </p:spPr>
        <p:txBody>
          <a:bodyPr/>
          <a:lstStyle/>
          <a:p>
            <a:pPr eaLnBrk="1" fontAlgn="auto" hangingPunct="1">
              <a:spcBef>
                <a:spcPts val="0"/>
              </a:spcBef>
              <a:spcAft>
                <a:spcPts val="0"/>
              </a:spcAft>
              <a:defRPr/>
            </a:pPr>
            <a:endParaRPr lang="fr-FR">
              <a:latin typeface="+mj-lt"/>
            </a:endParaRPr>
          </a:p>
        </p:txBody>
      </p:sp>
      <p:sp>
        <p:nvSpPr>
          <p:cNvPr id="13" name="Line 3"/>
          <p:cNvSpPr>
            <a:spLocks noChangeShapeType="1"/>
          </p:cNvSpPr>
          <p:nvPr/>
        </p:nvSpPr>
        <p:spPr bwMode="auto">
          <a:xfrm flipV="1">
            <a:off x="2084388" y="3457575"/>
            <a:ext cx="8234362" cy="0"/>
          </a:xfrm>
          <a:prstGeom prst="line">
            <a:avLst/>
          </a:prstGeom>
          <a:noFill/>
          <a:ln w="19050">
            <a:solidFill>
              <a:srgbClr val="62C400"/>
            </a:solidFill>
            <a:round/>
            <a:headEnd type="none" w="sm" len="sm"/>
            <a:tailEnd type="none" w="sm" len="sm"/>
          </a:ln>
          <a:effectLst/>
        </p:spPr>
        <p:txBody>
          <a:bodyPr/>
          <a:lstStyle/>
          <a:p>
            <a:pPr eaLnBrk="1" fontAlgn="auto" hangingPunct="1">
              <a:spcBef>
                <a:spcPts val="0"/>
              </a:spcBef>
              <a:spcAft>
                <a:spcPts val="0"/>
              </a:spcAft>
              <a:defRPr/>
            </a:pPr>
            <a:endParaRPr lang="fr-FR">
              <a:latin typeface="+mj-lt"/>
            </a:endParaRPr>
          </a:p>
        </p:txBody>
      </p:sp>
      <p:sp>
        <p:nvSpPr>
          <p:cNvPr id="14" name="Text Box 4"/>
          <p:cNvSpPr txBox="1">
            <a:spLocks noChangeArrowheads="1"/>
          </p:cNvSpPr>
          <p:nvPr/>
        </p:nvSpPr>
        <p:spPr bwMode="auto">
          <a:xfrm>
            <a:off x="2668588" y="2165350"/>
            <a:ext cx="3124200" cy="304800"/>
          </a:xfrm>
          <a:prstGeom prst="rect">
            <a:avLst/>
          </a:prstGeom>
          <a:noFill/>
          <a:ln>
            <a:noFill/>
          </a:ln>
          <a:effectLst/>
        </p:spPr>
        <p:txBody>
          <a:bodyPr>
            <a:spAutoFit/>
          </a:bodyPr>
          <a:lstStyle/>
          <a:p>
            <a:pPr algn="ctr" eaLnBrk="1" fontAlgn="auto" hangingPunct="1">
              <a:spcBef>
                <a:spcPct val="50000"/>
              </a:spcBef>
              <a:spcAft>
                <a:spcPts val="0"/>
              </a:spcAft>
              <a:defRPr/>
            </a:pPr>
            <a:r>
              <a:rPr lang="fr-FR" altLang="fr-FR" sz="1400" b="1" dirty="0">
                <a:solidFill>
                  <a:srgbClr val="000099"/>
                </a:solidFill>
                <a:latin typeface="+mj-lt"/>
              </a:rPr>
              <a:t>LOCALISATIONS</a:t>
            </a:r>
          </a:p>
        </p:txBody>
      </p:sp>
      <p:sp>
        <p:nvSpPr>
          <p:cNvPr id="15" name="Rectangle 5"/>
          <p:cNvSpPr>
            <a:spLocks noChangeArrowheads="1"/>
          </p:cNvSpPr>
          <p:nvPr/>
        </p:nvSpPr>
        <p:spPr bwMode="auto">
          <a:xfrm>
            <a:off x="6335713" y="3500438"/>
            <a:ext cx="2717800" cy="304800"/>
          </a:xfrm>
          <a:prstGeom prst="rect">
            <a:avLst/>
          </a:prstGeom>
          <a:noFill/>
          <a:ln>
            <a:noFill/>
          </a:ln>
          <a:effectLst/>
        </p:spPr>
        <p:txBody>
          <a:bodyPr>
            <a:spAutoFit/>
          </a:bodyPr>
          <a:lstStyle/>
          <a:p>
            <a:pPr algn="ctr" eaLnBrk="1" fontAlgn="auto" hangingPunct="1">
              <a:spcBef>
                <a:spcPct val="50000"/>
              </a:spcBef>
              <a:spcAft>
                <a:spcPts val="0"/>
              </a:spcAft>
              <a:defRPr/>
            </a:pPr>
            <a:r>
              <a:rPr lang="fr-FR" altLang="fr-FR" sz="1400" b="1" dirty="0">
                <a:solidFill>
                  <a:srgbClr val="000099"/>
                </a:solidFill>
                <a:latin typeface="+mj-lt"/>
              </a:rPr>
              <a:t>MODALITÉS</a:t>
            </a:r>
          </a:p>
        </p:txBody>
      </p:sp>
      <p:sp>
        <p:nvSpPr>
          <p:cNvPr id="16" name="Rectangle 6"/>
          <p:cNvSpPr>
            <a:spLocks noChangeArrowheads="1"/>
          </p:cNvSpPr>
          <p:nvPr/>
        </p:nvSpPr>
        <p:spPr bwMode="auto">
          <a:xfrm>
            <a:off x="6335713" y="2165350"/>
            <a:ext cx="2717800" cy="304800"/>
          </a:xfrm>
          <a:prstGeom prst="rect">
            <a:avLst/>
          </a:prstGeom>
          <a:noFill/>
          <a:ln>
            <a:noFill/>
          </a:ln>
          <a:effectLst/>
        </p:spPr>
        <p:txBody>
          <a:bodyPr>
            <a:spAutoFit/>
          </a:bodyPr>
          <a:lstStyle/>
          <a:p>
            <a:pPr algn="ctr" eaLnBrk="1" fontAlgn="auto" hangingPunct="1">
              <a:spcBef>
                <a:spcPct val="50000"/>
              </a:spcBef>
              <a:spcAft>
                <a:spcPts val="0"/>
              </a:spcAft>
              <a:defRPr/>
            </a:pPr>
            <a:r>
              <a:rPr lang="fr-FR" altLang="fr-FR" sz="1400" b="1">
                <a:solidFill>
                  <a:srgbClr val="000099"/>
                </a:solidFill>
                <a:latin typeface="+mj-lt"/>
              </a:rPr>
              <a:t>SENSATIONS</a:t>
            </a:r>
          </a:p>
        </p:txBody>
      </p:sp>
      <p:sp>
        <p:nvSpPr>
          <p:cNvPr id="27" name="Rectangle 7"/>
          <p:cNvSpPr>
            <a:spLocks noChangeArrowheads="1"/>
          </p:cNvSpPr>
          <p:nvPr/>
        </p:nvSpPr>
        <p:spPr bwMode="auto">
          <a:xfrm>
            <a:off x="2363788" y="3486150"/>
            <a:ext cx="3581400" cy="304800"/>
          </a:xfrm>
          <a:prstGeom prst="rect">
            <a:avLst/>
          </a:prstGeom>
          <a:noFill/>
          <a:ln>
            <a:noFill/>
          </a:ln>
          <a:effectLst/>
        </p:spPr>
        <p:txBody>
          <a:bodyPr>
            <a:spAutoFit/>
          </a:bodyPr>
          <a:lstStyle/>
          <a:p>
            <a:pPr algn="ctr" eaLnBrk="1" hangingPunct="1">
              <a:defRPr/>
            </a:pPr>
            <a:r>
              <a:rPr lang="fr-FR" altLang="fr-FR" sz="1400" b="1" dirty="0">
                <a:solidFill>
                  <a:srgbClr val="000099"/>
                </a:solidFill>
                <a:latin typeface="+mj-lt"/>
              </a:rPr>
              <a:t>SIGNES CONCOMITANTS</a:t>
            </a:r>
          </a:p>
        </p:txBody>
      </p:sp>
      <p:sp>
        <p:nvSpPr>
          <p:cNvPr id="28" name="Text Box 8"/>
          <p:cNvSpPr txBox="1">
            <a:spLocks noChangeArrowheads="1"/>
          </p:cNvSpPr>
          <p:nvPr/>
        </p:nvSpPr>
        <p:spPr bwMode="auto">
          <a:xfrm>
            <a:off x="1430338" y="1695450"/>
            <a:ext cx="9058275" cy="306388"/>
          </a:xfrm>
          <a:prstGeom prst="rect">
            <a:avLst/>
          </a:prstGeom>
          <a:noFill/>
          <a:ln>
            <a:noFill/>
          </a:ln>
          <a:effectLst/>
        </p:spPr>
        <p:txBody>
          <a:bodyPr>
            <a:spAutoFit/>
          </a:bodyPr>
          <a:lstStyle>
            <a:lvl1pPr marL="187325" indent="-187325">
              <a:tabLst>
                <a:tab pos="5613400" algn="l"/>
              </a:tabLst>
              <a:defRPr sz="2400">
                <a:solidFill>
                  <a:schemeClr val="tx1"/>
                </a:solidFill>
                <a:latin typeface="Times New Roman" panose="02020603050405020304" pitchFamily="18" charset="0"/>
              </a:defRPr>
            </a:lvl1pPr>
            <a:lvl2pPr>
              <a:tabLst>
                <a:tab pos="5613400" algn="l"/>
              </a:tabLst>
              <a:defRPr sz="2400">
                <a:solidFill>
                  <a:schemeClr val="tx1"/>
                </a:solidFill>
                <a:latin typeface="Times New Roman" panose="02020603050405020304" pitchFamily="18" charset="0"/>
              </a:defRPr>
            </a:lvl2pPr>
            <a:lvl3pPr>
              <a:tabLst>
                <a:tab pos="5613400" algn="l"/>
              </a:tabLst>
              <a:defRPr sz="2400">
                <a:solidFill>
                  <a:schemeClr val="tx1"/>
                </a:solidFill>
                <a:latin typeface="Times New Roman" panose="02020603050405020304" pitchFamily="18" charset="0"/>
              </a:defRPr>
            </a:lvl3pPr>
            <a:lvl4pPr>
              <a:tabLst>
                <a:tab pos="5613400" algn="l"/>
              </a:tabLst>
              <a:defRPr sz="2400">
                <a:solidFill>
                  <a:schemeClr val="tx1"/>
                </a:solidFill>
                <a:latin typeface="Times New Roman" panose="02020603050405020304" pitchFamily="18" charset="0"/>
              </a:defRPr>
            </a:lvl4pPr>
            <a:lvl5pPr>
              <a:tabLst>
                <a:tab pos="56134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56134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56134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56134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5613400" algn="l"/>
              </a:tabLst>
              <a:defRPr sz="2400">
                <a:solidFill>
                  <a:schemeClr val="tx1"/>
                </a:solidFill>
                <a:latin typeface="Times New Roman" panose="02020603050405020304" pitchFamily="18" charset="0"/>
              </a:defRPr>
            </a:lvl9pPr>
          </a:lstStyle>
          <a:p>
            <a:pPr eaLnBrk="1" fontAlgn="auto" hangingPunct="1">
              <a:spcBef>
                <a:spcPct val="50000"/>
              </a:spcBef>
              <a:spcAft>
                <a:spcPts val="0"/>
              </a:spcAft>
              <a:defRPr/>
            </a:pPr>
            <a:r>
              <a:rPr lang="fr-FR" altLang="fr-FR" sz="1400" b="1" dirty="0">
                <a:solidFill>
                  <a:srgbClr val="000099"/>
                </a:solidFill>
                <a:latin typeface="+mj-lt"/>
              </a:rPr>
              <a:t>ÉTIOLOGIE</a:t>
            </a:r>
            <a:r>
              <a:rPr lang="fr-FR" altLang="fr-FR" sz="1400" dirty="0">
                <a:solidFill>
                  <a:srgbClr val="000099"/>
                </a:solidFill>
                <a:latin typeface="+mj-lt"/>
              </a:rPr>
              <a:t> : Variations thermiques, infections ORL ou génitales, modifications hormonales, stress affectifs</a:t>
            </a:r>
          </a:p>
        </p:txBody>
      </p:sp>
      <p:sp>
        <p:nvSpPr>
          <p:cNvPr id="31" name="Text Box 11"/>
          <p:cNvSpPr txBox="1">
            <a:spLocks noChangeArrowheads="1"/>
          </p:cNvSpPr>
          <p:nvPr/>
        </p:nvSpPr>
        <p:spPr bwMode="auto">
          <a:xfrm>
            <a:off x="2125663" y="2454275"/>
            <a:ext cx="3990975" cy="954088"/>
          </a:xfrm>
          <a:prstGeom prst="rect">
            <a:avLst/>
          </a:prstGeom>
          <a:noFill/>
          <a:ln>
            <a:noFill/>
          </a:ln>
          <a:effectLst/>
        </p:spPr>
        <p:txBody>
          <a:bodyPr>
            <a:spAutoFit/>
          </a:bodyPr>
          <a:lstStyle>
            <a:lvl1pPr marL="187325" indent="-187325">
              <a:tabLst>
                <a:tab pos="187325" algn="l"/>
              </a:tabLst>
              <a:defRPr sz="2400">
                <a:solidFill>
                  <a:schemeClr val="tx1"/>
                </a:solidFill>
                <a:latin typeface="Times New Roman" panose="02020603050405020304" pitchFamily="18" charset="0"/>
              </a:defRPr>
            </a:lvl1pPr>
            <a:lvl2pPr>
              <a:tabLst>
                <a:tab pos="187325" algn="l"/>
              </a:tabLst>
              <a:defRPr sz="2400">
                <a:solidFill>
                  <a:schemeClr val="tx1"/>
                </a:solidFill>
                <a:latin typeface="Times New Roman" panose="02020603050405020304" pitchFamily="18" charset="0"/>
              </a:defRPr>
            </a:lvl2pPr>
            <a:lvl3pPr>
              <a:tabLst>
                <a:tab pos="187325" algn="l"/>
              </a:tabLst>
              <a:defRPr sz="2400">
                <a:solidFill>
                  <a:schemeClr val="tx1"/>
                </a:solidFill>
                <a:latin typeface="Times New Roman" panose="02020603050405020304" pitchFamily="18" charset="0"/>
              </a:defRPr>
            </a:lvl3pPr>
            <a:lvl4pPr>
              <a:tabLst>
                <a:tab pos="187325" algn="l"/>
              </a:tabLst>
              <a:defRPr sz="2400">
                <a:solidFill>
                  <a:schemeClr val="tx1"/>
                </a:solidFill>
                <a:latin typeface="Times New Roman" panose="02020603050405020304" pitchFamily="18" charset="0"/>
              </a:defRPr>
            </a:lvl4pPr>
            <a:lvl5pPr>
              <a:tabLst>
                <a:tab pos="187325"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9pPr>
          </a:lstStyle>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 </a:t>
            </a:r>
            <a:r>
              <a:rPr lang="fr-FR" altLang="fr-FR" sz="1400" b="1" dirty="0">
                <a:solidFill>
                  <a:srgbClr val="95C41D"/>
                </a:solidFill>
                <a:latin typeface="+mj-lt"/>
              </a:rPr>
              <a:t>muqueuses respiratoires et digestives</a:t>
            </a:r>
          </a:p>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 appareil génital</a:t>
            </a:r>
          </a:p>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 </a:t>
            </a:r>
            <a:r>
              <a:rPr lang="fr-FR" altLang="fr-FR" sz="1400" b="1" dirty="0">
                <a:solidFill>
                  <a:srgbClr val="95C41D"/>
                </a:solidFill>
                <a:latin typeface="+mj-lt"/>
              </a:rPr>
              <a:t>système veineux</a:t>
            </a:r>
          </a:p>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 comportement général</a:t>
            </a:r>
          </a:p>
        </p:txBody>
      </p:sp>
      <p:sp>
        <p:nvSpPr>
          <p:cNvPr id="32" name="Text Box 12"/>
          <p:cNvSpPr txBox="1">
            <a:spLocks noChangeArrowheads="1"/>
          </p:cNvSpPr>
          <p:nvPr/>
        </p:nvSpPr>
        <p:spPr bwMode="auto">
          <a:xfrm>
            <a:off x="6088063" y="3752850"/>
            <a:ext cx="4840287" cy="954088"/>
          </a:xfrm>
          <a:prstGeom prst="rect">
            <a:avLst/>
          </a:prstGeom>
          <a:noFill/>
          <a:ln>
            <a:noFill/>
          </a:ln>
          <a:effectLst/>
        </p:spPr>
        <p:txBody>
          <a:bodyPr>
            <a:spAutoFit/>
          </a:bodyPr>
          <a:lstStyle>
            <a:lvl1pPr>
              <a:tabLst>
                <a:tab pos="176213" algn="l"/>
              </a:tabLst>
              <a:defRPr sz="2400">
                <a:solidFill>
                  <a:schemeClr val="tx1"/>
                </a:solidFill>
                <a:latin typeface="Times New Roman" panose="02020603050405020304" pitchFamily="18" charset="0"/>
              </a:defRPr>
            </a:lvl1pPr>
            <a:lvl2pPr>
              <a:tabLst>
                <a:tab pos="176213" algn="l"/>
              </a:tabLst>
              <a:defRPr sz="2400">
                <a:solidFill>
                  <a:schemeClr val="tx1"/>
                </a:solidFill>
                <a:latin typeface="Times New Roman" panose="02020603050405020304" pitchFamily="18" charset="0"/>
              </a:defRPr>
            </a:lvl2pPr>
            <a:lvl3pPr>
              <a:tabLst>
                <a:tab pos="176213" algn="l"/>
              </a:tabLst>
              <a:defRPr sz="2400">
                <a:solidFill>
                  <a:schemeClr val="tx1"/>
                </a:solidFill>
                <a:latin typeface="Times New Roman" panose="02020603050405020304" pitchFamily="18" charset="0"/>
              </a:defRPr>
            </a:lvl3pPr>
            <a:lvl4pPr>
              <a:tabLst>
                <a:tab pos="176213" algn="l"/>
              </a:tabLst>
              <a:defRPr sz="2400">
                <a:solidFill>
                  <a:schemeClr val="tx1"/>
                </a:solidFill>
                <a:latin typeface="Times New Roman" panose="02020603050405020304" pitchFamily="18" charset="0"/>
              </a:defRPr>
            </a:lvl4pPr>
            <a:lvl5pPr>
              <a:tabLst>
                <a:tab pos="176213"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76213"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76213"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76213"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76213" algn="l"/>
              </a:tabLst>
              <a:defRPr sz="2400">
                <a:solidFill>
                  <a:schemeClr val="tx1"/>
                </a:solidFill>
                <a:latin typeface="Times New Roman" panose="02020603050405020304" pitchFamily="18" charset="0"/>
              </a:defRPr>
            </a:lvl9pPr>
          </a:lstStyle>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 	aggravation </a:t>
            </a:r>
            <a:r>
              <a:rPr lang="fr-FR" altLang="fr-FR" sz="1400" b="1" dirty="0">
                <a:solidFill>
                  <a:srgbClr val="95C41D"/>
                </a:solidFill>
                <a:latin typeface="+mj-lt"/>
              </a:rPr>
              <a:t>par la chaleur </a:t>
            </a:r>
            <a:r>
              <a:rPr lang="fr-FR" altLang="fr-FR" sz="1400" dirty="0">
                <a:solidFill>
                  <a:srgbClr val="95C41D"/>
                </a:solidFill>
                <a:latin typeface="+mj-lt"/>
              </a:rPr>
              <a:t>(</a:t>
            </a:r>
            <a:r>
              <a:rPr lang="fr-FR" altLang="fr-FR" sz="1400" b="1" dirty="0">
                <a:solidFill>
                  <a:srgbClr val="95C41D"/>
                </a:solidFill>
                <a:latin typeface="+mj-lt"/>
              </a:rPr>
              <a:t>chaleur de la chambre</a:t>
            </a:r>
            <a:r>
              <a:rPr lang="fr-FR" altLang="fr-FR" sz="1400" dirty="0">
                <a:solidFill>
                  <a:srgbClr val="95C41D"/>
                </a:solidFill>
                <a:latin typeface="+mj-lt"/>
              </a:rPr>
              <a:t>),  </a:t>
            </a:r>
            <a:r>
              <a:rPr lang="fr-FR" altLang="fr-FR" sz="1400" b="1" dirty="0">
                <a:solidFill>
                  <a:srgbClr val="95C41D"/>
                </a:solidFill>
                <a:latin typeface="+mj-lt"/>
              </a:rPr>
              <a:t>par le repos</a:t>
            </a:r>
          </a:p>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 	amélioration </a:t>
            </a:r>
            <a:r>
              <a:rPr lang="fr-FR" altLang="fr-FR" sz="1400" b="1" dirty="0">
                <a:solidFill>
                  <a:srgbClr val="95C41D"/>
                </a:solidFill>
                <a:latin typeface="+mj-lt"/>
              </a:rPr>
              <a:t>par la fraîcheur</a:t>
            </a:r>
            <a:r>
              <a:rPr lang="fr-FR" altLang="fr-FR" sz="1400" dirty="0">
                <a:solidFill>
                  <a:srgbClr val="000099"/>
                </a:solidFill>
                <a:latin typeface="+mj-lt"/>
              </a:rPr>
              <a:t>, par le mouvement continu, par la sympathie et la consolation</a:t>
            </a:r>
            <a:endParaRPr lang="fr-FR" altLang="fr-FR" sz="1400" b="1" dirty="0">
              <a:solidFill>
                <a:srgbClr val="000099"/>
              </a:solidFill>
              <a:latin typeface="+mj-lt"/>
            </a:endParaRPr>
          </a:p>
        </p:txBody>
      </p:sp>
      <p:sp>
        <p:nvSpPr>
          <p:cNvPr id="33" name="Text Box 13"/>
          <p:cNvSpPr txBox="1">
            <a:spLocks noChangeArrowheads="1"/>
          </p:cNvSpPr>
          <p:nvPr/>
        </p:nvSpPr>
        <p:spPr bwMode="auto">
          <a:xfrm>
            <a:off x="6088063" y="2439988"/>
            <a:ext cx="3814762" cy="522287"/>
          </a:xfrm>
          <a:prstGeom prst="rect">
            <a:avLst/>
          </a:prstGeom>
          <a:noFill/>
          <a:ln>
            <a:noFill/>
          </a:ln>
          <a:effectLst/>
        </p:spPr>
        <p:txBody>
          <a:bodyPr>
            <a:spAutoFit/>
          </a:bodyPr>
          <a:lstStyle>
            <a:lvl1pPr marL="187325" indent="-187325">
              <a:tabLst>
                <a:tab pos="187325" algn="l"/>
              </a:tabLst>
              <a:defRPr sz="2400">
                <a:solidFill>
                  <a:schemeClr val="tx1"/>
                </a:solidFill>
                <a:latin typeface="Times New Roman" panose="02020603050405020304" pitchFamily="18" charset="0"/>
              </a:defRPr>
            </a:lvl1pPr>
            <a:lvl2pPr>
              <a:tabLst>
                <a:tab pos="187325" algn="l"/>
              </a:tabLst>
              <a:defRPr sz="2400">
                <a:solidFill>
                  <a:schemeClr val="tx1"/>
                </a:solidFill>
                <a:latin typeface="Times New Roman" panose="02020603050405020304" pitchFamily="18" charset="0"/>
              </a:defRPr>
            </a:lvl2pPr>
            <a:lvl3pPr>
              <a:tabLst>
                <a:tab pos="187325" algn="l"/>
              </a:tabLst>
              <a:defRPr sz="2400">
                <a:solidFill>
                  <a:schemeClr val="tx1"/>
                </a:solidFill>
                <a:latin typeface="Times New Roman" panose="02020603050405020304" pitchFamily="18" charset="0"/>
              </a:defRPr>
            </a:lvl3pPr>
            <a:lvl4pPr>
              <a:tabLst>
                <a:tab pos="187325" algn="l"/>
              </a:tabLst>
              <a:defRPr sz="2400">
                <a:solidFill>
                  <a:schemeClr val="tx1"/>
                </a:solidFill>
                <a:latin typeface="Times New Roman" panose="02020603050405020304" pitchFamily="18" charset="0"/>
              </a:defRPr>
            </a:lvl4pPr>
            <a:lvl5pPr>
              <a:tabLst>
                <a:tab pos="187325"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9pPr>
          </a:lstStyle>
          <a:p>
            <a:pPr eaLnBrk="1" fontAlgn="auto" hangingPunct="1">
              <a:spcBef>
                <a:spcPts val="0"/>
              </a:spcBef>
              <a:spcAft>
                <a:spcPts val="0"/>
              </a:spcAft>
              <a:buClr>
                <a:srgbClr val="000099"/>
              </a:buClr>
              <a:buFontTx/>
              <a:buChar char="•"/>
              <a:defRPr/>
            </a:pPr>
            <a:r>
              <a:rPr lang="fr-FR" altLang="fr-FR" sz="1400" b="1" dirty="0">
                <a:solidFill>
                  <a:srgbClr val="95C41D"/>
                </a:solidFill>
                <a:latin typeface="+mj-lt"/>
              </a:rPr>
              <a:t>extrême variabilité </a:t>
            </a:r>
            <a:r>
              <a:rPr lang="fr-FR" altLang="fr-FR" sz="1400" dirty="0">
                <a:solidFill>
                  <a:srgbClr val="000099"/>
                </a:solidFill>
                <a:latin typeface="+mj-lt"/>
              </a:rPr>
              <a:t>des sensations</a:t>
            </a:r>
          </a:p>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sensation de froid et frissons</a:t>
            </a:r>
            <a:endParaRPr lang="fr-FR" altLang="fr-FR" sz="1400" b="1" dirty="0">
              <a:solidFill>
                <a:srgbClr val="000099"/>
              </a:solidFill>
              <a:latin typeface="+mj-lt"/>
            </a:endParaRPr>
          </a:p>
        </p:txBody>
      </p:sp>
      <p:sp>
        <p:nvSpPr>
          <p:cNvPr id="34" name="Text Box 14"/>
          <p:cNvSpPr txBox="1">
            <a:spLocks noChangeArrowheads="1"/>
          </p:cNvSpPr>
          <p:nvPr/>
        </p:nvSpPr>
        <p:spPr bwMode="auto">
          <a:xfrm>
            <a:off x="2139950" y="3752850"/>
            <a:ext cx="4048125" cy="954088"/>
          </a:xfrm>
          <a:prstGeom prst="rect">
            <a:avLst/>
          </a:prstGeom>
          <a:noFill/>
          <a:ln>
            <a:noFill/>
          </a:ln>
          <a:effectLst/>
        </p:spPr>
        <p:txBody>
          <a:bodyPr>
            <a:spAutoFit/>
          </a:bodyPr>
          <a:lstStyle>
            <a:lvl1pPr marL="187325" indent="-187325">
              <a:tabLst>
                <a:tab pos="187325" algn="l"/>
              </a:tabLst>
              <a:defRPr sz="2400">
                <a:solidFill>
                  <a:schemeClr val="tx1"/>
                </a:solidFill>
                <a:latin typeface="Times New Roman" panose="02020603050405020304" pitchFamily="18" charset="0"/>
              </a:defRPr>
            </a:lvl1pPr>
            <a:lvl2pPr>
              <a:tabLst>
                <a:tab pos="187325" algn="l"/>
              </a:tabLst>
              <a:defRPr sz="2400">
                <a:solidFill>
                  <a:schemeClr val="tx1"/>
                </a:solidFill>
                <a:latin typeface="Times New Roman" panose="02020603050405020304" pitchFamily="18" charset="0"/>
              </a:defRPr>
            </a:lvl2pPr>
            <a:lvl3pPr>
              <a:tabLst>
                <a:tab pos="187325" algn="l"/>
              </a:tabLst>
              <a:defRPr sz="2400">
                <a:solidFill>
                  <a:schemeClr val="tx1"/>
                </a:solidFill>
                <a:latin typeface="Times New Roman" panose="02020603050405020304" pitchFamily="18" charset="0"/>
              </a:defRPr>
            </a:lvl3pPr>
            <a:lvl4pPr>
              <a:tabLst>
                <a:tab pos="187325" algn="l"/>
              </a:tabLst>
              <a:defRPr sz="2400">
                <a:solidFill>
                  <a:schemeClr val="tx1"/>
                </a:solidFill>
                <a:latin typeface="Times New Roman" panose="02020603050405020304" pitchFamily="18" charset="0"/>
              </a:defRPr>
            </a:lvl4pPr>
            <a:lvl5pPr>
              <a:tabLst>
                <a:tab pos="187325"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9pPr>
          </a:lstStyle>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frissons, hypersensibilité au froid</a:t>
            </a:r>
          </a:p>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absence habituelle de soif</a:t>
            </a:r>
          </a:p>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désir de glaces, de mets assaisonnés</a:t>
            </a:r>
          </a:p>
          <a:p>
            <a:pPr eaLnBrk="1" fontAlgn="auto" hangingPunct="1">
              <a:spcBef>
                <a:spcPts val="0"/>
              </a:spcBef>
              <a:spcAft>
                <a:spcPts val="0"/>
              </a:spcAft>
              <a:buClr>
                <a:srgbClr val="000099"/>
              </a:buClr>
              <a:buFontTx/>
              <a:buChar char="•"/>
              <a:defRPr/>
            </a:pPr>
            <a:r>
              <a:rPr lang="fr-FR" altLang="fr-FR" sz="1400" dirty="0">
                <a:solidFill>
                  <a:srgbClr val="000099"/>
                </a:solidFill>
                <a:latin typeface="+mj-lt"/>
              </a:rPr>
              <a:t>intolérance aux matières grasses</a:t>
            </a:r>
            <a:endParaRPr lang="fr-FR" altLang="fr-FR" sz="1400" b="1" dirty="0">
              <a:solidFill>
                <a:srgbClr val="000099"/>
              </a:solidFill>
              <a:latin typeface="+mj-lt"/>
            </a:endParaRPr>
          </a:p>
        </p:txBody>
      </p:sp>
      <p:pic>
        <p:nvPicPr>
          <p:cNvPr id="256013" name="Picture 34" descr="pulsatil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5538" y="68263"/>
            <a:ext cx="194468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24"/>
          <p:cNvSpPr txBox="1">
            <a:spLocks noChangeArrowheads="1"/>
          </p:cNvSpPr>
          <p:nvPr/>
        </p:nvSpPr>
        <p:spPr bwMode="auto">
          <a:xfrm>
            <a:off x="2363788" y="1428750"/>
            <a:ext cx="5702300" cy="304800"/>
          </a:xfrm>
          <a:prstGeom prst="rect">
            <a:avLst/>
          </a:prstGeom>
          <a:noFill/>
          <a:ln>
            <a:noFill/>
          </a:ln>
          <a:effectLst/>
        </p:spPr>
        <p:txBody>
          <a:bodyPr>
            <a:spAutoFit/>
          </a:bodyPr>
          <a:lstStyle/>
          <a:p>
            <a:pPr algn="ctr" eaLnBrk="1" fontAlgn="auto" hangingPunct="1">
              <a:spcBef>
                <a:spcPct val="50000"/>
              </a:spcBef>
              <a:spcAft>
                <a:spcPts val="0"/>
              </a:spcAft>
              <a:defRPr/>
            </a:pPr>
            <a:r>
              <a:rPr lang="fr-FR" altLang="fr-FR" sz="1400" b="1" u="sng" dirty="0">
                <a:solidFill>
                  <a:srgbClr val="000090"/>
                </a:solidFill>
                <a:latin typeface="+mj-lt"/>
              </a:rPr>
              <a:t>MOT CLÉ </a:t>
            </a:r>
            <a:r>
              <a:rPr lang="fr-FR" altLang="fr-FR" sz="1400" b="1" dirty="0">
                <a:solidFill>
                  <a:srgbClr val="000090"/>
                </a:solidFill>
                <a:latin typeface="+mj-lt"/>
              </a:rPr>
              <a:t> : VARIABILITÉ</a:t>
            </a:r>
            <a:endParaRPr lang="fr-FR" altLang="fr-FR" sz="1400" dirty="0">
              <a:solidFill>
                <a:srgbClr val="000090"/>
              </a:solidFill>
              <a:latin typeface="+mj-lt"/>
            </a:endParaRPr>
          </a:p>
        </p:txBody>
      </p:sp>
      <p:sp>
        <p:nvSpPr>
          <p:cNvPr id="256015" name="Text Box 30"/>
          <p:cNvSpPr txBox="1">
            <a:spLocks noChangeArrowheads="1"/>
          </p:cNvSpPr>
          <p:nvPr/>
        </p:nvSpPr>
        <p:spPr bwMode="auto">
          <a:xfrm>
            <a:off x="2397125" y="1047750"/>
            <a:ext cx="5738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000" b="1">
                <a:solidFill>
                  <a:srgbClr val="95C41D"/>
                </a:solidFill>
                <a:ea typeface="ＭＳ Ｐゴシック" panose="020B0600070205080204" pitchFamily="34" charset="-128"/>
                <a:sym typeface="Wingdings" panose="05000000000000000000" pitchFamily="2" charset="2"/>
              </a:rPr>
              <a:t> </a:t>
            </a:r>
            <a:r>
              <a:rPr lang="fr-FR" altLang="fr-FR" sz="2000" b="1">
                <a:solidFill>
                  <a:srgbClr val="95C41D"/>
                </a:solidFill>
                <a:ea typeface="ＭＳ Ｐゴシック" panose="020B0600070205080204" pitchFamily="34" charset="-128"/>
              </a:rPr>
              <a:t>Pulsatilla</a:t>
            </a:r>
          </a:p>
        </p:txBody>
      </p:sp>
      <p:sp>
        <p:nvSpPr>
          <p:cNvPr id="22" name="ZoneTexte 21"/>
          <p:cNvSpPr txBox="1"/>
          <p:nvPr/>
        </p:nvSpPr>
        <p:spPr>
          <a:xfrm>
            <a:off x="2397125" y="314325"/>
            <a:ext cx="8091488" cy="584200"/>
          </a:xfrm>
          <a:prstGeom prst="rect">
            <a:avLst/>
          </a:prstGeom>
          <a:noFill/>
        </p:spPr>
        <p:txBody>
          <a:bodyPr>
            <a:spAutoFit/>
          </a:bodyPr>
          <a:lstStyle/>
          <a:p>
            <a:pPr eaLnBrk="1" fontAlgn="auto" hangingPunct="1">
              <a:spcBef>
                <a:spcPts val="0"/>
              </a:spcBef>
              <a:spcAft>
                <a:spcPts val="0"/>
              </a:spcAft>
              <a:defRPr/>
            </a:pPr>
            <a:r>
              <a:rPr lang="fr-FR" sz="3200" b="1" dirty="0">
                <a:solidFill>
                  <a:srgbClr val="FFFFFF"/>
                </a:solidFill>
                <a:latin typeface="+mj-lt"/>
              </a:rPr>
              <a:t>Focus matière médicale</a:t>
            </a:r>
          </a:p>
        </p:txBody>
      </p:sp>
      <p:sp>
        <p:nvSpPr>
          <p:cNvPr id="17" name="Line 3"/>
          <p:cNvSpPr>
            <a:spLocks noChangeShapeType="1"/>
          </p:cNvSpPr>
          <p:nvPr/>
        </p:nvSpPr>
        <p:spPr bwMode="auto">
          <a:xfrm flipV="1">
            <a:off x="2084388" y="4868863"/>
            <a:ext cx="8234362" cy="0"/>
          </a:xfrm>
          <a:prstGeom prst="line">
            <a:avLst/>
          </a:prstGeom>
          <a:noFill/>
          <a:ln w="19050">
            <a:solidFill>
              <a:srgbClr val="62C400"/>
            </a:solidFill>
            <a:round/>
            <a:headEnd type="none" w="sm" len="sm"/>
            <a:tailEnd type="none" w="sm" len="sm"/>
          </a:ln>
          <a:effectLst/>
        </p:spPr>
        <p:txBody>
          <a:bodyPr/>
          <a:lstStyle/>
          <a:p>
            <a:pPr eaLnBrk="1" fontAlgn="auto" hangingPunct="1">
              <a:spcBef>
                <a:spcPts val="0"/>
              </a:spcBef>
              <a:spcAft>
                <a:spcPts val="0"/>
              </a:spcAft>
              <a:defRPr/>
            </a:pPr>
            <a:endParaRPr lang="fr-FR">
              <a:latin typeface="+mj-lt"/>
            </a:endParaRPr>
          </a:p>
        </p:txBody>
      </p:sp>
      <p:sp>
        <p:nvSpPr>
          <p:cNvPr id="18" name="Rectangle 17"/>
          <p:cNvSpPr>
            <a:spLocks noChangeArrowheads="1"/>
          </p:cNvSpPr>
          <p:nvPr/>
        </p:nvSpPr>
        <p:spPr bwMode="auto">
          <a:xfrm>
            <a:off x="6315075" y="5000625"/>
            <a:ext cx="3581400" cy="304800"/>
          </a:xfrm>
          <a:prstGeom prst="rect">
            <a:avLst/>
          </a:prstGeom>
          <a:noFill/>
          <a:ln>
            <a:noFill/>
          </a:ln>
          <a:effectLst/>
        </p:spPr>
        <p:txBody>
          <a:bodyPr>
            <a:spAutoFit/>
          </a:bodyPr>
          <a:lstStyle/>
          <a:p>
            <a:pPr algn="ctr" eaLnBrk="1" hangingPunct="1">
              <a:defRPr/>
            </a:pPr>
            <a:r>
              <a:rPr lang="fr-FR" altLang="fr-FR" sz="1400" b="1" dirty="0">
                <a:solidFill>
                  <a:srgbClr val="000099"/>
                </a:solidFill>
                <a:latin typeface="+mj-lt"/>
              </a:rPr>
              <a:t>MODE RÉACTIONNEL CHRONIQUE</a:t>
            </a:r>
          </a:p>
        </p:txBody>
      </p:sp>
      <p:sp>
        <p:nvSpPr>
          <p:cNvPr id="19" name="Text Box 14"/>
          <p:cNvSpPr txBox="1">
            <a:spLocks noChangeArrowheads="1"/>
          </p:cNvSpPr>
          <p:nvPr/>
        </p:nvSpPr>
        <p:spPr bwMode="auto">
          <a:xfrm>
            <a:off x="6188075" y="5546725"/>
            <a:ext cx="4902200" cy="306388"/>
          </a:xfrm>
          <a:prstGeom prst="rect">
            <a:avLst/>
          </a:prstGeom>
          <a:noFill/>
          <a:ln>
            <a:noFill/>
          </a:ln>
          <a:effectLst/>
        </p:spPr>
        <p:txBody>
          <a:bodyPr>
            <a:spAutoFit/>
          </a:bodyPr>
          <a:lstStyle>
            <a:lvl1pPr marL="187325" indent="-187325">
              <a:tabLst>
                <a:tab pos="187325" algn="l"/>
              </a:tabLst>
              <a:defRPr sz="2400">
                <a:solidFill>
                  <a:schemeClr val="tx1"/>
                </a:solidFill>
                <a:latin typeface="Times New Roman" panose="02020603050405020304" pitchFamily="18" charset="0"/>
              </a:defRPr>
            </a:lvl1pPr>
            <a:lvl2pPr>
              <a:tabLst>
                <a:tab pos="187325" algn="l"/>
              </a:tabLst>
              <a:defRPr sz="2400">
                <a:solidFill>
                  <a:schemeClr val="tx1"/>
                </a:solidFill>
                <a:latin typeface="Times New Roman" panose="02020603050405020304" pitchFamily="18" charset="0"/>
              </a:defRPr>
            </a:lvl2pPr>
            <a:lvl3pPr>
              <a:tabLst>
                <a:tab pos="187325" algn="l"/>
              </a:tabLst>
              <a:defRPr sz="2400">
                <a:solidFill>
                  <a:schemeClr val="tx1"/>
                </a:solidFill>
                <a:latin typeface="Times New Roman" panose="02020603050405020304" pitchFamily="18" charset="0"/>
              </a:defRPr>
            </a:lvl3pPr>
            <a:lvl4pPr>
              <a:tabLst>
                <a:tab pos="187325" algn="l"/>
              </a:tabLst>
              <a:defRPr sz="2400">
                <a:solidFill>
                  <a:schemeClr val="tx1"/>
                </a:solidFill>
                <a:latin typeface="Times New Roman" panose="02020603050405020304" pitchFamily="18" charset="0"/>
              </a:defRPr>
            </a:lvl4pPr>
            <a:lvl5pPr>
              <a:tabLst>
                <a:tab pos="187325"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87325" algn="l"/>
              </a:tabLst>
              <a:defRPr sz="2400">
                <a:solidFill>
                  <a:schemeClr val="tx1"/>
                </a:solidFill>
                <a:latin typeface="Times New Roman" panose="02020603050405020304" pitchFamily="18" charset="0"/>
              </a:defRPr>
            </a:lvl9pPr>
          </a:lstStyle>
          <a:p>
            <a:pPr marL="0" indent="0" eaLnBrk="1" fontAlgn="auto" hangingPunct="1">
              <a:spcBef>
                <a:spcPts val="0"/>
              </a:spcBef>
              <a:spcAft>
                <a:spcPts val="0"/>
              </a:spcAft>
              <a:buClr>
                <a:srgbClr val="62C400"/>
              </a:buClr>
              <a:defRPr/>
            </a:pPr>
            <a:r>
              <a:rPr lang="fr-FR" altLang="fr-FR" sz="1400" b="1" dirty="0">
                <a:solidFill>
                  <a:srgbClr val="000099"/>
                </a:solidFill>
                <a:latin typeface="+mj-lt"/>
              </a:rPr>
              <a:t>MR </a:t>
            </a:r>
            <a:r>
              <a:rPr lang="fr-FR" altLang="fr-FR" sz="1400" b="1" dirty="0" err="1">
                <a:solidFill>
                  <a:srgbClr val="000099"/>
                </a:solidFill>
                <a:latin typeface="+mj-lt"/>
              </a:rPr>
              <a:t>Psoro</a:t>
            </a:r>
            <a:r>
              <a:rPr lang="fr-FR" altLang="fr-FR" sz="1400" b="1" dirty="0">
                <a:solidFill>
                  <a:srgbClr val="000099"/>
                </a:solidFill>
                <a:latin typeface="+mj-lt"/>
              </a:rPr>
              <a:t>-tuberculinique</a:t>
            </a:r>
          </a:p>
        </p:txBody>
      </p:sp>
      <p:sp>
        <p:nvSpPr>
          <p:cNvPr id="3" name="Rectangle 2"/>
          <p:cNvSpPr>
            <a:spLocks noChangeArrowheads="1"/>
          </p:cNvSpPr>
          <p:nvPr/>
        </p:nvSpPr>
        <p:spPr bwMode="auto">
          <a:xfrm>
            <a:off x="195263" y="5287963"/>
            <a:ext cx="6096000"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buClr>
                <a:srgbClr val="000099"/>
              </a:buClr>
              <a:buFont typeface="Arial" panose="020B0604020202020204" pitchFamily="34" charset="0"/>
              <a:buChar char="•"/>
            </a:pPr>
            <a:r>
              <a:rPr lang="fr-FR" altLang="fr-FR" sz="1300">
                <a:solidFill>
                  <a:srgbClr val="000099"/>
                </a:solidFill>
              </a:rPr>
              <a:t>Inflammation des muqueuses avec écoulements jaunes, non irritants ; Phénomènes de congestion et de stase veineuses (peau à l’aspect marbré)</a:t>
            </a:r>
          </a:p>
          <a:p>
            <a:pPr eaLnBrk="1" hangingPunct="1">
              <a:lnSpc>
                <a:spcPct val="130000"/>
              </a:lnSpc>
              <a:buClr>
                <a:srgbClr val="000099"/>
              </a:buClr>
              <a:buFont typeface="Arial" panose="020B0604020202020204" pitchFamily="34" charset="0"/>
              <a:buChar char="•"/>
            </a:pPr>
            <a:r>
              <a:rPr lang="fr-FR" altLang="fr-FR" sz="1300">
                <a:solidFill>
                  <a:srgbClr val="000099"/>
                </a:solidFill>
              </a:rPr>
              <a:t>Recherche de la sympathie d’autrui, extrême émotivité avec humeur changeante, timidité, caractère doux</a:t>
            </a:r>
          </a:p>
        </p:txBody>
      </p:sp>
      <p:sp>
        <p:nvSpPr>
          <p:cNvPr id="23" name="Rectangle 5"/>
          <p:cNvSpPr>
            <a:spLocks noChangeArrowheads="1"/>
          </p:cNvSpPr>
          <p:nvPr/>
        </p:nvSpPr>
        <p:spPr bwMode="auto">
          <a:xfrm>
            <a:off x="2805113" y="5000625"/>
            <a:ext cx="2717800" cy="304800"/>
          </a:xfrm>
          <a:prstGeom prst="rect">
            <a:avLst/>
          </a:prstGeom>
          <a:noFill/>
          <a:ln>
            <a:noFill/>
          </a:ln>
          <a:effectLst/>
        </p:spPr>
        <p:txBody>
          <a:bodyPr>
            <a:spAutoFit/>
          </a:bodyPr>
          <a:lstStyle/>
          <a:p>
            <a:pPr algn="ctr" eaLnBrk="1" fontAlgn="auto" hangingPunct="1">
              <a:spcBef>
                <a:spcPct val="50000"/>
              </a:spcBef>
              <a:spcAft>
                <a:spcPts val="0"/>
              </a:spcAft>
              <a:defRPr/>
            </a:pPr>
            <a:r>
              <a:rPr lang="fr-FR" altLang="fr-FR" sz="1400" b="1" dirty="0">
                <a:solidFill>
                  <a:srgbClr val="000099"/>
                </a:solidFill>
                <a:latin typeface="+mj-lt"/>
              </a:rPr>
              <a:t>TYPE SENSIBLE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P spid="32" grpId="0" autoUpdateAnimBg="0"/>
      <p:bldP spid="33" grpId="0" autoUpdateAnimBg="0"/>
      <p:bldP spid="34" grpId="0" autoUpdateAnimBg="0"/>
      <p:bldP spid="1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5"/>
          <p:cNvSpPr>
            <a:spLocks noChangeArrowheads="1"/>
          </p:cNvSpPr>
          <p:nvPr/>
        </p:nvSpPr>
        <p:spPr bwMode="auto">
          <a:xfrm>
            <a:off x="4079875" y="3140075"/>
            <a:ext cx="81121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r>
              <a:rPr lang="fr-FR" altLang="fr-FR" b="1" u="sng">
                <a:solidFill>
                  <a:srgbClr val="000099"/>
                </a:solidFill>
                <a:ea typeface="ＭＳ Ｐゴシック" panose="020B0600070205080204" pitchFamily="34" charset="-128"/>
                <a:cs typeface="Arial" panose="020B0604020202020204" pitchFamily="34" charset="0"/>
              </a:rPr>
              <a:t>Règles du jeu :</a:t>
            </a:r>
          </a:p>
          <a:p>
            <a:pPr>
              <a:spcBef>
                <a:spcPct val="50000"/>
              </a:spcBef>
              <a:buClr>
                <a:srgbClr val="000099"/>
              </a:buClr>
              <a:buFontTx/>
              <a:buBlip>
                <a:blip r:embed="rId3"/>
              </a:buBlip>
            </a:pPr>
            <a:r>
              <a:rPr lang="fr-FR" altLang="fr-FR" b="1">
                <a:solidFill>
                  <a:srgbClr val="000099"/>
                </a:solidFill>
                <a:ea typeface="ＭＳ Ｐゴシック" panose="020B0600070205080204" pitchFamily="34" charset="-128"/>
                <a:cs typeface="Arial" panose="020B0604020202020204" pitchFamily="34" charset="0"/>
              </a:rPr>
              <a:t>1 min</a:t>
            </a:r>
            <a:r>
              <a:rPr lang="fr-FR" altLang="fr-FR">
                <a:solidFill>
                  <a:srgbClr val="000099"/>
                </a:solidFill>
                <a:ea typeface="ＭＳ Ｐゴシック" panose="020B0600070205080204" pitchFamily="34" charset="-128"/>
                <a:cs typeface="Arial" panose="020B0604020202020204" pitchFamily="34" charset="0"/>
              </a:rPr>
              <a:t> par participant </a:t>
            </a:r>
          </a:p>
          <a:p>
            <a:pPr eaLnBrk="1" hangingPunct="1">
              <a:spcBef>
                <a:spcPct val="20000"/>
              </a:spcBef>
              <a:buFontTx/>
              <a:buBlip>
                <a:blip r:embed="rId3"/>
              </a:buBlip>
            </a:pPr>
            <a:r>
              <a:rPr lang="fr-FR" altLang="fr-FR">
                <a:solidFill>
                  <a:srgbClr val="000099"/>
                </a:solidFill>
                <a:ea typeface="ＭＳ Ｐゴシック" panose="020B0600070205080204" pitchFamily="34" charset="-128"/>
                <a:cs typeface="Arial" panose="020B0604020202020204" pitchFamily="34" charset="0"/>
              </a:rPr>
              <a:t>Présentation : </a:t>
            </a:r>
          </a:p>
          <a:p>
            <a:pPr lvl="1" eaLnBrk="1" hangingPunct="1">
              <a:spcBef>
                <a:spcPct val="30000"/>
              </a:spcBef>
              <a:buFont typeface="Tahoma" panose="020B0604030504040204" pitchFamily="34" charset="0"/>
              <a:buChar char="-"/>
            </a:pPr>
            <a:r>
              <a:rPr lang="fr-FR" altLang="fr-FR" i="1">
                <a:solidFill>
                  <a:srgbClr val="000099"/>
                </a:solidFill>
                <a:latin typeface="Tahoma" panose="020B0604030504040204" pitchFamily="34" charset="0"/>
                <a:cs typeface="Arial" panose="020B0604020202020204" pitchFamily="34" charset="0"/>
                <a:sym typeface="Wingdings" panose="05000000000000000000" pitchFamily="2" charset="2"/>
              </a:rPr>
              <a:t>Qui je suis</a:t>
            </a:r>
          </a:p>
          <a:p>
            <a:pPr lvl="1" eaLnBrk="1" hangingPunct="1">
              <a:spcBef>
                <a:spcPct val="30000"/>
              </a:spcBef>
              <a:buFont typeface="Tahoma" panose="020B0604030504040204" pitchFamily="34" charset="0"/>
              <a:buChar char="-"/>
            </a:pPr>
            <a:r>
              <a:rPr lang="fr-FR" altLang="fr-FR" i="1">
                <a:solidFill>
                  <a:srgbClr val="000099"/>
                </a:solidFill>
                <a:latin typeface="Tahoma" panose="020B0604030504040204" pitchFamily="34" charset="0"/>
                <a:cs typeface="Arial" panose="020B0604020202020204" pitchFamily="34" charset="0"/>
                <a:sym typeface="Wingdings" panose="05000000000000000000" pitchFamily="2" charset="2"/>
              </a:rPr>
              <a:t>Depuis ma 1</a:t>
            </a:r>
            <a:r>
              <a:rPr lang="fr-FR" altLang="fr-FR" i="1" baseline="30000">
                <a:solidFill>
                  <a:srgbClr val="000099"/>
                </a:solidFill>
                <a:latin typeface="Tahoma" panose="020B0604030504040204" pitchFamily="34" charset="0"/>
                <a:cs typeface="Arial" panose="020B0604020202020204" pitchFamily="34" charset="0"/>
                <a:sym typeface="Wingdings" panose="05000000000000000000" pitchFamily="2" charset="2"/>
              </a:rPr>
              <a:t>ère</a:t>
            </a:r>
            <a:r>
              <a:rPr lang="fr-FR" altLang="fr-FR" i="1">
                <a:solidFill>
                  <a:srgbClr val="000099"/>
                </a:solidFill>
                <a:latin typeface="Tahoma" panose="020B0604030504040204" pitchFamily="34" charset="0"/>
                <a:cs typeface="Arial" panose="020B0604020202020204" pitchFamily="34" charset="0"/>
                <a:sym typeface="Wingdings" panose="05000000000000000000" pitchFamily="2" charset="2"/>
              </a:rPr>
              <a:t> formation, quelle place a le médicament homéopathique dans mon conseil </a:t>
            </a:r>
          </a:p>
          <a:p>
            <a:pPr lvl="1" eaLnBrk="1" hangingPunct="1">
              <a:spcBef>
                <a:spcPct val="30000"/>
              </a:spcBef>
              <a:buFont typeface="Tahoma" panose="020B0604030504040204" pitchFamily="34" charset="0"/>
              <a:buChar char="-"/>
            </a:pPr>
            <a:r>
              <a:rPr lang="fr-FR" altLang="fr-FR" i="1">
                <a:solidFill>
                  <a:srgbClr val="000099"/>
                </a:solidFill>
                <a:latin typeface="Tahoma" panose="020B0604030504040204" pitchFamily="34" charset="0"/>
                <a:cs typeface="Arial" panose="020B0604020202020204" pitchFamily="34" charset="0"/>
                <a:sym typeface="Wingdings" panose="05000000000000000000" pitchFamily="2" charset="2"/>
              </a:rPr>
              <a:t>Et plus spécifiquement dans la prise en charge des pathologies ORL</a:t>
            </a:r>
          </a:p>
          <a:p>
            <a:pPr lvl="1" eaLnBrk="1" hangingPunct="1">
              <a:spcBef>
                <a:spcPct val="30000"/>
              </a:spcBef>
              <a:buFont typeface="Tahoma" panose="020B0604030504040204" pitchFamily="34" charset="0"/>
              <a:buChar char="-"/>
            </a:pPr>
            <a:r>
              <a:rPr lang="fr-FR" altLang="fr-FR" i="1">
                <a:solidFill>
                  <a:srgbClr val="000099"/>
                </a:solidFill>
                <a:latin typeface="Tahoma" panose="020B0604030504040204" pitchFamily="34" charset="0"/>
                <a:cs typeface="Arial" panose="020B0604020202020204" pitchFamily="34" charset="0"/>
                <a:sym typeface="Wingdings" panose="05000000000000000000" pitchFamily="2" charset="2"/>
              </a:rPr>
              <a:t>Ce que j’attends de cette formation</a:t>
            </a:r>
          </a:p>
        </p:txBody>
      </p:sp>
      <p:sp>
        <p:nvSpPr>
          <p:cNvPr id="147459" name="Rectangle 19"/>
          <p:cNvSpPr>
            <a:spLocks noChangeArrowheads="1"/>
          </p:cNvSpPr>
          <p:nvPr/>
        </p:nvSpPr>
        <p:spPr bwMode="auto">
          <a:xfrm>
            <a:off x="6096000" y="1644650"/>
            <a:ext cx="55086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r>
              <a:rPr lang="fr-FR" altLang="fr-FR" sz="2000" b="1" u="sng">
                <a:solidFill>
                  <a:srgbClr val="000099"/>
                </a:solidFill>
                <a:ea typeface="ＭＳ Ｐゴシック" panose="020B0600070205080204" pitchFamily="34" charset="-128"/>
                <a:cs typeface="Arial" panose="020B0604020202020204" pitchFamily="34" charset="0"/>
              </a:rPr>
              <a:t>Objectif :</a:t>
            </a:r>
          </a:p>
          <a:p>
            <a:pPr>
              <a:spcBef>
                <a:spcPct val="50000"/>
              </a:spcBef>
              <a:buClr>
                <a:srgbClr val="000099"/>
              </a:buClr>
              <a:buFont typeface="Wingdings" panose="05000000000000000000" pitchFamily="2" charset="2"/>
              <a:buChar char="Ø"/>
            </a:pPr>
            <a:r>
              <a:rPr lang="fr-FR" altLang="fr-FR" sz="2000">
                <a:solidFill>
                  <a:srgbClr val="000099"/>
                </a:solidFill>
                <a:ea typeface="ＭＳ Ｐゴシック" panose="020B0600070205080204" pitchFamily="34" charset="-128"/>
                <a:cs typeface="Arial" panose="020B0604020202020204" pitchFamily="34" charset="0"/>
              </a:rPr>
              <a:t>Découvrir le groupe</a:t>
            </a:r>
            <a:r>
              <a:rPr lang="fr-FR" altLang="fr-FR" sz="2000" b="1">
                <a:solidFill>
                  <a:srgbClr val="000099"/>
                </a:solidFill>
                <a:ea typeface="ＭＳ Ｐゴシック" panose="020B0600070205080204" pitchFamily="34" charset="-128"/>
                <a:cs typeface="Arial" panose="020B0604020202020204" pitchFamily="34" charset="0"/>
              </a:rPr>
              <a:t> </a:t>
            </a:r>
          </a:p>
        </p:txBody>
      </p:sp>
      <p:sp>
        <p:nvSpPr>
          <p:cNvPr id="147460" name="Text Box 4"/>
          <p:cNvSpPr txBox="1">
            <a:spLocks noChangeArrowheads="1"/>
          </p:cNvSpPr>
          <p:nvPr/>
        </p:nvSpPr>
        <p:spPr bwMode="auto">
          <a:xfrm>
            <a:off x="2279650" y="276225"/>
            <a:ext cx="2868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ea typeface="ＭＳ Ｐゴシック" panose="020B0600070205080204" pitchFamily="34" charset="-128"/>
                <a:cs typeface="Arial" panose="020B0604020202020204" pitchFamily="34" charset="0"/>
              </a:rPr>
              <a:t>Présentation</a:t>
            </a:r>
            <a:endParaRPr lang="fr-FR" altLang="fr-FR" sz="2000" b="1">
              <a:solidFill>
                <a:srgbClr val="FFFFFF"/>
              </a:solidFill>
              <a:ea typeface="ＭＳ Ｐゴシック" panose="020B0600070205080204" pitchFamily="34" charset="-128"/>
              <a:cs typeface="Arial" panose="020B0604020202020204" pitchFamily="34" charset="0"/>
              <a:sym typeface="Wingdings" panose="05000000000000000000" pitchFamily="2" charset="2"/>
            </a:endParaRPr>
          </a:p>
        </p:txBody>
      </p:sp>
      <p:sp>
        <p:nvSpPr>
          <p:cNvPr id="147461"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147462" name="ZoneTexte 8"/>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cs typeface="Arial" panose="020B0604020202020204" pitchFamily="34" charset="0"/>
              </a:rPr>
              <a:t>15’</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7"/>
          <p:cNvSpPr txBox="1">
            <a:spLocks noChangeArrowheads="1"/>
          </p:cNvSpPr>
          <p:nvPr/>
        </p:nvSpPr>
        <p:spPr bwMode="auto">
          <a:xfrm>
            <a:off x="1414463" y="2663825"/>
            <a:ext cx="8601075" cy="2825750"/>
          </a:xfrm>
          <a:prstGeom prst="rect">
            <a:avLst/>
          </a:prstGeom>
          <a:noFill/>
          <a:ln>
            <a:noFill/>
          </a:ln>
        </p:spPr>
        <p:txBody>
          <a:bodyPr>
            <a:spAutoFit/>
          </a:bodyPr>
          <a:lstStyle>
            <a:lvl1pPr marL="174625" indent="-174625">
              <a:tabLst>
                <a:tab pos="5613400"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5613400"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5613400"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5613400"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5613400" algn="l"/>
              </a:tabLst>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tabLst>
                <a:tab pos="5613400" algn="l"/>
              </a:tabLs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tabLst>
                <a:tab pos="5613400" algn="l"/>
              </a:tabLs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tabLst>
                <a:tab pos="5613400" algn="l"/>
              </a:tabLs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tabLst>
                <a:tab pos="5613400" algn="l"/>
              </a:tabLst>
              <a:defRPr>
                <a:solidFill>
                  <a:schemeClr val="tx1"/>
                </a:solidFill>
                <a:latin typeface="Arial" panose="020B0604020202020204" pitchFamily="34" charset="0"/>
                <a:ea typeface="ＭＳ Ｐゴシック" panose="020B0600070205080204" pitchFamily="34" charset="-128"/>
              </a:defRPr>
            </a:lvl9pPr>
          </a:lstStyle>
          <a:p>
            <a:pPr marL="285750" indent="-285750"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ORL et pneumologie </a:t>
            </a:r>
            <a:r>
              <a:rPr lang="fr-FR" altLang="fr-FR" sz="1600" dirty="0">
                <a:solidFill>
                  <a:schemeClr val="accent2"/>
                </a:solidFill>
                <a:latin typeface="+mj-lt"/>
                <a:ea typeface="Times New Roman" panose="02020603050405020304" pitchFamily="18" charset="0"/>
                <a:cs typeface="Arial" panose="020B0604020202020204" pitchFamily="34" charset="0"/>
              </a:rPr>
              <a:t>: </a:t>
            </a:r>
            <a:r>
              <a:rPr lang="fr-FR" altLang="fr-FR" sz="1600" b="1" dirty="0">
                <a:solidFill>
                  <a:srgbClr val="95C41D"/>
                </a:solidFill>
                <a:latin typeface="+mj-lt"/>
                <a:ea typeface="Times New Roman" panose="02020603050405020304" pitchFamily="18" charset="0"/>
                <a:cs typeface="Arial" panose="020B0604020202020204" pitchFamily="34" charset="0"/>
              </a:rPr>
              <a:t>coryzas aigus et chroniques</a:t>
            </a:r>
            <a:r>
              <a:rPr lang="fr-FR" altLang="fr-FR" sz="1600" dirty="0">
                <a:solidFill>
                  <a:srgbClr val="95C41D"/>
                </a:solidFill>
                <a:latin typeface="+mj-lt"/>
                <a:ea typeface="Times New Roman" panose="02020603050405020304" pitchFamily="18" charset="0"/>
                <a:cs typeface="Arial" panose="020B0604020202020204" pitchFamily="34" charset="0"/>
              </a:rPr>
              <a:t>, </a:t>
            </a:r>
            <a:r>
              <a:rPr lang="fr-FR" altLang="fr-FR" sz="1600" b="1" dirty="0">
                <a:solidFill>
                  <a:srgbClr val="95C41D"/>
                </a:solidFill>
                <a:latin typeface="+mj-lt"/>
                <a:ea typeface="Times New Roman" panose="02020603050405020304" pitchFamily="18" charset="0"/>
                <a:cs typeface="Arial" panose="020B0604020202020204" pitchFamily="34" charset="0"/>
              </a:rPr>
              <a:t>rhinites allergiques</a:t>
            </a:r>
            <a:r>
              <a:rPr lang="fr-FR" altLang="fr-FR" sz="1600" dirty="0">
                <a:solidFill>
                  <a:srgbClr val="000099"/>
                </a:solidFill>
                <a:latin typeface="+mj-lt"/>
                <a:ea typeface="+mn-ea"/>
              </a:rPr>
              <a:t>, bronchites </a:t>
            </a:r>
          </a:p>
          <a:p>
            <a:pPr marL="285750" indent="-285750"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Gynécologie</a:t>
            </a:r>
            <a:r>
              <a:rPr lang="fr-FR" altLang="fr-FR" sz="1600" dirty="0">
                <a:solidFill>
                  <a:srgbClr val="000099"/>
                </a:solidFill>
                <a:latin typeface="+mj-lt"/>
                <a:ea typeface="+mn-ea"/>
              </a:rPr>
              <a:t> : </a:t>
            </a:r>
            <a:r>
              <a:rPr lang="fr-FR" altLang="fr-FR" sz="1600" b="1" dirty="0">
                <a:solidFill>
                  <a:srgbClr val="95C41D"/>
                </a:solidFill>
                <a:latin typeface="+mj-lt"/>
              </a:rPr>
              <a:t>syndromes prémenstruels</a:t>
            </a:r>
            <a:r>
              <a:rPr lang="fr-FR" altLang="fr-FR" sz="1600" dirty="0">
                <a:solidFill>
                  <a:srgbClr val="95C41D"/>
                </a:solidFill>
                <a:latin typeface="+mj-lt"/>
                <a:ea typeface="+mn-ea"/>
              </a:rPr>
              <a:t>, </a:t>
            </a:r>
            <a:r>
              <a:rPr lang="fr-FR" altLang="fr-FR" sz="1600" dirty="0" err="1">
                <a:solidFill>
                  <a:srgbClr val="000099"/>
                </a:solidFill>
                <a:latin typeface="+mj-lt"/>
                <a:ea typeface="+mn-ea"/>
              </a:rPr>
              <a:t>hypoménorrhées</a:t>
            </a:r>
            <a:r>
              <a:rPr lang="fr-FR" altLang="fr-FR" sz="1600" dirty="0">
                <a:solidFill>
                  <a:srgbClr val="000099"/>
                </a:solidFill>
                <a:latin typeface="+mj-lt"/>
                <a:ea typeface="+mn-ea"/>
              </a:rPr>
              <a:t>, leucorrhées</a:t>
            </a:r>
          </a:p>
          <a:p>
            <a:pPr marL="285750" indent="-285750"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err="1">
                <a:solidFill>
                  <a:srgbClr val="000099"/>
                </a:solidFill>
                <a:latin typeface="+mj-lt"/>
                <a:ea typeface="+mn-ea"/>
              </a:rPr>
              <a:t>Angéiologie</a:t>
            </a:r>
            <a:r>
              <a:rPr lang="fr-FR" altLang="fr-FR" sz="1600" b="1" dirty="0">
                <a:solidFill>
                  <a:srgbClr val="000099"/>
                </a:solidFill>
                <a:latin typeface="+mj-lt"/>
                <a:ea typeface="+mn-ea"/>
              </a:rPr>
              <a:t> : </a:t>
            </a:r>
            <a:r>
              <a:rPr lang="fr-FR" altLang="fr-FR" sz="1600" b="1" dirty="0">
                <a:solidFill>
                  <a:srgbClr val="95C41D"/>
                </a:solidFill>
                <a:latin typeface="+mj-lt"/>
              </a:rPr>
              <a:t>troubles circulatoires </a:t>
            </a:r>
            <a:r>
              <a:rPr lang="fr-FR" altLang="fr-FR" sz="1600" dirty="0">
                <a:solidFill>
                  <a:srgbClr val="000099"/>
                </a:solidFill>
                <a:latin typeface="+mj-lt"/>
                <a:ea typeface="+mn-ea"/>
              </a:rPr>
              <a:t>des membres inférieurs, engelures, varices</a:t>
            </a:r>
          </a:p>
          <a:p>
            <a:pPr marL="285750" indent="-285750"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Dermatologie : </a:t>
            </a:r>
            <a:r>
              <a:rPr lang="fr-FR" altLang="fr-FR" sz="1600" dirty="0">
                <a:solidFill>
                  <a:srgbClr val="000099"/>
                </a:solidFill>
                <a:latin typeface="+mj-lt"/>
                <a:ea typeface="+mn-ea"/>
              </a:rPr>
              <a:t>rashs </a:t>
            </a:r>
            <a:r>
              <a:rPr lang="fr-FR" altLang="fr-FR" sz="1600" dirty="0" err="1">
                <a:solidFill>
                  <a:srgbClr val="000099"/>
                </a:solidFill>
                <a:latin typeface="+mj-lt"/>
                <a:ea typeface="+mn-ea"/>
              </a:rPr>
              <a:t>morbiliformes</a:t>
            </a:r>
            <a:endParaRPr lang="fr-FR" altLang="fr-FR" sz="1600" dirty="0">
              <a:solidFill>
                <a:srgbClr val="000099"/>
              </a:solidFill>
              <a:latin typeface="+mj-lt"/>
              <a:ea typeface="+mn-ea"/>
            </a:endParaRPr>
          </a:p>
          <a:p>
            <a:pPr marL="285750" indent="-285750"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Infectiologie : </a:t>
            </a:r>
            <a:r>
              <a:rPr lang="fr-FR" altLang="fr-FR" sz="1600" dirty="0">
                <a:solidFill>
                  <a:srgbClr val="000099"/>
                </a:solidFill>
                <a:latin typeface="+mj-lt"/>
                <a:ea typeface="+mn-ea"/>
              </a:rPr>
              <a:t>maladies infantiles</a:t>
            </a:r>
          </a:p>
          <a:p>
            <a:pPr marL="285750" indent="-285750"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Ophtalmologie : </a:t>
            </a:r>
            <a:r>
              <a:rPr lang="fr-FR" altLang="fr-FR" sz="1600" dirty="0">
                <a:solidFill>
                  <a:srgbClr val="000099"/>
                </a:solidFill>
                <a:latin typeface="+mj-lt"/>
                <a:ea typeface="+mn-ea"/>
              </a:rPr>
              <a:t>conjonctivites</a:t>
            </a:r>
          </a:p>
          <a:p>
            <a:pPr marL="285750" indent="-285750" eaLnBrk="1" fontAlgn="auto" hangingPunct="1">
              <a:lnSpc>
                <a:spcPct val="150000"/>
              </a:lnSpc>
              <a:spcBef>
                <a:spcPct val="10000"/>
              </a:spcBef>
              <a:spcAft>
                <a:spcPts val="0"/>
              </a:spcAft>
              <a:buClr>
                <a:schemeClr val="accent2"/>
              </a:buClr>
              <a:buSzPct val="80000"/>
              <a:buFont typeface="Arial" panose="020B0604020202020204" pitchFamily="34" charset="0"/>
              <a:buChar char="•"/>
              <a:defRPr/>
            </a:pPr>
            <a:r>
              <a:rPr lang="fr-FR" altLang="fr-FR" sz="1600" b="1" dirty="0">
                <a:solidFill>
                  <a:srgbClr val="000099"/>
                </a:solidFill>
                <a:latin typeface="+mj-lt"/>
                <a:ea typeface="+mn-ea"/>
              </a:rPr>
              <a:t>Troubles de l’humeur et du comportement : </a:t>
            </a:r>
            <a:r>
              <a:rPr lang="fr-FR" altLang="fr-FR" sz="1600" dirty="0">
                <a:solidFill>
                  <a:srgbClr val="000099"/>
                </a:solidFill>
                <a:latin typeface="+mj-lt"/>
                <a:ea typeface="+mn-ea"/>
              </a:rPr>
              <a:t>sentiment d’abandon</a:t>
            </a:r>
          </a:p>
        </p:txBody>
      </p:sp>
      <p:pic>
        <p:nvPicPr>
          <p:cNvPr id="258051" name="Picture 34" descr="pulsatil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5538" y="68263"/>
            <a:ext cx="194468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0"/>
          <p:cNvSpPr txBox="1">
            <a:spLocks noChangeArrowheads="1"/>
          </p:cNvSpPr>
          <p:nvPr/>
        </p:nvSpPr>
        <p:spPr bwMode="auto">
          <a:xfrm>
            <a:off x="2397125" y="1046163"/>
            <a:ext cx="5738813" cy="860425"/>
          </a:xfrm>
          <a:prstGeom prst="rect">
            <a:avLst/>
          </a:prstGeom>
          <a:noFill/>
          <a:ln>
            <a:noFill/>
          </a:ln>
          <a:effectLst/>
        </p:spPr>
        <p:txBody>
          <a:bodyPr>
            <a:spAutoFit/>
          </a:bodyPr>
          <a:lstStyle/>
          <a:p>
            <a:pPr fontAlgn="auto">
              <a:spcBef>
                <a:spcPct val="50000"/>
              </a:spcBef>
              <a:spcAft>
                <a:spcPts val="0"/>
              </a:spcAft>
              <a:defRPr/>
            </a:pPr>
            <a:r>
              <a:rPr lang="fr-FR" altLang="fr-FR" sz="2000" b="1" dirty="0">
                <a:solidFill>
                  <a:srgbClr val="95C41D"/>
                </a:solidFill>
                <a:latin typeface="+mn-lt"/>
                <a:ea typeface="ＭＳ Ｐゴシック" panose="020B0600070205080204" pitchFamily="34" charset="-128"/>
                <a:sym typeface="Wingdings" panose="05000000000000000000" pitchFamily="2" charset="2"/>
              </a:rPr>
              <a:t> </a:t>
            </a:r>
            <a:r>
              <a:rPr lang="fr-FR" altLang="fr-FR" sz="2000" b="1" dirty="0" err="1">
                <a:solidFill>
                  <a:srgbClr val="95C41D"/>
                </a:solidFill>
                <a:latin typeface="+mn-lt"/>
                <a:ea typeface="ＭＳ Ｐゴシック" panose="020B0600070205080204" pitchFamily="34" charset="-128"/>
              </a:rPr>
              <a:t>Pulsatilla</a:t>
            </a:r>
            <a:endParaRPr lang="fr-FR" altLang="fr-FR" sz="2000" b="1" dirty="0">
              <a:solidFill>
                <a:srgbClr val="95C41D"/>
              </a:solidFill>
              <a:latin typeface="+mn-lt"/>
              <a:ea typeface="ＭＳ Ｐゴシック" panose="020B0600070205080204" pitchFamily="34" charset="-128"/>
            </a:endParaRPr>
          </a:p>
          <a:p>
            <a:pPr fontAlgn="auto">
              <a:spcBef>
                <a:spcPct val="50000"/>
              </a:spcBef>
              <a:spcAft>
                <a:spcPts val="0"/>
              </a:spcAft>
              <a:defRPr/>
            </a:pPr>
            <a:endParaRPr lang="fr-FR" altLang="fr-FR" sz="2000" b="1" dirty="0">
              <a:solidFill>
                <a:srgbClr val="000099"/>
              </a:solidFill>
              <a:latin typeface="+mj-lt"/>
            </a:endParaRPr>
          </a:p>
        </p:txBody>
      </p:sp>
      <p:sp>
        <p:nvSpPr>
          <p:cNvPr id="13" name="ZoneTexte 12"/>
          <p:cNvSpPr txBox="1"/>
          <p:nvPr/>
        </p:nvSpPr>
        <p:spPr>
          <a:xfrm>
            <a:off x="2397125" y="314325"/>
            <a:ext cx="8091488" cy="584200"/>
          </a:xfrm>
          <a:prstGeom prst="rect">
            <a:avLst/>
          </a:prstGeom>
          <a:noFill/>
        </p:spPr>
        <p:txBody>
          <a:bodyPr>
            <a:spAutoFit/>
          </a:bodyPr>
          <a:lstStyle/>
          <a:p>
            <a:pPr eaLnBrk="1" fontAlgn="auto" hangingPunct="1">
              <a:spcBef>
                <a:spcPts val="0"/>
              </a:spcBef>
              <a:spcAft>
                <a:spcPts val="0"/>
              </a:spcAft>
              <a:defRPr/>
            </a:pPr>
            <a:r>
              <a:rPr lang="fr-FR" sz="3200" b="1" dirty="0">
                <a:solidFill>
                  <a:srgbClr val="FFFFFF"/>
                </a:solidFill>
                <a:latin typeface="+mj-lt"/>
              </a:rPr>
              <a:t>Focus matière médicale</a:t>
            </a:r>
          </a:p>
        </p:txBody>
      </p:sp>
      <p:sp>
        <p:nvSpPr>
          <p:cNvPr id="15" name="Rectangle 81"/>
          <p:cNvSpPr>
            <a:spLocks noChangeArrowheads="1"/>
          </p:cNvSpPr>
          <p:nvPr/>
        </p:nvSpPr>
        <p:spPr bwMode="auto">
          <a:xfrm>
            <a:off x="604838" y="2038350"/>
            <a:ext cx="3168650" cy="404813"/>
          </a:xfrm>
          <a:prstGeom prst="rect">
            <a:avLst/>
          </a:prstGeom>
          <a:noFill/>
          <a:ln>
            <a:noFill/>
          </a:ln>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lnSpc>
                <a:spcPct val="110000"/>
              </a:lnSpc>
              <a:spcBef>
                <a:spcPct val="10000"/>
              </a:spcBef>
              <a:spcAft>
                <a:spcPts val="0"/>
              </a:spcAft>
              <a:buClr>
                <a:srgbClr val="62C400"/>
              </a:buClr>
              <a:defRPr/>
            </a:pPr>
            <a:r>
              <a:rPr lang="fr-FR" altLang="fr-FR" sz="2000" b="1" dirty="0">
                <a:solidFill>
                  <a:srgbClr val="000090"/>
                </a:solidFill>
                <a:latin typeface="+mj-lt"/>
              </a:rPr>
              <a:t>Principales indications </a:t>
            </a:r>
            <a:r>
              <a:rPr lang="fr-FR" altLang="fr-FR" sz="1400" b="1" dirty="0">
                <a:solidFill>
                  <a:srgbClr val="000090"/>
                </a:solidFill>
                <a:latin typeface="+mj-lt"/>
              </a:rPr>
              <a:t>:</a:t>
            </a:r>
            <a:r>
              <a:rPr lang="fr-FR" altLang="fr-FR" dirty="0">
                <a:latin typeface="+mj-lt"/>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Espace réservé du contenu 2"/>
          <p:cNvSpPr>
            <a:spLocks noGrp="1"/>
          </p:cNvSpPr>
          <p:nvPr>
            <p:ph idx="4294967295"/>
          </p:nvPr>
        </p:nvSpPr>
        <p:spPr bwMode="auto">
          <a:xfrm>
            <a:off x="1038225" y="1898650"/>
            <a:ext cx="9539288" cy="4143375"/>
          </a:xfrm>
          <a:prstGeom prst="rect">
            <a:avLst/>
          </a:prstGeom>
          <a:solidFill>
            <a:srgbClr val="FFFFFF"/>
          </a:solidFill>
        </p:spPr>
        <p:txBody>
          <a:bodyPr/>
          <a:lstStyle/>
          <a:p>
            <a:pPr>
              <a:lnSpc>
                <a:spcPct val="150000"/>
              </a:lnSpc>
              <a:buClr>
                <a:srgbClr val="62C400"/>
              </a:buClr>
              <a:buFontTx/>
              <a:buBlip>
                <a:blip r:embed="rId3"/>
              </a:buBlip>
              <a:defRPr/>
            </a:pPr>
            <a:r>
              <a:rPr lang="fr-FR" altLang="ja-JP" sz="2000" b="1" dirty="0">
                <a:solidFill>
                  <a:srgbClr val="000099"/>
                </a:solidFill>
                <a:latin typeface="+mj-lt"/>
                <a:ea typeface="ＭＳ Ｐゴシック" panose="020B0600070205080204" pitchFamily="34" charset="-128"/>
              </a:rPr>
              <a:t>Inflammation</a:t>
            </a:r>
            <a:r>
              <a:rPr lang="fr-FR" altLang="ja-JP" sz="2000" dirty="0">
                <a:solidFill>
                  <a:srgbClr val="000099"/>
                </a:solidFill>
                <a:latin typeface="+mj-lt"/>
                <a:ea typeface="ＭＳ Ｐゴシック" panose="020B0600070205080204" pitchFamily="34" charset="-128"/>
              </a:rPr>
              <a:t> d’une ou plusieurs cavités sinusiennes de la face,</a:t>
            </a:r>
          </a:p>
          <a:p>
            <a:pPr>
              <a:lnSpc>
                <a:spcPct val="150000"/>
              </a:lnSpc>
              <a:spcBef>
                <a:spcPts val="1200"/>
              </a:spcBef>
              <a:buClr>
                <a:srgbClr val="62C400"/>
              </a:buClr>
              <a:buFontTx/>
              <a:buBlip>
                <a:blip r:embed="rId3"/>
              </a:buBlip>
              <a:defRPr/>
            </a:pPr>
            <a:r>
              <a:rPr lang="fr-FR" altLang="ja-JP" sz="2000" dirty="0">
                <a:solidFill>
                  <a:srgbClr val="000099"/>
                </a:solidFill>
                <a:latin typeface="+mj-lt"/>
                <a:ea typeface="ＭＳ Ｐゴシック" panose="020B0600070205080204" pitchFamily="34" charset="-128"/>
              </a:rPr>
              <a:t>Généralement d’origine </a:t>
            </a:r>
            <a:r>
              <a:rPr lang="fr-FR" altLang="ja-JP" sz="2000" b="1" dirty="0">
                <a:solidFill>
                  <a:srgbClr val="000099"/>
                </a:solidFill>
                <a:latin typeface="+mj-lt"/>
                <a:ea typeface="ＭＳ Ｐゴシック" panose="020B0600070205080204" pitchFamily="34" charset="-128"/>
              </a:rPr>
              <a:t>virale</a:t>
            </a:r>
            <a:r>
              <a:rPr lang="fr-FR" altLang="ja-JP" sz="2000" dirty="0">
                <a:solidFill>
                  <a:srgbClr val="000099"/>
                </a:solidFill>
                <a:latin typeface="+mj-lt"/>
                <a:ea typeface="ＭＳ Ｐゴシック" panose="020B0600070205080204" pitchFamily="34" charset="-128"/>
              </a:rPr>
              <a:t> </a:t>
            </a:r>
          </a:p>
          <a:p>
            <a:pPr>
              <a:lnSpc>
                <a:spcPct val="150000"/>
              </a:lnSpc>
              <a:spcBef>
                <a:spcPts val="1200"/>
              </a:spcBef>
              <a:buClr>
                <a:srgbClr val="62C400"/>
              </a:buClr>
              <a:buFontTx/>
              <a:buBlip>
                <a:blip r:embed="rId3"/>
              </a:buBlip>
              <a:defRPr/>
            </a:pPr>
            <a:r>
              <a:rPr lang="fr-FR" altLang="ja-JP" sz="2000" dirty="0">
                <a:solidFill>
                  <a:srgbClr val="000099"/>
                </a:solidFill>
                <a:latin typeface="+mj-lt"/>
                <a:ea typeface="ＭＳ Ｐゴシック" panose="020B0600070205080204" pitchFamily="34" charset="-128"/>
              </a:rPr>
              <a:t>Le plus souvent à la </a:t>
            </a:r>
            <a:r>
              <a:rPr lang="fr-FR" altLang="ja-JP" sz="2000" b="1" dirty="0">
                <a:solidFill>
                  <a:srgbClr val="000099"/>
                </a:solidFill>
                <a:latin typeface="+mj-lt"/>
                <a:ea typeface="ＭＳ Ｐゴシック" panose="020B0600070205080204" pitchFamily="34" charset="-128"/>
              </a:rPr>
              <a:t>suite d’une rhinite infectieuse</a:t>
            </a:r>
            <a:r>
              <a:rPr lang="fr-FR" altLang="ja-JP" sz="2000" dirty="0">
                <a:solidFill>
                  <a:srgbClr val="000099"/>
                </a:solidFill>
                <a:latin typeface="+mj-lt"/>
                <a:ea typeface="ＭＳ Ｐゴシック" panose="020B0600070205080204" pitchFamily="34" charset="-128"/>
              </a:rPr>
              <a:t>.</a:t>
            </a:r>
          </a:p>
          <a:p>
            <a:pPr>
              <a:lnSpc>
                <a:spcPct val="150000"/>
              </a:lnSpc>
              <a:spcBef>
                <a:spcPts val="1200"/>
              </a:spcBef>
              <a:buFontTx/>
              <a:buBlip>
                <a:blip r:embed="rId3"/>
              </a:buBlip>
              <a:defRPr/>
            </a:pPr>
            <a:r>
              <a:rPr lang="fr-FR" altLang="ja-JP" sz="2000" dirty="0">
                <a:solidFill>
                  <a:srgbClr val="000099"/>
                </a:solidFill>
                <a:latin typeface="+mj-lt"/>
                <a:ea typeface="ＭＳ Ｐゴシック" panose="020B0600070205080204" pitchFamily="34" charset="-128"/>
              </a:rPr>
              <a:t>Chez l’enfant:</a:t>
            </a:r>
          </a:p>
          <a:p>
            <a:pPr marL="1254125" lvl="1">
              <a:lnSpc>
                <a:spcPct val="150000"/>
              </a:lnSpc>
              <a:defRPr/>
            </a:pPr>
            <a:r>
              <a:rPr lang="fr-FR" sz="1600" b="1" dirty="0">
                <a:solidFill>
                  <a:srgbClr val="000099"/>
                </a:solidFill>
                <a:latin typeface="+mj-lt"/>
              </a:rPr>
              <a:t>âge de 3 ans : </a:t>
            </a:r>
            <a:r>
              <a:rPr lang="fr-FR" sz="1600" b="1" dirty="0" err="1">
                <a:solidFill>
                  <a:srgbClr val="000099"/>
                </a:solidFill>
                <a:latin typeface="+mj-lt"/>
              </a:rPr>
              <a:t>ethmoïdite</a:t>
            </a:r>
            <a:r>
              <a:rPr lang="fr-FR" sz="1600" b="1" dirty="0">
                <a:solidFill>
                  <a:srgbClr val="000099"/>
                </a:solidFill>
                <a:latin typeface="+mj-lt"/>
              </a:rPr>
              <a:t> (rare mais grave)  = URGENCE MÉDICALE</a:t>
            </a:r>
          </a:p>
          <a:p>
            <a:pPr marL="1254125" lvl="1">
              <a:lnSpc>
                <a:spcPct val="150000"/>
              </a:lnSpc>
              <a:defRPr/>
            </a:pPr>
            <a:r>
              <a:rPr lang="fr-FR" sz="1600" b="1" dirty="0">
                <a:solidFill>
                  <a:srgbClr val="000099"/>
                </a:solidFill>
                <a:latin typeface="+mj-lt"/>
              </a:rPr>
              <a:t>pas de sinusite maxillaire avant l’âge de 3 ans ;</a:t>
            </a:r>
          </a:p>
          <a:p>
            <a:pPr marL="1254125" lvl="1">
              <a:lnSpc>
                <a:spcPct val="150000"/>
              </a:lnSpc>
              <a:defRPr/>
            </a:pPr>
            <a:r>
              <a:rPr lang="fr-FR" sz="1600" b="1" dirty="0">
                <a:solidFill>
                  <a:srgbClr val="000099"/>
                </a:solidFill>
                <a:latin typeface="+mj-lt"/>
              </a:rPr>
              <a:t>pas de sinusite sphénoïdale avant l’âge de 4-5 ans ;</a:t>
            </a:r>
          </a:p>
          <a:p>
            <a:pPr marL="1254125" lvl="1">
              <a:lnSpc>
                <a:spcPct val="150000"/>
              </a:lnSpc>
              <a:defRPr/>
            </a:pPr>
            <a:r>
              <a:rPr lang="fr-FR" sz="1600" b="1" dirty="0">
                <a:solidFill>
                  <a:srgbClr val="000099"/>
                </a:solidFill>
                <a:latin typeface="+mj-lt"/>
              </a:rPr>
              <a:t>pas de sinusite frontale avant l’âge de 10 ans. </a:t>
            </a:r>
          </a:p>
          <a:p>
            <a:pPr marL="0" indent="0">
              <a:buClr>
                <a:srgbClr val="62C400"/>
              </a:buClr>
              <a:buFont typeface="Wingdings" panose="05000000000000000000" pitchFamily="2" charset="2"/>
              <a:buChar char="è"/>
              <a:defRPr/>
            </a:pPr>
            <a:endParaRPr lang="fr-FR" altLang="ja-JP" sz="2000" dirty="0">
              <a:solidFill>
                <a:srgbClr val="000099"/>
              </a:solidFill>
              <a:latin typeface="+mj-lt"/>
              <a:ea typeface="ＭＳ Ｐゴシック" panose="020B0600070205080204" pitchFamily="34" charset="-128"/>
            </a:endParaRPr>
          </a:p>
          <a:p>
            <a:pPr marL="0" indent="0">
              <a:buClr>
                <a:srgbClr val="99CCFF"/>
              </a:buClr>
              <a:buFontTx/>
              <a:buNone/>
              <a:defRPr/>
            </a:pPr>
            <a:endParaRPr lang="fr-FR" altLang="fr-FR" sz="2000" dirty="0">
              <a:solidFill>
                <a:srgbClr val="000099"/>
              </a:solidFill>
              <a:latin typeface="+mj-lt"/>
            </a:endParaRPr>
          </a:p>
          <a:p>
            <a:pPr marL="0" indent="0">
              <a:lnSpc>
                <a:spcPct val="80000"/>
              </a:lnSpc>
              <a:buFontTx/>
              <a:buNone/>
              <a:defRPr/>
            </a:pPr>
            <a:endParaRPr lang="fr-FR" altLang="fr-FR" sz="2000" dirty="0">
              <a:solidFill>
                <a:srgbClr val="000099"/>
              </a:solidFill>
              <a:latin typeface="+mj-lt"/>
            </a:endParaRPr>
          </a:p>
          <a:p>
            <a:pPr marL="0" indent="0">
              <a:lnSpc>
                <a:spcPct val="80000"/>
              </a:lnSpc>
              <a:buFontTx/>
              <a:buNone/>
              <a:defRPr/>
            </a:pPr>
            <a:endParaRPr lang="fr-FR" altLang="fr-FR" sz="2000" dirty="0">
              <a:solidFill>
                <a:srgbClr val="000099"/>
              </a:solidFill>
              <a:latin typeface="+mj-lt"/>
            </a:endParaRPr>
          </a:p>
        </p:txBody>
      </p:sp>
      <p:sp>
        <p:nvSpPr>
          <p:cNvPr id="4" name="Espace réservé du contenu 2"/>
          <p:cNvSpPr txBox="1">
            <a:spLocks/>
          </p:cNvSpPr>
          <p:nvPr/>
        </p:nvSpPr>
        <p:spPr>
          <a:xfrm>
            <a:off x="246063" y="1196975"/>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sp>
        <p:nvSpPr>
          <p:cNvPr id="6"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3.4. Sinusites</a:t>
            </a:r>
          </a:p>
        </p:txBody>
      </p:sp>
      <p:sp>
        <p:nvSpPr>
          <p:cNvPr id="260101"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cs typeface="Arial" panose="020B0604020202020204" pitchFamily="34" charset="0"/>
                <a:sym typeface="Wingdings" panose="05000000000000000000" pitchFamily="2" charset="2"/>
              </a:rPr>
              <a:t>Quelques rappels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bwMode="auto">
          <a:xfrm>
            <a:off x="1041400" y="2124075"/>
            <a:ext cx="7243763" cy="2379663"/>
          </a:xfrm>
          <a:prstGeom prst="rect">
            <a:avLst/>
          </a:prstGeom>
          <a:solidFill>
            <a:srgbClr val="FFFFFF"/>
          </a:solidFill>
        </p:spPr>
        <p:txBody>
          <a:bodyPr/>
          <a:lstStyle/>
          <a:p>
            <a:pPr>
              <a:lnSpc>
                <a:spcPct val="200000"/>
              </a:lnSpc>
              <a:buClr>
                <a:srgbClr val="62C400"/>
              </a:buClr>
              <a:buFontTx/>
              <a:buBlip>
                <a:blip r:embed="rId3"/>
              </a:buBlip>
              <a:defRPr/>
            </a:pPr>
            <a:r>
              <a:rPr lang="fr-FR" altLang="fr-FR" sz="2000" dirty="0">
                <a:solidFill>
                  <a:srgbClr val="000099"/>
                </a:solidFill>
                <a:latin typeface="+mj-lt"/>
              </a:rPr>
              <a:t>Une </a:t>
            </a:r>
            <a:r>
              <a:rPr lang="fr-FR" altLang="fr-FR" sz="2000" b="1" dirty="0">
                <a:solidFill>
                  <a:srgbClr val="000099"/>
                </a:solidFill>
                <a:latin typeface="+mj-lt"/>
              </a:rPr>
              <a:t>douleur pulsatile</a:t>
            </a:r>
            <a:r>
              <a:rPr lang="fr-FR" altLang="fr-FR" sz="2000" dirty="0">
                <a:solidFill>
                  <a:srgbClr val="000099"/>
                </a:solidFill>
                <a:latin typeface="+mj-lt"/>
              </a:rPr>
              <a:t> aggravée la tête penchée en avant,</a:t>
            </a:r>
          </a:p>
          <a:p>
            <a:pPr>
              <a:lnSpc>
                <a:spcPct val="200000"/>
              </a:lnSpc>
              <a:buClr>
                <a:srgbClr val="62C400"/>
              </a:buClr>
              <a:buFontTx/>
              <a:buBlip>
                <a:blip r:embed="rId3"/>
              </a:buBlip>
              <a:defRPr/>
            </a:pPr>
            <a:r>
              <a:rPr lang="fr-FR" altLang="fr-FR" sz="2000" dirty="0">
                <a:solidFill>
                  <a:srgbClr val="000099"/>
                </a:solidFill>
                <a:latin typeface="+mj-lt"/>
              </a:rPr>
              <a:t>Une </a:t>
            </a:r>
            <a:r>
              <a:rPr lang="fr-FR" altLang="fr-FR" sz="2000" b="1" dirty="0">
                <a:solidFill>
                  <a:srgbClr val="000099"/>
                </a:solidFill>
                <a:latin typeface="+mj-lt"/>
              </a:rPr>
              <a:t>obstruction nasale</a:t>
            </a:r>
            <a:r>
              <a:rPr lang="fr-FR" altLang="fr-FR" sz="2000" dirty="0">
                <a:solidFill>
                  <a:srgbClr val="000099"/>
                </a:solidFill>
                <a:latin typeface="+mj-lt"/>
              </a:rPr>
              <a:t> ou une </a:t>
            </a:r>
            <a:r>
              <a:rPr lang="fr-FR" altLang="fr-FR" sz="2000" b="1" dirty="0">
                <a:solidFill>
                  <a:srgbClr val="000099"/>
                </a:solidFill>
                <a:latin typeface="+mj-lt"/>
              </a:rPr>
              <a:t>rhinorrhée purulente</a:t>
            </a:r>
            <a:r>
              <a:rPr lang="fr-FR" altLang="fr-FR" sz="2000" dirty="0">
                <a:solidFill>
                  <a:srgbClr val="000099"/>
                </a:solidFill>
                <a:latin typeface="+mj-lt"/>
              </a:rPr>
              <a:t>,</a:t>
            </a:r>
          </a:p>
          <a:p>
            <a:pPr>
              <a:lnSpc>
                <a:spcPct val="200000"/>
              </a:lnSpc>
              <a:buClr>
                <a:srgbClr val="62C400"/>
              </a:buClr>
              <a:buFontTx/>
              <a:buBlip>
                <a:blip r:embed="rId3"/>
              </a:buBlip>
              <a:defRPr/>
            </a:pPr>
            <a:r>
              <a:rPr lang="fr-FR" altLang="fr-FR" sz="2000" dirty="0">
                <a:solidFill>
                  <a:srgbClr val="000099"/>
                </a:solidFill>
                <a:latin typeface="+mj-lt"/>
              </a:rPr>
              <a:t>Des </a:t>
            </a:r>
            <a:r>
              <a:rPr lang="fr-FR" altLang="fr-FR" sz="2000" b="1" dirty="0">
                <a:solidFill>
                  <a:srgbClr val="000099"/>
                </a:solidFill>
                <a:latin typeface="+mj-lt"/>
              </a:rPr>
              <a:t>signes associés</a:t>
            </a:r>
            <a:r>
              <a:rPr lang="fr-FR" altLang="fr-FR" sz="2000" dirty="0">
                <a:solidFill>
                  <a:srgbClr val="000099"/>
                </a:solidFill>
                <a:latin typeface="+mj-lt"/>
              </a:rPr>
              <a:t> : fièvre, asthénie….</a:t>
            </a:r>
          </a:p>
          <a:p>
            <a:pPr>
              <a:buFontTx/>
              <a:buNone/>
              <a:defRPr/>
            </a:pPr>
            <a:endParaRPr lang="fr-FR" altLang="fr-FR" sz="2000" dirty="0">
              <a:solidFill>
                <a:srgbClr val="000099"/>
              </a:solidFill>
              <a:effectLst>
                <a:outerShdw blurRad="38100" dist="38100" dir="2700000" algn="tl">
                  <a:srgbClr val="C0C0C0"/>
                </a:outerShdw>
              </a:effectLst>
              <a:latin typeface="+mj-lt"/>
              <a:sym typeface="Wingdings" panose="05000000000000000000" pitchFamily="2" charset="2"/>
            </a:endParaRPr>
          </a:p>
        </p:txBody>
      </p:sp>
      <p:sp>
        <p:nvSpPr>
          <p:cNvPr id="6"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3.4. Sinusites</a:t>
            </a:r>
          </a:p>
        </p:txBody>
      </p:sp>
      <p:pic>
        <p:nvPicPr>
          <p:cNvPr id="5124" name="Picture 4" descr="Résultat de recherche d'images pour &quot;sinusite&quot;"/>
          <p:cNvPicPr>
            <a:picLocks noChangeAspect="1" noChangeArrowheads="1"/>
          </p:cNvPicPr>
          <p:nvPr/>
        </p:nvPicPr>
        <p:blipFill>
          <a:blip r:embed="rId4"/>
          <a:srcRect/>
          <a:stretch>
            <a:fillRect/>
          </a:stretch>
        </p:blipFill>
        <p:spPr bwMode="auto">
          <a:xfrm>
            <a:off x="6613117" y="3589867"/>
            <a:ext cx="3215871" cy="2140017"/>
          </a:xfrm>
          <a:prstGeom prst="rect">
            <a:avLst/>
          </a:prstGeom>
          <a:ln>
            <a:noFill/>
          </a:ln>
          <a:effectLst>
            <a:softEdge rad="112500"/>
          </a:effectLst>
        </p:spPr>
      </p:pic>
      <p:sp>
        <p:nvSpPr>
          <p:cNvPr id="262149"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Symptômes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221" name="Text Box 7"/>
          <p:cNvSpPr txBox="1">
            <a:spLocks noChangeArrowheads="1"/>
          </p:cNvSpPr>
          <p:nvPr/>
        </p:nvSpPr>
        <p:spPr bwMode="auto">
          <a:xfrm>
            <a:off x="2371725" y="2941638"/>
            <a:ext cx="7497763" cy="2092325"/>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hangingPunct="1">
              <a:lnSpc>
                <a:spcPct val="150000"/>
              </a:lnSpc>
              <a:buClr>
                <a:srgbClr val="62C400"/>
              </a:buClr>
              <a:buFontTx/>
              <a:buBlip>
                <a:blip r:embed="rId3"/>
              </a:buBlip>
              <a:defRPr/>
            </a:pPr>
            <a:r>
              <a:rPr lang="fr-FR" altLang="fr-FR" sz="2000" dirty="0">
                <a:solidFill>
                  <a:srgbClr val="000099"/>
                </a:solidFill>
                <a:latin typeface="+mj-lt"/>
              </a:rPr>
              <a:t>Systématique avant l’âge de 3 ans</a:t>
            </a:r>
          </a:p>
          <a:p>
            <a:pPr eaLnBrk="1" hangingPunct="1">
              <a:lnSpc>
                <a:spcPct val="150000"/>
              </a:lnSpc>
              <a:spcBef>
                <a:spcPts val="1200"/>
              </a:spcBef>
              <a:buClr>
                <a:srgbClr val="62C400"/>
              </a:buClr>
              <a:buFontTx/>
              <a:buBlip>
                <a:blip r:embed="rId3"/>
              </a:buBlip>
              <a:defRPr/>
            </a:pPr>
            <a:r>
              <a:rPr lang="fr-FR" altLang="fr-FR" sz="2000" dirty="0">
                <a:solidFill>
                  <a:srgbClr val="000099"/>
                </a:solidFill>
                <a:latin typeface="+mj-lt"/>
              </a:rPr>
              <a:t>Si pas d’amélioration sous 48 heures</a:t>
            </a:r>
            <a:r>
              <a:rPr lang="fr-FR" altLang="ja-JP" sz="2000" dirty="0">
                <a:solidFill>
                  <a:srgbClr val="000099"/>
                </a:solidFill>
                <a:latin typeface="+mj-lt"/>
              </a:rPr>
              <a:t>, </a:t>
            </a:r>
          </a:p>
          <a:p>
            <a:pPr eaLnBrk="1" hangingPunct="1">
              <a:lnSpc>
                <a:spcPct val="150000"/>
              </a:lnSpc>
              <a:spcBef>
                <a:spcPts val="1200"/>
              </a:spcBef>
              <a:buClr>
                <a:srgbClr val="62C400"/>
              </a:buClr>
              <a:buFontTx/>
              <a:buBlip>
                <a:blip r:embed="rId3"/>
              </a:buBlip>
              <a:defRPr/>
            </a:pPr>
            <a:r>
              <a:rPr lang="fr-FR" altLang="ja-JP" sz="2000" dirty="0">
                <a:solidFill>
                  <a:srgbClr val="000099"/>
                </a:solidFill>
                <a:latin typeface="+mj-lt"/>
              </a:rPr>
              <a:t>Si céphalées intenses, hyperthermie, photophobie,</a:t>
            </a:r>
          </a:p>
          <a:p>
            <a:pPr marL="358775" lvl="1" indent="-357188" eaLnBrk="1" hangingPunct="1">
              <a:spcBef>
                <a:spcPts val="0"/>
              </a:spcBef>
              <a:buClr>
                <a:srgbClr val="000099"/>
              </a:buClr>
              <a:defRPr/>
            </a:pPr>
            <a:r>
              <a:rPr lang="fr-FR" altLang="ja-JP" sz="2000" dirty="0">
                <a:solidFill>
                  <a:srgbClr val="000099"/>
                </a:solidFill>
                <a:latin typeface="+mj-lt"/>
              </a:rPr>
              <a:t>	atteinte de l’état général</a:t>
            </a:r>
            <a:endParaRPr lang="fr-FR" altLang="fr-FR" sz="2000" dirty="0">
              <a:solidFill>
                <a:srgbClr val="000099"/>
              </a:solidFill>
              <a:latin typeface="+mj-lt"/>
            </a:endParaRPr>
          </a:p>
        </p:txBody>
      </p:sp>
      <p:sp>
        <p:nvSpPr>
          <p:cNvPr id="6" name="Espace réservé du contenu 2"/>
          <p:cNvSpPr txBox="1">
            <a:spLocks/>
          </p:cNvSpPr>
          <p:nvPr/>
        </p:nvSpPr>
        <p:spPr>
          <a:xfrm>
            <a:off x="246063" y="1196975"/>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sp>
        <p:nvSpPr>
          <p:cNvPr id="7"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3.4. Sinusites</a:t>
            </a:r>
          </a:p>
        </p:txBody>
      </p:sp>
      <p:pic>
        <p:nvPicPr>
          <p:cNvPr id="264197"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675" y="5254625"/>
            <a:ext cx="8159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198"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301750"/>
            <a:ext cx="131603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9" name="Rectangle 1"/>
          <p:cNvSpPr>
            <a:spLocks noChangeArrowheads="1"/>
          </p:cNvSpPr>
          <p:nvPr/>
        </p:nvSpPr>
        <p:spPr bwMode="auto">
          <a:xfrm>
            <a:off x="3713163" y="5840413"/>
            <a:ext cx="3879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400">
                <a:solidFill>
                  <a:srgbClr val="000099"/>
                </a:solidFill>
                <a:cs typeface="Arial" panose="020B0604020202020204" pitchFamily="34" charset="0"/>
                <a:sym typeface="Wingdings" panose="05000000000000000000" pitchFamily="2" charset="2"/>
              </a:rPr>
              <a:t> </a:t>
            </a:r>
            <a:r>
              <a:rPr lang="fr-FR" altLang="fr-FR" sz="2400" b="1">
                <a:solidFill>
                  <a:srgbClr val="000099"/>
                </a:solidFill>
                <a:cs typeface="Arial" panose="020B0604020202020204" pitchFamily="34" charset="0"/>
                <a:sym typeface="Wingdings" panose="05000000000000000000" pitchFamily="2" charset="2"/>
              </a:rPr>
              <a:t>Consultation médicale</a:t>
            </a:r>
            <a:endParaRPr lang="fr-FR" altLang="fr-FR" sz="2400" b="1">
              <a:solidFill>
                <a:srgbClr val="000099"/>
              </a:solidFill>
              <a:cs typeface="Arial" panose="020B0604020202020204" pitchFamily="34" charset="0"/>
            </a:endParaRPr>
          </a:p>
        </p:txBody>
      </p:sp>
      <p:sp>
        <p:nvSpPr>
          <p:cNvPr id="264200"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Limites du conseil</a:t>
            </a:r>
            <a:endParaRPr lang="fr-FR" altLang="fr-FR" sz="2000" b="1" u="sng">
              <a:solidFill>
                <a:srgbClr val="000099"/>
              </a:solidFill>
              <a:cs typeface="Arial" panose="020B0604020202020204" pitchFamily="34" charset="0"/>
              <a:sym typeface="Wingdings" panose="05000000000000000000" pitchFamily="2" charset="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15"/>
          <p:cNvSpPr>
            <a:spLocks noChangeArrowheads="1"/>
          </p:cNvSpPr>
          <p:nvPr/>
        </p:nvSpPr>
        <p:spPr bwMode="auto">
          <a:xfrm>
            <a:off x="3144838" y="3430588"/>
            <a:ext cx="88074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endParaRPr lang="fr-FR" altLang="fr-FR">
              <a:solidFill>
                <a:srgbClr val="000099"/>
              </a:solidFill>
              <a:ea typeface="ＭＳ Ｐゴシック" panose="020B0600070205080204" pitchFamily="34" charset="-128"/>
              <a:cs typeface="Arial" panose="020B0604020202020204" pitchFamily="34" charset="0"/>
            </a:endParaRPr>
          </a:p>
        </p:txBody>
      </p:sp>
      <p:sp>
        <p:nvSpPr>
          <p:cNvPr id="266243" name="Text Box 5"/>
          <p:cNvSpPr txBox="1">
            <a:spLocks noChangeArrowheads="1"/>
          </p:cNvSpPr>
          <p:nvPr/>
        </p:nvSpPr>
        <p:spPr bwMode="auto">
          <a:xfrm>
            <a:off x="2397125" y="1049338"/>
            <a:ext cx="3430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buFont typeface="Wingdings" panose="05000000000000000000" pitchFamily="2" charset="2"/>
              <a:buNone/>
            </a:pPr>
            <a:r>
              <a:rPr lang="fr-FR" altLang="fr-FR" sz="2000" b="1">
                <a:solidFill>
                  <a:srgbClr val="95C41D"/>
                </a:solidFill>
                <a:cs typeface="Arial" panose="020B0604020202020204" pitchFamily="34" charset="0"/>
                <a:sym typeface="Wingdings" panose="05000000000000000000" pitchFamily="2" charset="2"/>
              </a:rPr>
              <a:t> Nez bouché</a:t>
            </a:r>
            <a:endParaRPr lang="fr-FR" altLang="fr-FR" sz="2000" b="1">
              <a:solidFill>
                <a:srgbClr val="95C41D"/>
              </a:solidFill>
              <a:cs typeface="Arial" panose="020B0604020202020204" pitchFamily="34" charset="0"/>
            </a:endParaRPr>
          </a:p>
        </p:txBody>
      </p:sp>
      <p:sp>
        <p:nvSpPr>
          <p:cNvPr id="266244"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3.4. Sinusites</a:t>
            </a:r>
          </a:p>
        </p:txBody>
      </p:sp>
      <p:sp>
        <p:nvSpPr>
          <p:cNvPr id="8" name="Espace réservé du contenu 1"/>
          <p:cNvSpPr txBox="1">
            <a:spLocks/>
          </p:cNvSpPr>
          <p:nvPr/>
        </p:nvSpPr>
        <p:spPr>
          <a:xfrm>
            <a:off x="-77788" y="3741738"/>
            <a:ext cx="7253288" cy="1220787"/>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lvl="1" indent="-287338" eaLnBrk="1" hangingPunct="1">
              <a:buFontTx/>
              <a:buBlip>
                <a:blip r:embed="rId3"/>
              </a:buBlip>
              <a:defRPr/>
            </a:pPr>
            <a:r>
              <a:rPr lang="fr-FR" sz="1600" dirty="0">
                <a:solidFill>
                  <a:srgbClr val="000099"/>
                </a:solidFill>
                <a:latin typeface="+mj-lt"/>
                <a:ea typeface="ＭＳ Ｐゴシック" pitchFamily="34" charset="-128"/>
              </a:rPr>
              <a:t>Sinusite frontale </a:t>
            </a:r>
            <a:r>
              <a:rPr lang="fr-FR" sz="1600" b="1" dirty="0">
                <a:solidFill>
                  <a:srgbClr val="000099"/>
                </a:solidFill>
                <a:latin typeface="+mj-lt"/>
                <a:ea typeface="ＭＳ Ｐゴシック" pitchFamily="34" charset="-128"/>
              </a:rPr>
              <a:t>bloquée</a:t>
            </a:r>
            <a:r>
              <a:rPr lang="fr-FR" sz="1600" dirty="0">
                <a:solidFill>
                  <a:srgbClr val="000099"/>
                </a:solidFill>
                <a:latin typeface="+mj-lt"/>
                <a:ea typeface="ＭＳ Ｐゴシック" pitchFamily="34" charset="-128"/>
              </a:rPr>
              <a:t>, </a:t>
            </a:r>
          </a:p>
          <a:p>
            <a:pPr marL="623888" lvl="1" indent="-284163" eaLnBrk="1" hangingPunct="1">
              <a:buFontTx/>
              <a:buNone/>
              <a:defRPr/>
            </a:pPr>
            <a:r>
              <a:rPr lang="fr-FR" sz="1600" dirty="0">
                <a:solidFill>
                  <a:srgbClr val="000099"/>
                </a:solidFill>
                <a:latin typeface="+mj-lt"/>
                <a:ea typeface="ＭＳ Ｐゴシック" pitchFamily="34" charset="-128"/>
              </a:rPr>
              <a:t>	douleur </a:t>
            </a:r>
            <a:r>
              <a:rPr lang="fr-FR" sz="1600" b="1" dirty="0">
                <a:solidFill>
                  <a:srgbClr val="000099"/>
                </a:solidFill>
                <a:latin typeface="+mj-lt"/>
                <a:ea typeface="ＭＳ Ｐゴシック" pitchFamily="34" charset="-128"/>
              </a:rPr>
              <a:t>intense suite à l’absence ou à l’arrêt de l’écoulement </a:t>
            </a:r>
            <a:r>
              <a:rPr lang="fr-FR" sz="1600" dirty="0">
                <a:solidFill>
                  <a:srgbClr val="000099"/>
                </a:solidFill>
                <a:latin typeface="+mj-lt"/>
                <a:ea typeface="ＭＳ Ｐゴシック" pitchFamily="34" charset="-128"/>
              </a:rPr>
              <a:t>nasal</a:t>
            </a:r>
          </a:p>
          <a:p>
            <a:pPr marL="623888" lvl="1" indent="-284163" eaLnBrk="1" hangingPunct="1">
              <a:buFontTx/>
              <a:buNone/>
              <a:defRPr/>
            </a:pPr>
            <a:r>
              <a:rPr lang="fr-FR" sz="1600" i="1" dirty="0">
                <a:solidFill>
                  <a:srgbClr val="000099"/>
                </a:solidFill>
                <a:latin typeface="+mj-lt"/>
                <a:ea typeface="ＭＳ Ｐゴシック" pitchFamily="34" charset="-128"/>
              </a:rPr>
              <a:t>	Amélioration à la </a:t>
            </a:r>
            <a:r>
              <a:rPr lang="fr-FR" sz="1600" b="1" i="1" dirty="0">
                <a:solidFill>
                  <a:srgbClr val="000099"/>
                </a:solidFill>
                <a:latin typeface="+mj-lt"/>
                <a:ea typeface="ＭＳ Ｐゴシック" pitchFamily="34" charset="-128"/>
              </a:rPr>
              <a:t>reprise de l’écoulement</a:t>
            </a:r>
          </a:p>
        </p:txBody>
      </p:sp>
      <p:sp>
        <p:nvSpPr>
          <p:cNvPr id="10" name="Text Box 6"/>
          <p:cNvSpPr txBox="1">
            <a:spLocks noChangeArrowheads="1"/>
          </p:cNvSpPr>
          <p:nvPr/>
        </p:nvSpPr>
        <p:spPr bwMode="auto">
          <a:xfrm>
            <a:off x="7670800" y="3702050"/>
            <a:ext cx="3475038"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Lachesis</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mutus</a:t>
            </a:r>
            <a:r>
              <a:rPr lang="fr-FR" altLang="fr-FR" b="1" dirty="0">
                <a:solidFill>
                  <a:srgbClr val="000099"/>
                </a:solidFill>
                <a:latin typeface="+mj-lt"/>
                <a:ea typeface="ＭＳ Ｐゴシック" panose="020B0600070205080204" pitchFamily="34" charset="-128"/>
              </a:rPr>
              <a:t> 9 CH</a:t>
            </a:r>
          </a:p>
          <a:p>
            <a:pPr algn="r" eaLnBrk="1" fontAlgn="auto" hangingPunct="1">
              <a:spcBef>
                <a:spcPts val="0"/>
              </a:spcBef>
              <a:spcAft>
                <a:spcPts val="0"/>
              </a:spcAft>
              <a:defRPr/>
            </a:pPr>
            <a:r>
              <a:rPr lang="fr-FR" altLang="fr-FR" sz="1600" dirty="0">
                <a:solidFill>
                  <a:srgbClr val="000090"/>
                </a:solidFill>
                <a:latin typeface="+mj-lt"/>
              </a:rPr>
              <a:t>5 granules </a:t>
            </a:r>
            <a:r>
              <a:rPr lang="fr-FR" altLang="fr-FR" sz="1600" dirty="0">
                <a:solidFill>
                  <a:srgbClr val="000090"/>
                </a:solidFill>
              </a:rPr>
              <a:t>toutes les heures - </a:t>
            </a:r>
            <a:r>
              <a:rPr lang="fr-FR" altLang="fr-FR" sz="1600" dirty="0">
                <a:solidFill>
                  <a:srgbClr val="000090"/>
                </a:solidFill>
                <a:latin typeface="+mj-lt"/>
              </a:rPr>
              <a:t>ESA</a:t>
            </a:r>
          </a:p>
        </p:txBody>
      </p:sp>
      <p:sp>
        <p:nvSpPr>
          <p:cNvPr id="11" name="Espace réservé du contenu 1"/>
          <p:cNvSpPr txBox="1">
            <a:spLocks/>
          </p:cNvSpPr>
          <p:nvPr/>
        </p:nvSpPr>
        <p:spPr bwMode="auto">
          <a:xfrm>
            <a:off x="-77788" y="2065338"/>
            <a:ext cx="72532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628650" indent="-287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FontTx/>
              <a:buBlip>
                <a:blip r:embed="rId3"/>
              </a:buBlip>
            </a:pPr>
            <a:r>
              <a:rPr lang="fr-FR" altLang="fr-FR" sz="1600" b="1">
                <a:solidFill>
                  <a:srgbClr val="000099"/>
                </a:solidFill>
                <a:ea typeface="ＭＳ Ｐゴシック" panose="020B0600070205080204" pitchFamily="34" charset="-128"/>
              </a:rPr>
              <a:t>Douleur à la racine du nez</a:t>
            </a:r>
            <a:r>
              <a:rPr lang="fr-FR" altLang="fr-FR" sz="1600">
                <a:solidFill>
                  <a:srgbClr val="000099"/>
                </a:solidFill>
                <a:ea typeface="ＭＳ Ｐゴシック" panose="020B0600070205080204" pitchFamily="34" charset="-128"/>
              </a:rPr>
              <a:t>, </a:t>
            </a:r>
            <a:r>
              <a:rPr lang="fr-FR" altLang="fr-FR" sz="1600" b="1">
                <a:solidFill>
                  <a:srgbClr val="000099"/>
                </a:solidFill>
                <a:ea typeface="ＭＳ Ｐゴシック" panose="020B0600070205080204" pitchFamily="34" charset="-128"/>
              </a:rPr>
              <a:t>nez bouché et sec</a:t>
            </a:r>
            <a:r>
              <a:rPr lang="fr-FR" altLang="fr-FR" sz="1600">
                <a:solidFill>
                  <a:srgbClr val="000099"/>
                </a:solidFill>
                <a:ea typeface="ＭＳ Ｐゴシック" panose="020B0600070205080204" pitchFamily="34" charset="-128"/>
              </a:rPr>
              <a:t>, </a:t>
            </a:r>
          </a:p>
          <a:p>
            <a:pPr lvl="1" eaLnBrk="1" hangingPunct="1">
              <a:spcBef>
                <a:spcPct val="20000"/>
              </a:spcBef>
            </a:pPr>
            <a:r>
              <a:rPr lang="fr-FR" altLang="fr-FR" sz="1600">
                <a:solidFill>
                  <a:srgbClr val="000099"/>
                </a:solidFill>
                <a:ea typeface="ＭＳ Ｐゴシック" panose="020B0600070205080204" pitchFamily="34" charset="-128"/>
              </a:rPr>
              <a:t>	besoin de se moucher sans résultat</a:t>
            </a:r>
          </a:p>
          <a:p>
            <a:pPr lvl="1" eaLnBrk="1" hangingPunct="1">
              <a:spcBef>
                <a:spcPct val="20000"/>
              </a:spcBef>
            </a:pPr>
            <a:r>
              <a:rPr lang="fr-FR" altLang="fr-FR" sz="1600" i="1">
                <a:solidFill>
                  <a:srgbClr val="000099"/>
                </a:solidFill>
                <a:ea typeface="ＭＳ Ｐゴシック" panose="020B0600070205080204" pitchFamily="34" charset="-128"/>
              </a:rPr>
              <a:t>    Amélioration dès l’apparition de l’écoulement</a:t>
            </a:r>
          </a:p>
        </p:txBody>
      </p:sp>
      <p:sp>
        <p:nvSpPr>
          <p:cNvPr id="12" name="Text Box 6"/>
          <p:cNvSpPr txBox="1">
            <a:spLocks noChangeArrowheads="1"/>
          </p:cNvSpPr>
          <p:nvPr/>
        </p:nvSpPr>
        <p:spPr bwMode="auto">
          <a:xfrm>
            <a:off x="7593013" y="1960563"/>
            <a:ext cx="3552825"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Sticta</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pulmonaria</a:t>
            </a:r>
            <a:r>
              <a:rPr lang="fr-FR" altLang="fr-FR" b="1" dirty="0">
                <a:solidFill>
                  <a:srgbClr val="000099"/>
                </a:solidFill>
                <a:latin typeface="+mj-lt"/>
                <a:ea typeface="ＭＳ Ｐゴシック" panose="020B0600070205080204" pitchFamily="34" charset="-128"/>
              </a:rPr>
              <a:t> 5 CH </a:t>
            </a:r>
          </a:p>
          <a:p>
            <a:pPr algn="r" eaLnBrk="1" fontAlgn="auto" hangingPunct="1">
              <a:spcBef>
                <a:spcPts val="0"/>
              </a:spcBef>
              <a:spcAft>
                <a:spcPts val="0"/>
              </a:spcAft>
              <a:defRPr/>
            </a:pPr>
            <a:r>
              <a:rPr lang="fr-FR" altLang="fr-FR" sz="1600" dirty="0">
                <a:solidFill>
                  <a:srgbClr val="000090"/>
                </a:solidFill>
                <a:latin typeface="+mj-lt"/>
              </a:rPr>
              <a:t>5 granules </a:t>
            </a:r>
            <a:r>
              <a:rPr lang="fr-FR" altLang="fr-FR" sz="1600" dirty="0">
                <a:solidFill>
                  <a:srgbClr val="000090"/>
                </a:solidFill>
              </a:rPr>
              <a:t>toutes les heures - </a:t>
            </a:r>
            <a:r>
              <a:rPr lang="fr-FR" altLang="fr-FR" sz="1600" dirty="0">
                <a:solidFill>
                  <a:srgbClr val="000090"/>
                </a:solidFill>
                <a:latin typeface="+mj-lt"/>
              </a:rPr>
              <a:t>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Rectangle 9"/>
          <p:cNvSpPr>
            <a:spLocks noChangeArrowheads="1"/>
          </p:cNvSpPr>
          <p:nvPr/>
        </p:nvSpPr>
        <p:spPr bwMode="auto">
          <a:xfrm>
            <a:off x="503238" y="2420938"/>
            <a:ext cx="3787775" cy="1608137"/>
          </a:xfrm>
          <a:prstGeom prst="roundRect">
            <a:avLst/>
          </a:prstGeom>
          <a:noFill/>
          <a:ln w="9525">
            <a:solidFill>
              <a:srgbClr val="92D050"/>
            </a:solidFill>
            <a:miter lim="800000"/>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spcBef>
                <a:spcPts val="0"/>
              </a:spcBef>
              <a:spcAft>
                <a:spcPts val="0"/>
              </a:spcAft>
              <a:defRPr/>
            </a:pPr>
            <a:r>
              <a:rPr lang="fr-FR" altLang="fr-FR" sz="1600" b="0" dirty="0">
                <a:solidFill>
                  <a:srgbClr val="000099"/>
                </a:solidFill>
                <a:latin typeface="+mj-lt"/>
              </a:rPr>
              <a:t>Ecoulement jaune verdâtre, </a:t>
            </a:r>
            <a:r>
              <a:rPr lang="fr-FR" altLang="fr-FR" sz="1600" dirty="0">
                <a:solidFill>
                  <a:srgbClr val="000099"/>
                </a:solidFill>
                <a:latin typeface="+mj-lt"/>
              </a:rPr>
              <a:t>croûtes</a:t>
            </a:r>
            <a:r>
              <a:rPr lang="fr-FR" altLang="fr-FR" sz="1600" b="0" dirty="0">
                <a:solidFill>
                  <a:srgbClr val="000099"/>
                </a:solidFill>
                <a:latin typeface="+mj-lt"/>
              </a:rPr>
              <a:t>, douleurs des sinus frontaux et/ou maxillaires </a:t>
            </a:r>
            <a:r>
              <a:rPr lang="fr-FR" altLang="fr-FR" sz="1600" dirty="0">
                <a:solidFill>
                  <a:srgbClr val="000099"/>
                </a:solidFill>
                <a:latin typeface="+mj-lt"/>
              </a:rPr>
              <a:t>ponctiformes</a:t>
            </a:r>
          </a:p>
          <a:p>
            <a:pPr eaLnBrk="1" fontAlgn="auto" hangingPunct="1">
              <a:spcBef>
                <a:spcPts val="0"/>
              </a:spcBef>
              <a:spcAft>
                <a:spcPts val="0"/>
              </a:spcAft>
              <a:defRPr/>
            </a:pPr>
            <a:endParaRPr lang="fr-FR" altLang="fr-FR" sz="1500" b="0" dirty="0">
              <a:solidFill>
                <a:srgbClr val="000099"/>
              </a:solidFill>
              <a:latin typeface="+mj-lt"/>
            </a:endParaRPr>
          </a:p>
          <a:p>
            <a:pPr algn="ctr" fontAlgn="auto">
              <a:spcBef>
                <a:spcPts val="0"/>
              </a:spcBef>
              <a:spcAft>
                <a:spcPts val="0"/>
              </a:spcAft>
              <a:buFont typeface="Wingdings" panose="05000000000000000000" pitchFamily="2" charset="2"/>
              <a:buNone/>
              <a:defRPr/>
            </a:pPr>
            <a:r>
              <a:rPr lang="fr-FR" altLang="fr-FR" sz="1800" dirty="0">
                <a:solidFill>
                  <a:srgbClr val="000099"/>
                </a:solidFill>
                <a:latin typeface="+mj-lt"/>
              </a:rPr>
              <a:t>Kalium </a:t>
            </a:r>
            <a:r>
              <a:rPr lang="fr-FR" altLang="fr-FR" sz="1800" dirty="0" err="1">
                <a:solidFill>
                  <a:srgbClr val="000099"/>
                </a:solidFill>
                <a:latin typeface="+mj-lt"/>
              </a:rPr>
              <a:t>bichromicum</a:t>
            </a:r>
            <a:r>
              <a:rPr lang="fr-FR" altLang="fr-FR" sz="1800" dirty="0">
                <a:solidFill>
                  <a:srgbClr val="000099"/>
                </a:solidFill>
                <a:latin typeface="+mj-lt"/>
              </a:rPr>
              <a:t>  9 CH</a:t>
            </a:r>
          </a:p>
        </p:txBody>
      </p:sp>
      <p:sp>
        <p:nvSpPr>
          <p:cNvPr id="53256" name="Rectangle 10"/>
          <p:cNvSpPr>
            <a:spLocks noChangeArrowheads="1"/>
          </p:cNvSpPr>
          <p:nvPr/>
        </p:nvSpPr>
        <p:spPr bwMode="auto">
          <a:xfrm>
            <a:off x="7588250" y="1379538"/>
            <a:ext cx="3557588" cy="1196975"/>
          </a:xfrm>
          <a:prstGeom prst="roundRect">
            <a:avLst/>
          </a:prstGeom>
          <a:noFill/>
          <a:ln w="9525">
            <a:solidFill>
              <a:srgbClr val="92D050"/>
            </a:solidFill>
            <a:miter lim="800000"/>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fontAlgn="auto">
              <a:spcBef>
                <a:spcPts val="0"/>
              </a:spcBef>
              <a:spcAft>
                <a:spcPts val="0"/>
              </a:spcAft>
              <a:defRPr/>
            </a:pPr>
            <a:r>
              <a:rPr lang="fr-FR" altLang="fr-FR" sz="1600" b="0" dirty="0">
                <a:solidFill>
                  <a:srgbClr val="000099"/>
                </a:solidFill>
                <a:latin typeface="+mj-lt"/>
              </a:rPr>
              <a:t>Ecoulement </a:t>
            </a:r>
            <a:r>
              <a:rPr lang="fr-FR" altLang="fr-FR" sz="1600" dirty="0">
                <a:solidFill>
                  <a:srgbClr val="000099"/>
                </a:solidFill>
                <a:latin typeface="+mj-lt"/>
              </a:rPr>
              <a:t>postérieur</a:t>
            </a:r>
            <a:r>
              <a:rPr lang="fr-FR" altLang="fr-FR" sz="1600" b="0" dirty="0">
                <a:solidFill>
                  <a:srgbClr val="000099"/>
                </a:solidFill>
                <a:latin typeface="+mj-lt"/>
              </a:rPr>
              <a:t> jaune verdâtre, adhérent et visqueux</a:t>
            </a:r>
          </a:p>
          <a:p>
            <a:pPr algn="ctr" fontAlgn="auto">
              <a:spcBef>
                <a:spcPts val="0"/>
              </a:spcBef>
              <a:spcAft>
                <a:spcPts val="0"/>
              </a:spcAft>
              <a:defRPr/>
            </a:pPr>
            <a:endParaRPr lang="fr-FR" altLang="fr-FR" sz="1500" b="0" dirty="0">
              <a:solidFill>
                <a:srgbClr val="000099"/>
              </a:solidFill>
              <a:latin typeface="+mj-lt"/>
            </a:endParaRPr>
          </a:p>
          <a:p>
            <a:pPr algn="ctr" fontAlgn="auto">
              <a:spcBef>
                <a:spcPts val="0"/>
              </a:spcBef>
              <a:spcAft>
                <a:spcPts val="0"/>
              </a:spcAft>
              <a:buFont typeface="Wingdings" panose="05000000000000000000" pitchFamily="2" charset="2"/>
              <a:buNone/>
              <a:defRPr/>
            </a:pPr>
            <a:r>
              <a:rPr lang="fr-FR" altLang="fr-FR" sz="1800" dirty="0">
                <a:solidFill>
                  <a:srgbClr val="000099"/>
                </a:solidFill>
                <a:latin typeface="+mj-lt"/>
              </a:rPr>
              <a:t>Hydrastis </a:t>
            </a:r>
            <a:r>
              <a:rPr lang="fr-FR" altLang="fr-FR" sz="1800" dirty="0" err="1">
                <a:solidFill>
                  <a:srgbClr val="000099"/>
                </a:solidFill>
                <a:latin typeface="+mj-lt"/>
              </a:rPr>
              <a:t>canadensis</a:t>
            </a:r>
            <a:r>
              <a:rPr lang="fr-FR" altLang="fr-FR" sz="1800" dirty="0">
                <a:solidFill>
                  <a:srgbClr val="000099"/>
                </a:solidFill>
                <a:latin typeface="+mj-lt"/>
              </a:rPr>
              <a:t> 9 CH</a:t>
            </a:r>
          </a:p>
        </p:txBody>
      </p:sp>
      <p:sp>
        <p:nvSpPr>
          <p:cNvPr id="449549" name="Oval 13"/>
          <p:cNvSpPr>
            <a:spLocks noChangeArrowheads="1"/>
          </p:cNvSpPr>
          <p:nvPr/>
        </p:nvSpPr>
        <p:spPr bwMode="auto">
          <a:xfrm>
            <a:off x="4511675" y="1916113"/>
            <a:ext cx="3076575" cy="2819400"/>
          </a:xfrm>
          <a:prstGeom prst="ellipse">
            <a:avLst/>
          </a:prstGeom>
          <a:solidFill>
            <a:schemeClr val="bg1"/>
          </a:solidFill>
          <a:ln w="57150">
            <a:solidFill>
              <a:srgbClr val="AAD8DA"/>
            </a:solidFill>
            <a:round/>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fontAlgn="auto">
              <a:spcBef>
                <a:spcPts val="0"/>
              </a:spcBef>
              <a:spcAft>
                <a:spcPts val="0"/>
              </a:spcAft>
              <a:defRPr/>
            </a:pPr>
            <a:endParaRPr lang="fr-FR" altLang="fr-FR" sz="1000" b="0" dirty="0">
              <a:solidFill>
                <a:srgbClr val="FF6600"/>
              </a:solidFill>
              <a:effectLst>
                <a:outerShdw blurRad="38100" dist="38100" dir="2700000" algn="tl">
                  <a:srgbClr val="C0C0C0"/>
                </a:outerShdw>
              </a:effectLst>
              <a:latin typeface="+mj-lt"/>
            </a:endParaRPr>
          </a:p>
          <a:p>
            <a:pPr algn="ctr" fontAlgn="auto">
              <a:spcBef>
                <a:spcPts val="0"/>
              </a:spcBef>
              <a:spcAft>
                <a:spcPts val="0"/>
              </a:spcAft>
              <a:defRPr/>
            </a:pPr>
            <a:endParaRPr lang="fr-FR" altLang="fr-FR" sz="1000" b="0" dirty="0">
              <a:solidFill>
                <a:srgbClr val="FF6600"/>
              </a:solidFill>
              <a:effectLst>
                <a:outerShdw blurRad="38100" dist="38100" dir="2700000" algn="tl">
                  <a:srgbClr val="C0C0C0"/>
                </a:outerShdw>
              </a:effectLst>
              <a:latin typeface="+mj-lt"/>
            </a:endParaRPr>
          </a:p>
          <a:p>
            <a:pPr algn="ctr" fontAlgn="auto">
              <a:spcBef>
                <a:spcPts val="0"/>
              </a:spcBef>
              <a:spcAft>
                <a:spcPts val="0"/>
              </a:spcAft>
              <a:defRPr/>
            </a:pPr>
            <a:r>
              <a:rPr lang="fr-FR" altLang="fr-FR" sz="2200" dirty="0">
                <a:solidFill>
                  <a:srgbClr val="76C838"/>
                </a:solidFill>
                <a:effectLst>
                  <a:outerShdw blurRad="38100" dist="38100" dir="2700000" algn="tl">
                    <a:srgbClr val="C0C0C0"/>
                  </a:outerShdw>
                </a:effectLst>
                <a:latin typeface="+mj-lt"/>
              </a:rPr>
              <a:t>Sinusites</a:t>
            </a:r>
            <a:endParaRPr lang="fr-FR" altLang="fr-FR" sz="2200" b="0" dirty="0">
              <a:solidFill>
                <a:srgbClr val="62C400"/>
              </a:solidFill>
              <a:effectLst>
                <a:outerShdw blurRad="38100" dist="38100" dir="2700000" algn="tl">
                  <a:srgbClr val="C0C0C0"/>
                </a:outerShdw>
              </a:effectLst>
              <a:latin typeface="+mj-lt"/>
            </a:endParaRPr>
          </a:p>
          <a:p>
            <a:pPr algn="ctr" fontAlgn="auto">
              <a:spcBef>
                <a:spcPct val="100000"/>
              </a:spcBef>
              <a:spcAft>
                <a:spcPts val="0"/>
              </a:spcAft>
              <a:defRPr/>
            </a:pPr>
            <a:r>
              <a:rPr lang="fr-FR" altLang="fr-FR" sz="2200" b="0" dirty="0">
                <a:solidFill>
                  <a:srgbClr val="000099"/>
                </a:solidFill>
                <a:effectLst>
                  <a:outerShdw blurRad="38100" dist="38100" dir="2700000" algn="tl">
                    <a:srgbClr val="C0C0C0"/>
                  </a:outerShdw>
                </a:effectLst>
                <a:latin typeface="+mj-lt"/>
              </a:rPr>
              <a:t>Qui suis-je?</a:t>
            </a:r>
          </a:p>
          <a:p>
            <a:pPr algn="ctr" fontAlgn="auto">
              <a:spcBef>
                <a:spcPts val="0"/>
              </a:spcBef>
              <a:spcAft>
                <a:spcPts val="0"/>
              </a:spcAft>
              <a:defRPr/>
            </a:pPr>
            <a:endParaRPr lang="fr-FR" altLang="fr-FR" sz="2200" b="0" dirty="0">
              <a:solidFill>
                <a:srgbClr val="000099"/>
              </a:solidFill>
              <a:effectLst>
                <a:outerShdw blurRad="38100" dist="38100" dir="2700000" algn="tl">
                  <a:srgbClr val="C0C0C0"/>
                </a:outerShdw>
              </a:effectLst>
              <a:latin typeface="+mj-lt"/>
            </a:endParaRPr>
          </a:p>
        </p:txBody>
      </p:sp>
      <p:sp>
        <p:nvSpPr>
          <p:cNvPr id="600072" name="Text Box 32"/>
          <p:cNvSpPr txBox="1">
            <a:spLocks noChangeArrowheads="1"/>
          </p:cNvSpPr>
          <p:nvPr/>
        </p:nvSpPr>
        <p:spPr bwMode="auto">
          <a:xfrm>
            <a:off x="2073275" y="5187950"/>
            <a:ext cx="5514975" cy="322263"/>
          </a:xfrm>
          <a:prstGeom prst="rect">
            <a:avLst/>
          </a:prstGeom>
          <a:noFill/>
          <a:ln>
            <a:noFill/>
          </a:ln>
        </p:spPr>
        <p:txBody>
          <a:bodyPr>
            <a:spAutoFit/>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fontAlgn="auto">
              <a:spcBef>
                <a:spcPts val="0"/>
              </a:spcBef>
              <a:spcAft>
                <a:spcPts val="0"/>
              </a:spcAft>
              <a:defRPr/>
            </a:pPr>
            <a:r>
              <a:rPr lang="fr-FR" sz="1500" b="0" dirty="0">
                <a:solidFill>
                  <a:srgbClr val="000099"/>
                </a:solidFill>
                <a:latin typeface="+mj-lt"/>
              </a:rPr>
              <a:t>5 granules </a:t>
            </a:r>
            <a:r>
              <a:rPr lang="fr-FR" altLang="fr-FR" sz="1400" b="0" dirty="0">
                <a:solidFill>
                  <a:srgbClr val="000090"/>
                </a:solidFill>
                <a:latin typeface="+mj-lt"/>
              </a:rPr>
              <a:t>toutes les heures </a:t>
            </a:r>
            <a:r>
              <a:rPr lang="fr-FR" altLang="fr-FR" sz="1400" dirty="0">
                <a:solidFill>
                  <a:srgbClr val="000090"/>
                </a:solidFill>
                <a:latin typeface="+mj-lt"/>
              </a:rPr>
              <a:t>- </a:t>
            </a:r>
            <a:r>
              <a:rPr lang="fr-FR" sz="1500" b="0" dirty="0">
                <a:solidFill>
                  <a:srgbClr val="000099"/>
                </a:solidFill>
                <a:latin typeface="+mj-lt"/>
              </a:rPr>
              <a:t>ESA</a:t>
            </a:r>
          </a:p>
        </p:txBody>
      </p:sp>
      <p:sp>
        <p:nvSpPr>
          <p:cNvPr id="600073" name="Freeform 9"/>
          <p:cNvSpPr>
            <a:spLocks/>
          </p:cNvSpPr>
          <p:nvPr/>
        </p:nvSpPr>
        <p:spPr bwMode="auto">
          <a:xfrm rot="5625315" flipV="1">
            <a:off x="6894512" y="4471988"/>
            <a:ext cx="434975" cy="679450"/>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62C400"/>
          </a:solidFill>
          <a:ln w="9525">
            <a:solidFill>
              <a:srgbClr val="62C400"/>
            </a:solidFill>
            <a:round/>
            <a:headEnd/>
            <a:tailEnd/>
          </a:ln>
        </p:spPr>
        <p:txBody>
          <a:bodyPr/>
          <a:lstStyle/>
          <a:p>
            <a:pPr eaLnBrk="1" fontAlgn="auto" hangingPunct="1">
              <a:spcBef>
                <a:spcPts val="0"/>
              </a:spcBef>
              <a:spcAft>
                <a:spcPts val="0"/>
              </a:spcAft>
              <a:defRPr/>
            </a:pPr>
            <a:endParaRPr lang="fr-FR">
              <a:latin typeface="+mj-lt"/>
            </a:endParaRPr>
          </a:p>
        </p:txBody>
      </p:sp>
      <p:sp>
        <p:nvSpPr>
          <p:cNvPr id="600074" name="Freeform 10"/>
          <p:cNvSpPr>
            <a:spLocks/>
          </p:cNvSpPr>
          <p:nvPr/>
        </p:nvSpPr>
        <p:spPr bwMode="auto">
          <a:xfrm rot="-27225315">
            <a:off x="6907212" y="1474788"/>
            <a:ext cx="434975" cy="679450"/>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62C400"/>
          </a:solidFill>
          <a:ln w="9525">
            <a:solidFill>
              <a:srgbClr val="62C400"/>
            </a:solidFill>
            <a:round/>
            <a:headEnd/>
            <a:tailEnd/>
          </a:ln>
        </p:spPr>
        <p:txBody>
          <a:bodyPr/>
          <a:lstStyle/>
          <a:p>
            <a:pPr eaLnBrk="1" fontAlgn="auto" hangingPunct="1">
              <a:spcBef>
                <a:spcPts val="0"/>
              </a:spcBef>
              <a:spcAft>
                <a:spcPts val="0"/>
              </a:spcAft>
              <a:defRPr/>
            </a:pPr>
            <a:endParaRPr lang="fr-FR">
              <a:latin typeface="+mj-lt"/>
            </a:endParaRPr>
          </a:p>
        </p:txBody>
      </p:sp>
      <p:sp>
        <p:nvSpPr>
          <p:cNvPr id="600076" name="Freeform 12"/>
          <p:cNvSpPr>
            <a:spLocks/>
          </p:cNvSpPr>
          <p:nvPr/>
        </p:nvSpPr>
        <p:spPr bwMode="auto">
          <a:xfrm rot="3561983" flipH="1">
            <a:off x="4392612" y="1876426"/>
            <a:ext cx="434975" cy="679450"/>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62C400"/>
          </a:solidFill>
          <a:ln w="9525">
            <a:solidFill>
              <a:srgbClr val="62C400"/>
            </a:solidFill>
            <a:round/>
            <a:headEnd/>
            <a:tailEnd/>
          </a:ln>
        </p:spPr>
        <p:txBody>
          <a:bodyPr/>
          <a:lstStyle/>
          <a:p>
            <a:pPr eaLnBrk="1" fontAlgn="auto" hangingPunct="1">
              <a:spcBef>
                <a:spcPts val="0"/>
              </a:spcBef>
              <a:spcAft>
                <a:spcPts val="0"/>
              </a:spcAft>
              <a:defRPr/>
            </a:pPr>
            <a:endParaRPr lang="fr-FR">
              <a:latin typeface="+mj-lt"/>
            </a:endParaRPr>
          </a:p>
        </p:txBody>
      </p:sp>
      <p:sp>
        <p:nvSpPr>
          <p:cNvPr id="12" name="Rectangle 12"/>
          <p:cNvSpPr>
            <a:spLocks noChangeArrowheads="1"/>
          </p:cNvSpPr>
          <p:nvPr/>
        </p:nvSpPr>
        <p:spPr bwMode="auto">
          <a:xfrm>
            <a:off x="7588250" y="3870325"/>
            <a:ext cx="3557588" cy="2101850"/>
          </a:xfrm>
          <a:prstGeom prst="roundRect">
            <a:avLst/>
          </a:prstGeom>
          <a:noFill/>
          <a:ln w="9525">
            <a:solidFill>
              <a:srgbClr val="92D050"/>
            </a:solidFill>
            <a:miter lim="800000"/>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spcBef>
                <a:spcPts val="0"/>
              </a:spcBef>
              <a:spcAft>
                <a:spcPts val="0"/>
              </a:spcAft>
              <a:defRPr/>
            </a:pPr>
            <a:r>
              <a:rPr lang="fr-FR" altLang="fr-FR" sz="1600" b="0" dirty="0">
                <a:solidFill>
                  <a:srgbClr val="000099"/>
                </a:solidFill>
                <a:latin typeface="+mj-lt"/>
              </a:rPr>
              <a:t>Ecoulement verdâtre nauséabond, </a:t>
            </a:r>
            <a:r>
              <a:rPr lang="fr-FR" altLang="fr-FR" sz="1600" dirty="0">
                <a:solidFill>
                  <a:srgbClr val="000099"/>
                </a:solidFill>
                <a:latin typeface="+mj-lt"/>
              </a:rPr>
              <a:t>langue chargée</a:t>
            </a:r>
            <a:r>
              <a:rPr lang="fr-FR" altLang="fr-FR" sz="1600" b="0" dirty="0">
                <a:solidFill>
                  <a:srgbClr val="000099"/>
                </a:solidFill>
                <a:latin typeface="+mj-lt"/>
              </a:rPr>
              <a:t>, </a:t>
            </a:r>
            <a:r>
              <a:rPr lang="fr-FR" altLang="fr-FR" sz="1600" dirty="0">
                <a:solidFill>
                  <a:srgbClr val="000099"/>
                </a:solidFill>
                <a:latin typeface="+mj-lt"/>
              </a:rPr>
              <a:t>haleine fétide</a:t>
            </a:r>
          </a:p>
          <a:p>
            <a:pPr eaLnBrk="1" fontAlgn="auto" hangingPunct="1">
              <a:spcBef>
                <a:spcPts val="0"/>
              </a:spcBef>
              <a:spcAft>
                <a:spcPts val="0"/>
              </a:spcAft>
              <a:defRPr/>
            </a:pPr>
            <a:r>
              <a:rPr lang="fr-FR" altLang="fr-FR" sz="1600" b="0" dirty="0">
                <a:solidFill>
                  <a:srgbClr val="000099"/>
                </a:solidFill>
                <a:latin typeface="+mj-lt"/>
              </a:rPr>
              <a:t>céphalée frontales</a:t>
            </a:r>
          </a:p>
          <a:p>
            <a:pPr eaLnBrk="1" fontAlgn="auto" hangingPunct="1">
              <a:spcBef>
                <a:spcPts val="0"/>
              </a:spcBef>
              <a:spcAft>
                <a:spcPts val="0"/>
              </a:spcAft>
              <a:defRPr/>
            </a:pPr>
            <a:r>
              <a:rPr lang="fr-FR" altLang="fr-FR" sz="1600" b="0" i="1" dirty="0">
                <a:solidFill>
                  <a:srgbClr val="000099"/>
                </a:solidFill>
                <a:latin typeface="+mj-lt"/>
              </a:rPr>
              <a:t>Aggravation nocturne</a:t>
            </a:r>
          </a:p>
          <a:p>
            <a:pPr eaLnBrk="1" fontAlgn="auto" hangingPunct="1">
              <a:spcBef>
                <a:spcPct val="20000"/>
              </a:spcBef>
              <a:spcAft>
                <a:spcPts val="0"/>
              </a:spcAft>
              <a:defRPr/>
            </a:pPr>
            <a:r>
              <a:rPr lang="fr-FR" altLang="fr-FR" sz="1600" dirty="0">
                <a:solidFill>
                  <a:srgbClr val="000099"/>
                </a:solidFill>
                <a:latin typeface="+mj-lt"/>
              </a:rPr>
              <a:t>= inflammation + infection</a:t>
            </a:r>
          </a:p>
          <a:p>
            <a:pPr eaLnBrk="1" fontAlgn="auto" hangingPunct="1">
              <a:spcBef>
                <a:spcPct val="20000"/>
              </a:spcBef>
              <a:spcAft>
                <a:spcPts val="0"/>
              </a:spcAft>
              <a:defRPr/>
            </a:pPr>
            <a:endParaRPr lang="fr-FR" altLang="fr-FR" sz="1500" b="0" dirty="0">
              <a:solidFill>
                <a:srgbClr val="000099"/>
              </a:solidFill>
              <a:latin typeface="+mj-lt"/>
            </a:endParaRPr>
          </a:p>
          <a:p>
            <a:pPr algn="ctr" eaLnBrk="1" fontAlgn="auto" hangingPunct="1">
              <a:spcBef>
                <a:spcPts val="0"/>
              </a:spcBef>
              <a:spcAft>
                <a:spcPts val="0"/>
              </a:spcAft>
              <a:defRPr/>
            </a:pPr>
            <a:r>
              <a:rPr lang="fr-FR" altLang="fr-FR" sz="1800" dirty="0" err="1">
                <a:solidFill>
                  <a:srgbClr val="000099"/>
                </a:solidFill>
                <a:latin typeface="+mj-lt"/>
              </a:rPr>
              <a:t>Mercurius</a:t>
            </a:r>
            <a:r>
              <a:rPr lang="fr-FR" altLang="fr-FR" sz="1800" dirty="0">
                <a:solidFill>
                  <a:srgbClr val="000099"/>
                </a:solidFill>
                <a:latin typeface="+mj-lt"/>
              </a:rPr>
              <a:t> </a:t>
            </a:r>
            <a:r>
              <a:rPr lang="fr-FR" altLang="fr-FR" sz="1800" dirty="0" err="1">
                <a:solidFill>
                  <a:srgbClr val="000099"/>
                </a:solidFill>
                <a:latin typeface="+mj-lt"/>
              </a:rPr>
              <a:t>solubilis</a:t>
            </a:r>
            <a:r>
              <a:rPr lang="fr-FR" altLang="fr-FR" sz="1800" dirty="0">
                <a:solidFill>
                  <a:srgbClr val="000099"/>
                </a:solidFill>
                <a:latin typeface="+mj-lt"/>
              </a:rPr>
              <a:t> 9 CH</a:t>
            </a:r>
          </a:p>
        </p:txBody>
      </p:sp>
      <p:sp>
        <p:nvSpPr>
          <p:cNvPr id="14" name="Text Box 5"/>
          <p:cNvSpPr txBox="1">
            <a:spLocks noChangeArrowheads="1"/>
          </p:cNvSpPr>
          <p:nvPr/>
        </p:nvSpPr>
        <p:spPr bwMode="auto">
          <a:xfrm>
            <a:off x="2490788" y="481013"/>
            <a:ext cx="3430587" cy="40005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Rhinorrhée</a:t>
            </a:r>
            <a:endParaRPr lang="fr-FR" altLang="fr-FR" sz="2000" b="1" dirty="0">
              <a:solidFill>
                <a:srgbClr val="95C41D"/>
              </a:solidFill>
              <a:latin typeface="+mj-lt"/>
              <a:cs typeface="Arial" panose="020B0604020202020204" pitchFamily="34" charset="0"/>
            </a:endParaRPr>
          </a:p>
        </p:txBody>
      </p:sp>
      <p:sp>
        <p:nvSpPr>
          <p:cNvPr id="16"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3.4. Sinusites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325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5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00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7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49" name="Oval 13"/>
          <p:cNvSpPr>
            <a:spLocks noChangeArrowheads="1"/>
          </p:cNvSpPr>
          <p:nvPr/>
        </p:nvSpPr>
        <p:spPr bwMode="auto">
          <a:xfrm>
            <a:off x="4511675" y="1916113"/>
            <a:ext cx="3076575" cy="2819400"/>
          </a:xfrm>
          <a:prstGeom prst="ellipse">
            <a:avLst/>
          </a:prstGeom>
          <a:solidFill>
            <a:schemeClr val="bg1"/>
          </a:solidFill>
          <a:ln w="57150">
            <a:solidFill>
              <a:srgbClr val="AAD8DA"/>
            </a:solidFill>
            <a:round/>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fontAlgn="auto">
              <a:spcBef>
                <a:spcPts val="0"/>
              </a:spcBef>
              <a:spcAft>
                <a:spcPts val="0"/>
              </a:spcAft>
              <a:defRPr/>
            </a:pPr>
            <a:endParaRPr lang="fr-FR" altLang="fr-FR" sz="1000" b="0" dirty="0">
              <a:solidFill>
                <a:srgbClr val="FF6600"/>
              </a:solidFill>
              <a:effectLst>
                <a:outerShdw blurRad="38100" dist="38100" dir="2700000" algn="tl">
                  <a:srgbClr val="C0C0C0"/>
                </a:outerShdw>
              </a:effectLst>
              <a:latin typeface="+mj-lt"/>
            </a:endParaRPr>
          </a:p>
          <a:p>
            <a:pPr algn="ctr" fontAlgn="auto">
              <a:spcBef>
                <a:spcPts val="0"/>
              </a:spcBef>
              <a:spcAft>
                <a:spcPts val="0"/>
              </a:spcAft>
              <a:defRPr/>
            </a:pPr>
            <a:endParaRPr lang="fr-FR" altLang="fr-FR" sz="1000" b="0" dirty="0">
              <a:solidFill>
                <a:srgbClr val="FF6600"/>
              </a:solidFill>
              <a:effectLst>
                <a:outerShdw blurRad="38100" dist="38100" dir="2700000" algn="tl">
                  <a:srgbClr val="C0C0C0"/>
                </a:outerShdw>
              </a:effectLst>
              <a:latin typeface="+mj-lt"/>
            </a:endParaRPr>
          </a:p>
          <a:p>
            <a:pPr algn="ctr" fontAlgn="auto">
              <a:spcBef>
                <a:spcPts val="0"/>
              </a:spcBef>
              <a:spcAft>
                <a:spcPts val="0"/>
              </a:spcAft>
              <a:defRPr/>
            </a:pPr>
            <a:r>
              <a:rPr lang="fr-FR" altLang="fr-FR" sz="2200" dirty="0">
                <a:solidFill>
                  <a:srgbClr val="76C838"/>
                </a:solidFill>
                <a:effectLst>
                  <a:outerShdw blurRad="38100" dist="38100" dir="2700000" algn="tl">
                    <a:srgbClr val="C0C0C0"/>
                  </a:outerShdw>
                </a:effectLst>
                <a:latin typeface="+mj-lt"/>
              </a:rPr>
              <a:t>Sinusites</a:t>
            </a:r>
            <a:endParaRPr lang="fr-FR" altLang="fr-FR" sz="2200" b="0" dirty="0">
              <a:solidFill>
                <a:srgbClr val="62C400"/>
              </a:solidFill>
              <a:effectLst>
                <a:outerShdw blurRad="38100" dist="38100" dir="2700000" algn="tl">
                  <a:srgbClr val="C0C0C0"/>
                </a:outerShdw>
              </a:effectLst>
              <a:latin typeface="+mj-lt"/>
            </a:endParaRPr>
          </a:p>
          <a:p>
            <a:pPr algn="ctr" fontAlgn="auto">
              <a:spcBef>
                <a:spcPct val="100000"/>
              </a:spcBef>
              <a:spcAft>
                <a:spcPts val="0"/>
              </a:spcAft>
              <a:defRPr/>
            </a:pPr>
            <a:r>
              <a:rPr lang="fr-FR" altLang="fr-FR" sz="2200" b="0" dirty="0">
                <a:solidFill>
                  <a:srgbClr val="000099"/>
                </a:solidFill>
                <a:effectLst>
                  <a:outerShdw blurRad="38100" dist="38100" dir="2700000" algn="tl">
                    <a:srgbClr val="C0C0C0"/>
                  </a:outerShdw>
                </a:effectLst>
                <a:latin typeface="+mj-lt"/>
              </a:rPr>
              <a:t>Qui suis-je?</a:t>
            </a:r>
          </a:p>
          <a:p>
            <a:pPr algn="ctr" fontAlgn="auto">
              <a:spcBef>
                <a:spcPts val="0"/>
              </a:spcBef>
              <a:spcAft>
                <a:spcPts val="0"/>
              </a:spcAft>
              <a:defRPr/>
            </a:pPr>
            <a:endParaRPr lang="fr-FR" altLang="fr-FR" sz="2200" b="0" dirty="0">
              <a:solidFill>
                <a:srgbClr val="000099"/>
              </a:solidFill>
              <a:effectLst>
                <a:outerShdw blurRad="38100" dist="38100" dir="2700000" algn="tl">
                  <a:srgbClr val="C0C0C0"/>
                </a:outerShdw>
              </a:effectLst>
              <a:latin typeface="+mj-lt"/>
            </a:endParaRPr>
          </a:p>
        </p:txBody>
      </p:sp>
      <p:sp>
        <p:nvSpPr>
          <p:cNvPr id="600072" name="Text Box 32"/>
          <p:cNvSpPr txBox="1">
            <a:spLocks noChangeArrowheads="1"/>
          </p:cNvSpPr>
          <p:nvPr/>
        </p:nvSpPr>
        <p:spPr bwMode="auto">
          <a:xfrm>
            <a:off x="1949450" y="5284788"/>
            <a:ext cx="5514975" cy="323850"/>
          </a:xfrm>
          <a:prstGeom prst="rect">
            <a:avLst/>
          </a:prstGeom>
          <a:noFill/>
          <a:ln>
            <a:noFill/>
          </a:ln>
        </p:spPr>
        <p:txBody>
          <a:bodyPr>
            <a:spAutoFit/>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fontAlgn="auto">
              <a:spcBef>
                <a:spcPts val="0"/>
              </a:spcBef>
              <a:spcAft>
                <a:spcPts val="0"/>
              </a:spcAft>
              <a:defRPr/>
            </a:pPr>
            <a:r>
              <a:rPr lang="fr-FR" sz="1500" b="0" dirty="0">
                <a:solidFill>
                  <a:srgbClr val="000099"/>
                </a:solidFill>
                <a:latin typeface="+mj-lt"/>
              </a:rPr>
              <a:t>5 granules </a:t>
            </a:r>
            <a:r>
              <a:rPr lang="fr-FR" altLang="fr-FR" sz="1400" b="0" dirty="0">
                <a:solidFill>
                  <a:srgbClr val="000090"/>
                </a:solidFill>
                <a:latin typeface="+mj-lt"/>
              </a:rPr>
              <a:t>toutes les heures </a:t>
            </a:r>
            <a:r>
              <a:rPr lang="fr-FR" altLang="fr-FR" sz="1400" dirty="0">
                <a:solidFill>
                  <a:srgbClr val="000090"/>
                </a:solidFill>
                <a:latin typeface="+mj-lt"/>
              </a:rPr>
              <a:t>- </a:t>
            </a:r>
            <a:r>
              <a:rPr lang="fr-FR" sz="1500" b="0" dirty="0">
                <a:solidFill>
                  <a:srgbClr val="000099"/>
                </a:solidFill>
                <a:latin typeface="+mj-lt"/>
              </a:rPr>
              <a:t>ESA</a:t>
            </a:r>
          </a:p>
        </p:txBody>
      </p:sp>
      <p:sp>
        <p:nvSpPr>
          <p:cNvPr id="600073" name="Freeform 9"/>
          <p:cNvSpPr>
            <a:spLocks/>
          </p:cNvSpPr>
          <p:nvPr/>
        </p:nvSpPr>
        <p:spPr bwMode="auto">
          <a:xfrm rot="5625315" flipV="1">
            <a:off x="6894512" y="4471988"/>
            <a:ext cx="434975" cy="679450"/>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62C400"/>
          </a:solidFill>
          <a:ln w="9525">
            <a:solidFill>
              <a:srgbClr val="62C400"/>
            </a:solidFill>
            <a:round/>
            <a:headEnd/>
            <a:tailEnd/>
          </a:ln>
        </p:spPr>
        <p:txBody>
          <a:bodyPr/>
          <a:lstStyle/>
          <a:p>
            <a:pPr eaLnBrk="1" fontAlgn="auto" hangingPunct="1">
              <a:spcBef>
                <a:spcPts val="0"/>
              </a:spcBef>
              <a:spcAft>
                <a:spcPts val="0"/>
              </a:spcAft>
              <a:defRPr/>
            </a:pPr>
            <a:endParaRPr lang="fr-FR">
              <a:latin typeface="+mj-lt"/>
            </a:endParaRPr>
          </a:p>
        </p:txBody>
      </p:sp>
      <p:sp>
        <p:nvSpPr>
          <p:cNvPr id="600076" name="Freeform 12"/>
          <p:cNvSpPr>
            <a:spLocks/>
          </p:cNvSpPr>
          <p:nvPr/>
        </p:nvSpPr>
        <p:spPr bwMode="auto">
          <a:xfrm rot="5625315" flipH="1">
            <a:off x="4849812" y="1471613"/>
            <a:ext cx="434975" cy="679450"/>
          </a:xfrm>
          <a:custGeom>
            <a:avLst/>
            <a:gdLst>
              <a:gd name="T0" fmla="*/ 90 w 1645"/>
              <a:gd name="T1" fmla="*/ 0 h 823"/>
              <a:gd name="T2" fmla="*/ 189 w 1645"/>
              <a:gd name="T3" fmla="*/ 0 h 823"/>
              <a:gd name="T4" fmla="*/ 291 w 1645"/>
              <a:gd name="T5" fmla="*/ 6 h 823"/>
              <a:gd name="T6" fmla="*/ 386 w 1645"/>
              <a:gd name="T7" fmla="*/ 21 h 823"/>
              <a:gd name="T8" fmla="*/ 496 w 1645"/>
              <a:gd name="T9" fmla="*/ 45 h 823"/>
              <a:gd name="T10" fmla="*/ 601 w 1645"/>
              <a:gd name="T11" fmla="*/ 78 h 823"/>
              <a:gd name="T12" fmla="*/ 712 w 1645"/>
              <a:gd name="T13" fmla="*/ 123 h 823"/>
              <a:gd name="T14" fmla="*/ 811 w 1645"/>
              <a:gd name="T15" fmla="*/ 170 h 823"/>
              <a:gd name="T16" fmla="*/ 905 w 1645"/>
              <a:gd name="T17" fmla="*/ 217 h 823"/>
              <a:gd name="T18" fmla="*/ 1001 w 1645"/>
              <a:gd name="T19" fmla="*/ 271 h 823"/>
              <a:gd name="T20" fmla="*/ 1091 w 1645"/>
              <a:gd name="T21" fmla="*/ 331 h 823"/>
              <a:gd name="T22" fmla="*/ 1178 w 1645"/>
              <a:gd name="T23" fmla="*/ 400 h 823"/>
              <a:gd name="T24" fmla="*/ 1249 w 1645"/>
              <a:gd name="T25" fmla="*/ 469 h 823"/>
              <a:gd name="T26" fmla="*/ 1297 w 1645"/>
              <a:gd name="T27" fmla="*/ 533 h 823"/>
              <a:gd name="T28" fmla="*/ 1596 w 1645"/>
              <a:gd name="T29" fmla="*/ 512 h 823"/>
              <a:gd name="T30" fmla="*/ 1494 w 1645"/>
              <a:gd name="T31" fmla="*/ 557 h 823"/>
              <a:gd name="T32" fmla="*/ 1423 w 1645"/>
              <a:gd name="T33" fmla="*/ 593 h 823"/>
              <a:gd name="T34" fmla="*/ 1364 w 1645"/>
              <a:gd name="T35" fmla="*/ 630 h 823"/>
              <a:gd name="T36" fmla="*/ 1307 w 1645"/>
              <a:gd name="T37" fmla="*/ 676 h 823"/>
              <a:gd name="T38" fmla="*/ 1240 w 1645"/>
              <a:gd name="T39" fmla="*/ 736 h 823"/>
              <a:gd name="T40" fmla="*/ 1178 w 1645"/>
              <a:gd name="T41" fmla="*/ 796 h 823"/>
              <a:gd name="T42" fmla="*/ 1124 w 1645"/>
              <a:gd name="T43" fmla="*/ 811 h 823"/>
              <a:gd name="T44" fmla="*/ 1068 w 1645"/>
              <a:gd name="T45" fmla="*/ 783 h 823"/>
              <a:gd name="T46" fmla="*/ 999 w 1645"/>
              <a:gd name="T47" fmla="*/ 755 h 823"/>
              <a:gd name="T48" fmla="*/ 936 w 1645"/>
              <a:gd name="T49" fmla="*/ 735 h 823"/>
              <a:gd name="T50" fmla="*/ 864 w 1645"/>
              <a:gd name="T51" fmla="*/ 715 h 823"/>
              <a:gd name="T52" fmla="*/ 791 w 1645"/>
              <a:gd name="T53" fmla="*/ 696 h 823"/>
              <a:gd name="T54" fmla="*/ 720 w 1645"/>
              <a:gd name="T55" fmla="*/ 681 h 823"/>
              <a:gd name="T56" fmla="*/ 652 w 1645"/>
              <a:gd name="T57" fmla="*/ 666 h 823"/>
              <a:gd name="T58" fmla="*/ 560 w 1645"/>
              <a:gd name="T59" fmla="*/ 652 h 823"/>
              <a:gd name="T60" fmla="*/ 896 w 1645"/>
              <a:gd name="T61" fmla="*/ 542 h 823"/>
              <a:gd name="T62" fmla="*/ 817 w 1645"/>
              <a:gd name="T63" fmla="*/ 439 h 823"/>
              <a:gd name="T64" fmla="*/ 757 w 1645"/>
              <a:gd name="T65" fmla="*/ 379 h 823"/>
              <a:gd name="T66" fmla="*/ 670 w 1645"/>
              <a:gd name="T67" fmla="*/ 298 h 823"/>
              <a:gd name="T68" fmla="*/ 595 w 1645"/>
              <a:gd name="T69" fmla="*/ 235 h 823"/>
              <a:gd name="T70" fmla="*/ 535 w 1645"/>
              <a:gd name="T71" fmla="*/ 188 h 823"/>
              <a:gd name="T72" fmla="*/ 460 w 1645"/>
              <a:gd name="T73" fmla="*/ 141 h 823"/>
              <a:gd name="T74" fmla="*/ 383 w 1645"/>
              <a:gd name="T75" fmla="*/ 102 h 823"/>
              <a:gd name="T76" fmla="*/ 291 w 1645"/>
              <a:gd name="T77" fmla="*/ 69 h 823"/>
              <a:gd name="T78" fmla="*/ 192 w 1645"/>
              <a:gd name="T79" fmla="*/ 45 h 823"/>
              <a:gd name="T80" fmla="*/ 87 w 1645"/>
              <a:gd name="T81" fmla="*/ 2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solidFill>
            <a:srgbClr val="62C400"/>
          </a:solidFill>
          <a:ln w="9525">
            <a:solidFill>
              <a:srgbClr val="62C400"/>
            </a:solidFill>
            <a:round/>
            <a:headEnd/>
            <a:tailEnd/>
          </a:ln>
        </p:spPr>
        <p:txBody>
          <a:bodyPr/>
          <a:lstStyle/>
          <a:p>
            <a:pPr eaLnBrk="1" fontAlgn="auto" hangingPunct="1">
              <a:spcBef>
                <a:spcPts val="0"/>
              </a:spcBef>
              <a:spcAft>
                <a:spcPts val="0"/>
              </a:spcAft>
              <a:defRPr/>
            </a:pPr>
            <a:endParaRPr lang="fr-FR">
              <a:latin typeface="+mj-lt"/>
            </a:endParaRPr>
          </a:p>
        </p:txBody>
      </p:sp>
      <p:sp>
        <p:nvSpPr>
          <p:cNvPr id="11" name="Rectangle 9"/>
          <p:cNvSpPr>
            <a:spLocks noChangeArrowheads="1"/>
          </p:cNvSpPr>
          <p:nvPr/>
        </p:nvSpPr>
        <p:spPr bwMode="auto">
          <a:xfrm>
            <a:off x="782638" y="1408113"/>
            <a:ext cx="3619500" cy="1741487"/>
          </a:xfrm>
          <a:prstGeom prst="roundRect">
            <a:avLst/>
          </a:prstGeom>
          <a:noFill/>
          <a:ln w="9525">
            <a:solidFill>
              <a:srgbClr val="92D050"/>
            </a:solidFill>
            <a:miter lim="800000"/>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spcBef>
                <a:spcPts val="0"/>
              </a:spcBef>
              <a:spcAft>
                <a:spcPts val="0"/>
              </a:spcAft>
              <a:defRPr/>
            </a:pPr>
            <a:r>
              <a:rPr lang="fr-FR" altLang="fr-FR" sz="1600" b="0" dirty="0">
                <a:solidFill>
                  <a:srgbClr val="000099"/>
                </a:solidFill>
                <a:latin typeface="+mj-lt"/>
              </a:rPr>
              <a:t>Douleurs des sinus </a:t>
            </a:r>
            <a:r>
              <a:rPr lang="fr-FR" altLang="fr-FR" sz="1600" dirty="0">
                <a:solidFill>
                  <a:srgbClr val="000099"/>
                </a:solidFill>
                <a:latin typeface="+mj-lt"/>
              </a:rPr>
              <a:t>maxillaires</a:t>
            </a:r>
            <a:r>
              <a:rPr lang="fr-FR" altLang="fr-FR" sz="1600" b="0" dirty="0">
                <a:solidFill>
                  <a:srgbClr val="000099"/>
                </a:solidFill>
                <a:latin typeface="+mj-lt"/>
              </a:rPr>
              <a:t>,</a:t>
            </a:r>
          </a:p>
          <a:p>
            <a:pPr eaLnBrk="1" fontAlgn="auto" hangingPunct="1">
              <a:spcBef>
                <a:spcPts val="0"/>
              </a:spcBef>
              <a:spcAft>
                <a:spcPts val="0"/>
              </a:spcAft>
              <a:defRPr/>
            </a:pPr>
            <a:r>
              <a:rPr lang="fr-FR" altLang="fr-FR" sz="1600" b="0" dirty="0">
                <a:solidFill>
                  <a:srgbClr val="000099"/>
                </a:solidFill>
                <a:latin typeface="+mj-lt"/>
              </a:rPr>
              <a:t>douleurs brulantes </a:t>
            </a:r>
            <a:r>
              <a:rPr lang="fr-FR" altLang="fr-FR" sz="1600" dirty="0">
                <a:solidFill>
                  <a:srgbClr val="000099"/>
                </a:solidFill>
                <a:latin typeface="+mj-lt"/>
              </a:rPr>
              <a:t>des os de la face et du nez,</a:t>
            </a:r>
          </a:p>
          <a:p>
            <a:pPr eaLnBrk="1" fontAlgn="auto" hangingPunct="1">
              <a:spcBef>
                <a:spcPts val="0"/>
              </a:spcBef>
              <a:spcAft>
                <a:spcPts val="0"/>
              </a:spcAft>
              <a:defRPr/>
            </a:pPr>
            <a:r>
              <a:rPr lang="fr-FR" altLang="fr-FR" sz="1600" b="0" dirty="0">
                <a:solidFill>
                  <a:srgbClr val="000099"/>
                </a:solidFill>
                <a:latin typeface="+mj-lt"/>
              </a:rPr>
              <a:t>sécrétions purulentes et sanglantes</a:t>
            </a:r>
          </a:p>
          <a:p>
            <a:pPr eaLnBrk="1" fontAlgn="auto" hangingPunct="1">
              <a:spcBef>
                <a:spcPts val="0"/>
              </a:spcBef>
              <a:spcAft>
                <a:spcPts val="0"/>
              </a:spcAft>
              <a:defRPr/>
            </a:pPr>
            <a:endParaRPr lang="fr-FR" altLang="fr-FR" sz="1500" b="0" dirty="0">
              <a:solidFill>
                <a:srgbClr val="000099"/>
              </a:solidFill>
              <a:latin typeface="+mj-lt"/>
            </a:endParaRPr>
          </a:p>
          <a:p>
            <a:pPr algn="ctr" fontAlgn="auto">
              <a:spcBef>
                <a:spcPts val="0"/>
              </a:spcBef>
              <a:spcAft>
                <a:spcPts val="0"/>
              </a:spcAft>
              <a:buFont typeface="Wingdings" panose="05000000000000000000" pitchFamily="2" charset="2"/>
              <a:buNone/>
              <a:defRPr/>
            </a:pPr>
            <a:r>
              <a:rPr lang="fr-FR" altLang="fr-FR" sz="1800" dirty="0" err="1">
                <a:solidFill>
                  <a:srgbClr val="000099"/>
                </a:solidFill>
                <a:latin typeface="+mj-lt"/>
              </a:rPr>
              <a:t>Mezereum</a:t>
            </a:r>
            <a:r>
              <a:rPr lang="fr-FR" altLang="fr-FR" sz="1800" dirty="0">
                <a:solidFill>
                  <a:srgbClr val="000099"/>
                </a:solidFill>
                <a:latin typeface="+mj-lt"/>
              </a:rPr>
              <a:t>  9 CH</a:t>
            </a:r>
          </a:p>
          <a:p>
            <a:pPr algn="ctr" fontAlgn="auto">
              <a:spcBef>
                <a:spcPts val="0"/>
              </a:spcBef>
              <a:spcAft>
                <a:spcPts val="0"/>
              </a:spcAft>
              <a:buFont typeface="Wingdings" panose="05000000000000000000" pitchFamily="2" charset="2"/>
              <a:buNone/>
              <a:defRPr/>
            </a:pPr>
            <a:endParaRPr lang="fr-FR" altLang="fr-FR" sz="1800" dirty="0">
              <a:solidFill>
                <a:srgbClr val="000099"/>
              </a:solidFill>
              <a:latin typeface="+mj-lt"/>
            </a:endParaRPr>
          </a:p>
        </p:txBody>
      </p:sp>
      <p:sp>
        <p:nvSpPr>
          <p:cNvPr id="12" name="Rectangle 12"/>
          <p:cNvSpPr>
            <a:spLocks noChangeArrowheads="1"/>
          </p:cNvSpPr>
          <p:nvPr/>
        </p:nvSpPr>
        <p:spPr bwMode="auto">
          <a:xfrm>
            <a:off x="8037513" y="3989388"/>
            <a:ext cx="3262312" cy="1619250"/>
          </a:xfrm>
          <a:prstGeom prst="roundRect">
            <a:avLst/>
          </a:prstGeom>
          <a:noFill/>
          <a:ln w="9525">
            <a:solidFill>
              <a:srgbClr val="92D050"/>
            </a:solidFill>
            <a:miter lim="800000"/>
            <a:headEnd/>
            <a:tailEnd/>
          </a:ln>
        </p:spPr>
        <p:txBody>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spcBef>
                <a:spcPts val="0"/>
              </a:spcBef>
              <a:spcAft>
                <a:spcPts val="0"/>
              </a:spcAft>
              <a:defRPr/>
            </a:pPr>
            <a:r>
              <a:rPr lang="fr-FR" altLang="fr-FR" sz="1600" dirty="0">
                <a:solidFill>
                  <a:srgbClr val="000099"/>
                </a:solidFill>
                <a:latin typeface="+mj-lt"/>
              </a:rPr>
              <a:t>Rhinorrhée et larmoiement aqueux brûlant</a:t>
            </a:r>
            <a:r>
              <a:rPr lang="fr-FR" altLang="fr-FR" sz="1600" b="0" dirty="0">
                <a:solidFill>
                  <a:srgbClr val="000099"/>
                </a:solidFill>
                <a:latin typeface="+mj-lt"/>
              </a:rPr>
              <a:t>, douleurs des sinus frontaux et maxillaires</a:t>
            </a:r>
          </a:p>
          <a:p>
            <a:pPr eaLnBrk="1" fontAlgn="auto" hangingPunct="1">
              <a:spcBef>
                <a:spcPts val="0"/>
              </a:spcBef>
              <a:spcAft>
                <a:spcPts val="0"/>
              </a:spcAft>
              <a:defRPr/>
            </a:pPr>
            <a:endParaRPr lang="fr-FR" altLang="fr-FR" sz="1500" b="0" dirty="0">
              <a:solidFill>
                <a:srgbClr val="000099"/>
              </a:solidFill>
              <a:latin typeface="+mj-lt"/>
            </a:endParaRPr>
          </a:p>
          <a:p>
            <a:pPr algn="ctr" eaLnBrk="1" fontAlgn="auto" hangingPunct="1">
              <a:spcBef>
                <a:spcPts val="0"/>
              </a:spcBef>
              <a:spcAft>
                <a:spcPts val="0"/>
              </a:spcAft>
              <a:defRPr/>
            </a:pPr>
            <a:r>
              <a:rPr lang="fr-FR" altLang="fr-FR" sz="1800" dirty="0">
                <a:solidFill>
                  <a:srgbClr val="000099"/>
                </a:solidFill>
                <a:latin typeface="+mj-lt"/>
              </a:rPr>
              <a:t>Kalium </a:t>
            </a:r>
            <a:r>
              <a:rPr lang="fr-FR" altLang="fr-FR" sz="1800" dirty="0" err="1">
                <a:solidFill>
                  <a:srgbClr val="000099"/>
                </a:solidFill>
                <a:latin typeface="+mj-lt"/>
              </a:rPr>
              <a:t>iodatum</a:t>
            </a:r>
            <a:r>
              <a:rPr lang="fr-FR" altLang="fr-FR" sz="1800" dirty="0">
                <a:solidFill>
                  <a:srgbClr val="000099"/>
                </a:solidFill>
                <a:latin typeface="+mj-lt"/>
              </a:rPr>
              <a:t> 9 CH</a:t>
            </a:r>
          </a:p>
        </p:txBody>
      </p:sp>
      <p:sp>
        <p:nvSpPr>
          <p:cNvPr id="14" name="Text Box 5"/>
          <p:cNvSpPr txBox="1">
            <a:spLocks noChangeArrowheads="1"/>
          </p:cNvSpPr>
          <p:nvPr/>
        </p:nvSpPr>
        <p:spPr bwMode="auto">
          <a:xfrm>
            <a:off x="2490788" y="481013"/>
            <a:ext cx="3430587" cy="40005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Clr>
                <a:srgbClr val="62C400"/>
              </a:buClr>
              <a:buFont typeface="Wingdings" panose="05000000000000000000" pitchFamily="2" charset="2"/>
              <a:buNone/>
              <a:defRPr/>
            </a:pPr>
            <a:r>
              <a:rPr lang="fr-FR" altLang="fr-FR" sz="2000" b="1" dirty="0">
                <a:solidFill>
                  <a:srgbClr val="95C41D"/>
                </a:solidFill>
                <a:latin typeface="+mj-lt"/>
                <a:cs typeface="Arial" panose="020B0604020202020204" pitchFamily="34" charset="0"/>
                <a:sym typeface="Wingdings" panose="05000000000000000000" pitchFamily="2" charset="2"/>
              </a:rPr>
              <a:t> Rhinorrhée</a:t>
            </a:r>
            <a:endParaRPr lang="fr-FR" altLang="fr-FR" sz="2000" b="1" dirty="0">
              <a:solidFill>
                <a:srgbClr val="95C41D"/>
              </a:solidFill>
              <a:latin typeface="+mj-lt"/>
              <a:cs typeface="Arial" panose="020B0604020202020204" pitchFamily="34" charset="0"/>
            </a:endParaRPr>
          </a:p>
        </p:txBody>
      </p:sp>
      <p:sp>
        <p:nvSpPr>
          <p:cNvPr id="16"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3.4. Sinusites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0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7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bwMode="auto">
          <a:xfrm>
            <a:off x="1376363" y="3081338"/>
            <a:ext cx="9836150" cy="2347912"/>
          </a:xfrm>
          <a:prstGeom prst="rect">
            <a:avLst/>
          </a:prstGeom>
          <a:solidFill>
            <a:srgbClr val="FFFFFF"/>
          </a:solidFill>
        </p:spPr>
        <p:txBody>
          <a:bodyPr/>
          <a:lstStyle/>
          <a:p>
            <a:pPr marL="0" indent="0" defTabSz="1028700">
              <a:buFontTx/>
              <a:buNone/>
              <a:defRPr/>
            </a:pPr>
            <a:r>
              <a:rPr lang="fr-FR" altLang="fr-FR" sz="2000" b="1" dirty="0">
                <a:solidFill>
                  <a:srgbClr val="000090"/>
                </a:solidFill>
                <a:latin typeface="+mj-lt"/>
              </a:rPr>
              <a:t>SPÉCIFICITE DES PRESCRIPTIONS DANS LES PROCESSUS SUPPURATIFS</a:t>
            </a:r>
          </a:p>
          <a:p>
            <a:pPr marL="1162050" indent="0" algn="ctr" defTabSz="1028700">
              <a:buFontTx/>
              <a:buNone/>
              <a:defRPr/>
            </a:pPr>
            <a:endParaRPr lang="fr-FR" altLang="fr-FR" sz="2000" b="1" dirty="0">
              <a:solidFill>
                <a:srgbClr val="000090"/>
              </a:solidFill>
              <a:latin typeface="+mj-lt"/>
            </a:endParaRPr>
          </a:p>
          <a:p>
            <a:pPr marL="1162050" indent="0" defTabSz="1028700">
              <a:buClr>
                <a:srgbClr val="62C400"/>
              </a:buClr>
              <a:buFontTx/>
              <a:buBlip>
                <a:blip r:embed="rId3"/>
              </a:buBlip>
              <a:defRPr/>
            </a:pPr>
            <a:r>
              <a:rPr lang="fr-FR" altLang="fr-FR" sz="2000" b="1" dirty="0">
                <a:solidFill>
                  <a:srgbClr val="000090"/>
                </a:solidFill>
                <a:latin typeface="+mj-lt"/>
              </a:rPr>
              <a:t> Dilutions hautes   </a:t>
            </a:r>
            <a:r>
              <a:rPr lang="fr-FR" altLang="fr-FR" sz="2000" b="1" dirty="0">
                <a:solidFill>
                  <a:srgbClr val="000090"/>
                </a:solidFill>
                <a:latin typeface="+mj-lt"/>
                <a:sym typeface="Wingdings" panose="05000000000000000000" pitchFamily="2" charset="2"/>
              </a:rPr>
              <a:t></a:t>
            </a:r>
            <a:r>
              <a:rPr lang="fr-FR" altLang="fr-FR" sz="2000" dirty="0">
                <a:solidFill>
                  <a:srgbClr val="000090"/>
                </a:solidFill>
                <a:latin typeface="+mj-lt"/>
              </a:rPr>
              <a:t>    tarissent la suppuration</a:t>
            </a:r>
          </a:p>
          <a:p>
            <a:pPr marL="1162050" indent="0" defTabSz="1028700">
              <a:buClr>
                <a:srgbClr val="62C400"/>
              </a:buClr>
              <a:buFont typeface="Wingdings" panose="05000000000000000000" pitchFamily="2" charset="2"/>
              <a:buChar char="è"/>
              <a:defRPr/>
            </a:pPr>
            <a:endParaRPr lang="fr-FR" altLang="fr-FR" sz="2000" dirty="0">
              <a:solidFill>
                <a:srgbClr val="000090"/>
              </a:solidFill>
              <a:latin typeface="+mj-lt"/>
            </a:endParaRPr>
          </a:p>
          <a:p>
            <a:pPr marL="1162050" indent="0" defTabSz="1028700">
              <a:buClr>
                <a:srgbClr val="62C400"/>
              </a:buClr>
              <a:buFontTx/>
              <a:buBlip>
                <a:blip r:embed="rId3"/>
              </a:buBlip>
              <a:defRPr/>
            </a:pPr>
            <a:r>
              <a:rPr lang="fr-FR" altLang="fr-FR" sz="2000" b="1" dirty="0">
                <a:solidFill>
                  <a:srgbClr val="000090"/>
                </a:solidFill>
                <a:latin typeface="+mj-lt"/>
              </a:rPr>
              <a:t> Dilutions basses</a:t>
            </a:r>
            <a:r>
              <a:rPr lang="fr-FR" altLang="fr-FR" sz="2000" dirty="0">
                <a:solidFill>
                  <a:srgbClr val="000090"/>
                </a:solidFill>
                <a:latin typeface="+mj-lt"/>
              </a:rPr>
              <a:t>   </a:t>
            </a:r>
            <a:r>
              <a:rPr lang="fr-FR" altLang="fr-FR" sz="2000" b="1" dirty="0">
                <a:solidFill>
                  <a:srgbClr val="000090"/>
                </a:solidFill>
                <a:sym typeface="Wingdings" panose="05000000000000000000" pitchFamily="2" charset="2"/>
              </a:rPr>
              <a:t></a:t>
            </a:r>
            <a:r>
              <a:rPr lang="fr-FR" altLang="fr-FR" sz="2000" dirty="0">
                <a:solidFill>
                  <a:srgbClr val="000090"/>
                </a:solidFill>
                <a:latin typeface="+mj-lt"/>
              </a:rPr>
              <a:t>   augmentent la suppuration</a:t>
            </a:r>
          </a:p>
          <a:p>
            <a:pPr marL="0" indent="0" defTabSz="1028700">
              <a:buFont typeface="Wingdings" panose="05000000000000000000" pitchFamily="2" charset="2"/>
              <a:buChar char="Ø"/>
              <a:defRPr/>
            </a:pPr>
            <a:endParaRPr lang="fr-FR" altLang="fr-FR" sz="2000" dirty="0">
              <a:solidFill>
                <a:srgbClr val="000090"/>
              </a:solidFill>
              <a:latin typeface="+mj-lt"/>
            </a:endParaRPr>
          </a:p>
        </p:txBody>
      </p:sp>
      <p:sp>
        <p:nvSpPr>
          <p:cNvPr id="272387" name="Text Box 5"/>
          <p:cNvSpPr txBox="1">
            <a:spLocks noChangeArrowheads="1"/>
          </p:cNvSpPr>
          <p:nvPr/>
        </p:nvSpPr>
        <p:spPr bwMode="auto">
          <a:xfrm>
            <a:off x="2397125" y="1049338"/>
            <a:ext cx="5065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buFont typeface="Wingdings" panose="05000000000000000000" pitchFamily="2" charset="2"/>
              <a:buNone/>
            </a:pPr>
            <a:r>
              <a:rPr lang="fr-FR" altLang="fr-FR" sz="2000" b="1">
                <a:solidFill>
                  <a:srgbClr val="95C41D"/>
                </a:solidFill>
                <a:cs typeface="Arial" panose="020B0604020202020204" pitchFamily="34" charset="0"/>
                <a:sym typeface="Wingdings" panose="05000000000000000000" pitchFamily="2" charset="2"/>
              </a:rPr>
              <a:t> Médicaments de suppuration </a:t>
            </a:r>
          </a:p>
        </p:txBody>
      </p:sp>
      <p:sp>
        <p:nvSpPr>
          <p:cNvPr id="272388"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3.4. Sinusites</a:t>
            </a:r>
          </a:p>
        </p:txBody>
      </p:sp>
      <p:pic>
        <p:nvPicPr>
          <p:cNvPr id="272389"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635125"/>
            <a:ext cx="131603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51200" y="5283200"/>
            <a:ext cx="5130800" cy="338138"/>
          </a:xfrm>
          <a:prstGeom prst="rect">
            <a:avLst/>
          </a:prstGeom>
        </p:spPr>
        <p:txBody>
          <a:bodyPr wrap="none">
            <a:spAutoFit/>
          </a:bodyPr>
          <a:lstStyle/>
          <a:p>
            <a:pPr marL="719138" lvl="1" indent="-92075" eaLnBrk="1" hangingPunct="1">
              <a:spcBef>
                <a:spcPct val="20000"/>
              </a:spcBef>
              <a:defRPr/>
            </a:pPr>
            <a:r>
              <a:rPr lang="fr-FR" sz="1600" dirty="0">
                <a:solidFill>
                  <a:srgbClr val="000099"/>
                </a:solidFill>
                <a:latin typeface="+mj-lt"/>
                <a:ea typeface="ＭＳ Ｐゴシック" pitchFamily="34" charset="-128"/>
              </a:rPr>
              <a:t>1 dose de chaque toutes les 8 heures, 3 doses</a:t>
            </a:r>
          </a:p>
        </p:txBody>
      </p:sp>
      <p:sp>
        <p:nvSpPr>
          <p:cNvPr id="274435" name="ZoneTexte 1"/>
          <p:cNvSpPr txBox="1">
            <a:spLocks noChangeArrowheads="1"/>
          </p:cNvSpPr>
          <p:nvPr/>
        </p:nvSpPr>
        <p:spPr bwMode="auto">
          <a:xfrm>
            <a:off x="2505075" y="1627188"/>
            <a:ext cx="767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0000"/>
                </a:solidFill>
                <a:latin typeface="Tahoma" panose="020B0604030504040204" pitchFamily="34" charset="0"/>
                <a:ea typeface="ＭＳ Ｐゴシック" panose="020B0600070205080204" pitchFamily="34" charset="-128"/>
              </a:rPr>
              <a:t>En attendant un avis médical ou pour accompagner une prescription</a:t>
            </a:r>
          </a:p>
        </p:txBody>
      </p:sp>
      <p:pic>
        <p:nvPicPr>
          <p:cNvPr id="27443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3088" y="1492250"/>
            <a:ext cx="66833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37" name="Text Box 5"/>
          <p:cNvSpPr txBox="1">
            <a:spLocks noChangeArrowheads="1"/>
          </p:cNvSpPr>
          <p:nvPr/>
        </p:nvSpPr>
        <p:spPr bwMode="auto">
          <a:xfrm>
            <a:off x="2397125" y="1055688"/>
            <a:ext cx="5065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62C400"/>
              </a:buClr>
              <a:buFont typeface="Wingdings" panose="05000000000000000000" pitchFamily="2" charset="2"/>
              <a:buNone/>
            </a:pPr>
            <a:r>
              <a:rPr lang="fr-FR" altLang="fr-FR" sz="2000" b="1">
                <a:solidFill>
                  <a:srgbClr val="95C41D"/>
                </a:solidFill>
                <a:cs typeface="Arial" panose="020B0604020202020204" pitchFamily="34" charset="0"/>
                <a:sym typeface="Wingdings" panose="05000000000000000000" pitchFamily="2" charset="2"/>
              </a:rPr>
              <a:t> Médicaments de suppuration </a:t>
            </a:r>
          </a:p>
        </p:txBody>
      </p:sp>
      <p:sp>
        <p:nvSpPr>
          <p:cNvPr id="274438"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3.4. Sinusites</a:t>
            </a:r>
          </a:p>
        </p:txBody>
      </p:sp>
      <p:sp>
        <p:nvSpPr>
          <p:cNvPr id="13" name="Espace réservé du contenu 1"/>
          <p:cNvSpPr txBox="1">
            <a:spLocks/>
          </p:cNvSpPr>
          <p:nvPr/>
        </p:nvSpPr>
        <p:spPr bwMode="auto">
          <a:xfrm>
            <a:off x="-46038" y="2286000"/>
            <a:ext cx="725328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628650" indent="-287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FontTx/>
              <a:buBlip>
                <a:blip r:embed="rId4"/>
              </a:buBlip>
            </a:pPr>
            <a:r>
              <a:rPr lang="fr-FR" altLang="fr-FR" sz="1600" b="1">
                <a:solidFill>
                  <a:srgbClr val="000099"/>
                </a:solidFill>
                <a:ea typeface="ＭＳ Ｐゴシック" panose="020B0600070205080204" pitchFamily="34" charset="-128"/>
              </a:rPr>
              <a:t>Inflammation + suppuration </a:t>
            </a:r>
          </a:p>
          <a:p>
            <a:pPr lvl="1" eaLnBrk="1" hangingPunct="1">
              <a:spcBef>
                <a:spcPct val="20000"/>
              </a:spcBef>
            </a:pPr>
            <a:r>
              <a:rPr lang="fr-FR" altLang="fr-FR" sz="1600" b="1">
                <a:solidFill>
                  <a:srgbClr val="000099"/>
                </a:solidFill>
                <a:ea typeface="ＭＳ Ｐゴシック" panose="020B0600070205080204" pitchFamily="34" charset="-128"/>
              </a:rPr>
              <a:t>     Hyperalgie</a:t>
            </a:r>
            <a:r>
              <a:rPr lang="fr-FR" altLang="fr-FR" sz="1600">
                <a:solidFill>
                  <a:srgbClr val="000099"/>
                </a:solidFill>
                <a:ea typeface="ＭＳ Ｐゴシック" panose="020B0600070205080204" pitchFamily="34" charset="-128"/>
              </a:rPr>
              <a:t>,</a:t>
            </a:r>
          </a:p>
          <a:p>
            <a:pPr lvl="1" eaLnBrk="1" hangingPunct="1">
              <a:spcBef>
                <a:spcPct val="20000"/>
              </a:spcBef>
            </a:pPr>
            <a:r>
              <a:rPr lang="fr-FR" altLang="fr-FR" sz="1600">
                <a:solidFill>
                  <a:srgbClr val="000099"/>
                </a:solidFill>
                <a:ea typeface="ＭＳ Ｐゴシック" panose="020B0600070205080204" pitchFamily="34" charset="-128"/>
              </a:rPr>
              <a:t>     Hypersensibilité au froid et au toucher</a:t>
            </a:r>
          </a:p>
        </p:txBody>
      </p:sp>
      <p:sp>
        <p:nvSpPr>
          <p:cNvPr id="15" name="Text Box 6"/>
          <p:cNvSpPr txBox="1">
            <a:spLocks noChangeArrowheads="1"/>
          </p:cNvSpPr>
          <p:nvPr/>
        </p:nvSpPr>
        <p:spPr bwMode="auto">
          <a:xfrm>
            <a:off x="8081963" y="2224088"/>
            <a:ext cx="3060700" cy="40798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Hepar</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sulfur</a:t>
            </a:r>
            <a:r>
              <a:rPr lang="fr-FR" altLang="fr-FR" b="1" dirty="0">
                <a:solidFill>
                  <a:srgbClr val="000099"/>
                </a:solidFill>
                <a:latin typeface="+mj-lt"/>
                <a:ea typeface="ＭＳ Ｐゴシック" panose="020B0600070205080204" pitchFamily="34" charset="-128"/>
              </a:rPr>
              <a:t> 30 CH </a:t>
            </a:r>
          </a:p>
        </p:txBody>
      </p:sp>
      <p:sp>
        <p:nvSpPr>
          <p:cNvPr id="17" name="Espace réservé du contenu 1"/>
          <p:cNvSpPr txBox="1">
            <a:spLocks/>
          </p:cNvSpPr>
          <p:nvPr/>
        </p:nvSpPr>
        <p:spPr bwMode="auto">
          <a:xfrm>
            <a:off x="-46038" y="3921125"/>
            <a:ext cx="725328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628650" indent="-287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FontTx/>
              <a:buBlip>
                <a:blip r:embed="rId4"/>
              </a:buBlip>
            </a:pPr>
            <a:r>
              <a:rPr lang="fr-FR" altLang="fr-FR" sz="1600">
                <a:solidFill>
                  <a:srgbClr val="000099"/>
                </a:solidFill>
                <a:ea typeface="ＭＳ Ｐゴシック" panose="020B0600070205080204" pitchFamily="34" charset="-128"/>
              </a:rPr>
              <a:t>Action anti infectieuse</a:t>
            </a:r>
          </a:p>
          <a:p>
            <a:pPr lvl="1" eaLnBrk="1" hangingPunct="1">
              <a:spcBef>
                <a:spcPct val="20000"/>
              </a:spcBef>
            </a:pPr>
            <a:r>
              <a:rPr lang="fr-FR" altLang="fr-FR" sz="1600" b="1">
                <a:solidFill>
                  <a:srgbClr val="000099"/>
                </a:solidFill>
                <a:ea typeface="ＭＳ Ｐゴシック" panose="020B0600070205080204" pitchFamily="34" charset="-128"/>
              </a:rPr>
              <a:t>     Inflammation + suppuration </a:t>
            </a:r>
            <a:r>
              <a:rPr lang="fr-FR" altLang="fr-FR" sz="1600">
                <a:solidFill>
                  <a:srgbClr val="000099"/>
                </a:solidFill>
                <a:ea typeface="ＭＳ Ｐゴシック" panose="020B0600070205080204" pitchFamily="34" charset="-128"/>
              </a:rPr>
              <a:t>	</a:t>
            </a:r>
          </a:p>
          <a:p>
            <a:pPr lvl="1" eaLnBrk="1" hangingPunct="1">
              <a:spcBef>
                <a:spcPct val="20000"/>
              </a:spcBef>
            </a:pPr>
            <a:r>
              <a:rPr lang="fr-FR" altLang="fr-FR" sz="1600">
                <a:solidFill>
                  <a:srgbClr val="000099"/>
                </a:solidFill>
                <a:ea typeface="ＭＳ Ｐゴシック" panose="020B0600070205080204" pitchFamily="34" charset="-128"/>
              </a:rPr>
              <a:t>     Courbature, agitation</a:t>
            </a:r>
          </a:p>
        </p:txBody>
      </p:sp>
      <p:sp>
        <p:nvSpPr>
          <p:cNvPr id="18" name="Text Box 6"/>
          <p:cNvSpPr txBox="1">
            <a:spLocks noChangeArrowheads="1"/>
          </p:cNvSpPr>
          <p:nvPr/>
        </p:nvSpPr>
        <p:spPr bwMode="auto">
          <a:xfrm>
            <a:off x="8081963" y="3922713"/>
            <a:ext cx="3060700" cy="40798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Pyrogenium</a:t>
            </a:r>
            <a:r>
              <a:rPr lang="fr-FR" altLang="fr-FR" b="1" dirty="0">
                <a:solidFill>
                  <a:srgbClr val="000099"/>
                </a:solidFill>
                <a:latin typeface="+mj-lt"/>
                <a:ea typeface="ＭＳ Ｐゴシック" panose="020B0600070205080204" pitchFamily="34" charset="-128"/>
              </a:rPr>
              <a:t> 9 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animBg="1"/>
      <p:bldP spid="17" grpId="0"/>
      <p:bldP spid="1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Espace réservé du contenu 2"/>
          <p:cNvSpPr>
            <a:spLocks noGrp="1"/>
          </p:cNvSpPr>
          <p:nvPr>
            <p:ph idx="4294967295"/>
          </p:nvPr>
        </p:nvSpPr>
        <p:spPr bwMode="auto">
          <a:xfrm>
            <a:off x="1058863" y="2068513"/>
            <a:ext cx="6465887" cy="1914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200000"/>
              </a:lnSpc>
              <a:buFontTx/>
              <a:buBlip>
                <a:blip r:embed="rId3"/>
              </a:buBlip>
            </a:pPr>
            <a:r>
              <a:rPr lang="fr-FR" altLang="fr-FR" sz="2000" b="1">
                <a:solidFill>
                  <a:srgbClr val="000099"/>
                </a:solidFill>
                <a:cs typeface="Arial" panose="020B0604020202020204" pitchFamily="34" charset="0"/>
              </a:rPr>
              <a:t>Réflexe naturel de défense </a:t>
            </a:r>
            <a:r>
              <a:rPr lang="fr-FR" altLang="fr-FR" sz="2000">
                <a:solidFill>
                  <a:srgbClr val="000099"/>
                </a:solidFill>
                <a:cs typeface="Arial" panose="020B0604020202020204" pitchFamily="34" charset="0"/>
              </a:rPr>
              <a:t>de l’organisme </a:t>
            </a:r>
          </a:p>
          <a:p>
            <a:pPr eaLnBrk="1" hangingPunct="1">
              <a:lnSpc>
                <a:spcPct val="200000"/>
              </a:lnSpc>
              <a:buFontTx/>
              <a:buBlip>
                <a:blip r:embed="rId3"/>
              </a:buBlip>
            </a:pPr>
            <a:r>
              <a:rPr lang="fr-FR" altLang="fr-FR" sz="2000">
                <a:solidFill>
                  <a:srgbClr val="000099"/>
                </a:solidFill>
                <a:cs typeface="Arial" panose="020B0604020202020204" pitchFamily="34" charset="0"/>
              </a:rPr>
              <a:t>Toux = </a:t>
            </a:r>
            <a:r>
              <a:rPr lang="fr-FR" altLang="fr-FR" sz="2000" b="1">
                <a:solidFill>
                  <a:srgbClr val="000099"/>
                </a:solidFill>
                <a:cs typeface="Arial" panose="020B0604020202020204" pitchFamily="34" charset="0"/>
              </a:rPr>
              <a:t>symptôme</a:t>
            </a:r>
          </a:p>
          <a:p>
            <a:pPr eaLnBrk="1" hangingPunct="1">
              <a:lnSpc>
                <a:spcPct val="200000"/>
              </a:lnSpc>
              <a:buFontTx/>
              <a:buBlip>
                <a:blip r:embed="rId3"/>
              </a:buBlip>
            </a:pPr>
            <a:r>
              <a:rPr lang="fr-FR" altLang="fr-FR" sz="2000" b="1">
                <a:solidFill>
                  <a:srgbClr val="000099"/>
                </a:solidFill>
                <a:cs typeface="Arial" panose="020B0604020202020204" pitchFamily="34" charset="0"/>
              </a:rPr>
              <a:t>2 types de toux </a:t>
            </a:r>
            <a:r>
              <a:rPr lang="fr-FR" altLang="fr-FR" sz="2000">
                <a:solidFill>
                  <a:srgbClr val="000099"/>
                </a:solidFill>
                <a:cs typeface="Arial" panose="020B0604020202020204" pitchFamily="34" charset="0"/>
              </a:rPr>
              <a:t>: sèche ou productive (grasse)</a:t>
            </a:r>
          </a:p>
          <a:p>
            <a:pPr eaLnBrk="1" hangingPunct="1"/>
            <a:endParaRPr lang="fr-FR" altLang="fr-FR">
              <a:solidFill>
                <a:srgbClr val="FF0000"/>
              </a:solidFill>
            </a:endParaRPr>
          </a:p>
          <a:p>
            <a:pPr eaLnBrk="1" hangingPunct="1"/>
            <a:endParaRPr lang="fr-FR" altLang="fr-FR">
              <a:solidFill>
                <a:srgbClr val="FF0000"/>
              </a:solidFill>
            </a:endParaRPr>
          </a:p>
        </p:txBody>
      </p:sp>
      <p:sp>
        <p:nvSpPr>
          <p:cNvPr id="276483"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sp>
        <p:nvSpPr>
          <p:cNvPr id="4" name="Espace réservé du contenu 2"/>
          <p:cNvSpPr txBox="1">
            <a:spLocks/>
          </p:cNvSpPr>
          <p:nvPr/>
        </p:nvSpPr>
        <p:spPr>
          <a:xfrm>
            <a:off x="246063" y="1196975"/>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sp>
        <p:nvSpPr>
          <p:cNvPr id="276485" name="AutoShape 2" descr="Résultat de recherche d'images pour &quot;homme qui tousse&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pic>
        <p:nvPicPr>
          <p:cNvPr id="1028" name="Picture 4" descr="Résultat de recherche d'images pour &quot;homme qui tousse&quot;"/>
          <p:cNvPicPr>
            <a:picLocks noChangeAspect="1" noChangeArrowheads="1"/>
          </p:cNvPicPr>
          <p:nvPr/>
        </p:nvPicPr>
        <p:blipFill>
          <a:blip r:embed="rId4"/>
          <a:srcRect/>
          <a:stretch>
            <a:fillRect/>
          </a:stretch>
        </p:blipFill>
        <p:spPr bwMode="auto">
          <a:xfrm>
            <a:off x="7208007" y="2011073"/>
            <a:ext cx="2952750" cy="2667000"/>
          </a:xfrm>
          <a:prstGeom prst="rect">
            <a:avLst/>
          </a:prstGeom>
          <a:ln>
            <a:noFill/>
          </a:ln>
          <a:effectLst>
            <a:softEdge rad="112500"/>
          </a:effectLst>
        </p:spPr>
      </p:pic>
      <p:sp>
        <p:nvSpPr>
          <p:cNvPr id="276487"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Quelques rappels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ZoneTexte 7"/>
          <p:cNvSpPr txBox="1">
            <a:spLocks noChangeArrowheads="1"/>
          </p:cNvSpPr>
          <p:nvPr/>
        </p:nvSpPr>
        <p:spPr bwMode="auto">
          <a:xfrm>
            <a:off x="3841750" y="1782763"/>
            <a:ext cx="46450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a:solidFill>
                  <a:srgbClr val="FFFFFF"/>
                </a:solidFill>
                <a:cs typeface="Arial" panose="020B0604020202020204" pitchFamily="34" charset="0"/>
              </a:rPr>
              <a:t>PARTIE 1</a:t>
            </a:r>
          </a:p>
          <a:p>
            <a:pPr algn="ctr" eaLnBrk="1" hangingPunct="1"/>
            <a:r>
              <a:rPr lang="fr-FR" altLang="fr-FR" sz="3200" b="1">
                <a:solidFill>
                  <a:srgbClr val="FFFFFF"/>
                </a:solidFill>
                <a:cs typeface="Arial" panose="020B0604020202020204" pitchFamily="34" charset="0"/>
              </a:rPr>
              <a:t>L’homéopathie en ORL</a:t>
            </a:r>
            <a:endParaRPr lang="fr-FR" altLang="fr-FR" sz="3200">
              <a:solidFill>
                <a:srgbClr val="FFFFFF"/>
              </a:solidFill>
              <a:cs typeface="Arial" panose="020B0604020202020204" pitchFamily="34" charset="0"/>
            </a:endParaRPr>
          </a:p>
        </p:txBody>
      </p:sp>
      <p:sp>
        <p:nvSpPr>
          <p:cNvPr id="149507" name="Text Box 2"/>
          <p:cNvSpPr txBox="1">
            <a:spLocks noChangeArrowheads="1"/>
          </p:cNvSpPr>
          <p:nvPr/>
        </p:nvSpPr>
        <p:spPr bwMode="auto">
          <a:xfrm>
            <a:off x="4060825" y="4300538"/>
            <a:ext cx="616426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62C400"/>
              </a:buClr>
              <a:buFontTx/>
              <a:buBlip>
                <a:blip r:embed="rId3"/>
              </a:buBlip>
            </a:pPr>
            <a:r>
              <a:rPr lang="fr-FR" altLang="fr-FR" sz="2400">
                <a:solidFill>
                  <a:srgbClr val="000099"/>
                </a:solidFill>
                <a:cs typeface="Arial" panose="020B0604020202020204" pitchFamily="34" charset="0"/>
              </a:rPr>
              <a:t>1.1. Intérêt de l’homéopathie </a:t>
            </a:r>
          </a:p>
          <a:p>
            <a:pPr eaLnBrk="1" hangingPunct="1">
              <a:spcBef>
                <a:spcPct val="50000"/>
              </a:spcBef>
              <a:buClr>
                <a:srgbClr val="62C400"/>
              </a:buClr>
              <a:buFontTx/>
              <a:buBlip>
                <a:blip r:embed="rId3"/>
              </a:buBlip>
            </a:pPr>
            <a:r>
              <a:rPr lang="fr-FR" altLang="fr-FR" sz="2400">
                <a:solidFill>
                  <a:srgbClr val="000099"/>
                </a:solidFill>
                <a:cs typeface="Arial" panose="020B0604020202020204" pitchFamily="34" charset="0"/>
              </a:rPr>
              <a:t>1.2. Place de l’homéopathie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001838" y="2511425"/>
            <a:ext cx="8353425" cy="4306888"/>
          </a:xfrm>
          <a:prstGeom prst="rect">
            <a:avLst/>
          </a:prstGeom>
        </p:spPr>
        <p:txBody>
          <a:bodyPr/>
          <a:lstStyle/>
          <a:p>
            <a:pPr eaLnBrk="1" hangingPunct="1">
              <a:lnSpc>
                <a:spcPct val="150000"/>
              </a:lnSpc>
              <a:buFontTx/>
              <a:buBlip>
                <a:blip r:embed="rId3"/>
              </a:buBlip>
              <a:defRPr/>
            </a:pPr>
            <a:r>
              <a:rPr lang="fr-FR" altLang="fr-FR" sz="2000" dirty="0">
                <a:solidFill>
                  <a:srgbClr val="000099"/>
                </a:solidFill>
                <a:cs typeface="Arial" panose="020B0604020202020204" pitchFamily="34" charset="0"/>
              </a:rPr>
              <a:t>Toux </a:t>
            </a:r>
            <a:r>
              <a:rPr lang="fr-FR" altLang="fr-FR" sz="2000" b="1" dirty="0">
                <a:solidFill>
                  <a:srgbClr val="000099"/>
                </a:solidFill>
                <a:cs typeface="Arial" panose="020B0604020202020204" pitchFamily="34" charset="0"/>
              </a:rPr>
              <a:t>persistante</a:t>
            </a:r>
            <a:r>
              <a:rPr lang="fr-FR" altLang="fr-FR" sz="2000" dirty="0">
                <a:solidFill>
                  <a:srgbClr val="000099"/>
                </a:solidFill>
                <a:cs typeface="Arial" panose="020B0604020202020204" pitchFamily="34" charset="0"/>
              </a:rPr>
              <a:t> (plus d’1 semaine)</a:t>
            </a:r>
          </a:p>
          <a:p>
            <a:pPr marL="360363" lvl="1" indent="-360363" eaLnBrk="1" hangingPunct="1">
              <a:lnSpc>
                <a:spcPct val="150000"/>
              </a:lnSpc>
              <a:spcBef>
                <a:spcPts val="1200"/>
              </a:spcBef>
              <a:buFontTx/>
              <a:buBlip>
                <a:blip r:embed="rId3"/>
              </a:buBlip>
              <a:defRPr/>
            </a:pPr>
            <a:r>
              <a:rPr lang="fr-FR" altLang="fr-FR" sz="2000" b="1" dirty="0">
                <a:solidFill>
                  <a:srgbClr val="000099"/>
                </a:solidFill>
                <a:cs typeface="Arial" panose="020B0604020202020204" pitchFamily="34" charset="0"/>
              </a:rPr>
              <a:t>Signes associés importants</a:t>
            </a:r>
            <a:r>
              <a:rPr lang="fr-FR" altLang="fr-FR" sz="2000" dirty="0">
                <a:solidFill>
                  <a:srgbClr val="000099"/>
                </a:solidFill>
                <a:cs typeface="Arial" panose="020B0604020202020204" pitchFamily="34" charset="0"/>
              </a:rPr>
              <a:t>: </a:t>
            </a:r>
          </a:p>
          <a:p>
            <a:pPr marL="806450" lvl="2" indent="-184150" eaLnBrk="1" hangingPunct="1">
              <a:spcBef>
                <a:spcPts val="0"/>
              </a:spcBef>
              <a:buFontTx/>
              <a:buNone/>
              <a:tabLst>
                <a:tab pos="895350" algn="l"/>
              </a:tabLst>
              <a:defRPr/>
            </a:pPr>
            <a:r>
              <a:rPr lang="fr-FR" altLang="fr-FR" sz="2000" dirty="0">
                <a:solidFill>
                  <a:srgbClr val="000099"/>
                </a:solidFill>
                <a:cs typeface="Arial" panose="020B0604020202020204" pitchFamily="34" charset="0"/>
              </a:rPr>
              <a:t>- fièvre, </a:t>
            </a:r>
          </a:p>
          <a:p>
            <a:pPr marL="806450" lvl="2" indent="-184150" eaLnBrk="1" hangingPunct="1">
              <a:spcBef>
                <a:spcPts val="600"/>
              </a:spcBef>
              <a:buFontTx/>
              <a:buNone/>
              <a:tabLst>
                <a:tab pos="895350" algn="l"/>
              </a:tabLst>
              <a:defRPr/>
            </a:pPr>
            <a:r>
              <a:rPr lang="fr-FR" altLang="fr-FR" sz="2000" dirty="0">
                <a:solidFill>
                  <a:srgbClr val="000099"/>
                </a:solidFill>
                <a:cs typeface="Arial" panose="020B0604020202020204" pitchFamily="34" charset="0"/>
              </a:rPr>
              <a:t>- sifflements, gêne respiratoire</a:t>
            </a:r>
          </a:p>
          <a:p>
            <a:pPr marL="806450" lvl="2" indent="-184150" eaLnBrk="1" hangingPunct="1">
              <a:spcBef>
                <a:spcPts val="600"/>
              </a:spcBef>
              <a:buFontTx/>
              <a:buChar char="-"/>
              <a:tabLst>
                <a:tab pos="895350" algn="l"/>
              </a:tabLst>
              <a:defRPr/>
            </a:pPr>
            <a:r>
              <a:rPr lang="fr-FR" altLang="fr-FR" sz="2000" dirty="0">
                <a:solidFill>
                  <a:srgbClr val="000099"/>
                </a:solidFill>
                <a:cs typeface="Arial" panose="020B0604020202020204" pitchFamily="34" charset="0"/>
              </a:rPr>
              <a:t>atteinte de l’état général : vomissements répétés, fatigue, difficultés à s’alimenter, modification du comportement…</a:t>
            </a:r>
          </a:p>
          <a:p>
            <a:pPr eaLnBrk="1" hangingPunct="1">
              <a:lnSpc>
                <a:spcPct val="150000"/>
              </a:lnSpc>
              <a:spcBef>
                <a:spcPts val="1200"/>
              </a:spcBef>
              <a:buFontTx/>
              <a:buBlip>
                <a:blip r:embed="rId3"/>
              </a:buBlip>
              <a:defRPr/>
            </a:pPr>
            <a:r>
              <a:rPr lang="fr-FR" altLang="fr-FR" sz="2000" dirty="0">
                <a:solidFill>
                  <a:srgbClr val="000099"/>
                </a:solidFill>
                <a:cs typeface="Arial" panose="020B0604020202020204" pitchFamily="34" charset="0"/>
              </a:rPr>
              <a:t>Enfant de </a:t>
            </a:r>
            <a:r>
              <a:rPr lang="fr-FR" altLang="fr-FR" sz="2000" b="1" dirty="0">
                <a:solidFill>
                  <a:srgbClr val="000099"/>
                </a:solidFill>
                <a:cs typeface="Arial" panose="020B0604020202020204" pitchFamily="34" charset="0"/>
              </a:rPr>
              <a:t>moins de 2 ans </a:t>
            </a:r>
            <a:r>
              <a:rPr lang="fr-FR" altLang="fr-FR" sz="2000" dirty="0">
                <a:solidFill>
                  <a:srgbClr val="000099"/>
                </a:solidFill>
                <a:cs typeface="Arial" panose="020B0604020202020204" pitchFamily="34" charset="0"/>
              </a:rPr>
              <a:t>: </a:t>
            </a:r>
          </a:p>
          <a:p>
            <a:pPr marL="639763" indent="0" eaLnBrk="1" hangingPunct="1">
              <a:spcBef>
                <a:spcPts val="300"/>
              </a:spcBef>
              <a:buFontTx/>
              <a:buNone/>
              <a:defRPr/>
            </a:pPr>
            <a:r>
              <a:rPr lang="fr-FR" altLang="fr-FR" sz="2000" dirty="0">
                <a:solidFill>
                  <a:srgbClr val="000099"/>
                </a:solidFill>
                <a:cs typeface="Arial" panose="020B0604020202020204" pitchFamily="34" charset="0"/>
              </a:rPr>
              <a:t>- en attendant un </a:t>
            </a:r>
            <a:r>
              <a:rPr lang="fr-FR" altLang="fr-FR" sz="2000" b="1" dirty="0">
                <a:solidFill>
                  <a:srgbClr val="000099"/>
                </a:solidFill>
                <a:cs typeface="Arial" panose="020B0604020202020204" pitchFamily="34" charset="0"/>
              </a:rPr>
              <a:t>avis médical </a:t>
            </a:r>
          </a:p>
          <a:p>
            <a:pPr marL="639763" indent="0" eaLnBrk="1" hangingPunct="1">
              <a:lnSpc>
                <a:spcPct val="150000"/>
              </a:lnSpc>
              <a:spcBef>
                <a:spcPts val="300"/>
              </a:spcBef>
              <a:buFontTx/>
              <a:buNone/>
              <a:defRPr/>
            </a:pPr>
            <a:r>
              <a:rPr lang="fr-FR" altLang="fr-FR" sz="2000" dirty="0">
                <a:solidFill>
                  <a:srgbClr val="000099"/>
                </a:solidFill>
                <a:cs typeface="Arial" panose="020B0604020202020204" pitchFamily="34" charset="0"/>
              </a:rPr>
              <a:t>- ou pour accompagner une prescription</a:t>
            </a:r>
          </a:p>
          <a:p>
            <a:pPr eaLnBrk="1" hangingPunct="1">
              <a:defRPr/>
            </a:pPr>
            <a:endParaRPr lang="fr-FR" altLang="fr-FR" b="1" dirty="0"/>
          </a:p>
          <a:p>
            <a:pPr eaLnBrk="1" hangingPunct="1">
              <a:defRPr/>
            </a:pPr>
            <a:endParaRPr lang="fr-FR" altLang="fr-FR" dirty="0">
              <a:solidFill>
                <a:srgbClr val="FF0000"/>
              </a:solidFill>
            </a:endParaRPr>
          </a:p>
          <a:p>
            <a:pPr eaLnBrk="1" hangingPunct="1">
              <a:defRPr/>
            </a:pPr>
            <a:endParaRPr lang="fr-FR" altLang="fr-FR" dirty="0">
              <a:solidFill>
                <a:srgbClr val="FF0000"/>
              </a:solidFill>
            </a:endParaRPr>
          </a:p>
        </p:txBody>
      </p:sp>
      <p:sp>
        <p:nvSpPr>
          <p:cNvPr id="278531" name="Espace réservé du contenu 2"/>
          <p:cNvSpPr txBox="1">
            <a:spLocks/>
          </p:cNvSpPr>
          <p:nvPr/>
        </p:nvSpPr>
        <p:spPr bwMode="auto">
          <a:xfrm>
            <a:off x="246063" y="1196975"/>
            <a:ext cx="1051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3200">
              <a:solidFill>
                <a:srgbClr val="000000"/>
              </a:solidFill>
            </a:endParaRPr>
          </a:p>
          <a:p>
            <a:pPr eaLnBrk="1" hangingPunct="1"/>
            <a:endParaRPr lang="fr-FR" altLang="fr-FR" sz="3200">
              <a:solidFill>
                <a:srgbClr val="000000"/>
              </a:solidFill>
            </a:endParaRPr>
          </a:p>
        </p:txBody>
      </p:sp>
      <p:sp>
        <p:nvSpPr>
          <p:cNvPr id="278532"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pic>
        <p:nvPicPr>
          <p:cNvPr id="278533"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219200"/>
            <a:ext cx="131603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34" name="Picture 2"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 y="2794000"/>
            <a:ext cx="8159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35" name="Imag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3113" y="5341938"/>
            <a:ext cx="987425"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536"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Limites du conseil</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adolescent&quot;"/>
          <p:cNvPicPr>
            <a:picLocks noChangeAspect="1" noChangeArrowheads="1"/>
          </p:cNvPicPr>
          <p:nvPr/>
        </p:nvPicPr>
        <p:blipFill>
          <a:blip r:embed="rId3" cstate="print"/>
          <a:srcRect/>
          <a:stretch>
            <a:fillRect/>
          </a:stretch>
        </p:blipFill>
        <p:spPr bwMode="auto">
          <a:xfrm>
            <a:off x="10354000" y="2349186"/>
            <a:ext cx="1729803" cy="1147960"/>
          </a:xfrm>
          <a:prstGeom prst="rect">
            <a:avLst/>
          </a:prstGeom>
          <a:ln>
            <a:noFill/>
          </a:ln>
          <a:effectLst>
            <a:softEdge rad="112500"/>
          </a:effectLst>
        </p:spPr>
      </p:pic>
      <p:sp>
        <p:nvSpPr>
          <p:cNvPr id="3" name="Espace réservé du contenu 2"/>
          <p:cNvSpPr>
            <a:spLocks noGrp="1"/>
          </p:cNvSpPr>
          <p:nvPr>
            <p:ph idx="4294967295"/>
          </p:nvPr>
        </p:nvSpPr>
        <p:spPr>
          <a:xfrm>
            <a:off x="722313" y="1995488"/>
            <a:ext cx="10209212" cy="4465637"/>
          </a:xfrm>
          <a:prstGeom prst="rect">
            <a:avLst/>
          </a:prstGeom>
        </p:spPr>
        <p:txBody>
          <a:bodyPr/>
          <a:lstStyle/>
          <a:p>
            <a:pPr eaLnBrk="1" hangingPunct="1">
              <a:lnSpc>
                <a:spcPct val="150000"/>
              </a:lnSpc>
              <a:buFontTx/>
              <a:buBlip>
                <a:blip r:embed="rId4"/>
              </a:buBlip>
              <a:defRPr/>
            </a:pPr>
            <a:r>
              <a:rPr lang="fr-FR" sz="2000" b="1" dirty="0">
                <a:solidFill>
                  <a:srgbClr val="000099"/>
                </a:solidFill>
                <a:cs typeface="Arial" panose="020B0604020202020204" pitchFamily="34" charset="0"/>
              </a:rPr>
              <a:t>Contre-indication</a:t>
            </a:r>
            <a:r>
              <a:rPr lang="fr-FR" sz="2000" dirty="0">
                <a:solidFill>
                  <a:srgbClr val="000099"/>
                </a:solidFill>
                <a:cs typeface="Arial" panose="020B0604020202020204" pitchFamily="34" charset="0"/>
              </a:rPr>
              <a:t> chez les enfants de </a:t>
            </a:r>
            <a:r>
              <a:rPr lang="fr-FR" sz="2000" b="1" dirty="0">
                <a:solidFill>
                  <a:srgbClr val="000099"/>
                </a:solidFill>
                <a:cs typeface="Arial" panose="020B0604020202020204" pitchFamily="34" charset="0"/>
              </a:rPr>
              <a:t>moins de 2 ans </a:t>
            </a:r>
            <a:r>
              <a:rPr lang="fr-FR" sz="2000" dirty="0">
                <a:solidFill>
                  <a:srgbClr val="000099"/>
                </a:solidFill>
                <a:cs typeface="Arial" panose="020B0604020202020204" pitchFamily="34" charset="0"/>
              </a:rPr>
              <a:t>: </a:t>
            </a:r>
          </a:p>
          <a:p>
            <a:pPr marL="685800" eaLnBrk="1" hangingPunct="1">
              <a:spcBef>
                <a:spcPts val="0"/>
              </a:spcBef>
              <a:buFontTx/>
              <a:buChar char="-"/>
              <a:defRPr/>
            </a:pPr>
            <a:r>
              <a:rPr lang="fr-FR" sz="2000" dirty="0">
                <a:solidFill>
                  <a:srgbClr val="000099"/>
                </a:solidFill>
                <a:cs typeface="Arial" panose="020B0604020202020204" pitchFamily="34" charset="0"/>
              </a:rPr>
              <a:t>des </a:t>
            </a:r>
            <a:r>
              <a:rPr lang="fr-FR" sz="2000" dirty="0" err="1">
                <a:solidFill>
                  <a:srgbClr val="000099"/>
                </a:solidFill>
                <a:cs typeface="Arial" panose="020B0604020202020204" pitchFamily="34" charset="0"/>
              </a:rPr>
              <a:t>mucolytiques</a:t>
            </a:r>
            <a:r>
              <a:rPr lang="fr-FR" sz="2000" dirty="0">
                <a:solidFill>
                  <a:srgbClr val="000099"/>
                </a:solidFill>
                <a:cs typeface="Arial" panose="020B0604020202020204" pitchFamily="34" charset="0"/>
              </a:rPr>
              <a:t> ou </a:t>
            </a:r>
            <a:r>
              <a:rPr lang="fr-FR" sz="2000" dirty="0" err="1">
                <a:solidFill>
                  <a:srgbClr val="000099"/>
                </a:solidFill>
                <a:cs typeface="Arial" panose="020B0604020202020204" pitchFamily="34" charset="0"/>
              </a:rPr>
              <a:t>mucofluidifiants</a:t>
            </a:r>
            <a:r>
              <a:rPr lang="fr-FR" sz="2000" dirty="0">
                <a:solidFill>
                  <a:srgbClr val="000099"/>
                </a:solidFill>
                <a:cs typeface="Arial" panose="020B0604020202020204" pitchFamily="34" charset="0"/>
              </a:rPr>
              <a:t>, </a:t>
            </a:r>
            <a:r>
              <a:rPr lang="fr-FR" sz="2000" dirty="0" err="1">
                <a:solidFill>
                  <a:srgbClr val="000099"/>
                </a:solidFill>
                <a:cs typeface="Arial" panose="020B0604020202020204" pitchFamily="34" charset="0"/>
              </a:rPr>
              <a:t>Hélicidine</a:t>
            </a:r>
            <a:r>
              <a:rPr lang="fr-FR" sz="2000" dirty="0">
                <a:solidFill>
                  <a:srgbClr val="000099"/>
                </a:solidFill>
                <a:cs typeface="Arial" panose="020B0604020202020204" pitchFamily="34" charset="0"/>
              </a:rPr>
              <a:t> </a:t>
            </a:r>
            <a:r>
              <a:rPr lang="fr-FR" sz="2000" i="1" dirty="0">
                <a:solidFill>
                  <a:srgbClr val="000099"/>
                </a:solidFill>
                <a:cs typeface="Arial" panose="020B0604020202020204" pitchFamily="34" charset="0"/>
              </a:rPr>
              <a:t>(avril 2010)</a:t>
            </a:r>
          </a:p>
          <a:p>
            <a:pPr marL="685800" eaLnBrk="1" hangingPunct="1">
              <a:spcBef>
                <a:spcPts val="600"/>
              </a:spcBef>
              <a:buFontTx/>
              <a:buChar char="-"/>
              <a:defRPr/>
            </a:pPr>
            <a:r>
              <a:rPr lang="fr-FR" sz="2000" dirty="0">
                <a:solidFill>
                  <a:srgbClr val="000099"/>
                </a:solidFill>
                <a:cs typeface="Arial" panose="020B0604020202020204" pitchFamily="34" charset="0"/>
              </a:rPr>
              <a:t>des antihistaminiques de 1</a:t>
            </a:r>
            <a:r>
              <a:rPr lang="fr-FR" sz="2000" baseline="30000" dirty="0">
                <a:solidFill>
                  <a:srgbClr val="000099"/>
                </a:solidFill>
                <a:cs typeface="Arial" panose="020B0604020202020204" pitchFamily="34" charset="0"/>
              </a:rPr>
              <a:t>ère</a:t>
            </a:r>
            <a:r>
              <a:rPr lang="fr-FR" sz="2000" dirty="0">
                <a:solidFill>
                  <a:srgbClr val="000099"/>
                </a:solidFill>
                <a:cs typeface="Arial" panose="020B0604020202020204" pitchFamily="34" charset="0"/>
              </a:rPr>
              <a:t> génération et du </a:t>
            </a:r>
            <a:r>
              <a:rPr lang="fr-FR" sz="2000" dirty="0" err="1">
                <a:solidFill>
                  <a:srgbClr val="000099"/>
                </a:solidFill>
                <a:cs typeface="Arial" panose="020B0604020202020204" pitchFamily="34" charset="0"/>
              </a:rPr>
              <a:t>fenspiride</a:t>
            </a:r>
            <a:r>
              <a:rPr lang="fr-FR" sz="2000" dirty="0">
                <a:solidFill>
                  <a:srgbClr val="000099"/>
                </a:solidFill>
                <a:cs typeface="Arial" panose="020B0604020202020204" pitchFamily="34" charset="0"/>
              </a:rPr>
              <a:t> </a:t>
            </a:r>
            <a:r>
              <a:rPr lang="fr-FR" sz="2000" i="1" dirty="0">
                <a:solidFill>
                  <a:srgbClr val="000099"/>
                </a:solidFill>
                <a:cs typeface="Arial" panose="020B0604020202020204" pitchFamily="34" charset="0"/>
              </a:rPr>
              <a:t>(mars 2011)</a:t>
            </a:r>
          </a:p>
          <a:p>
            <a:pPr eaLnBrk="1" hangingPunct="1">
              <a:lnSpc>
                <a:spcPct val="150000"/>
              </a:lnSpc>
              <a:spcBef>
                <a:spcPts val="1200"/>
              </a:spcBef>
              <a:buFontTx/>
              <a:buBlip>
                <a:blip r:embed="rId4"/>
              </a:buBlip>
              <a:defRPr/>
            </a:pPr>
            <a:r>
              <a:rPr lang="fr-FR" sz="2000" b="1" dirty="0">
                <a:solidFill>
                  <a:srgbClr val="000099"/>
                </a:solidFill>
                <a:cs typeface="Arial" panose="020B0604020202020204" pitchFamily="34" charset="0"/>
              </a:rPr>
              <a:t>Contre-indication</a:t>
            </a:r>
            <a:r>
              <a:rPr lang="fr-FR" sz="2000" dirty="0">
                <a:solidFill>
                  <a:srgbClr val="000099"/>
                </a:solidFill>
                <a:cs typeface="Arial" panose="020B0604020202020204" pitchFamily="34" charset="0"/>
              </a:rPr>
              <a:t> chez les enfants de </a:t>
            </a:r>
            <a:r>
              <a:rPr lang="fr-FR" sz="2000" b="1" dirty="0">
                <a:solidFill>
                  <a:srgbClr val="000099"/>
                </a:solidFill>
                <a:cs typeface="Arial" panose="020B0604020202020204" pitchFamily="34" charset="0"/>
              </a:rPr>
              <a:t>moins de 30 mois </a:t>
            </a:r>
            <a:r>
              <a:rPr lang="fr-FR" sz="2000" dirty="0">
                <a:solidFill>
                  <a:srgbClr val="000099"/>
                </a:solidFill>
                <a:cs typeface="Arial" panose="020B0604020202020204" pitchFamily="34" charset="0"/>
              </a:rPr>
              <a:t>: </a:t>
            </a:r>
          </a:p>
          <a:p>
            <a:pPr marL="685800" eaLnBrk="1" hangingPunct="1">
              <a:buFontTx/>
              <a:buChar char="-"/>
              <a:defRPr/>
            </a:pPr>
            <a:r>
              <a:rPr lang="fr-FR" sz="2000" dirty="0">
                <a:solidFill>
                  <a:srgbClr val="000099"/>
                </a:solidFill>
                <a:cs typeface="Arial" panose="020B0604020202020204" pitchFamily="34" charset="0"/>
              </a:rPr>
              <a:t>des suppositoires à base de terpènes </a:t>
            </a:r>
            <a:r>
              <a:rPr lang="fr-FR" sz="2000" i="1" dirty="0">
                <a:solidFill>
                  <a:srgbClr val="000099"/>
                </a:solidFill>
                <a:cs typeface="Arial" panose="020B0604020202020204" pitchFamily="34" charset="0"/>
              </a:rPr>
              <a:t>(novembre 2011)</a:t>
            </a:r>
          </a:p>
          <a:p>
            <a:pPr eaLnBrk="1" hangingPunct="1">
              <a:lnSpc>
                <a:spcPct val="150000"/>
              </a:lnSpc>
              <a:spcBef>
                <a:spcPts val="1200"/>
              </a:spcBef>
              <a:buFontTx/>
              <a:buBlip>
                <a:blip r:embed="rId4"/>
              </a:buBlip>
              <a:defRPr/>
            </a:pPr>
            <a:r>
              <a:rPr lang="fr-FR" sz="2000" b="1" dirty="0">
                <a:solidFill>
                  <a:srgbClr val="000099"/>
                </a:solidFill>
                <a:cs typeface="Arial" panose="020B0604020202020204" pitchFamily="34" charset="0"/>
              </a:rPr>
              <a:t>Prescription médicale obligatoire</a:t>
            </a:r>
          </a:p>
          <a:p>
            <a:pPr marL="685800" eaLnBrk="1" hangingPunct="1">
              <a:spcBef>
                <a:spcPts val="0"/>
              </a:spcBef>
              <a:buFontTx/>
              <a:buChar char="-"/>
              <a:defRPr/>
            </a:pPr>
            <a:r>
              <a:rPr lang="fr-FR" sz="2000" dirty="0">
                <a:solidFill>
                  <a:srgbClr val="000099"/>
                </a:solidFill>
                <a:cs typeface="Arial" panose="020B0604020202020204" pitchFamily="34" charset="0"/>
              </a:rPr>
              <a:t>des spécialités à base de pholcodine </a:t>
            </a:r>
            <a:r>
              <a:rPr lang="fr-FR" sz="2000" i="1" dirty="0">
                <a:solidFill>
                  <a:srgbClr val="000099"/>
                </a:solidFill>
                <a:cs typeface="Arial" panose="020B0604020202020204" pitchFamily="34" charset="0"/>
              </a:rPr>
              <a:t>(avril 2011)</a:t>
            </a:r>
          </a:p>
          <a:p>
            <a:pPr marL="685800" eaLnBrk="1" hangingPunct="1">
              <a:spcBef>
                <a:spcPts val="600"/>
              </a:spcBef>
              <a:buFontTx/>
              <a:buChar char="-"/>
              <a:defRPr/>
            </a:pPr>
            <a:r>
              <a:rPr lang="fr-FR" sz="2000" dirty="0">
                <a:solidFill>
                  <a:srgbClr val="000099"/>
                </a:solidFill>
                <a:cs typeface="Arial" panose="020B0604020202020204" pitchFamily="34" charset="0"/>
              </a:rPr>
              <a:t>des spécialités contenant de la codéine, du </a:t>
            </a:r>
            <a:r>
              <a:rPr lang="fr-FR" sz="2000" dirty="0" err="1">
                <a:solidFill>
                  <a:srgbClr val="000099"/>
                </a:solidFill>
                <a:cs typeface="Arial" panose="020B0604020202020204" pitchFamily="34" charset="0"/>
              </a:rPr>
              <a:t>dextrométhorphane</a:t>
            </a:r>
            <a:r>
              <a:rPr lang="fr-FR" sz="2000" dirty="0">
                <a:solidFill>
                  <a:srgbClr val="000099"/>
                </a:solidFill>
                <a:cs typeface="Arial" panose="020B0604020202020204" pitchFamily="34" charset="0"/>
              </a:rPr>
              <a:t>, de l’</a:t>
            </a:r>
            <a:r>
              <a:rPr lang="fr-FR" sz="2000" dirty="0" err="1">
                <a:solidFill>
                  <a:srgbClr val="000099"/>
                </a:solidFill>
                <a:cs typeface="Arial" panose="020B0604020202020204" pitchFamily="34" charset="0"/>
              </a:rPr>
              <a:t>éthylmorphine</a:t>
            </a:r>
            <a:r>
              <a:rPr lang="fr-FR" sz="2000" dirty="0">
                <a:solidFill>
                  <a:srgbClr val="000099"/>
                </a:solidFill>
                <a:cs typeface="Arial" panose="020B0604020202020204" pitchFamily="34" charset="0"/>
              </a:rPr>
              <a:t> ou de la </a:t>
            </a:r>
            <a:r>
              <a:rPr lang="fr-FR" sz="2000" dirty="0" err="1">
                <a:solidFill>
                  <a:srgbClr val="000099"/>
                </a:solidFill>
                <a:cs typeface="Arial" panose="020B0604020202020204" pitchFamily="34" charset="0"/>
              </a:rPr>
              <a:t>noscapine</a:t>
            </a:r>
            <a:r>
              <a:rPr lang="fr-FR" sz="2000" dirty="0">
                <a:solidFill>
                  <a:srgbClr val="000099"/>
                </a:solidFill>
                <a:cs typeface="Arial" panose="020B0604020202020204" pitchFamily="34" charset="0"/>
              </a:rPr>
              <a:t> </a:t>
            </a:r>
            <a:r>
              <a:rPr lang="fr-FR" sz="2000" i="1" dirty="0">
                <a:solidFill>
                  <a:srgbClr val="000099"/>
                </a:solidFill>
                <a:cs typeface="Arial" panose="020B0604020202020204" pitchFamily="34" charset="0"/>
              </a:rPr>
              <a:t>(juillet 2017)</a:t>
            </a:r>
          </a:p>
          <a:p>
            <a:pPr marL="685800" eaLnBrk="1" hangingPunct="1">
              <a:lnSpc>
                <a:spcPct val="150000"/>
              </a:lnSpc>
              <a:buFontTx/>
              <a:buChar char="-"/>
              <a:defRPr/>
            </a:pPr>
            <a:endParaRPr lang="fr-FR" sz="2000" dirty="0">
              <a:solidFill>
                <a:srgbClr val="000099"/>
              </a:solidFill>
              <a:cs typeface="Arial" panose="020B0604020202020204" pitchFamily="34" charset="0"/>
            </a:endParaRPr>
          </a:p>
          <a:p>
            <a:pPr indent="0" eaLnBrk="1" hangingPunct="1">
              <a:lnSpc>
                <a:spcPct val="150000"/>
              </a:lnSpc>
              <a:buFontTx/>
              <a:buNone/>
              <a:defRPr/>
            </a:pPr>
            <a:endParaRPr lang="fr-FR" dirty="0"/>
          </a:p>
          <a:p>
            <a:pPr eaLnBrk="1" hangingPunct="1">
              <a:defRPr/>
            </a:pPr>
            <a:endParaRPr lang="fr-FR" b="1" dirty="0"/>
          </a:p>
          <a:p>
            <a:pPr eaLnBrk="1" hangingPunct="1">
              <a:defRPr/>
            </a:pPr>
            <a:endParaRPr lang="fr-FR" dirty="0">
              <a:solidFill>
                <a:srgbClr val="FF0000"/>
              </a:solidFill>
            </a:endParaRPr>
          </a:p>
          <a:p>
            <a:pPr eaLnBrk="1" hangingPunct="1">
              <a:defRPr/>
            </a:pPr>
            <a:endParaRPr lang="fr-FR" dirty="0">
              <a:solidFill>
                <a:srgbClr val="FF0000"/>
              </a:solidFill>
            </a:endParaRPr>
          </a:p>
        </p:txBody>
      </p:sp>
      <p:sp>
        <p:nvSpPr>
          <p:cNvPr id="280580" name="ZoneTexte 3"/>
          <p:cNvSpPr txBox="1">
            <a:spLocks noChangeArrowheads="1"/>
          </p:cNvSpPr>
          <p:nvPr/>
        </p:nvSpPr>
        <p:spPr bwMode="auto">
          <a:xfrm>
            <a:off x="93663" y="5799425"/>
            <a:ext cx="100790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i="1" u="sng" dirty="0">
                <a:solidFill>
                  <a:srgbClr val="000099"/>
                </a:solidFill>
              </a:rPr>
              <a:t>Sources ANSM </a:t>
            </a:r>
            <a:r>
              <a:rPr lang="fr-FR" altLang="fr-FR" sz="1000" i="1" dirty="0">
                <a:solidFill>
                  <a:srgbClr val="000099"/>
                </a:solidFill>
              </a:rPr>
              <a:t>: Nouvelles modalités de prise en charge de la toux chez le nourrisson (enfant de moins de 2 ans) - Point d’information – octobre 2010 ; Contre-indication des suppositoires contenant des dérivés terpéniques chez les enfants de moins de 30 mois et les enfants ayant des antécédents d’épilepsie ou de convulsion fébrile - Lettre aux professionnels de santé – novembre 2011 ; Les médicaments antitussifs contenant de la pholcodine seront désormais soumis à prescription médicale obligatoire – Communiqué - Mai 2011 ; L’ANSM publie la liste des médicaments contenant de la codéine, du </a:t>
            </a:r>
            <a:r>
              <a:rPr lang="fr-FR" altLang="fr-FR" sz="1000" i="1" dirty="0" err="1">
                <a:solidFill>
                  <a:srgbClr val="000099"/>
                </a:solidFill>
              </a:rPr>
              <a:t>dextrométhorphane</a:t>
            </a:r>
            <a:r>
              <a:rPr lang="fr-FR" altLang="fr-FR" sz="1000" i="1" dirty="0">
                <a:solidFill>
                  <a:srgbClr val="000099"/>
                </a:solidFill>
              </a:rPr>
              <a:t>, de l’</a:t>
            </a:r>
            <a:r>
              <a:rPr lang="fr-FR" altLang="fr-FR" sz="1000" i="1" dirty="0" err="1">
                <a:solidFill>
                  <a:srgbClr val="000099"/>
                </a:solidFill>
              </a:rPr>
              <a:t>éthylmorphine</a:t>
            </a:r>
            <a:r>
              <a:rPr lang="fr-FR" altLang="fr-FR" sz="1000" i="1" dirty="0">
                <a:solidFill>
                  <a:srgbClr val="000099"/>
                </a:solidFill>
              </a:rPr>
              <a:t> ou de la </a:t>
            </a:r>
            <a:r>
              <a:rPr lang="fr-FR" altLang="fr-FR" sz="1000" i="1" dirty="0" err="1">
                <a:solidFill>
                  <a:srgbClr val="000099"/>
                </a:solidFill>
              </a:rPr>
              <a:t>noscapine</a:t>
            </a:r>
            <a:r>
              <a:rPr lang="fr-FR" altLang="fr-FR" sz="1000" i="1" dirty="0">
                <a:solidFill>
                  <a:srgbClr val="000099"/>
                </a:solidFill>
              </a:rPr>
              <a:t> désormais disponibles uniquement sur ordonnance - Point d'Information Juillet 2017</a:t>
            </a:r>
          </a:p>
          <a:p>
            <a:pPr eaLnBrk="1" hangingPunct="1"/>
            <a:endParaRPr lang="fr-FR" altLang="fr-FR" sz="1000" b="1" dirty="0"/>
          </a:p>
          <a:p>
            <a:pPr eaLnBrk="1" hangingPunct="1"/>
            <a:endParaRPr lang="fr-FR" altLang="fr-FR" sz="1000" i="1" dirty="0">
              <a:solidFill>
                <a:srgbClr val="000099"/>
              </a:solidFill>
            </a:endParaRPr>
          </a:p>
          <a:p>
            <a:pPr eaLnBrk="1" hangingPunct="1"/>
            <a:endParaRPr lang="fr-FR" altLang="fr-FR" dirty="0">
              <a:solidFill>
                <a:srgbClr val="000099"/>
              </a:solidFill>
            </a:endParaRPr>
          </a:p>
        </p:txBody>
      </p:sp>
      <p:sp>
        <p:nvSpPr>
          <p:cNvPr id="280581" name="Espace réservé du contenu 2"/>
          <p:cNvSpPr txBox="1">
            <a:spLocks/>
          </p:cNvSpPr>
          <p:nvPr/>
        </p:nvSpPr>
        <p:spPr bwMode="auto">
          <a:xfrm>
            <a:off x="246063" y="1196975"/>
            <a:ext cx="1051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3200">
              <a:solidFill>
                <a:srgbClr val="000000"/>
              </a:solidFill>
            </a:endParaRPr>
          </a:p>
          <a:p>
            <a:pPr eaLnBrk="1" hangingPunct="1"/>
            <a:endParaRPr lang="fr-FR" altLang="fr-FR" sz="3200">
              <a:solidFill>
                <a:srgbClr val="000000"/>
              </a:solidFill>
            </a:endParaRPr>
          </a:p>
        </p:txBody>
      </p:sp>
      <p:sp>
        <p:nvSpPr>
          <p:cNvPr id="280582"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pic>
        <p:nvPicPr>
          <p:cNvPr id="3076" name="Picture 4" descr="Résultat de recherche d'images pour &quot;nourrissons&quot;"/>
          <p:cNvPicPr>
            <a:picLocks noChangeAspect="1" noChangeArrowheads="1"/>
          </p:cNvPicPr>
          <p:nvPr/>
        </p:nvPicPr>
        <p:blipFill>
          <a:blip r:embed="rId5"/>
          <a:srcRect/>
          <a:stretch>
            <a:fillRect/>
          </a:stretch>
        </p:blipFill>
        <p:spPr bwMode="auto">
          <a:xfrm>
            <a:off x="9256889" y="1531917"/>
            <a:ext cx="1824593" cy="1217830"/>
          </a:xfrm>
          <a:prstGeom prst="rect">
            <a:avLst/>
          </a:prstGeom>
          <a:ln>
            <a:noFill/>
          </a:ln>
          <a:effectLst>
            <a:softEdge rad="112500"/>
          </a:effectLst>
        </p:spPr>
      </p:pic>
      <p:sp>
        <p:nvSpPr>
          <p:cNvPr id="280584"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Recommandations </a:t>
            </a:r>
            <a:r>
              <a:rPr lang="fr-FR" altLang="fr-FR" sz="2000" u="sng">
                <a:solidFill>
                  <a:srgbClr val="000099"/>
                </a:solidFill>
                <a:ea typeface="ＭＳ Ｐゴシック" panose="020B0600070205080204" pitchFamily="34" charset="-128"/>
              </a:rPr>
              <a:t>(ANSM 2010 à 2017)</a:t>
            </a:r>
          </a:p>
        </p:txBody>
      </p:sp>
      <p:pic>
        <p:nvPicPr>
          <p:cNvPr id="1028" name="Picture 4" descr="Résultat de recherche d'images pour &quot;ADULTE&quot;"/>
          <p:cNvPicPr>
            <a:picLocks noChangeAspect="1" noChangeArrowheads="1"/>
          </p:cNvPicPr>
          <p:nvPr/>
        </p:nvPicPr>
        <p:blipFill>
          <a:blip r:embed="rId6"/>
          <a:srcRect/>
          <a:stretch>
            <a:fillRect/>
          </a:stretch>
        </p:blipFill>
        <p:spPr bwMode="auto">
          <a:xfrm>
            <a:off x="9881619" y="2464013"/>
            <a:ext cx="1016941" cy="1517341"/>
          </a:xfrm>
          <a:prstGeom prst="rect">
            <a:avLst/>
          </a:prstGeom>
          <a:ln>
            <a:noFill/>
          </a:ln>
          <a:effectLst>
            <a:softEdge rad="112500"/>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2397125" y="1047750"/>
            <a:ext cx="5926138" cy="400050"/>
          </a:xfrm>
          <a:prstGeom prst="rect">
            <a:avLst/>
          </a:prstGeom>
          <a:noFill/>
          <a:ln>
            <a:noFill/>
          </a:ln>
          <a:effectLst/>
        </p:spPr>
        <p:txBody>
          <a:bodyPr>
            <a:spAutoFit/>
          </a:bodyPr>
          <a:lstStyle/>
          <a:p>
            <a:pPr eaLnBrk="1" fontAlgn="auto" hangingPunct="1">
              <a:spcBef>
                <a:spcPts val="0"/>
              </a:spcBef>
              <a:spcAft>
                <a:spcPts val="0"/>
              </a:spcAft>
              <a:defRPr/>
            </a:pPr>
            <a:r>
              <a:rPr lang="fr-FR" altLang="fr-FR" sz="2000" b="1" dirty="0">
                <a:solidFill>
                  <a:srgbClr val="95C41D"/>
                </a:solidFill>
                <a:latin typeface="+mj-lt"/>
                <a:ea typeface="ＭＳ Ｐゴシック" panose="020B0600070205080204" pitchFamily="34" charset="-128"/>
                <a:sym typeface="Wingdings" panose="05000000000000000000" pitchFamily="2" charset="2"/>
              </a:rPr>
              <a:t> </a:t>
            </a:r>
            <a:r>
              <a:rPr lang="fr-FR" altLang="fr-FR" sz="2000" b="1" dirty="0">
                <a:solidFill>
                  <a:srgbClr val="95C41D"/>
                </a:solidFill>
                <a:latin typeface="+mj-lt"/>
                <a:ea typeface="ＭＳ Ｐゴシック" panose="020B0600070205080204" pitchFamily="34" charset="-128"/>
              </a:rPr>
              <a:t>Toux sèche quinteuse violente</a:t>
            </a:r>
            <a:endParaRPr lang="fr-FR" altLang="fr-FR" sz="2000" b="1" dirty="0">
              <a:solidFill>
                <a:srgbClr val="95C41D"/>
              </a:solidFill>
              <a:latin typeface="+mj-lt"/>
              <a:ea typeface="ＭＳ Ｐゴシック" panose="020B0600070205080204" pitchFamily="34" charset="-128"/>
              <a:sym typeface="Wingdings" panose="05000000000000000000" pitchFamily="2" charset="2"/>
            </a:endParaRPr>
          </a:p>
        </p:txBody>
      </p:sp>
      <p:sp>
        <p:nvSpPr>
          <p:cNvPr id="282627"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sp>
        <p:nvSpPr>
          <p:cNvPr id="12" name="Espace réservé du contenu 1"/>
          <p:cNvSpPr txBox="1">
            <a:spLocks/>
          </p:cNvSpPr>
          <p:nvPr/>
        </p:nvSpPr>
        <p:spPr bwMode="auto">
          <a:xfrm>
            <a:off x="-101600" y="2563813"/>
            <a:ext cx="616743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628650" indent="-287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FontTx/>
              <a:buBlip>
                <a:blip r:embed="rId3"/>
              </a:buBlip>
            </a:pPr>
            <a:r>
              <a:rPr lang="fr-FR" altLang="fr-FR" sz="1600" b="1">
                <a:solidFill>
                  <a:srgbClr val="000099"/>
                </a:solidFill>
                <a:ea typeface="ＭＳ Ｐゴシック" panose="020B0600070205080204" pitchFamily="34" charset="-128"/>
              </a:rPr>
              <a:t>Toux quinteuse </a:t>
            </a:r>
          </a:p>
          <a:p>
            <a:pPr lvl="1" eaLnBrk="1" hangingPunct="1">
              <a:spcBef>
                <a:spcPct val="20000"/>
              </a:spcBef>
            </a:pPr>
            <a:r>
              <a:rPr lang="fr-FR" altLang="fr-FR" sz="1600" i="1">
                <a:solidFill>
                  <a:srgbClr val="000099"/>
                </a:solidFill>
                <a:ea typeface="ＭＳ Ｐゴシック" panose="020B0600070205080204" pitchFamily="34" charset="-128"/>
              </a:rPr>
              <a:t>     Amélioration en buvant de </a:t>
            </a:r>
            <a:r>
              <a:rPr lang="fr-FR" altLang="fr-FR" sz="1600" b="1" i="1">
                <a:solidFill>
                  <a:srgbClr val="000099"/>
                </a:solidFill>
                <a:ea typeface="ＭＳ Ｐゴシック" panose="020B0600070205080204" pitchFamily="34" charset="-128"/>
              </a:rPr>
              <a:t>petites gorgées d’eau</a:t>
            </a:r>
            <a:r>
              <a:rPr lang="fr-FR" altLang="fr-FR" sz="1600" i="1">
                <a:solidFill>
                  <a:srgbClr val="000099"/>
                </a:solidFill>
                <a:ea typeface="ＭＳ Ｐゴシック" panose="020B0600070205080204" pitchFamily="34" charset="-128"/>
              </a:rPr>
              <a:t> froide</a:t>
            </a:r>
          </a:p>
        </p:txBody>
      </p:sp>
      <p:sp>
        <p:nvSpPr>
          <p:cNvPr id="15" name="Text Box 6"/>
          <p:cNvSpPr txBox="1">
            <a:spLocks noChangeArrowheads="1"/>
          </p:cNvSpPr>
          <p:nvPr/>
        </p:nvSpPr>
        <p:spPr bwMode="auto">
          <a:xfrm>
            <a:off x="7439025" y="2406650"/>
            <a:ext cx="3694113"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Cuprum</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metallicum</a:t>
            </a:r>
            <a:r>
              <a:rPr lang="fr-FR" altLang="fr-FR" b="1" dirty="0">
                <a:solidFill>
                  <a:srgbClr val="000099"/>
                </a:solidFill>
                <a:latin typeface="+mj-lt"/>
                <a:ea typeface="ＭＳ Ｐゴシック" panose="020B0600070205080204" pitchFamily="34" charset="-128"/>
              </a:rPr>
              <a:t> 9 CH</a:t>
            </a:r>
          </a:p>
          <a:p>
            <a:pPr algn="r" eaLnBrk="1" fontAlgn="auto" hangingPunct="1">
              <a:spcBef>
                <a:spcPts val="0"/>
              </a:spcBef>
              <a:spcAft>
                <a:spcPts val="0"/>
              </a:spcAft>
              <a:defRPr/>
            </a:pPr>
            <a:r>
              <a:rPr lang="fr-FR" altLang="fr-FR" sz="1600" dirty="0">
                <a:solidFill>
                  <a:srgbClr val="000099"/>
                </a:solidFill>
                <a:latin typeface="+mj-lt"/>
                <a:ea typeface="ＭＳ Ｐゴシック" pitchFamily="34" charset="-128"/>
                <a:cs typeface="+mn-cs"/>
              </a:rPr>
              <a:t>5 granules, 3 à 6 fois par jour - ESA</a:t>
            </a:r>
          </a:p>
        </p:txBody>
      </p:sp>
      <p:sp>
        <p:nvSpPr>
          <p:cNvPr id="16" name="Espace réservé du contenu 1"/>
          <p:cNvSpPr txBox="1">
            <a:spLocks/>
          </p:cNvSpPr>
          <p:nvPr/>
        </p:nvSpPr>
        <p:spPr bwMode="auto">
          <a:xfrm>
            <a:off x="-101600" y="3722688"/>
            <a:ext cx="68516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628650" indent="-287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FontTx/>
              <a:buBlip>
                <a:blip r:embed="rId3"/>
              </a:buBlip>
            </a:pPr>
            <a:r>
              <a:rPr lang="fr-FR" altLang="fr-FR" sz="1600">
                <a:solidFill>
                  <a:srgbClr val="000099"/>
                </a:solidFill>
                <a:ea typeface="ＭＳ Ｐゴシック" panose="020B0600070205080204" pitchFamily="34" charset="-128"/>
              </a:rPr>
              <a:t>Toux </a:t>
            </a:r>
            <a:r>
              <a:rPr lang="fr-FR" altLang="fr-FR" sz="1600" b="1">
                <a:solidFill>
                  <a:srgbClr val="000099"/>
                </a:solidFill>
                <a:ea typeface="ＭＳ Ｐゴシック" panose="020B0600070205080204" pitchFamily="34" charset="-128"/>
              </a:rPr>
              <a:t>quinteuse</a:t>
            </a:r>
            <a:r>
              <a:rPr lang="fr-FR" altLang="fr-FR" sz="1600">
                <a:solidFill>
                  <a:srgbClr val="000099"/>
                </a:solidFill>
                <a:ea typeface="ＭＳ Ｐゴシック" panose="020B0600070205080204" pitchFamily="34" charset="-128"/>
              </a:rPr>
              <a:t>, </a:t>
            </a:r>
            <a:r>
              <a:rPr lang="fr-FR" altLang="fr-FR" sz="1600" b="1">
                <a:solidFill>
                  <a:srgbClr val="000099"/>
                </a:solidFill>
                <a:ea typeface="ＭＳ Ｐゴシック" panose="020B0600070205080204" pitchFamily="34" charset="-128"/>
              </a:rPr>
              <a:t>incessante</a:t>
            </a:r>
            <a:r>
              <a:rPr lang="fr-FR" altLang="fr-FR" sz="1600">
                <a:solidFill>
                  <a:srgbClr val="000099"/>
                </a:solidFill>
                <a:ea typeface="ＭＳ Ｐゴシック" panose="020B0600070205080204" pitchFamily="34" charset="-128"/>
              </a:rPr>
              <a:t>, survenant </a:t>
            </a:r>
            <a:r>
              <a:rPr lang="fr-FR" altLang="fr-FR" sz="1600" i="1">
                <a:solidFill>
                  <a:srgbClr val="000099"/>
                </a:solidFill>
                <a:ea typeface="ＭＳ Ｐゴシック" panose="020B0600070205080204" pitchFamily="34" charset="-128"/>
              </a:rPr>
              <a:t>en </a:t>
            </a:r>
            <a:r>
              <a:rPr lang="fr-FR" altLang="fr-FR" sz="1600" b="1" i="1">
                <a:solidFill>
                  <a:srgbClr val="000099"/>
                </a:solidFill>
                <a:ea typeface="ＭＳ Ｐゴシック" panose="020B0600070205080204" pitchFamily="34" charset="-128"/>
              </a:rPr>
              <a:t>deuxième partie </a:t>
            </a:r>
          </a:p>
          <a:p>
            <a:pPr lvl="1" eaLnBrk="1" hangingPunct="1">
              <a:spcBef>
                <a:spcPct val="20000"/>
              </a:spcBef>
            </a:pPr>
            <a:r>
              <a:rPr lang="fr-FR" altLang="fr-FR" sz="1600" b="1" i="1">
                <a:solidFill>
                  <a:srgbClr val="000099"/>
                </a:solidFill>
                <a:ea typeface="ＭＳ Ｐゴシック" panose="020B0600070205080204" pitchFamily="34" charset="-128"/>
              </a:rPr>
              <a:t>     de nuit</a:t>
            </a:r>
            <a:r>
              <a:rPr lang="fr-FR" altLang="fr-FR" sz="1600" i="1">
                <a:solidFill>
                  <a:srgbClr val="000099"/>
                </a:solidFill>
                <a:ea typeface="ＭＳ Ｐゴシック" panose="020B0600070205080204" pitchFamily="34" charset="-128"/>
              </a:rPr>
              <a:t> (après minuit)</a:t>
            </a:r>
          </a:p>
          <a:p>
            <a:pPr lvl="1" eaLnBrk="1" hangingPunct="1">
              <a:spcBef>
                <a:spcPct val="20000"/>
              </a:spcBef>
            </a:pPr>
            <a:r>
              <a:rPr lang="fr-FR" altLang="fr-FR" sz="1600">
                <a:solidFill>
                  <a:srgbClr val="000099"/>
                </a:solidFill>
                <a:ea typeface="ＭＳ Ｐゴシック" panose="020B0600070205080204" pitchFamily="34" charset="-128"/>
              </a:rPr>
              <a:t>     Déclenche des vomissements</a:t>
            </a:r>
            <a:endParaRPr lang="fr-FR" altLang="fr-FR" sz="1600" b="1">
              <a:solidFill>
                <a:srgbClr val="000099"/>
              </a:solidFill>
              <a:ea typeface="ＭＳ Ｐゴシック" panose="020B0600070205080204" pitchFamily="34" charset="-128"/>
            </a:endParaRPr>
          </a:p>
          <a:p>
            <a:pPr lvl="1" eaLnBrk="1" hangingPunct="1">
              <a:spcBef>
                <a:spcPct val="20000"/>
              </a:spcBef>
            </a:pPr>
            <a:r>
              <a:rPr lang="fr-FR" altLang="fr-FR" sz="1600" i="1">
                <a:solidFill>
                  <a:srgbClr val="000099"/>
                </a:solidFill>
                <a:ea typeface="ＭＳ Ｐゴシック" panose="020B0600070205080204" pitchFamily="34" charset="-128"/>
              </a:rPr>
              <a:t>     Aggravation par la chaleur du lit</a:t>
            </a:r>
          </a:p>
        </p:txBody>
      </p:sp>
      <p:sp>
        <p:nvSpPr>
          <p:cNvPr id="17" name="Text Box 6"/>
          <p:cNvSpPr txBox="1">
            <a:spLocks noChangeArrowheads="1"/>
          </p:cNvSpPr>
          <p:nvPr/>
        </p:nvSpPr>
        <p:spPr bwMode="auto">
          <a:xfrm>
            <a:off x="7439025" y="3717925"/>
            <a:ext cx="3694113"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a:solidFill>
                  <a:srgbClr val="000099"/>
                </a:solidFill>
                <a:latin typeface="+mj-lt"/>
                <a:ea typeface="ＭＳ Ｐゴシック" panose="020B0600070205080204" pitchFamily="34" charset="-128"/>
              </a:rPr>
              <a:t>Drosera 15 CH</a:t>
            </a:r>
          </a:p>
          <a:p>
            <a:pPr algn="r" eaLnBrk="1" fontAlgn="auto" hangingPunct="1">
              <a:spcBef>
                <a:spcPts val="0"/>
              </a:spcBef>
              <a:spcAft>
                <a:spcPts val="0"/>
              </a:spcAft>
              <a:defRPr/>
            </a:pPr>
            <a:r>
              <a:rPr lang="fr-FR" altLang="fr-FR" sz="1600" dirty="0">
                <a:solidFill>
                  <a:srgbClr val="000099"/>
                </a:solidFill>
                <a:latin typeface="+mj-lt"/>
                <a:ea typeface="ＭＳ Ｐゴシック" pitchFamily="34" charset="-128"/>
                <a:cs typeface="+mn-cs"/>
              </a:rPr>
              <a:t>5 granules, 3 à 6 fois par jour - 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6" grpId="0"/>
      <p:bldP spid="1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8"/>
          <p:cNvSpPr txBox="1">
            <a:spLocks noChangeArrowheads="1"/>
          </p:cNvSpPr>
          <p:nvPr/>
        </p:nvSpPr>
        <p:spPr bwMode="auto">
          <a:xfrm>
            <a:off x="2397125" y="1050925"/>
            <a:ext cx="5926138" cy="400050"/>
          </a:xfrm>
          <a:prstGeom prst="rect">
            <a:avLst/>
          </a:prstGeom>
          <a:noFill/>
          <a:ln>
            <a:noFill/>
          </a:ln>
          <a:effectLst/>
        </p:spPr>
        <p:txBody>
          <a:bodyPr>
            <a:spAutoFit/>
          </a:bodyPr>
          <a:lstStyle/>
          <a:p>
            <a:pPr eaLnBrk="1" fontAlgn="auto" hangingPunct="1">
              <a:spcBef>
                <a:spcPts val="0"/>
              </a:spcBef>
              <a:spcAft>
                <a:spcPts val="0"/>
              </a:spcAft>
              <a:defRPr/>
            </a:pPr>
            <a:r>
              <a:rPr lang="fr-FR" altLang="fr-FR" sz="2000" b="1" dirty="0">
                <a:solidFill>
                  <a:srgbClr val="95C41D"/>
                </a:solidFill>
                <a:latin typeface="+mj-lt"/>
                <a:ea typeface="ＭＳ Ｐゴシック" panose="020B0600070205080204" pitchFamily="34" charset="-128"/>
                <a:sym typeface="Wingdings" panose="05000000000000000000" pitchFamily="2" charset="2"/>
              </a:rPr>
              <a:t> </a:t>
            </a:r>
            <a:r>
              <a:rPr lang="fr-FR" altLang="fr-FR" sz="2000" b="1" dirty="0">
                <a:solidFill>
                  <a:srgbClr val="95C41D"/>
                </a:solidFill>
                <a:latin typeface="+mj-lt"/>
                <a:ea typeface="ＭＳ Ｐゴシック" panose="020B0600070205080204" pitchFamily="34" charset="-128"/>
              </a:rPr>
              <a:t>Toux sèche</a:t>
            </a:r>
            <a:endParaRPr lang="fr-FR" altLang="fr-FR" sz="2000" b="1" dirty="0">
              <a:solidFill>
                <a:srgbClr val="95C41D"/>
              </a:solidFill>
              <a:latin typeface="+mj-lt"/>
              <a:ea typeface="ＭＳ Ｐゴシック" panose="020B0600070205080204" pitchFamily="34" charset="-128"/>
              <a:sym typeface="Wingdings" panose="05000000000000000000" pitchFamily="2" charset="2"/>
            </a:endParaRPr>
          </a:p>
        </p:txBody>
      </p:sp>
      <p:sp>
        <p:nvSpPr>
          <p:cNvPr id="284675"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sp>
        <p:nvSpPr>
          <p:cNvPr id="12" name="Espace réservé du contenu 1"/>
          <p:cNvSpPr txBox="1">
            <a:spLocks/>
          </p:cNvSpPr>
          <p:nvPr/>
        </p:nvSpPr>
        <p:spPr bwMode="auto">
          <a:xfrm>
            <a:off x="-73025" y="1771650"/>
            <a:ext cx="543401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628650" indent="-287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FontTx/>
              <a:buBlip>
                <a:blip r:embed="rId3"/>
              </a:buBlip>
            </a:pPr>
            <a:r>
              <a:rPr lang="fr-FR" altLang="fr-FR" sz="1600">
                <a:solidFill>
                  <a:srgbClr val="000099"/>
                </a:solidFill>
                <a:ea typeface="ＭＳ Ｐゴシック" panose="020B0600070205080204" pitchFamily="34" charset="-128"/>
              </a:rPr>
              <a:t>Avec chatouillement laryngé comme une plume. </a:t>
            </a:r>
          </a:p>
          <a:p>
            <a:pPr lvl="1" eaLnBrk="1" hangingPunct="1">
              <a:spcBef>
                <a:spcPct val="20000"/>
              </a:spcBef>
            </a:pPr>
            <a:r>
              <a:rPr lang="fr-FR" altLang="fr-FR" sz="1600">
                <a:solidFill>
                  <a:srgbClr val="000099"/>
                </a:solidFill>
                <a:ea typeface="ＭＳ Ｐゴシック" panose="020B0600070205080204" pitchFamily="34" charset="-128"/>
              </a:rPr>
              <a:t>    Toux déclenchée </a:t>
            </a:r>
            <a:r>
              <a:rPr lang="fr-FR" altLang="fr-FR" sz="1600" b="1">
                <a:solidFill>
                  <a:srgbClr val="000099"/>
                </a:solidFill>
                <a:ea typeface="ＭＳ Ｐゴシック" panose="020B0600070205080204" pitchFamily="34" charset="-128"/>
              </a:rPr>
              <a:t>en respirant de l’air froid.</a:t>
            </a:r>
          </a:p>
        </p:txBody>
      </p:sp>
      <p:sp>
        <p:nvSpPr>
          <p:cNvPr id="14" name="Text Box 6"/>
          <p:cNvSpPr txBox="1">
            <a:spLocks noChangeArrowheads="1"/>
          </p:cNvSpPr>
          <p:nvPr/>
        </p:nvSpPr>
        <p:spPr bwMode="auto">
          <a:xfrm>
            <a:off x="8086725" y="1612900"/>
            <a:ext cx="3062288"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a:solidFill>
                  <a:srgbClr val="000099"/>
                </a:solidFill>
                <a:latin typeface="+mj-lt"/>
                <a:ea typeface="ＭＳ Ｐゴシック" panose="020B0600070205080204" pitchFamily="34" charset="-128"/>
              </a:rPr>
              <a:t>Rumex </a:t>
            </a:r>
            <a:r>
              <a:rPr lang="fr-FR" altLang="fr-FR" b="1" dirty="0" err="1">
                <a:solidFill>
                  <a:srgbClr val="000099"/>
                </a:solidFill>
                <a:latin typeface="+mj-lt"/>
                <a:ea typeface="ＭＳ Ｐゴシック" panose="020B0600070205080204" pitchFamily="34" charset="-128"/>
              </a:rPr>
              <a:t>crispus</a:t>
            </a:r>
            <a:r>
              <a:rPr lang="fr-FR" altLang="fr-FR" b="1" dirty="0">
                <a:solidFill>
                  <a:srgbClr val="000099"/>
                </a:solidFill>
                <a:latin typeface="+mj-lt"/>
                <a:ea typeface="ＭＳ Ｐゴシック" panose="020B0600070205080204" pitchFamily="34" charset="-128"/>
              </a:rPr>
              <a:t> 5 CH </a:t>
            </a:r>
          </a:p>
          <a:p>
            <a:pPr algn="r" eaLnBrk="1" fontAlgn="auto" hangingPunct="1">
              <a:spcBef>
                <a:spcPts val="0"/>
              </a:spcBef>
              <a:spcAft>
                <a:spcPts val="0"/>
              </a:spcAft>
              <a:defRPr/>
            </a:pPr>
            <a:r>
              <a:rPr lang="fr-FR" altLang="fr-FR" sz="1600" dirty="0">
                <a:solidFill>
                  <a:srgbClr val="000099"/>
                </a:solidFill>
                <a:latin typeface="+mj-lt"/>
                <a:ea typeface="ＭＳ Ｐゴシック" pitchFamily="34" charset="-128"/>
                <a:cs typeface="+mn-cs"/>
              </a:rPr>
              <a:t>5 granules, 3 à 6 fois par jour</a:t>
            </a:r>
          </a:p>
        </p:txBody>
      </p:sp>
      <p:sp>
        <p:nvSpPr>
          <p:cNvPr id="15" name="Espace réservé du contenu 1"/>
          <p:cNvSpPr txBox="1">
            <a:spLocks/>
          </p:cNvSpPr>
          <p:nvPr/>
        </p:nvSpPr>
        <p:spPr bwMode="auto">
          <a:xfrm>
            <a:off x="-73025" y="2813050"/>
            <a:ext cx="684688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628650" indent="-287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FontTx/>
              <a:buBlip>
                <a:blip r:embed="rId3"/>
              </a:buBlip>
            </a:pPr>
            <a:r>
              <a:rPr lang="fr-FR" altLang="fr-FR" sz="1600">
                <a:solidFill>
                  <a:srgbClr val="000099"/>
                </a:solidFill>
                <a:ea typeface="ＭＳ Ｐゴシック" panose="020B0600070205080204" pitchFamily="34" charset="-128"/>
              </a:rPr>
              <a:t>Toux déclenchée par </a:t>
            </a:r>
            <a:r>
              <a:rPr lang="fr-FR" altLang="fr-FR" sz="1600" b="1">
                <a:solidFill>
                  <a:srgbClr val="000099"/>
                </a:solidFill>
                <a:ea typeface="ＭＳ Ｐゴシック" panose="020B0600070205080204" pitchFamily="34" charset="-128"/>
              </a:rPr>
              <a:t>un chatouillement laryngé</a:t>
            </a:r>
            <a:r>
              <a:rPr lang="fr-FR" altLang="fr-FR" sz="1600">
                <a:solidFill>
                  <a:srgbClr val="000099"/>
                </a:solidFill>
                <a:ea typeface="ＭＳ Ｐゴシック" panose="020B0600070205080204" pitchFamily="34" charset="-128"/>
              </a:rPr>
              <a:t>. </a:t>
            </a:r>
          </a:p>
          <a:p>
            <a:pPr lvl="1" eaLnBrk="1" hangingPunct="1">
              <a:spcBef>
                <a:spcPct val="20000"/>
              </a:spcBef>
            </a:pPr>
            <a:r>
              <a:rPr lang="fr-FR" altLang="fr-FR" sz="1600">
                <a:solidFill>
                  <a:srgbClr val="000099"/>
                </a:solidFill>
                <a:ea typeface="ＭＳ Ｐゴシック" panose="020B0600070205080204" pitchFamily="34" charset="-128"/>
              </a:rPr>
              <a:t>     Rejet de </a:t>
            </a:r>
            <a:r>
              <a:rPr lang="fr-FR" altLang="fr-FR" sz="1600" b="1">
                <a:solidFill>
                  <a:srgbClr val="000099"/>
                </a:solidFill>
                <a:ea typeface="ＭＳ Ｐゴシック" panose="020B0600070205080204" pitchFamily="34" charset="-128"/>
              </a:rPr>
              <a:t>mucosités filantes </a:t>
            </a:r>
            <a:r>
              <a:rPr lang="fr-FR" altLang="fr-FR" sz="1600">
                <a:solidFill>
                  <a:srgbClr val="000099"/>
                </a:solidFill>
                <a:ea typeface="ＭＳ Ｐゴシック" panose="020B0600070205080204" pitchFamily="34" charset="-128"/>
              </a:rPr>
              <a:t>(comme du blanc d’œuf)</a:t>
            </a:r>
          </a:p>
          <a:p>
            <a:pPr lvl="1" eaLnBrk="1" hangingPunct="1">
              <a:spcBef>
                <a:spcPct val="20000"/>
              </a:spcBef>
            </a:pPr>
            <a:r>
              <a:rPr lang="fr-FR" altLang="fr-FR" sz="1600" b="1">
                <a:solidFill>
                  <a:srgbClr val="000099"/>
                </a:solidFill>
                <a:ea typeface="ＭＳ Ｐゴシック" panose="020B0600070205080204" pitchFamily="34" charset="-128"/>
              </a:rPr>
              <a:t>     Surtout au réveil et le soir avant minuit</a:t>
            </a:r>
          </a:p>
          <a:p>
            <a:pPr lvl="1" eaLnBrk="1" hangingPunct="1">
              <a:spcBef>
                <a:spcPct val="20000"/>
              </a:spcBef>
            </a:pPr>
            <a:r>
              <a:rPr lang="fr-FR" altLang="fr-FR" sz="1600" i="1">
                <a:solidFill>
                  <a:srgbClr val="000099"/>
                </a:solidFill>
                <a:ea typeface="ＭＳ Ｐゴシック" panose="020B0600070205080204" pitchFamily="34" charset="-128"/>
              </a:rPr>
              <a:t>     Améliorée en buvant de l’eau froide et aggravée à la chaleur</a:t>
            </a:r>
          </a:p>
        </p:txBody>
      </p:sp>
      <p:sp>
        <p:nvSpPr>
          <p:cNvPr id="16" name="Text Box 6"/>
          <p:cNvSpPr txBox="1">
            <a:spLocks noChangeArrowheads="1"/>
          </p:cNvSpPr>
          <p:nvPr/>
        </p:nvSpPr>
        <p:spPr bwMode="auto">
          <a:xfrm>
            <a:off x="8081963" y="2749550"/>
            <a:ext cx="3060700"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a:solidFill>
                  <a:srgbClr val="000099"/>
                </a:solidFill>
                <a:latin typeface="+mj-lt"/>
                <a:ea typeface="ＭＳ Ｐゴシック" panose="020B0600070205080204" pitchFamily="34" charset="-128"/>
              </a:rPr>
              <a:t>Coccus </a:t>
            </a:r>
            <a:r>
              <a:rPr lang="fr-FR" altLang="fr-FR" b="1" dirty="0" err="1">
                <a:solidFill>
                  <a:srgbClr val="000099"/>
                </a:solidFill>
                <a:latin typeface="+mj-lt"/>
                <a:ea typeface="ＭＳ Ｐゴシック" panose="020B0600070205080204" pitchFamily="34" charset="-128"/>
              </a:rPr>
              <a:t>cacti</a:t>
            </a:r>
            <a:r>
              <a:rPr lang="fr-FR" altLang="fr-FR" b="1" dirty="0">
                <a:solidFill>
                  <a:srgbClr val="000099"/>
                </a:solidFill>
                <a:latin typeface="+mj-lt"/>
                <a:ea typeface="ＭＳ Ｐゴシック" panose="020B0600070205080204" pitchFamily="34" charset="-128"/>
              </a:rPr>
              <a:t>  9 CH </a:t>
            </a:r>
          </a:p>
          <a:p>
            <a:pPr algn="r" eaLnBrk="1" fontAlgn="auto" hangingPunct="1">
              <a:spcBef>
                <a:spcPts val="0"/>
              </a:spcBef>
              <a:spcAft>
                <a:spcPts val="0"/>
              </a:spcAft>
              <a:defRPr/>
            </a:pPr>
            <a:r>
              <a:rPr lang="fr-FR" altLang="fr-FR" sz="1600" dirty="0">
                <a:solidFill>
                  <a:srgbClr val="000099"/>
                </a:solidFill>
                <a:latin typeface="+mj-lt"/>
                <a:ea typeface="ＭＳ Ｐゴシック" pitchFamily="34" charset="-128"/>
                <a:cs typeface="+mn-cs"/>
              </a:rPr>
              <a:t>5 granules, 3 à 6 fois par jour</a:t>
            </a:r>
          </a:p>
        </p:txBody>
      </p:sp>
      <p:sp>
        <p:nvSpPr>
          <p:cNvPr id="17" name="Espace réservé du contenu 1"/>
          <p:cNvSpPr txBox="1">
            <a:spLocks/>
          </p:cNvSpPr>
          <p:nvPr/>
        </p:nvSpPr>
        <p:spPr bwMode="auto">
          <a:xfrm>
            <a:off x="-73025" y="4452938"/>
            <a:ext cx="730885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628650" indent="-28733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FontTx/>
              <a:buBlip>
                <a:blip r:embed="rId3"/>
              </a:buBlip>
            </a:pPr>
            <a:r>
              <a:rPr lang="fr-FR" altLang="fr-FR" sz="1600">
                <a:solidFill>
                  <a:srgbClr val="000099"/>
                </a:solidFill>
                <a:ea typeface="ＭＳ Ｐゴシック" panose="020B0600070205080204" pitchFamily="34" charset="-128"/>
              </a:rPr>
              <a:t>Toux sèche </a:t>
            </a:r>
            <a:r>
              <a:rPr lang="fr-FR" altLang="fr-FR" sz="1600" b="1">
                <a:solidFill>
                  <a:srgbClr val="000099"/>
                </a:solidFill>
                <a:ea typeface="ＭＳ Ｐゴシック" panose="020B0600070205080204" pitchFamily="34" charset="-128"/>
              </a:rPr>
              <a:t>douloureuse</a:t>
            </a:r>
            <a:r>
              <a:rPr lang="fr-FR" altLang="fr-FR" sz="1600">
                <a:solidFill>
                  <a:srgbClr val="000099"/>
                </a:solidFill>
                <a:ea typeface="ＭＳ Ｐゴシック" panose="020B0600070205080204" pitchFamily="34" charset="-128"/>
              </a:rPr>
              <a:t> </a:t>
            </a:r>
          </a:p>
          <a:p>
            <a:pPr lvl="1" eaLnBrk="1" hangingPunct="1">
              <a:spcBef>
                <a:spcPct val="20000"/>
              </a:spcBef>
            </a:pPr>
            <a:r>
              <a:rPr lang="fr-FR" altLang="fr-FR" sz="1600" b="1" i="1">
                <a:solidFill>
                  <a:srgbClr val="000099"/>
                </a:solidFill>
                <a:ea typeface="ＭＳ Ｐゴシック" panose="020B0600070205080204" pitchFamily="34" charset="-128"/>
              </a:rPr>
              <a:t>	Amélioration par l’immobilité et la pression</a:t>
            </a:r>
            <a:r>
              <a:rPr lang="fr-FR" altLang="fr-FR" sz="1600">
                <a:solidFill>
                  <a:srgbClr val="000099"/>
                </a:solidFill>
                <a:ea typeface="ＭＳ Ｐゴシック" panose="020B0600070205080204" pitchFamily="34" charset="-128"/>
              </a:rPr>
              <a:t> (en se tenant les côtes). </a:t>
            </a:r>
          </a:p>
          <a:p>
            <a:pPr lvl="1" eaLnBrk="1" hangingPunct="1">
              <a:spcBef>
                <a:spcPct val="20000"/>
              </a:spcBef>
            </a:pPr>
            <a:r>
              <a:rPr lang="fr-FR" altLang="fr-FR" sz="1600">
                <a:solidFill>
                  <a:srgbClr val="000099"/>
                </a:solidFill>
                <a:ea typeface="ＭＳ Ｐゴシック" panose="020B0600070205080204" pitchFamily="34" charset="-128"/>
              </a:rPr>
              <a:t>     Soif intense</a:t>
            </a:r>
          </a:p>
        </p:txBody>
      </p:sp>
      <p:sp>
        <p:nvSpPr>
          <p:cNvPr id="18" name="Text Box 6"/>
          <p:cNvSpPr txBox="1">
            <a:spLocks noChangeArrowheads="1"/>
          </p:cNvSpPr>
          <p:nvPr/>
        </p:nvSpPr>
        <p:spPr bwMode="auto">
          <a:xfrm>
            <a:off x="8081963" y="4389438"/>
            <a:ext cx="3060700"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Bryonia</a:t>
            </a:r>
            <a:r>
              <a:rPr lang="fr-FR" altLang="fr-FR" b="1" dirty="0">
                <a:solidFill>
                  <a:srgbClr val="000099"/>
                </a:solidFill>
                <a:latin typeface="+mj-lt"/>
                <a:ea typeface="ＭＳ Ｐゴシック" panose="020B0600070205080204" pitchFamily="34" charset="-128"/>
              </a:rPr>
              <a:t>  9 CH </a:t>
            </a:r>
          </a:p>
          <a:p>
            <a:pPr algn="r" eaLnBrk="1" fontAlgn="auto" hangingPunct="1">
              <a:spcBef>
                <a:spcPts val="0"/>
              </a:spcBef>
              <a:spcAft>
                <a:spcPts val="0"/>
              </a:spcAft>
              <a:defRPr/>
            </a:pPr>
            <a:r>
              <a:rPr lang="fr-FR" altLang="fr-FR" sz="1600" dirty="0">
                <a:solidFill>
                  <a:srgbClr val="000099"/>
                </a:solidFill>
                <a:latin typeface="+mj-lt"/>
                <a:ea typeface="ＭＳ Ｐゴシック" pitchFamily="34" charset="-128"/>
                <a:cs typeface="+mn-cs"/>
              </a:rPr>
              <a:t>5 granules, 3 à 6 fois par jour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6" grpId="0" animBg="1"/>
      <p:bldP spid="17" grpId="0"/>
      <p:bldP spid="1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676400" y="3322638"/>
            <a:ext cx="10515600" cy="4351337"/>
          </a:xfrm>
          <a:prstGeom prst="rect">
            <a:avLst/>
          </a:prstGeom>
        </p:spPr>
        <p:txBody>
          <a:bodyPr/>
          <a:lstStyle/>
          <a:p>
            <a:pPr marL="0" indent="0" eaLnBrk="1" hangingPunct="1">
              <a:buFontTx/>
              <a:buNone/>
              <a:defRPr/>
            </a:pPr>
            <a:endParaRPr lang="fr-FR" dirty="0">
              <a:latin typeface="+mj-lt"/>
            </a:endParaRPr>
          </a:p>
          <a:p>
            <a:pPr marL="0" indent="0" eaLnBrk="1" hangingPunct="1">
              <a:buFontTx/>
              <a:buNone/>
              <a:defRPr/>
            </a:pPr>
            <a:endParaRPr lang="fr-FR" dirty="0">
              <a:latin typeface="+mj-lt"/>
            </a:endParaRPr>
          </a:p>
        </p:txBody>
      </p:sp>
      <p:sp>
        <p:nvSpPr>
          <p:cNvPr id="4" name="Text Box 32"/>
          <p:cNvSpPr txBox="1">
            <a:spLocks noChangeArrowheads="1"/>
          </p:cNvSpPr>
          <p:nvPr/>
        </p:nvSpPr>
        <p:spPr bwMode="auto">
          <a:xfrm>
            <a:off x="206375" y="1563688"/>
            <a:ext cx="47529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folHlink"/>
              </a:buClr>
              <a:buFontTx/>
              <a:buBlip>
                <a:blip r:embed="rId3"/>
              </a:buBlip>
            </a:pPr>
            <a:r>
              <a:rPr lang="fr-FR" altLang="fr-FR" sz="1600">
                <a:solidFill>
                  <a:srgbClr val="000099"/>
                </a:solidFill>
                <a:ea typeface="ＭＳ Ｐゴシック" panose="020B0600070205080204" pitchFamily="34" charset="-128"/>
              </a:rPr>
              <a:t>Toux  survenant </a:t>
            </a:r>
            <a:r>
              <a:rPr lang="fr-FR" altLang="fr-FR" sz="1600" b="1">
                <a:solidFill>
                  <a:srgbClr val="000099"/>
                </a:solidFill>
                <a:ea typeface="ＭＳ Ｐゴシック" panose="020B0600070205080204" pitchFamily="34" charset="-128"/>
              </a:rPr>
              <a:t>brutalement vers minuit après avoir été exposé au froid sec</a:t>
            </a:r>
          </a:p>
          <a:p>
            <a:pPr eaLnBrk="1" hangingPunct="1">
              <a:buClr>
                <a:schemeClr val="folHlink"/>
              </a:buClr>
            </a:pPr>
            <a:r>
              <a:rPr lang="fr-FR" altLang="fr-FR" sz="1600">
                <a:solidFill>
                  <a:srgbClr val="000099"/>
                </a:solidFill>
                <a:ea typeface="ＭＳ Ｐゴシック" panose="020B0600070205080204" pitchFamily="34" charset="-128"/>
              </a:rPr>
              <a:t>     </a:t>
            </a:r>
            <a:endParaRPr lang="fr-FR" altLang="fr-FR" sz="1600" b="1">
              <a:solidFill>
                <a:srgbClr val="000099"/>
              </a:solidFill>
              <a:ea typeface="ＭＳ Ｐゴシック" panose="020B0600070205080204" pitchFamily="34" charset="-128"/>
            </a:endParaRPr>
          </a:p>
        </p:txBody>
      </p:sp>
      <p:sp>
        <p:nvSpPr>
          <p:cNvPr id="5" name="Text Box 47"/>
          <p:cNvSpPr txBox="1">
            <a:spLocks noChangeArrowheads="1"/>
          </p:cNvSpPr>
          <p:nvPr/>
        </p:nvSpPr>
        <p:spPr bwMode="auto">
          <a:xfrm>
            <a:off x="206375" y="2424113"/>
            <a:ext cx="4535488" cy="898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3"/>
              </a:buBlip>
            </a:pPr>
            <a:r>
              <a:rPr lang="fr-FR" altLang="fr-FR" sz="1600">
                <a:solidFill>
                  <a:srgbClr val="000099"/>
                </a:solidFill>
                <a:ea typeface="ＭＳ Ｐゴシック" panose="020B0600070205080204" pitchFamily="34" charset="-128"/>
              </a:rPr>
              <a:t>Toux sèche </a:t>
            </a:r>
            <a:r>
              <a:rPr lang="fr-FR" altLang="fr-FR" sz="1600" b="1">
                <a:solidFill>
                  <a:srgbClr val="000099"/>
                </a:solidFill>
                <a:ea typeface="ＭＳ Ｐゴシック" panose="020B0600070205080204" pitchFamily="34" charset="-128"/>
              </a:rPr>
              <a:t>aboyante avec dyspnée</a:t>
            </a:r>
          </a:p>
          <a:p>
            <a:r>
              <a:rPr lang="fr-FR" altLang="fr-FR" sz="1600" i="1">
                <a:solidFill>
                  <a:srgbClr val="000099"/>
                </a:solidFill>
                <a:ea typeface="ＭＳ Ｐゴシック" panose="020B0600070205080204" pitchFamily="34" charset="-128"/>
              </a:rPr>
              <a:t>     amélioration en position assise</a:t>
            </a:r>
          </a:p>
          <a:p>
            <a:r>
              <a:rPr lang="fr-FR" altLang="fr-FR" sz="1600" i="1">
                <a:solidFill>
                  <a:srgbClr val="000099"/>
                </a:solidFill>
                <a:ea typeface="ＭＳ Ｐゴシック" panose="020B0600070205080204" pitchFamily="34" charset="-128"/>
              </a:rPr>
              <a:t>     aggravation la nuit vers minuit </a:t>
            </a:r>
          </a:p>
        </p:txBody>
      </p:sp>
      <p:sp>
        <p:nvSpPr>
          <p:cNvPr id="11" name="Text Box 6"/>
          <p:cNvSpPr txBox="1">
            <a:spLocks noChangeArrowheads="1"/>
          </p:cNvSpPr>
          <p:nvPr/>
        </p:nvSpPr>
        <p:spPr bwMode="auto">
          <a:xfrm>
            <a:off x="7575550" y="3452813"/>
            <a:ext cx="3570288"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Sambucus</a:t>
            </a:r>
            <a:r>
              <a:rPr lang="fr-FR" altLang="fr-FR" b="1" dirty="0">
                <a:solidFill>
                  <a:srgbClr val="000099"/>
                </a:solidFill>
                <a:latin typeface="+mj-lt"/>
              </a:rPr>
              <a:t> </a:t>
            </a:r>
            <a:r>
              <a:rPr lang="fr-FR" altLang="fr-FR" b="1" dirty="0" err="1">
                <a:solidFill>
                  <a:srgbClr val="000099"/>
                </a:solidFill>
                <a:latin typeface="+mj-lt"/>
              </a:rPr>
              <a:t>nigra</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9"/>
                </a:solidFill>
                <a:latin typeface="+mj-lt"/>
              </a:rPr>
              <a:t>5 granules 3 à 6 fois par jour - ESA</a:t>
            </a:r>
          </a:p>
        </p:txBody>
      </p:sp>
      <p:sp>
        <p:nvSpPr>
          <p:cNvPr id="286726"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sp>
        <p:nvSpPr>
          <p:cNvPr id="14" name="Text Box 6"/>
          <p:cNvSpPr txBox="1">
            <a:spLocks noChangeArrowheads="1"/>
          </p:cNvSpPr>
          <p:nvPr/>
        </p:nvSpPr>
        <p:spPr bwMode="auto">
          <a:xfrm>
            <a:off x="7575550" y="2406650"/>
            <a:ext cx="3570288"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Spongia</a:t>
            </a:r>
            <a:r>
              <a:rPr lang="fr-FR" altLang="fr-FR" b="1" dirty="0">
                <a:solidFill>
                  <a:srgbClr val="000099"/>
                </a:solidFill>
                <a:latin typeface="+mj-lt"/>
              </a:rPr>
              <a:t> </a:t>
            </a:r>
            <a:r>
              <a:rPr lang="fr-FR" altLang="fr-FR" b="1" dirty="0" err="1">
                <a:solidFill>
                  <a:srgbClr val="000099"/>
                </a:solidFill>
                <a:latin typeface="+mj-lt"/>
              </a:rPr>
              <a:t>tosta</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9"/>
                </a:solidFill>
                <a:latin typeface="+mj-lt"/>
              </a:rPr>
              <a:t>5 granules 3 à 6 fois par jour - ESA</a:t>
            </a:r>
          </a:p>
        </p:txBody>
      </p:sp>
      <p:sp>
        <p:nvSpPr>
          <p:cNvPr id="21" name="Text Box 47"/>
          <p:cNvSpPr txBox="1">
            <a:spLocks noChangeArrowheads="1"/>
          </p:cNvSpPr>
          <p:nvPr/>
        </p:nvSpPr>
        <p:spPr bwMode="auto">
          <a:xfrm>
            <a:off x="206375" y="3614738"/>
            <a:ext cx="4535488" cy="654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3"/>
              </a:buBlip>
            </a:pPr>
            <a:r>
              <a:rPr lang="fr-FR" altLang="fr-FR" sz="1600">
                <a:solidFill>
                  <a:srgbClr val="000099"/>
                </a:solidFill>
                <a:ea typeface="ＭＳ Ｐゴシック" panose="020B0600070205080204" pitchFamily="34" charset="-128"/>
              </a:rPr>
              <a:t>Toux la nuit </a:t>
            </a:r>
            <a:r>
              <a:rPr lang="fr-FR" altLang="fr-FR" sz="1600" b="1">
                <a:solidFill>
                  <a:srgbClr val="000099"/>
                </a:solidFill>
                <a:ea typeface="ＭＳ Ｐゴシック" panose="020B0600070205080204" pitchFamily="34" charset="-128"/>
              </a:rPr>
              <a:t>avec gêne à l’inspiration</a:t>
            </a:r>
            <a:r>
              <a:rPr lang="fr-FR" altLang="fr-FR" sz="1600">
                <a:solidFill>
                  <a:srgbClr val="000099"/>
                </a:solidFill>
                <a:ea typeface="ＭＳ Ｐゴシック" panose="020B0600070205080204" pitchFamily="34" charset="-128"/>
              </a:rPr>
              <a:t>, </a:t>
            </a:r>
          </a:p>
          <a:p>
            <a:r>
              <a:rPr lang="fr-FR" altLang="fr-FR" sz="1600" b="1">
                <a:solidFill>
                  <a:srgbClr val="000099"/>
                </a:solidFill>
                <a:ea typeface="ＭＳ Ｐゴシック" panose="020B0600070205080204" pitchFamily="34" charset="-128"/>
              </a:rPr>
              <a:t>     nez totalement bouché</a:t>
            </a:r>
          </a:p>
        </p:txBody>
      </p:sp>
      <p:sp>
        <p:nvSpPr>
          <p:cNvPr id="23" name="Text Box 6"/>
          <p:cNvSpPr txBox="1">
            <a:spLocks noChangeArrowheads="1"/>
          </p:cNvSpPr>
          <p:nvPr/>
        </p:nvSpPr>
        <p:spPr bwMode="auto">
          <a:xfrm>
            <a:off x="7575550" y="1462088"/>
            <a:ext cx="3570288"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Aconitum</a:t>
            </a:r>
            <a:r>
              <a:rPr lang="fr-FR" altLang="fr-FR" b="1" dirty="0">
                <a:solidFill>
                  <a:srgbClr val="000099"/>
                </a:solidFill>
                <a:latin typeface="+mj-lt"/>
              </a:rPr>
              <a:t> </a:t>
            </a:r>
            <a:r>
              <a:rPr lang="fr-FR" altLang="fr-FR" b="1" dirty="0" err="1">
                <a:solidFill>
                  <a:srgbClr val="000099"/>
                </a:solidFill>
                <a:latin typeface="+mj-lt"/>
              </a:rPr>
              <a:t>napellus</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9"/>
                </a:solidFill>
                <a:latin typeface="+mj-lt"/>
              </a:rPr>
              <a:t>5 granules 3 à 6 fois par jour - ESA</a:t>
            </a:r>
          </a:p>
        </p:txBody>
      </p:sp>
      <p:sp>
        <p:nvSpPr>
          <p:cNvPr id="13" name="Text Box 6"/>
          <p:cNvSpPr txBox="1">
            <a:spLocks noChangeArrowheads="1"/>
          </p:cNvSpPr>
          <p:nvPr/>
        </p:nvSpPr>
        <p:spPr bwMode="auto">
          <a:xfrm>
            <a:off x="7575550" y="4721225"/>
            <a:ext cx="3570288"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a:solidFill>
                  <a:srgbClr val="000099"/>
                </a:solidFill>
                <a:latin typeface="+mj-lt"/>
              </a:rPr>
              <a:t>Arum </a:t>
            </a:r>
            <a:r>
              <a:rPr lang="fr-FR" altLang="fr-FR" b="1" dirty="0" err="1">
                <a:solidFill>
                  <a:srgbClr val="000099"/>
                </a:solidFill>
                <a:latin typeface="+mj-lt"/>
              </a:rPr>
              <a:t>triphyllum</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9"/>
                </a:solidFill>
                <a:latin typeface="+mj-lt"/>
              </a:rPr>
              <a:t>5 granules 3 à 6 fois par jour - ESA</a:t>
            </a:r>
          </a:p>
        </p:txBody>
      </p:sp>
      <p:sp>
        <p:nvSpPr>
          <p:cNvPr id="15" name="Text Box 47"/>
          <p:cNvSpPr txBox="1">
            <a:spLocks noChangeArrowheads="1"/>
          </p:cNvSpPr>
          <p:nvPr/>
        </p:nvSpPr>
        <p:spPr bwMode="auto">
          <a:xfrm>
            <a:off x="206375" y="4651375"/>
            <a:ext cx="4535488" cy="904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3"/>
              </a:buBlip>
            </a:pPr>
            <a:r>
              <a:rPr lang="fr-FR" altLang="fr-FR" sz="1600">
                <a:solidFill>
                  <a:srgbClr val="000099"/>
                </a:solidFill>
                <a:ea typeface="ＭＳ Ｐゴシック" panose="020B0600070205080204" pitchFamily="34" charset="-128"/>
              </a:rPr>
              <a:t>Voix </a:t>
            </a:r>
            <a:r>
              <a:rPr lang="fr-FR" altLang="fr-FR" sz="1600" b="1">
                <a:solidFill>
                  <a:srgbClr val="000099"/>
                </a:solidFill>
                <a:ea typeface="ＭＳ Ｐゴシック" panose="020B0600070205080204" pitchFamily="34" charset="-128"/>
              </a:rPr>
              <a:t>bitonale</a:t>
            </a:r>
            <a:r>
              <a:rPr lang="fr-FR" altLang="fr-FR" sz="1600">
                <a:solidFill>
                  <a:srgbClr val="000099"/>
                </a:solidFill>
                <a:ea typeface="ＭＳ Ｐゴシック" panose="020B0600070205080204" pitchFamily="34" charset="-128"/>
              </a:rPr>
              <a:t>, toux </a:t>
            </a:r>
            <a:r>
              <a:rPr lang="fr-FR" altLang="fr-FR" sz="1600" b="1">
                <a:solidFill>
                  <a:srgbClr val="000099"/>
                </a:solidFill>
                <a:ea typeface="ＭＳ Ｐゴシック" panose="020B0600070205080204" pitchFamily="34" charset="-128"/>
              </a:rPr>
              <a:t>douloureuse</a:t>
            </a:r>
            <a:r>
              <a:rPr lang="fr-FR" altLang="fr-FR" sz="1600">
                <a:solidFill>
                  <a:srgbClr val="000099"/>
                </a:solidFill>
                <a:ea typeface="ＭＳ Ｐゴシック" panose="020B0600070205080204" pitchFamily="34" charset="-128"/>
              </a:rPr>
              <a:t> par surmenage vocal, douleur brûlante dans la trachée et les bronches en toussant</a:t>
            </a:r>
          </a:p>
        </p:txBody>
      </p:sp>
      <p:sp>
        <p:nvSpPr>
          <p:cNvPr id="17" name="Text Box 8"/>
          <p:cNvSpPr txBox="1">
            <a:spLocks noChangeArrowheads="1"/>
          </p:cNvSpPr>
          <p:nvPr/>
        </p:nvSpPr>
        <p:spPr bwMode="auto">
          <a:xfrm>
            <a:off x="2397125" y="1069975"/>
            <a:ext cx="5926138" cy="400050"/>
          </a:xfrm>
          <a:prstGeom prst="rect">
            <a:avLst/>
          </a:prstGeom>
          <a:noFill/>
          <a:ln>
            <a:noFill/>
          </a:ln>
          <a:effectLst/>
        </p:spPr>
        <p:txBody>
          <a:bodyPr>
            <a:spAutoFit/>
          </a:bodyPr>
          <a:lstStyle/>
          <a:p>
            <a:pPr eaLnBrk="1" fontAlgn="auto" hangingPunct="1">
              <a:spcBef>
                <a:spcPts val="0"/>
              </a:spcBef>
              <a:spcAft>
                <a:spcPts val="0"/>
              </a:spcAft>
              <a:defRPr/>
            </a:pPr>
            <a:r>
              <a:rPr lang="fr-FR" altLang="fr-FR" sz="2000" b="1" dirty="0">
                <a:solidFill>
                  <a:srgbClr val="95C41D"/>
                </a:solidFill>
                <a:latin typeface="+mj-lt"/>
                <a:ea typeface="ＭＳ Ｐゴシック" panose="020B0600070205080204" pitchFamily="34" charset="-128"/>
                <a:sym typeface="Wingdings" panose="05000000000000000000" pitchFamily="2" charset="2"/>
              </a:rPr>
              <a:t> </a:t>
            </a:r>
            <a:r>
              <a:rPr lang="fr-FR" altLang="fr-FR" sz="2000" b="1" dirty="0">
                <a:solidFill>
                  <a:srgbClr val="95C41D"/>
                </a:solidFill>
                <a:latin typeface="+mj-lt"/>
                <a:ea typeface="ＭＳ Ｐゴシック" panose="020B0600070205080204" pitchFamily="34" charset="-128"/>
              </a:rPr>
              <a:t>Toux rauque</a:t>
            </a:r>
            <a:endParaRPr lang="fr-FR" altLang="fr-FR" sz="2000" b="1" dirty="0">
              <a:solidFill>
                <a:srgbClr val="95C41D"/>
              </a:solidFill>
              <a:latin typeface="+mj-lt"/>
              <a:ea typeface="ＭＳ Ｐゴシック" panose="020B0600070205080204" pitchFamily="34" charset="-128"/>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1" grpId="0" animBg="1"/>
      <p:bldP spid="14" grpId="0" animBg="1"/>
      <p:bldP spid="21" grpId="0" animBg="1"/>
      <p:bldP spid="23" grpId="0" animBg="1"/>
      <p:bldP spid="13" grpId="0" animBg="1"/>
      <p:bldP spid="1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2397125" y="1050925"/>
            <a:ext cx="5926138" cy="400050"/>
          </a:xfrm>
          <a:prstGeom prst="rect">
            <a:avLst/>
          </a:prstGeom>
          <a:noFill/>
          <a:ln>
            <a:noFill/>
          </a:ln>
          <a:effectLst/>
        </p:spPr>
        <p:txBody>
          <a:bodyPr>
            <a:spAutoFit/>
          </a:bodyPr>
          <a:lstStyle/>
          <a:p>
            <a:pPr eaLnBrk="1" fontAlgn="auto" hangingPunct="1">
              <a:spcBef>
                <a:spcPts val="0"/>
              </a:spcBef>
              <a:spcAft>
                <a:spcPts val="0"/>
              </a:spcAft>
              <a:defRPr/>
            </a:pPr>
            <a:r>
              <a:rPr lang="fr-FR" altLang="fr-FR" sz="2000" b="1" dirty="0">
                <a:solidFill>
                  <a:srgbClr val="95C41D"/>
                </a:solidFill>
                <a:latin typeface="+mj-lt"/>
                <a:ea typeface="ＭＳ Ｐゴシック" panose="020B0600070205080204" pitchFamily="34" charset="-128"/>
                <a:sym typeface="Wingdings" panose="05000000000000000000" pitchFamily="2" charset="2"/>
              </a:rPr>
              <a:t> </a:t>
            </a:r>
            <a:r>
              <a:rPr lang="fr-FR" altLang="fr-FR" sz="2000" b="1" dirty="0">
                <a:solidFill>
                  <a:srgbClr val="95C41D"/>
                </a:solidFill>
                <a:latin typeface="+mj-lt"/>
                <a:ea typeface="ＭＳ Ｐゴシック" panose="020B0600070205080204" pitchFamily="34" charset="-128"/>
              </a:rPr>
              <a:t>Toux grasse</a:t>
            </a:r>
            <a:endParaRPr lang="fr-FR" altLang="fr-FR" sz="2000" b="1" dirty="0">
              <a:solidFill>
                <a:srgbClr val="95C41D"/>
              </a:solidFill>
              <a:latin typeface="+mj-lt"/>
              <a:ea typeface="ＭＳ Ｐゴシック" panose="020B0600070205080204" pitchFamily="34" charset="-128"/>
              <a:sym typeface="Wingdings" panose="05000000000000000000" pitchFamily="2" charset="2"/>
            </a:endParaRPr>
          </a:p>
        </p:txBody>
      </p:sp>
      <p:sp>
        <p:nvSpPr>
          <p:cNvPr id="288771"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sp>
        <p:nvSpPr>
          <p:cNvPr id="11" name="Text Box 6"/>
          <p:cNvSpPr txBox="1">
            <a:spLocks noChangeArrowheads="1"/>
          </p:cNvSpPr>
          <p:nvPr/>
        </p:nvSpPr>
        <p:spPr bwMode="auto">
          <a:xfrm>
            <a:off x="7439025" y="4598988"/>
            <a:ext cx="3705225"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Blatta</a:t>
            </a:r>
            <a:r>
              <a:rPr lang="fr-FR" altLang="fr-FR" b="1" dirty="0">
                <a:solidFill>
                  <a:srgbClr val="000099"/>
                </a:solidFill>
                <a:latin typeface="+mj-lt"/>
              </a:rPr>
              <a:t> </a:t>
            </a:r>
            <a:r>
              <a:rPr lang="fr-FR" altLang="fr-FR" b="1" dirty="0" err="1">
                <a:solidFill>
                  <a:srgbClr val="000099"/>
                </a:solidFill>
                <a:latin typeface="+mj-lt"/>
              </a:rPr>
              <a:t>orientalis</a:t>
            </a:r>
            <a:r>
              <a:rPr lang="fr-FR" altLang="fr-FR" b="1" dirty="0">
                <a:solidFill>
                  <a:srgbClr val="000099"/>
                </a:solidFill>
                <a:latin typeface="+mj-lt"/>
              </a:rPr>
              <a:t> 5 CH</a:t>
            </a:r>
          </a:p>
          <a:p>
            <a:pPr algn="r" eaLnBrk="1" fontAlgn="auto" hangingPunct="1">
              <a:spcBef>
                <a:spcPts val="0"/>
              </a:spcBef>
              <a:spcAft>
                <a:spcPts val="0"/>
              </a:spcAft>
              <a:buClr>
                <a:srgbClr val="62C400"/>
              </a:buClr>
              <a:defRPr/>
            </a:pPr>
            <a:r>
              <a:rPr lang="fr-FR" altLang="fr-FR" sz="1600" dirty="0">
                <a:solidFill>
                  <a:srgbClr val="000099"/>
                </a:solidFill>
                <a:latin typeface="Arial"/>
                <a:cs typeface="+mn-cs"/>
              </a:rPr>
              <a:t>5 granules 3 à 6 fois par jour - ESA</a:t>
            </a:r>
          </a:p>
        </p:txBody>
      </p:sp>
      <p:sp>
        <p:nvSpPr>
          <p:cNvPr id="12" name="Text Box 47"/>
          <p:cNvSpPr txBox="1">
            <a:spLocks noChangeArrowheads="1"/>
          </p:cNvSpPr>
          <p:nvPr/>
        </p:nvSpPr>
        <p:spPr bwMode="auto">
          <a:xfrm>
            <a:off x="171450" y="4929188"/>
            <a:ext cx="5494338" cy="412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3"/>
              </a:buBlip>
            </a:pPr>
            <a:r>
              <a:rPr lang="fr-FR" altLang="fr-FR" sz="1600" b="1">
                <a:solidFill>
                  <a:srgbClr val="000099"/>
                </a:solidFill>
                <a:ea typeface="ＭＳ Ｐゴシック" panose="020B0600070205080204" pitchFamily="34" charset="-128"/>
              </a:rPr>
              <a:t>Encombrement bronchique </a:t>
            </a:r>
            <a:r>
              <a:rPr lang="fr-FR" altLang="fr-FR" sz="1600">
                <a:solidFill>
                  <a:srgbClr val="000099"/>
                </a:solidFill>
                <a:ea typeface="ＭＳ Ｐゴシック" panose="020B0600070205080204" pitchFamily="34" charset="-128"/>
              </a:rPr>
              <a:t>sur un terrain allergique </a:t>
            </a:r>
          </a:p>
        </p:txBody>
      </p:sp>
      <p:sp>
        <p:nvSpPr>
          <p:cNvPr id="13" name="Text Box 6"/>
          <p:cNvSpPr txBox="1">
            <a:spLocks noChangeArrowheads="1"/>
          </p:cNvSpPr>
          <p:nvPr/>
        </p:nvSpPr>
        <p:spPr bwMode="auto">
          <a:xfrm>
            <a:off x="7439025" y="1771650"/>
            <a:ext cx="3705225"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Ipeca</a:t>
            </a:r>
            <a:r>
              <a:rPr lang="fr-FR" altLang="fr-FR" b="1" dirty="0">
                <a:solidFill>
                  <a:srgbClr val="000099"/>
                </a:solidFill>
                <a:latin typeface="+mj-lt"/>
              </a:rPr>
              <a:t> 9 CH</a:t>
            </a:r>
          </a:p>
          <a:p>
            <a:pPr algn="r" eaLnBrk="1" fontAlgn="auto" hangingPunct="1">
              <a:spcBef>
                <a:spcPts val="0"/>
              </a:spcBef>
              <a:spcAft>
                <a:spcPts val="0"/>
              </a:spcAft>
              <a:buClr>
                <a:srgbClr val="62C400"/>
              </a:buClr>
              <a:defRPr/>
            </a:pPr>
            <a:r>
              <a:rPr lang="fr-FR" altLang="fr-FR" sz="1600" dirty="0">
                <a:solidFill>
                  <a:srgbClr val="000099"/>
                </a:solidFill>
                <a:latin typeface="+mj-lt"/>
              </a:rPr>
              <a:t>5 granules 3 à 6 fois par jour - ESA</a:t>
            </a:r>
          </a:p>
        </p:txBody>
      </p:sp>
      <p:sp>
        <p:nvSpPr>
          <p:cNvPr id="14" name="Text Box 47"/>
          <p:cNvSpPr txBox="1">
            <a:spLocks noChangeArrowheads="1"/>
          </p:cNvSpPr>
          <p:nvPr/>
        </p:nvSpPr>
        <p:spPr bwMode="auto">
          <a:xfrm>
            <a:off x="174625" y="1766888"/>
            <a:ext cx="4995863" cy="898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3"/>
              </a:buBlip>
            </a:pPr>
            <a:r>
              <a:rPr lang="fr-FR" altLang="fr-FR" sz="1600">
                <a:solidFill>
                  <a:srgbClr val="000099"/>
                </a:solidFill>
                <a:ea typeface="ＭＳ Ｐゴシック" panose="020B0600070205080204" pitchFamily="34" charset="-128"/>
              </a:rPr>
              <a:t>Toux </a:t>
            </a:r>
            <a:r>
              <a:rPr lang="fr-FR" altLang="fr-FR" sz="1600" b="1">
                <a:solidFill>
                  <a:srgbClr val="000099"/>
                </a:solidFill>
                <a:ea typeface="ＭＳ Ｐゴシック" panose="020B0600070205080204" pitchFamily="34" charset="-128"/>
              </a:rPr>
              <a:t>nauséeuse</a:t>
            </a:r>
            <a:r>
              <a:rPr lang="fr-FR" altLang="fr-FR" sz="1600">
                <a:solidFill>
                  <a:srgbClr val="000099"/>
                </a:solidFill>
                <a:ea typeface="ＭＳ Ｐゴシック" panose="020B0600070205080204" pitchFamily="34" charset="-128"/>
              </a:rPr>
              <a:t> avec tendance à entraîner des </a:t>
            </a:r>
            <a:r>
              <a:rPr lang="fr-FR" altLang="fr-FR" sz="1600" b="1">
                <a:solidFill>
                  <a:srgbClr val="000099"/>
                </a:solidFill>
                <a:ea typeface="ＭＳ Ｐゴシック" panose="020B0600070205080204" pitchFamily="34" charset="-128"/>
              </a:rPr>
              <a:t>vomissements glaireux</a:t>
            </a:r>
          </a:p>
          <a:p>
            <a:r>
              <a:rPr lang="fr-FR" altLang="fr-FR" sz="1600">
                <a:solidFill>
                  <a:srgbClr val="000099"/>
                </a:solidFill>
                <a:ea typeface="ＭＳ Ｐゴシック" panose="020B0600070205080204" pitchFamily="34" charset="-128"/>
              </a:rPr>
              <a:t>     langue propre</a:t>
            </a:r>
          </a:p>
        </p:txBody>
      </p:sp>
      <p:sp>
        <p:nvSpPr>
          <p:cNvPr id="21" name="Text Box 6"/>
          <p:cNvSpPr txBox="1">
            <a:spLocks noChangeArrowheads="1"/>
          </p:cNvSpPr>
          <p:nvPr/>
        </p:nvSpPr>
        <p:spPr bwMode="auto">
          <a:xfrm>
            <a:off x="7439025" y="2732088"/>
            <a:ext cx="3705225"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Antimonium</a:t>
            </a:r>
            <a:r>
              <a:rPr lang="fr-FR" altLang="fr-FR" b="1" dirty="0">
                <a:solidFill>
                  <a:srgbClr val="000099"/>
                </a:solidFill>
                <a:latin typeface="+mj-lt"/>
              </a:rPr>
              <a:t> </a:t>
            </a:r>
            <a:r>
              <a:rPr lang="fr-FR" altLang="fr-FR" b="1" dirty="0" err="1">
                <a:solidFill>
                  <a:srgbClr val="000099"/>
                </a:solidFill>
                <a:latin typeface="+mj-lt"/>
              </a:rPr>
              <a:t>tartaricum</a:t>
            </a:r>
            <a:r>
              <a:rPr lang="fr-FR" altLang="fr-FR" b="1" dirty="0">
                <a:solidFill>
                  <a:srgbClr val="000099"/>
                </a:solidFill>
                <a:latin typeface="+mj-lt"/>
              </a:rPr>
              <a:t> 5-9 CH</a:t>
            </a:r>
          </a:p>
          <a:p>
            <a:pPr algn="r" eaLnBrk="1" fontAlgn="auto" hangingPunct="1">
              <a:spcBef>
                <a:spcPts val="0"/>
              </a:spcBef>
              <a:spcAft>
                <a:spcPts val="0"/>
              </a:spcAft>
              <a:buClr>
                <a:srgbClr val="62C400"/>
              </a:buClr>
              <a:defRPr/>
            </a:pPr>
            <a:r>
              <a:rPr lang="fr-FR" altLang="fr-FR" sz="1600" dirty="0">
                <a:solidFill>
                  <a:srgbClr val="000099"/>
                </a:solidFill>
              </a:rPr>
              <a:t>5 granules 3 à 6  fois par jour - ESA</a:t>
            </a:r>
            <a:r>
              <a:rPr lang="fr-FR" altLang="fr-FR" sz="1600" b="1" dirty="0">
                <a:solidFill>
                  <a:srgbClr val="000099"/>
                </a:solidFill>
                <a:latin typeface="+mj-lt"/>
              </a:rPr>
              <a:t> </a:t>
            </a:r>
          </a:p>
        </p:txBody>
      </p:sp>
      <p:sp>
        <p:nvSpPr>
          <p:cNvPr id="22" name="Text Box 47"/>
          <p:cNvSpPr txBox="1">
            <a:spLocks noChangeArrowheads="1"/>
          </p:cNvSpPr>
          <p:nvPr/>
        </p:nvSpPr>
        <p:spPr bwMode="auto">
          <a:xfrm>
            <a:off x="180975" y="2789238"/>
            <a:ext cx="5102225" cy="898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3"/>
              </a:buBlip>
            </a:pPr>
            <a:r>
              <a:rPr lang="fr-FR" altLang="fr-FR" sz="1600">
                <a:solidFill>
                  <a:srgbClr val="000099"/>
                </a:solidFill>
                <a:ea typeface="ＭＳ Ｐゴシック" panose="020B0600070205080204" pitchFamily="34" charset="-128"/>
              </a:rPr>
              <a:t>Toux avec </a:t>
            </a:r>
            <a:r>
              <a:rPr lang="fr-FR" altLang="fr-FR" sz="1600" b="1">
                <a:solidFill>
                  <a:srgbClr val="000099"/>
                </a:solidFill>
                <a:ea typeface="ＭＳ Ｐゴシック" panose="020B0600070205080204" pitchFamily="34" charset="-128"/>
              </a:rPr>
              <a:t>expectoration difficile</a:t>
            </a:r>
          </a:p>
          <a:p>
            <a:r>
              <a:rPr lang="fr-FR" altLang="fr-FR" sz="1600">
                <a:solidFill>
                  <a:srgbClr val="000099"/>
                </a:solidFill>
                <a:ea typeface="ＭＳ Ｐゴシック" panose="020B0600070205080204" pitchFamily="34" charset="-128"/>
              </a:rPr>
              <a:t>     Grandes quantités de mucus difficile à décoller</a:t>
            </a:r>
          </a:p>
          <a:p>
            <a:r>
              <a:rPr lang="fr-FR" altLang="fr-FR" sz="1600">
                <a:solidFill>
                  <a:srgbClr val="000099"/>
                </a:solidFill>
                <a:ea typeface="ＭＳ Ｐゴシック" panose="020B0600070205080204" pitchFamily="34" charset="-128"/>
              </a:rPr>
              <a:t>     langue chargée</a:t>
            </a:r>
          </a:p>
        </p:txBody>
      </p:sp>
      <p:sp>
        <p:nvSpPr>
          <p:cNvPr id="23" name="Text Box 6"/>
          <p:cNvSpPr txBox="1">
            <a:spLocks noChangeArrowheads="1"/>
          </p:cNvSpPr>
          <p:nvPr/>
        </p:nvSpPr>
        <p:spPr bwMode="auto">
          <a:xfrm>
            <a:off x="7439025" y="3744913"/>
            <a:ext cx="3706813"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Pulsatilla</a:t>
            </a:r>
            <a:r>
              <a:rPr lang="fr-FR" altLang="fr-FR" b="1" dirty="0">
                <a:solidFill>
                  <a:srgbClr val="000099"/>
                </a:solidFill>
                <a:latin typeface="+mj-lt"/>
              </a:rPr>
              <a:t> 15 CH</a:t>
            </a:r>
          </a:p>
          <a:p>
            <a:pPr algn="r" eaLnBrk="1" fontAlgn="auto" hangingPunct="1">
              <a:spcBef>
                <a:spcPts val="0"/>
              </a:spcBef>
              <a:spcAft>
                <a:spcPts val="0"/>
              </a:spcAft>
              <a:buClr>
                <a:srgbClr val="62C400"/>
              </a:buClr>
              <a:defRPr/>
            </a:pPr>
            <a:r>
              <a:rPr lang="fr-FR" altLang="fr-FR" sz="1600" dirty="0">
                <a:solidFill>
                  <a:srgbClr val="000099"/>
                </a:solidFill>
                <a:latin typeface="Arial"/>
                <a:cs typeface="+mn-cs"/>
              </a:rPr>
              <a:t>5 granules 3 à 6 fois par jour - ESA</a:t>
            </a:r>
          </a:p>
        </p:txBody>
      </p:sp>
      <p:sp>
        <p:nvSpPr>
          <p:cNvPr id="24" name="Text Box 47"/>
          <p:cNvSpPr txBox="1">
            <a:spLocks noChangeArrowheads="1"/>
          </p:cNvSpPr>
          <p:nvPr/>
        </p:nvSpPr>
        <p:spPr bwMode="auto">
          <a:xfrm>
            <a:off x="171450" y="3790950"/>
            <a:ext cx="6297613" cy="898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3"/>
              </a:buBlip>
            </a:pPr>
            <a:r>
              <a:rPr lang="fr-FR" altLang="fr-FR" sz="1600" b="1">
                <a:solidFill>
                  <a:srgbClr val="000099"/>
                </a:solidFill>
                <a:ea typeface="ＭＳ Ｐゴシック" panose="020B0600070205080204" pitchFamily="34" charset="-128"/>
              </a:rPr>
              <a:t>Toux grasse le jour </a:t>
            </a:r>
            <a:r>
              <a:rPr lang="fr-FR" altLang="fr-FR" sz="1600">
                <a:solidFill>
                  <a:srgbClr val="000099"/>
                </a:solidFill>
                <a:ea typeface="ＭＳ Ｐゴシック" panose="020B0600070205080204" pitchFamily="34" charset="-128"/>
              </a:rPr>
              <a:t>avec mucosités épaisses jaunâtres</a:t>
            </a:r>
          </a:p>
          <a:p>
            <a:r>
              <a:rPr lang="fr-FR" altLang="fr-FR" sz="1600" b="1">
                <a:solidFill>
                  <a:srgbClr val="000099"/>
                </a:solidFill>
                <a:ea typeface="ＭＳ Ｐゴシック" panose="020B0600070205080204" pitchFamily="34" charset="-128"/>
              </a:rPr>
              <a:t>     Toux sèche la nuit </a:t>
            </a:r>
            <a:r>
              <a:rPr lang="fr-FR" altLang="fr-FR" sz="1600">
                <a:solidFill>
                  <a:srgbClr val="000099"/>
                </a:solidFill>
                <a:ea typeface="ＭＳ Ｐゴシック" panose="020B0600070205080204" pitchFamily="34" charset="-128"/>
              </a:rPr>
              <a:t>obligeant le malade à s’asseoir</a:t>
            </a:r>
          </a:p>
          <a:p>
            <a:r>
              <a:rPr lang="fr-FR" altLang="fr-FR" sz="1600" i="1">
                <a:solidFill>
                  <a:srgbClr val="000099"/>
                </a:solidFill>
                <a:ea typeface="ＭＳ Ｐゴシック" panose="020B0600070205080204" pitchFamily="34" charset="-128"/>
              </a:rPr>
              <a:t>     Amélioration à l’air frais</a:t>
            </a:r>
          </a:p>
        </p:txBody>
      </p:sp>
      <p:sp>
        <p:nvSpPr>
          <p:cNvPr id="27" name="Text Box 6"/>
          <p:cNvSpPr txBox="1">
            <a:spLocks noChangeArrowheads="1"/>
          </p:cNvSpPr>
          <p:nvPr/>
        </p:nvSpPr>
        <p:spPr bwMode="auto">
          <a:xfrm>
            <a:off x="7439025" y="5438775"/>
            <a:ext cx="3705225"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Senega</a:t>
            </a:r>
            <a:r>
              <a:rPr lang="fr-FR" altLang="fr-FR" b="1" dirty="0">
                <a:solidFill>
                  <a:srgbClr val="000099"/>
                </a:solidFill>
                <a:latin typeface="+mj-lt"/>
              </a:rPr>
              <a:t> 5 CH</a:t>
            </a:r>
          </a:p>
          <a:p>
            <a:pPr algn="r" eaLnBrk="1" fontAlgn="auto" hangingPunct="1">
              <a:spcBef>
                <a:spcPts val="0"/>
              </a:spcBef>
              <a:spcAft>
                <a:spcPts val="0"/>
              </a:spcAft>
              <a:buClr>
                <a:srgbClr val="62C400"/>
              </a:buClr>
              <a:defRPr/>
            </a:pPr>
            <a:r>
              <a:rPr lang="fr-FR" altLang="fr-FR" sz="1600" dirty="0">
                <a:solidFill>
                  <a:srgbClr val="000099"/>
                </a:solidFill>
              </a:rPr>
              <a:t>5 granules 3 à 6 fois par jour - ESA</a:t>
            </a:r>
          </a:p>
        </p:txBody>
      </p:sp>
      <p:sp>
        <p:nvSpPr>
          <p:cNvPr id="28" name="Text Box 47"/>
          <p:cNvSpPr txBox="1">
            <a:spLocks noChangeArrowheads="1"/>
          </p:cNvSpPr>
          <p:nvPr/>
        </p:nvSpPr>
        <p:spPr bwMode="auto">
          <a:xfrm>
            <a:off x="180975" y="5516563"/>
            <a:ext cx="6034088" cy="414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3"/>
              </a:buBlip>
            </a:pPr>
            <a:r>
              <a:rPr lang="fr-FR" altLang="fr-FR" sz="1600">
                <a:solidFill>
                  <a:srgbClr val="000099"/>
                </a:solidFill>
                <a:ea typeface="ＭＳ Ｐゴシック" panose="020B0600070205080204" pitchFamily="34" charset="-128"/>
              </a:rPr>
              <a:t>Expectoration </a:t>
            </a:r>
            <a:r>
              <a:rPr lang="fr-FR" altLang="fr-FR" sz="1600" b="1">
                <a:solidFill>
                  <a:srgbClr val="000099"/>
                </a:solidFill>
                <a:ea typeface="ＭＳ Ｐゴシック" panose="020B0600070205080204" pitchFamily="34" charset="-128"/>
              </a:rPr>
              <a:t>difficile</a:t>
            </a:r>
            <a:r>
              <a:rPr lang="fr-FR" altLang="fr-FR" sz="1600">
                <a:solidFill>
                  <a:srgbClr val="000099"/>
                </a:solidFill>
                <a:ea typeface="ＭＳ Ｐゴシック" panose="020B0600070205080204" pitchFamily="34" charset="-128"/>
              </a:rPr>
              <a:t> </a:t>
            </a:r>
            <a:r>
              <a:rPr lang="fr-FR" altLang="fr-FR" sz="1600" b="1">
                <a:solidFill>
                  <a:srgbClr val="000099"/>
                </a:solidFill>
                <a:ea typeface="ＭＳ Ｐゴシック" panose="020B0600070205080204" pitchFamily="34" charset="-128"/>
              </a:rPr>
              <a:t>de</a:t>
            </a:r>
            <a:r>
              <a:rPr lang="fr-FR" altLang="fr-FR" sz="1600">
                <a:solidFill>
                  <a:srgbClr val="000099"/>
                </a:solidFill>
                <a:ea typeface="ＭＳ Ｐゴシック" panose="020B0600070205080204" pitchFamily="34" charset="-128"/>
              </a:rPr>
              <a:t> </a:t>
            </a:r>
            <a:r>
              <a:rPr lang="fr-FR" altLang="fr-FR" sz="1600" b="1">
                <a:solidFill>
                  <a:srgbClr val="000099"/>
                </a:solidFill>
                <a:ea typeface="ＭＳ Ｐゴシック" panose="020B0600070205080204" pitchFamily="34" charset="-128"/>
              </a:rPr>
              <a:t>mucus visqueux et filandreux</a:t>
            </a:r>
          </a:p>
        </p:txBody>
      </p:sp>
      <p:pic>
        <p:nvPicPr>
          <p:cNvPr id="288782" name="Imag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449263"/>
            <a:ext cx="15652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288782"/>
                                        </p:tgtEl>
                                        <p:attrNameLst>
                                          <p:attrName>style.visibility</p:attrName>
                                        </p:attrNameLst>
                                      </p:cBhvr>
                                      <p:tavLst>
                                        <p:tav tm="0">
                                          <p:val>
                                            <p:strVal val="hidden"/>
                                          </p:val>
                                        </p:tav>
                                        <p:tav tm="50000">
                                          <p:val>
                                            <p:strVal val="visible"/>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1" grpId="0" animBg="1"/>
      <p:bldP spid="22" grpId="0" animBg="1"/>
      <p:bldP spid="23" grpId="0" animBg="1"/>
      <p:bldP spid="24" grpId="0" animBg="1"/>
      <p:bldP spid="27" grpId="0" animBg="1"/>
      <p:bldP spid="2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19"/>
          <p:cNvSpPr>
            <a:spLocks noChangeArrowheads="1"/>
          </p:cNvSpPr>
          <p:nvPr/>
        </p:nvSpPr>
        <p:spPr bwMode="auto">
          <a:xfrm>
            <a:off x="4945063" y="2014538"/>
            <a:ext cx="67167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fr-FR" altLang="fr-FR" sz="2000" b="1" u="sng">
                <a:solidFill>
                  <a:srgbClr val="000099"/>
                </a:solidFill>
                <a:ea typeface="ＭＳ Ｐゴシック" panose="020B0600070205080204" pitchFamily="34" charset="-128"/>
                <a:cs typeface="Arial" panose="020B0604020202020204" pitchFamily="34" charset="0"/>
              </a:rPr>
              <a:t>Objectifs :</a:t>
            </a:r>
          </a:p>
          <a:p>
            <a:pPr eaLnBrk="1" hangingPunct="1">
              <a:lnSpc>
                <a:spcPct val="90000"/>
              </a:lnSpc>
              <a:spcBef>
                <a:spcPct val="20000"/>
              </a:spcBef>
            </a:pPr>
            <a:endParaRPr lang="fr-FR" altLang="fr-FR" sz="1000" b="1" u="sng">
              <a:solidFill>
                <a:srgbClr val="000099"/>
              </a:solidFill>
              <a:ea typeface="ＭＳ Ｐゴシック" panose="020B0600070205080204" pitchFamily="34" charset="-128"/>
              <a:cs typeface="Arial" panose="020B0604020202020204" pitchFamily="34" charset="0"/>
            </a:endParaRPr>
          </a:p>
          <a:p>
            <a:pPr eaLnBrk="1" hangingPunct="1">
              <a:lnSpc>
                <a:spcPct val="90000"/>
              </a:lnSpc>
              <a:spcBef>
                <a:spcPct val="20000"/>
              </a:spcBef>
              <a:buFont typeface="Wingdings" panose="05000000000000000000" pitchFamily="2" charset="2"/>
              <a:buChar char=""/>
            </a:pPr>
            <a:r>
              <a:rPr lang="fr-FR" altLang="fr-FR" sz="2000">
                <a:solidFill>
                  <a:srgbClr val="000099"/>
                </a:solidFill>
                <a:ea typeface="ＭＳ Ｐゴシック" panose="020B0600070205080204" pitchFamily="34" charset="-128"/>
                <a:cs typeface="Arial" panose="020B0604020202020204" pitchFamily="34" charset="0"/>
              </a:rPr>
              <a:t>Construire un outil pratique d’aide au conseil</a:t>
            </a:r>
          </a:p>
          <a:p>
            <a:pPr eaLnBrk="1" hangingPunct="1">
              <a:lnSpc>
                <a:spcPct val="90000"/>
              </a:lnSpc>
              <a:spcBef>
                <a:spcPct val="20000"/>
              </a:spcBef>
              <a:buFont typeface="Wingdings" panose="05000000000000000000" pitchFamily="2" charset="2"/>
              <a:buNone/>
            </a:pPr>
            <a:endParaRPr lang="fr-FR" altLang="fr-FR" sz="2000">
              <a:solidFill>
                <a:srgbClr val="000099"/>
              </a:solidFill>
              <a:ea typeface="ＭＳ Ｐゴシック" panose="020B0600070205080204" pitchFamily="34" charset="-128"/>
              <a:cs typeface="Arial" panose="020B0604020202020204" pitchFamily="34" charset="0"/>
            </a:endParaRPr>
          </a:p>
        </p:txBody>
      </p:sp>
      <p:sp>
        <p:nvSpPr>
          <p:cNvPr id="290819" name="Rectangle 15"/>
          <p:cNvSpPr>
            <a:spLocks noChangeArrowheads="1"/>
          </p:cNvSpPr>
          <p:nvPr/>
        </p:nvSpPr>
        <p:spPr bwMode="auto">
          <a:xfrm>
            <a:off x="3503613" y="3832225"/>
            <a:ext cx="75453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FR" altLang="fr-FR" b="1" u="sng">
                <a:solidFill>
                  <a:srgbClr val="000099"/>
                </a:solidFill>
                <a:ea typeface="ＭＳ Ｐゴシック" panose="020B0600070205080204" pitchFamily="34" charset="-128"/>
                <a:cs typeface="Arial" panose="020B0604020202020204" pitchFamily="34" charset="0"/>
              </a:rPr>
              <a:t>Règles du jeu </a:t>
            </a:r>
            <a:r>
              <a:rPr lang="fr-FR" altLang="fr-FR" b="1">
                <a:solidFill>
                  <a:srgbClr val="000090"/>
                </a:solidFill>
                <a:ea typeface="ＭＳ Ｐゴシック" panose="020B0600070205080204" pitchFamily="34" charset="-128"/>
                <a:cs typeface="Arial" panose="020B0604020202020204" pitchFamily="34" charset="0"/>
              </a:rPr>
              <a:t>: </a:t>
            </a:r>
          </a:p>
          <a:p>
            <a:pPr eaLnBrk="1" hangingPunct="1">
              <a:spcBef>
                <a:spcPct val="50000"/>
              </a:spcBef>
              <a:buFontTx/>
              <a:buBlip>
                <a:blip r:embed="rId3"/>
              </a:buBlip>
            </a:pPr>
            <a:r>
              <a:rPr lang="fr-FR" altLang="fr-FR">
                <a:solidFill>
                  <a:srgbClr val="000099"/>
                </a:solidFill>
                <a:ea typeface="ＭＳ Ｐゴシック" panose="020B0600070205080204" pitchFamily="34" charset="-128"/>
                <a:cs typeface="Arial" panose="020B0604020202020204" pitchFamily="34" charset="0"/>
              </a:rPr>
              <a:t>En </a:t>
            </a:r>
            <a:r>
              <a:rPr lang="fr-FR" altLang="fr-FR" b="1">
                <a:solidFill>
                  <a:srgbClr val="000099"/>
                </a:solidFill>
                <a:ea typeface="ＭＳ Ｐゴシック" panose="020B0600070205080204" pitchFamily="34" charset="-128"/>
                <a:cs typeface="Arial" panose="020B0604020202020204" pitchFamily="34" charset="0"/>
              </a:rPr>
              <a:t>binôme</a:t>
            </a:r>
            <a:r>
              <a:rPr lang="fr-FR" altLang="fr-FR">
                <a:solidFill>
                  <a:srgbClr val="000099"/>
                </a:solidFill>
                <a:ea typeface="ＭＳ Ｐゴシック" panose="020B0600070205080204" pitchFamily="34" charset="-128"/>
                <a:cs typeface="Arial" panose="020B0604020202020204" pitchFamily="34" charset="0"/>
              </a:rPr>
              <a:t>,</a:t>
            </a:r>
          </a:p>
          <a:p>
            <a:pPr eaLnBrk="1" hangingPunct="1">
              <a:spcBef>
                <a:spcPct val="50000"/>
              </a:spcBef>
              <a:buFontTx/>
              <a:buBlip>
                <a:blip r:embed="rId3"/>
              </a:buBlip>
            </a:pPr>
            <a:r>
              <a:rPr lang="fr-FR" altLang="fr-FR">
                <a:solidFill>
                  <a:srgbClr val="000099"/>
                </a:solidFill>
                <a:ea typeface="ＭＳ Ｐゴシック" panose="020B0600070205080204" pitchFamily="34" charset="-128"/>
                <a:cs typeface="Arial" panose="020B0604020202020204" pitchFamily="34" charset="0"/>
              </a:rPr>
              <a:t>Compléter le tableau de synthèse à trous</a:t>
            </a:r>
          </a:p>
        </p:txBody>
      </p:sp>
      <p:sp>
        <p:nvSpPr>
          <p:cNvPr id="290820"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290821" name="ZoneTexte 8"/>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rPr>
              <a:t>10’</a:t>
            </a:r>
          </a:p>
        </p:txBody>
      </p:sp>
      <p:sp>
        <p:nvSpPr>
          <p:cNvPr id="290822"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graphicFrame>
        <p:nvGraphicFramePr>
          <p:cNvPr id="8" name="Tableau 7"/>
          <p:cNvGraphicFramePr>
            <a:graphicFrameLocks noGrp="1"/>
          </p:cNvGraphicFramePr>
          <p:nvPr/>
        </p:nvGraphicFramePr>
        <p:xfrm>
          <a:off x="1851379" y="1095022"/>
          <a:ext cx="8816620" cy="5328357"/>
        </p:xfrm>
        <a:graphic>
          <a:graphicData uri="http://schemas.openxmlformats.org/drawingml/2006/table">
            <a:tbl>
              <a:tblPr firstRow="1" firstCol="1" bandRow="1"/>
              <a:tblGrid>
                <a:gridCol w="1579245">
                  <a:extLst>
                    <a:ext uri="{9D8B030D-6E8A-4147-A177-3AD203B41FA5}">
                      <a16:colId xmlns:a16="http://schemas.microsoft.com/office/drawing/2014/main" val="20000"/>
                    </a:ext>
                  </a:extLst>
                </a:gridCol>
                <a:gridCol w="1314488">
                  <a:extLst>
                    <a:ext uri="{9D8B030D-6E8A-4147-A177-3AD203B41FA5}">
                      <a16:colId xmlns:a16="http://schemas.microsoft.com/office/drawing/2014/main" val="20001"/>
                    </a:ext>
                  </a:extLst>
                </a:gridCol>
                <a:gridCol w="1429159">
                  <a:extLst>
                    <a:ext uri="{9D8B030D-6E8A-4147-A177-3AD203B41FA5}">
                      <a16:colId xmlns:a16="http://schemas.microsoft.com/office/drawing/2014/main" val="20002"/>
                    </a:ext>
                  </a:extLst>
                </a:gridCol>
                <a:gridCol w="1322922">
                  <a:extLst>
                    <a:ext uri="{9D8B030D-6E8A-4147-A177-3AD203B41FA5}">
                      <a16:colId xmlns:a16="http://schemas.microsoft.com/office/drawing/2014/main" val="20003"/>
                    </a:ext>
                  </a:extLst>
                </a:gridCol>
                <a:gridCol w="1429159">
                  <a:extLst>
                    <a:ext uri="{9D8B030D-6E8A-4147-A177-3AD203B41FA5}">
                      <a16:colId xmlns:a16="http://schemas.microsoft.com/office/drawing/2014/main" val="20004"/>
                    </a:ext>
                  </a:extLst>
                </a:gridCol>
                <a:gridCol w="1741647">
                  <a:extLst>
                    <a:ext uri="{9D8B030D-6E8A-4147-A177-3AD203B41FA5}">
                      <a16:colId xmlns:a16="http://schemas.microsoft.com/office/drawing/2014/main" val="20005"/>
                    </a:ext>
                  </a:extLst>
                </a:gridCol>
              </a:tblGrid>
              <a:tr h="251592">
                <a:tc gridSpan="6">
                  <a:txBody>
                    <a:bodyPr/>
                    <a:lstStyle/>
                    <a:p>
                      <a:pPr algn="ctr">
                        <a:spcAft>
                          <a:spcPts val="0"/>
                        </a:spcAft>
                      </a:pPr>
                      <a:r>
                        <a:rPr lang="fr-FR" sz="1400" dirty="0">
                          <a:solidFill>
                            <a:srgbClr val="0070C0"/>
                          </a:solidFill>
                          <a:effectLst/>
                          <a:highlight>
                            <a:srgbClr val="FFFF00"/>
                          </a:highligh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503184">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Médicament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Toux</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Expectoration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Aggravation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Amélioration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Symptômes concomitants</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1592">
                <a:tc gridSpan="6">
                  <a:txBody>
                    <a:bodyPr/>
                    <a:lstStyle/>
                    <a:p>
                      <a:pPr algn="ctr">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TOUX SÈCHE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1006368">
                <a:tc>
                  <a:txBody>
                    <a:bodyPr/>
                    <a:lstStyle/>
                    <a:p>
                      <a:pPr algn="ctr">
                        <a:spcBef>
                          <a:spcPts val="600"/>
                        </a:spcBef>
                        <a:spcAft>
                          <a:spcPts val="0"/>
                        </a:spcAft>
                      </a:pPr>
                      <a:r>
                        <a:rPr lang="fr-FR" sz="1400" b="1" dirty="0" err="1">
                          <a:effectLst/>
                          <a:latin typeface="Arial" panose="020B0604020202020204" pitchFamily="34" charset="0"/>
                          <a:ea typeface="MS Mincho" panose="02020609040205080304" pitchFamily="49" charset="-128"/>
                          <a:cs typeface="Times New Roman" panose="02020603050405020304" pitchFamily="18" charset="0"/>
                        </a:rPr>
                        <a:t>Cuprum</a:t>
                      </a:r>
                      <a:r>
                        <a:rPr lang="fr-FR" sz="1400" b="1" dirty="0">
                          <a:effectLst/>
                          <a:latin typeface="Arial" panose="020B0604020202020204" pitchFamily="34" charset="0"/>
                          <a:ea typeface="MS Mincho" panose="02020609040205080304" pitchFamily="49" charset="-128"/>
                          <a:cs typeface="Times New Roman" panose="02020603050405020304" pitchFamily="18" charset="0"/>
                        </a:rPr>
                        <a:t> </a:t>
                      </a:r>
                      <a:r>
                        <a:rPr lang="fr-FR" sz="1400" b="1" dirty="0" err="1">
                          <a:effectLst/>
                          <a:latin typeface="Arial" panose="020B0604020202020204" pitchFamily="34" charset="0"/>
                          <a:ea typeface="MS Mincho" panose="02020609040205080304" pitchFamily="49" charset="-128"/>
                          <a:cs typeface="Times New Roman" panose="02020603050405020304" pitchFamily="18" charset="0"/>
                        </a:rPr>
                        <a:t>metallicum</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Sèche quinteuse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 </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Rare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Au froid</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 </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Pâleur de la face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51294">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Drosera</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Sèche quinteuse</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 </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pPr>
                      <a:r>
                        <a:rPr lang="fr-FR" sz="140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Bef>
                          <a:spcPts val="300"/>
                        </a:spcBef>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Chaleur du lit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 </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Déclenche des </a:t>
                      </a:r>
                      <a:r>
                        <a:rPr lang="fr-FR" sz="140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3184">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Rumex crispus</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Sèche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 </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Chaleur</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54775">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Coccus cacti</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Sèche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Filante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Comme du blanc d’œuf</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Le matin,</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Dans une pièce chaude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En buvant un peu d’eau froide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006368">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Bryonia alba</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Sèche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Courte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Non</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Par le mouvement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Soif intense</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Sueurs qui soulagent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l">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7" marR="310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Rectangle 2"/>
          <p:cNvSpPr>
            <a:spLocks noChangeArrowheads="1"/>
          </p:cNvSpPr>
          <p:nvPr/>
        </p:nvSpPr>
        <p:spPr bwMode="auto">
          <a:xfrm>
            <a:off x="7461250" y="2222500"/>
            <a:ext cx="14287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En buvant un peu d’eau froide</a:t>
            </a:r>
            <a:endParaRPr lang="fr-FR" altLang="fr-FR" sz="1400"/>
          </a:p>
        </p:txBody>
      </p:sp>
      <p:sp>
        <p:nvSpPr>
          <p:cNvPr id="10" name="Rectangle 9"/>
          <p:cNvSpPr>
            <a:spLocks noChangeArrowheads="1"/>
          </p:cNvSpPr>
          <p:nvPr/>
        </p:nvSpPr>
        <p:spPr bwMode="auto">
          <a:xfrm>
            <a:off x="6067425" y="3148013"/>
            <a:ext cx="14827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Deuxième partie de nuit (après minuit)</a:t>
            </a:r>
          </a:p>
        </p:txBody>
      </p:sp>
      <p:sp>
        <p:nvSpPr>
          <p:cNvPr id="11" name="Rectangle 10"/>
          <p:cNvSpPr>
            <a:spLocks noChangeArrowheads="1"/>
          </p:cNvSpPr>
          <p:nvPr/>
        </p:nvSpPr>
        <p:spPr bwMode="auto">
          <a:xfrm>
            <a:off x="9032875" y="3565525"/>
            <a:ext cx="1428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FF"/>
                </a:solidFill>
                <a:ea typeface="MS Mincho" panose="02020609040205080304" pitchFamily="49" charset="-128"/>
              </a:rPr>
              <a:t>vomissements</a:t>
            </a:r>
            <a:endParaRPr lang="fr-FR" altLang="fr-FR"/>
          </a:p>
        </p:txBody>
      </p:sp>
      <p:sp>
        <p:nvSpPr>
          <p:cNvPr id="12" name="Rectangle 11"/>
          <p:cNvSpPr>
            <a:spLocks noChangeArrowheads="1"/>
          </p:cNvSpPr>
          <p:nvPr/>
        </p:nvSpPr>
        <p:spPr bwMode="auto">
          <a:xfrm>
            <a:off x="6118225" y="4140200"/>
            <a:ext cx="1444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En inspirant de l’air froid</a:t>
            </a:r>
            <a:endParaRPr lang="fr-FR" altLang="fr-FR" sz="1400"/>
          </a:p>
        </p:txBody>
      </p:sp>
      <p:sp>
        <p:nvSpPr>
          <p:cNvPr id="13" name="Rectangle 12"/>
          <p:cNvSpPr>
            <a:spLocks noChangeArrowheads="1"/>
          </p:cNvSpPr>
          <p:nvPr/>
        </p:nvSpPr>
        <p:spPr bwMode="auto">
          <a:xfrm>
            <a:off x="8880475" y="4130675"/>
            <a:ext cx="184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Chatouillement laryngé</a:t>
            </a:r>
            <a:endParaRPr lang="fr-FR" altLang="fr-FR" sz="1400"/>
          </a:p>
        </p:txBody>
      </p:sp>
      <p:sp>
        <p:nvSpPr>
          <p:cNvPr id="16" name="Rectangle 15"/>
          <p:cNvSpPr>
            <a:spLocks noChangeArrowheads="1"/>
          </p:cNvSpPr>
          <p:nvPr/>
        </p:nvSpPr>
        <p:spPr bwMode="auto">
          <a:xfrm>
            <a:off x="7461250" y="5538788"/>
            <a:ext cx="1498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Par le repos,</a:t>
            </a:r>
          </a:p>
          <a:p>
            <a:pPr algn="ctr" eaLnBrk="1" hangingPunct="1"/>
            <a:r>
              <a:rPr lang="fr-FR" altLang="fr-FR" sz="1400" b="1">
                <a:solidFill>
                  <a:srgbClr val="0000FF"/>
                </a:solidFill>
                <a:ea typeface="MS Mincho" panose="02020609040205080304" pitchFamily="49" charset="-128"/>
              </a:rPr>
              <a:t>En se tenant les côtes</a:t>
            </a:r>
          </a:p>
        </p:txBody>
      </p:sp>
      <p:sp>
        <p:nvSpPr>
          <p:cNvPr id="17" name="Rectangle 16"/>
          <p:cNvSpPr>
            <a:spLocks noChangeArrowheads="1"/>
          </p:cNvSpPr>
          <p:nvPr/>
        </p:nvSpPr>
        <p:spPr bwMode="auto">
          <a:xfrm>
            <a:off x="8890000" y="4762500"/>
            <a:ext cx="1846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Chatouillement laryngé</a:t>
            </a:r>
            <a:endParaRPr lang="fr-FR" altLang="fr-FR" sz="1400"/>
          </a:p>
        </p:txBody>
      </p:sp>
      <p:sp>
        <p:nvSpPr>
          <p:cNvPr id="18" name="Rectangle 17"/>
          <p:cNvSpPr>
            <a:spLocks noChangeArrowheads="1"/>
          </p:cNvSpPr>
          <p:nvPr/>
        </p:nvSpPr>
        <p:spPr bwMode="auto">
          <a:xfrm>
            <a:off x="3457575" y="5965825"/>
            <a:ext cx="1277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FF"/>
                </a:solidFill>
                <a:ea typeface="MS Mincho" panose="02020609040205080304" pitchFamily="49" charset="-128"/>
              </a:rPr>
              <a:t>Douloureuse</a:t>
            </a:r>
            <a:endParaRPr lang="fr-FR" altLang="fr-FR"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6" grpId="0"/>
      <p:bldP spid="17" grpId="0"/>
      <p:bldP spid="1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2397125" y="1509713"/>
          <a:ext cx="7699376" cy="4721224"/>
        </p:xfrm>
        <a:graphic>
          <a:graphicData uri="http://schemas.openxmlformats.org/drawingml/2006/table">
            <a:tbl>
              <a:tblPr firstRow="1" firstCol="1" bandRow="1"/>
              <a:tblGrid>
                <a:gridCol w="1430366">
                  <a:extLst>
                    <a:ext uri="{9D8B030D-6E8A-4147-A177-3AD203B41FA5}">
                      <a16:colId xmlns:a16="http://schemas.microsoft.com/office/drawing/2014/main" val="20000"/>
                    </a:ext>
                  </a:extLst>
                </a:gridCol>
                <a:gridCol w="1190569">
                  <a:extLst>
                    <a:ext uri="{9D8B030D-6E8A-4147-A177-3AD203B41FA5}">
                      <a16:colId xmlns:a16="http://schemas.microsoft.com/office/drawing/2014/main" val="20001"/>
                    </a:ext>
                  </a:extLst>
                </a:gridCol>
                <a:gridCol w="1294430">
                  <a:extLst>
                    <a:ext uri="{9D8B030D-6E8A-4147-A177-3AD203B41FA5}">
                      <a16:colId xmlns:a16="http://schemas.microsoft.com/office/drawing/2014/main" val="20002"/>
                    </a:ext>
                  </a:extLst>
                </a:gridCol>
                <a:gridCol w="1198207">
                  <a:extLst>
                    <a:ext uri="{9D8B030D-6E8A-4147-A177-3AD203B41FA5}">
                      <a16:colId xmlns:a16="http://schemas.microsoft.com/office/drawing/2014/main" val="20003"/>
                    </a:ext>
                  </a:extLst>
                </a:gridCol>
                <a:gridCol w="1294430">
                  <a:extLst>
                    <a:ext uri="{9D8B030D-6E8A-4147-A177-3AD203B41FA5}">
                      <a16:colId xmlns:a16="http://schemas.microsoft.com/office/drawing/2014/main" val="20004"/>
                    </a:ext>
                  </a:extLst>
                </a:gridCol>
                <a:gridCol w="1291374">
                  <a:extLst>
                    <a:ext uri="{9D8B030D-6E8A-4147-A177-3AD203B41FA5}">
                      <a16:colId xmlns:a16="http://schemas.microsoft.com/office/drawing/2014/main" val="20005"/>
                    </a:ext>
                  </a:extLst>
                </a:gridCol>
              </a:tblGrid>
              <a:tr h="214602">
                <a:tc gridSpan="6">
                  <a:txBody>
                    <a:bodyPr/>
                    <a:lstStyle/>
                    <a:p>
                      <a:pPr algn="ctr">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TOUX RAUQUE</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10000"/>
                  </a:ext>
                </a:extLst>
              </a:tr>
              <a:tr h="858405">
                <a:tc>
                  <a:txBody>
                    <a:bodyPr/>
                    <a:lstStyle/>
                    <a:p>
                      <a:pPr algn="ctr">
                        <a:spcBef>
                          <a:spcPts val="600"/>
                        </a:spcBef>
                        <a:spcAft>
                          <a:spcPts val="0"/>
                        </a:spcAft>
                      </a:pPr>
                      <a:r>
                        <a:rPr lang="fr-FR" sz="1400" b="1" dirty="0" err="1">
                          <a:effectLst/>
                          <a:latin typeface="Arial" panose="020B0604020202020204" pitchFamily="34" charset="0"/>
                          <a:ea typeface="MS Mincho" panose="02020609040205080304" pitchFamily="49" charset="-128"/>
                          <a:cs typeface="Times New Roman" panose="02020603050405020304" pitchFamily="18" charset="0"/>
                        </a:rPr>
                        <a:t>Aconitum</a:t>
                      </a:r>
                      <a:r>
                        <a:rPr lang="fr-FR" sz="1400" b="1" dirty="0">
                          <a:effectLst/>
                          <a:latin typeface="Arial" panose="020B0604020202020204" pitchFamily="34" charset="0"/>
                          <a:ea typeface="MS Mincho" panose="02020609040205080304" pitchFamily="49" charset="-128"/>
                          <a:cs typeface="Times New Roman" panose="02020603050405020304" pitchFamily="18" charset="0"/>
                        </a:rPr>
                        <a:t> </a:t>
                      </a:r>
                      <a:r>
                        <a:rPr lang="fr-FR" sz="1400" b="1" dirty="0" err="1">
                          <a:effectLst/>
                          <a:latin typeface="Arial" panose="020B0604020202020204" pitchFamily="34" charset="0"/>
                          <a:ea typeface="MS Mincho" panose="02020609040205080304" pitchFamily="49" charset="-128"/>
                          <a:cs typeface="Times New Roman" panose="02020603050405020304" pitchFamily="18" charset="0"/>
                        </a:rPr>
                        <a:t>napellus</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Rauque</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Croupale</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err="1">
                          <a:effectLst/>
                          <a:latin typeface="Arial" panose="020B0604020202020204" pitchFamily="34" charset="0"/>
                          <a:ea typeface="MS Mincho" panose="02020609040205080304" pitchFamily="49" charset="-128"/>
                          <a:cs typeface="Times New Roman" panose="02020603050405020304" pitchFamily="18" charset="0"/>
                        </a:rPr>
                        <a:t>Aboyante</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Enrouement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Non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Soif</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Agitation anxieuse</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02207">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Spongia tosta</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«comme on scie du bois»</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Non</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Vers minuit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Assis</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73005">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Sambucus nigra</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Rauque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 </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La nuit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Vers minuit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Assis</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Gêne à l’inspiration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73005">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Arum triphylum</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Sèche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Douloureuse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Non</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Chaleur</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 </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Lèvres sèches</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94953"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graphicFrame>
        <p:nvGraphicFramePr>
          <p:cNvPr id="3" name="Tableau 2"/>
          <p:cNvGraphicFramePr>
            <a:graphicFrameLocks noGrp="1"/>
          </p:cNvGraphicFramePr>
          <p:nvPr/>
        </p:nvGraphicFramePr>
        <p:xfrm>
          <a:off x="2397125" y="1069975"/>
          <a:ext cx="7699375" cy="427038"/>
        </p:xfrm>
        <a:graphic>
          <a:graphicData uri="http://schemas.openxmlformats.org/drawingml/2006/table">
            <a:tbl>
              <a:tblPr firstRow="1" firstCol="1" bandRow="1"/>
              <a:tblGrid>
                <a:gridCol w="1441163">
                  <a:extLst>
                    <a:ext uri="{9D8B030D-6E8A-4147-A177-3AD203B41FA5}">
                      <a16:colId xmlns:a16="http://schemas.microsoft.com/office/drawing/2014/main" val="20000"/>
                    </a:ext>
                  </a:extLst>
                </a:gridCol>
                <a:gridCol w="1185389">
                  <a:extLst>
                    <a:ext uri="{9D8B030D-6E8A-4147-A177-3AD203B41FA5}">
                      <a16:colId xmlns:a16="http://schemas.microsoft.com/office/drawing/2014/main" val="20001"/>
                    </a:ext>
                  </a:extLst>
                </a:gridCol>
                <a:gridCol w="1286992">
                  <a:extLst>
                    <a:ext uri="{9D8B030D-6E8A-4147-A177-3AD203B41FA5}">
                      <a16:colId xmlns:a16="http://schemas.microsoft.com/office/drawing/2014/main" val="20002"/>
                    </a:ext>
                  </a:extLst>
                </a:gridCol>
                <a:gridCol w="1185388">
                  <a:extLst>
                    <a:ext uri="{9D8B030D-6E8A-4147-A177-3AD203B41FA5}">
                      <a16:colId xmlns:a16="http://schemas.microsoft.com/office/drawing/2014/main" val="20003"/>
                    </a:ext>
                  </a:extLst>
                </a:gridCol>
                <a:gridCol w="1298282">
                  <a:extLst>
                    <a:ext uri="{9D8B030D-6E8A-4147-A177-3AD203B41FA5}">
                      <a16:colId xmlns:a16="http://schemas.microsoft.com/office/drawing/2014/main" val="20004"/>
                    </a:ext>
                  </a:extLst>
                </a:gridCol>
                <a:gridCol w="1302161">
                  <a:extLst>
                    <a:ext uri="{9D8B030D-6E8A-4147-A177-3AD203B41FA5}">
                      <a16:colId xmlns:a16="http://schemas.microsoft.com/office/drawing/2014/main" val="20005"/>
                    </a:ext>
                  </a:extLst>
                </a:gridCol>
              </a:tblGrid>
              <a:tr h="427038">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Médicament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Toux</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Expectoration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Aggravation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Amélioration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Symptômes concomitants</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8" marR="31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 name="Rectangle 6"/>
          <p:cNvSpPr>
            <a:spLocks noChangeArrowheads="1"/>
          </p:cNvSpPr>
          <p:nvPr/>
        </p:nvSpPr>
        <p:spPr bwMode="auto">
          <a:xfrm>
            <a:off x="6234113" y="1898650"/>
            <a:ext cx="13731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Vers minuit</a:t>
            </a:r>
          </a:p>
          <a:p>
            <a:pPr algn="ctr" eaLnBrk="1" hangingPunct="1"/>
            <a:r>
              <a:rPr lang="fr-FR" altLang="fr-FR" sz="1400" b="1">
                <a:solidFill>
                  <a:srgbClr val="0000FF"/>
                </a:solidFill>
                <a:ea typeface="MS Mincho" panose="02020609040205080304" pitchFamily="49" charset="-128"/>
              </a:rPr>
              <a:t>Froid sec</a:t>
            </a:r>
          </a:p>
        </p:txBody>
      </p:sp>
      <p:sp>
        <p:nvSpPr>
          <p:cNvPr id="9" name="Rectangle 8"/>
          <p:cNvSpPr>
            <a:spLocks noChangeArrowheads="1"/>
          </p:cNvSpPr>
          <p:nvPr/>
        </p:nvSpPr>
        <p:spPr bwMode="auto">
          <a:xfrm>
            <a:off x="3810000" y="2751138"/>
            <a:ext cx="1219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Rauque</a:t>
            </a:r>
          </a:p>
          <a:p>
            <a:pPr algn="ctr" eaLnBrk="1" hangingPunct="1"/>
            <a:r>
              <a:rPr lang="fr-FR" altLang="fr-FR" sz="1400" b="1">
                <a:solidFill>
                  <a:srgbClr val="0000FF"/>
                </a:solidFill>
                <a:ea typeface="MS Mincho" panose="02020609040205080304" pitchFamily="49" charset="-128"/>
              </a:rPr>
              <a:t>Aboyante</a:t>
            </a:r>
          </a:p>
          <a:p>
            <a:pPr algn="ctr" eaLnBrk="1" hangingPunct="1"/>
            <a:r>
              <a:rPr lang="fr-FR" altLang="fr-FR" sz="1400" b="1">
                <a:solidFill>
                  <a:srgbClr val="0000FF"/>
                </a:solidFill>
                <a:ea typeface="MS Mincho" panose="02020609040205080304" pitchFamily="49" charset="-128"/>
              </a:rPr>
              <a:t>Dyspnée</a:t>
            </a:r>
          </a:p>
        </p:txBody>
      </p:sp>
      <p:sp>
        <p:nvSpPr>
          <p:cNvPr id="11" name="Rectangle 10"/>
          <p:cNvSpPr>
            <a:spLocks noChangeArrowheads="1"/>
          </p:cNvSpPr>
          <p:nvPr/>
        </p:nvSpPr>
        <p:spPr bwMode="auto">
          <a:xfrm>
            <a:off x="8969375" y="4464050"/>
            <a:ext cx="1050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Nez bouché</a:t>
            </a:r>
          </a:p>
        </p:txBody>
      </p:sp>
      <p:sp>
        <p:nvSpPr>
          <p:cNvPr id="12" name="Rectangle 11"/>
          <p:cNvSpPr>
            <a:spLocks noChangeArrowheads="1"/>
          </p:cNvSpPr>
          <p:nvPr/>
        </p:nvSpPr>
        <p:spPr bwMode="auto">
          <a:xfrm>
            <a:off x="8891588" y="5226050"/>
            <a:ext cx="11795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Voix bitonale</a:t>
            </a:r>
            <a:endParaRPr lang="fr-FR" altLang="fr-FR"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1806575" y="1497013"/>
          <a:ext cx="8872538" cy="4930775"/>
        </p:xfrm>
        <a:graphic>
          <a:graphicData uri="http://schemas.openxmlformats.org/drawingml/2006/table">
            <a:tbl>
              <a:tblPr firstRow="1" firstCol="1" bandRow="1"/>
              <a:tblGrid>
                <a:gridCol w="1648312">
                  <a:extLst>
                    <a:ext uri="{9D8B030D-6E8A-4147-A177-3AD203B41FA5}">
                      <a16:colId xmlns:a16="http://schemas.microsoft.com/office/drawing/2014/main" val="20000"/>
                    </a:ext>
                  </a:extLst>
                </a:gridCol>
                <a:gridCol w="1371977">
                  <a:extLst>
                    <a:ext uri="{9D8B030D-6E8A-4147-A177-3AD203B41FA5}">
                      <a16:colId xmlns:a16="http://schemas.microsoft.com/office/drawing/2014/main" val="20001"/>
                    </a:ext>
                  </a:extLst>
                </a:gridCol>
                <a:gridCol w="1491663">
                  <a:extLst>
                    <a:ext uri="{9D8B030D-6E8A-4147-A177-3AD203B41FA5}">
                      <a16:colId xmlns:a16="http://schemas.microsoft.com/office/drawing/2014/main" val="20002"/>
                    </a:ext>
                  </a:extLst>
                </a:gridCol>
                <a:gridCol w="1380780">
                  <a:extLst>
                    <a:ext uri="{9D8B030D-6E8A-4147-A177-3AD203B41FA5}">
                      <a16:colId xmlns:a16="http://schemas.microsoft.com/office/drawing/2014/main" val="20003"/>
                    </a:ext>
                  </a:extLst>
                </a:gridCol>
                <a:gridCol w="1491663">
                  <a:extLst>
                    <a:ext uri="{9D8B030D-6E8A-4147-A177-3AD203B41FA5}">
                      <a16:colId xmlns:a16="http://schemas.microsoft.com/office/drawing/2014/main" val="20004"/>
                    </a:ext>
                  </a:extLst>
                </a:gridCol>
                <a:gridCol w="1488143">
                  <a:extLst>
                    <a:ext uri="{9D8B030D-6E8A-4147-A177-3AD203B41FA5}">
                      <a16:colId xmlns:a16="http://schemas.microsoft.com/office/drawing/2014/main" val="20005"/>
                    </a:ext>
                  </a:extLst>
                </a:gridCol>
              </a:tblGrid>
              <a:tr h="214382">
                <a:tc gridSpan="6">
                  <a:txBody>
                    <a:bodyPr/>
                    <a:lstStyle/>
                    <a:p>
                      <a:pPr algn="ctr">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TOUX GRASSE</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071908">
                <a:tc>
                  <a:txBody>
                    <a:bodyPr/>
                    <a:lstStyle/>
                    <a:p>
                      <a:pPr algn="ctr">
                        <a:spcBef>
                          <a:spcPts val="600"/>
                        </a:spcBef>
                        <a:spcAft>
                          <a:spcPts val="0"/>
                        </a:spcAft>
                      </a:pPr>
                      <a:r>
                        <a:rPr lang="fr-FR" sz="1400" b="1" dirty="0" err="1">
                          <a:effectLst/>
                          <a:latin typeface="Arial" panose="020B0604020202020204" pitchFamily="34" charset="0"/>
                          <a:ea typeface="MS Mincho" panose="02020609040205080304" pitchFamily="49" charset="-128"/>
                          <a:cs typeface="Times New Roman" panose="02020603050405020304" pitchFamily="18" charset="0"/>
                        </a:rPr>
                        <a:t>Ipeca</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Grasse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Mucus abondant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Froid</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Chaleur humide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 </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71908">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Antimonium tartaricum</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grasse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couché</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par les expectorations</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Langue chargée</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8763">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Pulsatilla</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Mucosité jaunâtres</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 </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À l’air frais</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Assis dans le lit</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Perte du goût et de l’odorat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57526">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Blatta orientalis</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Grasse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Expectoration difficile</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Humidité</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86288">
                <a:tc>
                  <a:txBody>
                    <a:bodyPr/>
                    <a:lstStyle/>
                    <a:p>
                      <a:pPr algn="ctr">
                        <a:spcBef>
                          <a:spcPts val="600"/>
                        </a:spcBef>
                        <a:spcAft>
                          <a:spcPts val="0"/>
                        </a:spcAft>
                      </a:pPr>
                      <a:r>
                        <a:rPr lang="fr-FR" sz="1400" b="1">
                          <a:effectLst/>
                          <a:latin typeface="Arial" panose="020B0604020202020204" pitchFamily="34" charset="0"/>
                          <a:ea typeface="MS Mincho" panose="02020609040205080304" pitchFamily="49" charset="-128"/>
                          <a:cs typeface="Times New Roman" panose="02020603050405020304" pitchFamily="18" charset="0"/>
                        </a:rPr>
                        <a:t>Senega</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effectLst/>
                          <a:latin typeface="Arial" panose="020B0604020202020204" pitchFamily="34" charset="0"/>
                          <a:ea typeface="MS Mincho" panose="02020609040205080304" pitchFamily="49" charset="-128"/>
                          <a:cs typeface="Times New Roman" panose="02020603050405020304" pitchFamily="18" charset="0"/>
                        </a:rPr>
                        <a:t>Grasse</a:t>
                      </a:r>
                      <a:endParaRPr lang="fr-FR" sz="140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effectLst/>
                          <a:latin typeface="Arial" panose="020B0604020202020204" pitchFamily="34" charset="0"/>
                          <a:ea typeface="MS Mincho" panose="02020609040205080304" pitchFamily="49" charset="-128"/>
                          <a:cs typeface="Times New Roman" panose="02020603050405020304" pitchFamily="18" charset="0"/>
                        </a:rPr>
                        <a:t> </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97008"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3.5. Toux</a:t>
            </a:r>
          </a:p>
        </p:txBody>
      </p:sp>
      <p:graphicFrame>
        <p:nvGraphicFramePr>
          <p:cNvPr id="4" name="Tableau 3"/>
          <p:cNvGraphicFramePr>
            <a:graphicFrameLocks noGrp="1"/>
          </p:cNvGraphicFramePr>
          <p:nvPr/>
        </p:nvGraphicFramePr>
        <p:xfrm>
          <a:off x="1806575" y="1069975"/>
          <a:ext cx="8872537" cy="427038"/>
        </p:xfrm>
        <a:graphic>
          <a:graphicData uri="http://schemas.openxmlformats.org/drawingml/2006/table">
            <a:tbl>
              <a:tblPr firstRow="1" firstCol="1" bandRow="1"/>
              <a:tblGrid>
                <a:gridCol w="1660756">
                  <a:extLst>
                    <a:ext uri="{9D8B030D-6E8A-4147-A177-3AD203B41FA5}">
                      <a16:colId xmlns:a16="http://schemas.microsoft.com/office/drawing/2014/main" val="20000"/>
                    </a:ext>
                  </a:extLst>
                </a:gridCol>
                <a:gridCol w="1366007">
                  <a:extLst>
                    <a:ext uri="{9D8B030D-6E8A-4147-A177-3AD203B41FA5}">
                      <a16:colId xmlns:a16="http://schemas.microsoft.com/office/drawing/2014/main" val="20001"/>
                    </a:ext>
                  </a:extLst>
                </a:gridCol>
                <a:gridCol w="1483093">
                  <a:extLst>
                    <a:ext uri="{9D8B030D-6E8A-4147-A177-3AD203B41FA5}">
                      <a16:colId xmlns:a16="http://schemas.microsoft.com/office/drawing/2014/main" val="20002"/>
                    </a:ext>
                  </a:extLst>
                </a:gridCol>
                <a:gridCol w="1366006">
                  <a:extLst>
                    <a:ext uri="{9D8B030D-6E8A-4147-A177-3AD203B41FA5}">
                      <a16:colId xmlns:a16="http://schemas.microsoft.com/office/drawing/2014/main" val="20003"/>
                    </a:ext>
                  </a:extLst>
                </a:gridCol>
                <a:gridCol w="1496102">
                  <a:extLst>
                    <a:ext uri="{9D8B030D-6E8A-4147-A177-3AD203B41FA5}">
                      <a16:colId xmlns:a16="http://schemas.microsoft.com/office/drawing/2014/main" val="20004"/>
                    </a:ext>
                  </a:extLst>
                </a:gridCol>
                <a:gridCol w="1500573">
                  <a:extLst>
                    <a:ext uri="{9D8B030D-6E8A-4147-A177-3AD203B41FA5}">
                      <a16:colId xmlns:a16="http://schemas.microsoft.com/office/drawing/2014/main" val="20005"/>
                    </a:ext>
                  </a:extLst>
                </a:gridCol>
              </a:tblGrid>
              <a:tr h="427038">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Médicament</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Toux</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Expectoration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Aggravation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Amélioration</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b="1" dirty="0">
                          <a:effectLst/>
                          <a:latin typeface="Arial" panose="020B0604020202020204" pitchFamily="34" charset="0"/>
                          <a:ea typeface="MS Mincho" panose="02020609040205080304" pitchFamily="49" charset="-128"/>
                          <a:cs typeface="Times New Roman" panose="02020603050405020304" pitchFamily="18" charset="0"/>
                        </a:rPr>
                        <a:t>Symptômes concomitants</a:t>
                      </a:r>
                      <a:endParaRPr lang="fr-FR"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1015" marR="310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Rectangle 2"/>
          <p:cNvSpPr>
            <a:spLocks noChangeArrowheads="1"/>
          </p:cNvSpPr>
          <p:nvPr/>
        </p:nvSpPr>
        <p:spPr bwMode="auto">
          <a:xfrm>
            <a:off x="9055100" y="1654175"/>
            <a:ext cx="177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Nausées et vomissements glaireux</a:t>
            </a:r>
          </a:p>
          <a:p>
            <a:pPr algn="ctr" eaLnBrk="1" hangingPunct="1"/>
            <a:r>
              <a:rPr lang="fr-FR" altLang="fr-FR" sz="1400" b="1">
                <a:solidFill>
                  <a:srgbClr val="0000FF"/>
                </a:solidFill>
                <a:ea typeface="MS Mincho" panose="02020609040205080304" pitchFamily="49" charset="-128"/>
              </a:rPr>
              <a:t>Langue propre</a:t>
            </a:r>
          </a:p>
        </p:txBody>
      </p:sp>
      <p:sp>
        <p:nvSpPr>
          <p:cNvPr id="8" name="Rectangle 7"/>
          <p:cNvSpPr>
            <a:spLocks noChangeArrowheads="1"/>
          </p:cNvSpPr>
          <p:nvPr/>
        </p:nvSpPr>
        <p:spPr bwMode="auto">
          <a:xfrm>
            <a:off x="4749800" y="2940050"/>
            <a:ext cx="16129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Expectoration difficile </a:t>
            </a:r>
          </a:p>
          <a:p>
            <a:pPr algn="ctr" eaLnBrk="1" hangingPunct="1"/>
            <a:r>
              <a:rPr lang="fr-FR" altLang="fr-FR" sz="1400" b="1">
                <a:solidFill>
                  <a:srgbClr val="0000FF"/>
                </a:solidFill>
                <a:ea typeface="MS Mincho" panose="02020609040205080304" pitchFamily="49" charset="-128"/>
              </a:rPr>
              <a:t>Mucus abondant</a:t>
            </a:r>
          </a:p>
        </p:txBody>
      </p:sp>
      <p:sp>
        <p:nvSpPr>
          <p:cNvPr id="11" name="Rectangle 10"/>
          <p:cNvSpPr>
            <a:spLocks noChangeArrowheads="1"/>
          </p:cNvSpPr>
          <p:nvPr/>
        </p:nvSpPr>
        <p:spPr bwMode="auto">
          <a:xfrm>
            <a:off x="3365500" y="3803650"/>
            <a:ext cx="1547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Grasse le jour</a:t>
            </a:r>
          </a:p>
          <a:p>
            <a:pPr algn="ctr" eaLnBrk="1" hangingPunct="1"/>
            <a:r>
              <a:rPr lang="fr-FR" altLang="fr-FR" sz="1400" b="1">
                <a:solidFill>
                  <a:srgbClr val="0000FF"/>
                </a:solidFill>
                <a:ea typeface="MS Mincho" panose="02020609040205080304" pitchFamily="49" charset="-128"/>
              </a:rPr>
              <a:t>Sèche la nuit</a:t>
            </a:r>
          </a:p>
        </p:txBody>
      </p:sp>
      <p:sp>
        <p:nvSpPr>
          <p:cNvPr id="12" name="Rectangle 11"/>
          <p:cNvSpPr>
            <a:spLocks noChangeArrowheads="1"/>
          </p:cNvSpPr>
          <p:nvPr/>
        </p:nvSpPr>
        <p:spPr bwMode="auto">
          <a:xfrm>
            <a:off x="9213850" y="4454525"/>
            <a:ext cx="1460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Terrain allergique</a:t>
            </a:r>
            <a:endParaRPr lang="fr-FR" altLang="fr-FR" sz="1400"/>
          </a:p>
        </p:txBody>
      </p:sp>
      <p:sp>
        <p:nvSpPr>
          <p:cNvPr id="13" name="Rectangle 12"/>
          <p:cNvSpPr>
            <a:spLocks noChangeArrowheads="1"/>
          </p:cNvSpPr>
          <p:nvPr/>
        </p:nvSpPr>
        <p:spPr bwMode="auto">
          <a:xfrm>
            <a:off x="4613275" y="4648200"/>
            <a:ext cx="1927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Encombrement bronchique</a:t>
            </a:r>
            <a:endParaRPr lang="fr-FR" altLang="fr-FR" sz="1400"/>
          </a:p>
        </p:txBody>
      </p:sp>
      <p:sp>
        <p:nvSpPr>
          <p:cNvPr id="16" name="Rectangle 15"/>
          <p:cNvSpPr>
            <a:spLocks noChangeArrowheads="1"/>
          </p:cNvSpPr>
          <p:nvPr/>
        </p:nvSpPr>
        <p:spPr bwMode="auto">
          <a:xfrm>
            <a:off x="4725988" y="5297488"/>
            <a:ext cx="1701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b="1">
                <a:solidFill>
                  <a:srgbClr val="0000FF"/>
                </a:solidFill>
                <a:ea typeface="MS Mincho" panose="02020609040205080304" pitchFamily="49" charset="-128"/>
              </a:rPr>
              <a:t>Expectoration difficile</a:t>
            </a:r>
          </a:p>
          <a:p>
            <a:pPr algn="ctr" eaLnBrk="1" hangingPunct="1"/>
            <a:r>
              <a:rPr lang="fr-FR" altLang="fr-FR" sz="1400" b="1">
                <a:solidFill>
                  <a:srgbClr val="0000FF"/>
                </a:solidFill>
                <a:ea typeface="MS Mincho" panose="02020609040205080304" pitchFamily="49" charset="-128"/>
              </a:rPr>
              <a:t>Mucus visqueux et filandreux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p:bldP spid="12" grpId="0"/>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15"/>
          <p:cNvSpPr>
            <a:spLocks noChangeArrowheads="1"/>
          </p:cNvSpPr>
          <p:nvPr/>
        </p:nvSpPr>
        <p:spPr bwMode="auto">
          <a:xfrm>
            <a:off x="3576638" y="3767138"/>
            <a:ext cx="604837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r>
              <a:rPr lang="fr-FR" altLang="fr-FR" b="1" u="sng">
                <a:solidFill>
                  <a:srgbClr val="000099"/>
                </a:solidFill>
                <a:ea typeface="ＭＳ Ｐゴシック" panose="020B0600070205080204" pitchFamily="34" charset="-128"/>
                <a:cs typeface="Arial" panose="020B0604020202020204" pitchFamily="34" charset="0"/>
              </a:rPr>
              <a:t>Règles du jeu :</a:t>
            </a:r>
          </a:p>
          <a:p>
            <a:pPr>
              <a:spcBef>
                <a:spcPct val="50000"/>
              </a:spcBef>
              <a:buClr>
                <a:srgbClr val="000099"/>
              </a:buClr>
              <a:buFontTx/>
              <a:buBlip>
                <a:blip r:embed="rId3"/>
              </a:buBlip>
            </a:pPr>
            <a:r>
              <a:rPr lang="fr-FR" altLang="fr-FR" b="1">
                <a:solidFill>
                  <a:srgbClr val="000099"/>
                </a:solidFill>
                <a:ea typeface="ＭＳ Ｐゴシック" panose="020B0600070205080204" pitchFamily="34" charset="-128"/>
                <a:cs typeface="Arial" panose="020B0604020202020204" pitchFamily="34" charset="0"/>
              </a:rPr>
              <a:t>Individuellement</a:t>
            </a:r>
          </a:p>
          <a:p>
            <a:pPr>
              <a:spcBef>
                <a:spcPct val="30000"/>
              </a:spcBef>
              <a:buClr>
                <a:srgbClr val="000099"/>
              </a:buClr>
              <a:buFontTx/>
              <a:buBlip>
                <a:blip r:embed="rId3"/>
              </a:buBlip>
            </a:pPr>
            <a:r>
              <a:rPr lang="fr-FR" altLang="fr-FR">
                <a:solidFill>
                  <a:srgbClr val="000099"/>
                </a:solidFill>
                <a:ea typeface="ＭＳ Ｐゴシック" panose="020B0600070205080204" pitchFamily="34" charset="-128"/>
                <a:cs typeface="Arial" panose="020B0604020202020204" pitchFamily="34" charset="0"/>
              </a:rPr>
              <a:t>Répondre au questionnaire</a:t>
            </a:r>
          </a:p>
        </p:txBody>
      </p:sp>
      <p:sp>
        <p:nvSpPr>
          <p:cNvPr id="151556" name="ZoneTexte 7"/>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cs typeface="Arial" panose="020B0604020202020204" pitchFamily="34" charset="0"/>
              </a:rPr>
              <a:t>15’</a:t>
            </a:r>
          </a:p>
        </p:txBody>
      </p:sp>
      <p:sp>
        <p:nvSpPr>
          <p:cNvPr id="151557" name="ZoneTexte 8"/>
          <p:cNvSpPr txBox="1">
            <a:spLocks noChangeArrowheads="1"/>
          </p:cNvSpPr>
          <p:nvPr/>
        </p:nvSpPr>
        <p:spPr bwMode="auto">
          <a:xfrm>
            <a:off x="2397125" y="314325"/>
            <a:ext cx="8667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cs typeface="Arial" panose="020B0604020202020204" pitchFamily="34" charset="0"/>
              </a:rPr>
              <a:t>Evaluation des pratiques professionnelles</a:t>
            </a:r>
          </a:p>
        </p:txBody>
      </p:sp>
      <p:sp>
        <p:nvSpPr>
          <p:cNvPr id="151558"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7" name="Rectangle 19"/>
          <p:cNvSpPr>
            <a:spLocks noChangeArrowheads="1"/>
          </p:cNvSpPr>
          <p:nvPr/>
        </p:nvSpPr>
        <p:spPr bwMode="auto">
          <a:xfrm>
            <a:off x="5232400" y="1862138"/>
            <a:ext cx="6959600" cy="1295400"/>
          </a:xfrm>
          <a:prstGeom prst="rect">
            <a:avLst/>
          </a:prstGeom>
          <a:noFill/>
          <a:ln w="9525">
            <a:noFill/>
            <a:miter lim="800000"/>
            <a:headEnd/>
            <a:tailEnd/>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Clr>
                <a:srgbClr val="ABD5FF"/>
              </a:buClr>
              <a:defRPr/>
            </a:pPr>
            <a:r>
              <a:rPr lang="fr-FR" altLang="fr-FR" sz="2000" b="1" u="sng" dirty="0">
                <a:solidFill>
                  <a:srgbClr val="000099"/>
                </a:solidFill>
                <a:latin typeface="Arial"/>
                <a:ea typeface="ＭＳ Ｐゴシック" panose="020B0600070205080204" pitchFamily="34" charset="-128"/>
              </a:rPr>
              <a:t>Objectifs :</a:t>
            </a:r>
            <a:endParaRPr lang="fr-FR" altLang="fr-FR" sz="2000" b="1" u="sng" dirty="0">
              <a:solidFill>
                <a:srgbClr val="000099"/>
              </a:solidFill>
              <a:effectLst>
                <a:outerShdw blurRad="38100" dist="38100" dir="2700000" algn="tl">
                  <a:srgbClr val="C0C0C0"/>
                </a:outerShdw>
              </a:effectLst>
              <a:latin typeface="Arial"/>
              <a:ea typeface="ＭＳ Ｐゴシック" panose="020B0600070205080204" pitchFamily="34" charset="-128"/>
            </a:endParaRPr>
          </a:p>
          <a:p>
            <a:pPr eaLnBrk="0" fontAlgn="base" hangingPunct="0">
              <a:spcBef>
                <a:spcPct val="50000"/>
              </a:spcBef>
              <a:spcAft>
                <a:spcPct val="0"/>
              </a:spcAft>
              <a:buClr>
                <a:srgbClr val="000099"/>
              </a:buClr>
              <a:buFont typeface="Wingdings" panose="05000000000000000000" pitchFamily="2" charset="2"/>
              <a:buChar char="Ø"/>
              <a:defRPr/>
            </a:pPr>
            <a:r>
              <a:rPr lang="fr-FR" altLang="fr-FR" sz="2000" dirty="0">
                <a:solidFill>
                  <a:srgbClr val="000099"/>
                </a:solidFill>
                <a:latin typeface="Arial"/>
                <a:ea typeface="ＭＳ Ｐゴシック" panose="020B0600070205080204" pitchFamily="34" charset="-128"/>
              </a:rPr>
              <a:t>Faire un état de lieux de vos pratiques professionnelles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Text Box 12"/>
          <p:cNvSpPr txBox="1">
            <a:spLocks noChangeArrowheads="1"/>
          </p:cNvSpPr>
          <p:nvPr/>
        </p:nvSpPr>
        <p:spPr bwMode="auto">
          <a:xfrm>
            <a:off x="963613" y="2273300"/>
            <a:ext cx="8143875" cy="2530475"/>
          </a:xfrm>
          <a:prstGeom prst="rect">
            <a:avLst/>
          </a:prstGeom>
          <a:noFill/>
          <a:ln>
            <a:noFill/>
          </a:ln>
        </p:spPr>
        <p:txBody>
          <a:bodyPr>
            <a:spAutoFit/>
          </a:bodyPr>
          <a:lstStyle>
            <a:lvl1pPr marL="288925" indent="-288925"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marL="342900" indent="-342900" eaLnBrk="1" fontAlgn="auto" hangingPunct="1">
              <a:spcBef>
                <a:spcPts val="0"/>
              </a:spcBef>
              <a:spcAft>
                <a:spcPts val="0"/>
              </a:spcAft>
              <a:buClr>
                <a:srgbClr val="62C400"/>
              </a:buClr>
              <a:buFontTx/>
              <a:buBlip>
                <a:blip r:embed="rId3"/>
              </a:buBlip>
              <a:defRPr/>
            </a:pPr>
            <a:r>
              <a:rPr lang="fr-FR" altLang="fr-FR" sz="2000" b="0" dirty="0">
                <a:solidFill>
                  <a:srgbClr val="000099"/>
                </a:solidFill>
                <a:latin typeface="+mj-lt"/>
              </a:rPr>
              <a:t> </a:t>
            </a:r>
            <a:r>
              <a:rPr lang="fr-FR" altLang="fr-FR" sz="2000" dirty="0">
                <a:solidFill>
                  <a:srgbClr val="000099"/>
                </a:solidFill>
                <a:latin typeface="+mj-lt"/>
              </a:rPr>
              <a:t>Infection virale respiratoire</a:t>
            </a:r>
            <a:r>
              <a:rPr lang="fr-FR" altLang="fr-FR" sz="2000" b="0" dirty="0">
                <a:solidFill>
                  <a:srgbClr val="000099"/>
                </a:solidFill>
                <a:latin typeface="+mj-lt"/>
              </a:rPr>
              <a:t> du nourrisson</a:t>
            </a:r>
          </a:p>
          <a:p>
            <a:pPr eaLnBrk="1" fontAlgn="auto" hangingPunct="1">
              <a:spcBef>
                <a:spcPts val="0"/>
              </a:spcBef>
              <a:spcAft>
                <a:spcPts val="0"/>
              </a:spcAft>
              <a:buClr>
                <a:srgbClr val="62C400"/>
              </a:buClr>
              <a:buFont typeface="Wingdings" panose="05000000000000000000" pitchFamily="2" charset="2"/>
              <a:buChar char="è"/>
              <a:defRPr/>
            </a:pPr>
            <a:endParaRPr lang="fr-FR" altLang="fr-FR" sz="2000" b="0" dirty="0">
              <a:solidFill>
                <a:srgbClr val="000099"/>
              </a:solidFill>
              <a:latin typeface="+mj-lt"/>
            </a:endParaRPr>
          </a:p>
          <a:p>
            <a:pPr marL="342900" indent="-342900" eaLnBrk="1" fontAlgn="auto" hangingPunct="1">
              <a:spcBef>
                <a:spcPts val="0"/>
              </a:spcBef>
              <a:spcAft>
                <a:spcPts val="0"/>
              </a:spcAft>
              <a:buClr>
                <a:srgbClr val="62C400"/>
              </a:buClr>
              <a:buFontTx/>
              <a:buBlip>
                <a:blip r:embed="rId3"/>
              </a:buBlip>
              <a:defRPr/>
            </a:pPr>
            <a:r>
              <a:rPr lang="fr-FR" altLang="fr-FR" sz="2000" b="0" dirty="0">
                <a:solidFill>
                  <a:srgbClr val="000099"/>
                </a:solidFill>
                <a:latin typeface="+mj-lt"/>
              </a:rPr>
              <a:t> </a:t>
            </a:r>
            <a:r>
              <a:rPr lang="fr-FR" altLang="fr-FR" sz="2000" dirty="0">
                <a:solidFill>
                  <a:srgbClr val="000099"/>
                </a:solidFill>
                <a:latin typeface="+mj-lt"/>
              </a:rPr>
              <a:t>Epidémique et saisonnière</a:t>
            </a:r>
          </a:p>
          <a:p>
            <a:pPr eaLnBrk="1" fontAlgn="auto" hangingPunct="1">
              <a:spcBef>
                <a:spcPts val="0"/>
              </a:spcBef>
              <a:spcAft>
                <a:spcPts val="0"/>
              </a:spcAft>
              <a:buClr>
                <a:srgbClr val="62C400"/>
              </a:buClr>
              <a:buFont typeface="Wingdings" panose="05000000000000000000" pitchFamily="2" charset="2"/>
              <a:buChar char="è"/>
              <a:defRPr/>
            </a:pPr>
            <a:endParaRPr lang="fr-FR" altLang="fr-FR" sz="2000" b="0" dirty="0">
              <a:solidFill>
                <a:srgbClr val="000099"/>
              </a:solidFill>
              <a:latin typeface="+mj-lt"/>
            </a:endParaRPr>
          </a:p>
          <a:p>
            <a:pPr marL="342900" indent="-342900" eaLnBrk="1" fontAlgn="auto" hangingPunct="1">
              <a:spcBef>
                <a:spcPts val="0"/>
              </a:spcBef>
              <a:spcAft>
                <a:spcPts val="0"/>
              </a:spcAft>
              <a:buClr>
                <a:srgbClr val="62C400"/>
              </a:buClr>
              <a:buFontTx/>
              <a:buBlip>
                <a:blip r:embed="rId3"/>
              </a:buBlip>
              <a:defRPr/>
            </a:pPr>
            <a:r>
              <a:rPr lang="fr-FR" altLang="fr-FR" sz="2000" b="0" dirty="0">
                <a:solidFill>
                  <a:srgbClr val="000099"/>
                </a:solidFill>
                <a:latin typeface="+mj-lt"/>
              </a:rPr>
              <a:t> </a:t>
            </a:r>
            <a:r>
              <a:rPr lang="fr-FR" altLang="fr-FR" sz="2000" dirty="0">
                <a:solidFill>
                  <a:srgbClr val="000099"/>
                </a:solidFill>
                <a:latin typeface="+mj-lt"/>
              </a:rPr>
              <a:t>Plus fréquente entre 2 et 8 mois</a:t>
            </a:r>
          </a:p>
          <a:p>
            <a:pPr eaLnBrk="1" fontAlgn="auto" hangingPunct="1">
              <a:spcBef>
                <a:spcPts val="0"/>
              </a:spcBef>
              <a:spcAft>
                <a:spcPts val="0"/>
              </a:spcAft>
              <a:buClr>
                <a:srgbClr val="62C400"/>
              </a:buClr>
              <a:buFont typeface="Wingdings" panose="05000000000000000000" pitchFamily="2" charset="2"/>
              <a:buChar char="è"/>
              <a:defRPr/>
            </a:pPr>
            <a:endParaRPr lang="fr-FR" altLang="fr-FR" sz="2000" dirty="0">
              <a:solidFill>
                <a:srgbClr val="000099"/>
              </a:solidFill>
              <a:latin typeface="+mj-lt"/>
            </a:endParaRPr>
          </a:p>
          <a:p>
            <a:pPr marL="342900" indent="-342900" eaLnBrk="1" fontAlgn="auto" hangingPunct="1">
              <a:spcBef>
                <a:spcPts val="0"/>
              </a:spcBef>
              <a:spcAft>
                <a:spcPts val="0"/>
              </a:spcAft>
              <a:buClr>
                <a:srgbClr val="62C400"/>
              </a:buClr>
              <a:buFontTx/>
              <a:buBlip>
                <a:blip r:embed="rId3"/>
              </a:buBlip>
              <a:defRPr/>
            </a:pPr>
            <a:r>
              <a:rPr lang="fr-FR" altLang="fr-FR" sz="2000" b="0" dirty="0">
                <a:solidFill>
                  <a:srgbClr val="000099"/>
                </a:solidFill>
                <a:latin typeface="+mj-lt"/>
              </a:rPr>
              <a:t>1</a:t>
            </a:r>
            <a:r>
              <a:rPr lang="fr-FR" altLang="fr-FR" sz="2000" b="0" baseline="30000" dirty="0">
                <a:solidFill>
                  <a:srgbClr val="000099"/>
                </a:solidFill>
                <a:latin typeface="+mj-lt"/>
              </a:rPr>
              <a:t>er</a:t>
            </a:r>
            <a:r>
              <a:rPr lang="fr-FR" altLang="fr-FR" sz="2000" b="0" dirty="0">
                <a:solidFill>
                  <a:srgbClr val="000099"/>
                </a:solidFill>
                <a:latin typeface="+mj-lt"/>
              </a:rPr>
              <a:t> symptôme : le plus souvent une </a:t>
            </a:r>
            <a:r>
              <a:rPr lang="fr-FR" altLang="fr-FR" sz="2000" dirty="0">
                <a:solidFill>
                  <a:srgbClr val="000099"/>
                </a:solidFill>
                <a:latin typeface="+mj-lt"/>
              </a:rPr>
              <a:t>rhinopharyngite</a:t>
            </a:r>
            <a:r>
              <a:rPr lang="fr-FR" altLang="fr-FR" sz="2000" b="0" dirty="0">
                <a:solidFill>
                  <a:srgbClr val="000099"/>
                </a:solidFill>
                <a:latin typeface="+mj-lt"/>
              </a:rPr>
              <a:t> peu fébrile avec une </a:t>
            </a:r>
            <a:r>
              <a:rPr lang="fr-FR" altLang="fr-FR" sz="2000" dirty="0">
                <a:solidFill>
                  <a:srgbClr val="000099"/>
                </a:solidFill>
                <a:latin typeface="+mj-lt"/>
              </a:rPr>
              <a:t>toux sèche</a:t>
            </a:r>
          </a:p>
        </p:txBody>
      </p:sp>
      <p:sp>
        <p:nvSpPr>
          <p:cNvPr id="299011"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3.6. Bronchiolite</a:t>
            </a:r>
          </a:p>
        </p:txBody>
      </p:sp>
      <p:pic>
        <p:nvPicPr>
          <p:cNvPr id="299012" name="Picture 2" descr="Résultat de recherche d'images pour &quot;poumons dessins&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7663" y="1508125"/>
            <a:ext cx="26416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3"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Quelques rappels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txBox="1">
            <a:spLocks/>
          </p:cNvSpPr>
          <p:nvPr/>
        </p:nvSpPr>
        <p:spPr>
          <a:xfrm>
            <a:off x="312738" y="1100138"/>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sp>
        <p:nvSpPr>
          <p:cNvPr id="10"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3.6. Bronchiolite</a:t>
            </a:r>
          </a:p>
        </p:txBody>
      </p:sp>
      <p:sp>
        <p:nvSpPr>
          <p:cNvPr id="8" name="Text Box 12"/>
          <p:cNvSpPr txBox="1">
            <a:spLocks noChangeArrowheads="1"/>
          </p:cNvSpPr>
          <p:nvPr/>
        </p:nvSpPr>
        <p:spPr bwMode="auto">
          <a:xfrm>
            <a:off x="998538" y="1822450"/>
            <a:ext cx="10804525" cy="4170363"/>
          </a:xfrm>
          <a:prstGeom prst="rect">
            <a:avLst/>
          </a:prstGeom>
          <a:noFill/>
          <a:ln>
            <a:noFill/>
          </a:ln>
        </p:spPr>
        <p:txBody>
          <a:bodyPr>
            <a:spAutoFit/>
          </a:bodyPr>
          <a:lstStyle>
            <a:lvl1pPr marL="288925" indent="-288925"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marL="342900" indent="-342900" eaLnBrk="1" fontAlgn="auto" hangingPunct="1">
              <a:lnSpc>
                <a:spcPct val="200000"/>
              </a:lnSpc>
              <a:spcBef>
                <a:spcPts val="0"/>
              </a:spcBef>
              <a:spcAft>
                <a:spcPts val="0"/>
              </a:spcAft>
              <a:buClr>
                <a:srgbClr val="62C400"/>
              </a:buClr>
              <a:buFontTx/>
              <a:buBlip>
                <a:blip r:embed="rId3"/>
              </a:buBlip>
              <a:defRPr/>
            </a:pPr>
            <a:r>
              <a:rPr lang="fr-FR" altLang="fr-FR" sz="2000" b="0" dirty="0">
                <a:solidFill>
                  <a:srgbClr val="000099"/>
                </a:solidFill>
                <a:latin typeface="+mj-lt"/>
              </a:rPr>
              <a:t>Maintien d’un niveau d’</a:t>
            </a:r>
            <a:r>
              <a:rPr lang="fr-FR" altLang="fr-FR" sz="2000" dirty="0">
                <a:solidFill>
                  <a:srgbClr val="000099"/>
                </a:solidFill>
                <a:latin typeface="+mj-lt"/>
              </a:rPr>
              <a:t>hydratation</a:t>
            </a:r>
            <a:r>
              <a:rPr lang="fr-FR" altLang="fr-FR" sz="2000" b="0" dirty="0">
                <a:solidFill>
                  <a:srgbClr val="000099"/>
                </a:solidFill>
                <a:latin typeface="+mj-lt"/>
              </a:rPr>
              <a:t> correct </a:t>
            </a:r>
          </a:p>
          <a:p>
            <a:pPr marL="342900" indent="-342900" eaLnBrk="1" fontAlgn="auto" hangingPunct="1">
              <a:lnSpc>
                <a:spcPct val="200000"/>
              </a:lnSpc>
              <a:spcBef>
                <a:spcPts val="0"/>
              </a:spcBef>
              <a:spcAft>
                <a:spcPts val="0"/>
              </a:spcAft>
              <a:buClr>
                <a:srgbClr val="62C400"/>
              </a:buClr>
              <a:buFontTx/>
              <a:buBlip>
                <a:blip r:embed="rId3"/>
              </a:buBlip>
              <a:defRPr/>
            </a:pPr>
            <a:r>
              <a:rPr lang="fr-FR" altLang="fr-FR" sz="2000" dirty="0">
                <a:solidFill>
                  <a:srgbClr val="000099"/>
                </a:solidFill>
                <a:latin typeface="+mj-lt"/>
              </a:rPr>
              <a:t>Désobstruction </a:t>
            </a:r>
            <a:r>
              <a:rPr lang="fr-FR" altLang="fr-FR" sz="2000" dirty="0" err="1">
                <a:solidFill>
                  <a:srgbClr val="000099"/>
                </a:solidFill>
                <a:latin typeface="+mj-lt"/>
              </a:rPr>
              <a:t>nasopharyngée</a:t>
            </a:r>
            <a:r>
              <a:rPr lang="fr-FR" altLang="fr-FR" sz="2000" dirty="0">
                <a:solidFill>
                  <a:srgbClr val="000099"/>
                </a:solidFill>
                <a:latin typeface="+mj-lt"/>
              </a:rPr>
              <a:t> </a:t>
            </a:r>
            <a:r>
              <a:rPr lang="fr-FR" altLang="fr-FR" sz="2000" b="0" dirty="0">
                <a:solidFill>
                  <a:srgbClr val="000099"/>
                </a:solidFill>
                <a:latin typeface="+mj-lt"/>
              </a:rPr>
              <a:t>au sérum physiologique </a:t>
            </a:r>
          </a:p>
          <a:p>
            <a:pPr marL="342900" indent="-342900" eaLnBrk="1" fontAlgn="auto" hangingPunct="1">
              <a:lnSpc>
                <a:spcPct val="200000"/>
              </a:lnSpc>
              <a:spcBef>
                <a:spcPts val="600"/>
              </a:spcBef>
              <a:spcAft>
                <a:spcPts val="0"/>
              </a:spcAft>
              <a:buClr>
                <a:srgbClr val="62C400"/>
              </a:buClr>
              <a:buFontTx/>
              <a:buBlip>
                <a:blip r:embed="rId3"/>
              </a:buBlip>
              <a:defRPr/>
            </a:pPr>
            <a:r>
              <a:rPr lang="fr-FR" altLang="fr-FR" sz="2000" dirty="0">
                <a:solidFill>
                  <a:srgbClr val="000099"/>
                </a:solidFill>
                <a:latin typeface="+mj-lt"/>
              </a:rPr>
              <a:t>Fractionnement des repas </a:t>
            </a:r>
            <a:r>
              <a:rPr lang="fr-FR" altLang="fr-FR" sz="2000" b="0" dirty="0">
                <a:solidFill>
                  <a:srgbClr val="000099"/>
                </a:solidFill>
                <a:latin typeface="+mj-lt"/>
              </a:rPr>
              <a:t>et éventuellement épaississement des biberons </a:t>
            </a:r>
          </a:p>
          <a:p>
            <a:pPr marL="342900" indent="-342900" eaLnBrk="1" fontAlgn="auto" hangingPunct="1">
              <a:lnSpc>
                <a:spcPct val="200000"/>
              </a:lnSpc>
              <a:spcBef>
                <a:spcPts val="0"/>
              </a:spcBef>
              <a:spcAft>
                <a:spcPts val="0"/>
              </a:spcAft>
              <a:buClr>
                <a:srgbClr val="62C400"/>
              </a:buClr>
              <a:buFontTx/>
              <a:buBlip>
                <a:blip r:embed="rId3"/>
              </a:buBlip>
              <a:defRPr/>
            </a:pPr>
            <a:r>
              <a:rPr lang="fr-FR" altLang="fr-FR" sz="2000" b="0" dirty="0">
                <a:solidFill>
                  <a:srgbClr val="000099"/>
                </a:solidFill>
                <a:latin typeface="+mj-lt"/>
              </a:rPr>
              <a:t>Couchage </a:t>
            </a:r>
            <a:r>
              <a:rPr lang="fr-FR" altLang="fr-FR" sz="2000" dirty="0">
                <a:solidFill>
                  <a:srgbClr val="000099"/>
                </a:solidFill>
                <a:latin typeface="+mj-lt"/>
              </a:rPr>
              <a:t>en proclive à 30º</a:t>
            </a:r>
          </a:p>
          <a:p>
            <a:pPr marL="342900" indent="-342900" eaLnBrk="1" fontAlgn="auto" hangingPunct="1">
              <a:lnSpc>
                <a:spcPct val="200000"/>
              </a:lnSpc>
              <a:spcBef>
                <a:spcPts val="0"/>
              </a:spcBef>
              <a:spcAft>
                <a:spcPts val="0"/>
              </a:spcAft>
              <a:buClr>
                <a:srgbClr val="62C400"/>
              </a:buClr>
              <a:buFontTx/>
              <a:buBlip>
                <a:blip r:embed="rId3"/>
              </a:buBlip>
              <a:defRPr/>
            </a:pPr>
            <a:r>
              <a:rPr lang="fr-FR" altLang="fr-FR" sz="2000" dirty="0">
                <a:solidFill>
                  <a:srgbClr val="000099"/>
                </a:solidFill>
                <a:latin typeface="+mj-lt"/>
              </a:rPr>
              <a:t>Aération</a:t>
            </a:r>
            <a:r>
              <a:rPr lang="fr-FR" altLang="fr-FR" sz="2000" b="0" dirty="0">
                <a:solidFill>
                  <a:srgbClr val="000099"/>
                </a:solidFill>
                <a:latin typeface="+mj-lt"/>
              </a:rPr>
              <a:t> correcte de la chambre avec une </a:t>
            </a:r>
            <a:r>
              <a:rPr lang="fr-FR" altLang="fr-FR" sz="2000" dirty="0">
                <a:solidFill>
                  <a:srgbClr val="000099"/>
                </a:solidFill>
                <a:latin typeface="+mj-lt"/>
              </a:rPr>
              <a:t>température ambiante n’excédant pas 19º C </a:t>
            </a:r>
          </a:p>
          <a:p>
            <a:pPr marL="342900" indent="-342900" eaLnBrk="1" fontAlgn="auto" hangingPunct="1">
              <a:lnSpc>
                <a:spcPct val="200000"/>
              </a:lnSpc>
              <a:spcBef>
                <a:spcPts val="0"/>
              </a:spcBef>
              <a:spcAft>
                <a:spcPts val="0"/>
              </a:spcAft>
              <a:buClr>
                <a:srgbClr val="62C400"/>
              </a:buClr>
              <a:buFontTx/>
              <a:buBlip>
                <a:blip r:embed="rId3"/>
              </a:buBlip>
              <a:defRPr/>
            </a:pPr>
            <a:r>
              <a:rPr lang="fr-FR" altLang="fr-FR" sz="2000" dirty="0">
                <a:solidFill>
                  <a:srgbClr val="000099"/>
                </a:solidFill>
                <a:latin typeface="+mj-lt"/>
              </a:rPr>
              <a:t>Eviter le tabagisme passif </a:t>
            </a:r>
          </a:p>
          <a:p>
            <a:pPr marL="0" indent="0" eaLnBrk="1" fontAlgn="auto" hangingPunct="1">
              <a:spcBef>
                <a:spcPts val="0"/>
              </a:spcBef>
              <a:spcAft>
                <a:spcPts val="0"/>
              </a:spcAft>
              <a:buClr>
                <a:srgbClr val="62C400"/>
              </a:buClr>
              <a:defRPr/>
            </a:pPr>
            <a:endParaRPr lang="fr-FR" altLang="fr-FR" sz="2000" dirty="0">
              <a:solidFill>
                <a:srgbClr val="000099"/>
              </a:solidFill>
              <a:latin typeface="+mj-lt"/>
            </a:endParaRPr>
          </a:p>
        </p:txBody>
      </p:sp>
      <p:sp>
        <p:nvSpPr>
          <p:cNvPr id="301061" name="ZoneTexte 1"/>
          <p:cNvSpPr txBox="1">
            <a:spLocks noChangeArrowheads="1"/>
          </p:cNvSpPr>
          <p:nvPr/>
        </p:nvSpPr>
        <p:spPr bwMode="auto">
          <a:xfrm>
            <a:off x="312738" y="6378075"/>
            <a:ext cx="10037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i="1" u="sng">
                <a:solidFill>
                  <a:srgbClr val="000099"/>
                </a:solidFill>
                <a:ea typeface="ＭＳ Ｐゴシック" panose="020B0600070205080204" pitchFamily="34" charset="-128"/>
              </a:rPr>
              <a:t>Source</a:t>
            </a:r>
            <a:r>
              <a:rPr lang="fr-FR" altLang="fr-FR" sz="1000" i="1">
                <a:solidFill>
                  <a:srgbClr val="000099"/>
                </a:solidFill>
                <a:ea typeface="ＭＳ Ｐゴシック" panose="020B0600070205080204" pitchFamily="34" charset="-128"/>
              </a:rPr>
              <a:t> : Pertinence du recours à l’hospitalisation pour bronchiolite ; HAS – décembre 2012</a:t>
            </a:r>
          </a:p>
          <a:p>
            <a:pPr eaLnBrk="1" hangingPunct="1"/>
            <a:endParaRPr lang="fr-FR" altLang="fr-FR" sz="1000">
              <a:solidFill>
                <a:srgbClr val="000099"/>
              </a:solidFill>
            </a:endParaRPr>
          </a:p>
        </p:txBody>
      </p:sp>
      <p:sp>
        <p:nvSpPr>
          <p:cNvPr id="301062"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Recommandations </a:t>
            </a:r>
            <a:r>
              <a:rPr lang="fr-FR" altLang="fr-FR" sz="2000" u="sng">
                <a:solidFill>
                  <a:srgbClr val="000099"/>
                </a:solidFill>
                <a:ea typeface="ＭＳ Ｐゴシック" panose="020B0600070205080204" pitchFamily="34" charset="-128"/>
              </a:rPr>
              <a:t>(HAS – décembre 2012)</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81" name="Text Box 8"/>
          <p:cNvSpPr txBox="1">
            <a:spLocks noChangeArrowheads="1"/>
          </p:cNvSpPr>
          <p:nvPr/>
        </p:nvSpPr>
        <p:spPr bwMode="auto">
          <a:xfrm>
            <a:off x="2549525" y="1919288"/>
            <a:ext cx="7153275" cy="420687"/>
          </a:xfrm>
          <a:prstGeom prst="rect">
            <a:avLst/>
          </a:prstGeom>
          <a:noFill/>
          <a:ln>
            <a:noFill/>
          </a:ln>
        </p:spPr>
        <p:txBody>
          <a:bodyPr>
            <a:spAutoFit/>
          </a:bodyPr>
          <a:lstStyle>
            <a:lvl1pPr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algn="ctr" eaLnBrk="1" fontAlgn="auto" hangingPunct="1">
              <a:lnSpc>
                <a:spcPct val="90000"/>
              </a:lnSpc>
              <a:spcBef>
                <a:spcPct val="50000"/>
              </a:spcBef>
              <a:spcAft>
                <a:spcPts val="0"/>
              </a:spcAft>
              <a:defRPr/>
            </a:pPr>
            <a:r>
              <a:rPr lang="fr-FR" altLang="fr-FR" dirty="0">
                <a:solidFill>
                  <a:srgbClr val="000099"/>
                </a:solidFill>
                <a:latin typeface="+mj-lt"/>
              </a:rPr>
              <a:t>Quels signes d’alerte rechercher?</a:t>
            </a:r>
          </a:p>
        </p:txBody>
      </p:sp>
      <p:pic>
        <p:nvPicPr>
          <p:cNvPr id="303107"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7488" y="2328863"/>
            <a:ext cx="13160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610" name="Text Box 7"/>
          <p:cNvSpPr txBox="1">
            <a:spLocks noChangeArrowheads="1"/>
          </p:cNvSpPr>
          <p:nvPr/>
        </p:nvSpPr>
        <p:spPr bwMode="auto">
          <a:xfrm>
            <a:off x="2141538" y="3498850"/>
            <a:ext cx="8943975" cy="1693863"/>
          </a:xfrm>
          <a:prstGeom prst="rect">
            <a:avLst/>
          </a:prstGeom>
          <a:noFill/>
          <a:ln>
            <a:noFill/>
          </a:ln>
        </p:spPr>
        <p:txBody>
          <a:bodyPr>
            <a:spAutoFit/>
          </a:bodyPr>
          <a:lstStyle>
            <a:lvl1pPr marL="354013" indent="-354013" eaLnBrk="0" hangingPunct="0">
              <a:defRPr sz="2400" b="1">
                <a:solidFill>
                  <a:schemeClr val="tx1"/>
                </a:solidFill>
                <a:latin typeface="Tahoma" panose="020B0604030504040204" pitchFamily="34" charset="0"/>
                <a:ea typeface="ＭＳ Ｐゴシック" panose="020B0600070205080204" pitchFamily="34" charset="-128"/>
              </a:defRPr>
            </a:lvl1pPr>
            <a:lvl2pPr marL="742950" indent="-285750" eaLnBrk="0" hangingPunct="0">
              <a:defRPr sz="2400" b="1">
                <a:solidFill>
                  <a:schemeClr val="tx1"/>
                </a:solidFill>
                <a:latin typeface="Tahoma" panose="020B0604030504040204" pitchFamily="34" charset="0"/>
                <a:ea typeface="ＭＳ Ｐゴシック" panose="020B0600070205080204" pitchFamily="34" charset="-128"/>
              </a:defRPr>
            </a:lvl2pPr>
            <a:lvl3pPr marL="1143000" indent="-228600" eaLnBrk="0" hangingPunct="0">
              <a:defRPr sz="2400" b="1">
                <a:solidFill>
                  <a:schemeClr val="tx1"/>
                </a:solidFill>
                <a:latin typeface="Tahoma" panose="020B0604030504040204" pitchFamily="34" charset="0"/>
                <a:ea typeface="ＭＳ Ｐゴシック" panose="020B0600070205080204" pitchFamily="34" charset="-128"/>
              </a:defRPr>
            </a:lvl3pPr>
            <a:lvl4pPr marL="1600200" indent="-228600" eaLnBrk="0" hangingPunct="0">
              <a:defRPr sz="2400" b="1">
                <a:solidFill>
                  <a:schemeClr val="tx1"/>
                </a:solidFill>
                <a:latin typeface="Tahoma" panose="020B0604030504040204" pitchFamily="34" charset="0"/>
                <a:ea typeface="ＭＳ Ｐゴシック" panose="020B0600070205080204" pitchFamily="34" charset="-128"/>
              </a:defRPr>
            </a:lvl4pPr>
            <a:lvl5pPr marL="2057400" indent="-228600" eaLnBrk="0" hangingPunct="0">
              <a:defRPr sz="2400" b="1">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ＭＳ Ｐゴシック" panose="020B0600070205080204" pitchFamily="34" charset="-128"/>
              </a:defRPr>
            </a:lvl9pPr>
          </a:lstStyle>
          <a:p>
            <a:pPr eaLnBrk="1" fontAlgn="auto" hangingPunct="1">
              <a:lnSpc>
                <a:spcPct val="120000"/>
              </a:lnSpc>
              <a:spcBef>
                <a:spcPts val="0"/>
              </a:spcBef>
              <a:spcAft>
                <a:spcPts val="0"/>
              </a:spcAft>
              <a:buClr>
                <a:srgbClr val="62C400"/>
              </a:buClr>
              <a:buFontTx/>
              <a:buBlip>
                <a:blip r:embed="rId4"/>
              </a:buBlip>
              <a:defRPr/>
            </a:pPr>
            <a:r>
              <a:rPr lang="fr-FR" altLang="fr-FR" sz="2000" dirty="0">
                <a:solidFill>
                  <a:srgbClr val="000099"/>
                </a:solidFill>
                <a:latin typeface="+mj-lt"/>
              </a:rPr>
              <a:t>Si encombrement bronchique avec difficulté à expectorer</a:t>
            </a:r>
            <a:r>
              <a:rPr lang="fr-FR" altLang="ja-JP" sz="2000" dirty="0">
                <a:solidFill>
                  <a:srgbClr val="000099"/>
                </a:solidFill>
                <a:latin typeface="+mj-lt"/>
              </a:rPr>
              <a:t>, </a:t>
            </a:r>
          </a:p>
          <a:p>
            <a:pPr eaLnBrk="1" fontAlgn="auto" hangingPunct="1">
              <a:lnSpc>
                <a:spcPct val="150000"/>
              </a:lnSpc>
              <a:spcBef>
                <a:spcPts val="1200"/>
              </a:spcBef>
              <a:spcAft>
                <a:spcPts val="0"/>
              </a:spcAft>
              <a:buClr>
                <a:srgbClr val="62C400"/>
              </a:buClr>
              <a:buFontTx/>
              <a:buBlip>
                <a:blip r:embed="rId4"/>
              </a:buBlip>
              <a:defRPr/>
            </a:pPr>
            <a:r>
              <a:rPr lang="fr-FR" altLang="ja-JP" sz="2000" dirty="0">
                <a:solidFill>
                  <a:srgbClr val="000099"/>
                </a:solidFill>
                <a:latin typeface="+mj-lt"/>
              </a:rPr>
              <a:t>Si sifflement expiratoire</a:t>
            </a:r>
          </a:p>
          <a:p>
            <a:pPr eaLnBrk="1" fontAlgn="auto" hangingPunct="1">
              <a:lnSpc>
                <a:spcPct val="150000"/>
              </a:lnSpc>
              <a:spcBef>
                <a:spcPts val="1200"/>
              </a:spcBef>
              <a:spcAft>
                <a:spcPts val="0"/>
              </a:spcAft>
              <a:buClr>
                <a:srgbClr val="62C400"/>
              </a:buClr>
              <a:buFontTx/>
              <a:buBlip>
                <a:blip r:embed="rId4"/>
              </a:buBlip>
              <a:defRPr/>
            </a:pPr>
            <a:r>
              <a:rPr lang="fr-FR" altLang="ja-JP" sz="2000" dirty="0">
                <a:solidFill>
                  <a:srgbClr val="000099"/>
                </a:solidFill>
                <a:latin typeface="+mj-lt"/>
              </a:rPr>
              <a:t>Si signes associés </a:t>
            </a:r>
            <a:r>
              <a:rPr lang="fr-FR" altLang="ja-JP" sz="2000" b="0" dirty="0">
                <a:solidFill>
                  <a:srgbClr val="000099"/>
                </a:solidFill>
                <a:latin typeface="+mj-lt"/>
              </a:rPr>
              <a:t>: perte d’appétit, vomissements ou diarrhées</a:t>
            </a:r>
            <a:endParaRPr lang="fr-FR" altLang="fr-FR" sz="2000" b="0" dirty="0">
              <a:solidFill>
                <a:srgbClr val="000099"/>
              </a:solidFill>
              <a:latin typeface="+mj-lt"/>
            </a:endParaRPr>
          </a:p>
        </p:txBody>
      </p:sp>
      <p:sp>
        <p:nvSpPr>
          <p:cNvPr id="9" name="Espace réservé du contenu 2"/>
          <p:cNvSpPr txBox="1">
            <a:spLocks/>
          </p:cNvSpPr>
          <p:nvPr/>
        </p:nvSpPr>
        <p:spPr>
          <a:xfrm>
            <a:off x="312738" y="1030288"/>
            <a:ext cx="10515600" cy="10160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eaLnBrk="1" fontAlgn="auto" hangingPunct="1">
              <a:spcBef>
                <a:spcPts val="0"/>
              </a:spcBef>
              <a:spcAft>
                <a:spcPts val="0"/>
              </a:spcAft>
              <a:buFontTx/>
              <a:buNone/>
              <a:defRPr/>
            </a:pPr>
            <a:endParaRPr lang="fr-FR" dirty="0">
              <a:solidFill>
                <a:srgbClr val="000000"/>
              </a:solidFill>
              <a:latin typeface="+mj-lt"/>
            </a:endParaRPr>
          </a:p>
          <a:p>
            <a:pPr marL="0" indent="0" defTabSz="914377" eaLnBrk="1" fontAlgn="auto" hangingPunct="1">
              <a:spcBef>
                <a:spcPts val="0"/>
              </a:spcBef>
              <a:spcAft>
                <a:spcPts val="0"/>
              </a:spcAft>
              <a:buFontTx/>
              <a:buNone/>
              <a:defRPr/>
            </a:pPr>
            <a:endParaRPr lang="fr-FR" dirty="0">
              <a:solidFill>
                <a:srgbClr val="000000"/>
              </a:solidFill>
              <a:latin typeface="+mj-lt"/>
            </a:endParaRPr>
          </a:p>
        </p:txBody>
      </p:sp>
      <p:sp>
        <p:nvSpPr>
          <p:cNvPr id="10" name="ZoneTexte 8"/>
          <p:cNvSpPr txBox="1">
            <a:spLocks noChangeArrowheads="1"/>
          </p:cNvSpPr>
          <p:nvPr/>
        </p:nvSpPr>
        <p:spPr bwMode="auto">
          <a:xfrm>
            <a:off x="2397125" y="314325"/>
            <a:ext cx="8431213" cy="5842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fr-FR" altLang="fr-FR" sz="3200" b="1" dirty="0">
                <a:solidFill>
                  <a:srgbClr val="FFFFFF"/>
                </a:solidFill>
                <a:latin typeface="+mj-lt"/>
              </a:rPr>
              <a:t>3.6. Bronchiolite</a:t>
            </a:r>
          </a:p>
        </p:txBody>
      </p:sp>
      <p:pic>
        <p:nvPicPr>
          <p:cNvPr id="303111" name="Picture 2"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125" y="5426075"/>
            <a:ext cx="8159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12" name="Rectangle 1"/>
          <p:cNvSpPr>
            <a:spLocks noChangeArrowheads="1"/>
          </p:cNvSpPr>
          <p:nvPr/>
        </p:nvSpPr>
        <p:spPr bwMode="auto">
          <a:xfrm>
            <a:off x="3632200" y="5780088"/>
            <a:ext cx="3878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altLang="fr-FR" sz="2400">
                <a:solidFill>
                  <a:srgbClr val="000099"/>
                </a:solidFill>
                <a:cs typeface="Arial" panose="020B0604020202020204" pitchFamily="34" charset="0"/>
                <a:sym typeface="Wingdings" panose="05000000000000000000" pitchFamily="2" charset="2"/>
              </a:rPr>
              <a:t> </a:t>
            </a:r>
            <a:r>
              <a:rPr lang="fr-FR" altLang="fr-FR" sz="2400" b="1">
                <a:solidFill>
                  <a:srgbClr val="000099"/>
                </a:solidFill>
                <a:cs typeface="Arial" panose="020B0604020202020204" pitchFamily="34" charset="0"/>
                <a:sym typeface="Wingdings" panose="05000000000000000000" pitchFamily="2" charset="2"/>
              </a:rPr>
              <a:t>Consultation médicale</a:t>
            </a:r>
            <a:endParaRPr lang="fr-FR" altLang="fr-FR" sz="2400" b="1">
              <a:solidFill>
                <a:srgbClr val="000099"/>
              </a:solidFill>
              <a:cs typeface="Arial" panose="020B0604020202020204" pitchFamily="34" charset="0"/>
            </a:endParaRPr>
          </a:p>
        </p:txBody>
      </p:sp>
      <p:sp>
        <p:nvSpPr>
          <p:cNvPr id="303113"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Limites du conseil</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5154" name="AutoShape 31"/>
          <p:cNvCxnSpPr>
            <a:cxnSpLocks noChangeShapeType="1"/>
          </p:cNvCxnSpPr>
          <p:nvPr/>
        </p:nvCxnSpPr>
        <p:spPr bwMode="auto">
          <a:xfrm rot="5400000" flipV="1">
            <a:off x="5934075" y="0"/>
            <a:ext cx="1588" cy="1588"/>
          </a:xfrm>
          <a:prstGeom prst="bentConnector3">
            <a:avLst>
              <a:gd name="adj1" fmla="val -14400005"/>
            </a:avLst>
          </a:prstGeom>
          <a:noFill/>
          <a:ln w="12700">
            <a:solidFill>
              <a:srgbClr val="0033CC"/>
            </a:solidFill>
            <a:miter lim="800000"/>
            <a:headEnd/>
            <a:tailEnd/>
          </a:ln>
          <a:extLst>
            <a:ext uri="{909E8E84-426E-40DD-AFC4-6F175D3DCCD1}">
              <a14:hiddenFill xmlns:a14="http://schemas.microsoft.com/office/drawing/2010/main">
                <a:noFill/>
              </a14:hiddenFill>
            </a:ext>
          </a:extLst>
        </p:spPr>
      </p:cxnSp>
      <p:sp>
        <p:nvSpPr>
          <p:cNvPr id="305155" name="ZoneTexte 1"/>
          <p:cNvSpPr txBox="1">
            <a:spLocks noChangeArrowheads="1"/>
          </p:cNvSpPr>
          <p:nvPr/>
        </p:nvSpPr>
        <p:spPr bwMode="auto">
          <a:xfrm>
            <a:off x="3216275" y="1255713"/>
            <a:ext cx="767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0000"/>
                </a:solidFill>
                <a:latin typeface="Tahoma" panose="020B0604030504040204" pitchFamily="34" charset="0"/>
                <a:ea typeface="ＭＳ Ｐゴシック" panose="020B0600070205080204" pitchFamily="34" charset="-128"/>
              </a:rPr>
              <a:t>En attendant un avis médical ou pour accompagner une prescription</a:t>
            </a:r>
          </a:p>
        </p:txBody>
      </p:sp>
      <p:pic>
        <p:nvPicPr>
          <p:cNvPr id="30515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065213"/>
            <a:ext cx="668338"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7"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3.6. Bronchiolite</a:t>
            </a:r>
          </a:p>
        </p:txBody>
      </p:sp>
      <p:sp>
        <p:nvSpPr>
          <p:cNvPr id="16" name="Text Box 6"/>
          <p:cNvSpPr txBox="1">
            <a:spLocks noChangeArrowheads="1"/>
          </p:cNvSpPr>
          <p:nvPr/>
        </p:nvSpPr>
        <p:spPr bwMode="auto">
          <a:xfrm>
            <a:off x="9594850" y="1809750"/>
            <a:ext cx="1543050" cy="409575"/>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Ipeca</a:t>
            </a:r>
            <a:r>
              <a:rPr lang="fr-FR" altLang="fr-FR" b="1" dirty="0">
                <a:solidFill>
                  <a:srgbClr val="000099"/>
                </a:solidFill>
                <a:latin typeface="+mj-lt"/>
              </a:rPr>
              <a:t> 9 CH</a:t>
            </a:r>
          </a:p>
        </p:txBody>
      </p:sp>
      <p:sp>
        <p:nvSpPr>
          <p:cNvPr id="17" name="Text Box 47"/>
          <p:cNvSpPr txBox="1">
            <a:spLocks noChangeArrowheads="1"/>
          </p:cNvSpPr>
          <p:nvPr/>
        </p:nvSpPr>
        <p:spPr bwMode="auto">
          <a:xfrm>
            <a:off x="249238" y="1766888"/>
            <a:ext cx="6027737"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4"/>
              </a:buBlip>
            </a:pPr>
            <a:r>
              <a:rPr lang="fr-FR" altLang="fr-FR" sz="1600">
                <a:solidFill>
                  <a:srgbClr val="000099"/>
                </a:solidFill>
                <a:ea typeface="ＭＳ Ｐゴシック" panose="020B0600070205080204" pitchFamily="34" charset="-128"/>
              </a:rPr>
              <a:t>Toux avec suffocations </a:t>
            </a:r>
          </a:p>
          <a:p>
            <a:r>
              <a:rPr lang="fr-FR" altLang="fr-FR" sz="1600" b="1">
                <a:solidFill>
                  <a:srgbClr val="000099"/>
                </a:solidFill>
                <a:ea typeface="ＭＳ Ｐゴシック" panose="020B0600070205080204" pitchFamily="34" charset="-128"/>
              </a:rPr>
              <a:t>     Toux nauséeuse avec tendance à entraîner des vomissements glaireux</a:t>
            </a:r>
          </a:p>
          <a:p>
            <a:r>
              <a:rPr lang="fr-FR" altLang="fr-FR" sz="1600" i="1">
                <a:solidFill>
                  <a:srgbClr val="000099"/>
                </a:solidFill>
                <a:ea typeface="ＭＳ Ｐゴシック" panose="020B0600070205080204" pitchFamily="34" charset="-128"/>
              </a:rPr>
              <a:t>     Amélioration au repos et par la chaleur</a:t>
            </a:r>
          </a:p>
        </p:txBody>
      </p:sp>
      <p:sp>
        <p:nvSpPr>
          <p:cNvPr id="18" name="Text Box 6"/>
          <p:cNvSpPr txBox="1">
            <a:spLocks noChangeArrowheads="1"/>
          </p:cNvSpPr>
          <p:nvPr/>
        </p:nvSpPr>
        <p:spPr bwMode="auto">
          <a:xfrm>
            <a:off x="7118350" y="3011488"/>
            <a:ext cx="4019550" cy="409575"/>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Antimonium</a:t>
            </a:r>
            <a:r>
              <a:rPr lang="fr-FR" altLang="fr-FR" b="1" dirty="0">
                <a:solidFill>
                  <a:srgbClr val="000099"/>
                </a:solidFill>
                <a:latin typeface="+mj-lt"/>
              </a:rPr>
              <a:t> </a:t>
            </a:r>
            <a:r>
              <a:rPr lang="fr-FR" altLang="fr-FR" b="1" dirty="0" err="1">
                <a:solidFill>
                  <a:srgbClr val="000099"/>
                </a:solidFill>
                <a:latin typeface="+mj-lt"/>
              </a:rPr>
              <a:t>tartaricum</a:t>
            </a:r>
            <a:r>
              <a:rPr lang="fr-FR" altLang="fr-FR" b="1" dirty="0">
                <a:solidFill>
                  <a:srgbClr val="000099"/>
                </a:solidFill>
                <a:latin typeface="+mj-lt"/>
              </a:rPr>
              <a:t>  5-9 CH</a:t>
            </a:r>
          </a:p>
        </p:txBody>
      </p:sp>
      <p:sp>
        <p:nvSpPr>
          <p:cNvPr id="19" name="Text Box 47"/>
          <p:cNvSpPr txBox="1">
            <a:spLocks noChangeArrowheads="1"/>
          </p:cNvSpPr>
          <p:nvPr/>
        </p:nvSpPr>
        <p:spPr bwMode="auto">
          <a:xfrm>
            <a:off x="230188" y="2992438"/>
            <a:ext cx="5972175"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4"/>
              </a:buBlip>
            </a:pPr>
            <a:r>
              <a:rPr lang="fr-FR" altLang="fr-FR" sz="1600">
                <a:solidFill>
                  <a:srgbClr val="000099"/>
                </a:solidFill>
                <a:ea typeface="ＭＳ Ｐゴシック" panose="020B0600070205080204" pitchFamily="34" charset="-128"/>
              </a:rPr>
              <a:t>Encombrement des bronches et/ou alvéoles pulmonaires </a:t>
            </a:r>
          </a:p>
          <a:p>
            <a:r>
              <a:rPr lang="fr-FR" altLang="fr-FR" sz="1600" b="1">
                <a:solidFill>
                  <a:srgbClr val="000099"/>
                </a:solidFill>
                <a:ea typeface="ＭＳ Ｐゴシック" panose="020B0600070205080204" pitchFamily="34" charset="-128"/>
              </a:rPr>
              <a:t>     Grandes quantités de mucus difficile à décoller</a:t>
            </a:r>
          </a:p>
          <a:p>
            <a:r>
              <a:rPr lang="fr-FR" altLang="fr-FR" sz="1600">
                <a:solidFill>
                  <a:srgbClr val="000099"/>
                </a:solidFill>
                <a:ea typeface="ＭＳ Ｐゴシック" panose="020B0600070205080204" pitchFamily="34" charset="-128"/>
              </a:rPr>
              <a:t>     Gêne respiratoire audible </a:t>
            </a:r>
          </a:p>
          <a:p>
            <a:r>
              <a:rPr lang="fr-FR" altLang="fr-FR" sz="1600" i="1">
                <a:solidFill>
                  <a:srgbClr val="000099"/>
                </a:solidFill>
                <a:ea typeface="ＭＳ Ｐゴシック" panose="020B0600070205080204" pitchFamily="34" charset="-128"/>
              </a:rPr>
              <a:t>     Aggravation couché</a:t>
            </a:r>
          </a:p>
        </p:txBody>
      </p:sp>
      <p:sp>
        <p:nvSpPr>
          <p:cNvPr id="20" name="Text Box 6"/>
          <p:cNvSpPr txBox="1">
            <a:spLocks noChangeArrowheads="1"/>
          </p:cNvSpPr>
          <p:nvPr/>
        </p:nvSpPr>
        <p:spPr bwMode="auto">
          <a:xfrm>
            <a:off x="8443913" y="4354513"/>
            <a:ext cx="2693987" cy="40798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buClr>
                <a:srgbClr val="62C400"/>
              </a:buClr>
              <a:defRPr/>
            </a:pPr>
            <a:r>
              <a:rPr lang="fr-FR" altLang="fr-FR" b="1" dirty="0" err="1">
                <a:solidFill>
                  <a:srgbClr val="000099"/>
                </a:solidFill>
                <a:latin typeface="+mj-lt"/>
              </a:rPr>
              <a:t>Blatta</a:t>
            </a:r>
            <a:r>
              <a:rPr lang="fr-FR" altLang="fr-FR" b="1" dirty="0">
                <a:solidFill>
                  <a:srgbClr val="000099"/>
                </a:solidFill>
                <a:latin typeface="+mj-lt"/>
              </a:rPr>
              <a:t> </a:t>
            </a:r>
            <a:r>
              <a:rPr lang="fr-FR" altLang="fr-FR" b="1" dirty="0" err="1">
                <a:solidFill>
                  <a:srgbClr val="000099"/>
                </a:solidFill>
                <a:latin typeface="+mj-lt"/>
              </a:rPr>
              <a:t>orientalis</a:t>
            </a:r>
            <a:r>
              <a:rPr lang="fr-FR" altLang="fr-FR" b="1" dirty="0">
                <a:solidFill>
                  <a:srgbClr val="000099"/>
                </a:solidFill>
                <a:latin typeface="+mj-lt"/>
              </a:rPr>
              <a:t>  5 CH</a:t>
            </a:r>
          </a:p>
        </p:txBody>
      </p:sp>
      <p:sp>
        <p:nvSpPr>
          <p:cNvPr id="21" name="Text Box 47"/>
          <p:cNvSpPr txBox="1">
            <a:spLocks noChangeArrowheads="1"/>
          </p:cNvSpPr>
          <p:nvPr/>
        </p:nvSpPr>
        <p:spPr bwMode="auto">
          <a:xfrm>
            <a:off x="230188" y="4445000"/>
            <a:ext cx="4535487" cy="898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000" tIns="82800" rIns="126000" bIns="82800">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Blip>
                <a:blip r:embed="rId4"/>
              </a:buBlip>
            </a:pPr>
            <a:r>
              <a:rPr lang="fr-FR" altLang="fr-FR" sz="1600" b="1">
                <a:solidFill>
                  <a:srgbClr val="000099"/>
                </a:solidFill>
                <a:ea typeface="ＭＳ Ｐゴシック" panose="020B0600070205080204" pitchFamily="34" charset="-128"/>
              </a:rPr>
              <a:t>Dyspnée</a:t>
            </a:r>
            <a:r>
              <a:rPr lang="fr-FR" altLang="fr-FR" sz="1600">
                <a:solidFill>
                  <a:srgbClr val="000099"/>
                </a:solidFill>
                <a:ea typeface="ＭＳ Ｐゴシック" panose="020B0600070205080204" pitchFamily="34" charset="-128"/>
              </a:rPr>
              <a:t> avec encombrement bronchique</a:t>
            </a:r>
          </a:p>
          <a:p>
            <a:r>
              <a:rPr lang="fr-FR" altLang="fr-FR" sz="1600" b="1">
                <a:solidFill>
                  <a:srgbClr val="000099"/>
                </a:solidFill>
                <a:ea typeface="ＭＳ Ｐゴシック" panose="020B0600070205080204" pitchFamily="34" charset="-128"/>
              </a:rPr>
              <a:t>     Accumulation de mucosités, sibilants</a:t>
            </a:r>
          </a:p>
          <a:p>
            <a:r>
              <a:rPr lang="fr-FR" altLang="fr-FR" sz="1600">
                <a:solidFill>
                  <a:srgbClr val="000099"/>
                </a:solidFill>
                <a:ea typeface="ＭＳ Ｐゴシック" panose="020B0600070205080204" pitchFamily="34" charset="-128"/>
              </a:rPr>
              <a:t>     Toux avec expectoration difficile</a:t>
            </a:r>
          </a:p>
        </p:txBody>
      </p:sp>
      <p:sp>
        <p:nvSpPr>
          <p:cNvPr id="12" name="Rectangle 11"/>
          <p:cNvSpPr>
            <a:spLocks noChangeArrowheads="1"/>
          </p:cNvSpPr>
          <p:nvPr/>
        </p:nvSpPr>
        <p:spPr bwMode="auto">
          <a:xfrm>
            <a:off x="2397125" y="5555250"/>
            <a:ext cx="115919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600" dirty="0">
                <a:solidFill>
                  <a:srgbClr val="000099"/>
                </a:solidFill>
              </a:rPr>
              <a:t>Faire fondre 10 granules de chaque médicament choisi dans 100 ml d’eau (biberon) </a:t>
            </a:r>
          </a:p>
          <a:p>
            <a:pPr eaLnBrk="1" hangingPunct="1"/>
            <a:r>
              <a:rPr lang="fr-FR" altLang="fr-FR" sz="1600" dirty="0">
                <a:solidFill>
                  <a:srgbClr val="000099"/>
                </a:solidFill>
              </a:rPr>
              <a:t>et renouveler chaque jour la préparation.</a:t>
            </a:r>
            <a:br>
              <a:rPr lang="fr-FR" altLang="fr-FR" sz="1600" dirty="0">
                <a:solidFill>
                  <a:srgbClr val="000099"/>
                </a:solidFill>
              </a:rPr>
            </a:br>
            <a:r>
              <a:rPr lang="fr-FR" altLang="fr-FR" sz="1600" dirty="0">
                <a:solidFill>
                  <a:srgbClr val="000099"/>
                </a:solidFill>
              </a:rPr>
              <a:t>Conserver à l’abri de la lumière et au frais.        </a:t>
            </a:r>
          </a:p>
          <a:p>
            <a:pPr eaLnBrk="1" hangingPunct="1"/>
            <a:r>
              <a:rPr lang="fr-FR" altLang="fr-FR" sz="1600" dirty="0">
                <a:solidFill>
                  <a:srgbClr val="000099"/>
                </a:solidFill>
              </a:rPr>
              <a:t>Administrer par petites gorgées toutes les heures puis espacer selon amélioration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1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19"/>
          <p:cNvSpPr>
            <a:spLocks noChangeArrowheads="1"/>
          </p:cNvSpPr>
          <p:nvPr/>
        </p:nvSpPr>
        <p:spPr bwMode="auto">
          <a:xfrm>
            <a:off x="5735638" y="1930400"/>
            <a:ext cx="6516687"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r>
              <a:rPr lang="fr-FR" altLang="fr-FR" sz="2000" b="1" u="sng">
                <a:solidFill>
                  <a:srgbClr val="000099"/>
                </a:solidFill>
                <a:ea typeface="ＭＳ Ｐゴシック" panose="020B0600070205080204" pitchFamily="34" charset="-128"/>
                <a:cs typeface="Arial" panose="020B0604020202020204" pitchFamily="34" charset="0"/>
              </a:rPr>
              <a:t>Objectif :</a:t>
            </a:r>
            <a:endParaRPr lang="fr-FR" altLang="fr-FR" sz="1000" u="sng">
              <a:solidFill>
                <a:srgbClr val="000099"/>
              </a:solidFill>
              <a:ea typeface="ＭＳ Ｐゴシック" panose="020B0600070205080204" pitchFamily="34" charset="-128"/>
              <a:cs typeface="Arial" panose="020B0604020202020204" pitchFamily="34" charset="0"/>
            </a:endParaRPr>
          </a:p>
          <a:p>
            <a:pPr>
              <a:spcBef>
                <a:spcPct val="50000"/>
              </a:spcBef>
              <a:buClr>
                <a:srgbClr val="000099"/>
              </a:buClr>
              <a:buFont typeface="Wingdings" panose="05000000000000000000" pitchFamily="2" charset="2"/>
              <a:buChar char="Ø"/>
            </a:pPr>
            <a:r>
              <a:rPr lang="fr-FR" altLang="fr-FR" sz="2000">
                <a:solidFill>
                  <a:srgbClr val="000099"/>
                </a:solidFill>
                <a:ea typeface="ＭＳ Ｐゴシック" panose="020B0600070205080204" pitchFamily="34" charset="-128"/>
                <a:cs typeface="Arial" panose="020B0604020202020204" pitchFamily="34" charset="0"/>
              </a:rPr>
              <a:t>Restituer les différents médicaments</a:t>
            </a:r>
          </a:p>
        </p:txBody>
      </p:sp>
      <p:sp>
        <p:nvSpPr>
          <p:cNvPr id="2237455" name="Rectangle 15"/>
          <p:cNvSpPr>
            <a:spLocks noChangeArrowheads="1"/>
          </p:cNvSpPr>
          <p:nvPr/>
        </p:nvSpPr>
        <p:spPr bwMode="auto">
          <a:xfrm>
            <a:off x="4224338" y="3789363"/>
            <a:ext cx="7545387" cy="2087562"/>
          </a:xfrm>
          <a:prstGeom prst="rect">
            <a:avLst/>
          </a:prstGeom>
          <a:noFill/>
          <a:ln>
            <a:noFill/>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ABD5FF"/>
              </a:buClr>
              <a:defRPr/>
            </a:pPr>
            <a:r>
              <a:rPr lang="fr-FR" altLang="fr-FR" b="1" u="sng" dirty="0">
                <a:solidFill>
                  <a:srgbClr val="000090"/>
                </a:solidFill>
                <a:latin typeface="Arial"/>
                <a:ea typeface="ＭＳ Ｐゴシック" panose="020B0600070205080204" pitchFamily="34" charset="-128"/>
              </a:rPr>
              <a:t>Règles du jeu</a:t>
            </a:r>
            <a:r>
              <a:rPr lang="fr-FR" altLang="fr-FR" b="1" dirty="0">
                <a:solidFill>
                  <a:srgbClr val="000090"/>
                </a:solidFill>
                <a:effectLst>
                  <a:outerShdw blurRad="38100" dist="38100" dir="2700000" algn="tl">
                    <a:srgbClr val="C0C0C0"/>
                  </a:outerShdw>
                </a:effectLst>
                <a:latin typeface="Arial"/>
                <a:ea typeface="ＭＳ Ｐゴシック" panose="020B0600070205080204" pitchFamily="34" charset="-128"/>
              </a:rPr>
              <a:t> : </a:t>
            </a:r>
          </a:p>
          <a:p>
            <a:pPr>
              <a:spcBef>
                <a:spcPct val="50000"/>
              </a:spcBef>
              <a:buClr>
                <a:srgbClr val="000099"/>
              </a:buClr>
              <a:buFontTx/>
              <a:buBlip>
                <a:blip r:embed="rId3"/>
              </a:buBlip>
              <a:defRPr/>
            </a:pPr>
            <a:r>
              <a:rPr lang="fr-FR" altLang="fr-FR" b="1" dirty="0">
                <a:solidFill>
                  <a:srgbClr val="000090"/>
                </a:solidFill>
                <a:latin typeface="Arial"/>
                <a:ea typeface="ＭＳ Ｐゴシック" panose="020B0600070205080204" pitchFamily="34" charset="-128"/>
              </a:rPr>
              <a:t>Individuellement</a:t>
            </a:r>
          </a:p>
          <a:p>
            <a:pPr>
              <a:spcBef>
                <a:spcPct val="20000"/>
              </a:spcBef>
              <a:buClr>
                <a:srgbClr val="000099"/>
              </a:buClr>
              <a:defRPr/>
            </a:pPr>
            <a:endParaRPr lang="fr-FR" altLang="fr-FR" sz="800" dirty="0">
              <a:solidFill>
                <a:srgbClr val="000090"/>
              </a:solidFill>
              <a:latin typeface="Arial"/>
              <a:ea typeface="ＭＳ Ｐゴシック" panose="020B0600070205080204" pitchFamily="34" charset="-128"/>
            </a:endParaRPr>
          </a:p>
          <a:p>
            <a:pPr>
              <a:spcBef>
                <a:spcPct val="20000"/>
              </a:spcBef>
              <a:buClr>
                <a:srgbClr val="000099"/>
              </a:buClr>
              <a:buFontTx/>
              <a:buBlip>
                <a:blip r:embed="rId3"/>
              </a:buBlip>
              <a:defRPr/>
            </a:pPr>
            <a:r>
              <a:rPr lang="fr-FR" altLang="fr-FR" b="1" dirty="0">
                <a:solidFill>
                  <a:srgbClr val="000090"/>
                </a:solidFill>
                <a:latin typeface="Arial"/>
                <a:ea typeface="ＭＳ Ｐゴシック" panose="020B0600070205080204" pitchFamily="34" charset="-128"/>
              </a:rPr>
              <a:t>Compléter les mots croisés</a:t>
            </a:r>
            <a:endParaRPr lang="fr-FR" altLang="fr-FR" dirty="0">
              <a:solidFill>
                <a:srgbClr val="000090"/>
              </a:solidFill>
              <a:latin typeface="Arial"/>
              <a:ea typeface="ＭＳ Ｐゴシック" panose="020B0600070205080204" pitchFamily="34" charset="-128"/>
            </a:endParaRPr>
          </a:p>
        </p:txBody>
      </p:sp>
      <p:sp>
        <p:nvSpPr>
          <p:cNvPr id="307204"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307205" name="ZoneTexte 8"/>
          <p:cNvSpPr txBox="1">
            <a:spLocks noChangeArrowheads="1"/>
          </p:cNvSpPr>
          <p:nvPr/>
        </p:nvSpPr>
        <p:spPr bwMode="auto">
          <a:xfrm rot="-39669">
            <a:off x="1489075"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cs typeface="Arial" panose="020B0604020202020204" pitchFamily="34" charset="0"/>
              </a:rPr>
              <a:t>7’</a:t>
            </a:r>
          </a:p>
        </p:txBody>
      </p:sp>
      <p:sp>
        <p:nvSpPr>
          <p:cNvPr id="307206" name="Titre 1"/>
          <p:cNvSpPr txBox="1">
            <a:spLocks/>
          </p:cNvSpPr>
          <p:nvPr/>
        </p:nvSpPr>
        <p:spPr bwMode="auto">
          <a:xfrm>
            <a:off x="2303463" y="361950"/>
            <a:ext cx="752316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a:solidFill>
                  <a:srgbClr val="FFFFFF"/>
                </a:solidFill>
                <a:ea typeface="Tahoma" panose="020B0604030504040204" pitchFamily="34" charset="0"/>
                <a:cs typeface="Arial" panose="020B0604020202020204" pitchFamily="34" charset="0"/>
              </a:rPr>
              <a:t>Homéocroisés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itre 1"/>
          <p:cNvSpPr txBox="1">
            <a:spLocks/>
          </p:cNvSpPr>
          <p:nvPr/>
        </p:nvSpPr>
        <p:spPr bwMode="auto">
          <a:xfrm>
            <a:off x="2303463" y="361950"/>
            <a:ext cx="752316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fr-FR" altLang="fr-FR" sz="3200" b="1">
                <a:solidFill>
                  <a:srgbClr val="FFFFFF"/>
                </a:solidFill>
                <a:ea typeface="Tahoma" panose="020B0604030504040204" pitchFamily="34" charset="0"/>
                <a:cs typeface="Arial" panose="020B0604020202020204" pitchFamily="34" charset="0"/>
              </a:rPr>
              <a:t>Homéocroisés</a:t>
            </a:r>
          </a:p>
        </p:txBody>
      </p:sp>
      <p:pic>
        <p:nvPicPr>
          <p:cNvPr id="309251"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1025" y="974725"/>
            <a:ext cx="780097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52"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200" y="1343025"/>
            <a:ext cx="4187825"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53"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538" y="4843463"/>
            <a:ext cx="4222750"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a:spLocks noChangeArrowheads="1"/>
          </p:cNvSpPr>
          <p:nvPr/>
        </p:nvSpPr>
        <p:spPr bwMode="auto">
          <a:xfrm>
            <a:off x="5791200" y="1292225"/>
            <a:ext cx="5829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S  T   I   C  T  A       P  U  L  M O  N   A  R  I   A</a:t>
            </a:r>
          </a:p>
        </p:txBody>
      </p:sp>
      <p:sp>
        <p:nvSpPr>
          <p:cNvPr id="7" name="ZoneTexte 6"/>
          <p:cNvSpPr txBox="1">
            <a:spLocks noChangeArrowheads="1"/>
          </p:cNvSpPr>
          <p:nvPr/>
        </p:nvSpPr>
        <p:spPr bwMode="auto">
          <a:xfrm>
            <a:off x="4699000" y="1809750"/>
            <a:ext cx="582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F  E  R  R  U M      P  H  O  S  P  H  O  R  I   C  U M</a:t>
            </a:r>
          </a:p>
        </p:txBody>
      </p:sp>
      <p:sp>
        <p:nvSpPr>
          <p:cNvPr id="9" name="ZoneTexte 8"/>
          <p:cNvSpPr txBox="1">
            <a:spLocks noChangeArrowheads="1"/>
          </p:cNvSpPr>
          <p:nvPr/>
        </p:nvSpPr>
        <p:spPr bwMode="auto">
          <a:xfrm>
            <a:off x="5511800" y="2365375"/>
            <a:ext cx="5829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C  A   P  S  I   C  U M       A  N  N  U  U M</a:t>
            </a:r>
          </a:p>
        </p:txBody>
      </p:sp>
      <p:sp>
        <p:nvSpPr>
          <p:cNvPr id="10" name="ZoneTexte 9"/>
          <p:cNvSpPr txBox="1">
            <a:spLocks noChangeArrowheads="1"/>
          </p:cNvSpPr>
          <p:nvPr/>
        </p:nvSpPr>
        <p:spPr bwMode="auto">
          <a:xfrm>
            <a:off x="4927600" y="3167063"/>
            <a:ext cx="6046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H  Y  D  R  A  S  T   I   S       C  A  N  A  D  E  N  S  I   S</a:t>
            </a:r>
          </a:p>
        </p:txBody>
      </p:sp>
      <p:sp>
        <p:nvSpPr>
          <p:cNvPr id="11" name="ZoneTexte 10"/>
          <p:cNvSpPr txBox="1">
            <a:spLocks noChangeArrowheads="1"/>
          </p:cNvSpPr>
          <p:nvPr/>
        </p:nvSpPr>
        <p:spPr bwMode="auto">
          <a:xfrm>
            <a:off x="5797550" y="3719513"/>
            <a:ext cx="582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K  A  L   I   U  M       I   O D  A  T  U  M</a:t>
            </a:r>
          </a:p>
        </p:txBody>
      </p:sp>
      <p:sp>
        <p:nvSpPr>
          <p:cNvPr id="12" name="ZoneTexte 11"/>
          <p:cNvSpPr txBox="1">
            <a:spLocks noChangeArrowheads="1"/>
          </p:cNvSpPr>
          <p:nvPr/>
        </p:nvSpPr>
        <p:spPr bwMode="auto">
          <a:xfrm>
            <a:off x="4652963" y="4244975"/>
            <a:ext cx="6396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S  A   B  A  D  I   L   L  A       O  F  F   I   C  I   N  A  R   U M</a:t>
            </a:r>
          </a:p>
        </p:txBody>
      </p:sp>
      <p:sp>
        <p:nvSpPr>
          <p:cNvPr id="13" name="ZoneTexte 12"/>
          <p:cNvSpPr txBox="1">
            <a:spLocks noChangeArrowheads="1"/>
          </p:cNvSpPr>
          <p:nvPr/>
        </p:nvSpPr>
        <p:spPr bwMode="auto">
          <a:xfrm>
            <a:off x="6065838" y="5062538"/>
            <a:ext cx="639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A  N  T   I   M  O  N  I  U  M       T  A  R  T  A   R  I   C  U  M</a:t>
            </a:r>
          </a:p>
        </p:txBody>
      </p:sp>
      <p:sp>
        <p:nvSpPr>
          <p:cNvPr id="14" name="ZoneTexte 13"/>
          <p:cNvSpPr txBox="1">
            <a:spLocks noChangeArrowheads="1"/>
          </p:cNvSpPr>
          <p:nvPr/>
        </p:nvSpPr>
        <p:spPr bwMode="auto">
          <a:xfrm>
            <a:off x="5224463" y="5602288"/>
            <a:ext cx="6396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A  L   L   I   U  M      C  E  P  A</a:t>
            </a:r>
          </a:p>
        </p:txBody>
      </p:sp>
      <p:sp>
        <p:nvSpPr>
          <p:cNvPr id="15" name="ZoneTexte 14"/>
          <p:cNvSpPr txBox="1">
            <a:spLocks noChangeArrowheads="1"/>
          </p:cNvSpPr>
          <p:nvPr/>
        </p:nvSpPr>
        <p:spPr bwMode="auto">
          <a:xfrm>
            <a:off x="5795963" y="6142038"/>
            <a:ext cx="639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K  A   L   I   U M      B   I   C  H  R O  M  I   C  U  M</a:t>
            </a:r>
          </a:p>
        </p:txBody>
      </p:sp>
      <p:sp>
        <p:nvSpPr>
          <p:cNvPr id="16" name="ZoneTexte 15"/>
          <p:cNvSpPr txBox="1">
            <a:spLocks noChangeArrowheads="1"/>
          </p:cNvSpPr>
          <p:nvPr/>
        </p:nvSpPr>
        <p:spPr bwMode="auto">
          <a:xfrm>
            <a:off x="8061325" y="1020763"/>
            <a:ext cx="293688"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E</a:t>
            </a:r>
          </a:p>
          <a:p>
            <a:pPr eaLnBrk="1" hangingPunct="1"/>
            <a:r>
              <a:rPr lang="fr-FR" altLang="fr-FR"/>
              <a:t>     </a:t>
            </a:r>
          </a:p>
          <a:p>
            <a:pPr eaLnBrk="1" hangingPunct="1"/>
            <a:r>
              <a:rPr lang="fr-FR" altLang="fr-FR"/>
              <a:t>P</a:t>
            </a:r>
          </a:p>
          <a:p>
            <a:pPr eaLnBrk="1" hangingPunct="1"/>
            <a:r>
              <a:rPr lang="fr-FR" altLang="fr-FR"/>
              <a:t>     </a:t>
            </a:r>
          </a:p>
          <a:p>
            <a:pPr eaLnBrk="1" hangingPunct="1"/>
            <a:r>
              <a:rPr lang="fr-FR" altLang="fr-FR"/>
              <a:t>R</a:t>
            </a:r>
          </a:p>
          <a:p>
            <a:pPr eaLnBrk="1" hangingPunct="1"/>
            <a:r>
              <a:rPr lang="fr-FR" altLang="fr-FR"/>
              <a:t> SI</a:t>
            </a:r>
          </a:p>
          <a:p>
            <a:pPr eaLnBrk="1" hangingPunct="1"/>
            <a:endParaRPr lang="fr-FR" altLang="fr-FR"/>
          </a:p>
          <a:p>
            <a:pPr eaLnBrk="1" hangingPunct="1"/>
            <a:endParaRPr lang="fr-FR" altLang="fr-FR" sz="1200"/>
          </a:p>
          <a:p>
            <a:pPr eaLnBrk="1" hangingPunct="1"/>
            <a:endParaRPr lang="fr-FR" altLang="fr-FR"/>
          </a:p>
          <a:p>
            <a:pPr eaLnBrk="1" hangingPunct="1"/>
            <a:r>
              <a:rPr lang="fr-FR" altLang="fr-FR"/>
              <a:t>F</a:t>
            </a:r>
          </a:p>
          <a:p>
            <a:pPr eaLnBrk="1" hangingPunct="1"/>
            <a:r>
              <a:rPr lang="fr-FR" altLang="fr-FR"/>
              <a:t>     </a:t>
            </a:r>
          </a:p>
          <a:p>
            <a:pPr eaLnBrk="1" hangingPunct="1"/>
            <a:r>
              <a:rPr lang="fr-FR" altLang="fr-FR"/>
              <a:t>I</a:t>
            </a:r>
          </a:p>
          <a:p>
            <a:pPr eaLnBrk="1" hangingPunct="1"/>
            <a:r>
              <a:rPr lang="fr-FR" altLang="fr-FR"/>
              <a:t>C</a:t>
            </a:r>
          </a:p>
          <a:p>
            <a:pPr eaLnBrk="1" hangingPunct="1"/>
            <a:endParaRPr lang="fr-FR" altLang="fr-FR"/>
          </a:p>
          <a:p>
            <a:pPr eaLnBrk="1" hangingPunct="1"/>
            <a:r>
              <a:rPr lang="fr-FR" altLang="fr-FR"/>
              <a:t>N</a:t>
            </a:r>
          </a:p>
          <a:p>
            <a:pPr eaLnBrk="1" hangingPunct="1"/>
            <a:endParaRPr lang="fr-FR" altLang="fr-FR"/>
          </a:p>
          <a:p>
            <a:pPr eaLnBrk="1" hangingPunct="1"/>
            <a:r>
              <a:rPr lang="fr-FR" altLang="fr-FR"/>
              <a:t>L</a:t>
            </a:r>
          </a:p>
          <a:p>
            <a:pPr eaLnBrk="1" hangingPunct="1"/>
            <a:endParaRPr lang="fr-FR" altLang="fr-FR"/>
          </a:p>
          <a:p>
            <a:pPr eaLnBrk="1" hangingPunct="1"/>
            <a:r>
              <a:rPr lang="fr-FR" altLang="fr-FR"/>
              <a:t>S</a:t>
            </a:r>
          </a:p>
        </p:txBody>
      </p:sp>
      <p:sp>
        <p:nvSpPr>
          <p:cNvPr id="18" name="ZoneTexte 17"/>
          <p:cNvSpPr txBox="1">
            <a:spLocks noChangeArrowheads="1"/>
          </p:cNvSpPr>
          <p:nvPr/>
        </p:nvSpPr>
        <p:spPr bwMode="auto">
          <a:xfrm>
            <a:off x="11463338" y="976313"/>
            <a:ext cx="293687"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ACONITUM</a:t>
            </a:r>
          </a:p>
          <a:p>
            <a:pPr eaLnBrk="1" hangingPunct="1"/>
            <a:endParaRPr lang="fr-FR" altLang="fr-FR"/>
          </a:p>
          <a:p>
            <a:pPr eaLnBrk="1" hangingPunct="1"/>
            <a:r>
              <a:rPr lang="fr-FR" altLang="fr-FR"/>
              <a:t>NAPELL</a:t>
            </a:r>
          </a:p>
          <a:p>
            <a:pPr eaLnBrk="1" hangingPunct="1"/>
            <a:endParaRPr lang="fr-FR" altLang="fr-FR"/>
          </a:p>
          <a:p>
            <a:pPr eaLnBrk="1" hangingPunct="1"/>
            <a:r>
              <a:rPr lang="fr-FR" altLang="fr-FR"/>
              <a:t>S</a:t>
            </a:r>
          </a:p>
        </p:txBody>
      </p:sp>
      <p:sp>
        <p:nvSpPr>
          <p:cNvPr id="19" name="ZoneTexte 18"/>
          <p:cNvSpPr txBox="1">
            <a:spLocks noChangeArrowheads="1"/>
          </p:cNvSpPr>
          <p:nvPr/>
        </p:nvSpPr>
        <p:spPr bwMode="auto">
          <a:xfrm>
            <a:off x="4968875" y="1276350"/>
            <a:ext cx="2921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IP</a:t>
            </a:r>
          </a:p>
          <a:p>
            <a:pPr eaLnBrk="1" hangingPunct="1"/>
            <a:endParaRPr lang="fr-FR" altLang="fr-FR"/>
          </a:p>
          <a:p>
            <a:pPr eaLnBrk="1" hangingPunct="1"/>
            <a:r>
              <a:rPr lang="fr-FR" altLang="fr-FR"/>
              <a:t>CA</a:t>
            </a:r>
          </a:p>
        </p:txBody>
      </p:sp>
      <p:sp>
        <p:nvSpPr>
          <p:cNvPr id="20" name="ZoneTexte 19"/>
          <p:cNvSpPr txBox="1">
            <a:spLocks noChangeArrowheads="1"/>
          </p:cNvSpPr>
          <p:nvPr/>
        </p:nvSpPr>
        <p:spPr bwMode="auto">
          <a:xfrm>
            <a:off x="10891838" y="3163888"/>
            <a:ext cx="293687"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NUX</a:t>
            </a:r>
          </a:p>
          <a:p>
            <a:pPr eaLnBrk="1" hangingPunct="1"/>
            <a:endParaRPr lang="fr-FR" altLang="fr-FR"/>
          </a:p>
          <a:p>
            <a:pPr eaLnBrk="1" hangingPunct="1"/>
            <a:r>
              <a:rPr lang="fr-FR" altLang="fr-FR"/>
              <a:t>VOM</a:t>
            </a:r>
          </a:p>
          <a:p>
            <a:pPr eaLnBrk="1" hangingPunct="1"/>
            <a:endParaRPr lang="fr-FR" altLang="fr-FR"/>
          </a:p>
          <a:p>
            <a:pPr eaLnBrk="1" hangingPunct="1"/>
            <a:r>
              <a:rPr lang="fr-FR" altLang="fr-FR"/>
              <a:t>C</a:t>
            </a:r>
          </a:p>
        </p:txBody>
      </p:sp>
      <p:sp>
        <p:nvSpPr>
          <p:cNvPr id="21" name="ZoneTexte 20"/>
          <p:cNvSpPr txBox="1">
            <a:spLocks noChangeArrowheads="1"/>
          </p:cNvSpPr>
          <p:nvPr/>
        </p:nvSpPr>
        <p:spPr bwMode="auto">
          <a:xfrm>
            <a:off x="4643438" y="3411538"/>
            <a:ext cx="2936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DRO</a:t>
            </a:r>
          </a:p>
          <a:p>
            <a:pPr eaLnBrk="1" hangingPunct="1"/>
            <a:endParaRPr lang="fr-FR" altLang="fr-FR"/>
          </a:p>
          <a:p>
            <a:pPr eaLnBrk="1" hangingPunct="1"/>
            <a:r>
              <a:rPr lang="fr-FR" altLang="fr-FR"/>
              <a:t>ERA</a:t>
            </a:r>
          </a:p>
        </p:txBody>
      </p:sp>
      <p:sp>
        <p:nvSpPr>
          <p:cNvPr id="22" name="ZoneTexte 21"/>
          <p:cNvSpPr txBox="1">
            <a:spLocks noChangeArrowheads="1"/>
          </p:cNvSpPr>
          <p:nvPr/>
        </p:nvSpPr>
        <p:spPr bwMode="auto">
          <a:xfrm>
            <a:off x="9188450" y="5602288"/>
            <a:ext cx="6396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B  R  Y  O  N   I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500"/>
                                        <p:tgtEl>
                                          <p:spTgt spid="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up)">
                                      <p:cBhvr>
                                        <p:cTn id="62" dur="500"/>
                                        <p:tgtEl>
                                          <p:spTgt spid="1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up)">
                                      <p:cBhvr>
                                        <p:cTn id="67" dur="500"/>
                                        <p:tgtEl>
                                          <p:spTgt spid="1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up)">
                                      <p:cBhvr>
                                        <p:cTn id="72" dur="500"/>
                                        <p:tgtEl>
                                          <p:spTgt spid="2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up)">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P spid="12" grpId="0"/>
      <p:bldP spid="13" grpId="0"/>
      <p:bldP spid="14" grpId="0"/>
      <p:bldP spid="15" grpId="0"/>
      <p:bldP spid="16" grpId="0"/>
      <p:bldP spid="18" grpId="0"/>
      <p:bldP spid="19" grpId="0"/>
      <p:bldP spid="20" grpId="0"/>
      <p:bldP spid="21" grpId="0"/>
      <p:bldP spid="2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19"/>
          <p:cNvSpPr>
            <a:spLocks noChangeArrowheads="1"/>
          </p:cNvSpPr>
          <p:nvPr/>
        </p:nvSpPr>
        <p:spPr bwMode="auto">
          <a:xfrm>
            <a:off x="5735638" y="1692275"/>
            <a:ext cx="48498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r>
              <a:rPr lang="fr-FR" altLang="fr-FR" sz="2000" b="1" u="sng">
                <a:solidFill>
                  <a:srgbClr val="000099"/>
                </a:solidFill>
                <a:ea typeface="ＭＳ Ｐゴシック" panose="020B0600070205080204" pitchFamily="34" charset="-128"/>
                <a:cs typeface="Arial" panose="020B0604020202020204" pitchFamily="34" charset="0"/>
              </a:rPr>
              <a:t>Objectif :</a:t>
            </a:r>
            <a:endParaRPr lang="fr-FR" altLang="fr-FR" sz="1000" b="1" u="sng">
              <a:solidFill>
                <a:srgbClr val="000099"/>
              </a:solidFill>
              <a:ea typeface="ＭＳ Ｐゴシック" panose="020B0600070205080204" pitchFamily="34" charset="-128"/>
              <a:cs typeface="Arial" panose="020B0604020202020204" pitchFamily="34" charset="0"/>
            </a:endParaRPr>
          </a:p>
          <a:p>
            <a:pPr>
              <a:spcBef>
                <a:spcPct val="50000"/>
              </a:spcBef>
              <a:buFont typeface="Wingdings" panose="05000000000000000000" pitchFamily="2" charset="2"/>
              <a:buChar char=""/>
            </a:pPr>
            <a:r>
              <a:rPr lang="fr-FR" altLang="fr-FR" sz="2000">
                <a:solidFill>
                  <a:srgbClr val="000099"/>
                </a:solidFill>
                <a:ea typeface="ＭＳ Ｐゴシック" panose="020B0600070205080204" pitchFamily="34" charset="-128"/>
                <a:cs typeface="Arial" panose="020B0604020202020204" pitchFamily="34" charset="0"/>
              </a:rPr>
              <a:t>S’entrainer et mettre en application pour pratiquer dès demain</a:t>
            </a:r>
          </a:p>
          <a:p>
            <a:pPr>
              <a:spcBef>
                <a:spcPct val="30000"/>
              </a:spcBef>
              <a:buClr>
                <a:srgbClr val="000099"/>
              </a:buClr>
              <a:buFont typeface="Wingdings" panose="05000000000000000000" pitchFamily="2" charset="2"/>
              <a:buNone/>
            </a:pPr>
            <a:endParaRPr lang="fr-FR" altLang="fr-FR" sz="2000">
              <a:solidFill>
                <a:srgbClr val="000099"/>
              </a:solidFill>
              <a:ea typeface="ＭＳ Ｐゴシック" panose="020B0600070205080204" pitchFamily="34" charset="-128"/>
              <a:cs typeface="Arial" panose="020B0604020202020204" pitchFamily="34" charset="0"/>
            </a:endParaRPr>
          </a:p>
        </p:txBody>
      </p:sp>
      <p:sp>
        <p:nvSpPr>
          <p:cNvPr id="311299"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311300" name="ZoneTexte 8"/>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cs typeface="Arial" panose="020B0604020202020204" pitchFamily="34" charset="0"/>
              </a:rPr>
              <a:t>30’</a:t>
            </a:r>
          </a:p>
        </p:txBody>
      </p:sp>
      <p:sp>
        <p:nvSpPr>
          <p:cNvPr id="311301" name="ZoneTexte 9"/>
          <p:cNvSpPr txBox="1">
            <a:spLocks noChangeArrowheads="1"/>
          </p:cNvSpPr>
          <p:nvPr/>
        </p:nvSpPr>
        <p:spPr bwMode="auto">
          <a:xfrm>
            <a:off x="2397125" y="314325"/>
            <a:ext cx="8667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cs typeface="Arial" panose="020B0604020202020204" pitchFamily="34" charset="0"/>
              </a:rPr>
              <a:t>Synthèse cas de comptoir</a:t>
            </a:r>
          </a:p>
        </p:txBody>
      </p:sp>
      <p:sp>
        <p:nvSpPr>
          <p:cNvPr id="7" name="Rectangle 15">
            <a:extLst>
              <a:ext uri="{FF2B5EF4-FFF2-40B4-BE49-F238E27FC236}">
                <a16:creationId xmlns:a16="http://schemas.microsoft.com/office/drawing/2014/main" id="{163D6CA4-5636-48D3-AEA9-D1A24E3E7B08}"/>
              </a:ext>
            </a:extLst>
          </p:cNvPr>
          <p:cNvSpPr>
            <a:spLocks noChangeArrowheads="1"/>
          </p:cNvSpPr>
          <p:nvPr/>
        </p:nvSpPr>
        <p:spPr bwMode="auto">
          <a:xfrm>
            <a:off x="2988944" y="2918905"/>
            <a:ext cx="9023985" cy="4610363"/>
          </a:xfrm>
          <a:prstGeom prst="rect">
            <a:avLst/>
          </a:prstGeom>
          <a:noFill/>
          <a:ln>
            <a:noFill/>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buFont typeface="Wingdings" panose="05000000000000000000" pitchFamily="2" charset="2"/>
              <a:buNone/>
              <a:defRPr/>
            </a:pPr>
            <a:r>
              <a:rPr lang="fr-FR" altLang="fr-FR" b="1" u="sng" dirty="0">
                <a:solidFill>
                  <a:srgbClr val="000099"/>
                </a:solidFill>
                <a:latin typeface="Arial"/>
                <a:ea typeface="ＭＳ Ｐゴシック" panose="020B0600070205080204" pitchFamily="34" charset="-128"/>
              </a:rPr>
              <a:t>Règles du jeu :</a:t>
            </a:r>
          </a:p>
          <a:p>
            <a:pPr eaLnBrk="0" fontAlgn="base" hangingPunct="0">
              <a:spcBef>
                <a:spcPct val="50000"/>
              </a:spcBef>
              <a:spcAft>
                <a:spcPct val="0"/>
              </a:spcAft>
              <a:buFontTx/>
              <a:buBlip>
                <a:blip r:embed="rId3"/>
              </a:buBlip>
              <a:defRPr/>
            </a:pPr>
            <a:r>
              <a:rPr lang="fr-FR" altLang="fr-FR" b="1" dirty="0">
                <a:solidFill>
                  <a:srgbClr val="000099"/>
                </a:solidFill>
                <a:latin typeface="Arial"/>
                <a:ea typeface="ＭＳ Ｐゴシック" panose="020B0600070205080204" pitchFamily="34" charset="-128"/>
              </a:rPr>
              <a:t>Pratiquer en groupe de 3</a:t>
            </a:r>
            <a:r>
              <a:rPr lang="fr-FR" altLang="fr-FR" dirty="0">
                <a:solidFill>
                  <a:srgbClr val="000099"/>
                </a:solidFill>
                <a:latin typeface="Arial"/>
                <a:ea typeface="ＭＳ Ｐゴシック" panose="020B0600070205080204" pitchFamily="34" charset="-128"/>
              </a:rPr>
              <a:t> : 1 patient, 1 pharmacien/préparateur et 1 observateur</a:t>
            </a:r>
          </a:p>
          <a:p>
            <a:pPr eaLnBrk="0" fontAlgn="base" hangingPunct="0">
              <a:spcBef>
                <a:spcPct val="50000"/>
              </a:spcBef>
              <a:spcAft>
                <a:spcPct val="0"/>
              </a:spcAft>
              <a:buFontTx/>
              <a:buBlip>
                <a:blip r:embed="rId3"/>
              </a:buBlip>
              <a:defRPr/>
            </a:pPr>
            <a:r>
              <a:rPr lang="fr-FR" altLang="fr-FR" b="1" dirty="0">
                <a:solidFill>
                  <a:srgbClr val="000099"/>
                </a:solidFill>
                <a:latin typeface="Arial"/>
                <a:ea typeface="ＭＳ Ｐゴシック" panose="020B0600070205080204" pitchFamily="34" charset="-128"/>
              </a:rPr>
              <a:t>3 cas différents pour pratiquer </a:t>
            </a:r>
            <a:r>
              <a:rPr lang="fr-FR" altLang="fr-FR" dirty="0">
                <a:solidFill>
                  <a:srgbClr val="000099"/>
                </a:solidFill>
                <a:latin typeface="Arial"/>
                <a:ea typeface="ＭＳ Ｐゴシック" panose="020B0600070205080204" pitchFamily="34" charset="-128"/>
              </a:rPr>
              <a:t>chacun des rôles</a:t>
            </a:r>
          </a:p>
          <a:p>
            <a:pPr eaLnBrk="0" fontAlgn="base" hangingPunct="0">
              <a:spcBef>
                <a:spcPct val="50000"/>
              </a:spcBef>
              <a:spcAft>
                <a:spcPct val="0"/>
              </a:spcAft>
              <a:buFontTx/>
              <a:buBlip>
                <a:blip r:embed="rId3"/>
              </a:buBlip>
              <a:defRPr/>
            </a:pPr>
            <a:r>
              <a:rPr lang="fr-FR" altLang="fr-FR" b="1" dirty="0">
                <a:solidFill>
                  <a:srgbClr val="000099"/>
                </a:solidFill>
                <a:latin typeface="Arial"/>
                <a:ea typeface="ＭＳ Ｐゴシック" panose="020B0600070205080204" pitchFamily="34" charset="-128"/>
              </a:rPr>
              <a:t>S’appuyer sur</a:t>
            </a:r>
            <a:r>
              <a:rPr lang="fr-FR" altLang="fr-FR" dirty="0">
                <a:solidFill>
                  <a:srgbClr val="000099"/>
                </a:solidFill>
                <a:latin typeface="Arial"/>
                <a:ea typeface="ＭＳ Ｐゴシック" panose="020B0600070205080204" pitchFamily="34" charset="-128"/>
              </a:rPr>
              <a:t> </a:t>
            </a:r>
            <a:r>
              <a:rPr lang="fr-FR" altLang="fr-FR" b="1" dirty="0">
                <a:solidFill>
                  <a:srgbClr val="000099"/>
                </a:solidFill>
                <a:latin typeface="Arial"/>
                <a:ea typeface="ＭＳ Ｐゴシック" panose="020B0600070205080204" pitchFamily="34" charset="-128"/>
              </a:rPr>
              <a:t>la méthodologie de conseil</a:t>
            </a:r>
          </a:p>
          <a:p>
            <a:pPr marL="628650" lvl="1" eaLnBrk="0" fontAlgn="base" hangingPunct="0">
              <a:lnSpc>
                <a:spcPct val="110000"/>
              </a:lnSpc>
              <a:spcBef>
                <a:spcPct val="20000"/>
              </a:spcBef>
              <a:spcAft>
                <a:spcPct val="0"/>
              </a:spcAft>
              <a:buSzPct val="75000"/>
              <a:buFont typeface="Tahoma" panose="020B0604030504040204" pitchFamily="34" charset="0"/>
              <a:buChar char="-"/>
              <a:defRPr/>
            </a:pPr>
            <a:r>
              <a:rPr lang="fr-FR" altLang="fr-FR" dirty="0">
                <a:solidFill>
                  <a:srgbClr val="000099"/>
                </a:solidFill>
                <a:latin typeface="Arial"/>
                <a:ea typeface="ＭＳ Ｐゴシック" panose="020B0600070205080204" pitchFamily="34" charset="-128"/>
              </a:rPr>
              <a:t>SEUL le patient lit la Carte « Patient » et ne répond qu’aux questions que le pharmacien lui pose</a:t>
            </a:r>
          </a:p>
          <a:p>
            <a:pPr marL="628650" lvl="1" eaLnBrk="0" fontAlgn="base" hangingPunct="0">
              <a:lnSpc>
                <a:spcPct val="110000"/>
              </a:lnSpc>
              <a:spcBef>
                <a:spcPct val="20000"/>
              </a:spcBef>
              <a:spcAft>
                <a:spcPct val="0"/>
              </a:spcAft>
              <a:buSzPct val="75000"/>
              <a:buFont typeface="Tahoma" panose="020B0604030504040204" pitchFamily="34" charset="0"/>
              <a:buChar char="-"/>
              <a:defRPr/>
            </a:pPr>
            <a:r>
              <a:rPr lang="fr-FR" altLang="fr-FR" dirty="0">
                <a:solidFill>
                  <a:srgbClr val="000099"/>
                </a:solidFill>
                <a:latin typeface="Arial"/>
                <a:ea typeface="ＭＳ Ｐゴシック" panose="020B0600070205080204" pitchFamily="34" charset="-128"/>
              </a:rPr>
              <a:t>Le pharmacien construit son conseil</a:t>
            </a:r>
          </a:p>
          <a:p>
            <a:pPr marL="628650" lvl="1" eaLnBrk="0" fontAlgn="base" hangingPunct="0">
              <a:lnSpc>
                <a:spcPct val="110000"/>
              </a:lnSpc>
              <a:spcBef>
                <a:spcPct val="20000"/>
              </a:spcBef>
              <a:spcAft>
                <a:spcPct val="0"/>
              </a:spcAft>
              <a:buSzPct val="75000"/>
              <a:buFont typeface="Tahoma" panose="020B0604030504040204" pitchFamily="34" charset="0"/>
              <a:buChar char="-"/>
              <a:defRPr/>
            </a:pPr>
            <a:r>
              <a:rPr lang="fr-FR" altLang="fr-FR" dirty="0">
                <a:solidFill>
                  <a:srgbClr val="000099"/>
                </a:solidFill>
                <a:latin typeface="Arial"/>
                <a:ea typeface="ＭＳ Ｐゴシック" panose="020B0600070205080204" pitchFamily="34" charset="-128"/>
              </a:rPr>
              <a:t>L’observateur s’appuie sur la grille « Observateur » pour faire le </a:t>
            </a:r>
            <a:r>
              <a:rPr lang="fr-FR" altLang="fr-FR" dirty="0" err="1">
                <a:solidFill>
                  <a:srgbClr val="000099"/>
                </a:solidFill>
                <a:latin typeface="Arial"/>
                <a:ea typeface="ＭＳ Ｐゴシック" panose="020B0600070205080204" pitchFamily="34" charset="-128"/>
              </a:rPr>
              <a:t>débrief</a:t>
            </a:r>
            <a:r>
              <a:rPr lang="fr-FR" altLang="fr-FR" dirty="0">
                <a:solidFill>
                  <a:srgbClr val="000099"/>
                </a:solidFill>
                <a:latin typeface="Arial"/>
                <a:ea typeface="ＭＳ Ｐゴシック" panose="020B0600070205080204" pitchFamily="34" charset="-128"/>
              </a:rPr>
              <a:t> du pharmacien</a:t>
            </a:r>
          </a:p>
          <a:p>
            <a:pPr marL="452438" lvl="1" eaLnBrk="0" fontAlgn="base" hangingPunct="0">
              <a:lnSpc>
                <a:spcPct val="110000"/>
              </a:lnSpc>
              <a:spcBef>
                <a:spcPct val="20000"/>
              </a:spcBef>
              <a:spcAft>
                <a:spcPct val="0"/>
              </a:spcAft>
              <a:buFontTx/>
              <a:buBlip>
                <a:blip r:embed="rId3"/>
              </a:buBlip>
              <a:defRPr/>
            </a:pPr>
            <a:r>
              <a:rPr lang="fr-FR" altLang="fr-FR" b="1" dirty="0">
                <a:solidFill>
                  <a:srgbClr val="000099"/>
                </a:solidFill>
                <a:latin typeface="Arial"/>
                <a:ea typeface="ＭＳ Ｐゴシック" panose="020B0600070205080204" pitchFamily="34" charset="-128"/>
              </a:rPr>
              <a:t>Pour chaque cas  : </a:t>
            </a:r>
            <a:r>
              <a:rPr lang="fr-FR" altLang="fr-FR" dirty="0">
                <a:solidFill>
                  <a:srgbClr val="000099"/>
                </a:solidFill>
                <a:latin typeface="Arial"/>
                <a:ea typeface="ＭＳ Ｐゴシック" panose="020B0600070205080204" pitchFamily="34" charset="-128"/>
              </a:rPr>
              <a:t>4 min de jeu + 5 min </a:t>
            </a:r>
            <a:r>
              <a:rPr lang="fr-FR" altLang="fr-FR" dirty="0" err="1">
                <a:solidFill>
                  <a:srgbClr val="000099"/>
                </a:solidFill>
                <a:latin typeface="Arial"/>
                <a:ea typeface="ＭＳ Ｐゴシック" panose="020B0600070205080204" pitchFamily="34" charset="-128"/>
              </a:rPr>
              <a:t>débrief</a:t>
            </a:r>
            <a:r>
              <a:rPr lang="fr-FR" altLang="fr-FR" dirty="0">
                <a:solidFill>
                  <a:srgbClr val="000099"/>
                </a:solidFill>
                <a:latin typeface="Arial"/>
                <a:ea typeface="ＭＳ Ｐゴシック" panose="020B0600070205080204" pitchFamily="34" charset="-128"/>
              </a:rPr>
              <a:t> (méthode et conseil)</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4185ABE-5773-4C6A-9F21-822FD629D9E2}"/>
              </a:ext>
            </a:extLst>
          </p:cNvPr>
          <p:cNvSpPr txBox="1"/>
          <p:nvPr/>
        </p:nvSpPr>
        <p:spPr>
          <a:xfrm>
            <a:off x="2397125" y="314325"/>
            <a:ext cx="8091488" cy="584200"/>
          </a:xfrm>
          <a:prstGeom prst="rect">
            <a:avLst/>
          </a:prstGeom>
          <a:noFill/>
        </p:spPr>
        <p:txBody>
          <a:bodyPr>
            <a:spAutoFit/>
          </a:bodyPr>
          <a:lstStyle/>
          <a:p>
            <a:pPr>
              <a:defRPr/>
            </a:pPr>
            <a:r>
              <a:rPr lang="fr-FR" sz="3200" b="1" dirty="0">
                <a:solidFill>
                  <a:schemeClr val="bg1"/>
                </a:solidFill>
                <a:latin typeface="+mj-lt"/>
              </a:rPr>
              <a:t>Synthèse et conclusion du J1</a:t>
            </a:r>
          </a:p>
        </p:txBody>
      </p:sp>
      <p:pic>
        <p:nvPicPr>
          <p:cNvPr id="6" name="Image 5" descr="Une image contenant texte, équipement électronique, capture d’écran&#10;&#10;Description générée automatiquement">
            <a:extLst>
              <a:ext uri="{FF2B5EF4-FFF2-40B4-BE49-F238E27FC236}">
                <a16:creationId xmlns:a16="http://schemas.microsoft.com/office/drawing/2014/main" id="{5847553B-4565-488D-AD29-53F624F4B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7548" y="1136786"/>
            <a:ext cx="9154945" cy="52316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603499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ext Box 2"/>
          <p:cNvSpPr txBox="1">
            <a:spLocks noChangeArrowheads="1"/>
          </p:cNvSpPr>
          <p:nvPr/>
        </p:nvSpPr>
        <p:spPr bwMode="auto">
          <a:xfrm>
            <a:off x="1919288" y="1773238"/>
            <a:ext cx="52339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sz="2400" b="1">
                <a:solidFill>
                  <a:srgbClr val="000099"/>
                </a:solidFill>
                <a:ea typeface="ＭＳ Ｐゴシック" panose="020B0600070205080204" pitchFamily="34" charset="-128"/>
                <a:cs typeface="Arial" panose="020B0604020202020204" pitchFamily="34" charset="0"/>
              </a:rPr>
              <a:t>Et demain …</a:t>
            </a:r>
          </a:p>
          <a:p>
            <a:pPr eaLnBrk="1" hangingPunct="1">
              <a:spcBef>
                <a:spcPct val="50000"/>
              </a:spcBef>
            </a:pPr>
            <a:r>
              <a:rPr lang="fr-FR" altLang="fr-FR" sz="2400" b="1" i="1">
                <a:solidFill>
                  <a:srgbClr val="000099"/>
                </a:solidFill>
                <a:ea typeface="ＭＳ Ｐゴシック" panose="020B0600070205080204" pitchFamily="34" charset="-128"/>
                <a:cs typeface="Arial" panose="020B0604020202020204" pitchFamily="34" charset="0"/>
              </a:rPr>
              <a:t>Qu’allez-vous expérimenter ?</a:t>
            </a:r>
          </a:p>
        </p:txBody>
      </p:sp>
      <p:pic>
        <p:nvPicPr>
          <p:cNvPr id="313347" name="Picture 4" descr="10694977-3d-petite-personne-qui-arrose-germer-image-3d-isole-sur-fond-bla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950" y="2241550"/>
            <a:ext cx="203676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48" name="Text Box 5"/>
          <p:cNvSpPr txBox="1">
            <a:spLocks noChangeArrowheads="1"/>
          </p:cNvSpPr>
          <p:nvPr/>
        </p:nvSpPr>
        <p:spPr bwMode="auto">
          <a:xfrm>
            <a:off x="839788" y="3429000"/>
            <a:ext cx="69119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311275" indent="-3429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sz="2000" b="1">
                <a:solidFill>
                  <a:srgbClr val="000099"/>
                </a:solidFill>
                <a:ea typeface="ＭＳ Ｐゴシック" panose="020B0600070205080204" pitchFamily="34" charset="-128"/>
                <a:cs typeface="Arial" panose="020B0604020202020204" pitchFamily="34" charset="0"/>
              </a:rPr>
              <a:t> </a:t>
            </a:r>
            <a:r>
              <a:rPr lang="fr-FR" altLang="fr-FR" sz="2000" b="1" u="sng">
                <a:solidFill>
                  <a:srgbClr val="000099"/>
                </a:solidFill>
                <a:ea typeface="ＭＳ Ｐゴシック" panose="020B0600070205080204" pitchFamily="34" charset="-128"/>
                <a:cs typeface="Arial" panose="020B0604020202020204" pitchFamily="34" charset="0"/>
              </a:rPr>
              <a:t>Pour J2 :</a:t>
            </a:r>
            <a:r>
              <a:rPr lang="fr-FR" altLang="fr-FR" sz="2000" b="1">
                <a:solidFill>
                  <a:srgbClr val="000099"/>
                </a:solidFill>
                <a:ea typeface="ＭＳ Ｐゴシック" panose="020B0600070205080204" pitchFamily="34" charset="-128"/>
                <a:cs typeface="Arial" panose="020B0604020202020204" pitchFamily="34" charset="0"/>
              </a:rPr>
              <a:t> </a:t>
            </a:r>
          </a:p>
          <a:p>
            <a:pPr eaLnBrk="1" hangingPunct="1">
              <a:spcBef>
                <a:spcPct val="50000"/>
              </a:spcBef>
            </a:pPr>
            <a:r>
              <a:rPr lang="fr-FR" altLang="fr-FR" sz="2000" b="1">
                <a:solidFill>
                  <a:srgbClr val="000099"/>
                </a:solidFill>
                <a:ea typeface="ＭＳ Ｐゴシック" panose="020B0600070205080204" pitchFamily="34" charset="-128"/>
                <a:cs typeface="Arial" panose="020B0604020202020204" pitchFamily="34" charset="0"/>
              </a:rPr>
              <a:t>Compléter les arbres décisionnels</a:t>
            </a:r>
          </a:p>
          <a:p>
            <a:pPr eaLnBrk="1" hangingPunct="1">
              <a:spcBef>
                <a:spcPct val="50000"/>
              </a:spcBef>
            </a:pPr>
            <a:r>
              <a:rPr lang="fr-FR" altLang="fr-FR" sz="2000" b="1">
                <a:solidFill>
                  <a:srgbClr val="000099"/>
                </a:solidFill>
                <a:ea typeface="ＭＳ Ｐゴシック" panose="020B0600070205080204" pitchFamily="34" charset="-128"/>
                <a:cs typeface="Arial" panose="020B0604020202020204" pitchFamily="34" charset="0"/>
              </a:rPr>
              <a:t>Apporter 1 cas de comptoir vécu</a:t>
            </a:r>
          </a:p>
          <a:p>
            <a:pPr lvl="2" eaLnBrk="1" hangingPunct="1">
              <a:spcBef>
                <a:spcPct val="50000"/>
              </a:spcBef>
              <a:buFontTx/>
              <a:buBlip>
                <a:blip r:embed="rId4"/>
              </a:buBlip>
            </a:pPr>
            <a:r>
              <a:rPr lang="fr-FR" altLang="fr-FR" sz="2000" b="1">
                <a:solidFill>
                  <a:srgbClr val="000099"/>
                </a:solidFill>
                <a:ea typeface="ＭＳ Ｐゴシック" panose="020B0600070205080204" pitchFamily="34" charset="-128"/>
                <a:cs typeface="Arial" panose="020B0604020202020204" pitchFamily="34" charset="0"/>
              </a:rPr>
              <a:t>Description du cas</a:t>
            </a:r>
          </a:p>
          <a:p>
            <a:pPr lvl="2" eaLnBrk="1" hangingPunct="1">
              <a:spcBef>
                <a:spcPct val="50000"/>
              </a:spcBef>
              <a:buFontTx/>
              <a:buBlip>
                <a:blip r:embed="rId4"/>
              </a:buBlip>
            </a:pPr>
            <a:r>
              <a:rPr lang="fr-FR" altLang="fr-FR" sz="2000" b="1">
                <a:solidFill>
                  <a:srgbClr val="000099"/>
                </a:solidFill>
                <a:ea typeface="ＭＳ Ｐゴシック" panose="020B0600070205080204" pitchFamily="34" charset="-128"/>
                <a:cs typeface="Arial" panose="020B0604020202020204" pitchFamily="34" charset="0"/>
              </a:rPr>
              <a:t>Démarche de conseil</a:t>
            </a:r>
          </a:p>
          <a:p>
            <a:pPr lvl="2" eaLnBrk="1" hangingPunct="1">
              <a:spcBef>
                <a:spcPct val="50000"/>
              </a:spcBef>
              <a:buFontTx/>
              <a:buBlip>
                <a:blip r:embed="rId4"/>
              </a:buBlip>
            </a:pPr>
            <a:r>
              <a:rPr lang="fr-FR" altLang="fr-FR" sz="2000" b="1">
                <a:solidFill>
                  <a:srgbClr val="000099"/>
                </a:solidFill>
                <a:ea typeface="ＭＳ Ｐゴシック" panose="020B0600070205080204" pitchFamily="34" charset="-128"/>
                <a:cs typeface="Arial" panose="020B0604020202020204" pitchFamily="34" charset="0"/>
              </a:rPr>
              <a:t>Choix des médicaments </a:t>
            </a:r>
            <a:r>
              <a:rPr lang="fr-FR" altLang="fr-FR" sz="2000">
                <a:solidFill>
                  <a:srgbClr val="000099"/>
                </a:solidFill>
                <a:ea typeface="ＭＳ Ｐゴシック" panose="020B0600070205080204" pitchFamily="34" charset="-128"/>
                <a:cs typeface="Arial" panose="020B0604020202020204" pitchFamily="34" charset="0"/>
              </a:rPr>
              <a:t>(justification, dilution, posologie, durée de traitement et suivi)</a:t>
            </a:r>
          </a:p>
        </p:txBody>
      </p:sp>
      <p:sp>
        <p:nvSpPr>
          <p:cNvPr id="313349" name="ZoneTexte 5"/>
          <p:cNvSpPr txBox="1">
            <a:spLocks noChangeArrowheads="1"/>
          </p:cNvSpPr>
          <p:nvPr/>
        </p:nvSpPr>
        <p:spPr bwMode="auto">
          <a:xfrm>
            <a:off x="2397125" y="314325"/>
            <a:ext cx="809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cs typeface="Arial" panose="020B0604020202020204" pitchFamily="34" charset="0"/>
              </a:rPr>
              <a:t>Synthèse et conclusion du J1</a:t>
            </a:r>
          </a:p>
        </p:txBody>
      </p:sp>
      <p:pic>
        <p:nvPicPr>
          <p:cNvPr id="313350"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93350" y="449263"/>
            <a:ext cx="15652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31335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4779" name="Text Box 11"/>
          <p:cNvSpPr txBox="1">
            <a:spLocks noChangeArrowheads="1"/>
          </p:cNvSpPr>
          <p:nvPr/>
        </p:nvSpPr>
        <p:spPr bwMode="auto">
          <a:xfrm>
            <a:off x="1560513" y="3617913"/>
            <a:ext cx="9144000" cy="2012950"/>
          </a:xfrm>
          <a:prstGeom prst="rect">
            <a:avLst/>
          </a:prstGeom>
          <a:noFill/>
          <a:ln>
            <a:noFill/>
          </a:ln>
          <a:effectLst/>
        </p:spPr>
        <p:txBody>
          <a:bodyPr>
            <a:spAutoFit/>
          </a:bodyPr>
          <a:lstStyle/>
          <a:p>
            <a:pPr algn="ctr" eaLnBrk="1" hangingPunct="1">
              <a:spcBef>
                <a:spcPct val="20000"/>
              </a:spcBef>
              <a:defRPr/>
            </a:pPr>
            <a:endParaRPr lang="fr-FR" altLang="fr-FR" sz="1200" b="1" dirty="0">
              <a:solidFill>
                <a:srgbClr val="000099"/>
              </a:solidFill>
              <a:effectLst>
                <a:outerShdw blurRad="38100" dist="38100" dir="2700000" algn="tl">
                  <a:srgbClr val="C0C0C0"/>
                </a:outerShdw>
              </a:effectLst>
              <a:latin typeface="+mn-lt"/>
              <a:cs typeface="Arial" panose="020B0604020202020204" pitchFamily="34" charset="0"/>
            </a:endParaRPr>
          </a:p>
          <a:p>
            <a:pPr algn="ctr" eaLnBrk="1" hangingPunct="1">
              <a:spcBef>
                <a:spcPct val="20000"/>
              </a:spcBef>
              <a:defRPr/>
            </a:pPr>
            <a:r>
              <a:rPr lang="fr-FR" altLang="fr-FR" sz="7200" b="1" dirty="0">
                <a:solidFill>
                  <a:srgbClr val="0053A1"/>
                </a:solidFill>
                <a:effectLst>
                  <a:outerShdw blurRad="38100" dist="38100" dir="2700000" algn="tl">
                    <a:srgbClr val="C0C0C0"/>
                  </a:outerShdw>
                </a:effectLst>
                <a:latin typeface="+mn-lt"/>
                <a:cs typeface="Arial" panose="020B0604020202020204" pitchFamily="34" charset="0"/>
              </a:rPr>
              <a:t>Journée</a:t>
            </a:r>
            <a:r>
              <a:rPr lang="fr-FR" altLang="fr-FR" sz="7200" b="1" dirty="0">
                <a:solidFill>
                  <a:srgbClr val="000099"/>
                </a:solidFill>
                <a:effectLst>
                  <a:outerShdw blurRad="38100" dist="38100" dir="2700000" algn="tl">
                    <a:srgbClr val="C0C0C0"/>
                  </a:outerShdw>
                </a:effectLst>
                <a:latin typeface="+mn-lt"/>
                <a:cs typeface="Arial" panose="020B0604020202020204" pitchFamily="34" charset="0"/>
              </a:rPr>
              <a:t> </a:t>
            </a:r>
            <a:r>
              <a:rPr lang="fr-FR" altLang="fr-FR" sz="7200" b="1" dirty="0">
                <a:solidFill>
                  <a:srgbClr val="0053A1"/>
                </a:solidFill>
                <a:effectLst>
                  <a:outerShdw blurRad="38100" dist="38100" dir="2700000" algn="tl">
                    <a:srgbClr val="C0C0C0"/>
                  </a:outerShdw>
                </a:effectLst>
                <a:latin typeface="+mn-lt"/>
                <a:cs typeface="Arial" panose="020B0604020202020204" pitchFamily="34" charset="0"/>
              </a:rPr>
              <a:t>2</a:t>
            </a:r>
            <a:br>
              <a:rPr lang="fr-FR" altLang="fr-FR" sz="7200" b="1" dirty="0">
                <a:solidFill>
                  <a:srgbClr val="000099"/>
                </a:solidFill>
                <a:effectLst>
                  <a:outerShdw blurRad="38100" dist="38100" dir="2700000" algn="tl">
                    <a:srgbClr val="C0C0C0"/>
                  </a:outerShdw>
                </a:effectLst>
                <a:latin typeface="+mn-lt"/>
                <a:cs typeface="Arial" panose="020B0604020202020204" pitchFamily="34" charset="0"/>
              </a:rPr>
            </a:br>
            <a:endParaRPr lang="fr-FR" altLang="fr-FR" sz="1200" b="1" dirty="0">
              <a:solidFill>
                <a:srgbClr val="000099"/>
              </a:solidFill>
              <a:effectLst>
                <a:outerShdw blurRad="38100" dist="38100" dir="2700000" algn="tl">
                  <a:srgbClr val="C0C0C0"/>
                </a:outerShdw>
              </a:effectLst>
              <a:latin typeface="+mn-lt"/>
              <a:cs typeface="Arial" panose="020B0604020202020204" pitchFamily="34" charset="0"/>
            </a:endParaRPr>
          </a:p>
          <a:p>
            <a:pPr algn="ctr" eaLnBrk="1" hangingPunct="1">
              <a:spcBef>
                <a:spcPct val="20000"/>
              </a:spcBef>
              <a:defRPr/>
            </a:pPr>
            <a:endParaRPr lang="fr-FR" altLang="fr-FR" sz="1200" b="1" dirty="0">
              <a:solidFill>
                <a:srgbClr val="000099"/>
              </a:solidFill>
              <a:effectLst>
                <a:outerShdw blurRad="38100" dist="38100" dir="2700000" algn="tl">
                  <a:srgbClr val="C0C0C0"/>
                </a:outerShdw>
              </a:effectLst>
              <a:latin typeface="+mn-lt"/>
              <a:cs typeface="Arial" panose="020B0604020202020204" pitchFamily="34" charset="0"/>
            </a:endParaRPr>
          </a:p>
        </p:txBody>
      </p:sp>
      <p:sp>
        <p:nvSpPr>
          <p:cNvPr id="7" name="ZoneTexte 4"/>
          <p:cNvSpPr txBox="1">
            <a:spLocks noChangeArrowheads="1"/>
          </p:cNvSpPr>
          <p:nvPr/>
        </p:nvSpPr>
        <p:spPr bwMode="auto">
          <a:xfrm>
            <a:off x="3518220" y="3268663"/>
            <a:ext cx="7997019" cy="708025"/>
          </a:xfrm>
          <a:prstGeom prst="rect">
            <a:avLst/>
          </a:prstGeom>
          <a:solidFill>
            <a:srgbClr val="95C4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fr-FR" altLang="fr-FR" sz="4000" b="1" i="1" dirty="0">
                <a:solidFill>
                  <a:srgbClr val="FFFFFF"/>
                </a:solidFill>
                <a:cs typeface="Arial" panose="020B0604020202020204" pitchFamily="34" charset="0"/>
              </a:rPr>
              <a:t>Expertise ORL</a:t>
            </a:r>
          </a:p>
        </p:txBody>
      </p:sp>
      <p:sp>
        <p:nvSpPr>
          <p:cNvPr id="8" name="Rectangle 7"/>
          <p:cNvSpPr/>
          <p:nvPr/>
        </p:nvSpPr>
        <p:spPr>
          <a:xfrm>
            <a:off x="2105025" y="2076450"/>
            <a:ext cx="8213725" cy="838200"/>
          </a:xfrm>
          <a:prstGeom prst="rect">
            <a:avLst/>
          </a:prstGeom>
          <a:solidFill>
            <a:srgbClr val="0053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 name="ZoneTexte 12"/>
          <p:cNvSpPr txBox="1">
            <a:spLocks noChangeArrowheads="1"/>
          </p:cNvSpPr>
          <p:nvPr/>
        </p:nvSpPr>
        <p:spPr bwMode="auto">
          <a:xfrm>
            <a:off x="276225" y="2159000"/>
            <a:ext cx="11644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fr-FR" altLang="fr-FR" sz="3600" dirty="0">
                <a:solidFill>
                  <a:schemeClr val="bg1"/>
                </a:solidFill>
                <a:cs typeface="Arial" panose="020B0604020202020204" pitchFamily="34" charset="0"/>
              </a:rPr>
              <a:t>L’homéopathie au comptoir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sz="quarter" idx="13"/>
          </p:nvPr>
        </p:nvSpPr>
        <p:spPr>
          <a:xfrm>
            <a:off x="4724400" y="1976438"/>
            <a:ext cx="7029450" cy="1047750"/>
          </a:xfrm>
        </p:spPr>
        <p:txBody>
          <a:bodyPr>
            <a:normAutofit fontScale="92500"/>
          </a:bodyPr>
          <a:lstStyle/>
          <a:p>
            <a:pPr eaLnBrk="1" hangingPunct="1">
              <a:lnSpc>
                <a:spcPct val="90000"/>
              </a:lnSpc>
              <a:buFontTx/>
              <a:buNone/>
              <a:defRPr/>
            </a:pPr>
            <a:r>
              <a:rPr lang="fr-FR" altLang="fr-FR" sz="2000" b="1" u="sng" dirty="0">
                <a:solidFill>
                  <a:srgbClr val="000099"/>
                </a:solidFill>
              </a:rPr>
              <a:t>Objectif :</a:t>
            </a:r>
          </a:p>
          <a:p>
            <a:pPr eaLnBrk="1" hangingPunct="1">
              <a:lnSpc>
                <a:spcPct val="90000"/>
              </a:lnSpc>
              <a:buFont typeface="Wingdings" panose="05000000000000000000" pitchFamily="2" charset="2"/>
              <a:buChar char=""/>
              <a:defRPr/>
            </a:pPr>
            <a:r>
              <a:rPr lang="fr-FR" altLang="fr-FR" sz="2000" dirty="0">
                <a:solidFill>
                  <a:srgbClr val="000099"/>
                </a:solidFill>
              </a:rPr>
              <a:t>Identifier les avantages de la thérapeutique homéopathique dans la prise en charge des pathologies ORL</a:t>
            </a:r>
            <a:endParaRPr lang="fr-FR" altLang="fr-FR" sz="2000" dirty="0"/>
          </a:p>
        </p:txBody>
      </p:sp>
      <p:sp>
        <p:nvSpPr>
          <p:cNvPr id="153603" name="Text Box 6"/>
          <p:cNvSpPr txBox="1">
            <a:spLocks noChangeArrowheads="1"/>
          </p:cNvSpPr>
          <p:nvPr/>
        </p:nvSpPr>
        <p:spPr bwMode="auto">
          <a:xfrm>
            <a:off x="5611813" y="149225"/>
            <a:ext cx="6142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60363" algn="l"/>
              </a:tabLst>
              <a:defRPr>
                <a:solidFill>
                  <a:schemeClr val="tx1"/>
                </a:solidFill>
                <a:latin typeface="Arial" panose="020B0604020202020204" pitchFamily="34" charset="0"/>
              </a:defRPr>
            </a:lvl1pPr>
            <a:lvl2pPr marL="742950" indent="-285750">
              <a:tabLst>
                <a:tab pos="360363" algn="l"/>
              </a:tabLst>
              <a:defRPr>
                <a:solidFill>
                  <a:schemeClr val="tx1"/>
                </a:solidFill>
                <a:latin typeface="Arial" panose="020B0604020202020204" pitchFamily="34" charset="0"/>
              </a:defRPr>
            </a:lvl2pPr>
            <a:lvl3pPr marL="1143000" indent="-228600">
              <a:tabLst>
                <a:tab pos="360363" algn="l"/>
              </a:tabLst>
              <a:defRPr>
                <a:solidFill>
                  <a:schemeClr val="tx1"/>
                </a:solidFill>
                <a:latin typeface="Arial" panose="020B0604020202020204" pitchFamily="34" charset="0"/>
              </a:defRPr>
            </a:lvl3pPr>
            <a:lvl4pPr marL="1600200" indent="-228600">
              <a:tabLst>
                <a:tab pos="360363" algn="l"/>
              </a:tabLst>
              <a:defRPr>
                <a:solidFill>
                  <a:schemeClr val="tx1"/>
                </a:solidFill>
                <a:latin typeface="Arial" panose="020B0604020202020204" pitchFamily="34" charset="0"/>
              </a:defRPr>
            </a:lvl4pPr>
            <a:lvl5pPr marL="2057400" indent="-228600">
              <a:tabLst>
                <a:tab pos="3603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603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603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603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60363" algn="l"/>
              </a:tabLst>
              <a:defRPr>
                <a:solidFill>
                  <a:schemeClr val="tx1"/>
                </a:solidFill>
                <a:latin typeface="Arial" panose="020B0604020202020204" pitchFamily="34" charset="0"/>
              </a:defRPr>
            </a:lvl9pPr>
          </a:lstStyle>
          <a:p>
            <a:pPr>
              <a:spcBef>
                <a:spcPct val="50000"/>
              </a:spcBef>
            </a:pPr>
            <a:r>
              <a:rPr lang="fr-FR" altLang="fr-FR" sz="2000" b="1">
                <a:solidFill>
                  <a:srgbClr val="000099"/>
                </a:solidFill>
                <a:cs typeface="Arial" panose="020B0604020202020204" pitchFamily="34" charset="0"/>
                <a:sym typeface="Wingdings" panose="05000000000000000000" pitchFamily="2" charset="2"/>
              </a:rPr>
              <a:t> </a:t>
            </a:r>
            <a:endParaRPr lang="fr-FR" altLang="fr-FR" sz="2000" b="1">
              <a:solidFill>
                <a:srgbClr val="000099"/>
              </a:solidFill>
              <a:cs typeface="Arial" panose="020B0604020202020204" pitchFamily="34" charset="0"/>
            </a:endParaRPr>
          </a:p>
        </p:txBody>
      </p:sp>
      <p:sp>
        <p:nvSpPr>
          <p:cNvPr id="153604" name="Rectangle 8"/>
          <p:cNvSpPr>
            <a:spLocks noChangeArrowheads="1"/>
          </p:cNvSpPr>
          <p:nvPr/>
        </p:nvSpPr>
        <p:spPr bwMode="auto">
          <a:xfrm>
            <a:off x="3554413" y="3536950"/>
            <a:ext cx="8462962"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FR" altLang="fr-FR" b="1" u="sng">
                <a:solidFill>
                  <a:srgbClr val="000099"/>
                </a:solidFill>
                <a:cs typeface="Arial" panose="020B0604020202020204" pitchFamily="34" charset="0"/>
              </a:rPr>
              <a:t>Règles du jeu :</a:t>
            </a:r>
          </a:p>
          <a:p>
            <a:pPr eaLnBrk="1" hangingPunct="1">
              <a:spcBef>
                <a:spcPct val="20000"/>
              </a:spcBef>
              <a:buFontTx/>
              <a:buBlip>
                <a:blip r:embed="rId3"/>
              </a:buBlip>
            </a:pPr>
            <a:r>
              <a:rPr lang="fr-FR" altLang="fr-FR" b="1">
                <a:solidFill>
                  <a:srgbClr val="000099"/>
                </a:solidFill>
                <a:cs typeface="Arial" panose="020B0604020202020204" pitchFamily="34" charset="0"/>
              </a:rPr>
              <a:t>A la cantonade</a:t>
            </a:r>
          </a:p>
          <a:p>
            <a:pPr eaLnBrk="1" hangingPunct="1">
              <a:spcBef>
                <a:spcPct val="20000"/>
              </a:spcBef>
              <a:buFontTx/>
              <a:buBlip>
                <a:blip r:embed="rId3"/>
              </a:buBlip>
            </a:pPr>
            <a:r>
              <a:rPr lang="fr-FR" altLang="fr-FR" i="1">
                <a:solidFill>
                  <a:srgbClr val="000099"/>
                </a:solidFill>
                <a:cs typeface="Arial" panose="020B0604020202020204" pitchFamily="34" charset="0"/>
              </a:rPr>
              <a:t>Pour quelles raisons est-il pertinent de conseiller ou prescrire des médicaments homéopathiques dans la prise en charge des pathologies ORL?</a:t>
            </a:r>
          </a:p>
        </p:txBody>
      </p:sp>
      <p:sp>
        <p:nvSpPr>
          <p:cNvPr id="153605" name="ZoneTexte 10"/>
          <p:cNvSpPr txBox="1">
            <a:spLocks noChangeArrowheads="1"/>
          </p:cNvSpPr>
          <p:nvPr/>
        </p:nvSpPr>
        <p:spPr bwMode="auto">
          <a:xfrm rot="-39669">
            <a:off x="1506538" y="3040063"/>
            <a:ext cx="2863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a:solidFill>
                  <a:srgbClr val="FFFFFF"/>
                </a:solidFill>
                <a:latin typeface="Arial Black" panose="020B0A04020102020204" pitchFamily="34" charset="0"/>
                <a:cs typeface="Arial" panose="020B0604020202020204" pitchFamily="34" charset="0"/>
              </a:rPr>
              <a:t>2’</a:t>
            </a:r>
          </a:p>
        </p:txBody>
      </p:sp>
      <p:sp>
        <p:nvSpPr>
          <p:cNvPr id="153606" name="Text Box 4"/>
          <p:cNvSpPr txBox="1">
            <a:spLocks noChangeArrowheads="1"/>
          </p:cNvSpPr>
          <p:nvPr/>
        </p:nvSpPr>
        <p:spPr bwMode="auto">
          <a:xfrm>
            <a:off x="205740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153607" name="ZoneTexte 8"/>
          <p:cNvSpPr txBox="1">
            <a:spLocks noChangeArrowheads="1"/>
          </p:cNvSpPr>
          <p:nvPr/>
        </p:nvSpPr>
        <p:spPr bwMode="auto">
          <a:xfrm>
            <a:off x="2397125" y="314325"/>
            <a:ext cx="7942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1.1. Intérêt de l’homéopathie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ZoneTexte 3"/>
          <p:cNvSpPr txBox="1">
            <a:spLocks noChangeArrowheads="1"/>
          </p:cNvSpPr>
          <p:nvPr/>
        </p:nvSpPr>
        <p:spPr bwMode="auto">
          <a:xfrm>
            <a:off x="3314700" y="1181100"/>
            <a:ext cx="7997825" cy="646331"/>
          </a:xfrm>
          <a:prstGeom prst="rect">
            <a:avLst/>
          </a:prstGeom>
          <a:solidFill>
            <a:srgbClr val="95C41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600" i="1" dirty="0">
                <a:solidFill>
                  <a:srgbClr val="FFFFFF"/>
                </a:solidFill>
                <a:cs typeface="Arial" panose="020B0604020202020204" pitchFamily="34" charset="0"/>
              </a:rPr>
              <a:t>Expertise ORL</a:t>
            </a:r>
          </a:p>
        </p:txBody>
      </p:sp>
      <p:sp>
        <p:nvSpPr>
          <p:cNvPr id="5" name="Rectangle 4"/>
          <p:cNvSpPr/>
          <p:nvPr/>
        </p:nvSpPr>
        <p:spPr>
          <a:xfrm>
            <a:off x="1968500" y="157163"/>
            <a:ext cx="8213725" cy="839787"/>
          </a:xfrm>
          <a:prstGeom prst="rect">
            <a:avLst/>
          </a:prstGeom>
          <a:solidFill>
            <a:srgbClr val="0053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solidFill>
                <a:srgbClr val="FFFFFF"/>
              </a:solidFill>
            </a:endParaRPr>
          </a:p>
        </p:txBody>
      </p:sp>
      <p:sp>
        <p:nvSpPr>
          <p:cNvPr id="143365" name="ZoneTexte 5"/>
          <p:cNvSpPr txBox="1">
            <a:spLocks noChangeArrowheads="1"/>
          </p:cNvSpPr>
          <p:nvPr/>
        </p:nvSpPr>
        <p:spPr bwMode="auto">
          <a:xfrm>
            <a:off x="185738" y="254000"/>
            <a:ext cx="11644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600">
                <a:solidFill>
                  <a:srgbClr val="FFFFFF"/>
                </a:solidFill>
                <a:cs typeface="Arial" panose="020B0604020202020204" pitchFamily="34" charset="0"/>
              </a:rPr>
              <a:t>L’homéopathie au comptoir</a:t>
            </a:r>
          </a:p>
        </p:txBody>
      </p:sp>
      <p:pic>
        <p:nvPicPr>
          <p:cNvPr id="143366"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450" y="2266950"/>
            <a:ext cx="196056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2472569" y="2145030"/>
            <a:ext cx="9682086"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41325" indent="-4413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70000"/>
              </a:spcBef>
              <a:buClr>
                <a:srgbClr val="62C400"/>
              </a:buClr>
              <a:buNone/>
            </a:pPr>
            <a:r>
              <a:rPr lang="fr-FR" altLang="fr-FR" sz="2200" dirty="0">
                <a:solidFill>
                  <a:srgbClr val="000099"/>
                </a:solidFill>
                <a:cs typeface="Arial" panose="020B0604020202020204" pitchFamily="34" charset="0"/>
              </a:rPr>
              <a:t>Face aux pathologies ORL les plus couramment rencontrées à l’officine :</a:t>
            </a:r>
          </a:p>
          <a:p>
            <a:pPr>
              <a:spcBef>
                <a:spcPts val="1200"/>
              </a:spcBef>
              <a:buClr>
                <a:srgbClr val="62C400"/>
              </a:buClr>
            </a:pPr>
            <a:r>
              <a:rPr lang="fr-FR" altLang="fr-FR" sz="2200" b="1" dirty="0">
                <a:solidFill>
                  <a:srgbClr val="000099"/>
                </a:solidFill>
                <a:cs typeface="Arial" panose="020B0604020202020204" pitchFamily="34" charset="0"/>
              </a:rPr>
              <a:t>Appliquer la méthodologie de conseil CDFH </a:t>
            </a:r>
          </a:p>
          <a:p>
            <a:pPr>
              <a:spcBef>
                <a:spcPts val="1200"/>
              </a:spcBef>
              <a:buClr>
                <a:srgbClr val="62C400"/>
              </a:buClr>
            </a:pPr>
            <a:r>
              <a:rPr lang="fr-FR" altLang="fr-FR" sz="2200" b="1" dirty="0">
                <a:solidFill>
                  <a:srgbClr val="000099"/>
                </a:solidFill>
                <a:cs typeface="Arial" panose="020B0604020202020204" pitchFamily="34" charset="0"/>
              </a:rPr>
              <a:t>Choisir les médicaments homéopathiques adaptés </a:t>
            </a:r>
            <a:r>
              <a:rPr lang="fr-FR" altLang="fr-FR" sz="2200" dirty="0">
                <a:solidFill>
                  <a:srgbClr val="000099"/>
                </a:solidFill>
                <a:cs typeface="Arial" panose="020B0604020202020204" pitchFamily="34" charset="0"/>
              </a:rPr>
              <a:t>aux symptômes aigus décrits, en appliquant les principes de prescription</a:t>
            </a:r>
          </a:p>
          <a:p>
            <a:pPr>
              <a:spcBef>
                <a:spcPts val="1200"/>
              </a:spcBef>
              <a:buClr>
                <a:srgbClr val="62C400"/>
              </a:buClr>
            </a:pPr>
            <a:r>
              <a:rPr lang="fr-FR" altLang="fr-FR" sz="2200" b="1" dirty="0">
                <a:solidFill>
                  <a:srgbClr val="000099"/>
                </a:solidFill>
                <a:cs typeface="Arial" panose="020B0604020202020204" pitchFamily="34" charset="0"/>
              </a:rPr>
              <a:t>Expliciter le conseil</a:t>
            </a:r>
            <a:r>
              <a:rPr lang="fr-FR" altLang="fr-FR" sz="2200" dirty="0">
                <a:solidFill>
                  <a:srgbClr val="000099"/>
                </a:solidFill>
                <a:cs typeface="Arial" panose="020B0604020202020204" pitchFamily="34" charset="0"/>
              </a:rPr>
              <a:t> personnalisé apporté : valorisation, posologie, conseils associés et suivi</a:t>
            </a:r>
          </a:p>
          <a:p>
            <a:pPr>
              <a:spcBef>
                <a:spcPts val="1200"/>
              </a:spcBef>
              <a:buClr>
                <a:srgbClr val="62C400"/>
              </a:buClr>
            </a:pPr>
            <a:r>
              <a:rPr lang="fr-FR" altLang="fr-FR" sz="2200" b="1" dirty="0">
                <a:solidFill>
                  <a:srgbClr val="000099"/>
                </a:solidFill>
                <a:cs typeface="Arial" panose="020B0604020202020204" pitchFamily="34" charset="0"/>
              </a:rPr>
              <a:t>Commenter les prescriptions </a:t>
            </a:r>
            <a:r>
              <a:rPr lang="fr-FR" altLang="fr-FR" sz="2200" dirty="0">
                <a:solidFill>
                  <a:srgbClr val="000099"/>
                </a:solidFill>
                <a:cs typeface="Arial" panose="020B0604020202020204" pitchFamily="34" charset="0"/>
              </a:rPr>
              <a:t>de médicaments homéopathiques en ORL : distinction traitement aigu et de terrain, valorisation et accompagnement</a:t>
            </a:r>
          </a:p>
        </p:txBody>
      </p:sp>
    </p:spTree>
    <p:extLst>
      <p:ext uri="{BB962C8B-B14F-4D97-AF65-F5344CB8AC3E}">
        <p14:creationId xmlns:p14="http://schemas.microsoft.com/office/powerpoint/2010/main" val="35123668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ZoneTexte 7"/>
          <p:cNvSpPr txBox="1">
            <a:spLocks noChangeArrowheads="1"/>
          </p:cNvSpPr>
          <p:nvPr/>
        </p:nvSpPr>
        <p:spPr bwMode="auto">
          <a:xfrm>
            <a:off x="2805113" y="1782763"/>
            <a:ext cx="67183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a:solidFill>
                  <a:srgbClr val="FFFFFF"/>
                </a:solidFill>
                <a:cs typeface="Arial" panose="020B0604020202020204" pitchFamily="34" charset="0"/>
              </a:rPr>
              <a:t>PARTIE 3</a:t>
            </a:r>
          </a:p>
          <a:p>
            <a:pPr algn="ctr" eaLnBrk="1" hangingPunct="1"/>
            <a:r>
              <a:rPr lang="fr-FR" altLang="fr-FR" sz="3200" b="1">
                <a:solidFill>
                  <a:srgbClr val="FFFFFF"/>
                </a:solidFill>
                <a:cs typeface="Arial" panose="020B0604020202020204" pitchFamily="34" charset="0"/>
              </a:rPr>
              <a:t>Prise en charge officinale en ORL</a:t>
            </a:r>
            <a:endParaRPr lang="fr-FR" altLang="fr-FR" sz="3200">
              <a:solidFill>
                <a:srgbClr val="FFFFFF"/>
              </a:solidFill>
              <a:cs typeface="Arial" panose="020B0604020202020204" pitchFamily="34" charset="0"/>
            </a:endParaRPr>
          </a:p>
        </p:txBody>
      </p:sp>
      <p:sp>
        <p:nvSpPr>
          <p:cNvPr id="4" name="Text Box 2"/>
          <p:cNvSpPr txBox="1">
            <a:spLocks noChangeArrowheads="1"/>
          </p:cNvSpPr>
          <p:nvPr/>
        </p:nvSpPr>
        <p:spPr bwMode="auto">
          <a:xfrm>
            <a:off x="1435100" y="3740150"/>
            <a:ext cx="5287963" cy="2708275"/>
          </a:xfrm>
          <a:prstGeom prst="rect">
            <a:avLst/>
          </a:prstGeom>
          <a:noFill/>
          <a:ln>
            <a:noFill/>
          </a:ln>
          <a:extLst>
            <a:ext uri="{909E8E84-426E-40dd-AFC4-6F175D3DCCD1}"/>
            <a:ext uri="{91240B29-F687-4f45-9708-019B960494DF}"/>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62C400"/>
              </a:buClr>
              <a:buFontTx/>
              <a:buBlip>
                <a:blip r:embed="rId3"/>
              </a:buBlip>
              <a:defRPr/>
            </a:pPr>
            <a:r>
              <a:rPr lang="fr-FR" altLang="fr-FR" sz="2000" dirty="0">
                <a:solidFill>
                  <a:schemeClr val="accent2">
                    <a:lumMod val="40000"/>
                    <a:lumOff val="60000"/>
                  </a:schemeClr>
                </a:solidFill>
                <a:cs typeface="Arial" panose="020B0604020202020204" pitchFamily="34" charset="0"/>
              </a:rPr>
              <a:t>3.1. Rhumes - rhinopharyngites </a:t>
            </a:r>
          </a:p>
          <a:p>
            <a:pPr eaLnBrk="1" hangingPunct="1">
              <a:spcBef>
                <a:spcPct val="50000"/>
              </a:spcBef>
              <a:buClr>
                <a:srgbClr val="62C400"/>
              </a:buClr>
              <a:buFontTx/>
              <a:buBlip>
                <a:blip r:embed="rId3"/>
              </a:buBlip>
              <a:defRPr/>
            </a:pPr>
            <a:r>
              <a:rPr lang="fr-FR" altLang="fr-FR" sz="2000" dirty="0">
                <a:solidFill>
                  <a:schemeClr val="accent2">
                    <a:lumMod val="40000"/>
                    <a:lumOff val="60000"/>
                  </a:schemeClr>
                </a:solidFill>
                <a:cs typeface="Arial" panose="020B0604020202020204" pitchFamily="34" charset="0"/>
              </a:rPr>
              <a:t>3.2. Rhinites et conjonctivites allergiques</a:t>
            </a:r>
          </a:p>
          <a:p>
            <a:pPr eaLnBrk="1" hangingPunct="1">
              <a:spcBef>
                <a:spcPct val="50000"/>
              </a:spcBef>
              <a:buClr>
                <a:srgbClr val="62C400"/>
              </a:buClr>
              <a:buFontTx/>
              <a:buBlip>
                <a:blip r:embed="rId3"/>
              </a:buBlip>
              <a:defRPr/>
            </a:pPr>
            <a:r>
              <a:rPr lang="fr-FR" altLang="fr-FR" sz="2000" dirty="0">
                <a:solidFill>
                  <a:schemeClr val="accent2">
                    <a:lumMod val="40000"/>
                    <a:lumOff val="60000"/>
                  </a:schemeClr>
                </a:solidFill>
                <a:cs typeface="Arial" panose="020B0604020202020204" pitchFamily="34" charset="0"/>
              </a:rPr>
              <a:t>3.3. Otalgies</a:t>
            </a:r>
          </a:p>
          <a:p>
            <a:pPr eaLnBrk="1" hangingPunct="1">
              <a:spcBef>
                <a:spcPct val="50000"/>
              </a:spcBef>
              <a:buClr>
                <a:srgbClr val="62C400"/>
              </a:buClr>
              <a:buFontTx/>
              <a:buBlip>
                <a:blip r:embed="rId3"/>
              </a:buBlip>
              <a:defRPr/>
            </a:pPr>
            <a:r>
              <a:rPr lang="fr-FR" altLang="fr-FR" sz="2000" dirty="0">
                <a:solidFill>
                  <a:schemeClr val="accent2">
                    <a:lumMod val="40000"/>
                    <a:lumOff val="60000"/>
                  </a:schemeClr>
                </a:solidFill>
                <a:cs typeface="Arial" panose="020B0604020202020204" pitchFamily="34" charset="0"/>
              </a:rPr>
              <a:t>3.4. Sinusites</a:t>
            </a:r>
          </a:p>
          <a:p>
            <a:pPr eaLnBrk="1" hangingPunct="1">
              <a:spcBef>
                <a:spcPct val="50000"/>
              </a:spcBef>
              <a:buClr>
                <a:srgbClr val="62C400"/>
              </a:buClr>
              <a:buFontTx/>
              <a:buBlip>
                <a:blip r:embed="rId3"/>
              </a:buBlip>
              <a:defRPr/>
            </a:pPr>
            <a:r>
              <a:rPr lang="fr-FR" altLang="fr-FR" sz="2000" dirty="0">
                <a:solidFill>
                  <a:schemeClr val="accent2">
                    <a:lumMod val="40000"/>
                    <a:lumOff val="60000"/>
                  </a:schemeClr>
                </a:solidFill>
                <a:cs typeface="Arial" panose="020B0604020202020204" pitchFamily="34" charset="0"/>
              </a:rPr>
              <a:t>3.5. Toux</a:t>
            </a:r>
          </a:p>
          <a:p>
            <a:pPr eaLnBrk="1" hangingPunct="1">
              <a:spcBef>
                <a:spcPct val="50000"/>
              </a:spcBef>
              <a:buClr>
                <a:srgbClr val="62C400"/>
              </a:buClr>
              <a:buFontTx/>
              <a:buBlip>
                <a:blip r:embed="rId3"/>
              </a:buBlip>
              <a:defRPr/>
            </a:pPr>
            <a:r>
              <a:rPr lang="fr-FR" altLang="fr-FR" sz="2000" dirty="0">
                <a:solidFill>
                  <a:schemeClr val="accent2">
                    <a:lumMod val="40000"/>
                    <a:lumOff val="60000"/>
                  </a:schemeClr>
                </a:solidFill>
                <a:cs typeface="Arial" panose="020B0604020202020204" pitchFamily="34" charset="0"/>
              </a:rPr>
              <a:t>3.6. Bronchiolites</a:t>
            </a:r>
          </a:p>
        </p:txBody>
      </p:sp>
      <p:cxnSp>
        <p:nvCxnSpPr>
          <p:cNvPr id="6" name="Connecteur droit 5"/>
          <p:cNvCxnSpPr/>
          <p:nvPr/>
        </p:nvCxnSpPr>
        <p:spPr>
          <a:xfrm>
            <a:off x="6870700" y="3722688"/>
            <a:ext cx="26988" cy="2708275"/>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sp>
        <p:nvSpPr>
          <p:cNvPr id="319493" name="Text Box 2"/>
          <p:cNvSpPr txBox="1">
            <a:spLocks noChangeArrowheads="1"/>
          </p:cNvSpPr>
          <p:nvPr/>
        </p:nvSpPr>
        <p:spPr bwMode="auto">
          <a:xfrm>
            <a:off x="6956425" y="3740150"/>
            <a:ext cx="61658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3.7. Fièvre</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3.8. Maux de gorge</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3.9. Mononucléose infectieuse</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3.10. Syndromes grippaux</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3.11. Aphtes</a:t>
            </a:r>
          </a:p>
          <a:p>
            <a:pPr eaLnBrk="1" hangingPunct="1">
              <a:spcBef>
                <a:spcPct val="50000"/>
              </a:spcBef>
              <a:buClr>
                <a:srgbClr val="62C400"/>
              </a:buClr>
              <a:buFontTx/>
              <a:buBlip>
                <a:blip r:embed="rId3"/>
              </a:buBlip>
            </a:pPr>
            <a:r>
              <a:rPr lang="fr-FR" altLang="fr-FR" sz="2000">
                <a:solidFill>
                  <a:srgbClr val="000099"/>
                </a:solidFill>
                <a:cs typeface="Arial" panose="020B0604020202020204" pitchFamily="34" charset="0"/>
              </a:rPr>
              <a:t>3.12. Mucites</a:t>
            </a:r>
          </a:p>
          <a:p>
            <a:pPr eaLnBrk="1" hangingPunct="1">
              <a:spcBef>
                <a:spcPct val="50000"/>
              </a:spcBef>
              <a:buClr>
                <a:srgbClr val="62C400"/>
              </a:buClr>
              <a:buFontTx/>
              <a:buBlip>
                <a:blip r:embed="rId3"/>
              </a:buBlip>
            </a:pPr>
            <a:endParaRPr lang="fr-FR" altLang="fr-FR" sz="2000">
              <a:solidFill>
                <a:srgbClr val="000099"/>
              </a:solidFill>
              <a:cs typeface="Arial" panose="020B06040202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59" name="Rectangle 19"/>
          <p:cNvSpPr>
            <a:spLocks noChangeArrowheads="1"/>
          </p:cNvSpPr>
          <p:nvPr/>
        </p:nvSpPr>
        <p:spPr bwMode="auto">
          <a:xfrm>
            <a:off x="5391150" y="1785938"/>
            <a:ext cx="6561138" cy="1295400"/>
          </a:xfrm>
          <a:prstGeom prst="rect">
            <a:avLst/>
          </a:prstGeom>
          <a:noFill/>
          <a:ln w="9525">
            <a:noFill/>
            <a:miter lim="800000"/>
            <a:headEnd/>
            <a:tailEnd/>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ABD5FF"/>
              </a:buClr>
              <a:defRPr/>
            </a:pPr>
            <a:r>
              <a:rPr lang="fr-FR" altLang="fr-FR" sz="2000" b="1" u="sng" dirty="0">
                <a:solidFill>
                  <a:srgbClr val="000099"/>
                </a:solidFill>
                <a:latin typeface="Arial"/>
                <a:ea typeface="ＭＳ Ｐゴシック" panose="020B0600070205080204" pitchFamily="34" charset="-128"/>
              </a:rPr>
              <a:t>Objectifs :</a:t>
            </a:r>
            <a:endParaRPr lang="fr-FR" altLang="fr-FR" sz="900" b="1" u="sng" dirty="0">
              <a:solidFill>
                <a:srgbClr val="000099"/>
              </a:solidFill>
              <a:effectLst>
                <a:outerShdw blurRad="38100" dist="38100" dir="2700000" algn="tl">
                  <a:srgbClr val="C0C0C0"/>
                </a:outerShdw>
              </a:effectLst>
              <a:latin typeface="Arial"/>
              <a:ea typeface="ＭＳ Ｐゴシック" panose="020B0600070205080204" pitchFamily="34" charset="-128"/>
            </a:endParaRPr>
          </a:p>
          <a:p>
            <a:pPr>
              <a:spcBef>
                <a:spcPct val="50000"/>
              </a:spcBef>
              <a:spcAft>
                <a:spcPct val="10000"/>
              </a:spcAft>
              <a:buClr>
                <a:srgbClr val="000099"/>
              </a:buClr>
              <a:buFont typeface="Wingdings" panose="05000000000000000000" pitchFamily="2" charset="2"/>
              <a:buChar char="Ø"/>
              <a:defRPr/>
            </a:pPr>
            <a:r>
              <a:rPr lang="fr-FR" altLang="fr-FR" sz="2000" dirty="0">
                <a:solidFill>
                  <a:srgbClr val="000099"/>
                </a:solidFill>
                <a:latin typeface="Arial"/>
                <a:ea typeface="ＭＳ Ｐゴシック" panose="020B0600070205080204" pitchFamily="34" charset="-128"/>
              </a:rPr>
              <a:t>Restituer les informations sur les médicaments du J1</a:t>
            </a:r>
            <a:endParaRPr lang="fr-FR" altLang="fr-FR" sz="2000" b="1" dirty="0">
              <a:solidFill>
                <a:srgbClr val="000099"/>
              </a:solidFill>
              <a:latin typeface="Arial"/>
              <a:ea typeface="ＭＳ Ｐゴシック" panose="020B0600070205080204" pitchFamily="34" charset="-128"/>
            </a:endParaRPr>
          </a:p>
        </p:txBody>
      </p:sp>
      <p:sp>
        <p:nvSpPr>
          <p:cNvPr id="321539" name="Rectangle 15"/>
          <p:cNvSpPr>
            <a:spLocks noChangeArrowheads="1"/>
          </p:cNvSpPr>
          <p:nvPr/>
        </p:nvSpPr>
        <p:spPr bwMode="auto">
          <a:xfrm>
            <a:off x="3287713" y="3573463"/>
            <a:ext cx="803751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ABD5FF"/>
              </a:buClr>
            </a:pPr>
            <a:r>
              <a:rPr lang="fr-FR" altLang="fr-FR" sz="2000" b="1" u="sng">
                <a:solidFill>
                  <a:srgbClr val="000099"/>
                </a:solidFill>
                <a:ea typeface="ＭＳ Ｐゴシック" panose="020B0600070205080204" pitchFamily="34" charset="-128"/>
                <a:cs typeface="Arial" panose="020B0604020202020204" pitchFamily="34" charset="0"/>
              </a:rPr>
              <a:t>Règles du jeu :</a:t>
            </a:r>
          </a:p>
          <a:p>
            <a:pPr>
              <a:spcBef>
                <a:spcPct val="50000"/>
              </a:spcBef>
              <a:buClr>
                <a:srgbClr val="000099"/>
              </a:buClr>
              <a:buFontTx/>
              <a:buBlip>
                <a:blip r:embed="rId3"/>
              </a:buBlip>
            </a:pPr>
            <a:r>
              <a:rPr lang="fr-FR" altLang="fr-FR" b="1">
                <a:solidFill>
                  <a:srgbClr val="000099"/>
                </a:solidFill>
                <a:ea typeface="ＭＳ Ｐゴシック" panose="020B0600070205080204" pitchFamily="34" charset="-128"/>
                <a:cs typeface="Arial" panose="020B0604020202020204" pitchFamily="34" charset="0"/>
              </a:rPr>
              <a:t>2 équipes</a:t>
            </a:r>
          </a:p>
          <a:p>
            <a:pPr>
              <a:spcBef>
                <a:spcPct val="50000"/>
              </a:spcBef>
              <a:buClr>
                <a:srgbClr val="000099"/>
              </a:buClr>
              <a:buFontTx/>
              <a:buBlip>
                <a:blip r:embed="rId3"/>
              </a:buBlip>
            </a:pPr>
            <a:r>
              <a:rPr lang="fr-FR" altLang="fr-FR">
                <a:solidFill>
                  <a:srgbClr val="000099"/>
                </a:solidFill>
                <a:ea typeface="ＭＳ Ｐゴシック" panose="020B0600070205080204" pitchFamily="34" charset="-128"/>
                <a:cs typeface="Arial" panose="020B0604020202020204" pitchFamily="34" charset="0"/>
              </a:rPr>
              <a:t>Chaque équipe prépare 5 questions fermées sur les médicaments de la journée (possibilité de consulter ses notes)</a:t>
            </a:r>
          </a:p>
          <a:p>
            <a:pPr>
              <a:spcBef>
                <a:spcPct val="50000"/>
              </a:spcBef>
              <a:buClr>
                <a:srgbClr val="000099"/>
              </a:buClr>
              <a:buFontTx/>
              <a:buBlip>
                <a:blip r:embed="rId3"/>
              </a:buBlip>
            </a:pPr>
            <a:r>
              <a:rPr lang="fr-FR" altLang="fr-FR">
                <a:solidFill>
                  <a:srgbClr val="000099"/>
                </a:solidFill>
                <a:ea typeface="ＭＳ Ｐゴシック" panose="020B0600070205080204" pitchFamily="34" charset="-128"/>
                <a:cs typeface="Arial" panose="020B0604020202020204" pitchFamily="34" charset="0"/>
              </a:rPr>
              <a:t>Fermer les documents prise de notes</a:t>
            </a:r>
          </a:p>
          <a:p>
            <a:pPr>
              <a:spcBef>
                <a:spcPct val="50000"/>
              </a:spcBef>
              <a:buClr>
                <a:srgbClr val="000099"/>
              </a:buClr>
              <a:buFontTx/>
              <a:buBlip>
                <a:blip r:embed="rId3"/>
              </a:buBlip>
            </a:pPr>
            <a:r>
              <a:rPr lang="fr-FR" altLang="fr-FR">
                <a:solidFill>
                  <a:srgbClr val="000099"/>
                </a:solidFill>
                <a:ea typeface="ＭＳ Ｐゴシック" panose="020B0600070205080204" pitchFamily="34" charset="-128"/>
                <a:cs typeface="Arial" panose="020B0604020202020204" pitchFamily="34" charset="0"/>
              </a:rPr>
              <a:t>A tour de rôle, chaque équipe pose ses questions à l’autre équipe</a:t>
            </a:r>
          </a:p>
        </p:txBody>
      </p:sp>
      <p:sp>
        <p:nvSpPr>
          <p:cNvPr id="321540"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321541" name="ZoneTexte 8"/>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cs typeface="Arial" panose="020B0604020202020204" pitchFamily="34" charset="0"/>
              </a:rPr>
              <a:t>10’</a:t>
            </a:r>
          </a:p>
        </p:txBody>
      </p:sp>
      <p:sp>
        <p:nvSpPr>
          <p:cNvPr id="321542" name="ZoneTexte 9"/>
          <p:cNvSpPr txBox="1">
            <a:spLocks noChangeArrowheads="1"/>
          </p:cNvSpPr>
          <p:nvPr/>
        </p:nvSpPr>
        <p:spPr bwMode="auto">
          <a:xfrm>
            <a:off x="2397125" y="314325"/>
            <a:ext cx="809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cs typeface="Arial" panose="020B0604020202020204" pitchFamily="34" charset="0"/>
              </a:rPr>
              <a:t>Réactivation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59" name="Rectangle 19"/>
          <p:cNvSpPr>
            <a:spLocks noChangeArrowheads="1"/>
          </p:cNvSpPr>
          <p:nvPr/>
        </p:nvSpPr>
        <p:spPr bwMode="auto">
          <a:xfrm>
            <a:off x="5995988" y="1801813"/>
            <a:ext cx="4849812" cy="936625"/>
          </a:xfrm>
          <a:prstGeom prst="rect">
            <a:avLst/>
          </a:prstGeom>
          <a:noFill/>
          <a:ln w="9525">
            <a:noFill/>
            <a:miter lim="800000"/>
            <a:headEnd/>
            <a:tailEnd/>
          </a:ln>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ABD5FF"/>
              </a:buClr>
              <a:defRPr/>
            </a:pPr>
            <a:r>
              <a:rPr lang="fr-FR" altLang="fr-FR" sz="2000" b="1" u="sng" dirty="0">
                <a:solidFill>
                  <a:srgbClr val="000099"/>
                </a:solidFill>
                <a:latin typeface="Arial"/>
                <a:ea typeface="ＭＳ Ｐゴシック" panose="020B0600070205080204" pitchFamily="34" charset="-128"/>
              </a:rPr>
              <a:t>Objectif :</a:t>
            </a:r>
            <a:endParaRPr lang="fr-FR" altLang="fr-FR" sz="1200" b="1" u="sng" dirty="0">
              <a:solidFill>
                <a:srgbClr val="000099"/>
              </a:solidFill>
              <a:effectLst>
                <a:outerShdw blurRad="38100" dist="38100" dir="2700000" algn="tl">
                  <a:srgbClr val="C0C0C0"/>
                </a:outerShdw>
              </a:effectLst>
              <a:latin typeface="Arial"/>
              <a:ea typeface="ＭＳ Ｐゴシック" panose="020B0600070205080204" pitchFamily="34" charset="-128"/>
            </a:endParaRPr>
          </a:p>
          <a:p>
            <a:pPr>
              <a:spcBef>
                <a:spcPct val="50000"/>
              </a:spcBef>
              <a:buClr>
                <a:srgbClr val="000099"/>
              </a:buClr>
              <a:buFont typeface="Wingdings" panose="05000000000000000000" pitchFamily="2" charset="2"/>
              <a:buChar char="Ø"/>
              <a:defRPr/>
            </a:pPr>
            <a:r>
              <a:rPr lang="fr-FR" altLang="fr-FR" sz="2000" dirty="0">
                <a:solidFill>
                  <a:srgbClr val="000099"/>
                </a:solidFill>
                <a:latin typeface="Arial"/>
                <a:ea typeface="ＭＳ Ｐゴシック" panose="020B0600070205080204" pitchFamily="34" charset="-128"/>
              </a:rPr>
              <a:t>Echanger sur vos pratiques</a:t>
            </a:r>
          </a:p>
          <a:p>
            <a:pPr>
              <a:spcBef>
                <a:spcPct val="30000"/>
              </a:spcBef>
              <a:buClr>
                <a:srgbClr val="000099"/>
              </a:buClr>
              <a:buFont typeface="Wingdings" panose="05000000000000000000" pitchFamily="2" charset="2"/>
              <a:buNone/>
              <a:defRPr/>
            </a:pPr>
            <a:endParaRPr lang="fr-FR" altLang="fr-FR" sz="2000" dirty="0">
              <a:solidFill>
                <a:srgbClr val="000099"/>
              </a:solidFill>
              <a:latin typeface="Arial"/>
              <a:ea typeface="ＭＳ Ｐゴシック" panose="020B0600070205080204" pitchFamily="34" charset="-128"/>
            </a:endParaRPr>
          </a:p>
        </p:txBody>
      </p:sp>
      <p:sp>
        <p:nvSpPr>
          <p:cNvPr id="323587" name="Rectangle 15"/>
          <p:cNvSpPr>
            <a:spLocks noChangeArrowheads="1"/>
          </p:cNvSpPr>
          <p:nvPr/>
        </p:nvSpPr>
        <p:spPr bwMode="auto">
          <a:xfrm>
            <a:off x="3763963" y="3097213"/>
            <a:ext cx="7545387"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 typeface="Wingdings" panose="05000000000000000000" pitchFamily="2" charset="2"/>
              <a:buNone/>
            </a:pPr>
            <a:r>
              <a:rPr lang="fr-FR" altLang="fr-FR" b="1" u="sng">
                <a:solidFill>
                  <a:srgbClr val="000099"/>
                </a:solidFill>
                <a:ea typeface="ＭＳ Ｐゴシック" panose="020B0600070205080204" pitchFamily="34" charset="-128"/>
                <a:cs typeface="Arial" panose="020B0604020202020204" pitchFamily="34" charset="0"/>
              </a:rPr>
              <a:t>Règles du jeu :</a:t>
            </a:r>
          </a:p>
          <a:p>
            <a:pPr>
              <a:spcBef>
                <a:spcPct val="50000"/>
              </a:spcBef>
              <a:buFontTx/>
              <a:buBlip>
                <a:blip r:embed="rId3"/>
              </a:buBlip>
            </a:pPr>
            <a:r>
              <a:rPr lang="fr-FR" altLang="fr-FR" b="1">
                <a:solidFill>
                  <a:srgbClr val="000099"/>
                </a:solidFill>
                <a:ea typeface="ＭＳ Ｐゴシック" panose="020B0600070205080204" pitchFamily="34" charset="-128"/>
                <a:cs typeface="Arial" panose="020B0604020202020204" pitchFamily="34" charset="0"/>
              </a:rPr>
              <a:t>Groupes de 3</a:t>
            </a:r>
            <a:r>
              <a:rPr lang="fr-FR" altLang="fr-FR">
                <a:solidFill>
                  <a:srgbClr val="000099"/>
                </a:solidFill>
                <a:ea typeface="ＭＳ Ｐゴシック" panose="020B0600070205080204" pitchFamily="34" charset="-128"/>
                <a:cs typeface="Arial" panose="020B0604020202020204" pitchFamily="34" charset="0"/>
              </a:rPr>
              <a:t> </a:t>
            </a:r>
          </a:p>
          <a:p>
            <a:pPr>
              <a:spcBef>
                <a:spcPct val="20000"/>
              </a:spcBef>
              <a:buFontTx/>
              <a:buBlip>
                <a:blip r:embed="rId3"/>
              </a:buBlip>
            </a:pPr>
            <a:r>
              <a:rPr lang="fr-FR" altLang="fr-FR">
                <a:solidFill>
                  <a:srgbClr val="000099"/>
                </a:solidFill>
                <a:ea typeface="ＭＳ Ｐゴシック" panose="020B0600070205080204" pitchFamily="34" charset="-128"/>
                <a:cs typeface="Arial" panose="020B0604020202020204" pitchFamily="34" charset="0"/>
              </a:rPr>
              <a:t>Choisir </a:t>
            </a:r>
            <a:r>
              <a:rPr lang="fr-FR" altLang="fr-FR" b="1">
                <a:solidFill>
                  <a:srgbClr val="000099"/>
                </a:solidFill>
                <a:ea typeface="ＭＳ Ｐゴシック" panose="020B0600070205080204" pitchFamily="34" charset="-128"/>
                <a:cs typeface="Arial" panose="020B0604020202020204" pitchFamily="34" charset="0"/>
              </a:rPr>
              <a:t>1 cas à présenter</a:t>
            </a:r>
          </a:p>
          <a:p>
            <a:pPr>
              <a:spcBef>
                <a:spcPct val="20000"/>
              </a:spcBef>
              <a:buFontTx/>
              <a:buBlip>
                <a:blip r:embed="rId3"/>
              </a:buBlip>
            </a:pPr>
            <a:r>
              <a:rPr lang="fr-FR" altLang="fr-FR">
                <a:solidFill>
                  <a:srgbClr val="000099"/>
                </a:solidFill>
                <a:ea typeface="ＭＳ Ｐゴシック" panose="020B0600070205080204" pitchFamily="34" charset="-128"/>
                <a:cs typeface="Arial" panose="020B0604020202020204" pitchFamily="34" charset="0"/>
              </a:rPr>
              <a:t>Chaque groupe présente son cas au paper</a:t>
            </a:r>
          </a:p>
          <a:p>
            <a:pPr lvl="1">
              <a:spcBef>
                <a:spcPct val="20000"/>
              </a:spcBef>
              <a:buFont typeface="Arial" panose="020B0604020202020204" pitchFamily="34" charset="0"/>
              <a:buChar char="–"/>
            </a:pPr>
            <a:r>
              <a:rPr lang="fr-FR" altLang="fr-FR">
                <a:solidFill>
                  <a:srgbClr val="000099"/>
                </a:solidFill>
                <a:ea typeface="ＭＳ Ｐゴシック" panose="020B0600070205080204" pitchFamily="34" charset="-128"/>
                <a:cs typeface="Arial" panose="020B0604020202020204" pitchFamily="34" charset="0"/>
              </a:rPr>
              <a:t>Démarche conseil </a:t>
            </a:r>
          </a:p>
          <a:p>
            <a:pPr lvl="1">
              <a:lnSpc>
                <a:spcPct val="110000"/>
              </a:lnSpc>
              <a:spcBef>
                <a:spcPct val="20000"/>
              </a:spcBef>
              <a:buFont typeface="Arial" panose="020B0604020202020204" pitchFamily="34" charset="0"/>
              <a:buChar char="–"/>
            </a:pPr>
            <a:r>
              <a:rPr lang="fr-FR" altLang="fr-FR">
                <a:solidFill>
                  <a:srgbClr val="000099"/>
                </a:solidFill>
                <a:ea typeface="ＭＳ Ｐゴシック" panose="020B0600070205080204" pitchFamily="34" charset="-128"/>
                <a:cs typeface="Arial" panose="020B0604020202020204" pitchFamily="34" charset="0"/>
              </a:rPr>
              <a:t>Choix des médicaments (justification, dilution, posologie, </a:t>
            </a:r>
          </a:p>
          <a:p>
            <a:pPr lvl="1">
              <a:lnSpc>
                <a:spcPct val="110000"/>
              </a:lnSpc>
              <a:spcBef>
                <a:spcPct val="20000"/>
              </a:spcBef>
              <a:buFont typeface="Arial" panose="020B0604020202020204" pitchFamily="34" charset="0"/>
              <a:buNone/>
            </a:pPr>
            <a:r>
              <a:rPr lang="fr-FR" altLang="fr-FR">
                <a:solidFill>
                  <a:srgbClr val="000099"/>
                </a:solidFill>
                <a:ea typeface="ＭＳ Ｐゴシック" panose="020B0600070205080204" pitchFamily="34" charset="-128"/>
                <a:cs typeface="Arial" panose="020B0604020202020204" pitchFamily="34" charset="0"/>
              </a:rPr>
              <a:t>    durée de traitement et suivi)</a:t>
            </a:r>
          </a:p>
          <a:p>
            <a:pPr>
              <a:spcBef>
                <a:spcPct val="20000"/>
              </a:spcBef>
              <a:buFontTx/>
              <a:buBlip>
                <a:blip r:embed="rId3"/>
              </a:buBlip>
            </a:pPr>
            <a:r>
              <a:rPr lang="fr-FR" altLang="fr-FR" b="1">
                <a:solidFill>
                  <a:srgbClr val="000099"/>
                </a:solidFill>
                <a:ea typeface="ＭＳ Ｐゴシック" panose="020B0600070205080204" pitchFamily="34" charset="-128"/>
                <a:cs typeface="Arial" panose="020B0604020202020204" pitchFamily="34" charset="0"/>
              </a:rPr>
              <a:t>Echanges</a:t>
            </a:r>
            <a:r>
              <a:rPr lang="fr-FR" altLang="fr-FR">
                <a:solidFill>
                  <a:srgbClr val="000099"/>
                </a:solidFill>
                <a:ea typeface="ＭＳ Ｐゴシック" panose="020B0600070205080204" pitchFamily="34" charset="-128"/>
                <a:cs typeface="Arial" panose="020B0604020202020204" pitchFamily="34" charset="0"/>
              </a:rPr>
              <a:t> autour du cas</a:t>
            </a:r>
          </a:p>
        </p:txBody>
      </p:sp>
      <p:sp>
        <p:nvSpPr>
          <p:cNvPr id="323588"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323589" name="ZoneTexte 6"/>
          <p:cNvSpPr txBox="1">
            <a:spLocks noChangeArrowheads="1"/>
          </p:cNvSpPr>
          <p:nvPr/>
        </p:nvSpPr>
        <p:spPr bwMode="auto">
          <a:xfrm>
            <a:off x="2397125" y="314325"/>
            <a:ext cx="809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cs typeface="Arial" panose="020B0604020202020204" pitchFamily="34" charset="0"/>
              </a:rPr>
              <a:t>Cas de comptoir vécu</a:t>
            </a:r>
          </a:p>
        </p:txBody>
      </p:sp>
      <p:sp>
        <p:nvSpPr>
          <p:cNvPr id="323590" name="ZoneTexte 7"/>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cs typeface="Arial" panose="020B0604020202020204" pitchFamily="34" charset="0"/>
              </a:rPr>
              <a:t>10’</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006475" y="2260600"/>
            <a:ext cx="10864850" cy="2987675"/>
          </a:xfrm>
          <a:prstGeom prst="rect">
            <a:avLst/>
          </a:prstGeom>
        </p:spPr>
        <p:txBody>
          <a:bodyPr/>
          <a:lstStyle/>
          <a:p>
            <a:pPr eaLnBrk="1" hangingPunct="1">
              <a:lnSpc>
                <a:spcPct val="150000"/>
              </a:lnSpc>
              <a:buFontTx/>
              <a:buBlip>
                <a:blip r:embed="rId3"/>
              </a:buBlip>
              <a:defRPr/>
            </a:pPr>
            <a:r>
              <a:rPr lang="fr-FR" sz="2000" dirty="0">
                <a:solidFill>
                  <a:srgbClr val="000099"/>
                </a:solidFill>
                <a:cs typeface="Arial" panose="020B0604020202020204" pitchFamily="34" charset="0"/>
              </a:rPr>
              <a:t>Nourrisson </a:t>
            </a:r>
            <a:r>
              <a:rPr lang="fr-FR" sz="2000" b="1" dirty="0">
                <a:solidFill>
                  <a:srgbClr val="000099"/>
                </a:solidFill>
                <a:cs typeface="Arial" panose="020B0604020202020204" pitchFamily="34" charset="0"/>
              </a:rPr>
              <a:t>&lt; 3 mois</a:t>
            </a:r>
          </a:p>
          <a:p>
            <a:pPr eaLnBrk="1" hangingPunct="1">
              <a:lnSpc>
                <a:spcPct val="150000"/>
              </a:lnSpc>
              <a:spcBef>
                <a:spcPts val="1200"/>
              </a:spcBef>
              <a:buFontTx/>
              <a:buBlip>
                <a:blip r:embed="rId3"/>
              </a:buBlip>
              <a:defRPr/>
            </a:pPr>
            <a:r>
              <a:rPr lang="fr-FR" sz="2000" b="1" dirty="0">
                <a:solidFill>
                  <a:srgbClr val="000099"/>
                </a:solidFill>
                <a:cs typeface="Arial" panose="020B0604020202020204" pitchFamily="34" charset="0"/>
              </a:rPr>
              <a:t>Sujet âgé, BPCO, grossesse, diabète…</a:t>
            </a:r>
          </a:p>
          <a:p>
            <a:pPr eaLnBrk="1" hangingPunct="1">
              <a:lnSpc>
                <a:spcPct val="150000"/>
              </a:lnSpc>
              <a:spcBef>
                <a:spcPts val="1200"/>
              </a:spcBef>
              <a:buFontTx/>
              <a:buBlip>
                <a:blip r:embed="rId3"/>
              </a:buBlip>
              <a:defRPr/>
            </a:pPr>
            <a:r>
              <a:rPr lang="fr-FR" sz="2000" dirty="0">
                <a:solidFill>
                  <a:srgbClr val="000099"/>
                </a:solidFill>
                <a:cs typeface="Arial" panose="020B0604020202020204" pitchFamily="34" charset="0"/>
              </a:rPr>
              <a:t>Fièvre de </a:t>
            </a:r>
            <a:r>
              <a:rPr lang="fr-FR" sz="2000" b="1" dirty="0">
                <a:solidFill>
                  <a:srgbClr val="000099"/>
                </a:solidFill>
                <a:cs typeface="Arial" panose="020B0604020202020204" pitchFamily="34" charset="0"/>
              </a:rPr>
              <a:t>+ de 24h</a:t>
            </a:r>
            <a:r>
              <a:rPr lang="fr-FR" sz="2000" dirty="0">
                <a:solidFill>
                  <a:srgbClr val="000099"/>
                </a:solidFill>
                <a:cs typeface="Arial" panose="020B0604020202020204" pitchFamily="34" charset="0"/>
              </a:rPr>
              <a:t> ou si pas d’amélioration dans les 24 heures</a:t>
            </a:r>
          </a:p>
          <a:p>
            <a:pPr eaLnBrk="1" hangingPunct="1">
              <a:lnSpc>
                <a:spcPct val="150000"/>
              </a:lnSpc>
              <a:spcBef>
                <a:spcPts val="1200"/>
              </a:spcBef>
              <a:buFontTx/>
              <a:buBlip>
                <a:blip r:embed="rId3"/>
              </a:buBlip>
              <a:defRPr/>
            </a:pPr>
            <a:r>
              <a:rPr lang="fr-FR" sz="2000" dirty="0">
                <a:solidFill>
                  <a:srgbClr val="000099"/>
                </a:solidFill>
                <a:cs typeface="Arial" panose="020B0604020202020204" pitchFamily="34" charset="0"/>
              </a:rPr>
              <a:t>Si </a:t>
            </a:r>
            <a:r>
              <a:rPr lang="fr-FR" sz="2000" b="1" dirty="0">
                <a:solidFill>
                  <a:srgbClr val="000099"/>
                </a:solidFill>
                <a:cs typeface="Arial" panose="020B0604020202020204" pitchFamily="34" charset="0"/>
              </a:rPr>
              <a:t>signes concomitants importants </a:t>
            </a:r>
            <a:r>
              <a:rPr lang="fr-FR" sz="2000" dirty="0">
                <a:solidFill>
                  <a:srgbClr val="000099"/>
                </a:solidFill>
                <a:cs typeface="Arial" panose="020B0604020202020204" pitchFamily="34" charset="0"/>
              </a:rPr>
              <a:t>(dégradation de l’état général, gêne respiratoire, vomissements, diarrhées, prostration, pleurs persistants, céphalées, raideur de la nuque…)</a:t>
            </a:r>
          </a:p>
          <a:p>
            <a:pPr marL="0" indent="0" eaLnBrk="1" hangingPunct="1">
              <a:buFontTx/>
              <a:buNone/>
              <a:defRPr/>
            </a:pPr>
            <a:endParaRPr lang="fr-FR" dirty="0">
              <a:solidFill>
                <a:srgbClr val="000099"/>
              </a:solidFill>
              <a:sym typeface="Wingdings" panose="05000000000000000000" pitchFamily="2" charset="2"/>
            </a:endParaRPr>
          </a:p>
          <a:p>
            <a:pPr marL="0" indent="0" eaLnBrk="1" hangingPunct="1">
              <a:buFontTx/>
              <a:buNone/>
              <a:defRPr/>
            </a:pPr>
            <a:r>
              <a:rPr lang="fr-FR" sz="2000" dirty="0">
                <a:solidFill>
                  <a:srgbClr val="000099"/>
                </a:solidFill>
                <a:cs typeface="Arial" panose="020B0604020202020204" pitchFamily="34" charset="0"/>
                <a:sym typeface="Wingdings" panose="05000000000000000000" pitchFamily="2" charset="2"/>
              </a:rPr>
              <a:t>			</a:t>
            </a:r>
            <a:endParaRPr lang="fr-FR" sz="2400" b="1" dirty="0">
              <a:solidFill>
                <a:srgbClr val="000099"/>
              </a:solidFill>
              <a:cs typeface="Arial" panose="020B0604020202020204" pitchFamily="34" charset="0"/>
            </a:endParaRPr>
          </a:p>
          <a:p>
            <a:pPr marL="0" indent="0" eaLnBrk="1" hangingPunct="1">
              <a:buFontTx/>
              <a:buNone/>
              <a:defRPr/>
            </a:pPr>
            <a:endParaRPr lang="fr-FR" dirty="0">
              <a:solidFill>
                <a:srgbClr val="000099"/>
              </a:solidFill>
            </a:endParaRPr>
          </a:p>
        </p:txBody>
      </p:sp>
      <p:sp>
        <p:nvSpPr>
          <p:cNvPr id="325635" name="Titre 1"/>
          <p:cNvSpPr txBox="1">
            <a:spLocks/>
          </p:cNvSpPr>
          <p:nvPr/>
        </p:nvSpPr>
        <p:spPr bwMode="auto">
          <a:xfrm>
            <a:off x="2205038" y="295275"/>
            <a:ext cx="6445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rPr>
              <a:t>3.7. Fièvre</a:t>
            </a:r>
          </a:p>
        </p:txBody>
      </p:sp>
      <p:pic>
        <p:nvPicPr>
          <p:cNvPr id="325636"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0088" y="1358900"/>
            <a:ext cx="13160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637" name="Picture 2"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813" y="5480050"/>
            <a:ext cx="71913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5638" name="Rectangle 1"/>
          <p:cNvSpPr>
            <a:spLocks noChangeArrowheads="1"/>
          </p:cNvSpPr>
          <p:nvPr/>
        </p:nvSpPr>
        <p:spPr bwMode="auto">
          <a:xfrm>
            <a:off x="2205038" y="5918200"/>
            <a:ext cx="3879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a:solidFill>
                  <a:srgbClr val="000099"/>
                </a:solidFill>
                <a:cs typeface="Arial" panose="020B0604020202020204" pitchFamily="34" charset="0"/>
                <a:sym typeface="Wingdings" panose="05000000000000000000" pitchFamily="2" charset="2"/>
              </a:rPr>
              <a:t> </a:t>
            </a:r>
            <a:r>
              <a:rPr lang="fr-FR" altLang="fr-FR" sz="2400" b="1">
                <a:solidFill>
                  <a:srgbClr val="000099"/>
                </a:solidFill>
                <a:cs typeface="Arial" panose="020B0604020202020204" pitchFamily="34" charset="0"/>
                <a:sym typeface="Wingdings" panose="05000000000000000000" pitchFamily="2" charset="2"/>
              </a:rPr>
              <a:t>Consultation médicale</a:t>
            </a:r>
            <a:endParaRPr lang="fr-FR" altLang="fr-FR"/>
          </a:p>
        </p:txBody>
      </p:sp>
      <p:sp>
        <p:nvSpPr>
          <p:cNvPr id="325639"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Limites du conseil</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742950" y="2170113"/>
            <a:ext cx="10515600" cy="4351337"/>
          </a:xfrm>
          <a:prstGeom prst="rect">
            <a:avLst/>
          </a:prstGeom>
        </p:spPr>
        <p:txBody>
          <a:bodyPr/>
          <a:lstStyle/>
          <a:p>
            <a:pPr marL="361950" indent="-361950" eaLnBrk="1" hangingPunct="1">
              <a:lnSpc>
                <a:spcPct val="150000"/>
              </a:lnSpc>
              <a:buClr>
                <a:srgbClr val="62C400"/>
              </a:buClr>
              <a:buFontTx/>
              <a:buBlip>
                <a:blip r:embed="rId3"/>
              </a:buBlip>
              <a:defRPr/>
            </a:pPr>
            <a:r>
              <a:rPr lang="fr-FR" sz="2000" dirty="0">
                <a:solidFill>
                  <a:srgbClr val="000099"/>
                </a:solidFill>
                <a:cs typeface="Arial" panose="020B0604020202020204" pitchFamily="34" charset="0"/>
              </a:rPr>
              <a:t>En cas de </a:t>
            </a:r>
            <a:r>
              <a:rPr lang="fr-FR" sz="2000" b="1" dirty="0">
                <a:solidFill>
                  <a:srgbClr val="000099"/>
                </a:solidFill>
                <a:cs typeface="Arial" panose="020B0604020202020204" pitchFamily="34" charset="0"/>
              </a:rPr>
              <a:t>fièvre persistante</a:t>
            </a:r>
            <a:r>
              <a:rPr lang="fr-FR" sz="2000" dirty="0">
                <a:solidFill>
                  <a:srgbClr val="000099"/>
                </a:solidFill>
                <a:cs typeface="Arial" panose="020B0604020202020204" pitchFamily="34" charset="0"/>
              </a:rPr>
              <a:t>, </a:t>
            </a:r>
            <a:r>
              <a:rPr lang="fr-FR" sz="2000" b="1" dirty="0">
                <a:solidFill>
                  <a:srgbClr val="000099"/>
                </a:solidFill>
                <a:cs typeface="Arial" panose="020B0604020202020204" pitchFamily="34" charset="0"/>
              </a:rPr>
              <a:t>supérieure à 38,5°C</a:t>
            </a:r>
            <a:r>
              <a:rPr lang="fr-FR" sz="2000" dirty="0">
                <a:solidFill>
                  <a:srgbClr val="000099"/>
                </a:solidFill>
                <a:cs typeface="Arial" panose="020B0604020202020204" pitchFamily="34" charset="0"/>
              </a:rPr>
              <a:t>, dans un </a:t>
            </a:r>
            <a:r>
              <a:rPr lang="fr-FR" sz="2000" b="1" dirty="0">
                <a:solidFill>
                  <a:srgbClr val="000099"/>
                </a:solidFill>
                <a:cs typeface="Arial" panose="020B0604020202020204" pitchFamily="34" charset="0"/>
              </a:rPr>
              <a:t>contexte aigu</a:t>
            </a:r>
          </a:p>
          <a:p>
            <a:pPr marL="361950" indent="-361950" eaLnBrk="1" hangingPunct="1">
              <a:lnSpc>
                <a:spcPct val="150000"/>
              </a:lnSpc>
              <a:spcBef>
                <a:spcPts val="1200"/>
              </a:spcBef>
              <a:buClr>
                <a:srgbClr val="62C400"/>
              </a:buClr>
              <a:buFontTx/>
              <a:buBlip>
                <a:blip r:embed="rId3"/>
              </a:buBlip>
              <a:defRPr/>
            </a:pPr>
            <a:r>
              <a:rPr lang="fr-FR" sz="2000" dirty="0">
                <a:solidFill>
                  <a:srgbClr val="000099"/>
                </a:solidFill>
                <a:cs typeface="Arial" panose="020B0604020202020204" pitchFamily="34" charset="0"/>
              </a:rPr>
              <a:t>Objectif du traitement = </a:t>
            </a:r>
            <a:r>
              <a:rPr lang="fr-FR" sz="2000" b="1" dirty="0">
                <a:solidFill>
                  <a:srgbClr val="000099"/>
                </a:solidFill>
                <a:cs typeface="Arial" panose="020B0604020202020204" pitchFamily="34" charset="0"/>
              </a:rPr>
              <a:t>suppression de l’inconfort </a:t>
            </a:r>
          </a:p>
          <a:p>
            <a:pPr marL="361950" indent="-361950" eaLnBrk="1" hangingPunct="1">
              <a:lnSpc>
                <a:spcPct val="150000"/>
              </a:lnSpc>
              <a:spcBef>
                <a:spcPts val="1200"/>
              </a:spcBef>
              <a:buClr>
                <a:srgbClr val="62C400"/>
              </a:buClr>
              <a:buFontTx/>
              <a:buBlip>
                <a:blip r:embed="rId3"/>
              </a:buBlip>
              <a:defRPr/>
            </a:pPr>
            <a:r>
              <a:rPr lang="fr-FR" sz="2000" b="1" dirty="0">
                <a:solidFill>
                  <a:srgbClr val="000099"/>
                </a:solidFill>
                <a:cs typeface="Arial" panose="020B0604020202020204" pitchFamily="34" charset="0"/>
              </a:rPr>
              <a:t>3 mesures à privilégier </a:t>
            </a:r>
            <a:r>
              <a:rPr lang="fr-FR" sz="2000" dirty="0">
                <a:solidFill>
                  <a:srgbClr val="000099"/>
                </a:solidFill>
                <a:cs typeface="Arial" panose="020B0604020202020204" pitchFamily="34" charset="0"/>
              </a:rPr>
              <a:t>:</a:t>
            </a:r>
          </a:p>
          <a:p>
            <a:pPr marL="1346200" lvl="2" indent="-361950" eaLnBrk="1" hangingPunct="1">
              <a:lnSpc>
                <a:spcPct val="150000"/>
              </a:lnSpc>
              <a:buClr>
                <a:srgbClr val="62C400"/>
              </a:buClr>
              <a:buFontTx/>
              <a:buNone/>
              <a:defRPr/>
            </a:pPr>
            <a:r>
              <a:rPr lang="fr-FR" sz="1800" dirty="0">
                <a:solidFill>
                  <a:srgbClr val="000099"/>
                </a:solidFill>
                <a:cs typeface="Arial" panose="020B0604020202020204" pitchFamily="34" charset="0"/>
              </a:rPr>
              <a:t>- proposer fréquemment à boire, </a:t>
            </a:r>
          </a:p>
          <a:p>
            <a:pPr marL="1346200" lvl="2" indent="-361950" eaLnBrk="1" hangingPunct="1">
              <a:lnSpc>
                <a:spcPct val="150000"/>
              </a:lnSpc>
              <a:buClr>
                <a:srgbClr val="62C400"/>
              </a:buClr>
              <a:buFontTx/>
              <a:buNone/>
              <a:defRPr/>
            </a:pPr>
            <a:r>
              <a:rPr lang="fr-FR" sz="1800" dirty="0">
                <a:solidFill>
                  <a:srgbClr val="000099"/>
                </a:solidFill>
                <a:cs typeface="Arial" panose="020B0604020202020204" pitchFamily="34" charset="0"/>
              </a:rPr>
              <a:t>- ne pas trop couvrir l’enfant, </a:t>
            </a:r>
          </a:p>
          <a:p>
            <a:pPr marL="1346200" lvl="2" indent="-361950" eaLnBrk="1" hangingPunct="1">
              <a:lnSpc>
                <a:spcPct val="150000"/>
              </a:lnSpc>
              <a:buClr>
                <a:srgbClr val="62C400"/>
              </a:buClr>
              <a:buFontTx/>
              <a:buNone/>
              <a:defRPr/>
            </a:pPr>
            <a:r>
              <a:rPr lang="fr-FR" sz="1800" dirty="0">
                <a:solidFill>
                  <a:srgbClr val="000099"/>
                </a:solidFill>
                <a:cs typeface="Arial" panose="020B0604020202020204" pitchFamily="34" charset="0"/>
              </a:rPr>
              <a:t>- ne pas augmenter la température de la pièce.</a:t>
            </a:r>
          </a:p>
          <a:p>
            <a:pPr marL="361950" indent="-361950" eaLnBrk="1" hangingPunct="1">
              <a:lnSpc>
                <a:spcPct val="150000"/>
              </a:lnSpc>
              <a:spcBef>
                <a:spcPts val="1200"/>
              </a:spcBef>
              <a:buFontTx/>
              <a:buBlip>
                <a:blip r:embed="rId3"/>
              </a:buBlip>
              <a:defRPr/>
            </a:pPr>
            <a:r>
              <a:rPr lang="fr-FR" sz="2000" dirty="0">
                <a:solidFill>
                  <a:srgbClr val="000099"/>
                </a:solidFill>
                <a:cs typeface="Arial" panose="020B0604020202020204" pitchFamily="34" charset="0"/>
              </a:rPr>
              <a:t>Prescription d’un seul antipyrétique</a:t>
            </a:r>
          </a:p>
          <a:p>
            <a:pPr eaLnBrk="1" hangingPunct="1">
              <a:defRPr/>
            </a:pPr>
            <a:endParaRPr lang="fr-FR" dirty="0"/>
          </a:p>
        </p:txBody>
      </p:sp>
      <p:sp>
        <p:nvSpPr>
          <p:cNvPr id="327683" name="ZoneTexte 3"/>
          <p:cNvSpPr txBox="1">
            <a:spLocks noChangeArrowheads="1"/>
          </p:cNvSpPr>
          <p:nvPr/>
        </p:nvSpPr>
        <p:spPr bwMode="auto">
          <a:xfrm>
            <a:off x="179388" y="6377075"/>
            <a:ext cx="104981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000" i="1" u="sng">
                <a:solidFill>
                  <a:srgbClr val="000099"/>
                </a:solidFill>
              </a:rPr>
              <a:t>Sources</a:t>
            </a:r>
            <a:r>
              <a:rPr lang="fr-FR" altLang="fr-FR" sz="1000" i="1">
                <a:solidFill>
                  <a:srgbClr val="000099"/>
                </a:solidFill>
              </a:rPr>
              <a:t> : HAS - Prise en charge de la fièvre chez l’enfant - Fiche Mémo – octobre 2016 ; ANSM – Mise au point sur la prise en charge de la fièvre chez l’enfant – décembre 2004 </a:t>
            </a:r>
          </a:p>
        </p:txBody>
      </p:sp>
      <p:sp>
        <p:nvSpPr>
          <p:cNvPr id="327684" name="Titre 1"/>
          <p:cNvSpPr txBox="1">
            <a:spLocks/>
          </p:cNvSpPr>
          <p:nvPr/>
        </p:nvSpPr>
        <p:spPr bwMode="auto">
          <a:xfrm>
            <a:off x="2205038" y="295275"/>
            <a:ext cx="6445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b="1">
                <a:solidFill>
                  <a:srgbClr val="FFFFFF"/>
                </a:solidFill>
              </a:rPr>
              <a:t>3.7. Fièvre</a:t>
            </a:r>
          </a:p>
        </p:txBody>
      </p:sp>
      <p:sp>
        <p:nvSpPr>
          <p:cNvPr id="327685" name="Espace réservé du contenu 2"/>
          <p:cNvSpPr txBox="1">
            <a:spLocks/>
          </p:cNvSpPr>
          <p:nvPr/>
        </p:nvSpPr>
        <p:spPr bwMode="auto">
          <a:xfrm>
            <a:off x="246063" y="1062038"/>
            <a:ext cx="1051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3200">
              <a:solidFill>
                <a:srgbClr val="000000"/>
              </a:solidFill>
            </a:endParaRPr>
          </a:p>
          <a:p>
            <a:pPr eaLnBrk="1" hangingPunct="1"/>
            <a:endParaRPr lang="fr-FR" altLang="fr-FR" sz="3200">
              <a:solidFill>
                <a:srgbClr val="000000"/>
              </a:solidFill>
            </a:endParaRPr>
          </a:p>
        </p:txBody>
      </p:sp>
      <p:pic>
        <p:nvPicPr>
          <p:cNvPr id="7170" name="Picture 2" descr="Résultat de recherche d'images pour &quot;maman avec un thermomètre&quot;"/>
          <p:cNvPicPr>
            <a:picLocks noChangeAspect="1" noChangeArrowheads="1"/>
          </p:cNvPicPr>
          <p:nvPr/>
        </p:nvPicPr>
        <p:blipFill>
          <a:blip r:embed="rId4"/>
          <a:srcRect/>
          <a:stretch>
            <a:fillRect/>
          </a:stretch>
        </p:blipFill>
        <p:spPr bwMode="auto">
          <a:xfrm>
            <a:off x="7448197" y="3127022"/>
            <a:ext cx="3497040" cy="1967085"/>
          </a:xfrm>
          <a:prstGeom prst="rect">
            <a:avLst/>
          </a:prstGeom>
          <a:ln>
            <a:noFill/>
          </a:ln>
          <a:effectLst>
            <a:softEdge rad="112500"/>
          </a:effectLst>
        </p:spPr>
      </p:pic>
      <p:sp>
        <p:nvSpPr>
          <p:cNvPr id="327687" name="Text Box 5"/>
          <p:cNvSpPr txBox="1">
            <a:spLocks noChangeArrowheads="1"/>
          </p:cNvSpPr>
          <p:nvPr/>
        </p:nvSpPr>
        <p:spPr bwMode="auto">
          <a:xfrm>
            <a:off x="263525" y="1422400"/>
            <a:ext cx="11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99"/>
              </a:buClr>
              <a:buFont typeface="Wingdings" panose="05000000000000000000" pitchFamily="2" charset="2"/>
              <a:buChar char="v"/>
            </a:pPr>
            <a:r>
              <a:rPr lang="fr-FR" altLang="fr-FR" sz="2000" b="1" u="sng">
                <a:solidFill>
                  <a:srgbClr val="000099"/>
                </a:solidFill>
                <a:ea typeface="ＭＳ Ｐゴシック" panose="020B0600070205080204" pitchFamily="34" charset="-128"/>
              </a:rPr>
              <a:t>Recommandations : Prise en charge de la fièvre chez l’enfant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30" name="Titre 1"/>
          <p:cNvSpPr txBox="1">
            <a:spLocks/>
          </p:cNvSpPr>
          <p:nvPr/>
        </p:nvSpPr>
        <p:spPr bwMode="auto">
          <a:xfrm>
            <a:off x="-1931988" y="295275"/>
            <a:ext cx="1051560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a:solidFill>
                  <a:schemeClr val="bg1"/>
                </a:solidFill>
              </a:rPr>
              <a:t>3.7. Fièvre</a:t>
            </a:r>
          </a:p>
        </p:txBody>
      </p:sp>
      <p:sp>
        <p:nvSpPr>
          <p:cNvPr id="7" name="Text Box 16"/>
          <p:cNvSpPr txBox="1">
            <a:spLocks noChangeArrowheads="1"/>
          </p:cNvSpPr>
          <p:nvPr/>
        </p:nvSpPr>
        <p:spPr bwMode="auto">
          <a:xfrm>
            <a:off x="257175" y="1716088"/>
            <a:ext cx="4824413"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200025" algn="l"/>
              </a:tabLst>
              <a:defRPr>
                <a:solidFill>
                  <a:schemeClr val="tx1"/>
                </a:solidFill>
                <a:latin typeface="Arial" panose="020B0604020202020204" pitchFamily="34" charset="0"/>
              </a:defRPr>
            </a:lvl1pPr>
            <a:lvl2pPr marL="742950" indent="-285750">
              <a:tabLst>
                <a:tab pos="200025" algn="l"/>
              </a:tabLst>
              <a:defRPr>
                <a:solidFill>
                  <a:schemeClr val="tx1"/>
                </a:solidFill>
                <a:latin typeface="Arial" panose="020B0604020202020204" pitchFamily="34" charset="0"/>
              </a:defRPr>
            </a:lvl2pPr>
            <a:lvl3pPr marL="1143000" indent="-228600">
              <a:tabLst>
                <a:tab pos="200025" algn="l"/>
              </a:tabLst>
              <a:defRPr>
                <a:solidFill>
                  <a:schemeClr val="tx1"/>
                </a:solidFill>
                <a:latin typeface="Arial" panose="020B0604020202020204" pitchFamily="34" charset="0"/>
              </a:defRPr>
            </a:lvl3pPr>
            <a:lvl4pPr marL="1600200" indent="-228600">
              <a:tabLst>
                <a:tab pos="200025" algn="l"/>
              </a:tabLst>
              <a:defRPr>
                <a:solidFill>
                  <a:schemeClr val="tx1"/>
                </a:solidFill>
                <a:latin typeface="Arial" panose="020B0604020202020204" pitchFamily="34" charset="0"/>
              </a:defRPr>
            </a:lvl4pPr>
            <a:lvl5pPr marL="2057400" indent="-228600">
              <a:tabLst>
                <a:tab pos="2000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000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000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000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00025" algn="l"/>
              </a:tabLst>
              <a:defRPr>
                <a:solidFill>
                  <a:schemeClr val="tx1"/>
                </a:solidFill>
                <a:latin typeface="Arial" panose="020B0604020202020204" pitchFamily="34" charset="0"/>
              </a:defRPr>
            </a:lvl9pPr>
          </a:lstStyle>
          <a:p>
            <a:pPr eaLnBrk="1" hangingPunct="1">
              <a:lnSpc>
                <a:spcPct val="110000"/>
              </a:lnSpc>
              <a:spcBef>
                <a:spcPct val="20000"/>
              </a:spcBef>
              <a:buClr>
                <a:srgbClr val="33CC33"/>
              </a:buClr>
              <a:buFontTx/>
              <a:buBlip>
                <a:blip r:embed="rId3"/>
              </a:buBlip>
            </a:pPr>
            <a:r>
              <a:rPr lang="fr-FR" altLang="fr-FR" sz="1600" b="1">
                <a:solidFill>
                  <a:srgbClr val="000090"/>
                </a:solidFill>
                <a:cs typeface="Arial" panose="020B0604020202020204" pitchFamily="34" charset="0"/>
              </a:rPr>
              <a:t>Fièvre brutale et élevée, </a:t>
            </a:r>
            <a:r>
              <a:rPr lang="fr-FR" altLang="fr-FR" sz="1600">
                <a:solidFill>
                  <a:srgbClr val="000090"/>
                </a:solidFill>
                <a:cs typeface="Arial" panose="020B0604020202020204" pitchFamily="34" charset="0"/>
              </a:rPr>
              <a:t>peau rouge, brûlante, sèche, soif intense, agitation,</a:t>
            </a:r>
            <a:r>
              <a:rPr lang="fr-FR" altLang="fr-FR" sz="1600" b="1">
                <a:solidFill>
                  <a:srgbClr val="000090"/>
                </a:solidFill>
                <a:cs typeface="Arial" panose="020B0604020202020204" pitchFamily="34" charset="0"/>
              </a:rPr>
              <a:t> </a:t>
            </a:r>
          </a:p>
          <a:p>
            <a:pPr eaLnBrk="1" hangingPunct="1">
              <a:buClr>
                <a:srgbClr val="33CC33"/>
              </a:buClr>
            </a:pPr>
            <a:r>
              <a:rPr lang="fr-FR" altLang="fr-FR" sz="1600" i="1">
                <a:solidFill>
                  <a:srgbClr val="000090"/>
                </a:solidFill>
                <a:cs typeface="Arial" panose="020B0604020202020204" pitchFamily="34" charset="0"/>
              </a:rPr>
              <a:t>     Aggravation </a:t>
            </a:r>
            <a:r>
              <a:rPr lang="fr-FR" altLang="fr-FR" sz="1600" b="1" i="1">
                <a:solidFill>
                  <a:srgbClr val="000090"/>
                </a:solidFill>
                <a:cs typeface="Arial" panose="020B0604020202020204" pitchFamily="34" charset="0"/>
              </a:rPr>
              <a:t>par le froid vif et brutal</a:t>
            </a:r>
            <a:r>
              <a:rPr lang="fr-FR" altLang="fr-FR" sz="1600">
                <a:solidFill>
                  <a:srgbClr val="000090"/>
                </a:solidFill>
                <a:cs typeface="Arial" panose="020B0604020202020204" pitchFamily="34" charset="0"/>
              </a:rPr>
              <a:t>, </a:t>
            </a:r>
            <a:r>
              <a:rPr lang="fr-FR" altLang="fr-FR" sz="1600" i="1">
                <a:solidFill>
                  <a:srgbClr val="000090"/>
                </a:solidFill>
                <a:cs typeface="Arial" panose="020B0604020202020204" pitchFamily="34" charset="0"/>
              </a:rPr>
              <a:t>à minuit</a:t>
            </a:r>
          </a:p>
        </p:txBody>
      </p:sp>
      <p:sp>
        <p:nvSpPr>
          <p:cNvPr id="8" name="Text Box 6"/>
          <p:cNvSpPr txBox="1">
            <a:spLocks noChangeArrowheads="1"/>
          </p:cNvSpPr>
          <p:nvPr/>
        </p:nvSpPr>
        <p:spPr bwMode="auto">
          <a:xfrm>
            <a:off x="7245350" y="1601788"/>
            <a:ext cx="3895725" cy="95408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Aconitum</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napellus</a:t>
            </a:r>
            <a:r>
              <a:rPr lang="fr-FR" altLang="fr-FR" b="1" dirty="0">
                <a:solidFill>
                  <a:srgbClr val="000099"/>
                </a:solidFill>
                <a:latin typeface="+mj-lt"/>
                <a:ea typeface="ＭＳ Ｐゴシック" panose="020B0600070205080204" pitchFamily="34" charset="-128"/>
              </a:rPr>
              <a:t> 9 CH </a:t>
            </a:r>
          </a:p>
          <a:p>
            <a:pPr algn="r" eaLnBrk="1" fontAlgn="auto" hangingPunct="1">
              <a:spcBef>
                <a:spcPts val="0"/>
              </a:spcBef>
              <a:spcAft>
                <a:spcPts val="0"/>
              </a:spcAft>
              <a:defRPr/>
            </a:pPr>
            <a:r>
              <a:rPr lang="fr-FR" altLang="fr-FR" sz="1600" dirty="0">
                <a:solidFill>
                  <a:srgbClr val="000090"/>
                </a:solidFill>
                <a:latin typeface="+mj-lt"/>
              </a:rPr>
              <a:t>1 dose le plus tôt possible </a:t>
            </a:r>
          </a:p>
          <a:p>
            <a:pPr algn="r" eaLnBrk="1" fontAlgn="auto" hangingPunct="1">
              <a:spcBef>
                <a:spcPts val="0"/>
              </a:spcBef>
              <a:spcAft>
                <a:spcPts val="0"/>
              </a:spcAft>
              <a:defRPr/>
            </a:pPr>
            <a:r>
              <a:rPr lang="fr-FR" altLang="fr-FR" sz="1600" dirty="0">
                <a:solidFill>
                  <a:srgbClr val="000090"/>
                </a:solidFill>
                <a:latin typeface="+mj-lt"/>
              </a:rPr>
              <a:t>ou 5 granules toutes les heures - ESA</a:t>
            </a:r>
          </a:p>
        </p:txBody>
      </p:sp>
      <p:sp>
        <p:nvSpPr>
          <p:cNvPr id="9" name="Text Box 6"/>
          <p:cNvSpPr txBox="1">
            <a:spLocks noChangeArrowheads="1"/>
          </p:cNvSpPr>
          <p:nvPr/>
        </p:nvSpPr>
        <p:spPr bwMode="auto">
          <a:xfrm>
            <a:off x="7562850" y="2771775"/>
            <a:ext cx="3578225"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Belladonna</a:t>
            </a:r>
            <a:r>
              <a:rPr lang="fr-FR" altLang="fr-FR" b="1" dirty="0">
                <a:solidFill>
                  <a:srgbClr val="000099"/>
                </a:solidFill>
                <a:latin typeface="+mj-lt"/>
                <a:ea typeface="ＭＳ Ｐゴシック" panose="020B0600070205080204" pitchFamily="34" charset="-128"/>
              </a:rPr>
              <a:t> 9 CH </a:t>
            </a:r>
          </a:p>
          <a:p>
            <a:pPr algn="r" eaLnBrk="1" fontAlgn="auto" hangingPunct="1">
              <a:spcBef>
                <a:spcPts val="0"/>
              </a:spcBef>
              <a:spcAft>
                <a:spcPts val="0"/>
              </a:spcAft>
              <a:defRPr/>
            </a:pPr>
            <a:r>
              <a:rPr lang="fr-FR" altLang="fr-FR" sz="1600" dirty="0">
                <a:solidFill>
                  <a:srgbClr val="000090"/>
                </a:solidFill>
                <a:latin typeface="+mj-lt"/>
              </a:rPr>
              <a:t>5 granules toutes les heures - ESA</a:t>
            </a:r>
          </a:p>
        </p:txBody>
      </p:sp>
      <p:sp>
        <p:nvSpPr>
          <p:cNvPr id="10" name="Text Box 16"/>
          <p:cNvSpPr txBox="1">
            <a:spLocks noChangeArrowheads="1"/>
          </p:cNvSpPr>
          <p:nvPr/>
        </p:nvSpPr>
        <p:spPr bwMode="auto">
          <a:xfrm>
            <a:off x="257175" y="2792413"/>
            <a:ext cx="64039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200025" algn="l"/>
              </a:tabLst>
              <a:defRPr>
                <a:solidFill>
                  <a:schemeClr val="tx1"/>
                </a:solidFill>
                <a:latin typeface="Arial" panose="020B0604020202020204" pitchFamily="34" charset="0"/>
              </a:defRPr>
            </a:lvl1pPr>
            <a:lvl2pPr marL="742950" indent="-285750">
              <a:tabLst>
                <a:tab pos="200025" algn="l"/>
              </a:tabLst>
              <a:defRPr>
                <a:solidFill>
                  <a:schemeClr val="tx1"/>
                </a:solidFill>
                <a:latin typeface="Arial" panose="020B0604020202020204" pitchFamily="34" charset="0"/>
              </a:defRPr>
            </a:lvl2pPr>
            <a:lvl3pPr marL="1143000" indent="-228600">
              <a:tabLst>
                <a:tab pos="200025" algn="l"/>
              </a:tabLst>
              <a:defRPr>
                <a:solidFill>
                  <a:schemeClr val="tx1"/>
                </a:solidFill>
                <a:latin typeface="Arial" panose="020B0604020202020204" pitchFamily="34" charset="0"/>
              </a:defRPr>
            </a:lvl3pPr>
            <a:lvl4pPr marL="1600200" indent="-228600">
              <a:tabLst>
                <a:tab pos="200025" algn="l"/>
              </a:tabLst>
              <a:defRPr>
                <a:solidFill>
                  <a:schemeClr val="tx1"/>
                </a:solidFill>
                <a:latin typeface="Arial" panose="020B0604020202020204" pitchFamily="34" charset="0"/>
              </a:defRPr>
            </a:lvl4pPr>
            <a:lvl5pPr marL="2057400" indent="-228600">
              <a:tabLst>
                <a:tab pos="2000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000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000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000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00025" algn="l"/>
              </a:tabLst>
              <a:defRPr>
                <a:solidFill>
                  <a:schemeClr val="tx1"/>
                </a:solidFill>
                <a:latin typeface="Arial" panose="020B0604020202020204" pitchFamily="34" charset="0"/>
              </a:defRPr>
            </a:lvl9pPr>
          </a:lstStyle>
          <a:p>
            <a:pPr eaLnBrk="1" hangingPunct="1">
              <a:lnSpc>
                <a:spcPct val="110000"/>
              </a:lnSpc>
              <a:spcBef>
                <a:spcPct val="20000"/>
              </a:spcBef>
              <a:buClr>
                <a:srgbClr val="33CC33"/>
              </a:buClr>
              <a:buFontTx/>
              <a:buBlip>
                <a:blip r:embed="rId3"/>
              </a:buBlip>
            </a:pPr>
            <a:r>
              <a:rPr lang="fr-FR" altLang="fr-FR" sz="1600" b="1">
                <a:solidFill>
                  <a:srgbClr val="000090"/>
                </a:solidFill>
                <a:cs typeface="Arial" panose="020B0604020202020204" pitchFamily="34" charset="0"/>
              </a:rPr>
              <a:t>(Rubor, calor, tumor, dolor) fièvre brutale, élevée</a:t>
            </a:r>
          </a:p>
          <a:p>
            <a:pPr eaLnBrk="1" hangingPunct="1">
              <a:buClr>
                <a:srgbClr val="33CC33"/>
              </a:buClr>
            </a:pPr>
            <a:r>
              <a:rPr lang="fr-FR" altLang="fr-FR" sz="1600" b="1">
                <a:solidFill>
                  <a:srgbClr val="000090"/>
                </a:solidFill>
                <a:cs typeface="Arial" panose="020B0604020202020204" pitchFamily="34" charset="0"/>
              </a:rPr>
              <a:t>     Visage rouge, chaud + sueurs</a:t>
            </a:r>
          </a:p>
          <a:p>
            <a:pPr eaLnBrk="1" hangingPunct="1">
              <a:buClr>
                <a:srgbClr val="33CC33"/>
              </a:buClr>
            </a:pPr>
            <a:r>
              <a:rPr lang="fr-FR" altLang="fr-FR" sz="1600">
                <a:solidFill>
                  <a:srgbClr val="000090"/>
                </a:solidFill>
                <a:cs typeface="Arial" panose="020B0604020202020204" pitchFamily="34" charset="0"/>
              </a:rPr>
              <a:t>     Céphalées pulsatives,</a:t>
            </a:r>
          </a:p>
          <a:p>
            <a:pPr eaLnBrk="1" hangingPunct="1">
              <a:buClr>
                <a:srgbClr val="33CC33"/>
              </a:buClr>
            </a:pPr>
            <a:r>
              <a:rPr lang="fr-FR" altLang="fr-FR" sz="1600" i="1">
                <a:solidFill>
                  <a:srgbClr val="000090"/>
                </a:solidFill>
                <a:cs typeface="Arial" panose="020B0604020202020204" pitchFamily="34" charset="0"/>
              </a:rPr>
              <a:t>     Aggravation par la lumière, bruit, toucher, secousse</a:t>
            </a:r>
          </a:p>
        </p:txBody>
      </p:sp>
      <p:sp>
        <p:nvSpPr>
          <p:cNvPr id="11" name="Text Box 8"/>
          <p:cNvSpPr txBox="1">
            <a:spLocks noChangeArrowheads="1"/>
          </p:cNvSpPr>
          <p:nvPr/>
        </p:nvSpPr>
        <p:spPr bwMode="auto">
          <a:xfrm>
            <a:off x="2397125" y="1057275"/>
            <a:ext cx="5926138" cy="400050"/>
          </a:xfrm>
          <a:prstGeom prst="rect">
            <a:avLst/>
          </a:prstGeom>
          <a:noFill/>
          <a:ln>
            <a:noFill/>
          </a:ln>
          <a:effectLst/>
        </p:spPr>
        <p:txBody>
          <a:bodyPr>
            <a:spAutoFit/>
          </a:bodyPr>
          <a:lstStyle/>
          <a:p>
            <a:pPr eaLnBrk="1" fontAlgn="auto" hangingPunct="1">
              <a:spcBef>
                <a:spcPts val="0"/>
              </a:spcBef>
              <a:spcAft>
                <a:spcPts val="0"/>
              </a:spcAft>
              <a:defRPr/>
            </a:pPr>
            <a:r>
              <a:rPr lang="fr-FR" altLang="fr-FR" sz="2000" b="1" dirty="0">
                <a:solidFill>
                  <a:srgbClr val="95C41D"/>
                </a:solidFill>
                <a:latin typeface="+mj-lt"/>
                <a:ea typeface="ＭＳ Ｐゴシック" panose="020B0600070205080204" pitchFamily="34" charset="-128"/>
                <a:sym typeface="Wingdings" panose="05000000000000000000" pitchFamily="2" charset="2"/>
              </a:rPr>
              <a:t> </a:t>
            </a:r>
            <a:r>
              <a:rPr lang="fr-FR" altLang="fr-FR" sz="2000" b="1" dirty="0">
                <a:solidFill>
                  <a:srgbClr val="95C41D"/>
                </a:solidFill>
                <a:latin typeface="+mj-lt"/>
                <a:ea typeface="ＭＳ Ｐゴシック" panose="020B0600070205080204" pitchFamily="34" charset="-128"/>
              </a:rPr>
              <a:t>Fièvre d’installation brutale</a:t>
            </a:r>
            <a:endParaRPr lang="fr-FR" altLang="fr-FR" sz="2000" b="1" dirty="0">
              <a:solidFill>
                <a:srgbClr val="95C41D"/>
              </a:solidFill>
              <a:latin typeface="+mj-lt"/>
              <a:ea typeface="ＭＳ Ｐゴシック" panose="020B0600070205080204" pitchFamily="34" charset="-128"/>
              <a:sym typeface="Wingdings" panose="05000000000000000000" pitchFamily="2" charset="2"/>
            </a:endParaRPr>
          </a:p>
        </p:txBody>
      </p:sp>
      <p:sp>
        <p:nvSpPr>
          <p:cNvPr id="12" name="Text Box 6"/>
          <p:cNvSpPr txBox="1">
            <a:spLocks noChangeArrowheads="1"/>
          </p:cNvSpPr>
          <p:nvPr/>
        </p:nvSpPr>
        <p:spPr bwMode="auto">
          <a:xfrm>
            <a:off x="7562850" y="3876675"/>
            <a:ext cx="3565525"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Arsenicum</a:t>
            </a:r>
            <a:r>
              <a:rPr lang="fr-FR" altLang="fr-FR" b="1" dirty="0">
                <a:solidFill>
                  <a:srgbClr val="000099"/>
                </a:solidFill>
                <a:latin typeface="+mj-lt"/>
                <a:ea typeface="ＭＳ Ｐゴシック" panose="020B0600070205080204" pitchFamily="34" charset="-128"/>
              </a:rPr>
              <a:t> album 9 CH </a:t>
            </a:r>
          </a:p>
          <a:p>
            <a:pPr algn="r" eaLnBrk="1" fontAlgn="auto" hangingPunct="1">
              <a:spcBef>
                <a:spcPts val="0"/>
              </a:spcBef>
              <a:spcAft>
                <a:spcPts val="0"/>
              </a:spcAft>
              <a:defRPr/>
            </a:pPr>
            <a:r>
              <a:rPr lang="fr-FR" altLang="fr-FR" sz="1600" dirty="0">
                <a:solidFill>
                  <a:srgbClr val="000090"/>
                </a:solidFill>
                <a:latin typeface="+mj-lt"/>
              </a:rPr>
              <a:t>5 granules toutes les heures - ESA</a:t>
            </a:r>
          </a:p>
        </p:txBody>
      </p:sp>
      <p:sp>
        <p:nvSpPr>
          <p:cNvPr id="13" name="Text Box 16"/>
          <p:cNvSpPr txBox="1">
            <a:spLocks noChangeArrowheads="1"/>
          </p:cNvSpPr>
          <p:nvPr/>
        </p:nvSpPr>
        <p:spPr bwMode="auto">
          <a:xfrm>
            <a:off x="241300" y="3946525"/>
            <a:ext cx="709612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200025" algn="l"/>
              </a:tabLst>
              <a:defRPr>
                <a:solidFill>
                  <a:schemeClr val="tx1"/>
                </a:solidFill>
                <a:latin typeface="Arial" panose="020B0604020202020204" pitchFamily="34" charset="0"/>
              </a:defRPr>
            </a:lvl1pPr>
            <a:lvl2pPr marL="742950" indent="-285750">
              <a:tabLst>
                <a:tab pos="200025" algn="l"/>
              </a:tabLst>
              <a:defRPr>
                <a:solidFill>
                  <a:schemeClr val="tx1"/>
                </a:solidFill>
                <a:latin typeface="Arial" panose="020B0604020202020204" pitchFamily="34" charset="0"/>
              </a:defRPr>
            </a:lvl2pPr>
            <a:lvl3pPr marL="1143000" indent="-228600">
              <a:tabLst>
                <a:tab pos="200025" algn="l"/>
              </a:tabLst>
              <a:defRPr>
                <a:solidFill>
                  <a:schemeClr val="tx1"/>
                </a:solidFill>
                <a:latin typeface="Arial" panose="020B0604020202020204" pitchFamily="34" charset="0"/>
              </a:defRPr>
            </a:lvl3pPr>
            <a:lvl4pPr marL="1600200" indent="-228600">
              <a:tabLst>
                <a:tab pos="200025" algn="l"/>
              </a:tabLst>
              <a:defRPr>
                <a:solidFill>
                  <a:schemeClr val="tx1"/>
                </a:solidFill>
                <a:latin typeface="Arial" panose="020B0604020202020204" pitchFamily="34" charset="0"/>
              </a:defRPr>
            </a:lvl4pPr>
            <a:lvl5pPr marL="2057400" indent="-228600">
              <a:tabLst>
                <a:tab pos="2000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000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000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000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00025" algn="l"/>
              </a:tabLst>
              <a:defRPr>
                <a:solidFill>
                  <a:schemeClr val="tx1"/>
                </a:solidFill>
                <a:latin typeface="Arial" panose="020B0604020202020204" pitchFamily="34" charset="0"/>
              </a:defRPr>
            </a:lvl9pPr>
          </a:lstStyle>
          <a:p>
            <a:pPr eaLnBrk="1" hangingPunct="1">
              <a:lnSpc>
                <a:spcPct val="110000"/>
              </a:lnSpc>
              <a:spcBef>
                <a:spcPct val="20000"/>
              </a:spcBef>
              <a:buClr>
                <a:srgbClr val="33CC33"/>
              </a:buClr>
              <a:buFontTx/>
              <a:buBlip>
                <a:blip r:embed="rId3"/>
              </a:buBlip>
            </a:pPr>
            <a:r>
              <a:rPr lang="fr-FR" altLang="fr-FR" sz="1600">
                <a:solidFill>
                  <a:srgbClr val="000090"/>
                </a:solidFill>
                <a:cs typeface="Arial" panose="020B0604020202020204" pitchFamily="34" charset="0"/>
              </a:rPr>
              <a:t>Fièvre brutale </a:t>
            </a:r>
            <a:r>
              <a:rPr lang="fr-FR" altLang="fr-FR" sz="1600" b="1">
                <a:solidFill>
                  <a:srgbClr val="000090"/>
                </a:solidFill>
                <a:cs typeface="Arial" panose="020B0604020202020204" pitchFamily="34" charset="0"/>
              </a:rPr>
              <a:t>à recrudescence nocturne </a:t>
            </a:r>
            <a:r>
              <a:rPr lang="fr-FR" altLang="fr-FR" sz="1600" i="1">
                <a:solidFill>
                  <a:srgbClr val="000090"/>
                </a:solidFill>
                <a:cs typeface="Arial" panose="020B0604020202020204" pitchFamily="34" charset="0"/>
              </a:rPr>
              <a:t>(entre 1 et 3 h du matin)</a:t>
            </a:r>
          </a:p>
          <a:p>
            <a:pPr eaLnBrk="1" hangingPunct="1">
              <a:buClr>
                <a:srgbClr val="33CC33"/>
              </a:buClr>
            </a:pPr>
            <a:r>
              <a:rPr lang="fr-FR" altLang="fr-FR" sz="1600" b="1">
                <a:solidFill>
                  <a:srgbClr val="000090"/>
                </a:solidFill>
                <a:cs typeface="Arial" panose="020B0604020202020204" pitchFamily="34" charset="0"/>
              </a:rPr>
              <a:t>     Boit peu mais souvent (boissons chaudes)</a:t>
            </a:r>
          </a:p>
          <a:p>
            <a:pPr eaLnBrk="1" hangingPunct="1">
              <a:buClr>
                <a:srgbClr val="33CC33"/>
              </a:buClr>
            </a:pPr>
            <a:r>
              <a:rPr lang="fr-FR" altLang="fr-FR" sz="1600">
                <a:solidFill>
                  <a:srgbClr val="000090"/>
                </a:solidFill>
                <a:cs typeface="Arial" panose="020B0604020202020204" pitchFamily="34" charset="0"/>
              </a:rPr>
              <a:t>     Alternance de phases d’agitation et de phases d’asthénie</a:t>
            </a:r>
          </a:p>
        </p:txBody>
      </p:sp>
      <p:sp>
        <p:nvSpPr>
          <p:cNvPr id="14" name="Text Box 6"/>
          <p:cNvSpPr txBox="1">
            <a:spLocks noChangeArrowheads="1"/>
          </p:cNvSpPr>
          <p:nvPr/>
        </p:nvSpPr>
        <p:spPr bwMode="auto">
          <a:xfrm>
            <a:off x="7562850" y="5248275"/>
            <a:ext cx="3563938"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a:solidFill>
                  <a:srgbClr val="000099"/>
                </a:solidFill>
                <a:latin typeface="+mj-lt"/>
                <a:ea typeface="ＭＳ Ｐゴシック" panose="020B0600070205080204" pitchFamily="34" charset="-128"/>
              </a:rPr>
              <a:t>Apis </a:t>
            </a:r>
            <a:r>
              <a:rPr lang="fr-FR" altLang="fr-FR" b="1" dirty="0" err="1">
                <a:solidFill>
                  <a:srgbClr val="000099"/>
                </a:solidFill>
                <a:latin typeface="+mj-lt"/>
                <a:ea typeface="ＭＳ Ｐゴシック" panose="020B0600070205080204" pitchFamily="34" charset="-128"/>
              </a:rPr>
              <a:t>mellifica</a:t>
            </a:r>
            <a:r>
              <a:rPr lang="fr-FR" altLang="fr-FR" b="1" dirty="0">
                <a:solidFill>
                  <a:srgbClr val="000099"/>
                </a:solidFill>
                <a:latin typeface="+mj-lt"/>
                <a:ea typeface="ＭＳ Ｐゴシック" panose="020B0600070205080204" pitchFamily="34" charset="-128"/>
              </a:rPr>
              <a:t> 15 CH </a:t>
            </a:r>
          </a:p>
          <a:p>
            <a:pPr algn="r" eaLnBrk="1" fontAlgn="auto" hangingPunct="1">
              <a:spcBef>
                <a:spcPts val="0"/>
              </a:spcBef>
              <a:spcAft>
                <a:spcPts val="0"/>
              </a:spcAft>
              <a:defRPr/>
            </a:pPr>
            <a:r>
              <a:rPr lang="fr-FR" altLang="fr-FR" sz="1600" dirty="0">
                <a:solidFill>
                  <a:srgbClr val="000090"/>
                </a:solidFill>
                <a:latin typeface="+mj-lt"/>
              </a:rPr>
              <a:t>5 granules toutes les heures - ESA</a:t>
            </a:r>
          </a:p>
        </p:txBody>
      </p:sp>
      <p:sp>
        <p:nvSpPr>
          <p:cNvPr id="15" name="Text Box 16"/>
          <p:cNvSpPr txBox="1">
            <a:spLocks noChangeArrowheads="1"/>
          </p:cNvSpPr>
          <p:nvPr/>
        </p:nvSpPr>
        <p:spPr bwMode="auto">
          <a:xfrm>
            <a:off x="241300" y="5160963"/>
            <a:ext cx="511968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200025" algn="l"/>
              </a:tabLst>
              <a:defRPr>
                <a:solidFill>
                  <a:schemeClr val="tx1"/>
                </a:solidFill>
                <a:latin typeface="Arial" panose="020B0604020202020204" pitchFamily="34" charset="0"/>
              </a:defRPr>
            </a:lvl1pPr>
            <a:lvl2pPr marL="742950" indent="-285750">
              <a:tabLst>
                <a:tab pos="200025" algn="l"/>
              </a:tabLst>
              <a:defRPr>
                <a:solidFill>
                  <a:schemeClr val="tx1"/>
                </a:solidFill>
                <a:latin typeface="Arial" panose="020B0604020202020204" pitchFamily="34" charset="0"/>
              </a:defRPr>
            </a:lvl2pPr>
            <a:lvl3pPr marL="1143000" indent="-228600">
              <a:tabLst>
                <a:tab pos="200025" algn="l"/>
              </a:tabLst>
              <a:defRPr>
                <a:solidFill>
                  <a:schemeClr val="tx1"/>
                </a:solidFill>
                <a:latin typeface="Arial" panose="020B0604020202020204" pitchFamily="34" charset="0"/>
              </a:defRPr>
            </a:lvl3pPr>
            <a:lvl4pPr marL="1600200" indent="-228600">
              <a:tabLst>
                <a:tab pos="200025" algn="l"/>
              </a:tabLst>
              <a:defRPr>
                <a:solidFill>
                  <a:schemeClr val="tx1"/>
                </a:solidFill>
                <a:latin typeface="Arial" panose="020B0604020202020204" pitchFamily="34" charset="0"/>
              </a:defRPr>
            </a:lvl4pPr>
            <a:lvl5pPr marL="2057400" indent="-228600">
              <a:tabLst>
                <a:tab pos="2000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000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000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000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00025" algn="l"/>
              </a:tabLst>
              <a:defRPr>
                <a:solidFill>
                  <a:schemeClr val="tx1"/>
                </a:solidFill>
                <a:latin typeface="Arial" panose="020B0604020202020204" pitchFamily="34" charset="0"/>
              </a:defRPr>
            </a:lvl9pPr>
          </a:lstStyle>
          <a:p>
            <a:pPr eaLnBrk="1" hangingPunct="1">
              <a:lnSpc>
                <a:spcPct val="110000"/>
              </a:lnSpc>
              <a:spcBef>
                <a:spcPct val="20000"/>
              </a:spcBef>
              <a:buClr>
                <a:srgbClr val="33CC33"/>
              </a:buClr>
              <a:buFontTx/>
              <a:buBlip>
                <a:blip r:embed="rId3"/>
              </a:buBlip>
            </a:pPr>
            <a:r>
              <a:rPr lang="fr-FR" altLang="fr-FR" sz="1600" b="1">
                <a:solidFill>
                  <a:srgbClr val="000090"/>
                </a:solidFill>
                <a:cs typeface="Arial" panose="020B0604020202020204" pitchFamily="34" charset="0"/>
              </a:rPr>
              <a:t>Fièvre brutale et élevée</a:t>
            </a:r>
          </a:p>
          <a:p>
            <a:pPr eaLnBrk="1" hangingPunct="1">
              <a:buClr>
                <a:srgbClr val="33CC33"/>
              </a:buClr>
            </a:pPr>
            <a:r>
              <a:rPr lang="fr-FR" altLang="fr-FR" sz="1600" b="1">
                <a:solidFill>
                  <a:srgbClr val="000090"/>
                </a:solidFill>
                <a:cs typeface="Arial" panose="020B0604020202020204" pitchFamily="34" charset="0"/>
              </a:rPr>
              <a:t>     sans soif</a:t>
            </a:r>
          </a:p>
          <a:p>
            <a:pPr eaLnBrk="1" hangingPunct="1">
              <a:buClr>
                <a:srgbClr val="33CC33"/>
              </a:buClr>
            </a:pPr>
            <a:r>
              <a:rPr lang="fr-FR" altLang="fr-FR" sz="1600">
                <a:solidFill>
                  <a:srgbClr val="FF0000"/>
                </a:solidFill>
                <a:cs typeface="Arial" panose="020B0604020202020204" pitchFamily="34" charset="0"/>
              </a:rPr>
              <a:t>     </a:t>
            </a:r>
            <a:endParaRPr lang="fr-FR" altLang="fr-FR" sz="1600" i="1">
              <a:solidFill>
                <a:srgbClr val="FF0000"/>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P spid="12" grpId="0" animBg="1"/>
      <p:bldP spid="13" grpId="0"/>
      <p:bldP spid="14" grpId="0" animBg="1"/>
      <p:bldP spid="15" grpId="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8" name="Titre 1"/>
          <p:cNvSpPr txBox="1">
            <a:spLocks/>
          </p:cNvSpPr>
          <p:nvPr/>
        </p:nvSpPr>
        <p:spPr bwMode="auto">
          <a:xfrm>
            <a:off x="-1931988" y="295275"/>
            <a:ext cx="1051560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a:solidFill>
                  <a:schemeClr val="bg1"/>
                </a:solidFill>
              </a:rPr>
              <a:t>3.7. Fièvre</a:t>
            </a:r>
          </a:p>
        </p:txBody>
      </p:sp>
      <p:sp>
        <p:nvSpPr>
          <p:cNvPr id="7" name="Text Box 6"/>
          <p:cNvSpPr txBox="1">
            <a:spLocks noChangeArrowheads="1"/>
          </p:cNvSpPr>
          <p:nvPr/>
        </p:nvSpPr>
        <p:spPr bwMode="auto">
          <a:xfrm>
            <a:off x="7597775" y="5391150"/>
            <a:ext cx="3532188"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Gelsemium</a:t>
            </a:r>
            <a:r>
              <a:rPr lang="fr-FR" altLang="fr-FR" b="1" dirty="0">
                <a:solidFill>
                  <a:srgbClr val="000099"/>
                </a:solidFill>
                <a:latin typeface="+mj-lt"/>
                <a:ea typeface="ＭＳ Ｐゴシック" panose="020B0600070205080204" pitchFamily="34" charset="-128"/>
              </a:rPr>
              <a:t> 15 CH </a:t>
            </a:r>
          </a:p>
          <a:p>
            <a:pPr algn="r" eaLnBrk="1" fontAlgn="auto" hangingPunct="1">
              <a:spcBef>
                <a:spcPts val="0"/>
              </a:spcBef>
              <a:spcAft>
                <a:spcPts val="0"/>
              </a:spcAft>
              <a:defRPr/>
            </a:pPr>
            <a:r>
              <a:rPr lang="fr-FR" altLang="fr-FR" sz="1600" dirty="0">
                <a:solidFill>
                  <a:srgbClr val="000090"/>
                </a:solidFill>
                <a:latin typeface="+mj-lt"/>
              </a:rPr>
              <a:t>5 granules toutes les heures - ESA</a:t>
            </a:r>
          </a:p>
        </p:txBody>
      </p:sp>
      <p:sp>
        <p:nvSpPr>
          <p:cNvPr id="9" name="Text Box 6"/>
          <p:cNvSpPr txBox="1">
            <a:spLocks noChangeArrowheads="1"/>
          </p:cNvSpPr>
          <p:nvPr/>
        </p:nvSpPr>
        <p:spPr bwMode="auto">
          <a:xfrm>
            <a:off x="7597775" y="1820863"/>
            <a:ext cx="3532188" cy="681037"/>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Ferrum</a:t>
            </a:r>
            <a:r>
              <a:rPr lang="fr-FR" altLang="fr-FR" b="1" dirty="0">
                <a:solidFill>
                  <a:srgbClr val="000099"/>
                </a:solidFill>
                <a:latin typeface="+mj-lt"/>
                <a:ea typeface="ＭＳ Ｐゴシック" panose="020B0600070205080204" pitchFamily="34" charset="-128"/>
              </a:rPr>
              <a:t> </a:t>
            </a:r>
            <a:r>
              <a:rPr lang="fr-FR" altLang="fr-FR" b="1" dirty="0" err="1">
                <a:solidFill>
                  <a:srgbClr val="000099"/>
                </a:solidFill>
                <a:latin typeface="+mj-lt"/>
                <a:ea typeface="ＭＳ Ｐゴシック" panose="020B0600070205080204" pitchFamily="34" charset="-128"/>
              </a:rPr>
              <a:t>phosphoricum</a:t>
            </a:r>
            <a:r>
              <a:rPr lang="fr-FR" altLang="fr-FR" b="1" dirty="0">
                <a:solidFill>
                  <a:srgbClr val="000099"/>
                </a:solidFill>
                <a:latin typeface="+mj-lt"/>
                <a:ea typeface="ＭＳ Ｐゴシック" panose="020B0600070205080204" pitchFamily="34" charset="-128"/>
              </a:rPr>
              <a:t> 9 CH </a:t>
            </a:r>
          </a:p>
          <a:p>
            <a:pPr algn="r" eaLnBrk="1" fontAlgn="auto" hangingPunct="1">
              <a:spcBef>
                <a:spcPts val="0"/>
              </a:spcBef>
              <a:spcAft>
                <a:spcPts val="0"/>
              </a:spcAft>
              <a:defRPr/>
            </a:pPr>
            <a:r>
              <a:rPr lang="fr-FR" altLang="fr-FR" sz="1600" dirty="0">
                <a:solidFill>
                  <a:srgbClr val="000090"/>
                </a:solidFill>
                <a:latin typeface="+mj-lt"/>
              </a:rPr>
              <a:t>5 granules toutes les heures - ESA</a:t>
            </a:r>
          </a:p>
        </p:txBody>
      </p:sp>
      <p:sp>
        <p:nvSpPr>
          <p:cNvPr id="10" name="Text Box 16"/>
          <p:cNvSpPr txBox="1">
            <a:spLocks noChangeArrowheads="1"/>
          </p:cNvSpPr>
          <p:nvPr/>
        </p:nvSpPr>
        <p:spPr bwMode="auto">
          <a:xfrm>
            <a:off x="290513" y="5316538"/>
            <a:ext cx="5380037" cy="830262"/>
          </a:xfrm>
          <a:prstGeom prst="rect">
            <a:avLst/>
          </a:prstGeom>
          <a:noFill/>
          <a:ln>
            <a:noFill/>
          </a:ln>
        </p:spPr>
        <p:txBody>
          <a:bodyPr>
            <a:spAutoFit/>
          </a:bodyPr>
          <a:lstStyle>
            <a:lvl1pPr marL="285750" indent="-285750">
              <a:tabLst>
                <a:tab pos="200025" algn="l"/>
              </a:tabLst>
              <a:defRPr>
                <a:solidFill>
                  <a:schemeClr val="tx1"/>
                </a:solidFill>
                <a:latin typeface="Arial" panose="020B0604020202020204" pitchFamily="34" charset="0"/>
              </a:defRPr>
            </a:lvl1pPr>
            <a:lvl2pPr marL="742950" indent="-285750">
              <a:tabLst>
                <a:tab pos="200025" algn="l"/>
              </a:tabLst>
              <a:defRPr>
                <a:solidFill>
                  <a:schemeClr val="tx1"/>
                </a:solidFill>
                <a:latin typeface="Arial" panose="020B0604020202020204" pitchFamily="34" charset="0"/>
              </a:defRPr>
            </a:lvl2pPr>
            <a:lvl3pPr marL="1143000" indent="-228600">
              <a:tabLst>
                <a:tab pos="200025" algn="l"/>
              </a:tabLst>
              <a:defRPr>
                <a:solidFill>
                  <a:schemeClr val="tx1"/>
                </a:solidFill>
                <a:latin typeface="Arial" panose="020B0604020202020204" pitchFamily="34" charset="0"/>
              </a:defRPr>
            </a:lvl3pPr>
            <a:lvl4pPr marL="1600200" indent="-228600">
              <a:tabLst>
                <a:tab pos="200025" algn="l"/>
              </a:tabLst>
              <a:defRPr>
                <a:solidFill>
                  <a:schemeClr val="tx1"/>
                </a:solidFill>
                <a:latin typeface="Arial" panose="020B0604020202020204" pitchFamily="34" charset="0"/>
              </a:defRPr>
            </a:lvl4pPr>
            <a:lvl5pPr marL="2057400" indent="-228600">
              <a:tabLst>
                <a:tab pos="200025" algn="l"/>
              </a:tabLst>
              <a:defRPr>
                <a:solidFill>
                  <a:schemeClr val="tx1"/>
                </a:solidFill>
                <a:latin typeface="Arial" panose="020B0604020202020204" pitchFamily="34" charset="0"/>
              </a:defRPr>
            </a:lvl5pPr>
            <a:lvl6pPr marL="2514600" indent="-228600" fontAlgn="base">
              <a:spcBef>
                <a:spcPct val="0"/>
              </a:spcBef>
              <a:spcAft>
                <a:spcPct val="0"/>
              </a:spcAft>
              <a:tabLst>
                <a:tab pos="200025" algn="l"/>
              </a:tabLst>
              <a:defRPr>
                <a:solidFill>
                  <a:schemeClr val="tx1"/>
                </a:solidFill>
                <a:latin typeface="Arial" panose="020B0604020202020204" pitchFamily="34" charset="0"/>
              </a:defRPr>
            </a:lvl6pPr>
            <a:lvl7pPr marL="2971800" indent="-228600" fontAlgn="base">
              <a:spcBef>
                <a:spcPct val="0"/>
              </a:spcBef>
              <a:spcAft>
                <a:spcPct val="0"/>
              </a:spcAft>
              <a:tabLst>
                <a:tab pos="200025" algn="l"/>
              </a:tabLst>
              <a:defRPr>
                <a:solidFill>
                  <a:schemeClr val="tx1"/>
                </a:solidFill>
                <a:latin typeface="Arial" panose="020B0604020202020204" pitchFamily="34" charset="0"/>
              </a:defRPr>
            </a:lvl7pPr>
            <a:lvl8pPr marL="3429000" indent="-228600" fontAlgn="base">
              <a:spcBef>
                <a:spcPct val="0"/>
              </a:spcBef>
              <a:spcAft>
                <a:spcPct val="0"/>
              </a:spcAft>
              <a:tabLst>
                <a:tab pos="200025" algn="l"/>
              </a:tabLst>
              <a:defRPr>
                <a:solidFill>
                  <a:schemeClr val="tx1"/>
                </a:solidFill>
                <a:latin typeface="Arial" panose="020B0604020202020204" pitchFamily="34" charset="0"/>
              </a:defRPr>
            </a:lvl8pPr>
            <a:lvl9pPr marL="3886200" indent="-228600" fontAlgn="base">
              <a:spcBef>
                <a:spcPct val="0"/>
              </a:spcBef>
              <a:spcAft>
                <a:spcPct val="0"/>
              </a:spcAft>
              <a:tabLst>
                <a:tab pos="200025" algn="l"/>
              </a:tabLst>
              <a:defRPr>
                <a:solidFill>
                  <a:schemeClr val="tx1"/>
                </a:solidFill>
                <a:latin typeface="Arial" panose="020B0604020202020204" pitchFamily="34" charset="0"/>
              </a:defRPr>
            </a:lvl9pPr>
          </a:lstStyle>
          <a:p>
            <a:pPr eaLnBrk="1" fontAlgn="auto" hangingPunct="1">
              <a:spcBef>
                <a:spcPts val="0"/>
              </a:spcBef>
              <a:spcAft>
                <a:spcPts val="0"/>
              </a:spcAft>
              <a:buClr>
                <a:srgbClr val="33CC33"/>
              </a:buClr>
              <a:buFontTx/>
              <a:buBlip>
                <a:blip r:embed="rId3"/>
              </a:buBlip>
              <a:defRPr/>
            </a:pPr>
            <a:r>
              <a:rPr lang="fr-FR" altLang="fr-FR" sz="1600" dirty="0">
                <a:solidFill>
                  <a:srgbClr val="000099"/>
                </a:solidFill>
                <a:cs typeface="Arial" panose="020B0604020202020204" pitchFamily="34" charset="0"/>
              </a:rPr>
              <a:t>Fièvre </a:t>
            </a:r>
            <a:r>
              <a:rPr lang="fr-FR" altLang="fr-FR" sz="1600" b="1" dirty="0">
                <a:solidFill>
                  <a:srgbClr val="000099"/>
                </a:solidFill>
                <a:cs typeface="Arial" panose="020B0604020202020204" pitchFamily="34" charset="0"/>
              </a:rPr>
              <a:t>élevée, f</a:t>
            </a:r>
            <a:r>
              <a:rPr lang="fr-FR" altLang="fr-FR" sz="1600" b="1" dirty="0">
                <a:solidFill>
                  <a:srgbClr val="000090"/>
                </a:solidFill>
                <a:cs typeface="Arial" panose="020B0604020202020204" pitchFamily="34" charset="0"/>
              </a:rPr>
              <a:t>rissons, tremblements, abattement, visage cramoisi, </a:t>
            </a:r>
            <a:r>
              <a:rPr lang="fr-FR" altLang="fr-FR" sz="1600" dirty="0">
                <a:solidFill>
                  <a:srgbClr val="000090"/>
                </a:solidFill>
                <a:cs typeface="Arial" panose="020B0604020202020204" pitchFamily="34" charset="0"/>
              </a:rPr>
              <a:t>sueurs, absence de soif,</a:t>
            </a:r>
          </a:p>
          <a:p>
            <a:pPr marL="266700" indent="-266700" eaLnBrk="1" fontAlgn="auto" hangingPunct="1">
              <a:spcBef>
                <a:spcPts val="0"/>
              </a:spcBef>
              <a:spcAft>
                <a:spcPts val="0"/>
              </a:spcAft>
              <a:buClr>
                <a:srgbClr val="33CC33"/>
              </a:buClr>
              <a:tabLst>
                <a:tab pos="266700" algn="l"/>
              </a:tabLst>
              <a:defRPr/>
            </a:pPr>
            <a:r>
              <a:rPr lang="fr-FR" altLang="fr-FR" sz="1600" dirty="0">
                <a:solidFill>
                  <a:srgbClr val="000090"/>
                </a:solidFill>
                <a:cs typeface="Arial" panose="020B0604020202020204" pitchFamily="34" charset="0"/>
              </a:rPr>
              <a:t>    	courbatures et céphalées occipitales intenses</a:t>
            </a:r>
          </a:p>
        </p:txBody>
      </p:sp>
      <p:sp>
        <p:nvSpPr>
          <p:cNvPr id="11" name="Text Box 16"/>
          <p:cNvSpPr txBox="1">
            <a:spLocks noChangeArrowheads="1"/>
          </p:cNvSpPr>
          <p:nvPr/>
        </p:nvSpPr>
        <p:spPr bwMode="auto">
          <a:xfrm>
            <a:off x="290513" y="1906588"/>
            <a:ext cx="51847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200025" algn="l"/>
              </a:tabLst>
              <a:defRPr>
                <a:solidFill>
                  <a:schemeClr val="tx1"/>
                </a:solidFill>
                <a:latin typeface="Arial" panose="020B0604020202020204" pitchFamily="34" charset="0"/>
              </a:defRPr>
            </a:lvl1pPr>
            <a:lvl2pPr marL="742950" indent="-285750">
              <a:tabLst>
                <a:tab pos="200025" algn="l"/>
              </a:tabLst>
              <a:defRPr>
                <a:solidFill>
                  <a:schemeClr val="tx1"/>
                </a:solidFill>
                <a:latin typeface="Arial" panose="020B0604020202020204" pitchFamily="34" charset="0"/>
              </a:defRPr>
            </a:lvl2pPr>
            <a:lvl3pPr marL="1143000" indent="-228600">
              <a:tabLst>
                <a:tab pos="200025" algn="l"/>
              </a:tabLst>
              <a:defRPr>
                <a:solidFill>
                  <a:schemeClr val="tx1"/>
                </a:solidFill>
                <a:latin typeface="Arial" panose="020B0604020202020204" pitchFamily="34" charset="0"/>
              </a:defRPr>
            </a:lvl3pPr>
            <a:lvl4pPr marL="1600200" indent="-228600">
              <a:tabLst>
                <a:tab pos="200025" algn="l"/>
              </a:tabLst>
              <a:defRPr>
                <a:solidFill>
                  <a:schemeClr val="tx1"/>
                </a:solidFill>
                <a:latin typeface="Arial" panose="020B0604020202020204" pitchFamily="34" charset="0"/>
              </a:defRPr>
            </a:lvl4pPr>
            <a:lvl5pPr marL="2057400" indent="-228600">
              <a:tabLst>
                <a:tab pos="2000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000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000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000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00025" algn="l"/>
              </a:tabLst>
              <a:defRPr>
                <a:solidFill>
                  <a:schemeClr val="tx1"/>
                </a:solidFill>
                <a:latin typeface="Arial" panose="020B0604020202020204" pitchFamily="34" charset="0"/>
              </a:defRPr>
            </a:lvl9pPr>
          </a:lstStyle>
          <a:p>
            <a:pPr eaLnBrk="1" hangingPunct="1">
              <a:lnSpc>
                <a:spcPct val="110000"/>
              </a:lnSpc>
              <a:spcBef>
                <a:spcPct val="20000"/>
              </a:spcBef>
              <a:buClr>
                <a:srgbClr val="33CC33"/>
              </a:buClr>
              <a:buFontTx/>
              <a:buBlip>
                <a:blip r:embed="rId3"/>
              </a:buBlip>
            </a:pPr>
            <a:r>
              <a:rPr lang="fr-FR" altLang="fr-FR" sz="1600" b="1">
                <a:solidFill>
                  <a:srgbClr val="000090"/>
                </a:solidFill>
                <a:cs typeface="Arial" panose="020B0604020202020204" pitchFamily="34" charset="0"/>
              </a:rPr>
              <a:t>Fièvre peu élevée, asthénie, phénomènes congestifs (otalgie, toux sèche, épistaxis)</a:t>
            </a:r>
          </a:p>
        </p:txBody>
      </p:sp>
      <p:sp>
        <p:nvSpPr>
          <p:cNvPr id="8" name="Text Box 8"/>
          <p:cNvSpPr txBox="1">
            <a:spLocks noChangeArrowheads="1"/>
          </p:cNvSpPr>
          <p:nvPr/>
        </p:nvSpPr>
        <p:spPr bwMode="auto">
          <a:xfrm>
            <a:off x="2379663" y="1060450"/>
            <a:ext cx="5926137" cy="400050"/>
          </a:xfrm>
          <a:prstGeom prst="rect">
            <a:avLst/>
          </a:prstGeom>
          <a:noFill/>
          <a:ln>
            <a:noFill/>
          </a:ln>
          <a:effectLst/>
        </p:spPr>
        <p:txBody>
          <a:bodyPr>
            <a:spAutoFit/>
          </a:bodyPr>
          <a:lstStyle/>
          <a:p>
            <a:pPr eaLnBrk="1" fontAlgn="auto" hangingPunct="1">
              <a:spcBef>
                <a:spcPts val="0"/>
              </a:spcBef>
              <a:spcAft>
                <a:spcPts val="0"/>
              </a:spcAft>
              <a:defRPr/>
            </a:pPr>
            <a:r>
              <a:rPr lang="fr-FR" altLang="fr-FR" sz="2000" b="1" dirty="0">
                <a:solidFill>
                  <a:srgbClr val="95C41D"/>
                </a:solidFill>
                <a:latin typeface="+mj-lt"/>
                <a:ea typeface="ＭＳ Ｐゴシック" panose="020B0600070205080204" pitchFamily="34" charset="-128"/>
                <a:sym typeface="Wingdings" panose="05000000000000000000" pitchFamily="2" charset="2"/>
              </a:rPr>
              <a:t> </a:t>
            </a:r>
            <a:r>
              <a:rPr lang="fr-FR" altLang="fr-FR" sz="2000" b="1" dirty="0">
                <a:solidFill>
                  <a:srgbClr val="95C41D"/>
                </a:solidFill>
                <a:latin typeface="+mj-lt"/>
                <a:ea typeface="ＭＳ Ｐゴシック" panose="020B0600070205080204" pitchFamily="34" charset="-128"/>
              </a:rPr>
              <a:t>Fièvre d’installation progressive</a:t>
            </a:r>
            <a:endParaRPr lang="fr-FR" altLang="fr-FR" sz="2000" b="1" dirty="0">
              <a:solidFill>
                <a:srgbClr val="95C41D"/>
              </a:solidFill>
              <a:latin typeface="+mj-lt"/>
              <a:ea typeface="ＭＳ Ｐゴシック" panose="020B0600070205080204" pitchFamily="34" charset="-128"/>
              <a:sym typeface="Wingdings" panose="05000000000000000000" pitchFamily="2" charset="2"/>
            </a:endParaRPr>
          </a:p>
        </p:txBody>
      </p:sp>
      <p:sp>
        <p:nvSpPr>
          <p:cNvPr id="12" name="Text Box 6"/>
          <p:cNvSpPr txBox="1">
            <a:spLocks noChangeArrowheads="1"/>
          </p:cNvSpPr>
          <p:nvPr/>
        </p:nvSpPr>
        <p:spPr bwMode="auto">
          <a:xfrm>
            <a:off x="7597775" y="2978150"/>
            <a:ext cx="3532188" cy="681038"/>
          </a:xfrm>
          <a:prstGeom prst="roundRect">
            <a:avLst/>
          </a:prstGeom>
          <a:noFill/>
          <a:ln w="12700">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fr-FR" altLang="fr-FR" b="1" dirty="0" err="1">
                <a:solidFill>
                  <a:srgbClr val="000099"/>
                </a:solidFill>
                <a:latin typeface="+mj-lt"/>
                <a:ea typeface="ＭＳ Ｐゴシック" panose="020B0600070205080204" pitchFamily="34" charset="-128"/>
              </a:rPr>
              <a:t>Bryonia</a:t>
            </a:r>
            <a:r>
              <a:rPr lang="fr-FR" altLang="fr-FR" b="1" dirty="0">
                <a:solidFill>
                  <a:srgbClr val="000099"/>
                </a:solidFill>
                <a:latin typeface="+mj-lt"/>
                <a:ea typeface="ＭＳ Ｐゴシック" panose="020B0600070205080204" pitchFamily="34" charset="-128"/>
              </a:rPr>
              <a:t> 9 CH </a:t>
            </a:r>
          </a:p>
          <a:p>
            <a:pPr algn="r" eaLnBrk="1" fontAlgn="auto" hangingPunct="1">
              <a:spcBef>
                <a:spcPts val="0"/>
              </a:spcBef>
              <a:spcAft>
                <a:spcPts val="0"/>
              </a:spcAft>
              <a:defRPr/>
            </a:pPr>
            <a:r>
              <a:rPr lang="fr-FR" altLang="fr-FR" sz="1600" dirty="0">
                <a:solidFill>
                  <a:srgbClr val="000090"/>
                </a:solidFill>
                <a:latin typeface="+mj-lt"/>
              </a:rPr>
              <a:t>5 granules toutes les heures - ESA</a:t>
            </a:r>
          </a:p>
        </p:txBody>
      </p:sp>
      <p:sp>
        <p:nvSpPr>
          <p:cNvPr id="16" name="Text Box 67"/>
          <p:cNvSpPr txBox="1">
            <a:spLocks noChangeArrowheads="1"/>
          </p:cNvSpPr>
          <p:nvPr/>
        </p:nvSpPr>
        <p:spPr bwMode="auto">
          <a:xfrm>
            <a:off x="290513" y="2944813"/>
            <a:ext cx="50514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180975" algn="l"/>
                <a:tab pos="7124700" algn="r"/>
              </a:tabLst>
              <a:defRPr>
                <a:solidFill>
                  <a:schemeClr val="tx1"/>
                </a:solidFill>
                <a:latin typeface="Arial" panose="020B0604020202020204" pitchFamily="34" charset="0"/>
              </a:defRPr>
            </a:lvl1pPr>
            <a:lvl2pPr marL="742950" indent="-285750">
              <a:tabLst>
                <a:tab pos="180975" algn="l"/>
                <a:tab pos="7124700" algn="r"/>
              </a:tabLst>
              <a:defRPr>
                <a:solidFill>
                  <a:schemeClr val="tx1"/>
                </a:solidFill>
                <a:latin typeface="Arial" panose="020B0604020202020204" pitchFamily="34" charset="0"/>
              </a:defRPr>
            </a:lvl2pPr>
            <a:lvl3pPr marL="1143000" indent="-228600">
              <a:tabLst>
                <a:tab pos="180975" algn="l"/>
                <a:tab pos="7124700" algn="r"/>
              </a:tabLst>
              <a:defRPr>
                <a:solidFill>
                  <a:schemeClr val="tx1"/>
                </a:solidFill>
                <a:latin typeface="Arial" panose="020B0604020202020204" pitchFamily="34" charset="0"/>
              </a:defRPr>
            </a:lvl3pPr>
            <a:lvl4pPr marL="1600200" indent="-228600">
              <a:tabLst>
                <a:tab pos="180975" algn="l"/>
                <a:tab pos="7124700" algn="r"/>
              </a:tabLst>
              <a:defRPr>
                <a:solidFill>
                  <a:schemeClr val="tx1"/>
                </a:solidFill>
                <a:latin typeface="Arial" panose="020B0604020202020204" pitchFamily="34" charset="0"/>
              </a:defRPr>
            </a:lvl4pPr>
            <a:lvl5pPr marL="2057400" indent="-228600">
              <a:tabLst>
                <a:tab pos="180975" algn="l"/>
                <a:tab pos="7124700" algn="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a:solidFill>
                  <a:schemeClr val="tx1"/>
                </a:solidFill>
                <a:latin typeface="Arial" panose="020B0604020202020204" pitchFamily="34" charset="0"/>
              </a:defRPr>
            </a:lvl9pPr>
          </a:lstStyle>
          <a:p>
            <a:pPr eaLnBrk="1" hangingPunct="1">
              <a:buClr>
                <a:srgbClr val="62C400"/>
              </a:buClr>
              <a:buFontTx/>
              <a:buBlip>
                <a:blip r:embed="rId3"/>
              </a:buBlip>
            </a:pPr>
            <a:r>
              <a:rPr lang="fr-FR" altLang="fr-FR" sz="1600">
                <a:solidFill>
                  <a:srgbClr val="000099"/>
                </a:solidFill>
                <a:cs typeface="Arial" panose="020B0604020202020204" pitchFamily="34" charset="0"/>
              </a:rPr>
              <a:t>Fièvre </a:t>
            </a:r>
            <a:r>
              <a:rPr lang="fr-FR" altLang="fr-FR" sz="1600" b="1">
                <a:solidFill>
                  <a:srgbClr val="000099"/>
                </a:solidFill>
                <a:cs typeface="Arial" panose="020B0604020202020204" pitchFamily="34" charset="0"/>
              </a:rPr>
              <a:t>élevée</a:t>
            </a:r>
            <a:r>
              <a:rPr lang="fr-FR" altLang="fr-FR" sz="1600">
                <a:solidFill>
                  <a:srgbClr val="000099"/>
                </a:solidFill>
                <a:cs typeface="Arial" panose="020B0604020202020204" pitchFamily="34" charset="0"/>
              </a:rPr>
              <a:t> en plateau, avec </a:t>
            </a:r>
            <a:r>
              <a:rPr lang="fr-FR" altLang="fr-FR" sz="1600" b="1">
                <a:solidFill>
                  <a:srgbClr val="000099"/>
                </a:solidFill>
                <a:cs typeface="Arial" panose="020B0604020202020204" pitchFamily="34" charset="0"/>
              </a:rPr>
              <a:t>soif intense </a:t>
            </a:r>
            <a:r>
              <a:rPr lang="fr-FR" altLang="fr-FR" sz="1600">
                <a:solidFill>
                  <a:srgbClr val="000099"/>
                </a:solidFill>
                <a:cs typeface="Arial" panose="020B0604020202020204" pitchFamily="34" charset="0"/>
              </a:rPr>
              <a:t>(grande quantité d’eau froide), </a:t>
            </a:r>
          </a:p>
          <a:p>
            <a:pPr eaLnBrk="1" hangingPunct="1">
              <a:buClr>
                <a:srgbClr val="62C400"/>
              </a:buClr>
            </a:pPr>
            <a:r>
              <a:rPr lang="fr-FR" altLang="fr-FR" sz="1600">
                <a:solidFill>
                  <a:srgbClr val="000099"/>
                </a:solidFill>
                <a:cs typeface="Arial" panose="020B0604020202020204" pitchFamily="34" charset="0"/>
              </a:rPr>
              <a:t>     toux sèche douloureuse</a:t>
            </a:r>
            <a:r>
              <a:rPr lang="fr-FR" altLang="fr-FR" sz="1600" b="1">
                <a:solidFill>
                  <a:srgbClr val="000099"/>
                </a:solidFill>
                <a:cs typeface="Arial" panose="020B0604020202020204" pitchFamily="34" charset="0"/>
              </a:rPr>
              <a:t> </a:t>
            </a:r>
          </a:p>
          <a:p>
            <a:pPr eaLnBrk="1" hangingPunct="1">
              <a:buClr>
                <a:srgbClr val="62C400"/>
              </a:buClr>
            </a:pPr>
            <a:r>
              <a:rPr lang="fr-FR" altLang="fr-FR" sz="1600" b="1" i="1">
                <a:solidFill>
                  <a:srgbClr val="000099"/>
                </a:solidFill>
                <a:cs typeface="Arial" panose="020B0604020202020204" pitchFamily="34" charset="0"/>
              </a:rPr>
              <a:t>     Amélioration par l’immobilité</a:t>
            </a:r>
          </a:p>
        </p:txBody>
      </p:sp>
      <p:sp>
        <p:nvSpPr>
          <p:cNvPr id="18" name="Text Box 65"/>
          <p:cNvSpPr txBox="1">
            <a:spLocks noChangeArrowheads="1"/>
          </p:cNvSpPr>
          <p:nvPr/>
        </p:nvSpPr>
        <p:spPr bwMode="auto">
          <a:xfrm>
            <a:off x="290513" y="4378325"/>
            <a:ext cx="3970337" cy="584200"/>
          </a:xfrm>
          <a:prstGeom prst="rect">
            <a:avLst/>
          </a:prstGeom>
          <a:noFill/>
          <a:ln>
            <a:noFill/>
          </a:ln>
          <a:effectLst/>
        </p:spPr>
        <p:txBody>
          <a:bodyPr>
            <a:spAutoFit/>
          </a:bodyPr>
          <a:lstStyle>
            <a:lvl1pPr>
              <a:tabLst>
                <a:tab pos="180975" algn="l"/>
                <a:tab pos="7124700" algn="r"/>
              </a:tabLst>
              <a:defRPr sz="1600">
                <a:solidFill>
                  <a:schemeClr val="tx1"/>
                </a:solidFill>
                <a:latin typeface="Arial" panose="020B0604020202020204" pitchFamily="34" charset="0"/>
              </a:defRPr>
            </a:lvl1pPr>
            <a:lvl2pPr marL="742950" indent="-285750">
              <a:tabLst>
                <a:tab pos="180975" algn="l"/>
                <a:tab pos="7124700" algn="r"/>
              </a:tabLst>
              <a:defRPr sz="1600">
                <a:solidFill>
                  <a:schemeClr val="tx1"/>
                </a:solidFill>
                <a:latin typeface="Arial" panose="020B0604020202020204" pitchFamily="34" charset="0"/>
              </a:defRPr>
            </a:lvl2pPr>
            <a:lvl3pPr marL="1143000" indent="-228600">
              <a:tabLst>
                <a:tab pos="180975" algn="l"/>
                <a:tab pos="7124700" algn="r"/>
              </a:tabLst>
              <a:defRPr sz="1600">
                <a:solidFill>
                  <a:schemeClr val="tx1"/>
                </a:solidFill>
                <a:latin typeface="Arial" panose="020B0604020202020204" pitchFamily="34" charset="0"/>
              </a:defRPr>
            </a:lvl3pPr>
            <a:lvl4pPr marL="1600200" indent="-228600">
              <a:tabLst>
                <a:tab pos="180975" algn="l"/>
                <a:tab pos="7124700" algn="r"/>
              </a:tabLst>
              <a:defRPr sz="1600">
                <a:solidFill>
                  <a:schemeClr val="tx1"/>
                </a:solidFill>
                <a:latin typeface="Arial" panose="020B0604020202020204" pitchFamily="34" charset="0"/>
              </a:defRPr>
            </a:lvl4pPr>
            <a:lvl5pPr marL="2057400" indent="-228600">
              <a:tabLst>
                <a:tab pos="180975" algn="l"/>
                <a:tab pos="7124700" algn="r"/>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80975" algn="l"/>
                <a:tab pos="7124700" algn="r"/>
              </a:tabLst>
              <a:defRPr sz="1600">
                <a:solidFill>
                  <a:schemeClr val="tx1"/>
                </a:solidFill>
                <a:latin typeface="Arial" panose="020B0604020202020204" pitchFamily="34" charset="0"/>
              </a:defRPr>
            </a:lvl9pPr>
          </a:lstStyle>
          <a:p>
            <a:pPr marL="285750" indent="-285750" eaLnBrk="1" fontAlgn="auto" hangingPunct="1">
              <a:spcBef>
                <a:spcPts val="0"/>
              </a:spcBef>
              <a:spcAft>
                <a:spcPts val="0"/>
              </a:spcAft>
              <a:buClr>
                <a:srgbClr val="62C400"/>
              </a:buClr>
              <a:buFontTx/>
              <a:buBlip>
                <a:blip r:embed="rId3"/>
              </a:buBlip>
              <a:defRPr/>
            </a:pPr>
            <a:r>
              <a:rPr lang="fr-FR" altLang="fr-FR" dirty="0">
                <a:solidFill>
                  <a:srgbClr val="000099"/>
                </a:solidFill>
                <a:cs typeface="Arial" panose="020B0604020202020204" pitchFamily="34" charset="0"/>
              </a:rPr>
              <a:t>Fièvre </a:t>
            </a:r>
            <a:r>
              <a:rPr lang="fr-FR" altLang="fr-FR" b="1" dirty="0">
                <a:solidFill>
                  <a:srgbClr val="000099"/>
                </a:solidFill>
                <a:cs typeface="Arial" panose="020B0604020202020204" pitchFamily="34" charset="0"/>
              </a:rPr>
              <a:t>élevée</a:t>
            </a:r>
            <a:r>
              <a:rPr lang="fr-FR" altLang="fr-FR" dirty="0">
                <a:solidFill>
                  <a:srgbClr val="000099"/>
                </a:solidFill>
                <a:cs typeface="Arial" panose="020B0604020202020204" pitchFamily="34" charset="0"/>
              </a:rPr>
              <a:t>, courbatures, </a:t>
            </a:r>
            <a:r>
              <a:rPr lang="fr-FR" altLang="fr-FR" b="1" dirty="0">
                <a:solidFill>
                  <a:srgbClr val="000099"/>
                </a:solidFill>
                <a:cs typeface="Arial" panose="020B0604020202020204" pitchFamily="34" charset="0"/>
              </a:rPr>
              <a:t>besoin de </a:t>
            </a:r>
          </a:p>
          <a:p>
            <a:pPr eaLnBrk="1" fontAlgn="auto" hangingPunct="1">
              <a:spcBef>
                <a:spcPts val="0"/>
              </a:spcBef>
              <a:spcAft>
                <a:spcPts val="0"/>
              </a:spcAft>
              <a:buClr>
                <a:srgbClr val="62C400"/>
              </a:buClr>
              <a:defRPr/>
            </a:pPr>
            <a:r>
              <a:rPr lang="fr-FR" altLang="fr-FR" b="1" dirty="0">
                <a:solidFill>
                  <a:srgbClr val="000099"/>
                </a:solidFill>
                <a:cs typeface="Arial" panose="020B0604020202020204" pitchFamily="34" charset="0"/>
              </a:rPr>
              <a:t>	  bouger</a:t>
            </a:r>
            <a:r>
              <a:rPr lang="fr-FR" altLang="fr-FR" dirty="0">
                <a:solidFill>
                  <a:srgbClr val="000099"/>
                </a:solidFill>
                <a:cs typeface="Arial" panose="020B0604020202020204" pitchFamily="34" charset="0"/>
              </a:rPr>
              <a:t>, soif vive, </a:t>
            </a:r>
            <a:r>
              <a:rPr lang="fr-FR" altLang="fr-FR" b="1" dirty="0">
                <a:solidFill>
                  <a:srgbClr val="000099"/>
                </a:solidFill>
                <a:cs typeface="Arial" panose="020B0604020202020204" pitchFamily="34" charset="0"/>
              </a:rPr>
              <a:t>poussée d’herpès</a:t>
            </a:r>
          </a:p>
        </p:txBody>
      </p:sp>
      <p:sp>
        <p:nvSpPr>
          <p:cNvPr id="19" name="Rectangle 66"/>
          <p:cNvSpPr>
            <a:spLocks noChangeArrowheads="1"/>
          </p:cNvSpPr>
          <p:nvPr/>
        </p:nvSpPr>
        <p:spPr bwMode="auto">
          <a:xfrm>
            <a:off x="7780338" y="4271963"/>
            <a:ext cx="3349625" cy="681037"/>
          </a:xfrm>
          <a:prstGeom prst="roundRect">
            <a:avLst>
              <a:gd name="adj" fmla="val 16667"/>
            </a:avLst>
          </a:prstGeom>
          <a:noFill/>
          <a:ln w="3175">
            <a:solidFill>
              <a:srgbClr val="62C4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buFont typeface="Wingdings" panose="05000000000000000000" pitchFamily="2" charset="2"/>
              <a:buNone/>
            </a:pPr>
            <a:r>
              <a:rPr lang="fr-FR" altLang="fr-FR" b="1">
                <a:solidFill>
                  <a:srgbClr val="000099"/>
                </a:solidFill>
                <a:cs typeface="Arial" panose="020B0604020202020204" pitchFamily="34" charset="0"/>
              </a:rPr>
              <a:t>Rhus toxicodendron 15 CH</a:t>
            </a:r>
          </a:p>
          <a:p>
            <a:pPr algn="r" eaLnBrk="1" hangingPunct="1"/>
            <a:r>
              <a:rPr lang="fr-FR" altLang="fr-FR" sz="1600">
                <a:solidFill>
                  <a:srgbClr val="000099"/>
                </a:solidFill>
                <a:cs typeface="Arial" panose="020B0604020202020204" pitchFamily="34" charset="0"/>
              </a:rPr>
              <a:t>5 granules toutes les heures, ESA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animBg="1"/>
      <p:bldP spid="16" grpId="0" autoUpdateAnimBg="0"/>
      <p:bldP spid="18" grpId="0" autoUpdateAnimBg="0"/>
      <p:bldP spid="1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19"/>
          <p:cNvSpPr>
            <a:spLocks noChangeArrowheads="1"/>
          </p:cNvSpPr>
          <p:nvPr/>
        </p:nvSpPr>
        <p:spPr bwMode="auto">
          <a:xfrm>
            <a:off x="4945063" y="2014538"/>
            <a:ext cx="67167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fr-FR" altLang="fr-FR" sz="2000" b="1" u="sng">
                <a:solidFill>
                  <a:srgbClr val="000099"/>
                </a:solidFill>
                <a:ea typeface="ＭＳ Ｐゴシック" panose="020B0600070205080204" pitchFamily="34" charset="-128"/>
                <a:cs typeface="Arial" panose="020B0604020202020204" pitchFamily="34" charset="0"/>
              </a:rPr>
              <a:t>Objectifs :</a:t>
            </a:r>
          </a:p>
          <a:p>
            <a:pPr eaLnBrk="1" hangingPunct="1">
              <a:lnSpc>
                <a:spcPct val="90000"/>
              </a:lnSpc>
              <a:spcBef>
                <a:spcPct val="20000"/>
              </a:spcBef>
            </a:pPr>
            <a:endParaRPr lang="fr-FR" altLang="fr-FR" sz="1000" b="1" u="sng">
              <a:solidFill>
                <a:srgbClr val="000099"/>
              </a:solidFill>
              <a:ea typeface="ＭＳ Ｐゴシック" panose="020B0600070205080204" pitchFamily="34" charset="-128"/>
              <a:cs typeface="Arial" panose="020B0604020202020204" pitchFamily="34" charset="0"/>
            </a:endParaRPr>
          </a:p>
          <a:p>
            <a:pPr eaLnBrk="1" hangingPunct="1">
              <a:lnSpc>
                <a:spcPct val="90000"/>
              </a:lnSpc>
              <a:spcBef>
                <a:spcPct val="20000"/>
              </a:spcBef>
              <a:buFont typeface="Wingdings" panose="05000000000000000000" pitchFamily="2" charset="2"/>
              <a:buChar char=""/>
            </a:pPr>
            <a:r>
              <a:rPr lang="fr-FR" altLang="fr-FR" sz="2000">
                <a:solidFill>
                  <a:srgbClr val="000099"/>
                </a:solidFill>
                <a:ea typeface="ＭＳ Ｐゴシック" panose="020B0600070205080204" pitchFamily="34" charset="-128"/>
                <a:cs typeface="Arial" panose="020B0604020202020204" pitchFamily="34" charset="0"/>
              </a:rPr>
              <a:t>Construire un outil pratique d’aide au conseil</a:t>
            </a:r>
          </a:p>
          <a:p>
            <a:pPr eaLnBrk="1" hangingPunct="1">
              <a:lnSpc>
                <a:spcPct val="90000"/>
              </a:lnSpc>
              <a:spcBef>
                <a:spcPct val="20000"/>
              </a:spcBef>
              <a:buFont typeface="Wingdings" panose="05000000000000000000" pitchFamily="2" charset="2"/>
              <a:buNone/>
            </a:pPr>
            <a:endParaRPr lang="fr-FR" altLang="fr-FR" sz="2000">
              <a:solidFill>
                <a:srgbClr val="000099"/>
              </a:solidFill>
              <a:ea typeface="ＭＳ Ｐゴシック" panose="020B0600070205080204" pitchFamily="34" charset="-128"/>
              <a:cs typeface="Arial" panose="020B0604020202020204" pitchFamily="34" charset="0"/>
            </a:endParaRPr>
          </a:p>
        </p:txBody>
      </p:sp>
      <p:sp>
        <p:nvSpPr>
          <p:cNvPr id="333827" name="Rectangle 15"/>
          <p:cNvSpPr>
            <a:spLocks noChangeArrowheads="1"/>
          </p:cNvSpPr>
          <p:nvPr/>
        </p:nvSpPr>
        <p:spPr bwMode="auto">
          <a:xfrm>
            <a:off x="3503613" y="3832225"/>
            <a:ext cx="75453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Wingdings" panose="05000000000000000000" pitchFamily="2" charset="2"/>
              <a:buNone/>
            </a:pPr>
            <a:r>
              <a:rPr lang="fr-FR" altLang="fr-FR" b="1" u="sng">
                <a:solidFill>
                  <a:srgbClr val="000099"/>
                </a:solidFill>
                <a:ea typeface="ＭＳ Ｐゴシック" panose="020B0600070205080204" pitchFamily="34" charset="-128"/>
                <a:cs typeface="Arial" panose="020B0604020202020204" pitchFamily="34" charset="0"/>
              </a:rPr>
              <a:t>Règles du jeu </a:t>
            </a:r>
            <a:r>
              <a:rPr lang="fr-FR" altLang="fr-FR" b="1">
                <a:solidFill>
                  <a:srgbClr val="000090"/>
                </a:solidFill>
                <a:ea typeface="ＭＳ Ｐゴシック" panose="020B0600070205080204" pitchFamily="34" charset="-128"/>
                <a:cs typeface="Arial" panose="020B0604020202020204" pitchFamily="34" charset="0"/>
              </a:rPr>
              <a:t>: </a:t>
            </a:r>
          </a:p>
          <a:p>
            <a:pPr eaLnBrk="1" hangingPunct="1">
              <a:spcBef>
                <a:spcPct val="50000"/>
              </a:spcBef>
              <a:buFontTx/>
              <a:buBlip>
                <a:blip r:embed="rId3"/>
              </a:buBlip>
            </a:pPr>
            <a:r>
              <a:rPr lang="fr-FR" altLang="fr-FR">
                <a:solidFill>
                  <a:srgbClr val="000099"/>
                </a:solidFill>
                <a:ea typeface="ＭＳ Ｐゴシック" panose="020B0600070205080204" pitchFamily="34" charset="-128"/>
                <a:cs typeface="Arial" panose="020B0604020202020204" pitchFamily="34" charset="0"/>
              </a:rPr>
              <a:t>En </a:t>
            </a:r>
            <a:r>
              <a:rPr lang="fr-FR" altLang="fr-FR" b="1">
                <a:solidFill>
                  <a:srgbClr val="000099"/>
                </a:solidFill>
                <a:ea typeface="ＭＳ Ｐゴシック" panose="020B0600070205080204" pitchFamily="34" charset="-128"/>
                <a:cs typeface="Arial" panose="020B0604020202020204" pitchFamily="34" charset="0"/>
              </a:rPr>
              <a:t>binôme</a:t>
            </a:r>
            <a:r>
              <a:rPr lang="fr-FR" altLang="fr-FR">
                <a:solidFill>
                  <a:srgbClr val="000099"/>
                </a:solidFill>
                <a:ea typeface="ＭＳ Ｐゴシック" panose="020B0600070205080204" pitchFamily="34" charset="-128"/>
                <a:cs typeface="Arial" panose="020B0604020202020204" pitchFamily="34" charset="0"/>
              </a:rPr>
              <a:t>,</a:t>
            </a:r>
          </a:p>
          <a:p>
            <a:pPr eaLnBrk="1" hangingPunct="1">
              <a:spcBef>
                <a:spcPct val="50000"/>
              </a:spcBef>
              <a:buFontTx/>
              <a:buBlip>
                <a:blip r:embed="rId3"/>
              </a:buBlip>
            </a:pPr>
            <a:r>
              <a:rPr lang="fr-FR" altLang="fr-FR">
                <a:solidFill>
                  <a:srgbClr val="000099"/>
                </a:solidFill>
                <a:ea typeface="ＭＳ Ｐゴシック" panose="020B0600070205080204" pitchFamily="34" charset="-128"/>
                <a:cs typeface="Arial" panose="020B0604020202020204" pitchFamily="34" charset="0"/>
              </a:rPr>
              <a:t>Compléter le tableau de synthèse à trous</a:t>
            </a:r>
          </a:p>
        </p:txBody>
      </p:sp>
      <p:sp>
        <p:nvSpPr>
          <p:cNvPr id="333828" name="Text Box 4"/>
          <p:cNvSpPr txBox="1">
            <a:spLocks noChangeArrowheads="1"/>
          </p:cNvSpPr>
          <p:nvPr/>
        </p:nvSpPr>
        <p:spPr bwMode="auto">
          <a:xfrm>
            <a:off x="2038350" y="11525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3200" b="1" i="1">
                <a:solidFill>
                  <a:srgbClr val="FF0000"/>
                </a:solidFill>
                <a:latin typeface="Lucida Calligraphy" panose="03010101010101010101" pitchFamily="66" charset="0"/>
                <a:cs typeface="Arial" panose="020B0604020202020204" pitchFamily="34" charset="0"/>
              </a:rPr>
              <a:t>C’est à vous…</a:t>
            </a:r>
            <a:endParaRPr lang="fr-FR" altLang="fr-FR" sz="3200" b="1" i="1">
              <a:solidFill>
                <a:srgbClr val="FF0000"/>
              </a:solidFill>
              <a:latin typeface="Lucida Calligraphy" panose="03010101010101010101" pitchFamily="66" charset="0"/>
              <a:cs typeface="Arial" panose="020B0604020202020204" pitchFamily="34" charset="0"/>
              <a:sym typeface="Wingdings" panose="05000000000000000000" pitchFamily="2" charset="2"/>
            </a:endParaRPr>
          </a:p>
        </p:txBody>
      </p:sp>
      <p:sp>
        <p:nvSpPr>
          <p:cNvPr id="333829" name="ZoneTexte 8"/>
          <p:cNvSpPr txBox="1">
            <a:spLocks noChangeArrowheads="1"/>
          </p:cNvSpPr>
          <p:nvPr/>
        </p:nvSpPr>
        <p:spPr bwMode="auto">
          <a:xfrm rot="-39669">
            <a:off x="1397000" y="302895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solidFill>
                  <a:srgbClr val="FFFFFF"/>
                </a:solidFill>
                <a:latin typeface="Arial Black" panose="020B0A04020102020204" pitchFamily="34" charset="0"/>
              </a:rPr>
              <a:t>5’</a:t>
            </a:r>
          </a:p>
        </p:txBody>
      </p:sp>
      <p:sp>
        <p:nvSpPr>
          <p:cNvPr id="333830"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3.7. Fièvre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ZoneTexte 8"/>
          <p:cNvSpPr txBox="1">
            <a:spLocks noChangeArrowheads="1"/>
          </p:cNvSpPr>
          <p:nvPr/>
        </p:nvSpPr>
        <p:spPr bwMode="auto">
          <a:xfrm>
            <a:off x="2397125" y="314325"/>
            <a:ext cx="8431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b="1">
                <a:solidFill>
                  <a:srgbClr val="FFFFFF"/>
                </a:solidFill>
              </a:rPr>
              <a:t>3.7. Fièvre</a:t>
            </a:r>
          </a:p>
        </p:txBody>
      </p:sp>
      <p:graphicFrame>
        <p:nvGraphicFramePr>
          <p:cNvPr id="7" name="Tableau 6"/>
          <p:cNvGraphicFramePr>
            <a:graphicFrameLocks noGrp="1"/>
          </p:cNvGraphicFramePr>
          <p:nvPr/>
        </p:nvGraphicFramePr>
        <p:xfrm>
          <a:off x="958850" y="1252538"/>
          <a:ext cx="10318750" cy="4832351"/>
        </p:xfrm>
        <a:graphic>
          <a:graphicData uri="http://schemas.openxmlformats.org/drawingml/2006/table">
            <a:tbl>
              <a:tblPr/>
              <a:tblGrid>
                <a:gridCol w="1074738">
                  <a:extLst>
                    <a:ext uri="{9D8B030D-6E8A-4147-A177-3AD203B41FA5}">
                      <a16:colId xmlns:a16="http://schemas.microsoft.com/office/drawing/2014/main" val="20000"/>
                    </a:ext>
                  </a:extLst>
                </a:gridCol>
                <a:gridCol w="1263650">
                  <a:extLst>
                    <a:ext uri="{9D8B030D-6E8A-4147-A177-3AD203B41FA5}">
                      <a16:colId xmlns:a16="http://schemas.microsoft.com/office/drawing/2014/main" val="20001"/>
                    </a:ext>
                  </a:extLst>
                </a:gridCol>
                <a:gridCol w="1109662">
                  <a:extLst>
                    <a:ext uri="{9D8B030D-6E8A-4147-A177-3AD203B41FA5}">
                      <a16:colId xmlns:a16="http://schemas.microsoft.com/office/drawing/2014/main" val="20002"/>
                    </a:ext>
                  </a:extLst>
                </a:gridCol>
                <a:gridCol w="1146175">
                  <a:extLst>
                    <a:ext uri="{9D8B030D-6E8A-4147-A177-3AD203B41FA5}">
                      <a16:colId xmlns:a16="http://schemas.microsoft.com/office/drawing/2014/main" val="20003"/>
                    </a:ext>
                  </a:extLst>
                </a:gridCol>
                <a:gridCol w="1103313">
                  <a:extLst>
                    <a:ext uri="{9D8B030D-6E8A-4147-A177-3AD203B41FA5}">
                      <a16:colId xmlns:a16="http://schemas.microsoft.com/office/drawing/2014/main" val="20004"/>
                    </a:ext>
                  </a:extLst>
                </a:gridCol>
                <a:gridCol w="1123950">
                  <a:extLst>
                    <a:ext uri="{9D8B030D-6E8A-4147-A177-3AD203B41FA5}">
                      <a16:colId xmlns:a16="http://schemas.microsoft.com/office/drawing/2014/main" val="20005"/>
                    </a:ext>
                  </a:extLst>
                </a:gridCol>
                <a:gridCol w="1123950">
                  <a:extLst>
                    <a:ext uri="{9D8B030D-6E8A-4147-A177-3AD203B41FA5}">
                      <a16:colId xmlns:a16="http://schemas.microsoft.com/office/drawing/2014/main" val="20006"/>
                    </a:ext>
                  </a:extLst>
                </a:gridCol>
                <a:gridCol w="1331912">
                  <a:extLst>
                    <a:ext uri="{9D8B030D-6E8A-4147-A177-3AD203B41FA5}">
                      <a16:colId xmlns:a16="http://schemas.microsoft.com/office/drawing/2014/main" val="20007"/>
                    </a:ext>
                  </a:extLst>
                </a:gridCol>
                <a:gridCol w="1041400">
                  <a:extLst>
                    <a:ext uri="{9D8B030D-6E8A-4147-A177-3AD203B41FA5}">
                      <a16:colId xmlns:a16="http://schemas.microsoft.com/office/drawing/2014/main" val="20008"/>
                    </a:ext>
                  </a:extLst>
                </a:gridCol>
              </a:tblGrid>
              <a:tr h="52228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 </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 </a:t>
                      </a:r>
                      <a:endParaRPr kumimoji="0" lang="fr-FR" sz="10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Aconitum napellus</a:t>
                      </a:r>
                      <a:endParaRPr kumimoji="0" lang="fr-FR" sz="10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 </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dirty="0" err="1">
                          <a:ln>
                            <a:noFill/>
                          </a:ln>
                          <a:solidFill>
                            <a:schemeClr val="tx1"/>
                          </a:solidFill>
                          <a:effectLst/>
                          <a:latin typeface="Arial" charset="0"/>
                          <a:cs typeface="Times New Roman" pitchFamily="18" charset="0"/>
                        </a:rPr>
                        <a:t>Belladonna</a:t>
                      </a:r>
                      <a:endParaRPr kumimoji="0" lang="fr-FR" sz="1000" b="0" i="0" u="none" strike="noStrike" cap="none" normalizeH="0" baseline="0" dirty="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Arsenicum album</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Apis mellifica</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Ferrum phosphoricum</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Bryonia</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Rhus toxicodendron</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Gelsemium</a:t>
                      </a:r>
                      <a:endParaRPr kumimoji="0" lang="fr-FR" sz="1000" b="0" i="0" u="none" strike="noStrike" cap="none" normalizeH="0" baseline="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 </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Température</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Elevée, </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en plateau.</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dirty="0">
                          <a:ln>
                            <a:noFill/>
                          </a:ln>
                          <a:solidFill>
                            <a:schemeClr val="tx1"/>
                          </a:solidFill>
                          <a:effectLst/>
                          <a:latin typeface="Arial" charset="0"/>
                          <a:cs typeface="Times New Roman" pitchFamily="18" charset="0"/>
                        </a:rPr>
                        <a:t>brutale</a:t>
                      </a:r>
                      <a:r>
                        <a:rPr kumimoji="0" lang="fr-FR" sz="1000" b="0" i="0" u="none" strike="noStrike" cap="none" normalizeH="0" baseline="0" dirty="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oscillante,</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dirty="0">
                          <a:ln>
                            <a:noFill/>
                          </a:ln>
                          <a:solidFill>
                            <a:schemeClr val="tx1"/>
                          </a:solidFill>
                          <a:effectLst/>
                          <a:latin typeface="Arial" charset="0"/>
                          <a:cs typeface="Times New Roman" pitchFamily="18" charset="0"/>
                        </a:rPr>
                        <a:t>Brutale</a:t>
                      </a:r>
                      <a:endParaRPr kumimoji="0" lang="fr-FR" sz="1000" b="0" i="0" u="none" strike="noStrike" cap="none" normalizeH="0" baseline="0" dirty="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Elevée, </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brutale</a:t>
                      </a: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progressive</a:t>
                      </a: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Elevée, </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en plateau,</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progressive</a:t>
                      </a: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Elevée, </a:t>
                      </a:r>
                      <a:r>
                        <a:rPr kumimoji="0" lang="fr-FR" sz="1000" b="1" i="0" u="none" strike="noStrike" cap="none" normalizeH="0" baseline="0">
                          <a:ln>
                            <a:noFill/>
                          </a:ln>
                          <a:solidFill>
                            <a:schemeClr val="tx1"/>
                          </a:solidFill>
                          <a:effectLst/>
                          <a:latin typeface="Arial" charset="0"/>
                          <a:cs typeface="Times New Roman" pitchFamily="18" charset="0"/>
                        </a:rPr>
                        <a:t>progressive</a:t>
                      </a: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dirty="0">
                          <a:ln>
                            <a:noFill/>
                          </a:ln>
                          <a:solidFill>
                            <a:schemeClr val="tx1"/>
                          </a:solidFill>
                          <a:effectLst/>
                          <a:latin typeface="Arial" charset="0"/>
                          <a:cs typeface="Times New Roman" pitchFamily="18" charset="0"/>
                        </a:rPr>
                        <a:t>progressive</a:t>
                      </a:r>
                      <a:endParaRPr kumimoji="0" lang="fr-FR" sz="1000" b="0" i="0" u="none" strike="noStrike" cap="none" normalizeH="0" baseline="0" dirty="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Sueurs</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a:t>
                      </a:r>
                      <a:r>
                        <a:rPr kumimoji="0" lang="fr-FR" sz="1000" b="0" i="0" u="none" strike="noStrike" cap="none" normalizeH="0" baseline="0" dirty="0">
                          <a:ln>
                            <a:noFill/>
                          </a:ln>
                          <a:solidFill>
                            <a:schemeClr val="accent2"/>
                          </a:solidFill>
                          <a:effectLst/>
                          <a:latin typeface="Arial" charset="0"/>
                          <a:cs typeface="Times New Roman" pitchFamily="18" charset="0"/>
                        </a:rPr>
                        <a:t>………</a:t>
                      </a:r>
                      <a:r>
                        <a:rPr kumimoji="0" lang="fr-FR" sz="1000" b="0" i="0" u="none" strike="noStrike" cap="none" normalizeH="0" baseline="0" dirty="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Sueurs froides</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Alternance peau sèche ou transpirante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Peau moite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qui soulage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sauf à la face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24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Soif</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Grande quantité  </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d’eau froide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 Peu mais souvent (boissons chaudes)</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dirty="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Grande quantité d’eau froide, </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pas fréquent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eau froide, lait froid</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Etat général</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accent2"/>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accent2"/>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Frissons</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Abattement/ Agitation</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Délire,</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Hyperesthésie générale</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 </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Alternance agitation / asthénie,</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Angoisse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Agitation/ Torpeur</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Asthénie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Abattu.</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Souffrant.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Immobile.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Prostration /</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Agitation,</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 </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Aggravation</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accent2"/>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Minuit.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Toucher,</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Secousses,</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Lumière.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Chaleur.</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Air froid.</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Chaleur.</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Froid humide,</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Découvert.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Chaleur,</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Transpiration épuisante.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Amélioration</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Transpiration</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Repos</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Chaleur</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Emission urines</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Transpiration, Repos,</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Pression large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Chaleur.</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Sueurs,</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Emission urines.</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620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649413" algn="l"/>
                        </a:tabLst>
                      </a:pPr>
                      <a:r>
                        <a:rPr kumimoji="0" lang="fr-FR" sz="1000" b="1" i="0" u="none" strike="noStrike" cap="none" normalizeH="0" baseline="0">
                          <a:ln>
                            <a:noFill/>
                          </a:ln>
                          <a:solidFill>
                            <a:schemeClr val="tx1"/>
                          </a:solidFill>
                          <a:effectLst/>
                          <a:latin typeface="Arial" charset="0"/>
                          <a:cs typeface="Times New Roman" pitchFamily="18" charset="0"/>
                        </a:rPr>
                        <a:t>Autres signes</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Tachycardie.</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Toux sèche ou rauque.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Spasmes.</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Mydriase.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Frilosité</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Oligurie.</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Syndrome méningé.</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Congestion,</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Hémorragies localisées,</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Toux sèche</a:t>
                      </a:r>
                      <a:r>
                        <a:rPr kumimoji="0" lang="fr-FR" sz="1000" b="1" i="0" u="none" strike="noStrike" cap="none" normalizeH="0" baseline="0">
                          <a:ln>
                            <a:noFill/>
                          </a:ln>
                          <a:solidFill>
                            <a:schemeClr val="tx1"/>
                          </a:solidFill>
                          <a:effectLst/>
                          <a:latin typeface="Arial" charset="0"/>
                          <a:cs typeface="Times New Roman" pitchFamily="18" charset="0"/>
                        </a:rPr>
                        <a:t>.</a:t>
                      </a:r>
                      <a:endParaRPr kumimoji="0" lang="fr-FR" sz="1000" b="0" i="0" u="none" strike="noStrike" cap="none" normalizeH="0" baseline="0">
                        <a:ln>
                          <a:noFill/>
                        </a:ln>
                        <a:solidFill>
                          <a:schemeClr val="tx1"/>
                        </a:solidFill>
                        <a:effectLst/>
                        <a:latin typeface="Arial" charset="0"/>
                        <a:cs typeface="Times New Roman" pitchFamily="18" charset="0"/>
                      </a:endParaRP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Toux sèche,</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Douleurs.</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Triangle langue rouge,</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Poussée d’herpès </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Pouls lent.</a:t>
                      </a:r>
                    </a:p>
                    <a:p>
                      <a:pPr marL="0" marR="0" lvl="0" indent="0" algn="ctr" defTabSz="914400" rtl="0" eaLnBrk="1" fontAlgn="base" latinLnBrk="0" hangingPunct="1">
                        <a:lnSpc>
                          <a:spcPct val="100000"/>
                        </a:lnSpc>
                        <a:spcBef>
                          <a:spcPct val="0"/>
                        </a:spcBef>
                        <a:spcAft>
                          <a:spcPct val="0"/>
                        </a:spcAft>
                        <a:buClrTx/>
                        <a:buSzTx/>
                        <a:buFontTx/>
                        <a:buNone/>
                        <a:tabLst>
                          <a:tab pos="1649413" algn="l"/>
                        </a:tabLst>
                      </a:pPr>
                      <a:r>
                        <a:rPr kumimoji="0" lang="fr-FR" sz="1000" b="0" i="0" u="none" strike="noStrike" cap="none" normalizeH="0" baseline="0">
                          <a:ln>
                            <a:noFill/>
                          </a:ln>
                          <a:solidFill>
                            <a:schemeClr val="tx1"/>
                          </a:solidFill>
                          <a:effectLst/>
                          <a:latin typeface="Arial" charset="0"/>
                          <a:cs typeface="Times New Roman" pitchFamily="18" charset="0"/>
                        </a:rPr>
                        <a:t>Sidération psychomotrice</a:t>
                      </a:r>
                    </a:p>
                  </a:txBody>
                  <a:tcPr marL="58787" marR="5878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Rectangle 1"/>
          <p:cNvSpPr>
            <a:spLocks noChangeArrowheads="1"/>
          </p:cNvSpPr>
          <p:nvPr/>
        </p:nvSpPr>
        <p:spPr bwMode="auto">
          <a:xfrm>
            <a:off x="2378075" y="2301875"/>
            <a:ext cx="525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rgbClr val="0000FF"/>
                </a:solidFill>
              </a:rPr>
              <a:t>NON</a:t>
            </a:r>
          </a:p>
        </p:txBody>
      </p:sp>
      <p:sp>
        <p:nvSpPr>
          <p:cNvPr id="3" name="Rectangle 2"/>
          <p:cNvSpPr>
            <a:spLocks noChangeArrowheads="1"/>
          </p:cNvSpPr>
          <p:nvPr/>
        </p:nvSpPr>
        <p:spPr bwMode="auto">
          <a:xfrm>
            <a:off x="2411413" y="2708275"/>
            <a:ext cx="49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FF"/>
                </a:solidFill>
                <a:ea typeface="MS Mincho" panose="02020609040205080304" pitchFamily="49" charset="-128"/>
              </a:rPr>
              <a:t>+++</a:t>
            </a:r>
          </a:p>
        </p:txBody>
      </p:sp>
      <p:sp>
        <p:nvSpPr>
          <p:cNvPr id="6" name="Rectangle 5"/>
          <p:cNvSpPr>
            <a:spLocks noChangeArrowheads="1"/>
          </p:cNvSpPr>
          <p:nvPr/>
        </p:nvSpPr>
        <p:spPr bwMode="auto">
          <a:xfrm>
            <a:off x="3582988" y="2308225"/>
            <a:ext cx="49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FF"/>
                </a:solidFill>
                <a:ea typeface="MS Mincho" panose="02020609040205080304" pitchFamily="49" charset="-128"/>
              </a:rPr>
              <a:t>+++</a:t>
            </a:r>
          </a:p>
        </p:txBody>
      </p:sp>
      <p:sp>
        <p:nvSpPr>
          <p:cNvPr id="8" name="Rectangle 7"/>
          <p:cNvSpPr>
            <a:spLocks noChangeArrowheads="1"/>
          </p:cNvSpPr>
          <p:nvPr/>
        </p:nvSpPr>
        <p:spPr bwMode="auto">
          <a:xfrm>
            <a:off x="1968500" y="3473450"/>
            <a:ext cx="1443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0000FF"/>
                </a:solidFill>
                <a:ea typeface="MS Mincho" panose="02020609040205080304" pitchFamily="49" charset="-128"/>
              </a:rPr>
              <a:t>Agitation anxieuse,</a:t>
            </a:r>
          </a:p>
        </p:txBody>
      </p:sp>
      <p:sp>
        <p:nvSpPr>
          <p:cNvPr id="10" name="Rectangle 9"/>
          <p:cNvSpPr>
            <a:spLocks noChangeArrowheads="1"/>
          </p:cNvSpPr>
          <p:nvPr/>
        </p:nvSpPr>
        <p:spPr bwMode="auto">
          <a:xfrm>
            <a:off x="2268538" y="4222750"/>
            <a:ext cx="842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rgbClr val="0000FF"/>
                </a:solidFill>
              </a:rPr>
              <a:t>Froid vif</a:t>
            </a:r>
            <a:r>
              <a:rPr lang="fr-FR" altLang="fr-FR" sz="1400" b="1">
                <a:solidFill>
                  <a:srgbClr val="0000FF"/>
                </a:solidFill>
              </a:rPr>
              <a:t>,</a:t>
            </a:r>
          </a:p>
        </p:txBody>
      </p:sp>
      <p:sp>
        <p:nvSpPr>
          <p:cNvPr id="11" name="Rectangle 10"/>
          <p:cNvSpPr>
            <a:spLocks noChangeArrowheads="1"/>
          </p:cNvSpPr>
          <p:nvPr/>
        </p:nvSpPr>
        <p:spPr bwMode="auto">
          <a:xfrm>
            <a:off x="3521075" y="1676400"/>
            <a:ext cx="855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rgbClr val="0000FF"/>
                </a:solidFill>
                <a:ea typeface="MS Mincho" panose="02020609040205080304" pitchFamily="49" charset="-128"/>
              </a:rPr>
              <a:t>Elevée</a:t>
            </a:r>
            <a:r>
              <a:rPr lang="fr-FR" altLang="fr-FR" sz="1400" b="1">
                <a:solidFill>
                  <a:schemeClr val="accent2"/>
                </a:solidFill>
                <a:cs typeface="Times New Roman" panose="02020603050405020304" pitchFamily="18" charset="0"/>
              </a:rPr>
              <a:t> </a:t>
            </a:r>
            <a:endParaRPr lang="fr-FR" altLang="fr-FR" sz="1400">
              <a:solidFill>
                <a:schemeClr val="accent2"/>
              </a:solidFill>
            </a:endParaRPr>
          </a:p>
        </p:txBody>
      </p:sp>
      <p:sp>
        <p:nvSpPr>
          <p:cNvPr id="12" name="Rectangle 11"/>
          <p:cNvSpPr>
            <a:spLocks noChangeArrowheads="1"/>
          </p:cNvSpPr>
          <p:nvPr/>
        </p:nvSpPr>
        <p:spPr bwMode="auto">
          <a:xfrm>
            <a:off x="3451225" y="1978025"/>
            <a:ext cx="9953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rgbClr val="0000FF"/>
                </a:solidFill>
                <a:ea typeface="MS Mincho" panose="02020609040205080304" pitchFamily="49" charset="-128"/>
              </a:rPr>
              <a:t>brutale</a:t>
            </a:r>
            <a:r>
              <a:rPr lang="fr-FR" altLang="fr-FR" sz="1400" b="1">
                <a:solidFill>
                  <a:schemeClr val="accent2"/>
                </a:solidFill>
                <a:cs typeface="Times New Roman" panose="02020603050405020304" pitchFamily="18" charset="0"/>
              </a:rPr>
              <a:t>.</a:t>
            </a:r>
            <a:endParaRPr lang="fr-FR" altLang="fr-FR" sz="1400">
              <a:solidFill>
                <a:schemeClr val="accent2"/>
              </a:solidFill>
            </a:endParaRPr>
          </a:p>
        </p:txBody>
      </p:sp>
      <p:sp>
        <p:nvSpPr>
          <p:cNvPr id="13" name="Rectangle 12"/>
          <p:cNvSpPr>
            <a:spLocks noChangeArrowheads="1"/>
          </p:cNvSpPr>
          <p:nvPr/>
        </p:nvSpPr>
        <p:spPr bwMode="auto">
          <a:xfrm>
            <a:off x="4646613" y="2617788"/>
            <a:ext cx="49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FF"/>
                </a:solidFill>
                <a:ea typeface="MS Mincho" panose="02020609040205080304" pitchFamily="49" charset="-128"/>
              </a:rPr>
              <a:t>+++</a:t>
            </a:r>
          </a:p>
        </p:txBody>
      </p:sp>
      <p:sp>
        <p:nvSpPr>
          <p:cNvPr id="14" name="Rectangle 13"/>
          <p:cNvSpPr>
            <a:spLocks noChangeArrowheads="1"/>
          </p:cNvSpPr>
          <p:nvPr/>
        </p:nvSpPr>
        <p:spPr bwMode="auto">
          <a:xfrm>
            <a:off x="4376738" y="4233863"/>
            <a:ext cx="1246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0000FF"/>
                </a:solidFill>
              </a:rPr>
              <a:t>Entre 1h et 3h </a:t>
            </a:r>
          </a:p>
          <a:p>
            <a:pPr algn="ctr" eaLnBrk="1" hangingPunct="1"/>
            <a:r>
              <a:rPr lang="fr-FR" altLang="fr-FR" sz="1200" b="1">
                <a:solidFill>
                  <a:srgbClr val="0000FF"/>
                </a:solidFill>
              </a:rPr>
              <a:t>du matin</a:t>
            </a:r>
          </a:p>
        </p:txBody>
      </p:sp>
      <p:sp>
        <p:nvSpPr>
          <p:cNvPr id="15" name="Rectangle 14"/>
          <p:cNvSpPr>
            <a:spLocks noChangeArrowheads="1"/>
          </p:cNvSpPr>
          <p:nvPr/>
        </p:nvSpPr>
        <p:spPr bwMode="auto">
          <a:xfrm>
            <a:off x="5803900" y="4768850"/>
            <a:ext cx="571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rgbClr val="0000FF"/>
                </a:solidFill>
              </a:rPr>
              <a:t>Froid</a:t>
            </a:r>
          </a:p>
        </p:txBody>
      </p:sp>
      <p:sp>
        <p:nvSpPr>
          <p:cNvPr id="16" name="Rectangle 15"/>
          <p:cNvSpPr>
            <a:spLocks noChangeArrowheads="1"/>
          </p:cNvSpPr>
          <p:nvPr/>
        </p:nvSpPr>
        <p:spPr bwMode="auto">
          <a:xfrm>
            <a:off x="5792788" y="2841625"/>
            <a:ext cx="5254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rgbClr val="0000FF"/>
                </a:solidFill>
              </a:rPr>
              <a:t>NON</a:t>
            </a:r>
          </a:p>
        </p:txBody>
      </p:sp>
      <p:sp>
        <p:nvSpPr>
          <p:cNvPr id="18" name="Rectangle 17"/>
          <p:cNvSpPr>
            <a:spLocks noChangeArrowheads="1"/>
          </p:cNvSpPr>
          <p:nvPr/>
        </p:nvSpPr>
        <p:spPr bwMode="auto">
          <a:xfrm>
            <a:off x="6804025" y="1731963"/>
            <a:ext cx="86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rgbClr val="0000FF"/>
                </a:solidFill>
              </a:rPr>
              <a:t>Modérée</a:t>
            </a:r>
            <a:r>
              <a:rPr lang="fr-FR" altLang="fr-FR" sz="1400">
                <a:solidFill>
                  <a:schemeClr val="accent2"/>
                </a:solidFill>
              </a:rPr>
              <a:t>,</a:t>
            </a:r>
          </a:p>
        </p:txBody>
      </p:sp>
      <p:sp>
        <p:nvSpPr>
          <p:cNvPr id="20" name="Rectangle 19"/>
          <p:cNvSpPr>
            <a:spLocks noChangeArrowheads="1"/>
          </p:cNvSpPr>
          <p:nvPr/>
        </p:nvSpPr>
        <p:spPr bwMode="auto">
          <a:xfrm>
            <a:off x="6851650" y="5387975"/>
            <a:ext cx="750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rgbClr val="0000FF"/>
                </a:solidFill>
              </a:rPr>
              <a:t>Otalgie</a:t>
            </a:r>
            <a:r>
              <a:rPr lang="fr-FR" altLang="fr-FR" sz="1200" b="1">
                <a:solidFill>
                  <a:schemeClr val="accent2"/>
                </a:solidFill>
              </a:rPr>
              <a:t>,</a:t>
            </a:r>
          </a:p>
        </p:txBody>
      </p:sp>
      <p:sp>
        <p:nvSpPr>
          <p:cNvPr id="22" name="Rectangle 21"/>
          <p:cNvSpPr>
            <a:spLocks noChangeArrowheads="1"/>
          </p:cNvSpPr>
          <p:nvPr/>
        </p:nvSpPr>
        <p:spPr bwMode="auto">
          <a:xfrm>
            <a:off x="7808913" y="4254500"/>
            <a:ext cx="1082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rgbClr val="0000FF"/>
                </a:solidFill>
              </a:rPr>
              <a:t>Mouvement</a:t>
            </a:r>
            <a:r>
              <a:rPr lang="fr-FR" altLang="fr-FR" sz="1200" b="1">
                <a:solidFill>
                  <a:schemeClr val="accent2"/>
                </a:solidFill>
              </a:rPr>
              <a:t>,</a:t>
            </a:r>
          </a:p>
        </p:txBody>
      </p:sp>
      <p:sp>
        <p:nvSpPr>
          <p:cNvPr id="24" name="Rectangle 23"/>
          <p:cNvSpPr>
            <a:spLocks noChangeArrowheads="1"/>
          </p:cNvSpPr>
          <p:nvPr/>
        </p:nvSpPr>
        <p:spPr bwMode="auto">
          <a:xfrm>
            <a:off x="7848600" y="4922838"/>
            <a:ext cx="99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rgbClr val="0000FF"/>
                </a:solidFill>
              </a:rPr>
              <a:t>Immobilité</a:t>
            </a:r>
            <a:r>
              <a:rPr lang="fr-FR" altLang="fr-FR" sz="1200" b="1">
                <a:solidFill>
                  <a:schemeClr val="accent2"/>
                </a:solidFill>
              </a:rPr>
              <a:t>,</a:t>
            </a:r>
          </a:p>
        </p:txBody>
      </p:sp>
      <p:sp>
        <p:nvSpPr>
          <p:cNvPr id="25" name="Rectangle 24"/>
          <p:cNvSpPr>
            <a:spLocks noChangeArrowheads="1"/>
          </p:cNvSpPr>
          <p:nvPr/>
        </p:nvSpPr>
        <p:spPr bwMode="auto">
          <a:xfrm>
            <a:off x="8101013" y="2617788"/>
            <a:ext cx="493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b="1">
                <a:solidFill>
                  <a:srgbClr val="0000FF"/>
                </a:solidFill>
                <a:ea typeface="MS Mincho" panose="02020609040205080304" pitchFamily="49" charset="-128"/>
                <a:cs typeface="Times New Roman" panose="02020603050405020304" pitchFamily="18" charset="0"/>
              </a:rPr>
              <a:t>+++</a:t>
            </a:r>
          </a:p>
        </p:txBody>
      </p:sp>
      <p:sp>
        <p:nvSpPr>
          <p:cNvPr id="27" name="Rectangle 26"/>
          <p:cNvSpPr>
            <a:spLocks noChangeArrowheads="1"/>
          </p:cNvSpPr>
          <p:nvPr/>
        </p:nvSpPr>
        <p:spPr bwMode="auto">
          <a:xfrm>
            <a:off x="8845550" y="3697288"/>
            <a:ext cx="14890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0000FF"/>
                </a:solidFill>
              </a:rPr>
              <a:t>Douleurs</a:t>
            </a:r>
            <a:r>
              <a:rPr lang="fr-FR" altLang="fr-FR" sz="1200" b="1">
                <a:solidFill>
                  <a:schemeClr val="accent2"/>
                </a:solidFill>
              </a:rPr>
              <a:t>, </a:t>
            </a:r>
            <a:r>
              <a:rPr lang="fr-FR" altLang="fr-FR" sz="1200" b="1">
                <a:solidFill>
                  <a:srgbClr val="0000FF"/>
                </a:solidFill>
              </a:rPr>
              <a:t>meurtrissures</a:t>
            </a:r>
          </a:p>
        </p:txBody>
      </p:sp>
      <p:sp>
        <p:nvSpPr>
          <p:cNvPr id="29" name="Rectangle 28"/>
          <p:cNvSpPr>
            <a:spLocks noChangeArrowheads="1"/>
          </p:cNvSpPr>
          <p:nvPr/>
        </p:nvSpPr>
        <p:spPr bwMode="auto">
          <a:xfrm>
            <a:off x="8658225" y="4683125"/>
            <a:ext cx="186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0000FF"/>
                </a:solidFill>
              </a:rPr>
              <a:t>Changement</a:t>
            </a:r>
            <a:r>
              <a:rPr lang="fr-FR" altLang="fr-FR" sz="1200" b="1">
                <a:solidFill>
                  <a:schemeClr val="accent2"/>
                </a:solidFill>
              </a:rPr>
              <a:t> </a:t>
            </a:r>
            <a:r>
              <a:rPr lang="fr-FR" altLang="fr-FR" sz="1200" b="1">
                <a:solidFill>
                  <a:srgbClr val="0000FF"/>
                </a:solidFill>
              </a:rPr>
              <a:t>de</a:t>
            </a:r>
            <a:r>
              <a:rPr lang="fr-FR" altLang="fr-FR" sz="1200" b="1">
                <a:solidFill>
                  <a:schemeClr val="accent2"/>
                </a:solidFill>
              </a:rPr>
              <a:t> </a:t>
            </a:r>
            <a:r>
              <a:rPr lang="fr-FR" altLang="fr-FR" sz="1200" b="1">
                <a:solidFill>
                  <a:srgbClr val="0000FF"/>
                </a:solidFill>
              </a:rPr>
              <a:t>position</a:t>
            </a:r>
            <a:r>
              <a:rPr lang="fr-FR" altLang="fr-FR" sz="1200" b="1">
                <a:solidFill>
                  <a:schemeClr val="accent2"/>
                </a:solidFill>
              </a:rPr>
              <a:t>, </a:t>
            </a:r>
          </a:p>
        </p:txBody>
      </p:sp>
      <p:sp>
        <p:nvSpPr>
          <p:cNvPr id="32" name="Rectangle 31"/>
          <p:cNvSpPr/>
          <p:nvPr/>
        </p:nvSpPr>
        <p:spPr>
          <a:xfrm>
            <a:off x="9864725" y="3406775"/>
            <a:ext cx="1779588" cy="614363"/>
          </a:xfrm>
          <a:prstGeom prst="rect">
            <a:avLst/>
          </a:prstGeom>
        </p:spPr>
        <p:txBody>
          <a:bodyPr>
            <a:spAutoFit/>
          </a:bodyPr>
          <a:lstStyle/>
          <a:p>
            <a:pPr algn="ctr" eaLnBrk="1" fontAlgn="auto" hangingPunct="1">
              <a:spcBef>
                <a:spcPts val="0"/>
              </a:spcBef>
              <a:spcAft>
                <a:spcPts val="0"/>
              </a:spcAft>
              <a:defRPr/>
            </a:pPr>
            <a:r>
              <a:rPr lang="fr-FR" sz="1100" b="1" dirty="0">
                <a:solidFill>
                  <a:srgbClr val="0000FF"/>
                </a:solidFill>
                <a:latin typeface="+mn-lt"/>
              </a:rPr>
              <a:t>Prostration. Abrutissement</a:t>
            </a:r>
            <a:r>
              <a:rPr lang="fr-FR" sz="1050" b="1" dirty="0">
                <a:solidFill>
                  <a:schemeClr val="accent2"/>
                </a:solidFill>
                <a:latin typeface="+mn-lt"/>
              </a:rPr>
              <a:t>.</a:t>
            </a:r>
          </a:p>
          <a:p>
            <a:pPr algn="ctr" eaLnBrk="1" fontAlgn="auto" hangingPunct="1">
              <a:spcBef>
                <a:spcPts val="0"/>
              </a:spcBef>
              <a:spcAft>
                <a:spcPts val="0"/>
              </a:spcAft>
              <a:defRPr/>
            </a:pPr>
            <a:r>
              <a:rPr lang="fr-FR" sz="1100" b="1" dirty="0">
                <a:solidFill>
                  <a:srgbClr val="0000FF"/>
                </a:solidFill>
                <a:latin typeface="+mn-lt"/>
              </a:rPr>
              <a:t>Tremblements</a:t>
            </a:r>
          </a:p>
        </p:txBody>
      </p:sp>
      <p:sp>
        <p:nvSpPr>
          <p:cNvPr id="34" name="Rectangle 33"/>
          <p:cNvSpPr>
            <a:spLocks noChangeArrowheads="1"/>
          </p:cNvSpPr>
          <p:nvPr/>
        </p:nvSpPr>
        <p:spPr bwMode="auto">
          <a:xfrm>
            <a:off x="10372725" y="1751013"/>
            <a:ext cx="669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200" b="1">
                <a:solidFill>
                  <a:srgbClr val="0000FF"/>
                </a:solidFill>
              </a:rPr>
              <a:t>Elevée</a:t>
            </a:r>
          </a:p>
        </p:txBody>
      </p:sp>
      <p:sp>
        <p:nvSpPr>
          <p:cNvPr id="35" name="Rectangle 34"/>
          <p:cNvSpPr>
            <a:spLocks noChangeArrowheads="1"/>
          </p:cNvSpPr>
          <p:nvPr/>
        </p:nvSpPr>
        <p:spPr bwMode="auto">
          <a:xfrm>
            <a:off x="10444163" y="2857500"/>
            <a:ext cx="527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b="1">
                <a:solidFill>
                  <a:schemeClr val="accent2"/>
                </a:solidFill>
                <a:cs typeface="Times New Roman" panose="02020603050405020304" pitchFamily="18" charset="0"/>
              </a:rPr>
              <a:t>NON</a:t>
            </a:r>
            <a:endParaRPr lang="fr-FR" altLang="fr-FR" sz="14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32" grpId="0"/>
    </p:bldLst>
  </p:timing>
</p:sld>
</file>

<file path=ppt/theme/theme1.xml><?xml version="1.0" encoding="utf-8"?>
<a:theme xmlns:a="http://schemas.openxmlformats.org/drawingml/2006/main" name="16_Modèle par défaut">
  <a:themeElements>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_Modèle par défaut">
  <a:themeElements>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9_Modèle par défaut">
  <a:themeElements>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7_Modèle par défaut">
  <a:themeElements>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8_Modèle par défaut">
  <a:themeElements>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1_Modèle par défaut">
  <a:themeElements>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Modèle par défaut">
  <a:themeElements>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7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FC0DADA7AACC4AA3E7C23724A50019" ma:contentTypeVersion="15" ma:contentTypeDescription="Crée un document." ma:contentTypeScope="" ma:versionID="308c81168d91c197051e665c281797d8">
  <xsd:schema xmlns:xsd="http://www.w3.org/2001/XMLSchema" xmlns:xs="http://www.w3.org/2001/XMLSchema" xmlns:p="http://schemas.microsoft.com/office/2006/metadata/properties" xmlns:ns2="4313bba6-f8aa-4ffd-9d05-2a550b8f46d5" xmlns:ns3="2ca166e5-0c3b-484e-a1a6-239c89f9638a" targetNamespace="http://schemas.microsoft.com/office/2006/metadata/properties" ma:root="true" ma:fieldsID="0c61d41360ca01f1a8b1816ea2fe46d9" ns2:_="" ns3:_="">
    <xsd:import namespace="4313bba6-f8aa-4ffd-9d05-2a550b8f46d5"/>
    <xsd:import namespace="2ca166e5-0c3b-484e-a1a6-239c89f963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3bba6-f8aa-4ffd-9d05-2a550b8f46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b01c5e38-1c61-4c06-8304-ce207ac1a77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a166e5-0c3b-484e-a1a6-239c89f9638a"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13bba6-f8aa-4ffd-9d05-2a550b8f46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2F32591-56DA-4DE0-8430-959241BA01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13bba6-f8aa-4ffd-9d05-2a550b8f46d5"/>
    <ds:schemaRef ds:uri="2ca166e5-0c3b-484e-a1a6-239c89f963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2DD3D2-145F-4BF3-8F0F-A7AA4FED5C0B}">
  <ds:schemaRefs>
    <ds:schemaRef ds:uri="http://schemas.microsoft.com/sharepoint/v3/contenttype/forms"/>
  </ds:schemaRefs>
</ds:datastoreItem>
</file>

<file path=customXml/itemProps3.xml><?xml version="1.0" encoding="utf-8"?>
<ds:datastoreItem xmlns:ds="http://schemas.openxmlformats.org/officeDocument/2006/customXml" ds:itemID="{E39177B1-6A04-4F1A-88E6-E9962B5A216E}">
  <ds:schemaRefs>
    <ds:schemaRef ds:uri="http://schemas.microsoft.com/office/2006/metadata/properties"/>
    <ds:schemaRef ds:uri="http://schemas.microsoft.com/office/infopath/2007/PartnerControls"/>
    <ds:schemaRef ds:uri="4313bba6-f8aa-4ffd-9d05-2a550b8f46d5"/>
  </ds:schemaRefs>
</ds:datastoreItem>
</file>

<file path=docProps/app.xml><?xml version="1.0" encoding="utf-8"?>
<Properties xmlns="http://schemas.openxmlformats.org/officeDocument/2006/extended-properties" xmlns:vt="http://schemas.openxmlformats.org/officeDocument/2006/docPropsVTypes">
  <TotalTime>6895</TotalTime>
  <Words>11744</Words>
  <Application>Microsoft Office PowerPoint</Application>
  <PresentationFormat>Grand écran</PresentationFormat>
  <Paragraphs>2228</Paragraphs>
  <Slides>150</Slides>
  <Notes>149</Notes>
  <HiddenSlides>0</HiddenSlides>
  <MMClips>0</MMClips>
  <ScaleCrop>false</ScaleCrop>
  <HeadingPairs>
    <vt:vector size="6" baseType="variant">
      <vt:variant>
        <vt:lpstr>Polices utilisées</vt:lpstr>
      </vt:variant>
      <vt:variant>
        <vt:i4>13</vt:i4>
      </vt:variant>
      <vt:variant>
        <vt:lpstr>Thème</vt:lpstr>
      </vt:variant>
      <vt:variant>
        <vt:i4>8</vt:i4>
      </vt:variant>
      <vt:variant>
        <vt:lpstr>Titres des diapositives</vt:lpstr>
      </vt:variant>
      <vt:variant>
        <vt:i4>150</vt:i4>
      </vt:variant>
    </vt:vector>
  </HeadingPairs>
  <TitlesOfParts>
    <vt:vector size="171" baseType="lpstr">
      <vt:lpstr>Arial</vt:lpstr>
      <vt:lpstr>Arial Black</vt:lpstr>
      <vt:lpstr>Calibri</vt:lpstr>
      <vt:lpstr>Cambria</vt:lpstr>
      <vt:lpstr>Comic Sans MS</vt:lpstr>
      <vt:lpstr>Courier</vt:lpstr>
      <vt:lpstr>Lucida Calligraphy</vt:lpstr>
      <vt:lpstr>MS Outlook</vt:lpstr>
      <vt:lpstr>Symbol</vt:lpstr>
      <vt:lpstr>Tahoma</vt:lpstr>
      <vt:lpstr>Times New Roman</vt:lpstr>
      <vt:lpstr>Trebuchet MS</vt:lpstr>
      <vt:lpstr>Wingdings</vt:lpstr>
      <vt:lpstr>16_Modèle par défaut</vt:lpstr>
      <vt:lpstr>20_Modèle par défaut</vt:lpstr>
      <vt:lpstr>19_Modèle par défaut</vt:lpstr>
      <vt:lpstr>17_Modèle par défaut</vt:lpstr>
      <vt:lpstr>18_Modèle par défaut</vt:lpstr>
      <vt:lpstr>21_Modèle par défaut</vt:lpstr>
      <vt:lpstr>10_Modèle par défaut</vt:lpstr>
      <vt:lpstr>5_Thème Office</vt:lpstr>
      <vt:lpstr>Présentation PowerPoint</vt:lpstr>
      <vt:lpstr>Personnes en situation de handicap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Exemples de médicaments d’Etiologie, en ORL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Questions à poser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Laboratoire BOIRON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RAGEYS Elodie</dc:creator>
  <cp:lastModifiedBy>SALVETAT Christine</cp:lastModifiedBy>
  <cp:revision>537</cp:revision>
  <cp:lastPrinted>2017-07-20T15:09:53Z</cp:lastPrinted>
  <dcterms:created xsi:type="dcterms:W3CDTF">2016-08-22T13:36:22Z</dcterms:created>
  <dcterms:modified xsi:type="dcterms:W3CDTF">2022-09-29T13:33:34Z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0x0101006CFC0DADA7AACC4AA3E7C23724A50019</vt:lpwstr>
  </property>
  <property fmtid="{D5CDD505-2E9C-101B-9397-08002B2CF9AE}" pid="3" name="MediaServiceImageTags">
    <vt:lpwstr/>
  </property>
</Properties>
</file>