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3" r:id="rId5"/>
    <p:sldMasterId id="2147483735" r:id="rId6"/>
    <p:sldMasterId id="2147483767" r:id="rId7"/>
    <p:sldMasterId id="2147483799" r:id="rId8"/>
    <p:sldMasterId id="2147483832" r:id="rId9"/>
    <p:sldMasterId id="2147484177" r:id="rId10"/>
    <p:sldMasterId id="2147484216" r:id="rId11"/>
    <p:sldMasterId id="2147484262" r:id="rId12"/>
    <p:sldMasterId id="2147484296" r:id="rId13"/>
    <p:sldMasterId id="2147484329" r:id="rId14"/>
    <p:sldMasterId id="2147484681" r:id="rId15"/>
    <p:sldMasterId id="2147484695" r:id="rId16"/>
  </p:sldMasterIdLst>
  <p:notesMasterIdLst>
    <p:notesMasterId r:id="rId202"/>
  </p:notesMasterIdLst>
  <p:handoutMasterIdLst>
    <p:handoutMasterId r:id="rId203"/>
  </p:handoutMasterIdLst>
  <p:sldIdLst>
    <p:sldId id="259" r:id="rId17"/>
    <p:sldId id="1268"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1232" r:id="rId32"/>
    <p:sldId id="1024" r:id="rId33"/>
    <p:sldId id="1023" r:id="rId34"/>
    <p:sldId id="1233" r:id="rId35"/>
    <p:sldId id="1266" r:id="rId36"/>
    <p:sldId id="1244" r:id="rId37"/>
    <p:sldId id="274" r:id="rId38"/>
    <p:sldId id="806" r:id="rId39"/>
    <p:sldId id="804" r:id="rId40"/>
    <p:sldId id="960" r:id="rId41"/>
    <p:sldId id="1128" r:id="rId42"/>
    <p:sldId id="1130" r:id="rId43"/>
    <p:sldId id="1136" r:id="rId44"/>
    <p:sldId id="1137" r:id="rId45"/>
    <p:sldId id="1139" r:id="rId46"/>
    <p:sldId id="1140" r:id="rId47"/>
    <p:sldId id="1038" r:id="rId48"/>
    <p:sldId id="1042" r:id="rId49"/>
    <p:sldId id="1226" r:id="rId50"/>
    <p:sldId id="1227" r:id="rId51"/>
    <p:sldId id="1165" r:id="rId52"/>
    <p:sldId id="1246" r:id="rId53"/>
    <p:sldId id="1247" r:id="rId54"/>
    <p:sldId id="1248" r:id="rId55"/>
    <p:sldId id="1055" r:id="rId56"/>
    <p:sldId id="1057" r:id="rId57"/>
    <p:sldId id="1249" r:id="rId58"/>
    <p:sldId id="1065" r:id="rId59"/>
    <p:sldId id="1066" r:id="rId60"/>
    <p:sldId id="1067" r:id="rId61"/>
    <p:sldId id="1062" r:id="rId62"/>
    <p:sldId id="1063" r:id="rId63"/>
    <p:sldId id="1064" r:id="rId64"/>
    <p:sldId id="1243" r:id="rId65"/>
    <p:sldId id="1069" r:id="rId66"/>
    <p:sldId id="1108" r:id="rId67"/>
    <p:sldId id="1109" r:id="rId68"/>
    <p:sldId id="1110" r:id="rId69"/>
    <p:sldId id="1111" r:id="rId70"/>
    <p:sldId id="1113" r:id="rId71"/>
    <p:sldId id="1116" r:id="rId72"/>
    <p:sldId id="1118" r:id="rId73"/>
    <p:sldId id="1250" r:id="rId74"/>
    <p:sldId id="1234" r:id="rId75"/>
    <p:sldId id="1179" r:id="rId76"/>
    <p:sldId id="1180" r:id="rId77"/>
    <p:sldId id="1181" r:id="rId78"/>
    <p:sldId id="1182" r:id="rId79"/>
    <p:sldId id="1183" r:id="rId80"/>
    <p:sldId id="1185" r:id="rId81"/>
    <p:sldId id="1186" r:id="rId82"/>
    <p:sldId id="1187" r:id="rId83"/>
    <p:sldId id="1188" r:id="rId84"/>
    <p:sldId id="1189" r:id="rId85"/>
    <p:sldId id="1190" r:id="rId86"/>
    <p:sldId id="1198" r:id="rId87"/>
    <p:sldId id="1199" r:id="rId88"/>
    <p:sldId id="1191" r:id="rId89"/>
    <p:sldId id="1192" r:id="rId90"/>
    <p:sldId id="1194" r:id="rId91"/>
    <p:sldId id="1200" r:id="rId92"/>
    <p:sldId id="1114" r:id="rId93"/>
    <p:sldId id="1115" r:id="rId94"/>
    <p:sldId id="1120" r:id="rId95"/>
    <p:sldId id="1121" r:id="rId96"/>
    <p:sldId id="1122" r:id="rId97"/>
    <p:sldId id="1123" r:id="rId98"/>
    <p:sldId id="1124" r:id="rId99"/>
    <p:sldId id="1125" r:id="rId100"/>
    <p:sldId id="1201" r:id="rId101"/>
    <p:sldId id="1202" r:id="rId102"/>
    <p:sldId id="1203" r:id="rId103"/>
    <p:sldId id="1204" r:id="rId104"/>
    <p:sldId id="1205" r:id="rId105"/>
    <p:sldId id="817" r:id="rId106"/>
    <p:sldId id="938" r:id="rId107"/>
    <p:sldId id="1229" r:id="rId108"/>
    <p:sldId id="1126" r:id="rId109"/>
    <p:sldId id="965" r:id="rId110"/>
    <p:sldId id="1212" r:id="rId111"/>
    <p:sldId id="1265" r:id="rId112"/>
    <p:sldId id="1255" r:id="rId113"/>
    <p:sldId id="1256" r:id="rId114"/>
    <p:sldId id="1257" r:id="rId115"/>
    <p:sldId id="1258" r:id="rId116"/>
    <p:sldId id="1264" r:id="rId117"/>
    <p:sldId id="1259" r:id="rId118"/>
    <p:sldId id="1260" r:id="rId119"/>
    <p:sldId id="1261" r:id="rId120"/>
    <p:sldId id="1262" r:id="rId121"/>
    <p:sldId id="1263" r:id="rId122"/>
    <p:sldId id="966" r:id="rId123"/>
    <p:sldId id="899" r:id="rId124"/>
    <p:sldId id="967" r:id="rId125"/>
    <p:sldId id="973" r:id="rId126"/>
    <p:sldId id="974" r:id="rId127"/>
    <p:sldId id="970" r:id="rId128"/>
    <p:sldId id="971" r:id="rId129"/>
    <p:sldId id="972" r:id="rId130"/>
    <p:sldId id="778" r:id="rId131"/>
    <p:sldId id="779" r:id="rId132"/>
    <p:sldId id="780" r:id="rId133"/>
    <p:sldId id="781" r:id="rId134"/>
    <p:sldId id="1168" r:id="rId135"/>
    <p:sldId id="657" r:id="rId136"/>
    <p:sldId id="658" r:id="rId137"/>
    <p:sldId id="1251" r:id="rId138"/>
    <p:sldId id="1252" r:id="rId139"/>
    <p:sldId id="1155" r:id="rId140"/>
    <p:sldId id="1235" r:id="rId141"/>
    <p:sldId id="1214" r:id="rId142"/>
    <p:sldId id="1215" r:id="rId143"/>
    <p:sldId id="1216" r:id="rId144"/>
    <p:sldId id="1217" r:id="rId145"/>
    <p:sldId id="1218" r:id="rId146"/>
    <p:sldId id="1219" r:id="rId147"/>
    <p:sldId id="1221" r:id="rId148"/>
    <p:sldId id="975" r:id="rId149"/>
    <p:sldId id="1237" r:id="rId150"/>
    <p:sldId id="1238" r:id="rId151"/>
    <p:sldId id="1236" r:id="rId152"/>
    <p:sldId id="976" r:id="rId153"/>
    <p:sldId id="977" r:id="rId154"/>
    <p:sldId id="978" r:id="rId155"/>
    <p:sldId id="989" r:id="rId156"/>
    <p:sldId id="990" r:id="rId157"/>
    <p:sldId id="991" r:id="rId158"/>
    <p:sldId id="1001" r:id="rId159"/>
    <p:sldId id="1002" r:id="rId160"/>
    <p:sldId id="1157" r:id="rId161"/>
    <p:sldId id="1169" r:id="rId162"/>
    <p:sldId id="1160" r:id="rId163"/>
    <p:sldId id="1171" r:id="rId164"/>
    <p:sldId id="1172" r:id="rId165"/>
    <p:sldId id="1253" r:id="rId166"/>
    <p:sldId id="1254" r:id="rId167"/>
    <p:sldId id="1220" r:id="rId168"/>
    <p:sldId id="1222" r:id="rId169"/>
    <p:sldId id="1267" r:id="rId170"/>
    <p:sldId id="1223" r:id="rId171"/>
    <p:sldId id="794" r:id="rId172"/>
    <p:sldId id="796" r:id="rId173"/>
    <p:sldId id="782" r:id="rId174"/>
    <p:sldId id="783" r:id="rId175"/>
    <p:sldId id="1012" r:id="rId176"/>
    <p:sldId id="1013" r:id="rId177"/>
    <p:sldId id="1014" r:id="rId178"/>
    <p:sldId id="1015" r:id="rId179"/>
    <p:sldId id="784" r:id="rId180"/>
    <p:sldId id="785" r:id="rId181"/>
    <p:sldId id="786" r:id="rId182"/>
    <p:sldId id="791" r:id="rId183"/>
    <p:sldId id="792" r:id="rId184"/>
    <p:sldId id="793" r:id="rId185"/>
    <p:sldId id="1239" r:id="rId186"/>
    <p:sldId id="1240" r:id="rId187"/>
    <p:sldId id="1241" r:id="rId188"/>
    <p:sldId id="1242" r:id="rId189"/>
    <p:sldId id="1017" r:id="rId190"/>
    <p:sldId id="1018" r:id="rId191"/>
    <p:sldId id="1019" r:id="rId192"/>
    <p:sldId id="1020" r:id="rId193"/>
    <p:sldId id="1022" r:id="rId194"/>
    <p:sldId id="1269" r:id="rId195"/>
    <p:sldId id="909" r:id="rId196"/>
    <p:sldId id="890" r:id="rId197"/>
    <p:sldId id="1225" r:id="rId198"/>
    <p:sldId id="891" r:id="rId199"/>
    <p:sldId id="910" r:id="rId200"/>
    <p:sldId id="911" r:id="rId201"/>
  </p:sldIdLst>
  <p:sldSz cx="12192000" cy="6858000"/>
  <p:notesSz cx="6797675" cy="9928225"/>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5C41D"/>
    <a:srgbClr val="000099"/>
    <a:srgbClr val="D2ECB6"/>
    <a:srgbClr val="99FFCC"/>
    <a:srgbClr val="33CC33"/>
    <a:srgbClr val="1966FF"/>
    <a:srgbClr val="93B7FF"/>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20" autoAdjust="0"/>
    <p:restoredTop sz="51459" autoAdjust="0"/>
  </p:normalViewPr>
  <p:slideViewPr>
    <p:cSldViewPr snapToGrid="0">
      <p:cViewPr varScale="1">
        <p:scale>
          <a:sx n="38" d="100"/>
          <a:sy n="38" d="100"/>
        </p:scale>
        <p:origin x="1512"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58051"/>
    </p:cViewPr>
  </p:sorterViewPr>
  <p:notesViewPr>
    <p:cSldViewPr snapToGrid="0">
      <p:cViewPr varScale="1">
        <p:scale>
          <a:sx n="54" d="100"/>
          <a:sy n="54" d="100"/>
        </p:scale>
        <p:origin x="3341" y="29"/>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viewProps" Target="viewProps.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92" Type="http://schemas.openxmlformats.org/officeDocument/2006/relationships/slide" Target="slides/slide176.xml"/><Relationship Id="rId206" Type="http://schemas.openxmlformats.org/officeDocument/2006/relationships/theme" Target="theme/theme1.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slide" Target="slides/slide166.xml"/><Relationship Id="rId6" Type="http://schemas.openxmlformats.org/officeDocument/2006/relationships/slideMaster" Target="slideMasters/slideMaster3.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tableStyles" Target="tableStyles.xml"/><Relationship Id="rId13" Type="http://schemas.openxmlformats.org/officeDocument/2006/relationships/slideMaster" Target="slideMasters/slideMaster10.xml"/><Relationship Id="rId109" Type="http://schemas.openxmlformats.org/officeDocument/2006/relationships/slide" Target="slides/slide93.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4.xml"/><Relationship Id="rId162" Type="http://schemas.openxmlformats.org/officeDocument/2006/relationships/slide" Target="slides/slide146.xml"/><Relationship Id="rId183" Type="http://schemas.openxmlformats.org/officeDocument/2006/relationships/slide" Target="slides/slide167.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handoutMaster" Target="handoutMasters/handoutMaster1.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190" Type="http://schemas.openxmlformats.org/officeDocument/2006/relationships/slide" Target="slides/slide174.xml"/><Relationship Id="rId204" Type="http://schemas.openxmlformats.org/officeDocument/2006/relationships/presProps" Target="presProps.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customXml" Target="../customXml/item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notesMaster" Target="notesMasters/notesMaster1.xml"/><Relationship Id="rId18" Type="http://schemas.openxmlformats.org/officeDocument/2006/relationships/slide" Target="slides/slide2.xml"/><Relationship Id="rId39" Type="http://schemas.openxmlformats.org/officeDocument/2006/relationships/slide" Target="slides/slide23.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2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102" tIns="45552" rIns="91102" bIns="45552"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49688" y="0"/>
            <a:ext cx="2946400" cy="498475"/>
          </a:xfrm>
          <a:prstGeom prst="rect">
            <a:avLst/>
          </a:prstGeom>
        </p:spPr>
        <p:txBody>
          <a:bodyPr vert="horz" lIns="91102" tIns="45552" rIns="91102" bIns="45552" rtlCol="0"/>
          <a:lstStyle>
            <a:lvl1pPr algn="r" fontAlgn="auto">
              <a:spcBef>
                <a:spcPts val="0"/>
              </a:spcBef>
              <a:spcAft>
                <a:spcPts val="0"/>
              </a:spcAft>
              <a:defRPr sz="1200">
                <a:latin typeface="+mn-lt"/>
              </a:defRPr>
            </a:lvl1pPr>
          </a:lstStyle>
          <a:p>
            <a:pPr>
              <a:defRPr/>
            </a:pPr>
            <a:fld id="{7E7F837C-DAC4-4E6D-BC74-ABA599C85BBA}" type="datetimeFigureOut">
              <a:rPr lang="fr-FR"/>
              <a:pPr>
                <a:defRPr/>
              </a:pPr>
              <a:t>29/09/2022</a:t>
            </a:fld>
            <a:endParaRPr lang="fr-FR"/>
          </a:p>
        </p:txBody>
      </p:sp>
      <p:sp>
        <p:nvSpPr>
          <p:cNvPr id="4" name="Espace réservé du pied de page 3"/>
          <p:cNvSpPr>
            <a:spLocks noGrp="1"/>
          </p:cNvSpPr>
          <p:nvPr>
            <p:ph type="ftr" sz="quarter" idx="2"/>
          </p:nvPr>
        </p:nvSpPr>
        <p:spPr>
          <a:xfrm>
            <a:off x="0" y="9429750"/>
            <a:ext cx="2946400" cy="498475"/>
          </a:xfrm>
          <a:prstGeom prst="rect">
            <a:avLst/>
          </a:prstGeom>
        </p:spPr>
        <p:txBody>
          <a:bodyPr vert="horz" lIns="91102" tIns="45552" rIns="91102" bIns="45552"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49688" y="9429750"/>
            <a:ext cx="2946400" cy="498475"/>
          </a:xfrm>
          <a:prstGeom prst="rect">
            <a:avLst/>
          </a:prstGeom>
        </p:spPr>
        <p:txBody>
          <a:bodyPr vert="horz" wrap="square" lIns="91102" tIns="45552" rIns="91102" bIns="45552" numCol="1" anchor="b" anchorCtr="0" compatLnSpc="1">
            <a:prstTxWarp prst="textNoShape">
              <a:avLst/>
            </a:prstTxWarp>
          </a:bodyPr>
          <a:lstStyle>
            <a:lvl1pPr algn="r">
              <a:defRPr sz="1200">
                <a:latin typeface="Calibri" panose="020F0502020204030204" pitchFamily="34" charset="0"/>
              </a:defRPr>
            </a:lvl1pPr>
          </a:lstStyle>
          <a:p>
            <a:fld id="{31E44FE0-74B9-4521-9161-5211E6CE05CB}" type="slidenum">
              <a:rPr lang="fr-FR" altLang="fr-FR"/>
              <a:pPr/>
              <a:t>‹N°›</a:t>
            </a:fld>
            <a:endParaRPr lang="fr-FR" altLang="fr-FR"/>
          </a:p>
        </p:txBody>
      </p:sp>
    </p:spTree>
    <p:extLst>
      <p:ext uri="{BB962C8B-B14F-4D97-AF65-F5344CB8AC3E}">
        <p14:creationId xmlns:p14="http://schemas.microsoft.com/office/powerpoint/2010/main" val="2980950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102" tIns="45552" rIns="91102" bIns="45552"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49688" y="0"/>
            <a:ext cx="2946400" cy="498475"/>
          </a:xfrm>
          <a:prstGeom prst="rect">
            <a:avLst/>
          </a:prstGeom>
        </p:spPr>
        <p:txBody>
          <a:bodyPr vert="horz" lIns="91102" tIns="45552" rIns="91102" bIns="45552" rtlCol="0"/>
          <a:lstStyle>
            <a:lvl1pPr algn="r" fontAlgn="auto">
              <a:spcBef>
                <a:spcPts val="0"/>
              </a:spcBef>
              <a:spcAft>
                <a:spcPts val="0"/>
              </a:spcAft>
              <a:defRPr sz="1200">
                <a:latin typeface="+mn-lt"/>
              </a:defRPr>
            </a:lvl1pPr>
          </a:lstStyle>
          <a:p>
            <a:pPr>
              <a:defRPr/>
            </a:pPr>
            <a:fld id="{0F10FBD3-3813-490E-868B-F3924C900E8E}" type="datetimeFigureOut">
              <a:rPr lang="fr-FR"/>
              <a:pPr>
                <a:defRPr/>
              </a:pPr>
              <a:t>29/09/2022</a:t>
            </a:fld>
            <a:endParaRPr lang="fr-FR"/>
          </a:p>
        </p:txBody>
      </p:sp>
      <p:sp>
        <p:nvSpPr>
          <p:cNvPr id="4" name="Espace réservé de l'image des diapositives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102" tIns="45552" rIns="91102" bIns="45552" rtlCol="0" anchor="ctr"/>
          <a:lstStyle/>
          <a:p>
            <a:pPr lvl="0"/>
            <a:endParaRPr lang="fr-FR" noProof="0"/>
          </a:p>
        </p:txBody>
      </p:sp>
      <p:sp>
        <p:nvSpPr>
          <p:cNvPr id="5" name="Espace réservé des commentaires 4"/>
          <p:cNvSpPr>
            <a:spLocks noGrp="1"/>
          </p:cNvSpPr>
          <p:nvPr>
            <p:ph type="body" sz="quarter" idx="3"/>
          </p:nvPr>
        </p:nvSpPr>
        <p:spPr>
          <a:xfrm>
            <a:off x="679450" y="4778375"/>
            <a:ext cx="5438775" cy="3908425"/>
          </a:xfrm>
          <a:prstGeom prst="rect">
            <a:avLst/>
          </a:prstGeom>
        </p:spPr>
        <p:txBody>
          <a:bodyPr vert="horz" lIns="91102" tIns="45552" rIns="91102" bIns="45552" rtlCol="0"/>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29750"/>
            <a:ext cx="2946400" cy="498475"/>
          </a:xfrm>
          <a:prstGeom prst="rect">
            <a:avLst/>
          </a:prstGeom>
        </p:spPr>
        <p:txBody>
          <a:bodyPr vert="horz" lIns="91102" tIns="45552" rIns="91102" bIns="45552"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49688" y="9429750"/>
            <a:ext cx="2946400" cy="498475"/>
          </a:xfrm>
          <a:prstGeom prst="rect">
            <a:avLst/>
          </a:prstGeom>
        </p:spPr>
        <p:txBody>
          <a:bodyPr vert="horz" wrap="square" lIns="91102" tIns="45552" rIns="91102" bIns="45552" numCol="1" anchor="b" anchorCtr="0" compatLnSpc="1">
            <a:prstTxWarp prst="textNoShape">
              <a:avLst/>
            </a:prstTxWarp>
          </a:bodyPr>
          <a:lstStyle>
            <a:lvl1pPr algn="r">
              <a:defRPr sz="1200">
                <a:latin typeface="Calibri" panose="020F0502020204030204" pitchFamily="34" charset="0"/>
              </a:defRPr>
            </a:lvl1pPr>
          </a:lstStyle>
          <a:p>
            <a:fld id="{F7D8FEBC-425A-447D-85D0-B1265CCC31F3}" type="slidenum">
              <a:rPr lang="fr-FR" altLang="fr-FR"/>
              <a:pPr/>
              <a:t>‹N°›</a:t>
            </a:fld>
            <a:endParaRPr lang="fr-FR" altLang="fr-FR"/>
          </a:p>
        </p:txBody>
      </p:sp>
    </p:spTree>
    <p:extLst>
      <p:ext uri="{BB962C8B-B14F-4D97-AF65-F5344CB8AC3E}">
        <p14:creationId xmlns:p14="http://schemas.microsoft.com/office/powerpoint/2010/main" val="9358880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Rectangle 3"/>
          <p:cNvSpPr>
            <a:spLocks noGrp="1" noChangeArrowheads="1"/>
          </p:cNvSpPr>
          <p:nvPr>
            <p:ph type="body" idx="1"/>
          </p:nvPr>
        </p:nvSpPr>
        <p:spPr bwMode="auto">
          <a:xfrm>
            <a:off x="673100" y="5187950"/>
            <a:ext cx="6064250"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Tree>
    <p:extLst>
      <p:ext uri="{BB962C8B-B14F-4D97-AF65-F5344CB8AC3E}">
        <p14:creationId xmlns:p14="http://schemas.microsoft.com/office/powerpoint/2010/main" val="240607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bwMode="auto">
          <a:xfrm>
            <a:off x="485775" y="509588"/>
            <a:ext cx="5945188" cy="3344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Rectangle 3"/>
          <p:cNvSpPr>
            <a:spLocks noGrp="1" noChangeArrowheads="1"/>
          </p:cNvSpPr>
          <p:nvPr>
            <p:ph type="body" idx="1"/>
          </p:nvPr>
        </p:nvSpPr>
        <p:spPr bwMode="auto">
          <a:xfrm>
            <a:off x="485775" y="4016375"/>
            <a:ext cx="6311900" cy="591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solidFill>
                <a:srgbClr val="FF0000"/>
              </a:solidFill>
            </a:endParaRPr>
          </a:p>
          <a:p>
            <a:pPr eaLnBrk="1" hangingPunct="1">
              <a:lnSpc>
                <a:spcPct val="90000"/>
              </a:lnSpc>
              <a:spcBef>
                <a:spcPct val="0"/>
              </a:spcBef>
            </a:pPr>
            <a:endParaRPr lang="fr-FR" altLang="fr-FR">
              <a:solidFill>
                <a:srgbClr val="FF0000"/>
              </a:solidFill>
            </a:endParaRPr>
          </a:p>
        </p:txBody>
      </p:sp>
    </p:spTree>
    <p:extLst>
      <p:ext uri="{BB962C8B-B14F-4D97-AF65-F5344CB8AC3E}">
        <p14:creationId xmlns:p14="http://schemas.microsoft.com/office/powerpoint/2010/main" val="26816465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43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078931E-7F6E-4355-9DED-97A5DAB606A1}" type="slidenum">
              <a:rPr lang="fr-FR" altLang="fr-FR">
                <a:latin typeface="Calibri" panose="020F0502020204030204" pitchFamily="34" charset="0"/>
              </a:rPr>
              <a:pPr/>
              <a:t>100</a:t>
            </a:fld>
            <a:endParaRPr lang="fr-FR" altLang="fr-FR">
              <a:latin typeface="Calibri" panose="020F0502020204030204" pitchFamily="34" charset="0"/>
            </a:endParaRPr>
          </a:p>
        </p:txBody>
      </p:sp>
    </p:spTree>
    <p:extLst>
      <p:ext uri="{BB962C8B-B14F-4D97-AF65-F5344CB8AC3E}">
        <p14:creationId xmlns:p14="http://schemas.microsoft.com/office/powerpoint/2010/main" val="39993399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64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4E1A2CF-A608-4AD8-A2C2-1742EA32F08F}" type="slidenum">
              <a:rPr lang="fr-FR" altLang="fr-FR">
                <a:latin typeface="Calibri" panose="020F0502020204030204" pitchFamily="34" charset="0"/>
              </a:rPr>
              <a:pPr/>
              <a:t>101</a:t>
            </a:fld>
            <a:endParaRPr lang="fr-FR" altLang="fr-FR">
              <a:latin typeface="Calibri" panose="020F0502020204030204" pitchFamily="34" charset="0"/>
            </a:endParaRPr>
          </a:p>
        </p:txBody>
      </p:sp>
    </p:spTree>
    <p:extLst>
      <p:ext uri="{BB962C8B-B14F-4D97-AF65-F5344CB8AC3E}">
        <p14:creationId xmlns:p14="http://schemas.microsoft.com/office/powerpoint/2010/main" val="13078792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84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37052B6-238B-4B4C-83F3-4C0EBCB608B6}" type="slidenum">
              <a:rPr lang="fr-FR" altLang="fr-FR">
                <a:latin typeface="Calibri" panose="020F0502020204030204" pitchFamily="34" charset="0"/>
              </a:rPr>
              <a:pPr/>
              <a:t>102</a:t>
            </a:fld>
            <a:endParaRPr lang="fr-FR" altLang="fr-FR">
              <a:latin typeface="Calibri" panose="020F0502020204030204" pitchFamily="34" charset="0"/>
            </a:endParaRPr>
          </a:p>
        </p:txBody>
      </p:sp>
    </p:spTree>
    <p:extLst>
      <p:ext uri="{BB962C8B-B14F-4D97-AF65-F5344CB8AC3E}">
        <p14:creationId xmlns:p14="http://schemas.microsoft.com/office/powerpoint/2010/main" val="22671203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04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5DF57FD-EBD8-4F4A-8D89-7F545C710093}" type="slidenum">
              <a:rPr lang="fr-FR" altLang="fr-FR">
                <a:latin typeface="Calibri" panose="020F0502020204030204" pitchFamily="34" charset="0"/>
              </a:rPr>
              <a:pPr/>
              <a:t>103</a:t>
            </a:fld>
            <a:endParaRPr lang="fr-FR" altLang="fr-FR">
              <a:latin typeface="Calibri" panose="020F0502020204030204" pitchFamily="34" charset="0"/>
            </a:endParaRPr>
          </a:p>
        </p:txBody>
      </p:sp>
    </p:spTree>
    <p:extLst>
      <p:ext uri="{BB962C8B-B14F-4D97-AF65-F5344CB8AC3E}">
        <p14:creationId xmlns:p14="http://schemas.microsoft.com/office/powerpoint/2010/main" val="21173287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25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CA6F8A4-AFCF-4C04-AB83-B2DF12F69AAD}" type="slidenum">
              <a:rPr lang="fr-FR" altLang="fr-FR">
                <a:latin typeface="Calibri" panose="020F0502020204030204" pitchFamily="34" charset="0"/>
              </a:rPr>
              <a:pPr/>
              <a:t>104</a:t>
            </a:fld>
            <a:endParaRPr lang="fr-FR" altLang="fr-FR">
              <a:latin typeface="Calibri" panose="020F0502020204030204" pitchFamily="34" charset="0"/>
            </a:endParaRPr>
          </a:p>
        </p:txBody>
      </p:sp>
    </p:spTree>
    <p:extLst>
      <p:ext uri="{BB962C8B-B14F-4D97-AF65-F5344CB8AC3E}">
        <p14:creationId xmlns:p14="http://schemas.microsoft.com/office/powerpoint/2010/main" val="10720788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45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21844A8-7475-4558-807B-D3E9F25004BB}" type="slidenum">
              <a:rPr lang="fr-FR" altLang="fr-FR">
                <a:latin typeface="Calibri" panose="020F0502020204030204" pitchFamily="34" charset="0"/>
              </a:rPr>
              <a:pPr/>
              <a:t>105</a:t>
            </a:fld>
            <a:endParaRPr lang="fr-FR" altLang="fr-FR">
              <a:latin typeface="Calibri" panose="020F0502020204030204" pitchFamily="34" charset="0"/>
            </a:endParaRPr>
          </a:p>
        </p:txBody>
      </p:sp>
    </p:spTree>
    <p:extLst>
      <p:ext uri="{BB962C8B-B14F-4D97-AF65-F5344CB8AC3E}">
        <p14:creationId xmlns:p14="http://schemas.microsoft.com/office/powerpoint/2010/main" val="39961317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66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7B7592C-9FC2-4F2A-8107-D765AABD3DAB}" type="slidenum">
              <a:rPr lang="fr-FR" altLang="fr-FR">
                <a:latin typeface="Calibri" panose="020F0502020204030204" pitchFamily="34" charset="0"/>
              </a:rPr>
              <a:pPr/>
              <a:t>106</a:t>
            </a:fld>
            <a:endParaRPr lang="fr-FR" altLang="fr-FR">
              <a:latin typeface="Calibri" panose="020F0502020204030204" pitchFamily="34" charset="0"/>
            </a:endParaRPr>
          </a:p>
        </p:txBody>
      </p:sp>
    </p:spTree>
    <p:extLst>
      <p:ext uri="{BB962C8B-B14F-4D97-AF65-F5344CB8AC3E}">
        <p14:creationId xmlns:p14="http://schemas.microsoft.com/office/powerpoint/2010/main" val="19557460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ChangeArrowheads="1" noTextEdit="1"/>
          </p:cNvSpPr>
          <p:nvPr>
            <p:ph type="sldImg"/>
          </p:nvPr>
        </p:nvSpPr>
        <p:spPr bwMode="auto">
          <a:xfrm>
            <a:off x="400050" y="1109663"/>
            <a:ext cx="6037263" cy="3395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0" name="Rectangle 3"/>
          <p:cNvSpPr>
            <a:spLocks noGrp="1" noChangeArrowheads="1"/>
          </p:cNvSpPr>
          <p:nvPr>
            <p:ph type="body" idx="1"/>
          </p:nvPr>
        </p:nvSpPr>
        <p:spPr bwMode="auto">
          <a:xfrm>
            <a:off x="644525" y="4872038"/>
            <a:ext cx="6069013" cy="553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pPr>
            <a:endParaRPr lang="fr-FR" altLang="fr-FR" b="1" dirty="0"/>
          </a:p>
        </p:txBody>
      </p:sp>
    </p:spTree>
    <p:extLst>
      <p:ext uri="{BB962C8B-B14F-4D97-AF65-F5344CB8AC3E}">
        <p14:creationId xmlns:p14="http://schemas.microsoft.com/office/powerpoint/2010/main" val="18746289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TextEdit="1"/>
          </p:cNvSpPr>
          <p:nvPr>
            <p:ph type="sldImg"/>
          </p:nvPr>
        </p:nvSpPr>
        <p:spPr bwMode="auto">
          <a:xfrm>
            <a:off x="363538" y="1084263"/>
            <a:ext cx="607377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0738" name="Rectangle 3"/>
          <p:cNvSpPr>
            <a:spLocks noGrp="1"/>
          </p:cNvSpPr>
          <p:nvPr>
            <p:ph type="body" idx="1"/>
          </p:nvPr>
        </p:nvSpPr>
        <p:spPr bwMode="auto">
          <a:xfrm>
            <a:off x="515938" y="4768850"/>
            <a:ext cx="6281737" cy="5262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Prendre le temps de conclure  	</a:t>
            </a:r>
          </a:p>
          <a:p>
            <a:r>
              <a:rPr lang="fr-FR" altLang="fr-FR" dirty="0"/>
              <a:t>La conclusion est une étape fondamentale qui doit permettre à chaque participant de s’engager sur ce qu’il va mettre en pratique à l’issue de cette journée de formation. </a:t>
            </a:r>
          </a:p>
          <a:p>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se notent pour eux leur </a:t>
            </a:r>
            <a:r>
              <a:rPr lang="fr-FR" altLang="fr-FR" b="1" dirty="0"/>
              <a:t>plan d’action personnel </a:t>
            </a:r>
            <a:r>
              <a:rPr lang="fr-FR" altLang="fr-FR" dirty="0">
                <a:sym typeface="Wingdings" panose="05000000000000000000" pitchFamily="2" charset="2"/>
              </a:rPr>
              <a:t>(fin du guide participant). Ce plan d’action est indispensable pour que la formation soit constructive et ne reste pas qu’un bon moment :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qu’allez-vous expérimenter dès votre retour à l’officine ?</a:t>
            </a:r>
          </a:p>
          <a:p>
            <a:r>
              <a:rPr lang="fr-FR" altLang="fr-FR" i="1" dirty="0">
                <a:sym typeface="Wingdings" panose="05000000000000000000" pitchFamily="2" charset="2"/>
              </a:rPr>
              <a:t>Qu’allez-vous conseiller que vous ne conseilliez pas hier ? Je vous propose de prendre 2 minutes pour y réfléchir et vous le noter pour vous, sur la fiche « plan d’action personnel».</a:t>
            </a:r>
          </a:p>
          <a:p>
            <a:endParaRPr lang="fr-FR" altLang="fr-FR" dirty="0"/>
          </a:p>
          <a:p>
            <a:pPr>
              <a:buFontTx/>
              <a:buChar char="•"/>
            </a:pPr>
            <a:r>
              <a:rPr lang="fr-FR" altLang="fr-FR" b="1" dirty="0"/>
              <a:t> Préciser le travail préparatoire à faire pour la journée 2 </a:t>
            </a:r>
          </a:p>
          <a:p>
            <a:pPr>
              <a:spcBef>
                <a:spcPts val="622"/>
              </a:spcBef>
            </a:pPr>
            <a:r>
              <a:rPr lang="fr-FR" altLang="fr-FR" b="1" dirty="0"/>
              <a:t>Apporter 1 cas de comptoir vécu,</a:t>
            </a:r>
            <a:r>
              <a:rPr lang="fr-FR" altLang="fr-FR" dirty="0"/>
              <a:t> si possible en lien avec les thématiques abordées cette 1ère journée : présentation du cas, démarche de conseil + choix des médicaments (avec justification, dilution, posologie, durée de traitement et suivi)</a:t>
            </a:r>
          </a:p>
          <a:p>
            <a:endParaRPr lang="fr-FR" altLang="fr-FR" b="1" dirty="0"/>
          </a:p>
          <a:p>
            <a:pPr>
              <a:buFontTx/>
              <a:buChar char="•"/>
            </a:pPr>
            <a:r>
              <a:rPr lang="fr-FR" altLang="fr-FR" b="1" dirty="0"/>
              <a:t> Terminer par un tour de table, rapide</a:t>
            </a:r>
            <a:r>
              <a:rPr lang="fr-FR" altLang="fr-FR" dirty="0"/>
              <a:t> </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t>Afin de nous permettre à nous animateurs d’évaluer cette journée,  en 1 ou 2 mots ou idées clés, que diriez-vous de cette journée ?</a:t>
            </a:r>
          </a:p>
          <a:p>
            <a:pPr eaLnBrk="1" hangingPunct="1">
              <a:lnSpc>
                <a:spcPct val="90000"/>
              </a:lnSpc>
              <a:spcBef>
                <a:spcPct val="0"/>
              </a:spcBef>
              <a:buFont typeface="Wingdings" panose="05000000000000000000" pitchFamily="2" charset="2"/>
              <a:buNone/>
            </a:pPr>
            <a:endParaRPr lang="fr-FR" altLang="fr-FR" dirty="0">
              <a:sym typeface="Wingdings" panose="05000000000000000000" pitchFamily="2" charset="2"/>
            </a:endParaRPr>
          </a:p>
        </p:txBody>
      </p:sp>
    </p:spTree>
    <p:extLst>
      <p:ext uri="{BB962C8B-B14F-4D97-AF65-F5344CB8AC3E}">
        <p14:creationId xmlns:p14="http://schemas.microsoft.com/office/powerpoint/2010/main" val="1217086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Espace réservé de l'image des diapositives 1"/>
          <p:cNvSpPr>
            <a:spLocks noGrp="1" noRot="1" noChangeAspect="1"/>
          </p:cNvSpPr>
          <p:nvPr>
            <p:ph type="sldImg"/>
          </p:nvPr>
        </p:nvSpPr>
        <p:spPr bwMode="auto">
          <a:xfrm>
            <a:off x="446088" y="649288"/>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Espace réservé des commentaires 2"/>
          <p:cNvSpPr>
            <a:spLocks noGrp="1"/>
          </p:cNvSpPr>
          <p:nvPr>
            <p:ph type="body" idx="1"/>
          </p:nvPr>
        </p:nvSpPr>
        <p:spPr bwMode="auto">
          <a:xfrm>
            <a:off x="506413" y="4130675"/>
            <a:ext cx="6291262" cy="579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a typeface="MS PGothic" panose="020B0600070205080204" pitchFamily="34" charset="-128"/>
            </a:endParaRPr>
          </a:p>
        </p:txBody>
      </p:sp>
    </p:spTree>
    <p:extLst>
      <p:ext uri="{BB962C8B-B14F-4D97-AF65-F5344CB8AC3E}">
        <p14:creationId xmlns:p14="http://schemas.microsoft.com/office/powerpoint/2010/main" val="15487863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6" name="Rectangle 3"/>
          <p:cNvSpPr>
            <a:spLocks noGrp="1" noChangeArrowheads="1"/>
          </p:cNvSpPr>
          <p:nvPr>
            <p:ph type="body" idx="1"/>
          </p:nvPr>
        </p:nvSpPr>
        <p:spPr bwMode="auto">
          <a:xfrm>
            <a:off x="673100" y="5187950"/>
            <a:ext cx="6064250"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1351078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Rot="1" noChangeAspect="1" noChangeArrowheads="1" noTextEdit="1"/>
          </p:cNvSpPr>
          <p:nvPr>
            <p:ph type="sldImg"/>
          </p:nvPr>
        </p:nvSpPr>
        <p:spPr bwMode="auto">
          <a:xfrm>
            <a:off x="293688" y="1262063"/>
            <a:ext cx="6143625"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4" name="Rectangle 3"/>
          <p:cNvSpPr>
            <a:spLocks noGrp="1" noChangeArrowheads="1"/>
          </p:cNvSpPr>
          <p:nvPr>
            <p:ph type="body" idx="1"/>
          </p:nvPr>
        </p:nvSpPr>
        <p:spPr bwMode="auto">
          <a:xfrm>
            <a:off x="838200" y="5162550"/>
            <a:ext cx="5959475"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40" rIns="91275" bIns="45640"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40492163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bwMode="auto">
          <a:xfrm>
            <a:off x="387350" y="1109663"/>
            <a:ext cx="6013450" cy="3382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2978696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Rot="1" noChangeAspect="1" noChangeArrowheads="1" noTextEdit="1"/>
          </p:cNvSpPr>
          <p:nvPr>
            <p:ph type="sldImg"/>
          </p:nvPr>
        </p:nvSpPr>
        <p:spPr bwMode="auto">
          <a:xfrm>
            <a:off x="293688" y="1101725"/>
            <a:ext cx="6208712"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0" name="Rectangle 4"/>
          <p:cNvSpPr>
            <a:spLocks noGrp="1" noChangeArrowheads="1"/>
          </p:cNvSpPr>
          <p:nvPr>
            <p:ph type="body" idx="1"/>
          </p:nvPr>
        </p:nvSpPr>
        <p:spPr bwMode="auto">
          <a:xfrm>
            <a:off x="846138" y="5019675"/>
            <a:ext cx="5437187" cy="446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3" tIns="45648" rIns="91293" bIns="45648"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7835251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Grp="1" noRot="1" noChangeAspect="1" noChangeArrowheads="1" noTextEdit="1"/>
          </p:cNvSpPr>
          <p:nvPr>
            <p:ph type="sldImg"/>
          </p:nvPr>
        </p:nvSpPr>
        <p:spPr bwMode="auto">
          <a:xfrm>
            <a:off x="400050" y="1120775"/>
            <a:ext cx="5937250" cy="3340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78" name="Rectangle 4"/>
          <p:cNvSpPr>
            <a:spLocks noGrp="1" noChangeArrowheads="1"/>
          </p:cNvSpPr>
          <p:nvPr>
            <p:ph type="body" idx="1"/>
          </p:nvPr>
        </p:nvSpPr>
        <p:spPr bwMode="auto">
          <a:xfrm>
            <a:off x="728663" y="4919663"/>
            <a:ext cx="6069012" cy="5268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40" rIns="91275" bIns="45640" numCol="1" anchor="t" anchorCtr="0" compatLnSpc="1">
            <a:prstTxWarp prst="textNoShape">
              <a:avLst/>
            </a:prstTxWarp>
          </a:bodyPr>
          <a:lstStyle/>
          <a:p>
            <a:pPr eaLnBrk="1" hangingPunct="1">
              <a:spcBef>
                <a:spcPct val="0"/>
              </a:spcBef>
            </a:pPr>
            <a:r>
              <a:rPr lang="fr-FR" altLang="fr-FR"/>
              <a:t> </a:t>
            </a:r>
          </a:p>
        </p:txBody>
      </p:sp>
    </p:spTree>
    <p:extLst>
      <p:ext uri="{BB962C8B-B14F-4D97-AF65-F5344CB8AC3E}">
        <p14:creationId xmlns:p14="http://schemas.microsoft.com/office/powerpoint/2010/main" val="10015931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6" name="Rectangle 3"/>
          <p:cNvSpPr>
            <a:spLocks noGrp="1" noChangeArrowheads="1"/>
          </p:cNvSpPr>
          <p:nvPr>
            <p:ph type="body" idx="1"/>
          </p:nvPr>
        </p:nvSpPr>
        <p:spPr bwMode="auto">
          <a:xfrm>
            <a:off x="666750" y="4740275"/>
            <a:ext cx="6130925" cy="5113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1961564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4" name="Rectangle 3"/>
          <p:cNvSpPr>
            <a:spLocks noGrp="1" noChangeArrowheads="1"/>
          </p:cNvSpPr>
          <p:nvPr>
            <p:ph type="body" idx="1"/>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ea typeface="MS PGothic" panose="020B0600070205080204" pitchFamily="34" charset="-128"/>
            </a:endParaRPr>
          </a:p>
        </p:txBody>
      </p:sp>
    </p:spTree>
    <p:extLst>
      <p:ext uri="{BB962C8B-B14F-4D97-AF65-F5344CB8AC3E}">
        <p14:creationId xmlns:p14="http://schemas.microsoft.com/office/powerpoint/2010/main" val="1060217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2" name="Rectangle 3"/>
          <p:cNvSpPr>
            <a:spLocks noGrp="1" noChangeArrowheads="1"/>
          </p:cNvSpPr>
          <p:nvPr>
            <p:ph type="body" idx="1"/>
          </p:nvPr>
        </p:nvSpPr>
        <p:spPr bwMode="auto">
          <a:xfrm>
            <a:off x="793750" y="5092700"/>
            <a:ext cx="600392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5471294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Rot="1" noChangeAspect="1" noChangeArrowheads="1" noTextEdit="1"/>
          </p:cNvSpPr>
          <p:nvPr>
            <p:ph type="sldImg"/>
          </p:nvPr>
        </p:nvSpPr>
        <p:spPr bwMode="auto">
          <a:xfrm>
            <a:off x="420688" y="785813"/>
            <a:ext cx="5956300"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0" name="Rectangle 3"/>
          <p:cNvSpPr>
            <a:spLocks noGrp="1" noChangeArrowheads="1"/>
          </p:cNvSpPr>
          <p:nvPr>
            <p:ph type="body" idx="1"/>
          </p:nvPr>
        </p:nvSpPr>
        <p:spPr bwMode="auto">
          <a:xfrm>
            <a:off x="673100" y="4286250"/>
            <a:ext cx="6124575" cy="564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8360104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1217" name="Shape 232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21218" name="Shape 2327"/>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96" tIns="45536" rIns="91096" bIns="45536" numCol="1" anchor="t" anchorCtr="0" compatLnSpc="1">
            <a:prstTxWarp prst="textNoShape">
              <a:avLst/>
            </a:prstTxWarp>
          </a:bodyPr>
          <a:lstStyle/>
          <a:p>
            <a:pPr eaLnBrk="1" hangingPunct="1">
              <a:spcBef>
                <a:spcPct val="0"/>
              </a:spcBef>
            </a:pPr>
            <a:endParaRPr lang="fr-FR" altLang="fr-FR">
              <a:sym typeface="Arial" panose="020B0604020202020204" pitchFamily="34" charset="0"/>
            </a:endParaRPr>
          </a:p>
        </p:txBody>
      </p:sp>
      <p:sp>
        <p:nvSpPr>
          <p:cNvPr id="521219" name="Shape 2328"/>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6" tIns="45536" rIns="91096" bIns="4553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2D00153-F55E-47E8-BFC3-F92B0DBC8C69}" type="slidenum">
              <a:rPr lang="fr-FR" altLang="fr-FR">
                <a:latin typeface="Calibri" panose="020F0502020204030204" pitchFamily="34" charset="0"/>
                <a:sym typeface="Calibri" panose="020F0502020204030204" pitchFamily="34" charset="0"/>
              </a:rPr>
              <a:pPr/>
              <a:t>119</a:t>
            </a:fld>
            <a:endParaRPr lang="fr-FR" altLang="fr-FR">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3963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bwMode="auto">
          <a:xfrm>
            <a:off x="452438" y="1231900"/>
            <a:ext cx="5935662" cy="3338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719629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6" name="Espace réservé des notes 2"/>
          <p:cNvSpPr>
            <a:spLocks noGrp="1"/>
          </p:cNvSpPr>
          <p:nvPr>
            <p:ph type="body" idx="1"/>
          </p:nvPr>
        </p:nvSpPr>
        <p:spPr bwMode="auto">
          <a:xfrm>
            <a:off x="679450" y="4778375"/>
            <a:ext cx="611663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232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EDA8FD9-983B-4701-8788-E070B880EB18}" type="slidenum">
              <a:rPr lang="fr-FR" altLang="fr-FR">
                <a:latin typeface="Calibri" panose="020F0502020204030204" pitchFamily="34" charset="0"/>
              </a:rPr>
              <a:pPr/>
              <a:t>120</a:t>
            </a:fld>
            <a:endParaRPr lang="fr-FR" altLang="fr-FR">
              <a:latin typeface="Calibri" panose="020F0502020204030204" pitchFamily="34" charset="0"/>
            </a:endParaRPr>
          </a:p>
        </p:txBody>
      </p:sp>
    </p:spTree>
    <p:extLst>
      <p:ext uri="{BB962C8B-B14F-4D97-AF65-F5344CB8AC3E}">
        <p14:creationId xmlns:p14="http://schemas.microsoft.com/office/powerpoint/2010/main" val="30188617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300"/>
              </a:spcBef>
            </a:pPr>
            <a:endParaRPr lang="fr-FR" altLang="fr-FR"/>
          </a:p>
        </p:txBody>
      </p:sp>
      <p:sp>
        <p:nvSpPr>
          <p:cNvPr id="5253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E7ABC4C-29AA-4776-8297-1979B8CE77DF}" type="slidenum">
              <a:rPr lang="fr-FR" altLang="fr-FR">
                <a:latin typeface="Calibri" panose="020F0502020204030204" pitchFamily="34" charset="0"/>
              </a:rPr>
              <a:pPr/>
              <a:t>121</a:t>
            </a:fld>
            <a:endParaRPr lang="fr-FR" altLang="fr-FR">
              <a:latin typeface="Calibri" panose="020F0502020204030204" pitchFamily="34" charset="0"/>
            </a:endParaRPr>
          </a:p>
        </p:txBody>
      </p:sp>
    </p:spTree>
    <p:extLst>
      <p:ext uri="{BB962C8B-B14F-4D97-AF65-F5344CB8AC3E}">
        <p14:creationId xmlns:p14="http://schemas.microsoft.com/office/powerpoint/2010/main" val="15956288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2736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6B6DDC2-244F-4F5E-B8F8-826835C17892}" type="slidenum">
              <a:rPr lang="fr-FR" altLang="fr-FR">
                <a:latin typeface="Calibri" panose="020F0502020204030204" pitchFamily="34" charset="0"/>
              </a:rPr>
              <a:pPr/>
              <a:t>122</a:t>
            </a:fld>
            <a:endParaRPr lang="fr-FR" altLang="fr-FR">
              <a:latin typeface="Calibri" panose="020F0502020204030204" pitchFamily="34" charset="0"/>
            </a:endParaRPr>
          </a:p>
        </p:txBody>
      </p:sp>
    </p:spTree>
    <p:extLst>
      <p:ext uri="{BB962C8B-B14F-4D97-AF65-F5344CB8AC3E}">
        <p14:creationId xmlns:p14="http://schemas.microsoft.com/office/powerpoint/2010/main" val="31845185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294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236BE5A-0F26-453A-BD71-5709EF401FB4}" type="slidenum">
              <a:rPr lang="fr-FR" altLang="fr-FR">
                <a:latin typeface="Calibri" panose="020F0502020204030204" pitchFamily="34" charset="0"/>
              </a:rPr>
              <a:pPr/>
              <a:t>123</a:t>
            </a:fld>
            <a:endParaRPr lang="fr-FR" altLang="fr-FR">
              <a:latin typeface="Calibri" panose="020F0502020204030204" pitchFamily="34" charset="0"/>
            </a:endParaRPr>
          </a:p>
        </p:txBody>
      </p:sp>
    </p:spTree>
    <p:extLst>
      <p:ext uri="{BB962C8B-B14F-4D97-AF65-F5344CB8AC3E}">
        <p14:creationId xmlns:p14="http://schemas.microsoft.com/office/powerpoint/2010/main" val="14502862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58"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ts val="300"/>
              </a:spcBef>
              <a:buFont typeface="Arial" panose="020B0604020202020204" pitchFamily="34" charset="0"/>
              <a:buChar char="-"/>
            </a:pPr>
            <a:endParaRPr lang="fr-FR" altLang="fr-FR"/>
          </a:p>
        </p:txBody>
      </p:sp>
      <p:sp>
        <p:nvSpPr>
          <p:cNvPr id="53145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60DBE50-6C57-4B8A-A100-1FA448D09979}" type="slidenum">
              <a:rPr lang="fr-FR" altLang="fr-FR">
                <a:latin typeface="Calibri" panose="020F0502020204030204" pitchFamily="34" charset="0"/>
              </a:rPr>
              <a:pPr/>
              <a:t>124</a:t>
            </a:fld>
            <a:endParaRPr lang="fr-FR" altLang="fr-FR">
              <a:latin typeface="Calibri" panose="020F0502020204030204" pitchFamily="34" charset="0"/>
            </a:endParaRPr>
          </a:p>
        </p:txBody>
      </p:sp>
    </p:spTree>
    <p:extLst>
      <p:ext uri="{BB962C8B-B14F-4D97-AF65-F5344CB8AC3E}">
        <p14:creationId xmlns:p14="http://schemas.microsoft.com/office/powerpoint/2010/main" val="16459783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6" name="Espace réservé des commentaires 2"/>
          <p:cNvSpPr>
            <a:spLocks noGrp="1"/>
          </p:cNvSpPr>
          <p:nvPr>
            <p:ph type="body" idx="1"/>
          </p:nvPr>
        </p:nvSpPr>
        <p:spPr bwMode="auto">
          <a:xfrm>
            <a:off x="679450" y="5205413"/>
            <a:ext cx="6116638" cy="3481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ts val="300"/>
              </a:spcBef>
              <a:buFont typeface="Arial" panose="020B0604020202020204" pitchFamily="34" charset="0"/>
              <a:buChar char="-"/>
            </a:pPr>
            <a:endParaRPr lang="fr-FR" altLang="fr-FR"/>
          </a:p>
        </p:txBody>
      </p:sp>
      <p:sp>
        <p:nvSpPr>
          <p:cNvPr id="5335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9903540-C9B2-48AF-9191-ED3E345AC393}" type="slidenum">
              <a:rPr lang="fr-FR" altLang="fr-FR">
                <a:latin typeface="Calibri" panose="020F0502020204030204" pitchFamily="34" charset="0"/>
              </a:rPr>
              <a:pPr/>
              <a:t>125</a:t>
            </a:fld>
            <a:endParaRPr lang="fr-FR" altLang="fr-FR">
              <a:latin typeface="Calibri" panose="020F0502020204030204" pitchFamily="34" charset="0"/>
            </a:endParaRPr>
          </a:p>
        </p:txBody>
      </p:sp>
    </p:spTree>
    <p:extLst>
      <p:ext uri="{BB962C8B-B14F-4D97-AF65-F5344CB8AC3E}">
        <p14:creationId xmlns:p14="http://schemas.microsoft.com/office/powerpoint/2010/main" val="33054472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4" name="Espace réservé des notes 2"/>
          <p:cNvSpPr>
            <a:spLocks noGrp="1"/>
          </p:cNvSpPr>
          <p:nvPr>
            <p:ph type="body" idx="1"/>
          </p:nvPr>
        </p:nvSpPr>
        <p:spPr bwMode="auto">
          <a:xfrm>
            <a:off x="679450" y="4829175"/>
            <a:ext cx="6116638" cy="440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355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73F7A3C-B724-475A-A928-CACC67BB53F7}" type="slidenum">
              <a:rPr lang="fr-FR" altLang="fr-FR">
                <a:solidFill>
                  <a:srgbClr val="000000"/>
                </a:solidFill>
                <a:latin typeface="Calibri" panose="020F0502020204030204" pitchFamily="34" charset="0"/>
              </a:rPr>
              <a:pPr/>
              <a:t>126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1256837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2" name="Espace réservé des commentaires 2"/>
          <p:cNvSpPr>
            <a:spLocks noGrp="1"/>
          </p:cNvSpPr>
          <p:nvPr>
            <p:ph type="body" idx="1"/>
          </p:nvPr>
        </p:nvSpPr>
        <p:spPr bwMode="auto">
          <a:xfrm>
            <a:off x="679450" y="5059363"/>
            <a:ext cx="6116638" cy="3627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376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09506CF-7C7C-4D66-8872-84535B8518EF}" type="slidenum">
              <a:rPr lang="fr-FR" altLang="fr-FR">
                <a:solidFill>
                  <a:srgbClr val="000000"/>
                </a:solidFill>
                <a:latin typeface="Calibri" panose="020F0502020204030204" pitchFamily="34" charset="0"/>
              </a:rPr>
              <a:pPr/>
              <a:t>127</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1433595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3E20865B-12BC-4448-ADF5-D3BF78D7990A}" type="slidenum">
              <a:rPr lang="fr-FR" altLang="fr-FR" sz="1100">
                <a:solidFill>
                  <a:srgbClr val="000000"/>
                </a:solidFill>
                <a:latin typeface="Times New Roman" panose="02020603050405020304" pitchFamily="18" charset="0"/>
              </a:rPr>
              <a:pPr/>
              <a:t>128</a:t>
            </a:fld>
            <a:endParaRPr lang="fr-FR" altLang="fr-FR" sz="1100">
              <a:solidFill>
                <a:srgbClr val="000000"/>
              </a:solidFill>
              <a:latin typeface="Times New Roman" panose="02020603050405020304" pitchFamily="18" charset="0"/>
            </a:endParaRPr>
          </a:p>
        </p:txBody>
      </p:sp>
      <p:sp>
        <p:nvSpPr>
          <p:cNvPr id="539650"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1" name="Rectangle 3"/>
          <p:cNvSpPr>
            <a:spLocks noGrp="1" noChangeArrowheads="1"/>
          </p:cNvSpPr>
          <p:nvPr>
            <p:ph type="body" idx="1"/>
          </p:nvPr>
        </p:nvSpPr>
        <p:spPr bwMode="auto">
          <a:xfrm>
            <a:off x="676275" y="4592638"/>
            <a:ext cx="6121400" cy="5335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40000"/>
              </a:spcBef>
            </a:pPr>
            <a:endParaRPr lang="fr-FR" altLang="fr-FR" b="1"/>
          </a:p>
        </p:txBody>
      </p:sp>
    </p:spTree>
    <p:extLst>
      <p:ext uri="{BB962C8B-B14F-4D97-AF65-F5344CB8AC3E}">
        <p14:creationId xmlns:p14="http://schemas.microsoft.com/office/powerpoint/2010/main" val="12685688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8" name="Espace réservé des notes 2"/>
          <p:cNvSpPr>
            <a:spLocks noGrp="1"/>
          </p:cNvSpPr>
          <p:nvPr>
            <p:ph type="body" idx="1"/>
          </p:nvPr>
        </p:nvSpPr>
        <p:spPr bwMode="auto">
          <a:xfrm>
            <a:off x="679450" y="5046663"/>
            <a:ext cx="6116638"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5416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09E010C-7A22-4037-AD49-1F7D81C0D024}" type="slidenum">
              <a:rPr lang="fr-FR" altLang="fr-FR">
                <a:solidFill>
                  <a:srgbClr val="000000"/>
                </a:solidFill>
                <a:latin typeface="Calibri" panose="020F0502020204030204" pitchFamily="34" charset="0"/>
              </a:rPr>
              <a:pPr/>
              <a:t>129</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4386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bwMode="auto">
          <a:xfrm>
            <a:off x="355600" y="1196975"/>
            <a:ext cx="6149975" cy="3459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Rectangle 3"/>
          <p:cNvSpPr>
            <a:spLocks noGrp="1" noChangeArrowheads="1"/>
          </p:cNvSpPr>
          <p:nvPr>
            <p:ph type="body" idx="1"/>
          </p:nvPr>
        </p:nvSpPr>
        <p:spPr bwMode="auto">
          <a:xfrm>
            <a:off x="876300" y="5130800"/>
            <a:ext cx="5921375" cy="438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6793514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6" name="Espace réservé des commentaires 2"/>
          <p:cNvSpPr>
            <a:spLocks noGrp="1"/>
          </p:cNvSpPr>
          <p:nvPr>
            <p:ph type="body" idx="1"/>
          </p:nvPr>
        </p:nvSpPr>
        <p:spPr bwMode="auto">
          <a:xfrm>
            <a:off x="679450" y="5065713"/>
            <a:ext cx="6116638" cy="362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437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2056E0A-02DD-4E30-BAD4-6A0ED4B7CFF3}" type="slidenum">
              <a:rPr lang="fr-FR" altLang="fr-FR">
                <a:solidFill>
                  <a:srgbClr val="000000"/>
                </a:solidFill>
                <a:latin typeface="Calibri" panose="020F0502020204030204" pitchFamily="34" charset="0"/>
              </a:rPr>
              <a:pPr/>
              <a:t>130</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0310165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4" name="Espace réservé des notes 2"/>
          <p:cNvSpPr>
            <a:spLocks noGrp="1"/>
          </p:cNvSpPr>
          <p:nvPr>
            <p:ph type="body" idx="1"/>
          </p:nvPr>
        </p:nvSpPr>
        <p:spPr bwMode="auto">
          <a:xfrm>
            <a:off x="679450" y="4778375"/>
            <a:ext cx="6116638" cy="449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5457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C6750D4-E90F-441B-ABEF-23E70A8E7CFA}" type="slidenum">
              <a:rPr lang="fr-FR" altLang="fr-FR">
                <a:solidFill>
                  <a:srgbClr val="000000"/>
                </a:solidFill>
                <a:latin typeface="Calibri" panose="020F0502020204030204" pitchFamily="34" charset="0"/>
              </a:rPr>
              <a:pPr/>
              <a:t>131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6815101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Espace réservé de l'image des diapositives 1"/>
          <p:cNvSpPr>
            <a:spLocks noGrp="1" noRot="1" noChangeAspect="1" noTextEdit="1"/>
          </p:cNvSpPr>
          <p:nvPr>
            <p:ph type="sldImg"/>
          </p:nvPr>
        </p:nvSpPr>
        <p:spPr bwMode="auto">
          <a:xfrm>
            <a:off x="363538" y="1227138"/>
            <a:ext cx="6119812"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2" name="Rectangle 3"/>
          <p:cNvSpPr>
            <a:spLocks noGrp="1" noChangeArrowheads="1"/>
          </p:cNvSpPr>
          <p:nvPr>
            <p:ph type="body" idx="1"/>
          </p:nvPr>
        </p:nvSpPr>
        <p:spPr bwMode="auto">
          <a:xfrm>
            <a:off x="584200" y="5278438"/>
            <a:ext cx="6156325" cy="499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649" tIns="49323" rIns="98649" bIns="49323"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27302716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4989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86AF64C-AACD-4B32-BC6B-E8744580F8F5}" type="slidenum">
              <a:rPr lang="fr-FR" altLang="fr-FR">
                <a:latin typeface="Calibri" panose="020F0502020204030204" pitchFamily="34" charset="0"/>
              </a:rPr>
              <a:pPr/>
              <a:t>133</a:t>
            </a:fld>
            <a:endParaRPr lang="fr-FR" altLang="fr-FR">
              <a:latin typeface="Calibri" panose="020F0502020204030204" pitchFamily="34" charset="0"/>
            </a:endParaRPr>
          </a:p>
        </p:txBody>
      </p:sp>
    </p:spTree>
    <p:extLst>
      <p:ext uri="{BB962C8B-B14F-4D97-AF65-F5344CB8AC3E}">
        <p14:creationId xmlns:p14="http://schemas.microsoft.com/office/powerpoint/2010/main" val="21259761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193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BEAA94D-85A9-4FFA-96A8-753362E31D5E}" type="slidenum">
              <a:rPr lang="fr-FR" altLang="fr-FR">
                <a:latin typeface="Calibri" panose="020F0502020204030204" pitchFamily="34" charset="0"/>
              </a:rPr>
              <a:pPr/>
              <a:t>134</a:t>
            </a:fld>
            <a:endParaRPr lang="fr-FR" altLang="fr-FR">
              <a:latin typeface="Calibri" panose="020F0502020204030204" pitchFamily="34" charset="0"/>
            </a:endParaRPr>
          </a:p>
        </p:txBody>
      </p:sp>
    </p:spTree>
    <p:extLst>
      <p:ext uri="{BB962C8B-B14F-4D97-AF65-F5344CB8AC3E}">
        <p14:creationId xmlns:p14="http://schemas.microsoft.com/office/powerpoint/2010/main" val="25157821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398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10B68DD-CB8E-4F1D-B041-746843C2C355}" type="slidenum">
              <a:rPr lang="fr-FR" altLang="fr-FR">
                <a:latin typeface="Calibri" panose="020F0502020204030204" pitchFamily="34" charset="0"/>
              </a:rPr>
              <a:pPr/>
              <a:t>135</a:t>
            </a:fld>
            <a:endParaRPr lang="fr-FR" altLang="fr-FR">
              <a:latin typeface="Calibri" panose="020F0502020204030204" pitchFamily="34" charset="0"/>
            </a:endParaRPr>
          </a:p>
        </p:txBody>
      </p:sp>
    </p:spTree>
    <p:extLst>
      <p:ext uri="{BB962C8B-B14F-4D97-AF65-F5344CB8AC3E}">
        <p14:creationId xmlns:p14="http://schemas.microsoft.com/office/powerpoint/2010/main" val="37562334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60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448CA80-1341-4E6F-B3C0-81139CC12339}" type="slidenum">
              <a:rPr lang="fr-FR" altLang="fr-FR">
                <a:latin typeface="Calibri" panose="020F0502020204030204" pitchFamily="34" charset="0"/>
              </a:rPr>
              <a:pPr/>
              <a:t>136</a:t>
            </a:fld>
            <a:endParaRPr lang="fr-FR" altLang="fr-FR">
              <a:latin typeface="Calibri" panose="020F0502020204030204" pitchFamily="34" charset="0"/>
            </a:endParaRPr>
          </a:p>
        </p:txBody>
      </p:sp>
    </p:spTree>
    <p:extLst>
      <p:ext uri="{BB962C8B-B14F-4D97-AF65-F5344CB8AC3E}">
        <p14:creationId xmlns:p14="http://schemas.microsoft.com/office/powerpoint/2010/main" val="23226934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75949667-2E8C-4BF8-B435-69330A7DBA40}" type="slidenum">
              <a:rPr lang="fr-FR" altLang="fr-FR">
                <a:solidFill>
                  <a:srgbClr val="000000"/>
                </a:solidFill>
                <a:ea typeface="MS PGothic" panose="020B0600070205080204" pitchFamily="34" charset="-128"/>
              </a:rPr>
              <a:pPr/>
              <a:t>137</a:t>
            </a:fld>
            <a:endParaRPr lang="fr-FR" altLang="fr-FR">
              <a:solidFill>
                <a:srgbClr val="000000"/>
              </a:solidFill>
              <a:ea typeface="MS PGothic" panose="020B0600070205080204" pitchFamily="34" charset="-128"/>
            </a:endParaRPr>
          </a:p>
        </p:txBody>
      </p:sp>
      <p:sp>
        <p:nvSpPr>
          <p:cNvPr id="558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Rectangle 3"/>
          <p:cNvSpPr>
            <a:spLocks noGrp="1" noChangeArrowheads="1"/>
          </p:cNvSpPr>
          <p:nvPr>
            <p:ph type="body" idx="1"/>
          </p:nvPr>
        </p:nvSpPr>
        <p:spPr bwMode="auto">
          <a:xfrm>
            <a:off x="685800" y="5038725"/>
            <a:ext cx="6110288" cy="516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69" tIns="47286" rIns="94569" bIns="47286"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77656533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7A5150A-B246-4E99-B2C7-93016F1880BB}" type="slidenum">
              <a:rPr lang="fr-FR" altLang="fr-FR">
                <a:solidFill>
                  <a:srgbClr val="000000"/>
                </a:solidFill>
                <a:ea typeface="MS PGothic" panose="020B0600070205080204" pitchFamily="34" charset="-128"/>
              </a:rPr>
              <a:pPr/>
              <a:t>138</a:t>
            </a:fld>
            <a:endParaRPr lang="fr-FR" altLang="fr-FR">
              <a:solidFill>
                <a:srgbClr val="000000"/>
              </a:solidFill>
              <a:ea typeface="MS PGothic" panose="020B0600070205080204" pitchFamily="34" charset="-128"/>
            </a:endParaRPr>
          </a:p>
        </p:txBody>
      </p:sp>
      <p:sp>
        <p:nvSpPr>
          <p:cNvPr id="560130"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1" name="Rectangle 3"/>
          <p:cNvSpPr>
            <a:spLocks noGrp="1" noChangeArrowheads="1"/>
          </p:cNvSpPr>
          <p:nvPr>
            <p:ph type="body" idx="1"/>
          </p:nvPr>
        </p:nvSpPr>
        <p:spPr bwMode="auto">
          <a:xfrm>
            <a:off x="714375" y="4208463"/>
            <a:ext cx="6083300" cy="5645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b="1" u="sng"/>
          </a:p>
        </p:txBody>
      </p:sp>
    </p:spTree>
    <p:extLst>
      <p:ext uri="{BB962C8B-B14F-4D97-AF65-F5344CB8AC3E}">
        <p14:creationId xmlns:p14="http://schemas.microsoft.com/office/powerpoint/2010/main" val="31954710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4A69196-969D-4F33-AD34-7E62D889EC2C}" type="slidenum">
              <a:rPr lang="fr-FR" altLang="fr-FR">
                <a:solidFill>
                  <a:srgbClr val="000000"/>
                </a:solidFill>
                <a:ea typeface="MS PGothic" panose="020B0600070205080204" pitchFamily="34" charset="-128"/>
              </a:rPr>
              <a:pPr/>
              <a:t>139</a:t>
            </a:fld>
            <a:endParaRPr lang="fr-FR" altLang="fr-FR">
              <a:solidFill>
                <a:srgbClr val="000000"/>
              </a:solidFill>
              <a:ea typeface="MS PGothic" panose="020B0600070205080204" pitchFamily="34" charset="-128"/>
            </a:endParaRPr>
          </a:p>
        </p:txBody>
      </p:sp>
      <p:sp>
        <p:nvSpPr>
          <p:cNvPr id="562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79" name="Rectangle 3"/>
          <p:cNvSpPr>
            <a:spLocks noGrp="1" noChangeArrowheads="1"/>
          </p:cNvSpPr>
          <p:nvPr>
            <p:ph type="body" idx="1"/>
          </p:nvPr>
        </p:nvSpPr>
        <p:spPr bwMode="auto">
          <a:xfrm>
            <a:off x="681038" y="5072063"/>
            <a:ext cx="6116637"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84067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Espace réservé des commentaires 2"/>
          <p:cNvSpPr>
            <a:spLocks noGrp="1"/>
          </p:cNvSpPr>
          <p:nvPr>
            <p:ph type="body" idx="1"/>
          </p:nvPr>
        </p:nvSpPr>
        <p:spPr bwMode="auto">
          <a:xfrm>
            <a:off x="673100" y="5089525"/>
            <a:ext cx="612457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391831707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9E4C7D7-3F05-4F03-A681-A744B9F7C40A}" type="slidenum">
              <a:rPr lang="fr-FR" altLang="fr-FR">
                <a:solidFill>
                  <a:srgbClr val="000000"/>
                </a:solidFill>
                <a:ea typeface="MS PGothic" panose="020B0600070205080204" pitchFamily="34" charset="-128"/>
              </a:rPr>
              <a:pPr/>
              <a:t>140</a:t>
            </a:fld>
            <a:endParaRPr lang="fr-FR" altLang="fr-FR">
              <a:solidFill>
                <a:srgbClr val="000000"/>
              </a:solidFill>
              <a:ea typeface="MS PGothic" panose="020B0600070205080204" pitchFamily="34" charset="-128"/>
            </a:endParaRPr>
          </a:p>
        </p:txBody>
      </p:sp>
      <p:sp>
        <p:nvSpPr>
          <p:cNvPr id="564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7" name="Rectangle 3"/>
          <p:cNvSpPr>
            <a:spLocks noGrp="1" noChangeArrowheads="1"/>
          </p:cNvSpPr>
          <p:nvPr>
            <p:ph type="body" idx="1"/>
          </p:nvPr>
        </p:nvSpPr>
        <p:spPr bwMode="auto">
          <a:xfrm>
            <a:off x="458788" y="5026025"/>
            <a:ext cx="6337300" cy="5175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69" tIns="47286" rIns="94569" bIns="47286" numCol="1" anchor="t" anchorCtr="0" compatLnSpc="1">
            <a:prstTxWarp prst="textNoShape">
              <a:avLst/>
            </a:prstTxWarp>
          </a:bodyPr>
          <a:lstStyle/>
          <a:p>
            <a:pPr eaLnBrk="1" hangingPunct="1">
              <a:spcBef>
                <a:spcPct val="0"/>
              </a:spcBef>
              <a:buFontTx/>
              <a:buChar char="•"/>
            </a:pPr>
            <a:endParaRPr lang="fr-FR" altLang="fr-FR"/>
          </a:p>
        </p:txBody>
      </p:sp>
    </p:spTree>
    <p:extLst>
      <p:ext uri="{BB962C8B-B14F-4D97-AF65-F5344CB8AC3E}">
        <p14:creationId xmlns:p14="http://schemas.microsoft.com/office/powerpoint/2010/main" val="4943567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9C89763-310A-4106-BC03-1B0859A8B0BE}" type="slidenum">
              <a:rPr lang="fr-FR" altLang="fr-FR">
                <a:solidFill>
                  <a:srgbClr val="000000"/>
                </a:solidFill>
                <a:ea typeface="MS PGothic" panose="020B0600070205080204" pitchFamily="34" charset="-128"/>
              </a:rPr>
              <a:pPr/>
              <a:t>141</a:t>
            </a:fld>
            <a:endParaRPr lang="fr-FR" altLang="fr-FR">
              <a:solidFill>
                <a:srgbClr val="000000"/>
              </a:solidFill>
              <a:ea typeface="MS PGothic" panose="020B0600070205080204" pitchFamily="34" charset="-128"/>
            </a:endParaRPr>
          </a:p>
        </p:txBody>
      </p:sp>
      <p:sp>
        <p:nvSpPr>
          <p:cNvPr id="566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6275" name="Rectangle 3"/>
          <p:cNvSpPr>
            <a:spLocks noGrp="1" noChangeArrowheads="1"/>
          </p:cNvSpPr>
          <p:nvPr>
            <p:ph type="body" idx="1"/>
          </p:nvPr>
        </p:nvSpPr>
        <p:spPr bwMode="auto">
          <a:xfrm>
            <a:off x="679450" y="4938713"/>
            <a:ext cx="6116638" cy="3748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30840461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09D962A-5C58-4269-B7A8-7F8871B233E2}" type="slidenum">
              <a:rPr lang="fr-FR" altLang="fr-FR">
                <a:solidFill>
                  <a:srgbClr val="000000"/>
                </a:solidFill>
                <a:ea typeface="MS PGothic" panose="020B0600070205080204" pitchFamily="34" charset="-128"/>
              </a:rPr>
              <a:pPr/>
              <a:t>142</a:t>
            </a:fld>
            <a:endParaRPr lang="fr-FR" altLang="fr-FR">
              <a:solidFill>
                <a:srgbClr val="000000"/>
              </a:solidFill>
              <a:ea typeface="MS PGothic" panose="020B0600070205080204" pitchFamily="34" charset="-128"/>
            </a:endParaRPr>
          </a:p>
        </p:txBody>
      </p:sp>
      <p:sp>
        <p:nvSpPr>
          <p:cNvPr id="568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3" name="Rectangle 3"/>
          <p:cNvSpPr>
            <a:spLocks noGrp="1" noChangeArrowheads="1"/>
          </p:cNvSpPr>
          <p:nvPr>
            <p:ph type="body" idx="1"/>
          </p:nvPr>
        </p:nvSpPr>
        <p:spPr bwMode="auto">
          <a:xfrm>
            <a:off x="1020763" y="4953000"/>
            <a:ext cx="5775325" cy="524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569" tIns="47286" rIns="94569" bIns="47286"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2728539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DC418179-4319-4F04-9064-46026B3DF04E}" type="slidenum">
              <a:rPr lang="fr-FR" altLang="fr-FR" sz="1100">
                <a:solidFill>
                  <a:srgbClr val="000000"/>
                </a:solidFill>
                <a:latin typeface="Times New Roman" panose="02020603050405020304" pitchFamily="18" charset="0"/>
              </a:rPr>
              <a:pPr/>
              <a:t>143</a:t>
            </a:fld>
            <a:endParaRPr lang="fr-FR" altLang="fr-FR" sz="1100">
              <a:solidFill>
                <a:srgbClr val="000000"/>
              </a:solidFill>
              <a:latin typeface="Times New Roman" panose="02020603050405020304" pitchFamily="18" charset="0"/>
            </a:endParaRPr>
          </a:p>
        </p:txBody>
      </p:sp>
      <p:sp>
        <p:nvSpPr>
          <p:cNvPr id="570370"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Rectangle 3"/>
          <p:cNvSpPr>
            <a:spLocks noGrp="1" noChangeArrowheads="1"/>
          </p:cNvSpPr>
          <p:nvPr>
            <p:ph type="body" idx="1"/>
          </p:nvPr>
        </p:nvSpPr>
        <p:spPr bwMode="auto">
          <a:xfrm>
            <a:off x="679450" y="4727575"/>
            <a:ext cx="6116638" cy="4957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pitchFamily="49" charset="0"/>
            </a:endParaRPr>
          </a:p>
        </p:txBody>
      </p:sp>
    </p:spTree>
    <p:extLst>
      <p:ext uri="{BB962C8B-B14F-4D97-AF65-F5344CB8AC3E}">
        <p14:creationId xmlns:p14="http://schemas.microsoft.com/office/powerpoint/2010/main" val="25422771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A75DABE0-7760-4F24-8DCE-D35EDD208C85}" type="slidenum">
              <a:rPr lang="fr-FR" altLang="fr-FR" sz="1100">
                <a:solidFill>
                  <a:srgbClr val="000000"/>
                </a:solidFill>
                <a:latin typeface="Times New Roman" panose="02020603050405020304" pitchFamily="18" charset="0"/>
              </a:rPr>
              <a:pPr/>
              <a:t>144</a:t>
            </a:fld>
            <a:endParaRPr lang="fr-FR" altLang="fr-FR" sz="1100">
              <a:solidFill>
                <a:srgbClr val="000000"/>
              </a:solidFill>
              <a:latin typeface="Times New Roman" panose="02020603050405020304" pitchFamily="18" charset="0"/>
            </a:endParaRPr>
          </a:p>
        </p:txBody>
      </p:sp>
      <p:sp>
        <p:nvSpPr>
          <p:cNvPr id="572418"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2419" name="Rectangle 3"/>
          <p:cNvSpPr>
            <a:spLocks noGrp="1" noChangeArrowheads="1"/>
          </p:cNvSpPr>
          <p:nvPr>
            <p:ph type="body" idx="1"/>
          </p:nvPr>
        </p:nvSpPr>
        <p:spPr bwMode="auto">
          <a:xfrm>
            <a:off x="679450" y="4778375"/>
            <a:ext cx="60213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7615392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Espace réservé de l'image des diapositives 1"/>
          <p:cNvSpPr>
            <a:spLocks noGrp="1" noRot="1" noChangeAspect="1"/>
          </p:cNvSpPr>
          <p:nvPr>
            <p:ph type="sldImg"/>
          </p:nvPr>
        </p:nvSpPr>
        <p:spPr bwMode="auto">
          <a:xfrm>
            <a:off x="454025" y="549275"/>
            <a:ext cx="5956300" cy="3351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6" name="Espace réservé des notes 2"/>
          <p:cNvSpPr>
            <a:spLocks noGrp="1"/>
          </p:cNvSpPr>
          <p:nvPr>
            <p:ph type="body" idx="1"/>
          </p:nvPr>
        </p:nvSpPr>
        <p:spPr bwMode="auto">
          <a:xfrm>
            <a:off x="681038" y="4052888"/>
            <a:ext cx="6116637" cy="587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5000"/>
              </a:lnSpc>
              <a:spcBef>
                <a:spcPct val="0"/>
              </a:spcBef>
            </a:pPr>
            <a:endParaRPr lang="fr-FR" altLang="fr-FR">
              <a:latin typeface="Calibri" panose="020F0502020204030204" pitchFamily="34" charset="0"/>
            </a:endParaRPr>
          </a:p>
        </p:txBody>
      </p:sp>
      <p:sp>
        <p:nvSpPr>
          <p:cNvPr id="5744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68E163D-B601-4848-A620-C3A13B3EBC87}" type="slidenum">
              <a:rPr lang="fr-FR" altLang="fr-FR">
                <a:latin typeface="Calibri" panose="020F0502020204030204" pitchFamily="34" charset="0"/>
              </a:rPr>
              <a:pPr/>
              <a:t>145</a:t>
            </a:fld>
            <a:endParaRPr lang="fr-FR" altLang="fr-FR">
              <a:latin typeface="Calibri" panose="020F0502020204030204" pitchFamily="34" charset="0"/>
            </a:endParaRPr>
          </a:p>
        </p:txBody>
      </p:sp>
    </p:spTree>
    <p:extLst>
      <p:ext uri="{BB962C8B-B14F-4D97-AF65-F5344CB8AC3E}">
        <p14:creationId xmlns:p14="http://schemas.microsoft.com/office/powerpoint/2010/main" val="365710930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4" name="Espace réservé des notes 2"/>
          <p:cNvSpPr>
            <a:spLocks noGrp="1"/>
          </p:cNvSpPr>
          <p:nvPr>
            <p:ph type="body" idx="1"/>
          </p:nvPr>
        </p:nvSpPr>
        <p:spPr bwMode="auto">
          <a:xfrm>
            <a:off x="679450" y="5105400"/>
            <a:ext cx="6116638" cy="385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765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F797638-618B-4CF8-9C6F-3CDF65123D13}" type="slidenum">
              <a:rPr lang="fr-FR" altLang="fr-FR">
                <a:latin typeface="Calibri" panose="020F0502020204030204" pitchFamily="34" charset="0"/>
              </a:rPr>
              <a:pPr/>
              <a:t>146</a:t>
            </a:fld>
            <a:endParaRPr lang="fr-FR" altLang="fr-FR">
              <a:latin typeface="Calibri" panose="020F0502020204030204" pitchFamily="34" charset="0"/>
            </a:endParaRPr>
          </a:p>
        </p:txBody>
      </p:sp>
    </p:spTree>
    <p:extLst>
      <p:ext uri="{BB962C8B-B14F-4D97-AF65-F5344CB8AC3E}">
        <p14:creationId xmlns:p14="http://schemas.microsoft.com/office/powerpoint/2010/main" val="32417490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175C4713-6992-4A07-977B-29D4E2ED4061}" type="slidenum">
              <a:rPr lang="fr-FR" altLang="fr-FR" sz="1100">
                <a:solidFill>
                  <a:srgbClr val="000000"/>
                </a:solidFill>
                <a:latin typeface="Times New Roman" panose="02020603050405020304" pitchFamily="18" charset="0"/>
              </a:rPr>
              <a:pPr/>
              <a:t>147</a:t>
            </a:fld>
            <a:endParaRPr lang="fr-FR" altLang="fr-FR" sz="1100">
              <a:solidFill>
                <a:srgbClr val="000000"/>
              </a:solidFill>
              <a:latin typeface="Times New Roman" panose="02020603050405020304" pitchFamily="18" charset="0"/>
            </a:endParaRPr>
          </a:p>
        </p:txBody>
      </p:sp>
      <p:sp>
        <p:nvSpPr>
          <p:cNvPr id="578562" name="Rectangle 2"/>
          <p:cNvSpPr>
            <a:spLocks noGrp="1" noRot="1" noChangeAspect="1" noChangeArrowheads="1" noTextEdit="1"/>
          </p:cNvSpPr>
          <p:nvPr>
            <p:ph type="sldImg"/>
          </p:nvPr>
        </p:nvSpPr>
        <p:spPr bwMode="auto">
          <a:xfrm>
            <a:off x="473075"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3" name="Rectangle 3"/>
          <p:cNvSpPr>
            <a:spLocks noGrp="1" noChangeArrowheads="1"/>
          </p:cNvSpPr>
          <p:nvPr>
            <p:ph type="body" idx="1"/>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pitchFamily="49" charset="0"/>
            </a:endParaRPr>
          </a:p>
        </p:txBody>
      </p:sp>
    </p:spTree>
    <p:extLst>
      <p:ext uri="{BB962C8B-B14F-4D97-AF65-F5344CB8AC3E}">
        <p14:creationId xmlns:p14="http://schemas.microsoft.com/office/powerpoint/2010/main" val="135005974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0609" name="Shape 266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80610" name="Shape 2666"/>
          <p:cNvSpPr>
            <a:spLocks noGrp="1"/>
          </p:cNvSpPr>
          <p:nvPr>
            <p:ph type="body" idx="1"/>
          </p:nvPr>
        </p:nvSpPr>
        <p:spPr bwMode="auto">
          <a:xfrm>
            <a:off x="679450" y="4778375"/>
            <a:ext cx="6116638" cy="474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96" tIns="45536" rIns="91096" bIns="45536" numCol="1" anchor="t" anchorCtr="0" compatLnSpc="1">
            <a:prstTxWarp prst="textNoShape">
              <a:avLst/>
            </a:prstTxWarp>
          </a:bodyPr>
          <a:lstStyle/>
          <a:p>
            <a:pPr eaLnBrk="1" hangingPunct="1">
              <a:spcBef>
                <a:spcPct val="0"/>
              </a:spcBef>
            </a:pPr>
            <a:endParaRPr lang="fr-FR" altLang="fr-FR">
              <a:solidFill>
                <a:srgbClr val="000000"/>
              </a:solidFill>
              <a:sym typeface="Arial" panose="020B0604020202020204" pitchFamily="34" charset="0"/>
            </a:endParaRPr>
          </a:p>
          <a:p>
            <a:pPr eaLnBrk="1" hangingPunct="1">
              <a:spcBef>
                <a:spcPct val="0"/>
              </a:spcBef>
            </a:pPr>
            <a:endParaRPr lang="fr-FR" altLang="fr-FR">
              <a:solidFill>
                <a:srgbClr val="000000"/>
              </a:solidFill>
              <a:sym typeface="Arial" panose="020B0604020202020204" pitchFamily="34" charset="0"/>
            </a:endParaRPr>
          </a:p>
        </p:txBody>
      </p:sp>
      <p:sp>
        <p:nvSpPr>
          <p:cNvPr id="580611" name="Shape 2667"/>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6" tIns="45536" rIns="91096" bIns="4553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DB434FC-907F-450C-BF02-847938413FB8}" type="slidenum">
              <a:rPr lang="fr-FR" altLang="fr-FR">
                <a:solidFill>
                  <a:srgbClr val="000000"/>
                </a:solidFill>
                <a:latin typeface="Calibri" panose="020F0502020204030204" pitchFamily="34" charset="0"/>
                <a:sym typeface="Calibri" panose="020F0502020204030204" pitchFamily="34" charset="0"/>
              </a:rPr>
              <a:pPr/>
              <a:t>148</a:t>
            </a:fld>
            <a:endParaRPr lang="fr-FR" altLang="fr-FR">
              <a:solidFill>
                <a:srgbClr val="000000"/>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527788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2657" name="Shape 267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82658" name="Shape 2675"/>
          <p:cNvSpPr>
            <a:spLocks noGrp="1"/>
          </p:cNvSpPr>
          <p:nvPr>
            <p:ph type="body" idx="1"/>
          </p:nvPr>
        </p:nvSpPr>
        <p:spPr bwMode="auto">
          <a:xfrm>
            <a:off x="679450" y="4889500"/>
            <a:ext cx="6116638" cy="438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96" tIns="45536" rIns="91096" bIns="45536" numCol="1" anchor="t" anchorCtr="0" compatLnSpc="1">
            <a:prstTxWarp prst="textNoShape">
              <a:avLst/>
            </a:prstTxWarp>
          </a:bodyPr>
          <a:lstStyle/>
          <a:p>
            <a:pPr eaLnBrk="1" hangingPunct="1">
              <a:spcBef>
                <a:spcPct val="0"/>
              </a:spcBef>
            </a:pPr>
            <a:endParaRPr lang="fr-FR" altLang="fr-FR">
              <a:solidFill>
                <a:srgbClr val="000000"/>
              </a:solidFill>
              <a:sym typeface="Arial" panose="020B0604020202020204" pitchFamily="34" charset="0"/>
            </a:endParaRPr>
          </a:p>
        </p:txBody>
      </p:sp>
      <p:sp>
        <p:nvSpPr>
          <p:cNvPr id="582659" name="Shape 267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96" tIns="45536" rIns="91096" bIns="4553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6AEEFFC-DE51-489B-A6A3-1A5D1EC7654D}" type="slidenum">
              <a:rPr lang="fr-FR" altLang="fr-FR">
                <a:solidFill>
                  <a:srgbClr val="000000"/>
                </a:solidFill>
                <a:latin typeface="Calibri" panose="020F0502020204030204" pitchFamily="34" charset="0"/>
                <a:sym typeface="Calibri" panose="020F0502020204030204" pitchFamily="34" charset="0"/>
              </a:rPr>
              <a:pPr/>
              <a:t>149</a:t>
            </a:fld>
            <a:endParaRPr lang="fr-FR" altLang="fr-FR">
              <a:solidFill>
                <a:srgbClr val="000000"/>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8045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bwMode="auto">
          <a:xfrm>
            <a:off x="415925" y="1208088"/>
            <a:ext cx="6019800" cy="3386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4" name="Rectangle 4"/>
          <p:cNvSpPr>
            <a:spLocks noGrp="1" noChangeArrowheads="1"/>
          </p:cNvSpPr>
          <p:nvPr>
            <p:ph type="body" idx="1"/>
          </p:nvPr>
        </p:nvSpPr>
        <p:spPr bwMode="auto">
          <a:xfrm>
            <a:off x="785813" y="5049838"/>
            <a:ext cx="6011862" cy="572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tabLst>
                <a:tab pos="512763" algn="l"/>
              </a:tabLst>
            </a:pPr>
            <a:endParaRPr lang="fr-FR" altLang="fr-FR"/>
          </a:p>
        </p:txBody>
      </p:sp>
    </p:spTree>
    <p:extLst>
      <p:ext uri="{BB962C8B-B14F-4D97-AF65-F5344CB8AC3E}">
        <p14:creationId xmlns:p14="http://schemas.microsoft.com/office/powerpoint/2010/main" val="39104925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4" name="Espace réservé des commentaires 2"/>
          <p:cNvSpPr>
            <a:spLocks noGrp="1"/>
          </p:cNvSpPr>
          <p:nvPr>
            <p:ph type="body" idx="1"/>
          </p:nvPr>
        </p:nvSpPr>
        <p:spPr bwMode="auto">
          <a:xfrm>
            <a:off x="679450" y="4932363"/>
            <a:ext cx="6116638" cy="3754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867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04E9C03-BEB4-4823-A5F8-446BF541A0DA}" type="slidenum">
              <a:rPr lang="fr-FR" altLang="fr-FR">
                <a:latin typeface="Calibri" panose="020F0502020204030204" pitchFamily="34" charset="0"/>
              </a:rPr>
              <a:pPr/>
              <a:t>152</a:t>
            </a:fld>
            <a:endParaRPr lang="fr-FR" altLang="fr-FR">
              <a:latin typeface="Calibri" panose="020F0502020204030204" pitchFamily="34" charset="0"/>
            </a:endParaRPr>
          </a:p>
        </p:txBody>
      </p:sp>
    </p:spTree>
    <p:extLst>
      <p:ext uri="{BB962C8B-B14F-4D97-AF65-F5344CB8AC3E}">
        <p14:creationId xmlns:p14="http://schemas.microsoft.com/office/powerpoint/2010/main" val="35312152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2" name="Espace réservé des commentaires 2"/>
          <p:cNvSpPr>
            <a:spLocks noGrp="1"/>
          </p:cNvSpPr>
          <p:nvPr>
            <p:ph type="body" idx="1"/>
          </p:nvPr>
        </p:nvSpPr>
        <p:spPr bwMode="auto">
          <a:xfrm>
            <a:off x="679450" y="5059363"/>
            <a:ext cx="5438775" cy="3627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
        <p:nvSpPr>
          <p:cNvPr id="5888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79D2C71-2319-48F4-AD5B-9F68D7E0D4D9}" type="slidenum">
              <a:rPr lang="fr-FR" altLang="fr-FR">
                <a:latin typeface="Calibri" panose="020F0502020204030204" pitchFamily="34" charset="0"/>
              </a:rPr>
              <a:pPr/>
              <a:t>153</a:t>
            </a:fld>
            <a:endParaRPr lang="fr-FR" altLang="fr-FR">
              <a:latin typeface="Calibri" panose="020F0502020204030204" pitchFamily="34" charset="0"/>
            </a:endParaRPr>
          </a:p>
        </p:txBody>
      </p:sp>
    </p:spTree>
    <p:extLst>
      <p:ext uri="{BB962C8B-B14F-4D97-AF65-F5344CB8AC3E}">
        <p14:creationId xmlns:p14="http://schemas.microsoft.com/office/powerpoint/2010/main" val="230763263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4"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918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1EEB278-3BC0-4F34-BBB7-FD547E59A295}" type="slidenum">
              <a:rPr lang="fr-FR" altLang="fr-FR">
                <a:latin typeface="Calibri" panose="020F0502020204030204" pitchFamily="34" charset="0"/>
              </a:rPr>
              <a:pPr/>
              <a:t>155</a:t>
            </a:fld>
            <a:endParaRPr lang="fr-FR" altLang="fr-FR">
              <a:latin typeface="Calibri" panose="020F0502020204030204" pitchFamily="34" charset="0"/>
            </a:endParaRPr>
          </a:p>
        </p:txBody>
      </p:sp>
    </p:spTree>
    <p:extLst>
      <p:ext uri="{BB962C8B-B14F-4D97-AF65-F5344CB8AC3E}">
        <p14:creationId xmlns:p14="http://schemas.microsoft.com/office/powerpoint/2010/main" val="12956126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2"/>
          <p:cNvSpPr>
            <a:spLocks noGrp="1" noRot="1" noChangeAspect="1" noChangeArrowheads="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2" name="Rectangle 4"/>
          <p:cNvSpPr>
            <a:spLocks noGrp="1" noChangeArrowheads="1"/>
          </p:cNvSpPr>
          <p:nvPr>
            <p:ph type="body" idx="1"/>
          </p:nvPr>
        </p:nvSpPr>
        <p:spPr bwMode="auto">
          <a:xfrm>
            <a:off x="673100" y="5119688"/>
            <a:ext cx="6064250" cy="5273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z="1000"/>
          </a:p>
        </p:txBody>
      </p:sp>
    </p:spTree>
    <p:extLst>
      <p:ext uri="{BB962C8B-B14F-4D97-AF65-F5344CB8AC3E}">
        <p14:creationId xmlns:p14="http://schemas.microsoft.com/office/powerpoint/2010/main" val="17947956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Rot="1" noChangeAspect="1" noChangeArrowheads="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0" name="Rectangle 4"/>
          <p:cNvSpPr>
            <a:spLocks noGrp="1" noChangeArrowheads="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0990246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8" name="Rectangle 3"/>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160750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3163835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4" name="Espace réservé des commentaires 2"/>
          <p:cNvSpPr>
            <a:spLocks noGrp="1"/>
          </p:cNvSpPr>
          <p:nvPr>
            <p:ph type="body" idx="1"/>
          </p:nvPr>
        </p:nvSpPr>
        <p:spPr bwMode="auto">
          <a:xfrm>
            <a:off x="733425" y="4919663"/>
            <a:ext cx="6064250"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320077901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95247738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263161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bwMode="auto">
          <a:xfrm>
            <a:off x="368300" y="1158875"/>
            <a:ext cx="6151563"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Rectangle 3"/>
          <p:cNvSpPr>
            <a:spLocks noGrp="1" noChangeArrowheads="1"/>
          </p:cNvSpPr>
          <p:nvPr>
            <p:ph type="body" idx="1"/>
          </p:nvPr>
        </p:nvSpPr>
        <p:spPr bwMode="auto">
          <a:xfrm>
            <a:off x="811213" y="4994275"/>
            <a:ext cx="5970587" cy="4924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36563" eaLnBrk="1" hangingPunct="1">
              <a:spcBef>
                <a:spcPct val="0"/>
              </a:spcBef>
            </a:pPr>
            <a:endParaRPr lang="fr-FR" altLang="fr-FR">
              <a:sym typeface="Wingdings" panose="05000000000000000000" pitchFamily="2" charset="2"/>
            </a:endParaRPr>
          </a:p>
        </p:txBody>
      </p:sp>
    </p:spTree>
    <p:extLst>
      <p:ext uri="{BB962C8B-B14F-4D97-AF65-F5344CB8AC3E}">
        <p14:creationId xmlns:p14="http://schemas.microsoft.com/office/powerpoint/2010/main" val="52860179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814492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6" name="Rectangle 3"/>
          <p:cNvSpPr>
            <a:spLocks noGrp="1"/>
          </p:cNvSpPr>
          <p:nvPr>
            <p:ph type="body" idx="1"/>
          </p:nvPr>
        </p:nvSpPr>
        <p:spPr bwMode="auto">
          <a:xfrm>
            <a:off x="685800" y="4721225"/>
            <a:ext cx="6111875" cy="5041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sz="1000" i="1"/>
          </a:p>
        </p:txBody>
      </p:sp>
    </p:spTree>
    <p:extLst>
      <p:ext uri="{BB962C8B-B14F-4D97-AF65-F5344CB8AC3E}">
        <p14:creationId xmlns:p14="http://schemas.microsoft.com/office/powerpoint/2010/main" val="80491145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52080679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2" name="Rectangle 5"/>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65938787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0" name="Espace réservé des commentaires 2"/>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3009882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8" name="Espace réservé des commentaires 2"/>
          <p:cNvSpPr>
            <a:spLocks noGrp="1"/>
          </p:cNvSpPr>
          <p:nvPr>
            <p:ph type="body" idx="1"/>
          </p:nvPr>
        </p:nvSpPr>
        <p:spPr bwMode="auto">
          <a:xfrm>
            <a:off x="673100" y="5119688"/>
            <a:ext cx="6122988" cy="485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3300"/>
              </a:solidFill>
            </a:endParaRPr>
          </a:p>
        </p:txBody>
      </p:sp>
    </p:spTree>
    <p:extLst>
      <p:ext uri="{BB962C8B-B14F-4D97-AF65-F5344CB8AC3E}">
        <p14:creationId xmlns:p14="http://schemas.microsoft.com/office/powerpoint/2010/main" val="61764090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Espace réservé de l'image des diapositives 1"/>
          <p:cNvSpPr>
            <a:spLocks noGrp="1" noRot="1" noChangeAspect="1" noTextEdit="1"/>
          </p:cNvSpPr>
          <p:nvPr>
            <p:ph type="sldImg"/>
          </p:nvPr>
        </p:nvSpPr>
        <p:spPr bwMode="auto">
          <a:xfrm>
            <a:off x="92075"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6" name="Espace réservé des commentaires 2"/>
          <p:cNvSpPr>
            <a:spLocks noGrp="1"/>
          </p:cNvSpPr>
          <p:nvPr>
            <p:ph type="body" idx="1"/>
          </p:nvPr>
        </p:nvSpPr>
        <p:spPr bwMode="auto">
          <a:xfrm>
            <a:off x="733425" y="4930775"/>
            <a:ext cx="6064250" cy="5427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p>
        </p:txBody>
      </p:sp>
    </p:spTree>
    <p:extLst>
      <p:ext uri="{BB962C8B-B14F-4D97-AF65-F5344CB8AC3E}">
        <p14:creationId xmlns:p14="http://schemas.microsoft.com/office/powerpoint/2010/main" val="62825300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2"/>
          <p:cNvSpPr>
            <a:spLocks noGrp="1" noRot="1" noChangeAspect="1" noChangeArrowheads="1" noTextEdit="1"/>
          </p:cNvSpPr>
          <p:nvPr>
            <p:ph type="sldImg"/>
          </p:nvPr>
        </p:nvSpPr>
        <p:spPr bwMode="auto">
          <a:xfrm>
            <a:off x="376238" y="1160463"/>
            <a:ext cx="6042025" cy="3398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4" name="Rectangle 3"/>
          <p:cNvSpPr>
            <a:spLocks noGrp="1" noChangeArrowheads="1"/>
          </p:cNvSpPr>
          <p:nvPr>
            <p:ph type="body" idx="1"/>
          </p:nvPr>
        </p:nvSpPr>
        <p:spPr bwMode="auto">
          <a:xfrm>
            <a:off x="666750" y="5557838"/>
            <a:ext cx="6072188"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14" tIns="45809" rIns="91614" bIns="45809"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b="1"/>
          </a:p>
          <a:p>
            <a:pPr eaLnBrk="1" hangingPunct="1">
              <a:spcBef>
                <a:spcPct val="0"/>
              </a:spcBef>
            </a:pPr>
            <a:endParaRPr lang="fr-FR" altLang="fr-FR"/>
          </a:p>
        </p:txBody>
      </p:sp>
    </p:spTree>
    <p:extLst>
      <p:ext uri="{BB962C8B-B14F-4D97-AF65-F5344CB8AC3E}">
        <p14:creationId xmlns:p14="http://schemas.microsoft.com/office/powerpoint/2010/main" val="311564916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6246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57C80DD-F0A8-4D18-B9BC-7730C44701FE}" type="slidenum">
              <a:rPr lang="fr-FR" altLang="fr-FR">
                <a:solidFill>
                  <a:srgbClr val="000000"/>
                </a:solidFill>
                <a:latin typeface="Calibri" panose="020F0502020204030204" pitchFamily="34" charset="0"/>
              </a:rPr>
              <a:pPr/>
              <a:t>171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52347597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62669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23CD1D1-798F-4EE5-A819-2C2DACEBFB42}" type="slidenum">
              <a:rPr lang="fr-FR" altLang="fr-FR">
                <a:solidFill>
                  <a:srgbClr val="000000"/>
                </a:solidFill>
                <a:latin typeface="Calibri" panose="020F0502020204030204" pitchFamily="34" charset="0"/>
              </a:rPr>
              <a:pPr/>
              <a:t>172</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743423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36902877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8" name="Espace réservé des commentaires 2"/>
          <p:cNvSpPr>
            <a:spLocks noGrp="1"/>
          </p:cNvSpPr>
          <p:nvPr>
            <p:ph type="body" idx="1"/>
          </p:nvPr>
        </p:nvSpPr>
        <p:spPr bwMode="auto">
          <a:xfrm>
            <a:off x="679450" y="5165725"/>
            <a:ext cx="6116638" cy="3521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62873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5D0B948-4467-48EC-984E-61D595CBFA16}" type="slidenum">
              <a:rPr lang="fr-FR" altLang="fr-FR">
                <a:solidFill>
                  <a:srgbClr val="000000"/>
                </a:solidFill>
                <a:latin typeface="Calibri" panose="020F0502020204030204" pitchFamily="34" charset="0"/>
              </a:rPr>
              <a:pPr/>
              <a:t>173</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35585680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Espace réservé de l'image des diapositives 1"/>
          <p:cNvSpPr>
            <a:spLocks noGrp="1" noRot="1" noChangeAspect="1" noTextEdit="1"/>
          </p:cNvSpPr>
          <p:nvPr>
            <p:ph type="sldImg"/>
          </p:nvPr>
        </p:nvSpPr>
        <p:spPr bwMode="auto">
          <a:xfrm>
            <a:off x="414338" y="1184275"/>
            <a:ext cx="5984875" cy="3367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6" name="Rectangle 3"/>
          <p:cNvSpPr>
            <a:spLocks noGrp="1" noChangeArrowheads="1"/>
          </p:cNvSpPr>
          <p:nvPr>
            <p:ph type="body" idx="1"/>
          </p:nvPr>
        </p:nvSpPr>
        <p:spPr bwMode="auto">
          <a:xfrm>
            <a:off x="644525" y="4967288"/>
            <a:ext cx="5645150" cy="4703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55" tIns="45929" rIns="91855" bIns="45929"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28748786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2"/>
          <p:cNvSpPr>
            <a:spLocks noGrp="1" noRot="1" noChangeAspect="1" noChangeArrowheads="1" noTextEdit="1"/>
          </p:cNvSpPr>
          <p:nvPr>
            <p:ph type="sldImg"/>
          </p:nvPr>
        </p:nvSpPr>
        <p:spPr bwMode="auto">
          <a:xfrm>
            <a:off x="301625" y="1127125"/>
            <a:ext cx="6243638"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4" name="Rectangle 3"/>
          <p:cNvSpPr>
            <a:spLocks noGrp="1" noChangeArrowheads="1"/>
          </p:cNvSpPr>
          <p:nvPr>
            <p:ph type="body" idx="1"/>
          </p:nvPr>
        </p:nvSpPr>
        <p:spPr bwMode="auto">
          <a:xfrm>
            <a:off x="673100" y="4921250"/>
            <a:ext cx="6069013" cy="554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buFontTx/>
              <a:buChar char="•"/>
            </a:pPr>
            <a:endParaRPr lang="fr-FR" altLang="fr-FR" b="1" dirty="0"/>
          </a:p>
        </p:txBody>
      </p:sp>
    </p:spTree>
    <p:extLst>
      <p:ext uri="{BB962C8B-B14F-4D97-AF65-F5344CB8AC3E}">
        <p14:creationId xmlns:p14="http://schemas.microsoft.com/office/powerpoint/2010/main" val="250186330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2"/>
          <p:cNvSpPr>
            <a:spLocks noGrp="1" noRot="1" noChangeAspect="1" noChangeArrowheads="1" noTextEdit="1"/>
          </p:cNvSpPr>
          <p:nvPr>
            <p:ph type="sldImg"/>
          </p:nvPr>
        </p:nvSpPr>
        <p:spPr bwMode="auto">
          <a:xfrm>
            <a:off x="373063" y="1066800"/>
            <a:ext cx="6013450" cy="3382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2" name="Rectangle 4"/>
          <p:cNvSpPr>
            <a:spLocks noGrp="1" noChangeArrowheads="1"/>
          </p:cNvSpPr>
          <p:nvPr>
            <p:ph type="body" idx="1"/>
          </p:nvPr>
        </p:nvSpPr>
        <p:spPr bwMode="auto">
          <a:xfrm>
            <a:off x="728663" y="4975225"/>
            <a:ext cx="6069012"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242566345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Espace réservé de l'image des diapositives 1"/>
          <p:cNvSpPr>
            <a:spLocks noGrp="1" noRot="1" noChangeAspect="1" noTextEdit="1"/>
          </p:cNvSpPr>
          <p:nvPr>
            <p:ph type="sldImg"/>
          </p:nvPr>
        </p:nvSpPr>
        <p:spPr bwMode="auto">
          <a:xfrm>
            <a:off x="330200" y="1000125"/>
            <a:ext cx="6103938" cy="34337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0" name="Rectangle 3"/>
          <p:cNvSpPr>
            <a:spLocks noGrp="1" noChangeArrowheads="1"/>
          </p:cNvSpPr>
          <p:nvPr>
            <p:ph type="body" idx="1"/>
          </p:nvPr>
        </p:nvSpPr>
        <p:spPr bwMode="auto">
          <a:xfrm>
            <a:off x="673100" y="5118100"/>
            <a:ext cx="5894388" cy="4849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87" tIns="47591" rIns="95187" bIns="47591"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288665135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Grp="1" noRot="1" noChangeAspect="1" noTextEdit="1"/>
          </p:cNvSpPr>
          <p:nvPr>
            <p:ph type="sldImg"/>
          </p:nvPr>
        </p:nvSpPr>
        <p:spPr bwMode="auto">
          <a:xfrm>
            <a:off x="393700" y="1090613"/>
            <a:ext cx="5988050"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78" name="Rectangle 3"/>
          <p:cNvSpPr>
            <a:spLocks noGrp="1"/>
          </p:cNvSpPr>
          <p:nvPr>
            <p:ph type="body" idx="1"/>
          </p:nvPr>
        </p:nvSpPr>
        <p:spPr bwMode="auto">
          <a:xfrm>
            <a:off x="504779" y="4731039"/>
            <a:ext cx="6140450" cy="540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le conseil en dermatologie ?</a:t>
            </a:r>
          </a:p>
          <a:p>
            <a:pPr>
              <a:spcBef>
                <a:spcPct val="0"/>
              </a:spcBef>
            </a:pPr>
            <a:r>
              <a:rPr lang="fr-FR" altLang="fr-FR" i="1" dirty="0">
                <a:sym typeface="Wingdings" panose="05000000000000000000" pitchFamily="2" charset="2"/>
              </a:rPr>
              <a:t>Pensez également à vérifier le stock des médicaments que vous allez conseiller…</a:t>
            </a:r>
            <a:endParaRPr lang="fr-FR" altLang="fr-FR" dirty="0"/>
          </a:p>
        </p:txBody>
      </p:sp>
    </p:spTree>
    <p:extLst>
      <p:ext uri="{BB962C8B-B14F-4D97-AF65-F5344CB8AC3E}">
        <p14:creationId xmlns:p14="http://schemas.microsoft.com/office/powerpoint/2010/main" val="420797282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bwMode="auto">
          <a:xfrm>
            <a:off x="293688" y="1262063"/>
            <a:ext cx="6143625"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Rectangle 3"/>
          <p:cNvSpPr>
            <a:spLocks noGrp="1" noChangeArrowheads="1"/>
          </p:cNvSpPr>
          <p:nvPr>
            <p:ph type="body" idx="1"/>
          </p:nvPr>
        </p:nvSpPr>
        <p:spPr bwMode="auto">
          <a:xfrm>
            <a:off x="635000" y="5240338"/>
            <a:ext cx="6162675"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40" rIns="91275" bIns="45640" numCol="1" anchor="t" anchorCtr="0" compatLnSpc="1">
            <a:prstTxWarp prst="textNoShape">
              <a:avLst/>
            </a:prstTxWarp>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pPr eaLnBrk="1" hangingPunct="1">
              <a:spcBef>
                <a:spcPct val="0"/>
              </a:spcBef>
            </a:pPr>
            <a:endParaRPr lang="fr-FR" altLang="fr-FR" dirty="0">
              <a:solidFill>
                <a:srgbClr val="FF0000"/>
              </a:solidFill>
            </a:endParaRPr>
          </a:p>
        </p:txBody>
      </p:sp>
    </p:spTree>
    <p:extLst>
      <p:ext uri="{BB962C8B-B14F-4D97-AF65-F5344CB8AC3E}">
        <p14:creationId xmlns:p14="http://schemas.microsoft.com/office/powerpoint/2010/main" val="426899609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5863763"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70" y="4708976"/>
            <a:ext cx="5936644"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2"/>
          <p:cNvSpPr>
            <a:spLocks noGrp="1" noRot="1" noChangeAspect="1" noChangeArrowheads="1" noTextEdit="1"/>
          </p:cNvSpPr>
          <p:nvPr>
            <p:ph type="sldImg"/>
          </p:nvPr>
        </p:nvSpPr>
        <p:spPr bwMode="auto">
          <a:xfrm>
            <a:off x="339725" y="1225550"/>
            <a:ext cx="6118225"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2" name="Rectangle 4"/>
          <p:cNvSpPr>
            <a:spLocks noGrp="1" noChangeArrowheads="1"/>
          </p:cNvSpPr>
          <p:nvPr>
            <p:ph type="body" idx="1"/>
          </p:nvPr>
        </p:nvSpPr>
        <p:spPr bwMode="auto">
          <a:xfrm>
            <a:off x="666750" y="5019675"/>
            <a:ext cx="6069013" cy="5076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53" tIns="47573" rIns="95153" bIns="47573" numCol="1" anchor="t" anchorCtr="0" compatLnSpc="1">
            <a:prstTxWarp prst="textNoShape">
              <a:avLst/>
            </a:prstTxWarp>
          </a:bodyPr>
          <a:lstStyle/>
          <a:p>
            <a:pPr eaLnBrk="1" hangingPunct="1">
              <a:spcBef>
                <a:spcPts val="600"/>
              </a:spcBef>
              <a:buFontTx/>
              <a:buChar char="•"/>
            </a:pPr>
            <a:endParaRPr lang="fr-FR" altLang="fr-FR" dirty="0"/>
          </a:p>
        </p:txBody>
      </p:sp>
    </p:spTree>
    <p:extLst>
      <p:ext uri="{BB962C8B-B14F-4D97-AF65-F5344CB8AC3E}">
        <p14:creationId xmlns:p14="http://schemas.microsoft.com/office/powerpoint/2010/main" val="2127914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bwMode="auto">
          <a:xfrm>
            <a:off x="415925" y="1208088"/>
            <a:ext cx="6019800" cy="33861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Rectangle 4"/>
          <p:cNvSpPr>
            <a:spLocks noGrp="1" noChangeArrowheads="1"/>
          </p:cNvSpPr>
          <p:nvPr>
            <p:ph type="body" idx="1"/>
          </p:nvPr>
        </p:nvSpPr>
        <p:spPr bwMode="auto">
          <a:xfrm>
            <a:off x="811213" y="5041900"/>
            <a:ext cx="5986462" cy="5722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buFontTx/>
              <a:buChar char="•"/>
              <a:tabLst>
                <a:tab pos="512763" algn="l"/>
              </a:tabLst>
            </a:pPr>
            <a:endParaRPr lang="fr-FR" altLang="fr-FR" b="1"/>
          </a:p>
          <a:p>
            <a:pPr eaLnBrk="1" hangingPunct="1">
              <a:spcBef>
                <a:spcPct val="0"/>
              </a:spcBef>
              <a:tabLst>
                <a:tab pos="512763" algn="l"/>
              </a:tabLst>
            </a:pPr>
            <a:endParaRPr lang="fr-FR" altLang="fr-FR"/>
          </a:p>
        </p:txBody>
      </p:sp>
    </p:spTree>
    <p:extLst>
      <p:ext uri="{BB962C8B-B14F-4D97-AF65-F5344CB8AC3E}">
        <p14:creationId xmlns:p14="http://schemas.microsoft.com/office/powerpoint/2010/main" val="149044335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41248"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Espace réservé des commentaires 2"/>
          <p:cNvSpPr>
            <a:spLocks noGrp="1"/>
          </p:cNvSpPr>
          <p:nvPr>
            <p:ph type="body" idx="1"/>
          </p:nvPr>
        </p:nvSpPr>
        <p:spPr bwMode="auto">
          <a:xfrm>
            <a:off x="673100" y="5089525"/>
            <a:ext cx="612457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p:txBody>
      </p:sp>
    </p:spTree>
    <p:extLst>
      <p:ext uri="{BB962C8B-B14F-4D97-AF65-F5344CB8AC3E}">
        <p14:creationId xmlns:p14="http://schemas.microsoft.com/office/powerpoint/2010/main" val="189949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473075" y="746125"/>
            <a:ext cx="5949950" cy="3348038"/>
          </a:xfrm>
          <a:ln/>
        </p:spPr>
      </p:sp>
      <p:sp>
        <p:nvSpPr>
          <p:cNvPr id="3" name="Espace réservé des commentaires 2"/>
          <p:cNvSpPr>
            <a:spLocks noGrp="1"/>
          </p:cNvSpPr>
          <p:nvPr>
            <p:ph type="body" idx="1"/>
          </p:nvPr>
        </p:nvSpPr>
        <p:spPr>
          <a:xfrm>
            <a:off x="659757" y="4716464"/>
            <a:ext cx="6137918" cy="4465637"/>
          </a:xfrm>
        </p:spPr>
        <p:txBody>
          <a:bodyPr/>
          <a:lstStyle/>
          <a:p>
            <a:pPr>
              <a:defRPr/>
            </a:pPr>
            <a:r>
              <a:rPr lang="fr-FR" b="1" u="sng" dirty="0">
                <a:latin typeface="Arial" panose="020B0604020202020204" pitchFamily="34" charset="0"/>
                <a:cs typeface="Arial" panose="020B0604020202020204" pitchFamily="34" charset="0"/>
              </a:rPr>
              <a:t>Commentaires</a:t>
            </a:r>
          </a:p>
          <a:p>
            <a:pPr>
              <a:defRPr/>
            </a:pPr>
            <a:endParaRPr lang="fr-FR" dirty="0">
              <a:latin typeface="Arial" panose="020B0604020202020204" pitchFamily="34" charset="0"/>
              <a:cs typeface="Arial" panose="020B0604020202020204" pitchFamily="34" charset="0"/>
            </a:endParaRPr>
          </a:p>
          <a:p>
            <a:pPr>
              <a:defRPr/>
            </a:pPr>
            <a:r>
              <a:rPr lang="fr-FR" dirty="0">
                <a:latin typeface="Arial" panose="020B0604020202020204" pitchFamily="34" charset="0"/>
                <a:cs typeface="Arial" panose="020B0604020202020204" pitchFamily="34" charset="0"/>
              </a:rPr>
              <a:t>Le CDFH met en œuvre des actions à destination des personnes en situation de handicap </a:t>
            </a:r>
          </a:p>
        </p:txBody>
      </p:sp>
      <p:sp>
        <p:nvSpPr>
          <p:cNvPr id="31748" name="Espace réservé du numéro de diapositive 3"/>
          <p:cNvSpPr>
            <a:spLocks noGrp="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7B18DEB9-3AEC-4C50-9BA9-42AB8DDE873F}" type="slidenum">
              <a:rPr lang="fr-FR" altLang="fr-FR" sz="1100">
                <a:solidFill>
                  <a:srgbClr val="000000"/>
                </a:solidFill>
                <a:latin typeface="Times New Roman" panose="02020603050405020304" pitchFamily="18" charset="0"/>
              </a:rPr>
              <a:pPr defTabSz="914308"/>
              <a:t>2</a:t>
            </a:fld>
            <a:endParaRPr lang="fr-FR" altLang="fr-FR"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61962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205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48611DA-DB7B-4357-A354-95539D60DBFA}" type="slidenum">
              <a:rPr lang="fr-FR" altLang="fr-FR">
                <a:latin typeface="Calibri" panose="020F0502020204030204" pitchFamily="34" charset="0"/>
              </a:rPr>
              <a:pPr/>
              <a:t>20</a:t>
            </a:fld>
            <a:endParaRPr lang="fr-FR" altLang="fr-FR">
              <a:latin typeface="Calibri" panose="020F0502020204030204" pitchFamily="34" charset="0"/>
            </a:endParaRPr>
          </a:p>
        </p:txBody>
      </p:sp>
    </p:spTree>
    <p:extLst>
      <p:ext uri="{BB962C8B-B14F-4D97-AF65-F5344CB8AC3E}">
        <p14:creationId xmlns:p14="http://schemas.microsoft.com/office/powerpoint/2010/main" val="2528797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Espace réservé des commentaires 2"/>
          <p:cNvSpPr>
            <a:spLocks noGrp="1"/>
          </p:cNvSpPr>
          <p:nvPr>
            <p:ph type="body" idx="1"/>
          </p:nvPr>
        </p:nvSpPr>
        <p:spPr bwMode="auto">
          <a:xfrm>
            <a:off x="673100" y="5089525"/>
            <a:ext cx="6124575" cy="424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a:p>
            <a:pPr eaLnBrk="1" hangingPunct="1">
              <a:spcBef>
                <a:spcPct val="0"/>
              </a:spcBef>
              <a:buFontTx/>
              <a:buChar char="•"/>
              <a:tabLst>
                <a:tab pos="512763" algn="l"/>
              </a:tabLst>
            </a:pPr>
            <a:endParaRPr lang="fr-FR" altLang="fr-FR"/>
          </a:p>
        </p:txBody>
      </p:sp>
    </p:spTree>
    <p:extLst>
      <p:ext uri="{BB962C8B-B14F-4D97-AF65-F5344CB8AC3E}">
        <p14:creationId xmlns:p14="http://schemas.microsoft.com/office/powerpoint/2010/main" val="1795390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bwMode="auto">
          <a:xfrm>
            <a:off x="306388" y="1195388"/>
            <a:ext cx="6173787"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Espace réservé des commentaires 1"/>
          <p:cNvSpPr>
            <a:spLocks noGrp="1"/>
          </p:cNvSpPr>
          <p:nvPr>
            <p:ph type="body" idx="1"/>
          </p:nvPr>
        </p:nvSpPr>
        <p:spPr bwMode="auto">
          <a:xfrm>
            <a:off x="679450" y="5026025"/>
            <a:ext cx="6118225" cy="4230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18083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8" name="Espace réservé des notes 2"/>
          <p:cNvSpPr>
            <a:spLocks noGrp="1"/>
          </p:cNvSpPr>
          <p:nvPr>
            <p:ph type="body" idx="1"/>
          </p:nvPr>
        </p:nvSpPr>
        <p:spPr bwMode="auto">
          <a:xfrm>
            <a:off x="679450" y="4721225"/>
            <a:ext cx="6116638" cy="551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p>
        </p:txBody>
      </p:sp>
      <p:sp>
        <p:nvSpPr>
          <p:cNvPr id="32665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3556872-767E-40DA-9589-4DAA56D92137}" type="slidenum">
              <a:rPr lang="fr-FR" altLang="fr-FR">
                <a:solidFill>
                  <a:srgbClr val="000000"/>
                </a:solidFill>
                <a:latin typeface="Calibri" panose="020F0502020204030204" pitchFamily="34" charset="0"/>
              </a:rPr>
              <a:pPr/>
              <a:t>23</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711485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702D69F0-058C-4B6C-AC3C-94AFCD16D967}" type="slidenum">
              <a:rPr lang="fr-FR" altLang="fr-FR" sz="1100">
                <a:solidFill>
                  <a:srgbClr val="000000"/>
                </a:solidFill>
                <a:latin typeface="Times New Roman" panose="02020603050405020304" pitchFamily="18" charset="0"/>
              </a:rPr>
              <a:pPr/>
              <a:t>24</a:t>
            </a:fld>
            <a:endParaRPr lang="fr-FR" altLang="fr-FR" sz="1100">
              <a:solidFill>
                <a:srgbClr val="000000"/>
              </a:solidFill>
              <a:latin typeface="Times New Roman" panose="02020603050405020304" pitchFamily="18" charset="0"/>
            </a:endParaRPr>
          </a:p>
        </p:txBody>
      </p:sp>
      <p:sp>
        <p:nvSpPr>
          <p:cNvPr id="328706" name="Rectangle 2"/>
          <p:cNvSpPr>
            <a:spLocks noGrp="1" noRot="1" noChangeAspect="1" noChangeArrowheads="1" noTextEdit="1"/>
          </p:cNvSpPr>
          <p:nvPr>
            <p:ph type="sldImg"/>
          </p:nvPr>
        </p:nvSpPr>
        <p:spPr bwMode="auto">
          <a:xfrm>
            <a:off x="471488"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Rectangle 3"/>
          <p:cNvSpPr>
            <a:spLocks noGrp="1" noChangeArrowheads="1"/>
          </p:cNvSpPr>
          <p:nvPr>
            <p:ph type="body" idx="1"/>
          </p:nvPr>
        </p:nvSpPr>
        <p:spPr bwMode="auto">
          <a:xfrm>
            <a:off x="746125" y="4624388"/>
            <a:ext cx="6051550" cy="490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a:p>
        </p:txBody>
      </p:sp>
    </p:spTree>
    <p:extLst>
      <p:ext uri="{BB962C8B-B14F-4D97-AF65-F5344CB8AC3E}">
        <p14:creationId xmlns:p14="http://schemas.microsoft.com/office/powerpoint/2010/main" val="916285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Arial" panose="020B0604020202020204" pitchFamily="34" charset="0"/>
              </a:defRPr>
            </a:lvl1pPr>
            <a:lvl2pPr marL="742950" indent="-285750" defTabSz="909638">
              <a:defRPr>
                <a:solidFill>
                  <a:schemeClr val="tx1"/>
                </a:solidFill>
                <a:latin typeface="Arial" panose="020B0604020202020204" pitchFamily="34" charset="0"/>
              </a:defRPr>
            </a:lvl2pPr>
            <a:lvl3pPr marL="1143000" indent="-228600" defTabSz="909638">
              <a:defRPr>
                <a:solidFill>
                  <a:schemeClr val="tx1"/>
                </a:solidFill>
                <a:latin typeface="Arial" panose="020B0604020202020204" pitchFamily="34" charset="0"/>
              </a:defRPr>
            </a:lvl3pPr>
            <a:lvl4pPr marL="1600200" indent="-228600" defTabSz="909638">
              <a:defRPr>
                <a:solidFill>
                  <a:schemeClr val="tx1"/>
                </a:solidFill>
                <a:latin typeface="Arial" panose="020B0604020202020204" pitchFamily="34" charset="0"/>
              </a:defRPr>
            </a:lvl4pPr>
            <a:lvl5pPr marL="2057400" indent="-228600" defTabSz="909638">
              <a:defRPr>
                <a:solidFill>
                  <a:schemeClr val="tx1"/>
                </a:solidFill>
                <a:latin typeface="Arial" panose="020B0604020202020204" pitchFamily="34" charset="0"/>
              </a:defRPr>
            </a:lvl5pPr>
            <a:lvl6pPr marL="2514600" indent="-228600" defTabSz="909638" fontAlgn="base">
              <a:spcBef>
                <a:spcPct val="0"/>
              </a:spcBef>
              <a:spcAft>
                <a:spcPct val="0"/>
              </a:spcAft>
              <a:defRPr>
                <a:solidFill>
                  <a:schemeClr val="tx1"/>
                </a:solidFill>
                <a:latin typeface="Arial" panose="020B0604020202020204" pitchFamily="34" charset="0"/>
              </a:defRPr>
            </a:lvl6pPr>
            <a:lvl7pPr marL="2971800" indent="-228600" defTabSz="909638" fontAlgn="base">
              <a:spcBef>
                <a:spcPct val="0"/>
              </a:spcBef>
              <a:spcAft>
                <a:spcPct val="0"/>
              </a:spcAft>
              <a:defRPr>
                <a:solidFill>
                  <a:schemeClr val="tx1"/>
                </a:solidFill>
                <a:latin typeface="Arial" panose="020B0604020202020204" pitchFamily="34" charset="0"/>
              </a:defRPr>
            </a:lvl7pPr>
            <a:lvl8pPr marL="3429000" indent="-228600" defTabSz="909638" fontAlgn="base">
              <a:spcBef>
                <a:spcPct val="0"/>
              </a:spcBef>
              <a:spcAft>
                <a:spcPct val="0"/>
              </a:spcAft>
              <a:defRPr>
                <a:solidFill>
                  <a:schemeClr val="tx1"/>
                </a:solidFill>
                <a:latin typeface="Arial" panose="020B0604020202020204" pitchFamily="34" charset="0"/>
              </a:defRPr>
            </a:lvl8pPr>
            <a:lvl9pPr marL="3886200" indent="-228600" defTabSz="909638" fontAlgn="base">
              <a:spcBef>
                <a:spcPct val="0"/>
              </a:spcBef>
              <a:spcAft>
                <a:spcPct val="0"/>
              </a:spcAft>
              <a:defRPr>
                <a:solidFill>
                  <a:schemeClr val="tx1"/>
                </a:solidFill>
                <a:latin typeface="Arial" panose="020B0604020202020204" pitchFamily="34" charset="0"/>
              </a:defRPr>
            </a:lvl9pPr>
          </a:lstStyle>
          <a:p>
            <a:fld id="{579CF681-0377-4269-81DF-34114CB7A68F}" type="slidenum">
              <a:rPr lang="fr-FR" altLang="fr-FR" sz="1100">
                <a:solidFill>
                  <a:srgbClr val="000000"/>
                </a:solidFill>
                <a:latin typeface="Times New Roman" panose="02020603050405020304" pitchFamily="18" charset="0"/>
              </a:rPr>
              <a:pPr/>
              <a:t>25</a:t>
            </a:fld>
            <a:endParaRPr lang="fr-FR" altLang="fr-FR" sz="1100">
              <a:solidFill>
                <a:srgbClr val="000000"/>
              </a:solidFill>
              <a:latin typeface="Times New Roman" panose="02020603050405020304" pitchFamily="18" charset="0"/>
            </a:endParaRPr>
          </a:p>
        </p:txBody>
      </p:sp>
      <p:sp>
        <p:nvSpPr>
          <p:cNvPr id="330754" name="Rectangle 2"/>
          <p:cNvSpPr>
            <a:spLocks noGrp="1" noRot="1" noChangeAspect="1" noChangeArrowheads="1" noTextEdit="1"/>
          </p:cNvSpPr>
          <p:nvPr>
            <p:ph type="sldImg"/>
          </p:nvPr>
        </p:nvSpPr>
        <p:spPr bwMode="auto">
          <a:xfrm>
            <a:off x="471488" y="7461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Rectangle 3"/>
          <p:cNvSpPr>
            <a:spLocks noGrp="1" noChangeArrowheads="1"/>
          </p:cNvSpPr>
          <p:nvPr>
            <p:ph type="body" idx="1"/>
          </p:nvPr>
        </p:nvSpPr>
        <p:spPr bwMode="auto">
          <a:xfrm>
            <a:off x="746125" y="4532313"/>
            <a:ext cx="6051550" cy="5005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48097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Espace réservé des notes 2"/>
          <p:cNvSpPr>
            <a:spLocks noGrp="1"/>
          </p:cNvSpPr>
          <p:nvPr>
            <p:ph type="body" idx="1"/>
          </p:nvPr>
        </p:nvSpPr>
        <p:spPr bwMode="auto">
          <a:xfrm>
            <a:off x="679450" y="4778375"/>
            <a:ext cx="6116638" cy="523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328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7D1DD67-5B47-4516-84C1-22C58850676F}" type="slidenum">
              <a:rPr lang="fr-FR" altLang="fr-FR">
                <a:solidFill>
                  <a:srgbClr val="000000"/>
                </a:solidFill>
                <a:latin typeface="Calibri" panose="020F0502020204030204" pitchFamily="34" charset="0"/>
              </a:rPr>
              <a:pPr/>
              <a:t>26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554602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348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6F0967C-F149-4570-9342-C55F85991EF4}" type="slidenum">
              <a:rPr lang="fr-FR" altLang="fr-FR">
                <a:solidFill>
                  <a:srgbClr val="000000"/>
                </a:solidFill>
                <a:latin typeface="Calibri" panose="020F0502020204030204" pitchFamily="34" charset="0"/>
              </a:rPr>
              <a:pPr/>
              <a:t>27</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009310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8"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368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62F98EC-9BAB-4B7B-AFC4-4ADD7E02563C}" type="slidenum">
              <a:rPr lang="fr-FR" altLang="fr-FR">
                <a:solidFill>
                  <a:srgbClr val="000000"/>
                </a:solidFill>
                <a:latin typeface="Calibri" panose="020F0502020204030204" pitchFamily="34" charset="0"/>
              </a:rPr>
              <a:pPr/>
              <a:t>28</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369773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
        <p:nvSpPr>
          <p:cNvPr id="3389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12BA8B4-F8D2-44F9-9F52-D52F82541168}" type="slidenum">
              <a:rPr lang="fr-FR" altLang="fr-FR">
                <a:latin typeface="Calibri" panose="020F0502020204030204" pitchFamily="34" charset="0"/>
              </a:rPr>
              <a:pPr/>
              <a:t>29</a:t>
            </a:fld>
            <a:endParaRPr lang="fr-FR" altLang="fr-FR">
              <a:latin typeface="Calibri" panose="020F0502020204030204" pitchFamily="34" charset="0"/>
            </a:endParaRPr>
          </a:p>
        </p:txBody>
      </p:sp>
    </p:spTree>
    <p:extLst>
      <p:ext uri="{BB962C8B-B14F-4D97-AF65-F5344CB8AC3E}">
        <p14:creationId xmlns:p14="http://schemas.microsoft.com/office/powerpoint/2010/main" val="165531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Espace réservé de l'image des diapositives 1"/>
          <p:cNvSpPr>
            <a:spLocks noGrp="1" noRot="1" noChangeAspect="1" noTextEdit="1"/>
          </p:cNvSpPr>
          <p:nvPr>
            <p:ph type="sldImg"/>
          </p:nvPr>
        </p:nvSpPr>
        <p:spPr bwMode="auto">
          <a:xfrm>
            <a:off x="385763" y="678159"/>
            <a:ext cx="5959475" cy="3352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Espace réservé des commentaires 2"/>
          <p:cNvSpPr>
            <a:spLocks noGrp="1"/>
          </p:cNvSpPr>
          <p:nvPr>
            <p:ph type="body" idx="1"/>
          </p:nvPr>
        </p:nvSpPr>
        <p:spPr bwMode="auto">
          <a:xfrm>
            <a:off x="526473" y="4137891"/>
            <a:ext cx="6188363" cy="60840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47958" rtl="0" eaLnBrk="1" fontAlgn="base" latinLnBrk="0" hangingPunct="1">
              <a:lnSpc>
                <a:spcPct val="100000"/>
              </a:lnSpc>
              <a:spcBef>
                <a:spcPct val="30000"/>
              </a:spcBef>
              <a:spcAft>
                <a:spcPct val="0"/>
              </a:spcAft>
              <a:buClrTx/>
              <a:buSzTx/>
              <a:buFontTx/>
              <a:buNone/>
              <a:tabLst/>
              <a:defRPr/>
            </a:pPr>
            <a:r>
              <a:rPr kumimoji="0" lang="fr-FR" sz="1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Commentaires</a:t>
            </a:r>
          </a:p>
          <a:p>
            <a:pPr marL="171474" marR="0" lvl="0" indent="-171474" algn="l" defTabSz="947958"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Présenter le parcours de formations CDFH</a:t>
            </a:r>
          </a:p>
          <a:p>
            <a:pPr marL="0" marR="0" lvl="0" indent="0" algn="l" defTabSz="947958" rtl="0" eaLnBrk="1" fontAlgn="base" latinLnBrk="0" hangingPunct="1">
              <a:lnSpc>
                <a:spcPct val="100000"/>
              </a:lnSpc>
              <a:spcBef>
                <a:spcPct val="30000"/>
              </a:spcBef>
              <a:spcAft>
                <a:spcPct val="0"/>
              </a:spcAft>
              <a:buClrTx/>
              <a:buSzTx/>
              <a:buFontTx/>
              <a:buNone/>
              <a:tabLst/>
              <a:defRPr/>
            </a:pPr>
            <a:r>
              <a:rPr kumimoji="0" lang="fr-FR" altLang="fr-FR"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ebdings" panose="05030102010509060703" pitchFamily="18" charset="2"/>
              </a:rPr>
              <a:t></a:t>
            </a:r>
            <a:r>
              <a:rPr kumimoji="0" lang="fr-FR" alt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Ce module d’expertise constitue une étape complémentaire dans votre parcours de formation.</a:t>
            </a:r>
          </a:p>
          <a:p>
            <a:pPr marL="177826" marR="0" lvl="1" indent="0" algn="l" defTabSz="947958" rtl="0" eaLnBrk="1" fontAlgn="base" latinLnBrk="0" hangingPunct="1">
              <a:lnSpc>
                <a:spcPct val="100000"/>
              </a:lnSpc>
              <a:spcBef>
                <a:spcPts val="600"/>
              </a:spcBef>
              <a:spcAft>
                <a:spcPct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fr-FR" sz="1100" b="0" i="0" u="sng"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ère</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étape </a:t>
            </a:r>
            <a:r>
              <a:rPr kumimoji="0" 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Les incontournables du conseil </a:t>
            </a: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jours généralement espacés de 15 jours à 3 semaines)</a:t>
            </a:r>
          </a:p>
          <a:p>
            <a:pPr marL="0" marR="0" lvl="0" indent="0" algn="l" defTabSz="947958" rtl="0" eaLnBrk="1" fontAlgn="base" latinLnBrk="0" hangingPunct="1">
              <a:lnSpc>
                <a:spcPct val="100000"/>
              </a:lnSpc>
              <a:spcBef>
                <a:spcPct val="30000"/>
              </a:spcBef>
              <a:spcAft>
                <a:spcPts val="6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Objectif : intégrer les médicaments homéopathiques dans votre pratique quotidienne</a:t>
            </a:r>
          </a:p>
          <a:p>
            <a:pPr marL="177826" marR="0" lvl="1" indent="0" algn="l" defTabSz="947958" rtl="0" eaLnBrk="1" fontAlgn="base" latinLnBrk="0" hangingPunct="1">
              <a:lnSpc>
                <a:spcPct val="100000"/>
              </a:lnSpc>
              <a:spcBef>
                <a:spcPct val="30000"/>
              </a:spcBef>
              <a:spcAft>
                <a:spcPts val="60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fr-FR" sz="1100" b="0" i="0" u="sng"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ème</a:t>
            </a:r>
            <a:r>
              <a:rPr kumimoji="0" lang="fr-FR" sz="11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étape </a:t>
            </a:r>
            <a:r>
              <a:rPr kumimoji="0" 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les expertises thématiques </a:t>
            </a: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jours généralement espacés de 3  semaines à 1 mois)</a:t>
            </a:r>
          </a:p>
          <a:p>
            <a:pPr marL="0" marR="0" lvl="0" indent="0" algn="l" defTabSz="947958" rtl="0" eaLnBrk="1" fontAlgn="base" latinLnBrk="0" hangingPunct="1">
              <a:lnSpc>
                <a:spcPct val="100000"/>
              </a:lnSpc>
              <a:spcBef>
                <a:spcPts val="0"/>
              </a:spcBef>
              <a:spcAft>
                <a:spcPct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Objectif : approfondir vos connaissances et perfectionner votre conseil dans une thématique</a:t>
            </a:r>
          </a:p>
          <a:p>
            <a:pPr marL="0" marR="0" lvl="0" indent="0" algn="l" defTabSz="947958" rtl="0" eaLnBrk="1" fontAlgn="base" latinLnBrk="0" hangingPunct="1">
              <a:lnSpc>
                <a:spcPct val="100000"/>
              </a:lnSpc>
              <a:spcBef>
                <a:spcPts val="600"/>
              </a:spcBef>
              <a:spcAft>
                <a:spcPct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Ces modules intègrent un temps d’échanges autour de vos pratiques officinales. </a:t>
            </a:r>
          </a:p>
          <a:p>
            <a:pPr marL="0" marR="0" lvl="0" indent="0" algn="l" defTabSz="947958" rtl="0" eaLnBrk="1" fontAlgn="base" latinLnBrk="0" hangingPunct="1">
              <a:lnSpc>
                <a:spcPct val="100000"/>
              </a:lnSpc>
              <a:spcBef>
                <a:spcPts val="1244"/>
              </a:spcBef>
              <a:spcAft>
                <a:spcPct val="0"/>
              </a:spcAft>
              <a:buClrTx/>
              <a:buSzTx/>
              <a:buFontTx/>
              <a:buNone/>
              <a:tabLst/>
              <a:defRPr/>
            </a:pP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Plusieurs thèmes sont disponibles pour poursuivre votre parcours.</a:t>
            </a:r>
          </a:p>
          <a:p>
            <a:pPr marL="0" marR="0" lvl="0" indent="0" algn="l" defTabSz="947958" rtl="0" eaLnBrk="1" fontAlgn="base" latinLnBrk="0" hangingPunct="1">
              <a:lnSpc>
                <a:spcPct val="100000"/>
              </a:lnSpc>
              <a:spcBef>
                <a:spcPts val="1244"/>
              </a:spcBef>
              <a:spcAft>
                <a:spcPct val="0"/>
              </a:spcAft>
              <a:buClrTx/>
              <a:buSzTx/>
              <a:buFontTx/>
              <a:buNone/>
              <a:tabLst/>
              <a:defRPr/>
            </a:pP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Ces </a:t>
            </a:r>
            <a:r>
              <a:rPr kumimoji="0" lang="fr-FR" sz="11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expertises sont réparties en 3 niveaux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71450" marR="0" lvl="0" indent="-171450" algn="l" defTabSz="947958" rtl="0" eaLnBrk="1" fontAlgn="base" latinLnBrk="0" hangingPunct="1">
              <a:lnSpc>
                <a:spcPct val="100000"/>
              </a:lnSpc>
              <a:spcBef>
                <a:spcPts val="600"/>
              </a:spcBef>
              <a:spcAft>
                <a:spcPct val="0"/>
              </a:spcAft>
              <a:buClrTx/>
              <a:buSzTx/>
              <a:buFontTx/>
              <a:buChar char="-"/>
              <a:tabLst/>
              <a:defRPr/>
            </a:pP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Niveau 1 : Pédiatrie / ORL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sont les plus faciles à mettre en pratique car les demandes de conseil ou les occasions sont fréquentes au comptoir et le plus souvent sans autre solution médicamenteuse alternative</a:t>
            </a:r>
          </a:p>
          <a:p>
            <a:pPr marL="171450" marR="0" lvl="0" indent="-171450" algn="l" defTabSz="947958" rtl="0" eaLnBrk="1" fontAlgn="base" latinLnBrk="0" hangingPunct="1">
              <a:lnSpc>
                <a:spcPct val="100000"/>
              </a:lnSpc>
              <a:spcBef>
                <a:spcPts val="600"/>
              </a:spcBef>
              <a:spcAft>
                <a:spcPct val="0"/>
              </a:spcAft>
              <a:buClrTx/>
              <a:buSzTx/>
              <a:buFontTx/>
              <a:buChar char="-"/>
              <a:tabLst/>
              <a:defRPr/>
            </a:pP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Niveau 2 : Gynécologie et obstétrique / Dermatologie -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également</a:t>
            </a: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 facile à mettre en pratique pour les mêmes raisons concernant la femme enceinte. Mais ce module comme celui de Dermatologie aborde également des pathologies qui nécessitent pour conseiller, un échange avec le patient ou la patiente et de la </a:t>
            </a:r>
            <a:r>
              <a:rPr kumimoji="0" lang="fr-FR"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pro-activité</a:t>
            </a:r>
            <a:endPar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47958" rtl="0" eaLnBrk="1" fontAlgn="base" latinLnBrk="0" hangingPunct="1">
              <a:lnSpc>
                <a:spcPct val="100000"/>
              </a:lnSpc>
              <a:spcBef>
                <a:spcPts val="600"/>
              </a:spcBef>
              <a:spcAft>
                <a:spcPct val="0"/>
              </a:spcAft>
              <a:buClrTx/>
              <a:buSzTx/>
              <a:buFontTx/>
              <a:buChar char="-"/>
              <a:tabLst/>
              <a:defRPr/>
            </a:pPr>
            <a:r>
              <a:rPr kumimoji="0" lang="fr-FR" sz="11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Niveau 3 : Accompagnement en oncologie / Prise en charge de la personne âgée</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ces modules ne sont pas plus compliqués au niveau des médicaments homéopathiques ; par contre, ils demandent d’être plus à l’aise et plus sûr de soi dans l’approche du patient. Pour conseiller le patient, il faut être pro-actif, échanger avec lui, observer les lésions dans le cas de  la dermatologie car il ne demandera pas forcément un conseil… </a:t>
            </a:r>
            <a:endPar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eaLnBrk="1" hangingPunct="1">
              <a:spcBef>
                <a:spcPct val="0"/>
              </a:spcBef>
            </a:pPr>
            <a:endParaRPr lang="fr-FR" altLang="fr-FR" i="1" dirty="0"/>
          </a:p>
        </p:txBody>
      </p:sp>
      <p:sp>
        <p:nvSpPr>
          <p:cNvPr id="285699" name="Espace réservé du numéro de diapositive 3"/>
          <p:cNvSpPr>
            <a:spLocks noGrp="1"/>
          </p:cNvSpPr>
          <p:nvPr>
            <p:ph type="sldNum" sz="quarter" idx="5"/>
          </p:nvPr>
        </p:nvSpPr>
        <p:spPr bwMode="auto">
          <a:xfrm>
            <a:off x="5438775" y="10788650"/>
            <a:ext cx="957263"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894" tIns="43946" rIns="87894" bIns="43946"/>
          <a:lstStyle>
            <a:lvl1pPr defTabSz="876300">
              <a:defRPr>
                <a:solidFill>
                  <a:schemeClr val="tx1"/>
                </a:solidFill>
                <a:latin typeface="Arial" panose="020B0604020202020204" pitchFamily="34" charset="0"/>
              </a:defRPr>
            </a:lvl1pPr>
            <a:lvl2pPr marL="742950" indent="-285750" defTabSz="876300">
              <a:defRPr>
                <a:solidFill>
                  <a:schemeClr val="tx1"/>
                </a:solidFill>
                <a:latin typeface="Arial" panose="020B0604020202020204" pitchFamily="34" charset="0"/>
              </a:defRPr>
            </a:lvl2pPr>
            <a:lvl3pPr marL="1143000" indent="-228600" defTabSz="876300">
              <a:defRPr>
                <a:solidFill>
                  <a:schemeClr val="tx1"/>
                </a:solidFill>
                <a:latin typeface="Arial" panose="020B0604020202020204" pitchFamily="34" charset="0"/>
              </a:defRPr>
            </a:lvl3pPr>
            <a:lvl4pPr marL="1600200" indent="-228600" defTabSz="876300">
              <a:defRPr>
                <a:solidFill>
                  <a:schemeClr val="tx1"/>
                </a:solidFill>
                <a:latin typeface="Arial" panose="020B0604020202020204" pitchFamily="34" charset="0"/>
              </a:defRPr>
            </a:lvl4pPr>
            <a:lvl5pPr marL="2057400" indent="-228600" defTabSz="876300">
              <a:defRPr>
                <a:solidFill>
                  <a:schemeClr val="tx1"/>
                </a:solidFill>
                <a:latin typeface="Arial" panose="020B0604020202020204" pitchFamily="34" charset="0"/>
              </a:defRPr>
            </a:lvl5pPr>
            <a:lvl6pPr marL="2514600" indent="-228600" defTabSz="876300" fontAlgn="base">
              <a:spcBef>
                <a:spcPct val="0"/>
              </a:spcBef>
              <a:spcAft>
                <a:spcPct val="0"/>
              </a:spcAft>
              <a:defRPr>
                <a:solidFill>
                  <a:schemeClr val="tx1"/>
                </a:solidFill>
                <a:latin typeface="Arial" panose="020B0604020202020204" pitchFamily="34" charset="0"/>
              </a:defRPr>
            </a:lvl6pPr>
            <a:lvl7pPr marL="2971800" indent="-228600" defTabSz="876300" fontAlgn="base">
              <a:spcBef>
                <a:spcPct val="0"/>
              </a:spcBef>
              <a:spcAft>
                <a:spcPct val="0"/>
              </a:spcAft>
              <a:defRPr>
                <a:solidFill>
                  <a:schemeClr val="tx1"/>
                </a:solidFill>
                <a:latin typeface="Arial" panose="020B0604020202020204" pitchFamily="34" charset="0"/>
              </a:defRPr>
            </a:lvl7pPr>
            <a:lvl8pPr marL="3429000" indent="-228600" defTabSz="876300" fontAlgn="base">
              <a:spcBef>
                <a:spcPct val="0"/>
              </a:spcBef>
              <a:spcAft>
                <a:spcPct val="0"/>
              </a:spcAft>
              <a:defRPr>
                <a:solidFill>
                  <a:schemeClr val="tx1"/>
                </a:solidFill>
                <a:latin typeface="Arial" panose="020B0604020202020204" pitchFamily="34" charset="0"/>
              </a:defRPr>
            </a:lvl8pPr>
            <a:lvl9pPr marL="3886200" indent="-228600" defTabSz="876300" fontAlgn="base">
              <a:spcBef>
                <a:spcPct val="0"/>
              </a:spcBef>
              <a:spcAft>
                <a:spcPct val="0"/>
              </a:spcAft>
              <a:defRPr>
                <a:solidFill>
                  <a:schemeClr val="tx1"/>
                </a:solidFill>
                <a:latin typeface="Arial" panose="020B0604020202020204" pitchFamily="34" charset="0"/>
              </a:defRPr>
            </a:lvl9pPr>
          </a:lstStyle>
          <a:p>
            <a:fld id="{EA82911E-B416-47EC-AAC2-8C78013A20FE}" type="slidenum">
              <a:rPr lang="fr-FR" altLang="fr-FR" sz="1100">
                <a:solidFill>
                  <a:srgbClr val="000000"/>
                </a:solidFill>
                <a:latin typeface="Times New Roman" panose="02020603050405020304" pitchFamily="18" charset="0"/>
                <a:cs typeface="Arial" panose="020B0604020202020204" pitchFamily="34" charset="0"/>
              </a:rPr>
              <a:pPr/>
              <a:t>3</a:t>
            </a:fld>
            <a:endParaRPr lang="fr-FR" altLang="fr-FR" sz="11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43922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Espace réservé des notes 2"/>
          <p:cNvSpPr>
            <a:spLocks noGrp="1"/>
          </p:cNvSpPr>
          <p:nvPr>
            <p:ph type="body" idx="1"/>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09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25A5934-E52F-4FF4-8652-7C924425FA7C}" type="slidenum">
              <a:rPr lang="fr-FR" altLang="fr-FR">
                <a:solidFill>
                  <a:srgbClr val="000000"/>
                </a:solidFill>
                <a:latin typeface="Calibri" panose="020F0502020204030204" pitchFamily="34" charset="0"/>
              </a:rPr>
              <a:pPr/>
              <a:t>30</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794929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Espace réservé des commentaires 2"/>
          <p:cNvSpPr>
            <a:spLocks noGrp="1"/>
          </p:cNvSpPr>
          <p:nvPr>
            <p:ph type="body" idx="1"/>
          </p:nvPr>
        </p:nvSpPr>
        <p:spPr bwMode="auto">
          <a:xfrm>
            <a:off x="679450" y="4778375"/>
            <a:ext cx="6118225" cy="5089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30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5444C1D-24BD-4115-820D-315E9920701B}" type="slidenum">
              <a:rPr lang="fr-FR" altLang="fr-FR">
                <a:solidFill>
                  <a:srgbClr val="000000"/>
                </a:solidFill>
                <a:latin typeface="Calibri" panose="020F0502020204030204" pitchFamily="34" charset="0"/>
              </a:rPr>
              <a:pPr/>
              <a:t>31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377496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Rot="1" noChangeAspect="1" noChangeArrowheads="1" noTextEdit="1"/>
          </p:cNvSpPr>
          <p:nvPr>
            <p:ph type="sldImg"/>
          </p:nvPr>
        </p:nvSpPr>
        <p:spPr bwMode="auto">
          <a:xfrm>
            <a:off x="515938" y="850900"/>
            <a:ext cx="5862637" cy="3297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Rectangle 3"/>
          <p:cNvSpPr>
            <a:spLocks noGrp="1" noChangeArrowheads="1"/>
          </p:cNvSpPr>
          <p:nvPr>
            <p:ph type="body" idx="1"/>
          </p:nvPr>
        </p:nvSpPr>
        <p:spPr bwMode="auto">
          <a:xfrm>
            <a:off x="412750" y="4256088"/>
            <a:ext cx="6384925" cy="567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fr-FR" altLang="fr-FR" b="1"/>
          </a:p>
        </p:txBody>
      </p:sp>
    </p:spTree>
    <p:extLst>
      <p:ext uri="{BB962C8B-B14F-4D97-AF65-F5344CB8AC3E}">
        <p14:creationId xmlns:p14="http://schemas.microsoft.com/office/powerpoint/2010/main" val="2464211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525937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6" name="Rectangle 3"/>
          <p:cNvSpPr>
            <a:spLocks noGrp="1" noChangeArrowheads="1"/>
          </p:cNvSpPr>
          <p:nvPr>
            <p:ph type="body" idx="1"/>
          </p:nvPr>
        </p:nvSpPr>
        <p:spPr bwMode="auto">
          <a:xfrm>
            <a:off x="714375" y="4732338"/>
            <a:ext cx="6081713"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31129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4" name="Rectangle 3"/>
          <p:cNvSpPr>
            <a:spLocks noGrp="1" noChangeArrowheads="1"/>
          </p:cNvSpPr>
          <p:nvPr>
            <p:ph type="body" idx="1"/>
          </p:nvPr>
        </p:nvSpPr>
        <p:spPr bwMode="auto">
          <a:xfrm>
            <a:off x="508000" y="4732338"/>
            <a:ext cx="6288088"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836060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Espace réservé des commentaires 2"/>
          <p:cNvSpPr>
            <a:spLocks noGrp="1"/>
          </p:cNvSpPr>
          <p:nvPr>
            <p:ph type="body" idx="1"/>
          </p:nvPr>
        </p:nvSpPr>
        <p:spPr bwMode="auto">
          <a:xfrm>
            <a:off x="679450" y="4778375"/>
            <a:ext cx="6116638"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213" indent="-176213" eaLnBrk="1" hangingPunct="1">
              <a:spcBef>
                <a:spcPts val="300"/>
              </a:spcBef>
              <a:buFontTx/>
              <a:buChar char="-"/>
            </a:pPr>
            <a:endParaRPr lang="fr-FR" altLang="fr-FR"/>
          </a:p>
        </p:txBody>
      </p:sp>
    </p:spTree>
    <p:extLst>
      <p:ext uri="{BB962C8B-B14F-4D97-AF65-F5344CB8AC3E}">
        <p14:creationId xmlns:p14="http://schemas.microsoft.com/office/powerpoint/2010/main" val="1441379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533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29A1299-25F5-4C6C-9F7E-56139165F4E6}" type="slidenum">
              <a:rPr lang="fr-FR" altLang="fr-FR">
                <a:latin typeface="Calibri" panose="020F0502020204030204" pitchFamily="34" charset="0"/>
              </a:rPr>
              <a:pPr/>
              <a:t>37</a:t>
            </a:fld>
            <a:endParaRPr lang="fr-FR" altLang="fr-FR">
              <a:latin typeface="Calibri" panose="020F0502020204030204" pitchFamily="34" charset="0"/>
            </a:endParaRPr>
          </a:p>
        </p:txBody>
      </p:sp>
    </p:spTree>
    <p:extLst>
      <p:ext uri="{BB962C8B-B14F-4D97-AF65-F5344CB8AC3E}">
        <p14:creationId xmlns:p14="http://schemas.microsoft.com/office/powerpoint/2010/main" val="2360544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737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6C16E1C-CC08-4A06-AD42-8E43B1740971}" type="slidenum">
              <a:rPr lang="fr-FR" altLang="fr-FR">
                <a:latin typeface="Calibri" panose="020F0502020204030204" pitchFamily="34" charset="0"/>
              </a:rPr>
              <a:pPr/>
              <a:t>38</a:t>
            </a:fld>
            <a:endParaRPr lang="fr-FR" altLang="fr-FR">
              <a:latin typeface="Calibri" panose="020F0502020204030204" pitchFamily="34" charset="0"/>
            </a:endParaRPr>
          </a:p>
        </p:txBody>
      </p:sp>
    </p:spTree>
    <p:extLst>
      <p:ext uri="{BB962C8B-B14F-4D97-AF65-F5344CB8AC3E}">
        <p14:creationId xmlns:p14="http://schemas.microsoft.com/office/powerpoint/2010/main" val="2648302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5942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FE07BA0-F8BF-4890-AFA2-019CF26F9803}" type="slidenum">
              <a:rPr lang="fr-FR" altLang="fr-FR">
                <a:latin typeface="Calibri" panose="020F0502020204030204" pitchFamily="34" charset="0"/>
              </a:rPr>
              <a:pPr/>
              <a:t>39</a:t>
            </a:fld>
            <a:endParaRPr lang="fr-FR" altLang="fr-FR">
              <a:latin typeface="Calibri" panose="020F0502020204030204" pitchFamily="34" charset="0"/>
            </a:endParaRPr>
          </a:p>
        </p:txBody>
      </p:sp>
    </p:spTree>
    <p:extLst>
      <p:ext uri="{BB962C8B-B14F-4D97-AF65-F5344CB8AC3E}">
        <p14:creationId xmlns:p14="http://schemas.microsoft.com/office/powerpoint/2010/main" val="333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bwMode="auto">
          <a:xfrm>
            <a:off x="293688" y="1262063"/>
            <a:ext cx="6143625"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Rectangle 3"/>
          <p:cNvSpPr>
            <a:spLocks noGrp="1" noChangeArrowheads="1"/>
          </p:cNvSpPr>
          <p:nvPr>
            <p:ph type="body" idx="1"/>
          </p:nvPr>
        </p:nvSpPr>
        <p:spPr bwMode="auto">
          <a:xfrm>
            <a:off x="635000" y="5240338"/>
            <a:ext cx="6162675"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40" rIns="91275" bIns="45640"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3290907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4" name="Espace réservé des notes 2"/>
          <p:cNvSpPr>
            <a:spLocks noGrp="1"/>
          </p:cNvSpPr>
          <p:nvPr>
            <p:ph type="body" idx="1"/>
          </p:nvPr>
        </p:nvSpPr>
        <p:spPr bwMode="auto">
          <a:xfrm>
            <a:off x="679450" y="4778375"/>
            <a:ext cx="6116638" cy="4999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3614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8705AE2-F281-473B-A959-6426A8BC6408}" type="slidenum">
              <a:rPr lang="fr-FR" altLang="fr-FR">
                <a:solidFill>
                  <a:srgbClr val="000000"/>
                </a:solidFill>
                <a:latin typeface="Calibri" panose="020F0502020204030204" pitchFamily="34" charset="0"/>
              </a:rPr>
              <a:pPr/>
              <a:t>40</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666247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6352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5C16294-B2F1-4BBD-BD03-8DEE662C4C8C}" type="slidenum">
              <a:rPr lang="fr-FR" altLang="fr-FR">
                <a:solidFill>
                  <a:srgbClr val="000000"/>
                </a:solidFill>
                <a:latin typeface="Calibri" panose="020F0502020204030204" pitchFamily="34" charset="0"/>
              </a:rPr>
              <a:pPr/>
              <a:t>41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815944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6557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FB6EFE8-F10A-461C-88D0-4E566019F5FE}" type="slidenum">
              <a:rPr lang="fr-FR" altLang="fr-FR">
                <a:latin typeface="Calibri" panose="020F0502020204030204" pitchFamily="34" charset="0"/>
              </a:rPr>
              <a:pPr/>
              <a:t>42</a:t>
            </a:fld>
            <a:endParaRPr lang="fr-FR" altLang="fr-FR">
              <a:latin typeface="Calibri" panose="020F0502020204030204" pitchFamily="34" charset="0"/>
            </a:endParaRPr>
          </a:p>
        </p:txBody>
      </p:sp>
    </p:spTree>
    <p:extLst>
      <p:ext uri="{BB962C8B-B14F-4D97-AF65-F5344CB8AC3E}">
        <p14:creationId xmlns:p14="http://schemas.microsoft.com/office/powerpoint/2010/main" val="2279410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63939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Rot="1" noChangeAspect="1" noChangeArrowheads="1" noTextEdit="1"/>
          </p:cNvSpPr>
          <p:nvPr>
            <p:ph type="sldImg"/>
          </p:nvPr>
        </p:nvSpPr>
        <p:spPr bwMode="auto">
          <a:xfrm>
            <a:off x="563563" y="1182688"/>
            <a:ext cx="5788025" cy="3255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25494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70404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987214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497022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263373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Rot="1" noChangeAspect="1" noChangeArrowheads="1" noTextEdit="1"/>
          </p:cNvSpPr>
          <p:nvPr>
            <p:ph type="sldImg"/>
          </p:nvPr>
        </p:nvSpPr>
        <p:spPr bwMode="auto">
          <a:xfrm>
            <a:off x="333375" y="1182688"/>
            <a:ext cx="6110288" cy="3436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6" name="Rectangle 4"/>
          <p:cNvSpPr>
            <a:spLocks noGrp="1" noChangeArrowheads="1"/>
          </p:cNvSpPr>
          <p:nvPr>
            <p:ph type="body" idx="1"/>
          </p:nvPr>
        </p:nvSpPr>
        <p:spPr bwMode="auto">
          <a:xfrm>
            <a:off x="727075" y="5395913"/>
            <a:ext cx="6070600"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96" tIns="45800" rIns="91596" bIns="45800"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57756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bwMode="auto">
          <a:xfrm>
            <a:off x="369888" y="1108075"/>
            <a:ext cx="5994400" cy="3371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Rectangle 3"/>
          <p:cNvSpPr>
            <a:spLocks noGrp="1"/>
          </p:cNvSpPr>
          <p:nvPr>
            <p:ph type="body" idx="1"/>
          </p:nvPr>
        </p:nvSpPr>
        <p:spPr bwMode="auto">
          <a:xfrm>
            <a:off x="371475" y="4575175"/>
            <a:ext cx="6426200" cy="6234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443963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4" name="Espace réservé des notes 2"/>
          <p:cNvSpPr>
            <a:spLocks noGrp="1"/>
          </p:cNvSpPr>
          <p:nvPr>
            <p:ph type="body" idx="1"/>
          </p:nvPr>
        </p:nvSpPr>
        <p:spPr bwMode="auto">
          <a:xfrm>
            <a:off x="679450" y="5386388"/>
            <a:ext cx="6115050" cy="329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buFontTx/>
              <a:buChar char="•"/>
            </a:pPr>
            <a:endParaRPr lang="fr-FR" altLang="fr-FR"/>
          </a:p>
        </p:txBody>
      </p:sp>
    </p:spTree>
    <p:extLst>
      <p:ext uri="{BB962C8B-B14F-4D97-AF65-F5344CB8AC3E}">
        <p14:creationId xmlns:p14="http://schemas.microsoft.com/office/powerpoint/2010/main" val="3795630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2" name="Espace réservé des notes 2"/>
          <p:cNvSpPr>
            <a:spLocks noGrp="1"/>
          </p:cNvSpPr>
          <p:nvPr>
            <p:ph type="body" idx="1"/>
          </p:nvPr>
        </p:nvSpPr>
        <p:spPr bwMode="auto">
          <a:xfrm>
            <a:off x="679450" y="5419725"/>
            <a:ext cx="6118225" cy="326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8400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2D14401-F622-4BD8-8E7C-B1015D1BE1E9}" type="slidenum">
              <a:rPr lang="fr-FR" altLang="fr-FR">
                <a:solidFill>
                  <a:srgbClr val="000000"/>
                </a:solidFill>
                <a:latin typeface="Calibri" panose="020F0502020204030204" pitchFamily="34" charset="0"/>
              </a:rPr>
              <a:pPr/>
              <a:t>51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673229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0" name="Espace réservé des commentaires 2"/>
          <p:cNvSpPr>
            <a:spLocks noGrp="1"/>
          </p:cNvSpPr>
          <p:nvPr>
            <p:ph type="body" idx="1"/>
          </p:nvPr>
        </p:nvSpPr>
        <p:spPr bwMode="auto">
          <a:xfrm>
            <a:off x="679450" y="5292725"/>
            <a:ext cx="6116638" cy="3394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860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5A73885-19F9-4CAE-B799-DDA4E90DF384}" type="slidenum">
              <a:rPr lang="fr-FR" altLang="fr-FR">
                <a:solidFill>
                  <a:srgbClr val="000000"/>
                </a:solidFill>
                <a:latin typeface="Calibri" panose="020F0502020204030204" pitchFamily="34" charset="0"/>
              </a:rPr>
              <a:pPr/>
              <a:t>52</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8397008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Espace réservé des commentaires 2"/>
          <p:cNvSpPr>
            <a:spLocks noGrp="1"/>
          </p:cNvSpPr>
          <p:nvPr>
            <p:ph type="body" idx="1"/>
          </p:nvPr>
        </p:nvSpPr>
        <p:spPr bwMode="auto">
          <a:xfrm>
            <a:off x="679450" y="5253038"/>
            <a:ext cx="5438775" cy="3433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p:txBody>
      </p:sp>
      <p:sp>
        <p:nvSpPr>
          <p:cNvPr id="3880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34EDC45-3411-4CB7-B0C4-8E1FD3F5E96A}" type="slidenum">
              <a:rPr lang="fr-FR" altLang="fr-FR">
                <a:solidFill>
                  <a:srgbClr val="000000"/>
                </a:solidFill>
                <a:latin typeface="Calibri" panose="020F0502020204030204" pitchFamily="34" charset="0"/>
              </a:rPr>
              <a:pPr/>
              <a:t>53</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779742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6" name="Espace réservé des notes 2"/>
          <p:cNvSpPr>
            <a:spLocks noGrp="1"/>
          </p:cNvSpPr>
          <p:nvPr>
            <p:ph type="body" idx="1"/>
          </p:nvPr>
        </p:nvSpPr>
        <p:spPr bwMode="auto">
          <a:xfrm>
            <a:off x="679450" y="5138738"/>
            <a:ext cx="6118225" cy="354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901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1E7BBFC-AC40-4618-BEE6-8FE477BF25C7}" type="slidenum">
              <a:rPr lang="fr-FR" altLang="fr-FR">
                <a:solidFill>
                  <a:srgbClr val="000000"/>
                </a:solidFill>
                <a:latin typeface="Calibri" panose="020F0502020204030204" pitchFamily="34" charset="0"/>
              </a:rPr>
              <a:pPr/>
              <a:t>54</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583619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4" name="Espace réservé des commentaires 2"/>
          <p:cNvSpPr>
            <a:spLocks noGrp="1"/>
          </p:cNvSpPr>
          <p:nvPr>
            <p:ph type="body" idx="1"/>
          </p:nvPr>
        </p:nvSpPr>
        <p:spPr bwMode="auto">
          <a:xfrm>
            <a:off x="679450" y="5186363"/>
            <a:ext cx="6116638" cy="3500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921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332BE60-DC5A-47E7-AAE5-EFD760959147}" type="slidenum">
              <a:rPr lang="fr-FR" altLang="fr-FR">
                <a:solidFill>
                  <a:srgbClr val="000000"/>
                </a:solidFill>
                <a:latin typeface="Calibri" panose="020F0502020204030204" pitchFamily="34" charset="0"/>
              </a:rPr>
              <a:pPr/>
              <a:t>55</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814786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Espace réservé des notes 2"/>
          <p:cNvSpPr>
            <a:spLocks noGrp="1"/>
          </p:cNvSpPr>
          <p:nvPr>
            <p:ph type="body" idx="1"/>
          </p:nvPr>
        </p:nvSpPr>
        <p:spPr bwMode="auto">
          <a:xfrm>
            <a:off x="938213" y="5099050"/>
            <a:ext cx="5857875" cy="3614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Calibri" panose="020F0502020204030204" pitchFamily="34" charset="0"/>
            </a:endParaRPr>
          </a:p>
        </p:txBody>
      </p:sp>
      <p:sp>
        <p:nvSpPr>
          <p:cNvPr id="3942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A3C13B8-5FD5-4788-A492-0316E3DBE32F}" type="slidenum">
              <a:rPr lang="fr-FR" altLang="fr-FR">
                <a:solidFill>
                  <a:srgbClr val="000000"/>
                </a:solidFill>
                <a:latin typeface="Calibri" panose="020F0502020204030204" pitchFamily="34" charset="0"/>
              </a:rPr>
              <a:pPr/>
              <a:t>56</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922335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0" name="Espace réservé des notes 2"/>
          <p:cNvSpPr>
            <a:spLocks noGrp="1"/>
          </p:cNvSpPr>
          <p:nvPr>
            <p:ph type="body" idx="1"/>
          </p:nvPr>
        </p:nvSpPr>
        <p:spPr bwMode="auto">
          <a:xfrm>
            <a:off x="679450" y="4778375"/>
            <a:ext cx="6115050"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25000"/>
            </a:pPr>
            <a:endParaRPr lang="fr-FR" altLang="fr-FR"/>
          </a:p>
        </p:txBody>
      </p:sp>
    </p:spTree>
    <p:extLst>
      <p:ext uri="{BB962C8B-B14F-4D97-AF65-F5344CB8AC3E}">
        <p14:creationId xmlns:p14="http://schemas.microsoft.com/office/powerpoint/2010/main" val="2657133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9833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77A7780-746E-425D-ABE5-6508B728485B}" type="slidenum">
              <a:rPr lang="fr-FR" altLang="fr-FR">
                <a:latin typeface="Calibri" panose="020F0502020204030204" pitchFamily="34" charset="0"/>
              </a:rPr>
              <a:pPr/>
              <a:t>58</a:t>
            </a:fld>
            <a:endParaRPr lang="fr-FR" altLang="fr-FR">
              <a:latin typeface="Calibri" panose="020F0502020204030204" pitchFamily="34" charset="0"/>
            </a:endParaRPr>
          </a:p>
        </p:txBody>
      </p:sp>
    </p:spTree>
    <p:extLst>
      <p:ext uri="{BB962C8B-B14F-4D97-AF65-F5344CB8AC3E}">
        <p14:creationId xmlns:p14="http://schemas.microsoft.com/office/powerpoint/2010/main" val="22791634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6" name="Espace réservé des notes 2"/>
          <p:cNvSpPr>
            <a:spLocks noGrp="1"/>
          </p:cNvSpPr>
          <p:nvPr>
            <p:ph type="body" idx="1"/>
          </p:nvPr>
        </p:nvSpPr>
        <p:spPr bwMode="auto">
          <a:xfrm>
            <a:off x="679450" y="5265738"/>
            <a:ext cx="6115050" cy="341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25000"/>
            </a:pPr>
            <a:endParaRPr lang="fr-FR" altLang="fr-FR"/>
          </a:p>
        </p:txBody>
      </p:sp>
    </p:spTree>
    <p:extLst>
      <p:ext uri="{BB962C8B-B14F-4D97-AF65-F5344CB8AC3E}">
        <p14:creationId xmlns:p14="http://schemas.microsoft.com/office/powerpoint/2010/main" val="173807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bwMode="auto">
          <a:xfrm>
            <a:off x="330200" y="1182688"/>
            <a:ext cx="6081713" cy="3421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83692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4" name="Espace réservé des notes 2"/>
          <p:cNvSpPr>
            <a:spLocks noGrp="1"/>
          </p:cNvSpPr>
          <p:nvPr>
            <p:ph type="body" idx="1"/>
          </p:nvPr>
        </p:nvSpPr>
        <p:spPr bwMode="auto">
          <a:xfrm>
            <a:off x="633413" y="4724400"/>
            <a:ext cx="6162675" cy="5203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024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FB7C53F-3E34-4346-B31D-7D3454F1C7DB}" type="slidenum">
              <a:rPr lang="fr-FR" altLang="fr-FR">
                <a:solidFill>
                  <a:srgbClr val="000000"/>
                </a:solidFill>
                <a:latin typeface="Calibri" panose="020F0502020204030204" pitchFamily="34" charset="0"/>
              </a:rPr>
              <a:pPr/>
              <a:t>60</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965143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2" name="Espace réservé des commentaires 2"/>
          <p:cNvSpPr>
            <a:spLocks noGrp="1"/>
          </p:cNvSpPr>
          <p:nvPr>
            <p:ph type="body" idx="1"/>
          </p:nvPr>
        </p:nvSpPr>
        <p:spPr bwMode="auto">
          <a:xfrm>
            <a:off x="679450" y="5046663"/>
            <a:ext cx="5438775"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044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650B409-37FA-4AC3-8D75-F202B479A124}" type="slidenum">
              <a:rPr lang="fr-FR" altLang="fr-FR">
                <a:solidFill>
                  <a:srgbClr val="000000"/>
                </a:solidFill>
                <a:latin typeface="Calibri" panose="020F0502020204030204" pitchFamily="34" charset="0"/>
              </a:rPr>
              <a:pPr/>
              <a:t>61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2152293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0" name="Espace réservé des commentaires 2"/>
          <p:cNvSpPr>
            <a:spLocks noGrp="1"/>
          </p:cNvSpPr>
          <p:nvPr>
            <p:ph type="body" idx="1"/>
          </p:nvPr>
        </p:nvSpPr>
        <p:spPr bwMode="auto">
          <a:xfrm>
            <a:off x="679450" y="5159375"/>
            <a:ext cx="6116638" cy="3525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03061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4A6886-1F8E-41BC-9F59-838729E85139}" type="slidenum">
              <a:rPr lang="fr-FR" altLang="fr-FR">
                <a:solidFill>
                  <a:srgbClr val="000000"/>
                </a:solidFill>
                <a:ea typeface="MS PGothic" panose="020B0600070205080204" pitchFamily="34" charset="-128"/>
              </a:rPr>
              <a:pPr/>
              <a:t>63</a:t>
            </a:fld>
            <a:endParaRPr lang="fr-FR" altLang="fr-FR">
              <a:solidFill>
                <a:srgbClr val="000000"/>
              </a:solidFill>
              <a:ea typeface="MS PGothic" panose="020B0600070205080204" pitchFamily="34" charset="-128"/>
            </a:endParaRPr>
          </a:p>
        </p:txBody>
      </p:sp>
      <p:sp>
        <p:nvSpPr>
          <p:cNvPr id="408578"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Rectangle 3"/>
          <p:cNvSpPr>
            <a:spLocks noGrp="1" noChangeArrowheads="1"/>
          </p:cNvSpPr>
          <p:nvPr>
            <p:ph type="body" idx="1"/>
          </p:nvPr>
        </p:nvSpPr>
        <p:spPr bwMode="auto">
          <a:xfrm>
            <a:off x="908050" y="4718050"/>
            <a:ext cx="497998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01552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D051476-A5A8-4CCB-9941-D1D08451C8CF}" type="slidenum">
              <a:rPr lang="fr-FR" altLang="fr-FR">
                <a:solidFill>
                  <a:srgbClr val="000000"/>
                </a:solidFill>
                <a:ea typeface="MS PGothic" panose="020B0600070205080204" pitchFamily="34" charset="-128"/>
              </a:rPr>
              <a:pPr/>
              <a:t>64</a:t>
            </a:fld>
            <a:endParaRPr lang="fr-FR" altLang="fr-FR">
              <a:solidFill>
                <a:srgbClr val="000000"/>
              </a:solidFill>
              <a:ea typeface="MS PGothic" panose="020B0600070205080204" pitchFamily="34" charset="-128"/>
            </a:endParaRPr>
          </a:p>
        </p:txBody>
      </p:sp>
      <p:sp>
        <p:nvSpPr>
          <p:cNvPr id="410626"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Rectangle 3"/>
          <p:cNvSpPr>
            <a:spLocks noGrp="1" noChangeArrowheads="1"/>
          </p:cNvSpPr>
          <p:nvPr>
            <p:ph type="body" idx="1"/>
          </p:nvPr>
        </p:nvSpPr>
        <p:spPr bwMode="auto">
          <a:xfrm>
            <a:off x="908050" y="4718050"/>
            <a:ext cx="588803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64922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4" name="Espace réservé des commentaires 2"/>
          <p:cNvSpPr>
            <a:spLocks noGrp="1"/>
          </p:cNvSpPr>
          <p:nvPr>
            <p:ph type="body" idx="1"/>
          </p:nvPr>
        </p:nvSpPr>
        <p:spPr bwMode="auto">
          <a:xfrm>
            <a:off x="679450" y="5065713"/>
            <a:ext cx="6118225" cy="3621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61816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2" name="Espace réservé des commentaires 2"/>
          <p:cNvSpPr>
            <a:spLocks noGrp="1"/>
          </p:cNvSpPr>
          <p:nvPr>
            <p:ph type="body" idx="1"/>
          </p:nvPr>
        </p:nvSpPr>
        <p:spPr bwMode="auto">
          <a:xfrm>
            <a:off x="679450" y="5080000"/>
            <a:ext cx="5438775" cy="360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317959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4A0BA2C-73DD-430F-9290-1851C0D4637F}" type="slidenum">
              <a:rPr lang="fr-FR" altLang="fr-FR">
                <a:solidFill>
                  <a:srgbClr val="000000"/>
                </a:solidFill>
                <a:ea typeface="MS PGothic" panose="020B0600070205080204" pitchFamily="34" charset="-128"/>
              </a:rPr>
              <a:pPr/>
              <a:t>67</a:t>
            </a:fld>
            <a:endParaRPr lang="fr-FR" altLang="fr-FR">
              <a:solidFill>
                <a:srgbClr val="000000"/>
              </a:solidFill>
              <a:ea typeface="MS PGothic" panose="020B0600070205080204" pitchFamily="34" charset="-128"/>
            </a:endParaRPr>
          </a:p>
        </p:txBody>
      </p:sp>
      <p:sp>
        <p:nvSpPr>
          <p:cNvPr id="416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Rectangle 5"/>
          <p:cNvSpPr>
            <a:spLocks noGrp="1" noChangeArrowheads="1"/>
          </p:cNvSpPr>
          <p:nvPr>
            <p:ph type="body" idx="1"/>
          </p:nvPr>
        </p:nvSpPr>
        <p:spPr bwMode="auto">
          <a:xfrm>
            <a:off x="679450" y="5080000"/>
            <a:ext cx="6116638" cy="410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80291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8" name="Rectangle 3"/>
          <p:cNvSpPr>
            <a:spLocks noGrp="1" noChangeArrowheads="1"/>
          </p:cNvSpPr>
          <p:nvPr>
            <p:ph type="body" idx="1"/>
          </p:nvPr>
        </p:nvSpPr>
        <p:spPr bwMode="auto">
          <a:xfrm>
            <a:off x="727075" y="5118100"/>
            <a:ext cx="6070600" cy="527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5" rIns="91284" bIns="45645" numCol="1" anchor="t" anchorCtr="0" compatLnSpc="1">
            <a:prstTxWarp prst="textNoShape">
              <a:avLst/>
            </a:prstTxWarp>
          </a:bodyPr>
          <a:lstStyle/>
          <a:p>
            <a:pPr marL="169863" indent="-169863" eaLnBrk="1" hangingPunct="1">
              <a:spcBef>
                <a:spcPct val="0"/>
              </a:spcBef>
              <a:buFontTx/>
              <a:buChar char="•"/>
            </a:pPr>
            <a:endParaRPr lang="fr-FR" altLang="fr-FR"/>
          </a:p>
        </p:txBody>
      </p:sp>
    </p:spTree>
    <p:extLst>
      <p:ext uri="{BB962C8B-B14F-4D97-AF65-F5344CB8AC3E}">
        <p14:creationId xmlns:p14="http://schemas.microsoft.com/office/powerpoint/2010/main" val="35542989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0623EEC-F988-43F4-8934-FCC0C7E6B608}" type="slidenum">
              <a:rPr lang="fr-FR" altLang="fr-FR">
                <a:solidFill>
                  <a:srgbClr val="000000"/>
                </a:solidFill>
                <a:ea typeface="MS PGothic" panose="020B0600070205080204" pitchFamily="34" charset="-128"/>
              </a:rPr>
              <a:pPr/>
              <a:t>69</a:t>
            </a:fld>
            <a:endParaRPr lang="fr-FR" altLang="fr-FR">
              <a:solidFill>
                <a:srgbClr val="000000"/>
              </a:solidFill>
              <a:ea typeface="MS PGothic" panose="020B0600070205080204" pitchFamily="34" charset="-128"/>
            </a:endParaRPr>
          </a:p>
        </p:txBody>
      </p:sp>
      <p:sp>
        <p:nvSpPr>
          <p:cNvPr id="420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48416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bwMode="auto">
          <a:xfrm>
            <a:off x="388938" y="1266825"/>
            <a:ext cx="5949950" cy="3346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1052487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229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D80CEE5-8F59-4B74-93B9-F378D040E0C1}" type="slidenum">
              <a:rPr lang="fr-FR" altLang="fr-FR">
                <a:latin typeface="Calibri" panose="020F0502020204030204" pitchFamily="34" charset="0"/>
              </a:rPr>
              <a:pPr/>
              <a:t>70</a:t>
            </a:fld>
            <a:endParaRPr lang="fr-FR" altLang="fr-FR">
              <a:latin typeface="Calibri" panose="020F0502020204030204" pitchFamily="34" charset="0"/>
            </a:endParaRPr>
          </a:p>
        </p:txBody>
      </p:sp>
    </p:spTree>
    <p:extLst>
      <p:ext uri="{BB962C8B-B14F-4D97-AF65-F5344CB8AC3E}">
        <p14:creationId xmlns:p14="http://schemas.microsoft.com/office/powerpoint/2010/main" val="37743294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036391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036828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1EB78A1-173D-46F2-B2DB-1AF86383AB99}" type="slidenum">
              <a:rPr lang="fr-FR" altLang="fr-FR">
                <a:solidFill>
                  <a:srgbClr val="000000"/>
                </a:solidFill>
                <a:ea typeface="MS PGothic" panose="020B0600070205080204" pitchFamily="34" charset="-128"/>
              </a:rPr>
              <a:pPr/>
              <a:t>73</a:t>
            </a:fld>
            <a:endParaRPr lang="fr-FR" altLang="fr-FR">
              <a:solidFill>
                <a:srgbClr val="000000"/>
              </a:solidFill>
              <a:ea typeface="MS PGothic" panose="020B0600070205080204" pitchFamily="34" charset="-128"/>
            </a:endParaRPr>
          </a:p>
        </p:txBody>
      </p:sp>
      <p:sp>
        <p:nvSpPr>
          <p:cNvPr id="429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841796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311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ABB236C-F7A3-48AC-8F08-F0FF548CE8F9}" type="slidenum">
              <a:rPr lang="fr-FR" altLang="fr-FR">
                <a:latin typeface="Calibri" panose="020F0502020204030204" pitchFamily="34" charset="0"/>
              </a:rPr>
              <a:pPr/>
              <a:t>74</a:t>
            </a:fld>
            <a:endParaRPr lang="fr-FR" altLang="fr-FR">
              <a:latin typeface="Calibri" panose="020F0502020204030204" pitchFamily="34" charset="0"/>
            </a:endParaRPr>
          </a:p>
        </p:txBody>
      </p:sp>
    </p:spTree>
    <p:extLst>
      <p:ext uri="{BB962C8B-B14F-4D97-AF65-F5344CB8AC3E}">
        <p14:creationId xmlns:p14="http://schemas.microsoft.com/office/powerpoint/2010/main" val="37825250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15DEC7C-A44F-428B-A307-2E58D8DB7504}" type="slidenum">
              <a:rPr lang="fr-FR" altLang="fr-FR">
                <a:solidFill>
                  <a:srgbClr val="000000"/>
                </a:solidFill>
                <a:ea typeface="MS PGothic" panose="020B0600070205080204" pitchFamily="34" charset="-128"/>
              </a:rPr>
              <a:pPr/>
              <a:t>75</a:t>
            </a:fld>
            <a:endParaRPr lang="fr-FR" altLang="fr-FR">
              <a:solidFill>
                <a:srgbClr val="000000"/>
              </a:solidFill>
              <a:ea typeface="MS PGothic" panose="020B0600070205080204" pitchFamily="34" charset="-128"/>
            </a:endParaRPr>
          </a:p>
        </p:txBody>
      </p:sp>
      <p:sp>
        <p:nvSpPr>
          <p:cNvPr id="433154"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Rectangle 3"/>
          <p:cNvSpPr>
            <a:spLocks noGrp="1" noChangeArrowheads="1"/>
          </p:cNvSpPr>
          <p:nvPr>
            <p:ph type="body" idx="1"/>
          </p:nvPr>
        </p:nvSpPr>
        <p:spPr bwMode="auto">
          <a:xfrm>
            <a:off x="908050" y="4532313"/>
            <a:ext cx="588803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297224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2C30C75-2596-47FC-9523-ABA26B93EC1A}" type="slidenum">
              <a:rPr lang="fr-FR" altLang="fr-FR">
                <a:solidFill>
                  <a:srgbClr val="000000"/>
                </a:solidFill>
                <a:ea typeface="MS PGothic" panose="020B0600070205080204" pitchFamily="34" charset="-128"/>
              </a:rPr>
              <a:pPr/>
              <a:t>76</a:t>
            </a:fld>
            <a:endParaRPr lang="fr-FR" altLang="fr-FR">
              <a:solidFill>
                <a:srgbClr val="000000"/>
              </a:solidFill>
              <a:ea typeface="MS PGothic" panose="020B0600070205080204" pitchFamily="34" charset="-128"/>
            </a:endParaRPr>
          </a:p>
        </p:txBody>
      </p:sp>
      <p:sp>
        <p:nvSpPr>
          <p:cNvPr id="435202" name="Rectangle 2"/>
          <p:cNvSpPr>
            <a:spLocks noGrp="1" noRot="1" noChangeAspect="1" noChangeArrowheads="1" noTextEdit="1"/>
          </p:cNvSpPr>
          <p:nvPr>
            <p:ph type="sldImg"/>
          </p:nvPr>
        </p:nvSpPr>
        <p:spPr bwMode="auto">
          <a:xfrm>
            <a:off x="469900" y="747713"/>
            <a:ext cx="5953125" cy="3348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Rectangle 3"/>
          <p:cNvSpPr>
            <a:spLocks noGrp="1" noChangeArrowheads="1"/>
          </p:cNvSpPr>
          <p:nvPr>
            <p:ph type="body" idx="1"/>
          </p:nvPr>
        </p:nvSpPr>
        <p:spPr bwMode="auto">
          <a:xfrm>
            <a:off x="908050" y="4718050"/>
            <a:ext cx="4979988"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879578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Espace réservé de l'image des diapositives 1"/>
          <p:cNvSpPr>
            <a:spLocks noGrp="1" noRot="1" noChangeAspect="1"/>
          </p:cNvSpPr>
          <p:nvPr>
            <p:ph type="sldImg"/>
          </p:nvPr>
        </p:nvSpPr>
        <p:spPr bwMode="auto">
          <a:xfrm>
            <a:off x="488950" y="1266825"/>
            <a:ext cx="5956300" cy="3351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0" name="Espace réservé des commentaires 2"/>
          <p:cNvSpPr>
            <a:spLocks noGrp="1"/>
          </p:cNvSpPr>
          <p:nvPr>
            <p:ph type="body" idx="1"/>
          </p:nvPr>
        </p:nvSpPr>
        <p:spPr bwMode="auto">
          <a:xfrm>
            <a:off x="679450" y="5026025"/>
            <a:ext cx="6118225"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0149726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8" name="Espace réservé des commentaires 2"/>
          <p:cNvSpPr>
            <a:spLocks noGrp="1"/>
          </p:cNvSpPr>
          <p:nvPr>
            <p:ph type="body" idx="1"/>
          </p:nvPr>
        </p:nvSpPr>
        <p:spPr bwMode="auto">
          <a:xfrm>
            <a:off x="679450" y="4778375"/>
            <a:ext cx="6115050" cy="3906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buSzPct val="25000"/>
            </a:pPr>
            <a:endParaRPr lang="fr-FR" altLang="fr-FR">
              <a:solidFill>
                <a:srgbClr val="62C400"/>
              </a:solidFill>
            </a:endParaRPr>
          </a:p>
        </p:txBody>
      </p:sp>
    </p:spTree>
    <p:extLst>
      <p:ext uri="{BB962C8B-B14F-4D97-AF65-F5344CB8AC3E}">
        <p14:creationId xmlns:p14="http://schemas.microsoft.com/office/powerpoint/2010/main" val="41290494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6" name="Espace réservé des notes 2"/>
          <p:cNvSpPr>
            <a:spLocks noGrp="1"/>
          </p:cNvSpPr>
          <p:nvPr>
            <p:ph type="body" idx="1"/>
          </p:nvPr>
        </p:nvSpPr>
        <p:spPr bwMode="auto">
          <a:xfrm>
            <a:off x="420688" y="4757738"/>
            <a:ext cx="6375400" cy="514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latin typeface="Calibri" panose="020F0502020204030204" pitchFamily="34" charset="0"/>
            </a:endParaRPr>
          </a:p>
        </p:txBody>
      </p:sp>
    </p:spTree>
    <p:extLst>
      <p:ext uri="{BB962C8B-B14F-4D97-AF65-F5344CB8AC3E}">
        <p14:creationId xmlns:p14="http://schemas.microsoft.com/office/powerpoint/2010/main" val="1729042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bwMode="auto">
          <a:xfrm>
            <a:off x="300038" y="1235075"/>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Rectangle 4"/>
          <p:cNvSpPr>
            <a:spLocks noGrp="1" noChangeArrowheads="1"/>
          </p:cNvSpPr>
          <p:nvPr>
            <p:ph type="body" idx="1"/>
          </p:nvPr>
        </p:nvSpPr>
        <p:spPr bwMode="auto">
          <a:xfrm>
            <a:off x="727075" y="5099050"/>
            <a:ext cx="6070600" cy="4075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71" tIns="47583" rIns="95171" bIns="47583"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3016709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4" name="Espace réservé des commentaires 2"/>
          <p:cNvSpPr>
            <a:spLocks noGrp="1"/>
          </p:cNvSpPr>
          <p:nvPr>
            <p:ph type="body" idx="1"/>
          </p:nvPr>
        </p:nvSpPr>
        <p:spPr bwMode="auto">
          <a:xfrm>
            <a:off x="679450" y="4778375"/>
            <a:ext cx="6116638" cy="491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433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BD21F0D-977B-4E7C-89E7-160C4E7DD115}" type="slidenum">
              <a:rPr lang="fr-FR" altLang="fr-FR">
                <a:latin typeface="Calibri" panose="020F0502020204030204" pitchFamily="34" charset="0"/>
              </a:rPr>
              <a:pPr/>
              <a:t>80</a:t>
            </a:fld>
            <a:endParaRPr lang="fr-FR" altLang="fr-FR">
              <a:latin typeface="Calibri" panose="020F0502020204030204" pitchFamily="34" charset="0"/>
            </a:endParaRPr>
          </a:p>
        </p:txBody>
      </p:sp>
    </p:spTree>
    <p:extLst>
      <p:ext uri="{BB962C8B-B14F-4D97-AF65-F5344CB8AC3E}">
        <p14:creationId xmlns:p14="http://schemas.microsoft.com/office/powerpoint/2010/main" val="7072131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2" name="Espace réservé des commentaires 2"/>
          <p:cNvSpPr>
            <a:spLocks noGrp="1"/>
          </p:cNvSpPr>
          <p:nvPr>
            <p:ph type="body" idx="1"/>
          </p:nvPr>
        </p:nvSpPr>
        <p:spPr bwMode="auto">
          <a:xfrm>
            <a:off x="679450" y="4778375"/>
            <a:ext cx="611663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
        <p:nvSpPr>
          <p:cNvPr id="4454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FE3F1BA-D7AE-4C77-98F9-F9AC5D76AE60}" type="slidenum">
              <a:rPr lang="fr-FR" altLang="fr-FR">
                <a:solidFill>
                  <a:srgbClr val="000000"/>
                </a:solidFill>
                <a:latin typeface="Calibri" panose="020F0502020204030204" pitchFamily="34" charset="0"/>
              </a:rPr>
              <a:pPr/>
              <a:t>81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39000112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0" name="Rectangle 3"/>
          <p:cNvSpPr>
            <a:spLocks noGrp="1" noChangeArrowheads="1"/>
          </p:cNvSpPr>
          <p:nvPr>
            <p:ph type="body" idx="1"/>
          </p:nvPr>
        </p:nvSpPr>
        <p:spPr bwMode="auto">
          <a:xfrm>
            <a:off x="508000" y="4732338"/>
            <a:ext cx="6288088"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29648931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Rectangle 1031"/>
          <p:cNvSpPr>
            <a:spLocks noGrp="1" noChangeArrowheads="1"/>
          </p:cNvSpPr>
          <p:nvPr>
            <p:ph type="body" idx="1"/>
          </p:nvPr>
        </p:nvSpPr>
        <p:spPr bwMode="auto">
          <a:xfrm>
            <a:off x="679450" y="4916488"/>
            <a:ext cx="6118225" cy="468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238" tIns="49118" rIns="98238" bIns="49118"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7197131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6" name="Rectangle 1031"/>
          <p:cNvSpPr>
            <a:spLocks noGrp="1" noChangeArrowheads="1"/>
          </p:cNvSpPr>
          <p:nvPr>
            <p:ph type="body" idx="1"/>
          </p:nvPr>
        </p:nvSpPr>
        <p:spPr bwMode="auto">
          <a:xfrm>
            <a:off x="679450" y="4916488"/>
            <a:ext cx="6118225" cy="468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238" tIns="49118" rIns="98238" bIns="49118" numCol="1" anchor="t" anchorCtr="0" compatLnSpc="1">
            <a:prstTxWarp prst="textNoShape">
              <a:avLst/>
            </a:prstTxWarp>
          </a:bodyPr>
          <a:lstStyle/>
          <a:p>
            <a:pPr marL="169863" indent="-169863" eaLnBrk="1" hangingPunct="1">
              <a:spcBef>
                <a:spcPts val="300"/>
              </a:spcBef>
              <a:buFont typeface="Arial" panose="020B0604020202020204" pitchFamily="34" charset="0"/>
              <a:buChar char="-"/>
            </a:pPr>
            <a:endParaRPr lang="fr-FR" altLang="fr-FR" b="1" u="sng"/>
          </a:p>
        </p:txBody>
      </p:sp>
    </p:spTree>
    <p:extLst>
      <p:ext uri="{BB962C8B-B14F-4D97-AF65-F5344CB8AC3E}">
        <p14:creationId xmlns:p14="http://schemas.microsoft.com/office/powerpoint/2010/main" val="830976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ChangeArrowheads="1" noTextEdit="1"/>
          </p:cNvSpPr>
          <p:nvPr>
            <p:ph type="sldImg"/>
          </p:nvPr>
        </p:nvSpPr>
        <p:spPr bwMode="auto">
          <a:xfrm>
            <a:off x="312738" y="1211263"/>
            <a:ext cx="6135687"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4" name="Espace réservé des commentaires 1"/>
          <p:cNvSpPr>
            <a:spLocks noGrp="1"/>
          </p:cNvSpPr>
          <p:nvPr/>
        </p:nvSpPr>
        <p:spPr bwMode="auto">
          <a:xfrm>
            <a:off x="679450" y="4778375"/>
            <a:ext cx="54387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2" tIns="45553" rIns="91102" bIns="45553"/>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30000"/>
              </a:spcBef>
            </a:pPr>
            <a:endParaRPr lang="fr-FR" altLang="fr-FR" sz="1100">
              <a:cs typeface="Arial" panose="020B0604020202020204" pitchFamily="34" charset="0"/>
            </a:endParaRPr>
          </a:p>
        </p:txBody>
      </p:sp>
      <p:sp>
        <p:nvSpPr>
          <p:cNvPr id="453635" name="Espace réservé des commentaires 1"/>
          <p:cNvSpPr>
            <a:spLocks noGrp="1"/>
          </p:cNvSpPr>
          <p:nvPr>
            <p:ph type="body" idx="1"/>
          </p:nvPr>
        </p:nvSpPr>
        <p:spPr bwMode="auto">
          <a:xfrm>
            <a:off x="679450" y="5046663"/>
            <a:ext cx="6118225" cy="3640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4552768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56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7677BB4-5AB9-49AA-BA27-726CEC0AE41E}" type="slidenum">
              <a:rPr lang="fr-FR" altLang="fr-FR">
                <a:latin typeface="Calibri" panose="020F0502020204030204" pitchFamily="34" charset="0"/>
              </a:rPr>
              <a:pPr/>
              <a:t>86</a:t>
            </a:fld>
            <a:endParaRPr lang="fr-FR" altLang="fr-FR">
              <a:latin typeface="Calibri" panose="020F0502020204030204" pitchFamily="34" charset="0"/>
            </a:endParaRPr>
          </a:p>
        </p:txBody>
      </p:sp>
    </p:spTree>
    <p:extLst>
      <p:ext uri="{BB962C8B-B14F-4D97-AF65-F5344CB8AC3E}">
        <p14:creationId xmlns:p14="http://schemas.microsoft.com/office/powerpoint/2010/main" val="40484987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773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D640B09-3984-453C-96FB-DC723A1551FC}" type="slidenum">
              <a:rPr lang="fr-FR" altLang="fr-FR">
                <a:latin typeface="Calibri" panose="020F0502020204030204" pitchFamily="34" charset="0"/>
              </a:rPr>
              <a:pPr/>
              <a:t>87</a:t>
            </a:fld>
            <a:endParaRPr lang="fr-FR" altLang="fr-FR">
              <a:latin typeface="Calibri" panose="020F0502020204030204" pitchFamily="34" charset="0"/>
            </a:endParaRPr>
          </a:p>
        </p:txBody>
      </p:sp>
    </p:spTree>
    <p:extLst>
      <p:ext uri="{BB962C8B-B14F-4D97-AF65-F5344CB8AC3E}">
        <p14:creationId xmlns:p14="http://schemas.microsoft.com/office/powerpoint/2010/main" val="22262582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5977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F050879-1129-47C1-909B-4F7EEF7D4D82}" type="slidenum">
              <a:rPr lang="fr-FR" altLang="fr-FR">
                <a:latin typeface="Calibri" panose="020F0502020204030204" pitchFamily="34" charset="0"/>
              </a:rPr>
              <a:pPr/>
              <a:t>88</a:t>
            </a:fld>
            <a:endParaRPr lang="fr-FR" altLang="fr-FR">
              <a:latin typeface="Calibri" panose="020F0502020204030204" pitchFamily="34" charset="0"/>
            </a:endParaRPr>
          </a:p>
        </p:txBody>
      </p:sp>
    </p:spTree>
    <p:extLst>
      <p:ext uri="{BB962C8B-B14F-4D97-AF65-F5344CB8AC3E}">
        <p14:creationId xmlns:p14="http://schemas.microsoft.com/office/powerpoint/2010/main" val="17776985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6182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8503D67-0C27-46AB-80E7-14F771A758D6}" type="slidenum">
              <a:rPr lang="fr-FR" altLang="fr-FR">
                <a:latin typeface="Calibri" panose="020F0502020204030204" pitchFamily="34" charset="0"/>
              </a:rPr>
              <a:pPr/>
              <a:t>89</a:t>
            </a:fld>
            <a:endParaRPr lang="fr-FR" altLang="fr-FR">
              <a:latin typeface="Calibri" panose="020F0502020204030204" pitchFamily="34" charset="0"/>
            </a:endParaRPr>
          </a:p>
        </p:txBody>
      </p:sp>
    </p:spTree>
    <p:extLst>
      <p:ext uri="{BB962C8B-B14F-4D97-AF65-F5344CB8AC3E}">
        <p14:creationId xmlns:p14="http://schemas.microsoft.com/office/powerpoint/2010/main" val="36295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bwMode="auto">
          <a:xfrm>
            <a:off x="330200" y="1206500"/>
            <a:ext cx="6130925"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6" name="Rectangle 3"/>
          <p:cNvSpPr>
            <a:spLocks noGrp="1" noChangeArrowheads="1"/>
          </p:cNvSpPr>
          <p:nvPr>
            <p:ph type="body" idx="1"/>
          </p:nvPr>
        </p:nvSpPr>
        <p:spPr bwMode="auto">
          <a:xfrm>
            <a:off x="950913" y="5110163"/>
            <a:ext cx="5846762" cy="4262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b="1"/>
          </a:p>
        </p:txBody>
      </p:sp>
    </p:spTree>
    <p:extLst>
      <p:ext uri="{BB962C8B-B14F-4D97-AF65-F5344CB8AC3E}">
        <p14:creationId xmlns:p14="http://schemas.microsoft.com/office/powerpoint/2010/main" val="2788427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4" name="Espace réservé des notes 2"/>
          <p:cNvSpPr>
            <a:spLocks noGrp="1"/>
          </p:cNvSpPr>
          <p:nvPr>
            <p:ph type="body" idx="1"/>
          </p:nvPr>
        </p:nvSpPr>
        <p:spPr bwMode="auto">
          <a:xfrm>
            <a:off x="679450" y="5046663"/>
            <a:ext cx="6116638" cy="452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Tree>
    <p:extLst>
      <p:ext uri="{BB962C8B-B14F-4D97-AF65-F5344CB8AC3E}">
        <p14:creationId xmlns:p14="http://schemas.microsoft.com/office/powerpoint/2010/main" val="38453788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2" name="Espace réservé des commentaires 1"/>
          <p:cNvSpPr>
            <a:spLocks noGrp="1"/>
          </p:cNvSpPr>
          <p:nvPr>
            <p:ph type="body" sz="quarter" idx="10"/>
          </p:nvPr>
        </p:nvSpPr>
        <p:spPr bwMode="auto">
          <a:xfrm>
            <a:off x="679450" y="4999038"/>
            <a:ext cx="6118225" cy="3687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5871666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0" name="Rectangle 3"/>
          <p:cNvSpPr>
            <a:spLocks noGrp="1" noChangeArrowheads="1"/>
          </p:cNvSpPr>
          <p:nvPr>
            <p:ph type="body" idx="1"/>
          </p:nvPr>
        </p:nvSpPr>
        <p:spPr bwMode="auto">
          <a:xfrm>
            <a:off x="508000" y="4732338"/>
            <a:ext cx="6288088" cy="519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fr-FR" altLang="fr-FR" b="1"/>
          </a:p>
        </p:txBody>
      </p:sp>
    </p:spTree>
    <p:extLst>
      <p:ext uri="{BB962C8B-B14F-4D97-AF65-F5344CB8AC3E}">
        <p14:creationId xmlns:p14="http://schemas.microsoft.com/office/powerpoint/2010/main" val="36559916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Espace réservé de l'image des diapositives 1"/>
          <p:cNvSpPr>
            <a:spLocks noGrp="1" noRot="1" noChangeAspect="1"/>
          </p:cNvSpPr>
          <p:nvPr>
            <p:ph type="sldImg"/>
          </p:nvPr>
        </p:nvSpPr>
        <p:spPr bwMode="auto">
          <a:xfrm>
            <a:off x="420688" y="1216025"/>
            <a:ext cx="5956300"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8" name="Espace réservé des notes 2"/>
          <p:cNvSpPr>
            <a:spLocks noGrp="1"/>
          </p:cNvSpPr>
          <p:nvPr>
            <p:ph type="body" idx="1"/>
          </p:nvPr>
        </p:nvSpPr>
        <p:spPr bwMode="auto">
          <a:xfrm>
            <a:off x="679450" y="4778375"/>
            <a:ext cx="6116638" cy="514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fr-FR">
              <a:latin typeface="Calibri" panose="020F0502020204030204" pitchFamily="34" charset="0"/>
            </a:endParaRPr>
          </a:p>
        </p:txBody>
      </p:sp>
      <p:sp>
        <p:nvSpPr>
          <p:cNvPr id="47001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17F0258-9C19-43D3-BC66-8B3C7E02A735}" type="slidenum">
              <a:rPr lang="fr-FR" altLang="fr-FR">
                <a:solidFill>
                  <a:srgbClr val="000000"/>
                </a:solidFill>
                <a:latin typeface="Calibri" panose="020F0502020204030204" pitchFamily="34" charset="0"/>
              </a:rPr>
              <a:pPr/>
              <a:t>93</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5016028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Rot="1" noChangeAspect="1" noChangeArrowheads="1" noTextEdit="1"/>
          </p:cNvSpPr>
          <p:nvPr>
            <p:ph type="sldImg"/>
          </p:nvPr>
        </p:nvSpPr>
        <p:spPr bwMode="auto">
          <a:xfrm>
            <a:off x="420688" y="1131888"/>
            <a:ext cx="5918200"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6" name="Rectangle 4"/>
          <p:cNvSpPr>
            <a:spLocks noGrp="1" noChangeArrowheads="1"/>
          </p:cNvSpPr>
          <p:nvPr>
            <p:ph type="body" idx="1"/>
          </p:nvPr>
        </p:nvSpPr>
        <p:spPr bwMode="auto">
          <a:xfrm>
            <a:off x="695325" y="4837113"/>
            <a:ext cx="5895975" cy="4854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89" tIns="47593" rIns="95189" bIns="47593" numCol="1" anchor="t" anchorCtr="0" compatLnSpc="1">
            <a:prstTxWarp prst="textNoShape">
              <a:avLst/>
            </a:prstTxWarp>
          </a:bodyPr>
          <a:lstStyle/>
          <a:p>
            <a:pPr eaLnBrk="1" hangingPunct="1">
              <a:spcBef>
                <a:spcPct val="0"/>
              </a:spcBef>
              <a:buFontTx/>
              <a:buChar char="•"/>
              <a:tabLst>
                <a:tab pos="514350" algn="l"/>
              </a:tabLst>
            </a:pPr>
            <a:endParaRPr lang="fr-FR" altLang="fr-FR"/>
          </a:p>
        </p:txBody>
      </p:sp>
    </p:spTree>
    <p:extLst>
      <p:ext uri="{BB962C8B-B14F-4D97-AF65-F5344CB8AC3E}">
        <p14:creationId xmlns:p14="http://schemas.microsoft.com/office/powerpoint/2010/main" val="20710321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4" name="Espace réservé des commentaires 2"/>
          <p:cNvSpPr>
            <a:spLocks noGrp="1"/>
          </p:cNvSpPr>
          <p:nvPr>
            <p:ph type="body" idx="1"/>
          </p:nvPr>
        </p:nvSpPr>
        <p:spPr bwMode="auto">
          <a:xfrm>
            <a:off x="679450" y="5072063"/>
            <a:ext cx="5438775" cy="3614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p>
        </p:txBody>
      </p:sp>
      <p:sp>
        <p:nvSpPr>
          <p:cNvPr id="4741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6CD0650-0B32-44F0-B132-725A92079CF1}" type="slidenum">
              <a:rPr lang="fr-FR" altLang="fr-FR">
                <a:latin typeface="Calibri" panose="020F0502020204030204" pitchFamily="34" charset="0"/>
              </a:rPr>
              <a:pPr/>
              <a:t>95</a:t>
            </a:fld>
            <a:endParaRPr lang="fr-FR" altLang="fr-FR">
              <a:latin typeface="Calibri" panose="020F0502020204030204" pitchFamily="34" charset="0"/>
            </a:endParaRPr>
          </a:p>
        </p:txBody>
      </p:sp>
    </p:spTree>
    <p:extLst>
      <p:ext uri="{BB962C8B-B14F-4D97-AF65-F5344CB8AC3E}">
        <p14:creationId xmlns:p14="http://schemas.microsoft.com/office/powerpoint/2010/main" val="16269445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7616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84424C7-B531-481E-AFC6-221C29841A99}" type="slidenum">
              <a:rPr lang="fr-FR" altLang="fr-FR">
                <a:latin typeface="Calibri" panose="020F0502020204030204" pitchFamily="34" charset="0"/>
              </a:rPr>
              <a:pPr/>
              <a:t>96</a:t>
            </a:fld>
            <a:endParaRPr lang="fr-FR" altLang="fr-FR">
              <a:latin typeface="Calibri" panose="020F0502020204030204" pitchFamily="34" charset="0"/>
            </a:endParaRPr>
          </a:p>
        </p:txBody>
      </p:sp>
    </p:spTree>
    <p:extLst>
      <p:ext uri="{BB962C8B-B14F-4D97-AF65-F5344CB8AC3E}">
        <p14:creationId xmlns:p14="http://schemas.microsoft.com/office/powerpoint/2010/main" val="36082403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782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40BBC8F-FA08-4F91-83F5-F19C2A03D14B}" type="slidenum">
              <a:rPr lang="fr-FR" altLang="fr-FR">
                <a:latin typeface="Calibri" panose="020F0502020204030204" pitchFamily="34" charset="0"/>
              </a:rPr>
              <a:pPr/>
              <a:t>97</a:t>
            </a:fld>
            <a:endParaRPr lang="fr-FR" altLang="fr-FR">
              <a:latin typeface="Calibri" panose="020F0502020204030204" pitchFamily="34" charset="0"/>
            </a:endParaRPr>
          </a:p>
        </p:txBody>
      </p:sp>
    </p:spTree>
    <p:extLst>
      <p:ext uri="{BB962C8B-B14F-4D97-AF65-F5344CB8AC3E}">
        <p14:creationId xmlns:p14="http://schemas.microsoft.com/office/powerpoint/2010/main" val="36147132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025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AEA2000-A89B-4E69-B722-67C3345F14D5}" type="slidenum">
              <a:rPr lang="fr-FR" altLang="fr-FR">
                <a:latin typeface="Calibri" panose="020F0502020204030204" pitchFamily="34" charset="0"/>
              </a:rPr>
              <a:pPr/>
              <a:t>98</a:t>
            </a:fld>
            <a:endParaRPr lang="fr-FR" altLang="fr-FR">
              <a:latin typeface="Calibri" panose="020F0502020204030204" pitchFamily="34" charset="0"/>
            </a:endParaRPr>
          </a:p>
        </p:txBody>
      </p:sp>
    </p:spTree>
    <p:extLst>
      <p:ext uri="{BB962C8B-B14F-4D97-AF65-F5344CB8AC3E}">
        <p14:creationId xmlns:p14="http://schemas.microsoft.com/office/powerpoint/2010/main" val="41472088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823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F8BA80A-D20A-4015-B134-ACADD08EF685}" type="slidenum">
              <a:rPr lang="fr-FR" altLang="fr-FR">
                <a:latin typeface="Calibri" panose="020F0502020204030204" pitchFamily="34" charset="0"/>
              </a:rPr>
              <a:pPr/>
              <a:t>99</a:t>
            </a:fld>
            <a:endParaRPr lang="fr-FR" altLang="fr-FR">
              <a:latin typeface="Calibri" panose="020F0502020204030204" pitchFamily="34" charset="0"/>
            </a:endParaRPr>
          </a:p>
        </p:txBody>
      </p:sp>
    </p:spTree>
    <p:extLst>
      <p:ext uri="{BB962C8B-B14F-4D97-AF65-F5344CB8AC3E}">
        <p14:creationId xmlns:p14="http://schemas.microsoft.com/office/powerpoint/2010/main" val="2500542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13695" y="-2210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25633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3070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7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461091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975113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684114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6488912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269593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1026443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492013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743111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06719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09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846200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91463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421446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445185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01674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71109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896422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0C5D5CFC-0050-46D2-AF5D-1C496E75C75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60348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196719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523004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67633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86661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65859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0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6716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3383423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207333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9446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61496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155720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976882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458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2314091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07617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5017090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106266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256623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868921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991128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00C6B8C-762D-4429-80D6-5D1B0DA5243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4234838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706643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3651577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7918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E84DAFA3-39DA-4F96-87CD-44EF5EAC8D88}"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7194815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3453694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0206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588113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61989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59263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9186768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913226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003260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284233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20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14985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110122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6660118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499891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063870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037825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796783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0ACE8600-78A7-47B4-B814-220A186D926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4285226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864789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4785016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196359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050698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54333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250971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4281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6826576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cSld name="2_Disposition personnalisée">
    <p:spTree>
      <p:nvGrpSpPr>
        <p:cNvPr id="1" name="Shape 307"/>
        <p:cNvGrpSpPr/>
        <p:nvPr/>
      </p:nvGrpSpPr>
      <p:grpSpPr>
        <a:xfrm>
          <a:off x="0" y="0"/>
          <a:ext cx="0" cy="0"/>
          <a:chOff x="0" y="0"/>
          <a:chExt cx="0" cy="0"/>
        </a:xfrm>
      </p:grpSpPr>
      <p:pic>
        <p:nvPicPr>
          <p:cNvPr id="2" name="Shape 308"/>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309"/>
          <p:cNvSpPr/>
          <p:nvPr/>
        </p:nvSpPr>
        <p:spPr>
          <a:xfrm>
            <a:off x="1912938" y="889000"/>
            <a:ext cx="8296275" cy="2686050"/>
          </a:xfrm>
          <a:prstGeom prst="round2DiagRect">
            <a:avLst>
              <a:gd name="adj1" fmla="val 16667"/>
              <a:gd name="adj2" fmla="val 0"/>
            </a:avLst>
          </a:prstGeom>
          <a:solidFill>
            <a:srgbClr val="95C41D"/>
          </a:solidFill>
          <a:ln>
            <a:noFill/>
          </a:ln>
        </p:spPr>
        <p:txBody>
          <a:bodyPr spcFirstLastPara="1" lIns="91425" tIns="45700" rIns="91425" bIns="45700" anchor="ctr"/>
          <a:lstStyle/>
          <a:p>
            <a:pPr algn="ctr" fontAlgn="auto">
              <a:spcBef>
                <a:spcPts val="0"/>
              </a:spcBef>
              <a:spcAft>
                <a:spcPts val="0"/>
              </a:spcAft>
              <a:defRPr/>
            </a:pPr>
            <a:endParaRPr sz="1200" kern="0">
              <a:solidFill>
                <a:srgbClr val="FFFFFF"/>
              </a:solidFill>
              <a:latin typeface="+mn-lt"/>
              <a:ea typeface="Arial"/>
              <a:cs typeface="Arial"/>
              <a:sym typeface="Arial"/>
            </a:endParaRPr>
          </a:p>
        </p:txBody>
      </p:sp>
      <p:grpSp>
        <p:nvGrpSpPr>
          <p:cNvPr id="4" name="Shape 310"/>
          <p:cNvGrpSpPr>
            <a:grpSpLocks/>
          </p:cNvGrpSpPr>
          <p:nvPr/>
        </p:nvGrpSpPr>
        <p:grpSpPr bwMode="auto">
          <a:xfrm>
            <a:off x="5243513" y="0"/>
            <a:ext cx="1651000" cy="1776413"/>
            <a:chOff x="447311" y="-4421"/>
            <a:chExt cx="1651380" cy="1776988"/>
          </a:xfrm>
        </p:grpSpPr>
        <p:sp>
          <p:nvSpPr>
            <p:cNvPr id="5" name="Shape 311"/>
            <p:cNvSpPr/>
            <p:nvPr/>
          </p:nvSpPr>
          <p:spPr>
            <a:xfrm>
              <a:off x="447311" y="-4421"/>
              <a:ext cx="1648204" cy="1648358"/>
            </a:xfrm>
            <a:prstGeom prst="ellipse">
              <a:avLst/>
            </a:prstGeom>
            <a:solidFill>
              <a:schemeClr val="lt1"/>
            </a:solidFill>
            <a:ln w="12700" cap="flat" cmpd="sng">
              <a:solidFill>
                <a:schemeClr val="lt1"/>
              </a:solidFill>
              <a:prstDash val="solid"/>
              <a:miter lim="800000"/>
              <a:headEnd type="none" w="med" len="med"/>
              <a:tailEnd type="none" w="med" len="med"/>
            </a:ln>
          </p:spPr>
          <p:txBody>
            <a:bodyPr spcFirstLastPara="1" lIns="91425" tIns="45700" rIns="91425" bIns="45700" anchor="ctr"/>
            <a:lstStyle/>
            <a:p>
              <a:pPr algn="ctr" fontAlgn="auto">
                <a:spcBef>
                  <a:spcPts val="0"/>
                </a:spcBef>
                <a:spcAft>
                  <a:spcPts val="0"/>
                </a:spcAft>
                <a:defRPr/>
              </a:pPr>
              <a:endParaRPr sz="1200" kern="0">
                <a:solidFill>
                  <a:srgbClr val="FFFFFF"/>
                </a:solidFill>
                <a:latin typeface="+mn-lt"/>
                <a:ea typeface="Arial"/>
                <a:cs typeface="Arial"/>
                <a:sym typeface="Arial"/>
              </a:endParaRPr>
            </a:p>
          </p:txBody>
        </p:sp>
        <p:pic>
          <p:nvPicPr>
            <p:cNvPr id="6" name="Shape 312"/>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l="3708"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Shape 313"/>
          <p:cNvSpPr txBox="1"/>
          <p:nvPr/>
        </p:nvSpPr>
        <p:spPr>
          <a:xfrm>
            <a:off x="11664950" y="6619875"/>
            <a:ext cx="706438" cy="228600"/>
          </a:xfrm>
          <a:prstGeom prst="rect">
            <a:avLst/>
          </a:prstGeom>
          <a:noFill/>
          <a:ln>
            <a:noFill/>
          </a:ln>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285CA55-1962-4721-9C2B-1047F749ECC5}" type="slidenum">
              <a:rPr lang="fr-FR" altLang="fr-FR" sz="900">
                <a:solidFill>
                  <a:srgbClr val="000000"/>
                </a:solidFill>
                <a:latin typeface="Tahoma" panose="020B0604030504040204" pitchFamily="34" charset="0"/>
                <a:cs typeface="Tahoma" panose="020B0604030504040204" pitchFamily="34" charset="0"/>
                <a:sym typeface="Tahoma" panose="020B0604030504040204" pitchFamily="34" charset="0"/>
              </a:rPr>
              <a:pPr/>
              <a:t>‹N°›</a:t>
            </a:fld>
            <a:r>
              <a:rPr lang="fr-FR" altLang="fr-FR" sz="900">
                <a:solidFill>
                  <a:srgbClr val="969696"/>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fr-FR" altLang="fr-FR" sz="1400">
              <a:solidFill>
                <a:srgbClr val="00000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11026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Titre et contenu">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101762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20486425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2_Titre et contenu">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38519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3_Titre et contenu">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987448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6_Disposition personnalisée">
    <p:spTree>
      <p:nvGrpSpPr>
        <p:cNvPr id="1" name="Shape 321"/>
        <p:cNvGrpSpPr/>
        <p:nvPr/>
      </p:nvGrpSpPr>
      <p:grpSpPr>
        <a:xfrm>
          <a:off x="0" y="0"/>
          <a:ext cx="0" cy="0"/>
          <a:chOff x="0" y="0"/>
          <a:chExt cx="0" cy="0"/>
        </a:xfrm>
      </p:grpSpPr>
      <p:pic>
        <p:nvPicPr>
          <p:cNvPr id="3" name="Shape 322"/>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 name="Shape 323"/>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26975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956632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324"/>
        <p:cNvGrpSpPr/>
        <p:nvPr/>
      </p:nvGrpSpPr>
      <p:grpSpPr>
        <a:xfrm>
          <a:off x="0" y="0"/>
          <a:ext cx="0" cy="0"/>
          <a:chOff x="0" y="0"/>
          <a:chExt cx="0" cy="0"/>
        </a:xfrm>
      </p:grpSpPr>
      <p:pic>
        <p:nvPicPr>
          <p:cNvPr id="3" name="Shape 325"/>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 name="Shape 326"/>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0715923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4_Disposition personnalisée">
    <p:spTree>
      <p:nvGrpSpPr>
        <p:cNvPr id="1" name="Shape 327"/>
        <p:cNvGrpSpPr/>
        <p:nvPr/>
      </p:nvGrpSpPr>
      <p:grpSpPr>
        <a:xfrm>
          <a:off x="0" y="0"/>
          <a:ext cx="0" cy="0"/>
          <a:chOff x="0" y="0"/>
          <a:chExt cx="0" cy="0"/>
        </a:xfrm>
      </p:grpSpPr>
      <p:pic>
        <p:nvPicPr>
          <p:cNvPr id="3" name="Shape 328"/>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 name="Shape 329"/>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7817980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17_Disposition personnalisée">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2095500" y="-3492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9582965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332"/>
        <p:cNvGrpSpPr/>
        <p:nvPr/>
      </p:nvGrpSpPr>
      <p:grpSpPr>
        <a:xfrm>
          <a:off x="0" y="0"/>
          <a:ext cx="0" cy="0"/>
          <a:chOff x="0" y="0"/>
          <a:chExt cx="0" cy="0"/>
        </a:xfrm>
      </p:grpSpPr>
      <p:pic>
        <p:nvPicPr>
          <p:cNvPr id="4" name="Shape 333"/>
          <p:cNvPicPr preferRelativeResize="0"/>
          <p:nvPr/>
        </p:nvPicPr>
        <p:blipFill rotWithShape="1">
          <a:blip r:embed="rId2"/>
          <a:srcRect l="16604" t="51200" r="28876" b="2820"/>
          <a:stretch/>
        </p:blipFill>
        <p:spPr>
          <a:xfrm>
            <a:off x="33338" y="-41275"/>
            <a:ext cx="12228512" cy="6878638"/>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sp>
        <p:nvSpPr>
          <p:cNvPr id="334" name="Shape 334"/>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spcBef>
                <a:spcPts val="0"/>
              </a:spcBef>
              <a:spcAft>
                <a:spcPts val="0"/>
              </a:spcAft>
              <a:buSzPts val="1400"/>
              <a:buNone/>
              <a:defRPr sz="6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35" name="Shape 335"/>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71700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7_Disposition personnalisée">
    <p:spTree>
      <p:nvGrpSpPr>
        <p:cNvPr id="1" name="Shape 336"/>
        <p:cNvGrpSpPr/>
        <p:nvPr/>
      </p:nvGrpSpPr>
      <p:grpSpPr>
        <a:xfrm>
          <a:off x="0" y="0"/>
          <a:ext cx="0" cy="0"/>
          <a:chOff x="0" y="0"/>
          <a:chExt cx="0" cy="0"/>
        </a:xfrm>
      </p:grpSpPr>
      <p:pic>
        <p:nvPicPr>
          <p:cNvPr id="3" name="Shape 337"/>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 name="Shape 338"/>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583876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13_Disposition personnalisée">
    <p:spTree>
      <p:nvGrpSpPr>
        <p:cNvPr id="1" name="Shape 339"/>
        <p:cNvGrpSpPr/>
        <p:nvPr/>
      </p:nvGrpSpPr>
      <p:grpSpPr>
        <a:xfrm>
          <a:off x="0" y="0"/>
          <a:ext cx="0" cy="0"/>
          <a:chOff x="0" y="0"/>
          <a:chExt cx="0" cy="0"/>
        </a:xfrm>
      </p:grpSpPr>
      <p:pic>
        <p:nvPicPr>
          <p:cNvPr id="3" name="Shape 340"/>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 name="Shape 341"/>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8303184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8198070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838200" y="365128"/>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46" name="Shape 346"/>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962594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840317"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49" name="Shape 349"/>
          <p:cNvSpPr txBox="1">
            <a:spLocks noGrp="1"/>
          </p:cNvSpPr>
          <p:nvPr>
            <p:ph type="body" idx="1"/>
          </p:nvPr>
        </p:nvSpPr>
        <p:spPr>
          <a:xfrm>
            <a:off x="840318" y="1681163"/>
            <a:ext cx="5158316" cy="82391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0" name="Shape 350"/>
          <p:cNvSpPr txBox="1">
            <a:spLocks noGrp="1"/>
          </p:cNvSpPr>
          <p:nvPr>
            <p:ph type="body" idx="2"/>
          </p:nvPr>
        </p:nvSpPr>
        <p:spPr>
          <a:xfrm>
            <a:off x="840318" y="2505075"/>
            <a:ext cx="5158316" cy="368458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1" name="Shape 351"/>
          <p:cNvSpPr txBox="1">
            <a:spLocks noGrp="1"/>
          </p:cNvSpPr>
          <p:nvPr>
            <p:ph type="body" idx="3"/>
          </p:nvPr>
        </p:nvSpPr>
        <p:spPr>
          <a:xfrm>
            <a:off x="6172200" y="1681163"/>
            <a:ext cx="5183717" cy="82391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2" name="Shape 352"/>
          <p:cNvSpPr txBox="1">
            <a:spLocks noGrp="1"/>
          </p:cNvSpPr>
          <p:nvPr>
            <p:ph type="body" idx="4"/>
          </p:nvPr>
        </p:nvSpPr>
        <p:spPr>
          <a:xfrm>
            <a:off x="6172200" y="2505075"/>
            <a:ext cx="5183717" cy="368458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564859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11_Disposition personnalisée">
    <p:spTree>
      <p:nvGrpSpPr>
        <p:cNvPr id="1" name="Shape 353"/>
        <p:cNvGrpSpPr/>
        <p:nvPr/>
      </p:nvGrpSpPr>
      <p:grpSpPr>
        <a:xfrm>
          <a:off x="0" y="0"/>
          <a:ext cx="0" cy="0"/>
          <a:chOff x="0" y="0"/>
          <a:chExt cx="0" cy="0"/>
        </a:xfrm>
      </p:grpSpPr>
      <p:pic>
        <p:nvPicPr>
          <p:cNvPr id="3" name="Shape 354"/>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 name="Shape 355"/>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850834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507723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831851" y="1709739"/>
            <a:ext cx="10515600" cy="2852737"/>
          </a:xfrm>
          <a:prstGeom prst="rect">
            <a:avLst/>
          </a:prstGeom>
          <a:noFill/>
          <a:ln>
            <a:noFill/>
          </a:ln>
        </p:spPr>
        <p:txBody>
          <a:bodyPr spcFirstLastPara="1" anchor="b"/>
          <a:lstStyle>
            <a:lvl1pPr marR="0" lvl="0" algn="ctr" rtl="0">
              <a:spcBef>
                <a:spcPts val="0"/>
              </a:spcBef>
              <a:spcAft>
                <a:spcPts val="0"/>
              </a:spcAft>
              <a:buSzPts val="1400"/>
              <a:buNone/>
              <a:defRPr sz="6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58" name="Shape 358"/>
          <p:cNvSpPr txBox="1">
            <a:spLocks noGrp="1"/>
          </p:cNvSpPr>
          <p:nvPr>
            <p:ph type="body" idx="1"/>
          </p:nvPr>
        </p:nvSpPr>
        <p:spPr>
          <a:xfrm>
            <a:off x="831851" y="4589464"/>
            <a:ext cx="10515600" cy="1500187"/>
          </a:xfrm>
          <a:prstGeom prst="rect">
            <a:avLst/>
          </a:prstGeom>
          <a:noFill/>
          <a:ln>
            <a:noFill/>
          </a:ln>
        </p:spPr>
        <p:txBody>
          <a:bodyPr spcFirstLastPara="1" wrap="square" lIns="91425" tIns="91425" rIns="91425" bIns="91425" anchor="t" anchorCtr="0"/>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343226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61" name="Shape 361"/>
          <p:cNvSpPr txBox="1">
            <a:spLocks noGrp="1"/>
          </p:cNvSpPr>
          <p:nvPr>
            <p:ph type="body" idx="1"/>
          </p:nvPr>
        </p:nvSpPr>
        <p:spPr>
          <a:xfrm>
            <a:off x="8382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2" name="Shape 362"/>
          <p:cNvSpPr txBox="1">
            <a:spLocks noGrp="1"/>
          </p:cNvSpPr>
          <p:nvPr>
            <p:ph type="body" idx="2"/>
          </p:nvPr>
        </p:nvSpPr>
        <p:spPr>
          <a:xfrm>
            <a:off x="61976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836929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840318" y="457200"/>
            <a:ext cx="3932767" cy="1600200"/>
          </a:xfrm>
          <a:prstGeom prst="rect">
            <a:avLst/>
          </a:prstGeom>
          <a:noFill/>
          <a:ln>
            <a:noFill/>
          </a:ln>
        </p:spPr>
        <p:txBody>
          <a:bodyPr spcFirstLastPara="1" anchor="b"/>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65" name="Shape 365"/>
          <p:cNvSpPr txBox="1">
            <a:spLocks noGrp="1"/>
          </p:cNvSpPr>
          <p:nvPr>
            <p:ph type="body" idx="1"/>
          </p:nvPr>
        </p:nvSpPr>
        <p:spPr>
          <a:xfrm>
            <a:off x="5183717" y="987426"/>
            <a:ext cx="6172200" cy="487362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6" name="Shape 366"/>
          <p:cNvSpPr txBox="1">
            <a:spLocks noGrp="1"/>
          </p:cNvSpPr>
          <p:nvPr>
            <p:ph type="body" idx="2"/>
          </p:nvPr>
        </p:nvSpPr>
        <p:spPr>
          <a:xfrm>
            <a:off x="840318" y="2057400"/>
            <a:ext cx="3932767" cy="3811588"/>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940023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840318" y="457200"/>
            <a:ext cx="3932767" cy="1600200"/>
          </a:xfrm>
          <a:prstGeom prst="rect">
            <a:avLst/>
          </a:prstGeom>
          <a:noFill/>
          <a:ln>
            <a:noFill/>
          </a:ln>
        </p:spPr>
        <p:txBody>
          <a:bodyPr spcFirstLastPara="1" anchor="b"/>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69" name="Shape 369"/>
          <p:cNvSpPr>
            <a:spLocks noGrp="1"/>
          </p:cNvSpPr>
          <p:nvPr>
            <p:ph type="pic" idx="2"/>
          </p:nvPr>
        </p:nvSpPr>
        <p:spPr>
          <a:xfrm>
            <a:off x="5183717" y="987426"/>
            <a:ext cx="6172200" cy="4873625"/>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pPr lvl="0"/>
            <a:endParaRPr noProof="0">
              <a:sym typeface="Arial"/>
            </a:endParaRPr>
          </a:p>
        </p:txBody>
      </p:sp>
      <p:sp>
        <p:nvSpPr>
          <p:cNvPr id="370" name="Shape 370"/>
          <p:cNvSpPr txBox="1">
            <a:spLocks noGrp="1"/>
          </p:cNvSpPr>
          <p:nvPr>
            <p:ph type="body" idx="1"/>
          </p:nvPr>
        </p:nvSpPr>
        <p:spPr>
          <a:xfrm>
            <a:off x="840318" y="2057400"/>
            <a:ext cx="3932767" cy="3811588"/>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862236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73" name="Shape 37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844052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rot="5400000">
            <a:off x="7133432" y="1956594"/>
            <a:ext cx="5811838" cy="2628900"/>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76" name="Shape 376"/>
          <p:cNvSpPr txBox="1">
            <a:spLocks noGrp="1"/>
          </p:cNvSpPr>
          <p:nvPr>
            <p:ph type="body" idx="1"/>
          </p:nvPr>
        </p:nvSpPr>
        <p:spPr>
          <a:xfrm rot="5400000">
            <a:off x="1774032" y="-570706"/>
            <a:ext cx="5811838" cy="7683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772173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838200" y="365126"/>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
        <p:nvSpPr>
          <p:cNvPr id="379" name="Shape 379"/>
          <p:cNvSpPr txBox="1">
            <a:spLocks noGrp="1"/>
          </p:cNvSpPr>
          <p:nvPr>
            <p:ph type="body" idx="1"/>
          </p:nvPr>
        </p:nvSpPr>
        <p:spPr>
          <a:xfrm>
            <a:off x="8382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Shape 380"/>
          <p:cNvSpPr txBox="1">
            <a:spLocks noGrp="1"/>
          </p:cNvSpPr>
          <p:nvPr>
            <p:ph type="body" idx="2"/>
          </p:nvPr>
        </p:nvSpPr>
        <p:spPr>
          <a:xfrm>
            <a:off x="6197600" y="1825625"/>
            <a:ext cx="5156200" cy="43513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432859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1_Disposition personnalisée">
    <p:spTree>
      <p:nvGrpSpPr>
        <p:cNvPr id="1" name="Shape 381"/>
        <p:cNvGrpSpPr/>
        <p:nvPr/>
      </p:nvGrpSpPr>
      <p:grpSpPr>
        <a:xfrm>
          <a:off x="0" y="0"/>
          <a:ext cx="0" cy="0"/>
          <a:chOff x="0" y="0"/>
          <a:chExt cx="0" cy="0"/>
        </a:xfrm>
      </p:grpSpPr>
      <p:pic>
        <p:nvPicPr>
          <p:cNvPr id="6" name="Shape 382"/>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3" name="Shape 383"/>
          <p:cNvSpPr txBox="1">
            <a:spLocks noGrp="1"/>
          </p:cNvSpPr>
          <p:nvPr>
            <p:ph type="body" idx="1"/>
          </p:nvPr>
        </p:nvSpPr>
        <p:spPr>
          <a:xfrm>
            <a:off x="3962400" y="2020102"/>
            <a:ext cx="6019800" cy="104775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4" name="Shape 384"/>
          <p:cNvSpPr txBox="1">
            <a:spLocks noGrp="1"/>
          </p:cNvSpPr>
          <p:nvPr>
            <p:ph type="body" idx="2"/>
          </p:nvPr>
        </p:nvSpPr>
        <p:spPr>
          <a:xfrm>
            <a:off x="5334000" y="3421000"/>
            <a:ext cx="6019800" cy="104775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5" name="Shape 385"/>
          <p:cNvSpPr txBox="1">
            <a:spLocks noGrp="1"/>
          </p:cNvSpPr>
          <p:nvPr>
            <p:ph type="body" idx="3"/>
          </p:nvPr>
        </p:nvSpPr>
        <p:spPr>
          <a:xfrm>
            <a:off x="1827055" y="1000103"/>
            <a:ext cx="6469063" cy="40005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6" name="Shape 386"/>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35861589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838200" y="365125"/>
            <a:ext cx="10515600" cy="5811838"/>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82752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5_Disposition personnalisée">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2095500" y="-34465"/>
            <a:ext cx="10515600" cy="1325563"/>
          </a:xfrm>
          <a:prstGeom prst="rect">
            <a:avLst/>
          </a:prstGeom>
          <a:noFill/>
          <a:ln>
            <a:noFill/>
          </a:ln>
        </p:spPr>
        <p:txBody>
          <a:bodyPr spcFirstLastPara="1"/>
          <a:lstStyle>
            <a:lvl1pPr marR="0" lvl="0" algn="ctr"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1"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1"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1"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1"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2945461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1883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16_Disposition personnalisée">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10467750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0695564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287286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8686007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493497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35550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0621915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235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9970864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739858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44599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927385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380579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668180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650025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549864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840CF6AA-E296-4B4B-8780-3209BB2B4019}"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2132705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77124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0961562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96349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40087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33968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200989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4703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73846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785431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32008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1520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hangingPunct="0"/>
            <a:endParaRPr lang="fr-FR" sz="1600">
              <a:solidFill>
                <a:prstClr val="black"/>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hangingPunct="0"/>
            <a:r>
              <a:rPr lang="fr-FR" sz="1600">
                <a:solidFill>
                  <a:prstClr val="black"/>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930617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36707674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578704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27089725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74396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40118939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7684966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5450313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40710731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5806769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3019948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1468400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9933263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hangingPunct="0"/>
            <a:fld id="{2CE00AA1-E540-4D63-A28F-418A2C4690E4}" type="slidenum">
              <a:rPr lang="fr-FR" sz="1600">
                <a:solidFill>
                  <a:prstClr val="black"/>
                </a:solidFill>
              </a:rPr>
              <a:pPr eaLnBrk="0" hangingPunct="0"/>
              <a:t>‹N°›</a:t>
            </a:fld>
            <a:endParaRPr lang="fr-FR" sz="1600" dirty="0">
              <a:solidFill>
                <a:prstClr val="black"/>
              </a:solidFill>
            </a:endParaRPr>
          </a:p>
        </p:txBody>
      </p:sp>
    </p:spTree>
    <p:extLst>
      <p:ext uri="{BB962C8B-B14F-4D97-AF65-F5344CB8AC3E}">
        <p14:creationId xmlns:p14="http://schemas.microsoft.com/office/powerpoint/2010/main" val="12889114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2385525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75162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20227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9910783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093135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584151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342295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620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3003475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2302306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261804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261160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19390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31176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774667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69296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770897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9288769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008349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07247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59351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554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64712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69087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4519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919580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15011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87819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79491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8819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0758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05308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219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93834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91449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08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30494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266289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59585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75219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69108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0815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82975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105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711675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227747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0617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519424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87713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94422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171524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344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32350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27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76577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759041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70735729-7FF7-49F2-98BD-DFA5D033C001}"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152758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89310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3102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16257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369559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42427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02454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027075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284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63227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632194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46118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857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99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80620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72874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DB83195F-565B-47B7-9D8E-2352A76646B6}"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68446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13789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445639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978165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85937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5013832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774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91962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597901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1486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638169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81802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987784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4347804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03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094597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377129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15246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9993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359556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09898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99902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cstate="screen">
              <a:extLst>
                <a:ext uri="{28A0092B-C50C-407E-A947-70E740481C1C}">
                  <a14:useLocalDpi xmlns:a14="http://schemas.microsoft.com/office/drawing/2010/main"/>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7DE9C267-FAA7-42E1-A679-555D9F71064D}"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42756279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370788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03522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128446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670092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7590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8558724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4194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image" Target="../media/image2.png"/><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image" Target="../media/image6.png"/><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14.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8.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19" Type="http://schemas.openxmlformats.org/officeDocument/2006/relationships/theme" Target="../theme/theme13.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4.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image" Target="../media/image2.png"/><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image" Target="../media/image6.png"/><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theme" Target="../theme/theme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theme" Target="../theme/theme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image" Target="../media/image2.png"/><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theme" Target="../theme/theme7.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image" Target="../media/image2.png"/><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image" Target="../media/image2.png"/><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image" Target="../media/image6.png"/><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image" Target="../media/image6.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theme" Target="../theme/theme9.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userDrawn="1"/>
        </p:nvPicPr>
        <p:blipFill>
          <a:blip r:embed="rId21">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A0AAFA0-FD97-47C3-B549-4AD2055F6A86}"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02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031" name="Image 11"/>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0" name="Rectangle 9"/>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592" r:id="rId1"/>
    <p:sldLayoutId id="2147484438" r:id="rId2"/>
    <p:sldLayoutId id="2147484437" r:id="rId3"/>
    <p:sldLayoutId id="2147484436" r:id="rId4"/>
    <p:sldLayoutId id="2147484435" r:id="rId5"/>
    <p:sldLayoutId id="2147484434" r:id="rId6"/>
    <p:sldLayoutId id="2147484433" r:id="rId7"/>
    <p:sldLayoutId id="2147484432" r:id="rId8"/>
    <p:sldLayoutId id="2147484431" r:id="rId9"/>
    <p:sldLayoutId id="2147484430" r:id="rId10"/>
    <p:sldLayoutId id="2147484429" r:id="rId11"/>
    <p:sldLayoutId id="2147484428" r:id="rId12"/>
    <p:sldLayoutId id="2147484593" r:id="rId13"/>
    <p:sldLayoutId id="2147484594" r:id="rId14"/>
    <p:sldLayoutId id="2147484427" r:id="rId15"/>
    <p:sldLayoutId id="2147484595" r:id="rId16"/>
    <p:sldLayoutId id="2147484426" r:id="rId17"/>
    <p:sldLayoutId id="2147484425" r:id="rId18"/>
    <p:sldLayoutId id="2147484424"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4498" name="Image 2"/>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34501"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34503" name="Image 11"/>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665" r:id="rId1"/>
    <p:sldLayoutId id="2147484580" r:id="rId2"/>
    <p:sldLayoutId id="2147484579" r:id="rId3"/>
    <p:sldLayoutId id="2147484578" r:id="rId4"/>
    <p:sldLayoutId id="2147484577" r:id="rId5"/>
    <p:sldLayoutId id="2147484576" r:id="rId6"/>
    <p:sldLayoutId id="2147484575" r:id="rId7"/>
    <p:sldLayoutId id="2147484574" r:id="rId8"/>
    <p:sldLayoutId id="2147484573" r:id="rId9"/>
    <p:sldLayoutId id="2147484572" r:id="rId10"/>
    <p:sldLayoutId id="2147484571" r:id="rId11"/>
    <p:sldLayoutId id="2147484570" r:id="rId12"/>
    <p:sldLayoutId id="2147484666" r:id="rId13"/>
    <p:sldLayoutId id="2147484667" r:id="rId14"/>
    <p:sldLayoutId id="2147484569" r:id="rId15"/>
    <p:sldLayoutId id="2147484669" r:id="rId16"/>
    <p:sldLayoutId id="2147484568" r:id="rId17"/>
    <p:sldLayoutId id="2147484680" r:id="rId18"/>
    <p:sldLayoutId id="2147484567" r:id="rId19"/>
    <p:sldLayoutId id="2147484566" r:id="rId20"/>
    <p:sldLayoutId id="2147484565"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68291"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7" name="Rectangle 6"/>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10137915"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
        <p:nvSpPr>
          <p:cNvPr id="9"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1F4FC616-48D2-434B-9F36-CA9B4CE8AA43}"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484591" r:id="rId1"/>
    <p:sldLayoutId id="2147484590" r:id="rId2"/>
    <p:sldLayoutId id="2147484585"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1246359072"/>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5E6A057-DAA9-4AE7-AD56-13104480D52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Espace réservé du pied de page 3"/>
          <p:cNvSpPr txBox="1">
            <a:spLocks/>
          </p:cNvSpPr>
          <p:nvPr userDrawn="1"/>
        </p:nvSpPr>
        <p:spPr>
          <a:xfrm>
            <a:off x="-194698" y="6563660"/>
            <a:ext cx="4247029"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5" name="Espace réservé du pied de page 3"/>
          <p:cNvSpPr txBox="1">
            <a:spLocks/>
          </p:cNvSpPr>
          <p:nvPr userDrawn="1"/>
        </p:nvSpPr>
        <p:spPr>
          <a:xfrm>
            <a:off x="9596343" y="6551612"/>
            <a:ext cx="2068607"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Accompagnement en oncologie</a:t>
            </a:r>
          </a:p>
        </p:txBody>
      </p:sp>
    </p:spTree>
    <p:extLst>
      <p:ext uri="{BB962C8B-B14F-4D97-AF65-F5344CB8AC3E}">
        <p14:creationId xmlns:p14="http://schemas.microsoft.com/office/powerpoint/2010/main" val="1178207"/>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 id="2147484708" r:id="rId13"/>
    <p:sldLayoutId id="2147484709" r:id="rId14"/>
    <p:sldLayoutId id="2147484710" r:id="rId15"/>
    <p:sldLayoutId id="2147484711" r:id="rId16"/>
    <p:sldLayoutId id="2147484712" r:id="rId17"/>
    <p:sldLayoutId id="2147484713" r:id="rId18"/>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A48761C8-26C4-4C7D-BCCF-586D66B295A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266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26630" name="Image 11"/>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10217428" y="6615825"/>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596" r:id="rId1"/>
    <p:sldLayoutId id="2147484453" r:id="rId2"/>
    <p:sldLayoutId id="2147484452" r:id="rId3"/>
    <p:sldLayoutId id="2147484451" r:id="rId4"/>
    <p:sldLayoutId id="2147484450" r:id="rId5"/>
    <p:sldLayoutId id="2147484449" r:id="rId6"/>
    <p:sldLayoutId id="2147484448" r:id="rId7"/>
    <p:sldLayoutId id="2147484447" r:id="rId8"/>
    <p:sldLayoutId id="2147484446" r:id="rId9"/>
    <p:sldLayoutId id="2147484445" r:id="rId10"/>
    <p:sldLayoutId id="2147484444" r:id="rId11"/>
    <p:sldLayoutId id="2147484443" r:id="rId12"/>
    <p:sldLayoutId id="2147484597" r:id="rId13"/>
    <p:sldLayoutId id="2147484598" r:id="rId14"/>
    <p:sldLayoutId id="2147484442" r:id="rId15"/>
    <p:sldLayoutId id="2147484599" r:id="rId16"/>
    <p:sldLayoutId id="2147484441" r:id="rId17"/>
    <p:sldLayoutId id="2147484600" r:id="rId18"/>
    <p:sldLayoutId id="2147484440" r:id="rId19"/>
    <p:sldLayoutId id="2147484439"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5E6A057-DAA9-4AE7-AD56-13104480D524}"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4" name="Rectangle 3"/>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5" name="Rectangle 4"/>
          <p:cNvSpPr/>
          <p:nvPr userDrawn="1"/>
        </p:nvSpPr>
        <p:spPr>
          <a:xfrm>
            <a:off x="10290378" y="6615411"/>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601" r:id="rId1"/>
    <p:sldLayoutId id="2147484467" r:id="rId2"/>
    <p:sldLayoutId id="2147484466" r:id="rId3"/>
    <p:sldLayoutId id="2147484465" r:id="rId4"/>
    <p:sldLayoutId id="2147484464" r:id="rId5"/>
    <p:sldLayoutId id="2147484463" r:id="rId6"/>
    <p:sldLayoutId id="2147484462" r:id="rId7"/>
    <p:sldLayoutId id="2147484461" r:id="rId8"/>
    <p:sldLayoutId id="2147484460" r:id="rId9"/>
    <p:sldLayoutId id="2147484459" r:id="rId10"/>
    <p:sldLayoutId id="2147484458" r:id="rId11"/>
    <p:sldLayoutId id="2147484457" r:id="rId12"/>
    <p:sldLayoutId id="2147484602" r:id="rId13"/>
    <p:sldLayoutId id="2147484603" r:id="rId14"/>
    <p:sldLayoutId id="2147484456" r:id="rId15"/>
    <p:sldLayoutId id="2147484604" r:id="rId16"/>
    <p:sldLayoutId id="2147484455" r:id="rId17"/>
    <p:sldLayoutId id="2147484454" r:id="rId18"/>
    <p:sldLayoutId id="2147484605"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8610" name="Image 2"/>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EF07E0C8-73BC-42F7-9C73-DF8FB189DCFB}"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68613"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68615" name="Image 11"/>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606" r:id="rId1"/>
    <p:sldLayoutId id="2147484482" r:id="rId2"/>
    <p:sldLayoutId id="2147484481" r:id="rId3"/>
    <p:sldLayoutId id="2147484480" r:id="rId4"/>
    <p:sldLayoutId id="2147484479" r:id="rId5"/>
    <p:sldLayoutId id="2147484478" r:id="rId6"/>
    <p:sldLayoutId id="2147484477" r:id="rId7"/>
    <p:sldLayoutId id="2147484476" r:id="rId8"/>
    <p:sldLayoutId id="2147484475" r:id="rId9"/>
    <p:sldLayoutId id="2147484474" r:id="rId10"/>
    <p:sldLayoutId id="2147484473" r:id="rId11"/>
    <p:sldLayoutId id="2147484472" r:id="rId12"/>
    <p:sldLayoutId id="2147484607" r:id="rId13"/>
    <p:sldLayoutId id="2147484608" r:id="rId14"/>
    <p:sldLayoutId id="2147484471" r:id="rId15"/>
    <p:sldLayoutId id="2147484609" r:id="rId16"/>
    <p:sldLayoutId id="2147484610" r:id="rId17"/>
    <p:sldLayoutId id="2147484470" r:id="rId18"/>
    <p:sldLayoutId id="2147484469" r:id="rId19"/>
    <p:sldLayoutId id="2147484468"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0114" name="Image 2"/>
          <p:cNvPicPr>
            <a:picLocks noChangeAspect="1"/>
          </p:cNvPicPr>
          <p:nvPr userDrawn="1"/>
        </p:nvPicPr>
        <p:blipFill>
          <a:blip r:embed="rId26">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5C634C4E-A054-419E-92F8-242490A80AE5}"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9011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90119" name="Image 11"/>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611" r:id="rId1"/>
    <p:sldLayoutId id="2147484498" r:id="rId2"/>
    <p:sldLayoutId id="2147484497" r:id="rId3"/>
    <p:sldLayoutId id="2147484496" r:id="rId4"/>
    <p:sldLayoutId id="2147484495" r:id="rId5"/>
    <p:sldLayoutId id="2147484494" r:id="rId6"/>
    <p:sldLayoutId id="2147484493" r:id="rId7"/>
    <p:sldLayoutId id="2147484492" r:id="rId8"/>
    <p:sldLayoutId id="2147484491" r:id="rId9"/>
    <p:sldLayoutId id="2147484490" r:id="rId10"/>
    <p:sldLayoutId id="2147484489" r:id="rId11"/>
    <p:sldLayoutId id="2147484488" r:id="rId12"/>
    <p:sldLayoutId id="2147484612" r:id="rId13"/>
    <p:sldLayoutId id="2147484613" r:id="rId14"/>
    <p:sldLayoutId id="2147484487" r:id="rId15"/>
    <p:sldLayoutId id="2147484614" r:id="rId16"/>
    <p:sldLayoutId id="2147484486" r:id="rId17"/>
    <p:sldLayoutId id="2147484485" r:id="rId18"/>
    <p:sldLayoutId id="2147484484" r:id="rId19"/>
    <p:sldLayoutId id="2147484483" r:id="rId20"/>
    <p:sldLayoutId id="2147484615" r:id="rId21"/>
    <p:sldLayoutId id="2147484616" r:id="rId22"/>
    <p:sldLayoutId id="2147484617" r:id="rId23"/>
    <p:sldLayoutId id="2147484619" r:id="rId2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6738" name="Image 2"/>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42F629B2-CB0A-44D0-974B-8A2EE81CECEF}"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16741"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16743" name="Image 11"/>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620" r:id="rId1"/>
    <p:sldLayoutId id="2147484514" r:id="rId2"/>
    <p:sldLayoutId id="2147484513" r:id="rId3"/>
    <p:sldLayoutId id="2147484512" r:id="rId4"/>
    <p:sldLayoutId id="2147484511" r:id="rId5"/>
    <p:sldLayoutId id="2147484510" r:id="rId6"/>
    <p:sldLayoutId id="2147484509" r:id="rId7"/>
    <p:sldLayoutId id="2147484508" r:id="rId8"/>
    <p:sldLayoutId id="2147484507" r:id="rId9"/>
    <p:sldLayoutId id="2147484506" r:id="rId10"/>
    <p:sldLayoutId id="2147484505" r:id="rId11"/>
    <p:sldLayoutId id="2147484504" r:id="rId12"/>
    <p:sldLayoutId id="2147484621" r:id="rId13"/>
    <p:sldLayoutId id="2147484622" r:id="rId14"/>
    <p:sldLayoutId id="2147484503" r:id="rId15"/>
    <p:sldLayoutId id="2147484623" r:id="rId16"/>
    <p:sldLayoutId id="2147484502" r:id="rId17"/>
    <p:sldLayoutId id="2147484501" r:id="rId18"/>
    <p:sldLayoutId id="2147484500" r:id="rId19"/>
    <p:sldLayoutId id="2147484499"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8242" name="Image 2"/>
          <p:cNvPicPr>
            <a:picLocks noChangeAspect="1"/>
          </p:cNvPicPr>
          <p:nvPr userDrawn="1"/>
        </p:nvPicPr>
        <p:blipFill>
          <a:blip r:embed="rId22">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CB27BDA-AFA7-457E-AEB4-5BA1B95EF27D}"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38245"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38247" name="Image 11"/>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624" r:id="rId1"/>
    <p:sldLayoutId id="2147484530" r:id="rId2"/>
    <p:sldLayoutId id="2147484529" r:id="rId3"/>
    <p:sldLayoutId id="2147484528" r:id="rId4"/>
    <p:sldLayoutId id="2147484527" r:id="rId5"/>
    <p:sldLayoutId id="2147484526" r:id="rId6"/>
    <p:sldLayoutId id="2147484525" r:id="rId7"/>
    <p:sldLayoutId id="2147484524" r:id="rId8"/>
    <p:sldLayoutId id="2147484523" r:id="rId9"/>
    <p:sldLayoutId id="2147484522" r:id="rId10"/>
    <p:sldLayoutId id="2147484521" r:id="rId11"/>
    <p:sldLayoutId id="2147484520" r:id="rId12"/>
    <p:sldLayoutId id="2147484625" r:id="rId13"/>
    <p:sldLayoutId id="2147484626" r:id="rId14"/>
    <p:sldLayoutId id="2147484519" r:id="rId15"/>
    <p:sldLayoutId id="2147484628" r:id="rId16"/>
    <p:sldLayoutId id="2147484518" r:id="rId17"/>
    <p:sldLayoutId id="2147484517" r:id="rId18"/>
    <p:sldLayoutId id="2147484516" r:id="rId19"/>
    <p:sldLayoutId id="2147484515"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2034" name="Image 2"/>
          <p:cNvPicPr>
            <a:picLocks noChangeAspect="1"/>
          </p:cNvPicPr>
          <p:nvPr userDrawn="1"/>
        </p:nvPicPr>
        <p:blipFill>
          <a:blip r:embed="rId23">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75901DE-5F5F-407F-B96D-CD9BC237EA41}" type="slidenum">
              <a:rPr lang="fr-FR" altLang="fr-FR" sz="900">
                <a:solidFill>
                  <a:srgbClr val="000000"/>
                </a:solidFill>
                <a:latin typeface="Tahoma" panose="020B0604030504040204" pitchFamily="34" charset="0"/>
                <a:ea typeface="MS PGothic"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MS PGothic"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7203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72039" name="Image 11"/>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lt2" tx2="dk2" accent1="accent1" accent2="accent2" accent3="accent3" accent4="accent4" accent5="accent5" accent6="accent6" hlink="hlink" folHlink="folHlink"/>
  <p:sldLayoutIdLst>
    <p:sldLayoutId id="2147484640" r:id="rId1"/>
    <p:sldLayoutId id="2147484546" r:id="rId2"/>
    <p:sldLayoutId id="2147484545" r:id="rId3"/>
    <p:sldLayoutId id="2147484544" r:id="rId4"/>
    <p:sldLayoutId id="2147484543" r:id="rId5"/>
    <p:sldLayoutId id="2147484542" r:id="rId6"/>
    <p:sldLayoutId id="2147484541" r:id="rId7"/>
    <p:sldLayoutId id="2147484540" r:id="rId8"/>
    <p:sldLayoutId id="2147484539" r:id="rId9"/>
    <p:sldLayoutId id="2147484538" r:id="rId10"/>
    <p:sldLayoutId id="2147484537" r:id="rId11"/>
    <p:sldLayoutId id="2147484536" r:id="rId12"/>
    <p:sldLayoutId id="2147484641" r:id="rId13"/>
    <p:sldLayoutId id="2147484642" r:id="rId14"/>
    <p:sldLayoutId id="2147484535" r:id="rId15"/>
    <p:sldLayoutId id="2147484643" r:id="rId16"/>
    <p:sldLayoutId id="2147484644" r:id="rId17"/>
    <p:sldLayoutId id="2147484534" r:id="rId18"/>
    <p:sldLayoutId id="2147484533" r:id="rId19"/>
    <p:sldLayoutId id="2147484532" r:id="rId20"/>
    <p:sldLayoutId id="2147484531"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26" name="Shape 301"/>
          <p:cNvPicPr preferRelativeResize="0">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 name="Shape 302"/>
          <p:cNvSpPr txBox="1"/>
          <p:nvPr/>
        </p:nvSpPr>
        <p:spPr>
          <a:xfrm>
            <a:off x="11664950" y="6619875"/>
            <a:ext cx="706438" cy="228600"/>
          </a:xfrm>
          <a:prstGeom prst="rect">
            <a:avLst/>
          </a:prstGeom>
          <a:noFill/>
          <a:ln>
            <a:noFill/>
          </a:ln>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152BF74-F4C0-4094-BD16-7BF8F699C273}" type="slidenum">
              <a:rPr lang="fr-FR" altLang="fr-FR" sz="900">
                <a:solidFill>
                  <a:srgbClr val="000000"/>
                </a:solidFill>
                <a:latin typeface="Tahoma" panose="020B0604030504040204" pitchFamily="34" charset="0"/>
                <a:cs typeface="Tahoma" panose="020B0604030504040204" pitchFamily="34" charset="0"/>
                <a:sym typeface="Tahoma" panose="020B0604030504040204" pitchFamily="34" charset="0"/>
              </a:rPr>
              <a:pPr/>
              <a:t>‹N°›</a:t>
            </a:fld>
            <a:r>
              <a:rPr lang="fr-FR" altLang="fr-FR" sz="900">
                <a:solidFill>
                  <a:srgbClr val="969696"/>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fr-FR" altLang="fr-FR" sz="1400">
              <a:solidFill>
                <a:srgbClr val="000000"/>
              </a:solidFill>
              <a:cs typeface="Arial" panose="020B0604020202020204" pitchFamily="34" charset="0"/>
              <a:sym typeface="Arial" panose="020B0604020202020204" pitchFamily="34" charset="0"/>
            </a:endParaRPr>
          </a:p>
        </p:txBody>
      </p:sp>
      <p:sp>
        <p:nvSpPr>
          <p:cNvPr id="303" name="Shape 303"/>
          <p:cNvSpPr/>
          <p:nvPr/>
        </p:nvSpPr>
        <p:spPr>
          <a:xfrm>
            <a:off x="-14288" y="207963"/>
            <a:ext cx="11825288" cy="742950"/>
          </a:xfrm>
          <a:prstGeom prst="rect">
            <a:avLst/>
          </a:prstGeom>
          <a:solidFill>
            <a:srgbClr val="95C41D"/>
          </a:solidFill>
          <a:ln w="12700" cap="flat" cmpd="sng">
            <a:solidFill>
              <a:schemeClr val="lt1"/>
            </a:solidFill>
            <a:prstDash val="solid"/>
            <a:miter lim="800000"/>
            <a:headEnd type="none" w="med" len="med"/>
            <a:tailEnd type="none" w="med" len="med"/>
          </a:ln>
        </p:spPr>
        <p:txBody>
          <a:bodyPr spcFirstLastPara="1" lIns="91425" tIns="45700" rIns="91425" bIns="45700" anchor="ctr"/>
          <a:lstStyle/>
          <a:p>
            <a:pPr algn="ctr" fontAlgn="auto">
              <a:spcBef>
                <a:spcPts val="0"/>
              </a:spcBef>
              <a:spcAft>
                <a:spcPts val="0"/>
              </a:spcAft>
              <a:defRPr/>
            </a:pPr>
            <a:endParaRPr sz="1200" kern="0">
              <a:solidFill>
                <a:srgbClr val="95C41D"/>
              </a:solidFill>
              <a:latin typeface="+mn-lt"/>
              <a:ea typeface="Arial"/>
              <a:cs typeface="Arial"/>
              <a:sym typeface="Arial"/>
            </a:endParaRPr>
          </a:p>
        </p:txBody>
      </p:sp>
      <p:sp>
        <p:nvSpPr>
          <p:cNvPr id="205829" name="Shape 304"/>
          <p:cNvSpPr txBox="1">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fr-FR" altLang="fr-FR">
              <a:sym typeface="Arial" panose="020B0604020202020204" pitchFamily="34" charset="0"/>
            </a:endParaRPr>
          </a:p>
        </p:txBody>
      </p:sp>
      <p:sp>
        <p:nvSpPr>
          <p:cNvPr id="305" name="Shape 305"/>
          <p:cNvSpPr/>
          <p:nvPr/>
        </p:nvSpPr>
        <p:spPr>
          <a:xfrm>
            <a:off x="287338" y="-325438"/>
            <a:ext cx="1808162" cy="1808163"/>
          </a:xfrm>
          <a:prstGeom prst="ellipse">
            <a:avLst/>
          </a:prstGeom>
          <a:solidFill>
            <a:schemeClr val="lt1"/>
          </a:solidFill>
          <a:ln w="12700" cap="flat" cmpd="sng">
            <a:solidFill>
              <a:schemeClr val="lt1"/>
            </a:solidFill>
            <a:prstDash val="solid"/>
            <a:miter lim="800000"/>
            <a:headEnd type="none" w="med" len="med"/>
            <a:tailEnd type="none" w="med" len="med"/>
          </a:ln>
        </p:spPr>
        <p:txBody>
          <a:bodyPr spcFirstLastPara="1" lIns="91425" tIns="45700" rIns="91425" bIns="45700" anchor="ctr"/>
          <a:lstStyle/>
          <a:p>
            <a:pPr algn="ctr" fontAlgn="auto">
              <a:spcBef>
                <a:spcPts val="0"/>
              </a:spcBef>
              <a:spcAft>
                <a:spcPts val="0"/>
              </a:spcAft>
              <a:defRPr/>
            </a:pPr>
            <a:endParaRPr sz="1200" kern="0">
              <a:solidFill>
                <a:srgbClr val="FFFFFF"/>
              </a:solidFill>
              <a:latin typeface="+mn-lt"/>
              <a:ea typeface="Arial"/>
              <a:cs typeface="Arial"/>
              <a:sym typeface="Arial"/>
            </a:endParaRPr>
          </a:p>
        </p:txBody>
      </p:sp>
      <p:pic>
        <p:nvPicPr>
          <p:cNvPr id="205831" name="Shape 306"/>
          <p:cNvPicPr preferRelativeResize="0">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9" name="Rectangle 8"/>
          <p:cNvSpPr/>
          <p:nvPr userDrawn="1"/>
        </p:nvSpPr>
        <p:spPr>
          <a:xfrm>
            <a:off x="8984976" y="6617643"/>
            <a:ext cx="1374572"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Dermatologie</a:t>
            </a:r>
          </a:p>
        </p:txBody>
      </p:sp>
    </p:spTree>
  </p:cSld>
  <p:clrMap bg1="lt1" tx1="dk1" bg2="dk2" tx2="lt2" accent1="accent1" accent2="accent2" accent3="accent3" accent4="accent4" accent5="accent5" accent6="accent6" hlink="hlink" folHlink="folHlink"/>
  <p:sldLayoutIdLst>
    <p:sldLayoutId id="2147484656" r:id="rId1"/>
    <p:sldLayoutId id="2147484564" r:id="rId2"/>
    <p:sldLayoutId id="2147484563" r:id="rId3"/>
    <p:sldLayoutId id="2147484562" r:id="rId4"/>
    <p:sldLayoutId id="2147484561" r:id="rId5"/>
    <p:sldLayoutId id="2147484657" r:id="rId6"/>
    <p:sldLayoutId id="2147484658" r:id="rId7"/>
    <p:sldLayoutId id="2147484659" r:id="rId8"/>
    <p:sldLayoutId id="2147484560" r:id="rId9"/>
    <p:sldLayoutId id="2147484660" r:id="rId10"/>
    <p:sldLayoutId id="2147484661" r:id="rId11"/>
    <p:sldLayoutId id="2147484662" r:id="rId12"/>
    <p:sldLayoutId id="2147484559" r:id="rId13"/>
    <p:sldLayoutId id="2147484558" r:id="rId14"/>
    <p:sldLayoutId id="2147484557" r:id="rId15"/>
    <p:sldLayoutId id="2147484663" r:id="rId16"/>
    <p:sldLayoutId id="2147484556" r:id="rId17"/>
    <p:sldLayoutId id="2147484555" r:id="rId18"/>
    <p:sldLayoutId id="2147484554" r:id="rId19"/>
    <p:sldLayoutId id="2147484553" r:id="rId20"/>
    <p:sldLayoutId id="2147484552" r:id="rId21"/>
    <p:sldLayoutId id="2147484551" r:id="rId22"/>
    <p:sldLayoutId id="2147484550" r:id="rId23"/>
    <p:sldLayoutId id="2147484664" r:id="rId24"/>
    <p:sldLayoutId id="2147484549" r:id="rId25"/>
    <p:sldLayoutId id="2147484548" r:id="rId26"/>
    <p:sldLayoutId id="2147484547" r:id="rId2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1pPr>
      <a:lvl2pPr marL="742950" lvl="1" indent="-28575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buChar char="»"/>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0.xml"/><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1.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2.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3.xml"/><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4.xml"/><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8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7.xml"/><Relationship Id="rId1" Type="http://schemas.openxmlformats.org/officeDocument/2006/relationships/slideLayout" Target="../slideLayouts/slideLayout99.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8.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9.xml"/><Relationship Id="rId1" Type="http://schemas.openxmlformats.org/officeDocument/2006/relationships/slideLayout" Target="../slideLayouts/slideLayout98.xml"/><Relationship Id="rId5" Type="http://schemas.openxmlformats.org/officeDocument/2006/relationships/image" Target="../media/image2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9.xml"/></Relationships>
</file>

<file path=ppt/slides/_rels/slide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1.xml"/><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2.xml"/><Relationship Id="rId1" Type="http://schemas.openxmlformats.org/officeDocument/2006/relationships/slideLayout" Target="../slideLayouts/slideLayout9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3.xml"/><Relationship Id="rId1" Type="http://schemas.openxmlformats.org/officeDocument/2006/relationships/slideLayout" Target="../slideLayouts/slideLayout10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4.xml"/><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5.xml"/><Relationship Id="rId1" Type="http://schemas.openxmlformats.org/officeDocument/2006/relationships/slideLayout" Target="../slideLayouts/slideLayout85.xml"/><Relationship Id="rId4" Type="http://schemas.openxmlformats.org/officeDocument/2006/relationships/image" Target="../media/image93.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6.xml"/><Relationship Id="rId1" Type="http://schemas.openxmlformats.org/officeDocument/2006/relationships/slideLayout" Target="../slideLayouts/slideLayout85.xml"/><Relationship Id="rId6" Type="http://schemas.openxmlformats.org/officeDocument/2006/relationships/image" Target="../media/image22.png"/><Relationship Id="rId5" Type="http://schemas.openxmlformats.org/officeDocument/2006/relationships/image" Target="../media/image58.png"/><Relationship Id="rId4" Type="http://schemas.openxmlformats.org/officeDocument/2006/relationships/image" Target="../media/image47.png"/></Relationships>
</file>

<file path=ppt/slides/_rels/slide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7.xml"/><Relationship Id="rId1" Type="http://schemas.openxmlformats.org/officeDocument/2006/relationships/slideLayout" Target="../slideLayouts/slideLayout8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8.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9.xml"/><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0.xml"/><Relationship Id="rId1" Type="http://schemas.openxmlformats.org/officeDocument/2006/relationships/slideLayout" Target="../slideLayouts/slideLayout80.xml"/></Relationships>
</file>

<file path=ppt/slides/_rels/slide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1.xml"/><Relationship Id="rId1" Type="http://schemas.openxmlformats.org/officeDocument/2006/relationships/slideLayout" Target="../slideLayouts/slideLayout85.xml"/><Relationship Id="rId4" Type="http://schemas.openxmlformats.org/officeDocument/2006/relationships/image" Target="../media/image9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2.xml"/><Relationship Id="rId1" Type="http://schemas.openxmlformats.org/officeDocument/2006/relationships/slideLayout" Target="../slideLayouts/slideLayout85.xml"/><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3.xml"/><Relationship Id="rId1" Type="http://schemas.openxmlformats.org/officeDocument/2006/relationships/slideLayout" Target="../slideLayouts/slideLayout85.xml"/><Relationship Id="rId4" Type="http://schemas.openxmlformats.org/officeDocument/2006/relationships/image" Target="../media/image9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4.xml"/><Relationship Id="rId1" Type="http://schemas.openxmlformats.org/officeDocument/2006/relationships/slideLayout" Target="../slideLayouts/slideLayout85.xml"/></Relationships>
</file>

<file path=ppt/slides/_rels/slide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5.xml"/><Relationship Id="rId1" Type="http://schemas.openxmlformats.org/officeDocument/2006/relationships/slideLayout" Target="../slideLayouts/slideLayout8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6.xml"/><Relationship Id="rId1" Type="http://schemas.openxmlformats.org/officeDocument/2006/relationships/slideLayout" Target="../slideLayouts/slideLayout80.xml"/><Relationship Id="rId5" Type="http://schemas.openxmlformats.org/officeDocument/2006/relationships/image" Target="../media/image101.jpeg"/><Relationship Id="rId4" Type="http://schemas.openxmlformats.org/officeDocument/2006/relationships/image" Target="../media/image10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7.xml"/><Relationship Id="rId1" Type="http://schemas.openxmlformats.org/officeDocument/2006/relationships/slideLayout" Target="../slideLayouts/slideLayout85.xml"/><Relationship Id="rId5" Type="http://schemas.openxmlformats.org/officeDocument/2006/relationships/image" Target="../media/image102.png"/><Relationship Id="rId4" Type="http://schemas.openxmlformats.org/officeDocument/2006/relationships/image" Target="../media/image47.png"/></Relationships>
</file>

<file path=ppt/slides/_rels/slide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8.xml"/><Relationship Id="rId1" Type="http://schemas.openxmlformats.org/officeDocument/2006/relationships/slideLayout" Target="../slideLayouts/slideLayout85.xml"/></Relationships>
</file>

<file path=ppt/slides/_rels/slide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9.xml"/><Relationship Id="rId1" Type="http://schemas.openxmlformats.org/officeDocument/2006/relationships/slideLayout" Target="../slideLayouts/slideLayout80.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0.xml"/><Relationship Id="rId1" Type="http://schemas.openxmlformats.org/officeDocument/2006/relationships/slideLayout" Target="../slideLayouts/slideLayout8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1.xml"/><Relationship Id="rId1" Type="http://schemas.openxmlformats.org/officeDocument/2006/relationships/slideLayout" Target="../slideLayouts/slideLayout80.xml"/><Relationship Id="rId5" Type="http://schemas.openxmlformats.org/officeDocument/2006/relationships/image" Target="../media/image21.png"/><Relationship Id="rId4" Type="http://schemas.openxmlformats.org/officeDocument/2006/relationships/image" Target="../media/image103.png"/></Relationships>
</file>

<file path=ppt/slides/_rels/slide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2.xml"/><Relationship Id="rId1" Type="http://schemas.openxmlformats.org/officeDocument/2006/relationships/slideLayout" Target="../slideLayouts/slideLayout101.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3.xml"/><Relationship Id="rId1" Type="http://schemas.openxmlformats.org/officeDocument/2006/relationships/slideLayout" Target="../slideLayouts/slideLayout84.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4.xml"/><Relationship Id="rId1" Type="http://schemas.openxmlformats.org/officeDocument/2006/relationships/slideLayout" Target="../slideLayouts/slideLayout84.xml"/><Relationship Id="rId4" Type="http://schemas.openxmlformats.org/officeDocument/2006/relationships/image" Target="../media/image43.png"/></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5.xml"/><Relationship Id="rId1" Type="http://schemas.openxmlformats.org/officeDocument/2006/relationships/slideLayout" Target="../slideLayouts/slideLayout84.xml"/><Relationship Id="rId4" Type="http://schemas.openxmlformats.org/officeDocument/2006/relationships/image" Target="../media/image43.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84.xml"/></Relationships>
</file>

<file path=ppt/slides/_rels/slide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7.xml"/><Relationship Id="rId1" Type="http://schemas.openxmlformats.org/officeDocument/2006/relationships/slideLayout" Target="../slideLayouts/slideLayout85.xml"/><Relationship Id="rId4" Type="http://schemas.openxmlformats.org/officeDocument/2006/relationships/image" Target="../media/image107.jpeg"/></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8.xml"/><Relationship Id="rId1" Type="http://schemas.openxmlformats.org/officeDocument/2006/relationships/slideLayout" Target="../slideLayouts/slideLayout9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0.xml"/><Relationship Id="rId1" Type="http://schemas.openxmlformats.org/officeDocument/2006/relationships/slideLayout" Target="../slideLayouts/slideLayout85.xml"/><Relationship Id="rId4" Type="http://schemas.openxmlformats.org/officeDocument/2006/relationships/image" Target="../media/image10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1.xml"/><Relationship Id="rId1" Type="http://schemas.openxmlformats.org/officeDocument/2006/relationships/slideLayout" Target="../slideLayouts/slideLayout93.xml"/></Relationships>
</file>

<file path=ppt/slides/_rels/slide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2.xml"/><Relationship Id="rId1" Type="http://schemas.openxmlformats.org/officeDocument/2006/relationships/slideLayout" Target="../slideLayouts/slideLayout8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3.xml"/><Relationship Id="rId1" Type="http://schemas.openxmlformats.org/officeDocument/2006/relationships/slideLayout" Target="../slideLayouts/slideLayout85.xml"/><Relationship Id="rId4" Type="http://schemas.openxmlformats.org/officeDocument/2006/relationships/image" Target="../media/image110.png"/></Relationships>
</file>

<file path=ppt/slides/_rels/slide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4.xml"/><Relationship Id="rId1" Type="http://schemas.openxmlformats.org/officeDocument/2006/relationships/slideLayout" Target="../slideLayouts/slideLayout8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5.xml"/><Relationship Id="rId1" Type="http://schemas.openxmlformats.org/officeDocument/2006/relationships/slideLayout" Target="../slideLayouts/slideLayout80.xml"/></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1.png"/><Relationship Id="rId2" Type="http://schemas.openxmlformats.org/officeDocument/2006/relationships/notesSlide" Target="../notesSlides/notesSlide146.xml"/><Relationship Id="rId1" Type="http://schemas.openxmlformats.org/officeDocument/2006/relationships/slideLayout" Target="../slideLayouts/slideLayout80.xml"/><Relationship Id="rId6" Type="http://schemas.openxmlformats.org/officeDocument/2006/relationships/image" Target="../media/image22.png"/><Relationship Id="rId5" Type="http://schemas.openxmlformats.org/officeDocument/2006/relationships/image" Target="../media/image58.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7.xml"/><Relationship Id="rId1" Type="http://schemas.openxmlformats.org/officeDocument/2006/relationships/slideLayout" Target="../slideLayouts/slideLayout85.xml"/></Relationships>
</file>

<file path=ppt/slides/_rels/slide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8.xml"/><Relationship Id="rId1" Type="http://schemas.openxmlformats.org/officeDocument/2006/relationships/slideLayout" Target="../slideLayouts/slideLayout80.xml"/></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9.xml"/><Relationship Id="rId1" Type="http://schemas.openxmlformats.org/officeDocument/2006/relationships/slideLayout" Target="../slideLayouts/slideLayout85.xml"/><Relationship Id="rId5" Type="http://schemas.openxmlformats.org/officeDocument/2006/relationships/image" Target="../media/image113.jpeg"/><Relationship Id="rId4" Type="http://schemas.openxmlformats.org/officeDocument/2006/relationships/image" Target="../media/image1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png"/><Relationship Id="rId1" Type="http://schemas.openxmlformats.org/officeDocument/2006/relationships/slideLayout" Target="../slideLayouts/slideLayout8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png"/><Relationship Id="rId1" Type="http://schemas.openxmlformats.org/officeDocument/2006/relationships/slideLayout" Target="../slideLayouts/slideLayout85.xml"/></Relationships>
</file>

<file path=ppt/slides/_rels/slide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0.xml"/><Relationship Id="rId1" Type="http://schemas.openxmlformats.org/officeDocument/2006/relationships/slideLayout" Target="../slideLayouts/slideLayout91.xml"/><Relationship Id="rId4" Type="http://schemas.openxmlformats.org/officeDocument/2006/relationships/image" Target="../media/image21.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58.xml"/></Relationships>
</file>

<file path=ppt/slides/_rels/slide15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14.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118.jpeg"/><Relationship Id="rId9" Type="http://schemas.openxmlformats.org/officeDocument/2006/relationships/image" Target="../media/image31.png"/></Relationships>
</file>

<file path=ppt/slides/_rels/slide15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4.png"/><Relationship Id="rId7" Type="http://schemas.openxmlformats.org/officeDocument/2006/relationships/image" Target="../media/image126.jpeg"/><Relationship Id="rId12" Type="http://schemas.openxmlformats.org/officeDocument/2006/relationships/image" Target="../media/image123.png"/><Relationship Id="rId2" Type="http://schemas.openxmlformats.org/officeDocument/2006/relationships/notesSlide" Target="../notesSlides/notesSlide152.xml"/><Relationship Id="rId1" Type="http://schemas.openxmlformats.org/officeDocument/2006/relationships/slideLayout" Target="../slideLayouts/slideLayout214.xml"/><Relationship Id="rId6" Type="http://schemas.openxmlformats.org/officeDocument/2006/relationships/image" Target="../media/image39.png"/><Relationship Id="rId11" Type="http://schemas.openxmlformats.org/officeDocument/2006/relationships/image" Target="../media/image122.png"/><Relationship Id="rId5" Type="http://schemas.openxmlformats.org/officeDocument/2006/relationships/image" Target="../media/image38.png"/><Relationship Id="rId10" Type="http://schemas.openxmlformats.org/officeDocument/2006/relationships/image" Target="../media/image129.jpeg"/><Relationship Id="rId4" Type="http://schemas.openxmlformats.org/officeDocument/2006/relationships/image" Target="../media/image125.jpeg"/><Relationship Id="rId9" Type="http://schemas.openxmlformats.org/officeDocument/2006/relationships/image" Target="../media/image128.jpeg"/></Relationships>
</file>

<file path=ppt/slides/_rels/slide1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3.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4.xml"/><Relationship Id="rId1" Type="http://schemas.openxmlformats.org/officeDocument/2006/relationships/slideLayout" Target="../slideLayouts/slideLayout109.xml"/><Relationship Id="rId4" Type="http://schemas.openxmlformats.org/officeDocument/2006/relationships/image" Target="../media/image43.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09.xml"/></Relationships>
</file>

<file path=ppt/slides/_rels/slide1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6.xml"/><Relationship Id="rId1" Type="http://schemas.openxmlformats.org/officeDocument/2006/relationships/slideLayout" Target="../slideLayouts/slideLayout109.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1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7.xml"/><Relationship Id="rId1" Type="http://schemas.openxmlformats.org/officeDocument/2006/relationships/slideLayout" Target="../slideLayouts/slideLayout85.xml"/><Relationship Id="rId4" Type="http://schemas.openxmlformats.org/officeDocument/2006/relationships/image" Target="../media/image131.jpeg"/></Relationships>
</file>

<file path=ppt/slides/_rels/slide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8.xml"/><Relationship Id="rId1" Type="http://schemas.openxmlformats.org/officeDocument/2006/relationships/slideLayout" Target="../slideLayouts/slideLayout85.xml"/><Relationship Id="rId4" Type="http://schemas.openxmlformats.org/officeDocument/2006/relationships/image" Target="../media/image132.png"/></Relationships>
</file>

<file path=ppt/slides/_rels/slide1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9.xml"/><Relationship Id="rId1" Type="http://schemas.openxmlformats.org/officeDocument/2006/relationships/slideLayout" Target="../slideLayouts/slideLayout85.xml"/><Relationship Id="rId4" Type="http://schemas.openxmlformats.org/officeDocument/2006/relationships/image" Target="../media/image133.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0.xml"/><Relationship Id="rId1" Type="http://schemas.openxmlformats.org/officeDocument/2006/relationships/slideLayout" Target="../slideLayouts/slideLayout85.xml"/><Relationship Id="rId4" Type="http://schemas.openxmlformats.org/officeDocument/2006/relationships/image" Target="../media/image134.jpeg"/></Relationships>
</file>

<file path=ppt/slides/_rels/slide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1.xml"/><Relationship Id="rId1" Type="http://schemas.openxmlformats.org/officeDocument/2006/relationships/slideLayout" Target="../slideLayouts/slideLayout109.xml"/><Relationship Id="rId4" Type="http://schemas.openxmlformats.org/officeDocument/2006/relationships/image" Target="../media/image135.jpeg"/></Relationships>
</file>

<file path=ppt/slides/_rels/slide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2.xml"/><Relationship Id="rId1" Type="http://schemas.openxmlformats.org/officeDocument/2006/relationships/slideLayout" Target="../slideLayouts/slideLayout109.xml"/></Relationships>
</file>

<file path=ppt/slides/_rels/slide1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3.xml"/><Relationship Id="rId1" Type="http://schemas.openxmlformats.org/officeDocument/2006/relationships/slideLayout" Target="../slideLayouts/slideLayout109.xml"/></Relationships>
</file>

<file path=ppt/slides/_rels/slide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4.xml"/><Relationship Id="rId1" Type="http://schemas.openxmlformats.org/officeDocument/2006/relationships/slideLayout" Target="../slideLayouts/slideLayout109.xml"/><Relationship Id="rId4" Type="http://schemas.openxmlformats.org/officeDocument/2006/relationships/image" Target="../media/image136.jpeg"/></Relationships>
</file>

<file path=ppt/slides/_rels/slide1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5.xml"/><Relationship Id="rId1" Type="http://schemas.openxmlformats.org/officeDocument/2006/relationships/slideLayout" Target="../slideLayouts/slideLayout109.xml"/></Relationships>
</file>

<file path=ppt/slides/_rels/slide1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6.xml"/><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7.xml"/><Relationship Id="rId1" Type="http://schemas.openxmlformats.org/officeDocument/2006/relationships/slideLayout" Target="../slideLayouts/slideLayout208.xml"/></Relationships>
</file>

<file path=ppt/slides/_rels/slide1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8.xml"/><Relationship Id="rId1" Type="http://schemas.openxmlformats.org/officeDocument/2006/relationships/slideLayout" Target="../slideLayouts/slideLayout84.xml"/><Relationship Id="rId4" Type="http://schemas.openxmlformats.org/officeDocument/2006/relationships/image" Target="../media/image43.png"/></Relationships>
</file>

<file path=ppt/slides/_rels/slide1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9.xml"/><Relationship Id="rId1" Type="http://schemas.openxmlformats.org/officeDocument/2006/relationships/slideLayout" Target="../slideLayouts/slideLayout84.xml"/><Relationship Id="rId4" Type="http://schemas.openxmlformats.org/officeDocument/2006/relationships/image" Target="../media/image43.png"/></Relationships>
</file>

<file path=ppt/slides/_rels/slide1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0.xml"/><Relationship Id="rId1" Type="http://schemas.openxmlformats.org/officeDocument/2006/relationships/slideLayout" Target="../slideLayouts/slideLayout84.xml"/><Relationship Id="rId5" Type="http://schemas.openxmlformats.org/officeDocument/2006/relationships/image" Target="../media/image43.png"/><Relationship Id="rId4" Type="http://schemas.openxmlformats.org/officeDocument/2006/relationships/image" Target="../media/image21.png"/></Relationships>
</file>

<file path=ppt/slides/_rels/slide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1.xml"/><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2.xml"/><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3.xml"/><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4.xml"/><Relationship Id="rId1" Type="http://schemas.openxmlformats.org/officeDocument/2006/relationships/slideLayout" Target="../slideLayouts/slideLayout32.xml"/></Relationships>
</file>

<file path=ppt/slides/_rels/slide1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5.xml"/><Relationship Id="rId1" Type="http://schemas.openxmlformats.org/officeDocument/2006/relationships/slideLayout" Target="../slideLayouts/slideLayout26.xml"/><Relationship Id="rId4" Type="http://schemas.openxmlformats.org/officeDocument/2006/relationships/image" Target="../media/image140.png"/></Relationships>
</file>

<file path=ppt/slides/_rels/slide1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6.xml"/><Relationship Id="rId1" Type="http://schemas.openxmlformats.org/officeDocument/2006/relationships/slideLayout" Target="../slideLayouts/slideLayout24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1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7.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notesSlide" Target="../notesSlides/notesSlide178.xml"/><Relationship Id="rId1" Type="http://schemas.openxmlformats.org/officeDocument/2006/relationships/slideLayout" Target="../slideLayouts/slideLayout26.xml"/><Relationship Id="rId6" Type="http://schemas.openxmlformats.org/officeDocument/2006/relationships/hyperlink" Target="http://www.homeoandcare.com/"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182.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png"/><Relationship Id="rId7" Type="http://schemas.openxmlformats.org/officeDocument/2006/relationships/image" Target="../media/image149.jpeg"/><Relationship Id="rId2" Type="http://schemas.openxmlformats.org/officeDocument/2006/relationships/notesSlide" Target="../notesSlides/notesSlide179.xml"/><Relationship Id="rId1" Type="http://schemas.openxmlformats.org/officeDocument/2006/relationships/slideLayout" Target="../slideLayouts/slideLayout26.xml"/><Relationship Id="rId6" Type="http://schemas.openxmlformats.org/officeDocument/2006/relationships/image" Target="../media/image148.jpeg"/><Relationship Id="rId5" Type="http://schemas.openxmlformats.org/officeDocument/2006/relationships/image" Target="../media/image147.png"/><Relationship Id="rId4" Type="http://schemas.openxmlformats.org/officeDocument/2006/relationships/image" Target="../media/image146.png"/></Relationships>
</file>

<file path=ppt/slides/_rels/slide1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0.xml"/><Relationship Id="rId1" Type="http://schemas.openxmlformats.org/officeDocument/2006/relationships/slideLayout" Target="../slideLayouts/slideLayout26.xml"/><Relationship Id="rId4" Type="http://schemas.openxmlformats.org/officeDocument/2006/relationships/image" Target="../media/image152.png"/></Relationships>
</file>

<file path=ppt/slides/_rels/slide1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1.xml"/><Relationship Id="rId1" Type="http://schemas.openxmlformats.org/officeDocument/2006/relationships/slideLayout" Target="../slideLayouts/slideLayout26.xml"/><Relationship Id="rId4" Type="http://schemas.openxmlformats.org/officeDocument/2006/relationships/image" Target="../media/image154.png"/></Relationships>
</file>

<file path=ppt/slides/_rels/slide18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82.xml"/><Relationship Id="rId1" Type="http://schemas.openxmlformats.org/officeDocument/2006/relationships/slideLayout" Target="../slideLayouts/slideLayout214.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14.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1.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14.xml"/><Relationship Id="rId6" Type="http://schemas.openxmlformats.org/officeDocument/2006/relationships/image" Target="../media/image35.jpeg"/><Relationship Id="rId11" Type="http://schemas.openxmlformats.org/officeDocument/2006/relationships/image" Target="../media/image3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4.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09.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09.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09.xml"/><Relationship Id="rId5" Type="http://schemas.openxmlformats.org/officeDocument/2006/relationships/image" Target="../media/image45.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09.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85.xml"/><Relationship Id="rId5" Type="http://schemas.openxmlformats.org/officeDocument/2006/relationships/image" Target="../media/image40.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85.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85.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85.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85.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80.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09.xml"/><Relationship Id="rId6" Type="http://schemas.openxmlformats.org/officeDocument/2006/relationships/image" Target="../media/image40.png"/><Relationship Id="rId5" Type="http://schemas.openxmlformats.org/officeDocument/2006/relationships/image" Target="../media/image53.jpeg"/><Relationship Id="rId4" Type="http://schemas.openxmlformats.org/officeDocument/2006/relationships/hyperlink" Target="http://fr.123rf.com/photo_22175861_un-personnage-humain-3d-une-marque-de-fond-de-question.html?term=point%20d%20interrogation"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09.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85.xml"/><Relationship Id="rId4" Type="http://schemas.openxmlformats.org/officeDocument/2006/relationships/image" Target="../media/image55.emf"/></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85.xml"/><Relationship Id="rId5" Type="http://schemas.openxmlformats.org/officeDocument/2006/relationships/image" Target="../media/image5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85.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80.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85.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80.xml"/><Relationship Id="rId5" Type="http://schemas.openxmlformats.org/officeDocument/2006/relationships/image" Target="../media/image58.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85.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8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85.xml"/><Relationship Id="rId5" Type="http://schemas.openxmlformats.org/officeDocument/2006/relationships/image" Target="../media/image68.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85.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80.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5.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85.xml"/><Relationship Id="rId5" Type="http://schemas.openxmlformats.org/officeDocument/2006/relationships/image" Target="../media/image58.pn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3.xml"/><Relationship Id="rId1" Type="http://schemas.openxmlformats.org/officeDocument/2006/relationships/slideLayout" Target="../slideLayouts/slideLayout85.xml"/><Relationship Id="rId5" Type="http://schemas.openxmlformats.org/officeDocument/2006/relationships/image" Target="../media/image74.jpeg"/><Relationship Id="rId4" Type="http://schemas.openxmlformats.org/officeDocument/2006/relationships/image" Target="../media/image73.jpe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85.xml"/><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80.xml"/><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7.png"/><Relationship Id="rId2" Type="http://schemas.openxmlformats.org/officeDocument/2006/relationships/notesSlide" Target="../notesSlides/notesSlide91.xml"/><Relationship Id="rId1" Type="http://schemas.openxmlformats.org/officeDocument/2006/relationships/slideLayout" Target="../slideLayouts/slideLayout129.xml"/><Relationship Id="rId6" Type="http://schemas.openxmlformats.org/officeDocument/2006/relationships/image" Target="../media/image22.png"/><Relationship Id="rId5" Type="http://schemas.openxmlformats.org/officeDocument/2006/relationships/image" Target="../media/image76.png"/><Relationship Id="rId4" Type="http://schemas.openxmlformats.org/officeDocument/2006/relationships/image" Target="../media/image47.png"/></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85.xml"/><Relationship Id="rId5" Type="http://schemas.openxmlformats.org/officeDocument/2006/relationships/image" Target="../media/image80.jpeg"/><Relationship Id="rId4" Type="http://schemas.openxmlformats.org/officeDocument/2006/relationships/image" Target="../media/image79.jpeg"/></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91.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5.xml"/><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6.xml"/><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7.xml"/><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9.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Imag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488"/>
            <a:ext cx="3225800"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82627"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282628"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DERMATOLOGIE</a:t>
            </a:r>
          </a:p>
        </p:txBody>
      </p:sp>
      <p:sp>
        <p:nvSpPr>
          <p:cNvPr id="7" name="ZoneTexte 6"/>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V4- Mise à </a:t>
            </a:r>
            <a:r>
              <a:rPr lang="fr-FR" sz="1100" b="1">
                <a:solidFill>
                  <a:schemeClr val="bg1"/>
                </a:solidFill>
                <a:effectLst>
                  <a:outerShdw blurRad="38100" dist="38100" dir="2700000" algn="tl">
                    <a:srgbClr val="000000">
                      <a:alpha val="43137"/>
                    </a:srgbClr>
                  </a:outerShdw>
                </a:effectLst>
              </a:rPr>
              <a:t>jour 13/09/2022</a:t>
            </a:r>
            <a:endParaRPr lang="fr-FR" sz="11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ZoneTexte 7"/>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sp>
        <p:nvSpPr>
          <p:cNvPr id="299010" name="ZoneTexte 1"/>
          <p:cNvSpPr txBox="1">
            <a:spLocks noChangeArrowheads="1"/>
          </p:cNvSpPr>
          <p:nvPr/>
        </p:nvSpPr>
        <p:spPr bwMode="auto">
          <a:xfrm>
            <a:off x="1998663" y="5824538"/>
            <a:ext cx="703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En conseil officinal : préserve le diagnostic médical</a:t>
            </a:r>
          </a:p>
        </p:txBody>
      </p:sp>
      <p:sp>
        <p:nvSpPr>
          <p:cNvPr id="299011" name="Text Box 2"/>
          <p:cNvSpPr txBox="1">
            <a:spLocks noChangeArrowheads="1"/>
          </p:cNvSpPr>
          <p:nvPr/>
        </p:nvSpPr>
        <p:spPr bwMode="auto">
          <a:xfrm>
            <a:off x="665163" y="1662113"/>
            <a:ext cx="11860212"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a:tabLst>
                <a:tab pos="187325" algn="l"/>
              </a:tabLst>
              <a:defRPr>
                <a:solidFill>
                  <a:schemeClr val="tx1"/>
                </a:solidFill>
                <a:latin typeface="Arial" panose="020B0604020202020204" pitchFamily="34" charset="0"/>
              </a:defRPr>
            </a:lvl1pPr>
            <a:lvl2pPr marL="1433513">
              <a:tabLst>
                <a:tab pos="187325" algn="l"/>
              </a:tabLst>
              <a:defRPr>
                <a:solidFill>
                  <a:schemeClr val="tx1"/>
                </a:solidFill>
                <a:latin typeface="Arial" panose="020B0604020202020204" pitchFamily="34" charset="0"/>
              </a:defRPr>
            </a:lvl2pPr>
            <a:lvl3pPr marL="1143000" indent="-228600">
              <a:tabLst>
                <a:tab pos="187325" algn="l"/>
              </a:tabLst>
              <a:defRPr>
                <a:solidFill>
                  <a:schemeClr val="tx1"/>
                </a:solidFill>
                <a:latin typeface="Arial" panose="020B0604020202020204" pitchFamily="34" charset="0"/>
              </a:defRPr>
            </a:lvl3pPr>
            <a:lvl4pPr marL="1600200" indent="-228600">
              <a:tabLst>
                <a:tab pos="187325" algn="l"/>
              </a:tabLst>
              <a:defRPr>
                <a:solidFill>
                  <a:schemeClr val="tx1"/>
                </a:solidFill>
                <a:latin typeface="Arial" panose="020B0604020202020204" pitchFamily="34" charset="0"/>
              </a:defRPr>
            </a:lvl4pPr>
            <a:lvl5pPr marL="2057400" indent="-228600">
              <a:tabLst>
                <a:tab pos="187325" algn="l"/>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defRPr>
            </a:lvl9pPr>
          </a:lstStyle>
          <a:p>
            <a:pPr eaLnBrk="0" hangingPunct="0">
              <a:spcBef>
                <a:spcPct val="50000"/>
              </a:spcBef>
              <a:buClr>
                <a:srgbClr val="62C400"/>
              </a:buClr>
              <a:buFontTx/>
              <a:buBlip>
                <a:blip r:embed="rId3"/>
              </a:buBlip>
            </a:pPr>
            <a:r>
              <a:rPr lang="fr-FR" altLang="fr-FR" sz="2000" b="1">
                <a:solidFill>
                  <a:srgbClr val="000099"/>
                </a:solidFill>
                <a:cs typeface="Arial" panose="020B0604020202020204" pitchFamily="34" charset="0"/>
              </a:rPr>
              <a:t>Efficacité </a:t>
            </a:r>
            <a:r>
              <a:rPr lang="fr-FR" altLang="fr-FR" sz="2000" b="1" u="sng">
                <a:solidFill>
                  <a:srgbClr val="000099"/>
                </a:solidFill>
                <a:cs typeface="Arial" panose="020B0604020202020204" pitchFamily="34" charset="0"/>
              </a:rPr>
              <a:t>ET</a:t>
            </a:r>
            <a:r>
              <a:rPr lang="fr-FR" altLang="fr-FR" sz="2000" b="1">
                <a:solidFill>
                  <a:srgbClr val="000099"/>
                </a:solidFill>
                <a:cs typeface="Arial" panose="020B0604020202020204" pitchFamily="34" charset="0"/>
              </a:rPr>
              <a:t>  sécurité : </a:t>
            </a:r>
          </a:p>
          <a:p>
            <a:pPr lvl="1" eaLnBrk="0" hangingPunct="0">
              <a:spcBef>
                <a:spcPts val="1200"/>
              </a:spcBef>
              <a:buClr>
                <a:srgbClr val="62C400"/>
              </a:buClr>
            </a:pPr>
            <a:r>
              <a:rPr lang="fr-FR" altLang="fr-FR" sz="2000">
                <a:solidFill>
                  <a:srgbClr val="000099"/>
                </a:solidFill>
                <a:cs typeface="Arial" panose="020B0604020202020204" pitchFamily="34" charset="0"/>
                <a:sym typeface="Wingdings" panose="05000000000000000000" pitchFamily="2" charset="2"/>
              </a:rPr>
              <a:t>-</a:t>
            </a:r>
            <a:r>
              <a:rPr lang="fr-FR" altLang="fr-FR" sz="2000" b="1">
                <a:solidFill>
                  <a:srgbClr val="000099"/>
                </a:solidFill>
                <a:cs typeface="Arial" panose="020B0604020202020204" pitchFamily="34" charset="0"/>
                <a:sym typeface="Wingdings" panose="05000000000000000000" pitchFamily="2" charset="2"/>
              </a:rPr>
              <a:t> Homéopathie = MEDICAMENT</a:t>
            </a:r>
          </a:p>
          <a:p>
            <a:pPr lvl="1" eaLnBrk="0" hangingPunct="0">
              <a:spcBef>
                <a:spcPts val="1200"/>
              </a:spcBef>
              <a:buClr>
                <a:srgbClr val="62C400"/>
              </a:buClr>
            </a:pPr>
            <a:r>
              <a:rPr lang="fr-FR" altLang="fr-FR" sz="2000">
                <a:solidFill>
                  <a:srgbClr val="000099"/>
                </a:solidFill>
                <a:cs typeface="Arial" panose="020B0604020202020204" pitchFamily="34" charset="0"/>
                <a:sym typeface="Wingdings" panose="05000000000000000000" pitchFamily="2" charset="2"/>
              </a:rPr>
              <a:t>- absence de toxicité et d’agressivité</a:t>
            </a:r>
          </a:p>
          <a:p>
            <a:pPr lvl="1" eaLnBrk="0" hangingPunct="0">
              <a:spcBef>
                <a:spcPts val="1200"/>
              </a:spcBef>
              <a:buClr>
                <a:srgbClr val="62C400"/>
              </a:buClr>
            </a:pPr>
            <a:r>
              <a:rPr lang="fr-FR" altLang="fr-FR" sz="2000">
                <a:solidFill>
                  <a:srgbClr val="000099"/>
                </a:solidFill>
                <a:cs typeface="Arial" panose="020B0604020202020204" pitchFamily="34" charset="0"/>
              </a:rPr>
              <a:t>- conseil possible </a:t>
            </a:r>
            <a:r>
              <a:rPr lang="fr-FR" altLang="fr-FR" sz="2000" b="1">
                <a:solidFill>
                  <a:srgbClr val="000099"/>
                </a:solidFill>
                <a:cs typeface="Arial" panose="020B0604020202020204" pitchFamily="34" charset="0"/>
              </a:rPr>
              <a:t>quel que soit l’âge du patient</a:t>
            </a:r>
          </a:p>
          <a:p>
            <a:pPr eaLnBrk="0" hangingPunct="0">
              <a:spcBef>
                <a:spcPts val="1800"/>
              </a:spcBef>
              <a:buClr>
                <a:srgbClr val="62C400"/>
              </a:buClr>
              <a:buFontTx/>
              <a:buBlip>
                <a:blip r:embed="rId3"/>
              </a:buBlip>
            </a:pPr>
            <a:r>
              <a:rPr lang="fr-FR" altLang="fr-FR" sz="2000" b="1">
                <a:solidFill>
                  <a:srgbClr val="000099"/>
                </a:solidFill>
                <a:cs typeface="Arial" panose="020B0604020202020204" pitchFamily="34" charset="0"/>
              </a:rPr>
              <a:t>Prise en charge adaptée </a:t>
            </a:r>
            <a:r>
              <a:rPr lang="fr-FR" altLang="fr-FR" sz="2000">
                <a:solidFill>
                  <a:srgbClr val="000099"/>
                </a:solidFill>
                <a:cs typeface="Arial" panose="020B0604020202020204" pitchFamily="34" charset="0"/>
              </a:rPr>
              <a:t>des </a:t>
            </a:r>
            <a:r>
              <a:rPr lang="fr-FR" altLang="fr-FR" sz="2000" b="1">
                <a:solidFill>
                  <a:srgbClr val="000099"/>
                </a:solidFill>
                <a:cs typeface="Arial" panose="020B0604020202020204" pitchFamily="34" charset="0"/>
              </a:rPr>
              <a:t>symptômes</a:t>
            </a:r>
            <a:r>
              <a:rPr lang="fr-FR" altLang="fr-FR" sz="2000">
                <a:solidFill>
                  <a:srgbClr val="000099"/>
                </a:solidFill>
                <a:cs typeface="Arial" panose="020B0604020202020204" pitchFamily="34" charset="0"/>
              </a:rPr>
              <a:t> (aspect des lésions) </a:t>
            </a:r>
            <a:r>
              <a:rPr lang="fr-FR" altLang="fr-FR" sz="2000" b="1" u="sng">
                <a:solidFill>
                  <a:srgbClr val="000099"/>
                </a:solidFill>
                <a:cs typeface="Arial" panose="020B0604020202020204" pitchFamily="34" charset="0"/>
              </a:rPr>
              <a:t>ET</a:t>
            </a:r>
            <a:r>
              <a:rPr lang="fr-FR" altLang="fr-FR" sz="2000">
                <a:solidFill>
                  <a:srgbClr val="000099"/>
                </a:solidFill>
                <a:cs typeface="Arial" panose="020B0604020202020204" pitchFamily="34" charset="0"/>
              </a:rPr>
              <a:t> du </a:t>
            </a:r>
            <a:r>
              <a:rPr lang="fr-FR" altLang="fr-FR" sz="2000" b="1">
                <a:solidFill>
                  <a:srgbClr val="000099"/>
                </a:solidFill>
                <a:cs typeface="Arial" panose="020B0604020202020204" pitchFamily="34" charset="0"/>
              </a:rPr>
              <a:t>patient</a:t>
            </a:r>
            <a:r>
              <a:rPr lang="fr-FR" altLang="fr-FR" sz="2000">
                <a:solidFill>
                  <a:srgbClr val="000099"/>
                </a:solidFill>
                <a:cs typeface="Arial" panose="020B0604020202020204" pitchFamily="34" charset="0"/>
              </a:rPr>
              <a:t> (étiologie, terrain)</a:t>
            </a:r>
          </a:p>
          <a:p>
            <a:pPr eaLnBrk="0" hangingPunct="0">
              <a:spcBef>
                <a:spcPts val="1800"/>
              </a:spcBef>
              <a:buClr>
                <a:srgbClr val="62C400"/>
              </a:buClr>
              <a:buFontTx/>
              <a:buBlip>
                <a:blip r:embed="rId3"/>
              </a:buBlip>
            </a:pPr>
            <a:r>
              <a:rPr lang="fr-FR" altLang="fr-FR" sz="2000">
                <a:solidFill>
                  <a:srgbClr val="000099"/>
                </a:solidFill>
                <a:cs typeface="Arial" panose="020B0604020202020204" pitchFamily="34" charset="0"/>
              </a:rPr>
              <a:t>Action </a:t>
            </a:r>
            <a:r>
              <a:rPr lang="fr-FR" altLang="fr-FR" sz="2000" b="1">
                <a:solidFill>
                  <a:srgbClr val="000099"/>
                </a:solidFill>
                <a:cs typeface="Arial" panose="020B0604020202020204" pitchFamily="34" charset="0"/>
              </a:rPr>
              <a:t>rapide </a:t>
            </a:r>
            <a:r>
              <a:rPr lang="fr-FR" altLang="fr-FR" sz="2000" b="1" u="sng">
                <a:solidFill>
                  <a:srgbClr val="000099"/>
                </a:solidFill>
                <a:cs typeface="Arial" panose="020B0604020202020204" pitchFamily="34" charset="0"/>
              </a:rPr>
              <a:t>ET</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action </a:t>
            </a:r>
            <a:r>
              <a:rPr lang="fr-FR" altLang="fr-FR" sz="2000" b="1">
                <a:solidFill>
                  <a:srgbClr val="000099"/>
                </a:solidFill>
                <a:cs typeface="Arial" panose="020B0604020202020204" pitchFamily="34" charset="0"/>
              </a:rPr>
              <a:t>dans la durée </a:t>
            </a:r>
            <a:r>
              <a:rPr lang="fr-FR" altLang="fr-FR" sz="2000">
                <a:solidFill>
                  <a:srgbClr val="000099"/>
                </a:solidFill>
                <a:cs typeface="Arial" panose="020B0604020202020204" pitchFamily="34" charset="0"/>
              </a:rPr>
              <a:t>(prévention des complications et des récidives) </a:t>
            </a:r>
          </a:p>
          <a:p>
            <a:pPr eaLnBrk="0" hangingPunct="0">
              <a:spcBef>
                <a:spcPts val="1800"/>
              </a:spcBef>
              <a:buClr>
                <a:srgbClr val="62C400"/>
              </a:buClr>
              <a:buFontTx/>
              <a:buBlip>
                <a:blip r:embed="rId3"/>
              </a:buBlip>
            </a:pPr>
            <a:r>
              <a:rPr lang="fr-FR" altLang="fr-FR" sz="2000" b="1">
                <a:solidFill>
                  <a:srgbClr val="000099"/>
                </a:solidFill>
                <a:cs typeface="Arial" panose="020B0604020202020204" pitchFamily="34" charset="0"/>
              </a:rPr>
              <a:t>Facilité </a:t>
            </a:r>
            <a:r>
              <a:rPr lang="fr-FR" altLang="fr-FR" sz="2000">
                <a:solidFill>
                  <a:srgbClr val="000099"/>
                </a:solidFill>
                <a:cs typeface="Arial" panose="020B0604020202020204" pitchFamily="34" charset="0"/>
              </a:rPr>
              <a:t>d’observance</a:t>
            </a:r>
            <a:endParaRPr lang="fr-FR" altLang="fr-FR" sz="2000" b="1" i="1">
              <a:solidFill>
                <a:srgbClr val="000099"/>
              </a:solidFill>
              <a:cs typeface="Arial" panose="020B0604020202020204" pitchFamily="34" charset="0"/>
            </a:endParaRPr>
          </a:p>
        </p:txBody>
      </p:sp>
      <p:pic>
        <p:nvPicPr>
          <p:cNvPr id="299012" name="Imag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3750" y="551656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3330"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3331"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694589" y="2509275"/>
            <a:ext cx="5496433" cy="37591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5378"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537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rotWithShape="1">
          <a:blip r:embed="rId3"/>
          <a:srcRect l="14315" t="31636"/>
          <a:stretch/>
        </p:blipFill>
        <p:spPr>
          <a:xfrm>
            <a:off x="3753853" y="2777923"/>
            <a:ext cx="5630779" cy="318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7426"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742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807009" y="2777923"/>
            <a:ext cx="4915886" cy="31974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9474"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9475"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609475" y="2959768"/>
            <a:ext cx="4632158" cy="31552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91522"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91523"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11056" b="9859"/>
          <a:stretch/>
        </p:blipFill>
        <p:spPr>
          <a:xfrm>
            <a:off x="3645569" y="2851484"/>
            <a:ext cx="5065294" cy="34049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93570"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93571"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p:nvPr/>
        </p:nvPicPr>
        <p:blipFill rotWithShape="1">
          <a:blip r:embed="rId3"/>
          <a:srcRect b="15257"/>
          <a:stretch/>
        </p:blipFill>
        <p:spPr>
          <a:xfrm>
            <a:off x="3420483" y="2777923"/>
            <a:ext cx="5001629" cy="32258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95618"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9561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p:nvPr/>
        </p:nvPicPr>
        <p:blipFill>
          <a:blip r:embed="rId3"/>
          <a:stretch>
            <a:fillRect/>
          </a:stretch>
        </p:blipFill>
        <p:spPr>
          <a:xfrm>
            <a:off x="3462295" y="3018248"/>
            <a:ext cx="5302718" cy="32413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19"/>
          <p:cNvSpPr>
            <a:spLocks noChangeArrowheads="1"/>
          </p:cNvSpPr>
          <p:nvPr/>
        </p:nvSpPr>
        <p:spPr bwMode="auto">
          <a:xfrm>
            <a:off x="5622925" y="1533525"/>
            <a:ext cx="61801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MS PGothic" panose="020B0600070205080204" pitchFamily="34" charset="-128"/>
                <a:cs typeface="Arial" panose="020B0604020202020204" pitchFamily="34" charset="0"/>
              </a:rPr>
              <a:t>Objectif :</a:t>
            </a:r>
          </a:p>
          <a:p>
            <a:pPr eaLnBrk="0" hangingPunct="0">
              <a:spcBef>
                <a:spcPct val="5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S’entrainer et mettre en application pour pratiquer dès demain</a:t>
            </a:r>
          </a:p>
          <a:p>
            <a:pPr eaLnBrk="0" hangingPunct="0">
              <a:spcBef>
                <a:spcPct val="30000"/>
              </a:spcBef>
              <a:buClr>
                <a:srgbClr val="000099"/>
              </a:buClr>
              <a:buFont typeface="Wingdings" panose="05000000000000000000" pitchFamily="2" charset="2"/>
              <a:buNone/>
            </a:pPr>
            <a:endParaRPr lang="fr-FR" altLang="fr-FR" sz="2000">
              <a:solidFill>
                <a:srgbClr val="000099"/>
              </a:solidFill>
              <a:ea typeface="MS PGothic" panose="020B0600070205080204" pitchFamily="34" charset="-128"/>
              <a:cs typeface="Arial" panose="020B0604020202020204" pitchFamily="34" charset="0"/>
            </a:endParaRPr>
          </a:p>
        </p:txBody>
      </p:sp>
      <p:sp>
        <p:nvSpPr>
          <p:cNvPr id="49766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9766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497668" name="ZoneTexte 9"/>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8" name="Rectangle 15">
            <a:extLst>
              <a:ext uri="{FF2B5EF4-FFF2-40B4-BE49-F238E27FC236}">
                <a16:creationId xmlns:a16="http://schemas.microsoft.com/office/drawing/2014/main" id="{E0FE5EDB-D6A7-42DC-8335-C97D107C237D}"/>
              </a:ext>
            </a:extLst>
          </p:cNvPr>
          <p:cNvSpPr>
            <a:spLocks noChangeArrowheads="1"/>
          </p:cNvSpPr>
          <p:nvPr/>
        </p:nvSpPr>
        <p:spPr bwMode="auto">
          <a:xfrm>
            <a:off x="3133724" y="2686050"/>
            <a:ext cx="8909339" cy="40132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Font typeface="Wingdings" panose="05000000000000000000" pitchFamily="2" charset="2"/>
              <a:buNone/>
              <a:defRPr/>
            </a:pPr>
            <a:r>
              <a:rPr lang="fr-FR" altLang="fr-FR" b="1" u="sng" dirty="0">
                <a:solidFill>
                  <a:srgbClr val="000099"/>
                </a:solidFill>
                <a:ea typeface="ＭＳ Ｐゴシック" panose="020B0600070205080204" pitchFamily="34" charset="-128"/>
              </a:rPr>
              <a:t>Règles du jeu :</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Pratiquer en groupe de 3</a:t>
            </a:r>
            <a:r>
              <a:rPr lang="fr-FR" altLang="fr-FR" dirty="0">
                <a:solidFill>
                  <a:srgbClr val="000099"/>
                </a:solidFill>
                <a:ea typeface="ＭＳ Ｐゴシック" panose="020B0600070205080204" pitchFamily="34" charset="-128"/>
              </a:rPr>
              <a:t> : 1 patient, 1 pharmacien/préparateur et 1 observateur</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3 cas différents pour pratiquer </a:t>
            </a:r>
            <a:r>
              <a:rPr lang="fr-FR" altLang="fr-FR" dirty="0">
                <a:solidFill>
                  <a:srgbClr val="000099"/>
                </a:solidFill>
                <a:ea typeface="ＭＳ Ｐゴシック" panose="020B0600070205080204" pitchFamily="34" charset="-128"/>
              </a:rPr>
              <a:t>chacun des rôles</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S’appuyer sur</a:t>
            </a:r>
            <a:r>
              <a:rPr lang="fr-FR" altLang="fr-FR" dirty="0">
                <a:solidFill>
                  <a:srgbClr val="000099"/>
                </a:solidFill>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la méthodologie de conseil</a:t>
            </a:r>
            <a:endParaRPr lang="fr-FR" altLang="fr-FR" b="1" dirty="0">
              <a:solidFill>
                <a:srgbClr val="000099"/>
              </a:solidFill>
              <a:ea typeface="ＭＳ Ｐゴシック" panose="020B0600070205080204" pitchFamily="34" charset="-128"/>
            </a:endParaRP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SEUL le patient lit la Carte « Patient » et ne répond qu’aux questions que le pharmacien lui pose</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Le pharmacien construit son conseil</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L’observateur s’appuie sur la grille « Observateur » pour faire le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du pharmacien</a:t>
            </a:r>
          </a:p>
          <a:p>
            <a:pPr marL="452438" lvl="1" eaLnBrk="0" hangingPunct="0">
              <a:lnSpc>
                <a:spcPct val="110000"/>
              </a:lnSpc>
              <a:spcBef>
                <a:spcPct val="20000"/>
              </a:spcBef>
              <a:buFontTx/>
              <a:buBlip>
                <a:blip r:embed="rId3"/>
              </a:buBlip>
              <a:defRPr/>
            </a:pPr>
            <a:r>
              <a:rPr lang="fr-FR" altLang="fr-FR" b="1" dirty="0">
                <a:solidFill>
                  <a:srgbClr val="000099"/>
                </a:solidFill>
                <a:ea typeface="ＭＳ Ｐゴシック" panose="020B0600070205080204" pitchFamily="34" charset="-128"/>
              </a:rPr>
              <a:t>Pour chaque cas  : </a:t>
            </a:r>
            <a:r>
              <a:rPr lang="fr-FR" altLang="fr-FR" dirty="0">
                <a:solidFill>
                  <a:srgbClr val="000099"/>
                </a:solidFill>
                <a:ea typeface="ＭＳ Ｐゴシック" panose="020B0600070205080204" pitchFamily="34" charset="-128"/>
              </a:rPr>
              <a:t>4 min de jeu + 5 min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(méthode et conseil)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ext Box 2"/>
          <p:cNvSpPr txBox="1">
            <a:spLocks noChangeArrowheads="1"/>
          </p:cNvSpPr>
          <p:nvPr/>
        </p:nvSpPr>
        <p:spPr bwMode="auto">
          <a:xfrm>
            <a:off x="1919288" y="1773238"/>
            <a:ext cx="523398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000099"/>
                </a:solidFill>
                <a:ea typeface="MS PGothic" panose="020B0600070205080204" pitchFamily="34" charset="-128"/>
                <a:cs typeface="Arial" panose="020B0604020202020204" pitchFamily="34" charset="0"/>
              </a:rPr>
              <a:t>Et demain …</a:t>
            </a:r>
          </a:p>
          <a:p>
            <a:pPr>
              <a:spcBef>
                <a:spcPct val="50000"/>
              </a:spcBef>
            </a:pPr>
            <a:r>
              <a:rPr lang="fr-FR" altLang="fr-FR" sz="2000" b="1" i="1">
                <a:solidFill>
                  <a:srgbClr val="000099"/>
                </a:solidFill>
                <a:ea typeface="MS PGothic" panose="020B0600070205080204" pitchFamily="34" charset="-128"/>
                <a:cs typeface="Arial" panose="020B0604020202020204" pitchFamily="34" charset="0"/>
              </a:rPr>
              <a:t>Qu’allez-vous expérimenter ?</a:t>
            </a:r>
          </a:p>
        </p:txBody>
      </p:sp>
      <p:pic>
        <p:nvPicPr>
          <p:cNvPr id="499714"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16950" y="2241550"/>
            <a:ext cx="2036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5" name="Text Box 5"/>
          <p:cNvSpPr txBox="1">
            <a:spLocks noChangeArrowheads="1"/>
          </p:cNvSpPr>
          <p:nvPr/>
        </p:nvSpPr>
        <p:spPr bwMode="auto">
          <a:xfrm>
            <a:off x="839788" y="3429000"/>
            <a:ext cx="69119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311275"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000099"/>
                </a:solidFill>
                <a:ea typeface="MS PGothic" panose="020B0600070205080204" pitchFamily="34" charset="-128"/>
                <a:cs typeface="Arial" panose="020B0604020202020204" pitchFamily="34" charset="0"/>
              </a:rPr>
              <a:t> </a:t>
            </a:r>
            <a:r>
              <a:rPr lang="fr-FR" altLang="fr-FR" sz="2000" b="1" u="sng">
                <a:solidFill>
                  <a:srgbClr val="000099"/>
                </a:solidFill>
                <a:ea typeface="MS PGothic" panose="020B0600070205080204" pitchFamily="34" charset="-128"/>
                <a:cs typeface="Arial" panose="020B0604020202020204" pitchFamily="34" charset="0"/>
              </a:rPr>
              <a:t>Pour J2 :</a:t>
            </a:r>
            <a:r>
              <a:rPr lang="fr-FR" altLang="fr-FR" sz="2000" b="1">
                <a:solidFill>
                  <a:srgbClr val="000099"/>
                </a:solidFill>
                <a:ea typeface="MS PGothic" panose="020B0600070205080204" pitchFamily="34" charset="-128"/>
                <a:cs typeface="Arial" panose="020B0604020202020204" pitchFamily="34" charset="0"/>
              </a:rPr>
              <a:t> </a:t>
            </a:r>
          </a:p>
          <a:p>
            <a:pPr>
              <a:spcBef>
                <a:spcPct val="50000"/>
              </a:spcBef>
            </a:pPr>
            <a:r>
              <a:rPr lang="fr-FR" altLang="fr-FR" sz="2000" b="1">
                <a:solidFill>
                  <a:srgbClr val="000099"/>
                </a:solidFill>
                <a:ea typeface="MS PGothic" panose="020B0600070205080204" pitchFamily="34" charset="-128"/>
                <a:cs typeface="Arial" panose="020B0604020202020204" pitchFamily="34" charset="0"/>
              </a:rPr>
              <a:t>Compléter les arbres décisionnels</a:t>
            </a:r>
          </a:p>
          <a:p>
            <a:pPr>
              <a:spcBef>
                <a:spcPct val="50000"/>
              </a:spcBef>
            </a:pPr>
            <a:r>
              <a:rPr lang="fr-FR" altLang="fr-FR" sz="2000" b="1">
                <a:solidFill>
                  <a:srgbClr val="000099"/>
                </a:solidFill>
                <a:ea typeface="MS PGothic" panose="020B0600070205080204" pitchFamily="34" charset="-128"/>
                <a:cs typeface="Arial" panose="020B0604020202020204" pitchFamily="34" charset="0"/>
              </a:rPr>
              <a:t>Apporter 1 cas de comptoir vécu</a:t>
            </a:r>
          </a:p>
          <a:p>
            <a:pPr lvl="2">
              <a:spcBef>
                <a:spcPct val="50000"/>
              </a:spcBef>
              <a:buFontTx/>
              <a:buBlip>
                <a:blip r:embed="rId4"/>
              </a:buBlip>
            </a:pPr>
            <a:r>
              <a:rPr lang="fr-FR" altLang="fr-FR" sz="2000" b="1">
                <a:solidFill>
                  <a:srgbClr val="000099"/>
                </a:solidFill>
                <a:ea typeface="MS PGothic" panose="020B0600070205080204" pitchFamily="34" charset="-128"/>
                <a:cs typeface="Arial" panose="020B0604020202020204" pitchFamily="34" charset="0"/>
              </a:rPr>
              <a:t>Description du cas</a:t>
            </a:r>
          </a:p>
          <a:p>
            <a:pPr lvl="2">
              <a:spcBef>
                <a:spcPct val="50000"/>
              </a:spcBef>
              <a:buFontTx/>
              <a:buBlip>
                <a:blip r:embed="rId4"/>
              </a:buBlip>
            </a:pPr>
            <a:r>
              <a:rPr lang="fr-FR" altLang="fr-FR" sz="2000" b="1">
                <a:solidFill>
                  <a:srgbClr val="000099"/>
                </a:solidFill>
                <a:ea typeface="MS PGothic" panose="020B0600070205080204" pitchFamily="34" charset="-128"/>
                <a:cs typeface="Arial" panose="020B0604020202020204" pitchFamily="34" charset="0"/>
              </a:rPr>
              <a:t>Démarche de conseil</a:t>
            </a:r>
          </a:p>
          <a:p>
            <a:pPr lvl="2">
              <a:spcBef>
                <a:spcPct val="50000"/>
              </a:spcBef>
              <a:buFontTx/>
              <a:buBlip>
                <a:blip r:embed="rId4"/>
              </a:buBlip>
            </a:pPr>
            <a:r>
              <a:rPr lang="fr-FR" altLang="fr-FR" sz="2000" b="1">
                <a:solidFill>
                  <a:srgbClr val="000099"/>
                </a:solidFill>
                <a:ea typeface="MS PGothic" panose="020B0600070205080204" pitchFamily="34" charset="-128"/>
                <a:cs typeface="Arial" panose="020B0604020202020204" pitchFamily="34" charset="0"/>
              </a:rPr>
              <a:t>Choix des médicaments </a:t>
            </a:r>
            <a:r>
              <a:rPr lang="fr-FR" altLang="fr-FR" sz="2000">
                <a:solidFill>
                  <a:srgbClr val="000099"/>
                </a:solidFill>
                <a:ea typeface="MS PGothic" panose="020B0600070205080204" pitchFamily="34" charset="-128"/>
                <a:cs typeface="Arial" panose="020B0604020202020204" pitchFamily="34" charset="0"/>
              </a:rPr>
              <a:t>(justification, dilution, posologie, durée de traitement et suivi)</a:t>
            </a:r>
          </a:p>
        </p:txBody>
      </p:sp>
      <p:sp>
        <p:nvSpPr>
          <p:cNvPr id="49971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et conclusion du J1</a:t>
            </a:r>
          </a:p>
        </p:txBody>
      </p:sp>
      <p:pic>
        <p:nvPicPr>
          <p:cNvPr id="7" name="Imag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ZoneTexte 5"/>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1.2. Place de l’homéopathie</a:t>
            </a:r>
          </a:p>
        </p:txBody>
      </p:sp>
      <p:sp>
        <p:nvSpPr>
          <p:cNvPr id="301058" name="Shape 84"/>
          <p:cNvSpPr txBox="1">
            <a:spLocks/>
          </p:cNvSpPr>
          <p:nvPr/>
        </p:nvSpPr>
        <p:spPr bwMode="auto">
          <a:xfrm>
            <a:off x="1404938" y="1677988"/>
            <a:ext cx="105156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Pathologies </a:t>
            </a:r>
            <a:r>
              <a:rPr lang="fr-FR" altLang="fr-FR" sz="2000" b="1">
                <a:solidFill>
                  <a:srgbClr val="000099"/>
                </a:solidFill>
                <a:cs typeface="Arial" panose="020B0604020202020204" pitchFamily="34" charset="0"/>
              </a:rPr>
              <a:t>aiguës, récidivantes ou chroniques</a:t>
            </a:r>
          </a:p>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Traitement </a:t>
            </a:r>
            <a:r>
              <a:rPr lang="fr-FR" altLang="fr-FR" sz="2000" b="1">
                <a:solidFill>
                  <a:srgbClr val="000099"/>
                </a:solidFill>
                <a:cs typeface="Arial" panose="020B0604020202020204" pitchFamily="34" charset="0"/>
              </a:rPr>
              <a:t>préventif et curatif</a:t>
            </a:r>
          </a:p>
        </p:txBody>
      </p:sp>
      <p:sp>
        <p:nvSpPr>
          <p:cNvPr id="301059" name="Shape 84"/>
          <p:cNvSpPr txBox="1">
            <a:spLocks/>
          </p:cNvSpPr>
          <p:nvPr/>
        </p:nvSpPr>
        <p:spPr bwMode="auto">
          <a:xfrm>
            <a:off x="1404938" y="3181350"/>
            <a:ext cx="10515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buClr>
                <a:srgbClr val="62C400"/>
              </a:buClr>
              <a:buSzPct val="100000"/>
              <a:buFontTx/>
              <a:buBlip>
                <a:blip r:embed="rId3"/>
              </a:buBlip>
            </a:pPr>
            <a:r>
              <a:rPr lang="fr-FR" altLang="fr-FR" sz="2000">
                <a:solidFill>
                  <a:srgbClr val="000099"/>
                </a:solidFill>
              </a:rPr>
              <a:t>Conseil de </a:t>
            </a:r>
            <a:r>
              <a:rPr lang="fr-FR" altLang="fr-FR" sz="2000" b="1">
                <a:solidFill>
                  <a:srgbClr val="000099"/>
                </a:solidFill>
              </a:rPr>
              <a:t>1</a:t>
            </a:r>
            <a:r>
              <a:rPr lang="fr-FR" altLang="fr-FR" sz="2000" b="1" baseline="30000">
                <a:solidFill>
                  <a:srgbClr val="000099"/>
                </a:solidFill>
              </a:rPr>
              <a:t>ère</a:t>
            </a:r>
            <a:r>
              <a:rPr lang="fr-FR" altLang="fr-FR" sz="2000" b="1">
                <a:solidFill>
                  <a:srgbClr val="000099"/>
                </a:solidFill>
              </a:rPr>
              <a:t> intention</a:t>
            </a:r>
          </a:p>
          <a:p>
            <a:pPr>
              <a:lnSpc>
                <a:spcPct val="150000"/>
              </a:lnSpc>
              <a:spcBef>
                <a:spcPts val="600"/>
              </a:spcBef>
              <a:buClr>
                <a:srgbClr val="62C400"/>
              </a:buClr>
              <a:buSzPct val="100000"/>
              <a:buFontTx/>
              <a:buBlip>
                <a:blip r:embed="rId3"/>
              </a:buBlip>
            </a:pPr>
            <a:r>
              <a:rPr lang="fr-FR" altLang="fr-FR" sz="2000" b="1">
                <a:solidFill>
                  <a:srgbClr val="000099"/>
                </a:solidFill>
              </a:rPr>
              <a:t>Complément</a:t>
            </a:r>
            <a:r>
              <a:rPr lang="fr-FR" altLang="fr-FR" sz="2000">
                <a:solidFill>
                  <a:srgbClr val="000099"/>
                </a:solidFill>
              </a:rPr>
              <a:t> d’une </a:t>
            </a:r>
            <a:r>
              <a:rPr lang="fr-FR" altLang="fr-FR" sz="2000" b="1">
                <a:solidFill>
                  <a:srgbClr val="000099"/>
                </a:solidFill>
              </a:rPr>
              <a:t>prescription </a:t>
            </a:r>
            <a:r>
              <a:rPr lang="fr-FR" altLang="fr-FR" sz="2000">
                <a:solidFill>
                  <a:srgbClr val="000099"/>
                </a:solidFill>
              </a:rPr>
              <a:t>(autres médicaments)</a:t>
            </a:r>
          </a:p>
          <a:p>
            <a:pPr>
              <a:lnSpc>
                <a:spcPct val="150000"/>
              </a:lnSpc>
              <a:spcBef>
                <a:spcPts val="600"/>
              </a:spcBef>
              <a:buClr>
                <a:srgbClr val="62C400"/>
              </a:buClr>
              <a:buSzPct val="100000"/>
              <a:buFontTx/>
              <a:buBlip>
                <a:blip r:embed="rId3"/>
              </a:buBlip>
            </a:pPr>
            <a:r>
              <a:rPr lang="fr-FR" altLang="fr-FR" sz="2000">
                <a:solidFill>
                  <a:srgbClr val="000099"/>
                </a:solidFill>
              </a:rPr>
              <a:t>Complément d’un </a:t>
            </a:r>
            <a:r>
              <a:rPr lang="fr-FR" altLang="fr-FR" sz="2000" b="1">
                <a:solidFill>
                  <a:srgbClr val="000099"/>
                </a:solidFill>
              </a:rPr>
              <a:t>achat spontané</a:t>
            </a:r>
          </a:p>
          <a:p>
            <a:pPr>
              <a:buClr>
                <a:srgbClr val="62C400"/>
              </a:buClr>
              <a:buSzPct val="100000"/>
              <a:buFontTx/>
              <a:buChar char="•"/>
            </a:pPr>
            <a:endParaRPr lang="fr-FR" altLang="fr-FR" sz="2000" b="1">
              <a:solidFill>
                <a:srgbClr val="000099"/>
              </a:solidFill>
            </a:endParaRPr>
          </a:p>
        </p:txBody>
      </p:sp>
      <p:pic>
        <p:nvPicPr>
          <p:cNvPr id="301060" name="Imag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2313" y="3108325"/>
            <a:ext cx="989012"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1" name="Imag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7075" y="4883150"/>
            <a:ext cx="9874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2" name="ZoneTexte 1"/>
          <p:cNvSpPr txBox="1">
            <a:spLocks noChangeArrowheads="1"/>
          </p:cNvSpPr>
          <p:nvPr/>
        </p:nvSpPr>
        <p:spPr bwMode="auto">
          <a:xfrm>
            <a:off x="1776413" y="5192713"/>
            <a:ext cx="797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Souvent seule solution thérapeutique possible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t> </a:t>
            </a: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2</a:t>
            </a:r>
            <a:b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b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p:txBody>
      </p:sp>
      <p:sp>
        <p:nvSpPr>
          <p:cNvPr id="7" name="Rectangle 6"/>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9"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10"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DERMATOLOGIE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Dermatologie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503812"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L’homéopathie au comptoir</a:t>
            </a:r>
          </a:p>
        </p:txBody>
      </p:sp>
      <p:pic>
        <p:nvPicPr>
          <p:cNvPr id="503813"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472569" y="2145030"/>
            <a:ext cx="968208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dermatologiques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lésions observées et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dermatologie : distinction traitement aigu et de terrain, valorisation et accompagnement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ZoneTexte 7"/>
          <p:cNvSpPr txBox="1">
            <a:spLocks noChangeArrowheads="1"/>
          </p:cNvSpPr>
          <p:nvPr/>
        </p:nvSpPr>
        <p:spPr bwMode="auto">
          <a:xfrm>
            <a:off x="3303588" y="1782763"/>
            <a:ext cx="5511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3</a:t>
            </a:r>
          </a:p>
          <a:p>
            <a:pPr algn="ctr"/>
            <a:r>
              <a:rPr lang="fr-FR" altLang="fr-FR" sz="3200" b="1">
                <a:solidFill>
                  <a:srgbClr val="FFFFFF"/>
                </a:solidFill>
                <a:cs typeface="Arial" panose="020B0604020202020204" pitchFamily="34" charset="0"/>
              </a:rPr>
              <a:t>Prise en charge officinale : </a:t>
            </a:r>
          </a:p>
          <a:p>
            <a:pPr algn="ctr"/>
            <a:r>
              <a:rPr lang="fr-FR" altLang="fr-FR" sz="3200" b="1">
                <a:solidFill>
                  <a:srgbClr val="FFFFFF"/>
                </a:solidFill>
                <a:cs typeface="Arial" panose="020B0604020202020204" pitchFamily="34" charset="0"/>
              </a:rPr>
              <a:t>Dermatologie</a:t>
            </a:r>
            <a:endParaRPr lang="fr-FR" altLang="fr-FR" sz="3200">
              <a:solidFill>
                <a:srgbClr val="FFFFFF"/>
              </a:solidFill>
              <a:cs typeface="Arial" panose="020B0604020202020204" pitchFamily="34" charset="0"/>
            </a:endParaRPr>
          </a:p>
        </p:txBody>
      </p:sp>
      <p:sp>
        <p:nvSpPr>
          <p:cNvPr id="5" name="Text Box 2"/>
          <p:cNvSpPr txBox="1">
            <a:spLocks noChangeArrowheads="1"/>
          </p:cNvSpPr>
          <p:nvPr/>
        </p:nvSpPr>
        <p:spPr bwMode="auto">
          <a:xfrm>
            <a:off x="1439863" y="3598863"/>
            <a:ext cx="5595937" cy="3170237"/>
          </a:xfrm>
          <a:prstGeom prst="rect">
            <a:avLst/>
          </a:prstGeom>
          <a:noFill/>
          <a:ln>
            <a:noFill/>
          </a:ln>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3.1. Herpès labial</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3.2. Prurit</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3.3. Eczéma</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3.4. Dermatologie pédiatrique</a:t>
            </a:r>
          </a:p>
          <a:p>
            <a:pPr>
              <a:spcBef>
                <a:spcPct val="50000"/>
              </a:spcBef>
              <a:buClr>
                <a:srgbClr val="62C400"/>
              </a:buClr>
              <a:buFontTx/>
              <a:buBlip>
                <a:blip r:embed="rId3"/>
              </a:buBlip>
              <a:defRPr/>
            </a:pPr>
            <a:r>
              <a:rPr lang="fr-FR" altLang="fr-FR" sz="2000" dirty="0">
                <a:solidFill>
                  <a:schemeClr val="accent6">
                    <a:lumMod val="40000"/>
                    <a:lumOff val="60000"/>
                  </a:schemeClr>
                </a:solidFill>
                <a:cs typeface="Arial" panose="020B0604020202020204" pitchFamily="34" charset="0"/>
              </a:rPr>
              <a:t>3.5. Zona</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3.6. Acné</a:t>
            </a:r>
          </a:p>
          <a:p>
            <a:pPr>
              <a:spcBef>
                <a:spcPct val="50000"/>
              </a:spcBef>
              <a:buClr>
                <a:srgbClr val="62C400"/>
              </a:buClr>
              <a:buFontTx/>
              <a:buBlip>
                <a:blip r:embed="rId3"/>
              </a:buBlip>
              <a:defRPr/>
            </a:pPr>
            <a:endParaRPr lang="fr-FR" altLang="fr-FR" sz="2000" dirty="0">
              <a:solidFill>
                <a:srgbClr val="000099"/>
              </a:solidFill>
              <a:cs typeface="Arial" panose="020B0604020202020204" pitchFamily="34" charset="0"/>
            </a:endParaRPr>
          </a:p>
        </p:txBody>
      </p:sp>
      <p:sp>
        <p:nvSpPr>
          <p:cNvPr id="505859" name="Text Box 2"/>
          <p:cNvSpPr txBox="1">
            <a:spLocks noChangeArrowheads="1"/>
          </p:cNvSpPr>
          <p:nvPr/>
        </p:nvSpPr>
        <p:spPr bwMode="auto">
          <a:xfrm>
            <a:off x="6594475" y="3598863"/>
            <a:ext cx="5597525"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3.7. Dermatologie hivernale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3.8. Orgelet- chalazion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3.9. Panaris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3.10. Dermatologie estivale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3.11. Cicatrisation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3.12. Onco-dermatologie</a:t>
            </a: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p:txBody>
      </p:sp>
      <p:cxnSp>
        <p:nvCxnSpPr>
          <p:cNvPr id="9" name="Connecteur droit 8"/>
          <p:cNvCxnSpPr/>
          <p:nvPr/>
        </p:nvCxnSpPr>
        <p:spPr>
          <a:xfrm flipH="1">
            <a:off x="5949950" y="3690938"/>
            <a:ext cx="15875" cy="2871787"/>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5"/>
          <p:cNvSpPr>
            <a:spLocks noChangeArrowheads="1"/>
          </p:cNvSpPr>
          <p:nvPr/>
        </p:nvSpPr>
        <p:spPr bwMode="auto">
          <a:xfrm>
            <a:off x="3597275" y="3429000"/>
            <a:ext cx="75453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a:solidFill>
                  <a:srgbClr val="000099"/>
                </a:solidFill>
                <a:ea typeface="MS PGothic" panose="020B0600070205080204" pitchFamily="34" charset="-128"/>
                <a:cs typeface="Arial" panose="020B0604020202020204" pitchFamily="34" charset="0"/>
              </a:rPr>
              <a:t>  Chacun écrit </a:t>
            </a:r>
            <a:r>
              <a:rPr lang="fr-FR" altLang="fr-FR" b="1">
                <a:solidFill>
                  <a:srgbClr val="000099"/>
                </a:solidFill>
                <a:ea typeface="MS PGothic" panose="020B0600070205080204" pitchFamily="34" charset="-128"/>
                <a:cs typeface="Arial" panose="020B0604020202020204" pitchFamily="34" charset="0"/>
              </a:rPr>
              <a:t>1 question fermée</a:t>
            </a:r>
            <a:r>
              <a:rPr lang="fr-FR" altLang="fr-FR">
                <a:solidFill>
                  <a:srgbClr val="000099"/>
                </a:solidFill>
                <a:ea typeface="MS PGothic" panose="020B0600070205080204" pitchFamily="34" charset="-128"/>
                <a:cs typeface="Arial" panose="020B0604020202020204" pitchFamily="34" charset="0"/>
              </a:rPr>
              <a:t> sur un morceau de papier</a:t>
            </a:r>
          </a:p>
          <a:p>
            <a:pPr eaLnBrk="0" hangingPunct="0">
              <a:lnSpc>
                <a:spcPct val="120000"/>
              </a:lnSpc>
              <a:buClr>
                <a:srgbClr val="ABD5FF"/>
              </a:buClr>
            </a:pPr>
            <a:r>
              <a:rPr lang="fr-FR" altLang="fr-FR">
                <a:solidFill>
                  <a:srgbClr val="000099"/>
                </a:solidFill>
                <a:ea typeface="MS PGothic" panose="020B0600070205080204" pitchFamily="34" charset="-128"/>
                <a:cs typeface="Arial" panose="020B0604020202020204" pitchFamily="34" charset="0"/>
              </a:rPr>
              <a:t>Il est possible d’utiliser ses notes</a:t>
            </a:r>
          </a:p>
          <a:p>
            <a:pPr>
              <a:lnSpc>
                <a:spcPct val="120000"/>
              </a:lnSpc>
              <a:buFontTx/>
              <a:buBlip>
                <a:blip r:embed="rId3"/>
              </a:buBlip>
            </a:pPr>
            <a:r>
              <a:rPr lang="fr-FR" altLang="fr-FR">
                <a:solidFill>
                  <a:srgbClr val="000099"/>
                </a:solidFill>
                <a:ea typeface="MS PGothic" panose="020B0600070205080204" pitchFamily="34" charset="-128"/>
                <a:cs typeface="Arial" panose="020B0604020202020204" pitchFamily="34" charset="0"/>
              </a:rPr>
              <a:t>  Rassembler tous les morceaux de papier </a:t>
            </a:r>
          </a:p>
          <a:p>
            <a:pPr>
              <a:lnSpc>
                <a:spcPct val="120000"/>
              </a:lnSpc>
              <a:buFontTx/>
              <a:buBlip>
                <a:blip r:embed="rId3"/>
              </a:buBlip>
            </a:pPr>
            <a:r>
              <a:rPr lang="fr-FR" altLang="fr-FR">
                <a:solidFill>
                  <a:srgbClr val="000099"/>
                </a:solidFill>
                <a:ea typeface="MS PGothic" panose="020B0600070205080204" pitchFamily="34" charset="-128"/>
                <a:cs typeface="Arial" panose="020B0604020202020204" pitchFamily="34" charset="0"/>
              </a:rPr>
              <a:t>  A tour de rôle, chacun tire un papier, lit la question et y répond </a:t>
            </a:r>
          </a:p>
          <a:p>
            <a:pPr>
              <a:lnSpc>
                <a:spcPct val="120000"/>
              </a:lnSpc>
            </a:pPr>
            <a:r>
              <a:rPr lang="fr-FR" altLang="fr-FR" b="1">
                <a:solidFill>
                  <a:srgbClr val="000099"/>
                </a:solidFill>
                <a:ea typeface="MS PGothic" panose="020B0600070205080204" pitchFamily="34" charset="-128"/>
                <a:cs typeface="Arial" panose="020B0604020202020204" pitchFamily="34" charset="0"/>
              </a:rPr>
              <a:t>	 sans consulter ses notes </a:t>
            </a:r>
          </a:p>
        </p:txBody>
      </p:sp>
      <p:sp>
        <p:nvSpPr>
          <p:cNvPr id="507906" name="ZoneTexte 5"/>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20’</a:t>
            </a:r>
          </a:p>
        </p:txBody>
      </p:sp>
      <p:sp>
        <p:nvSpPr>
          <p:cNvPr id="50790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07908"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Réactivation</a:t>
            </a:r>
          </a:p>
        </p:txBody>
      </p:sp>
      <p:sp>
        <p:nvSpPr>
          <p:cNvPr id="9" name="Rectangle 19"/>
          <p:cNvSpPr>
            <a:spLocks noChangeArrowheads="1"/>
          </p:cNvSpPr>
          <p:nvPr/>
        </p:nvSpPr>
        <p:spPr bwMode="auto">
          <a:xfrm>
            <a:off x="5391150" y="1785938"/>
            <a:ext cx="6561138"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fontAlgn="auto">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509954" name="Rectangle 15"/>
          <p:cNvSpPr>
            <a:spLocks noChangeArrowheads="1"/>
          </p:cNvSpPr>
          <p:nvPr/>
        </p:nvSpPr>
        <p:spPr bwMode="auto">
          <a:xfrm>
            <a:off x="3763963" y="3097213"/>
            <a:ext cx="7545387"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 typeface="Wingdings" panose="05000000000000000000" pitchFamily="2" charset="2"/>
              <a:buNone/>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FontTx/>
              <a:buBlip>
                <a:blip r:embed="rId3"/>
              </a:buBlip>
            </a:pPr>
            <a:r>
              <a:rPr lang="fr-FR" altLang="fr-FR" b="1">
                <a:solidFill>
                  <a:srgbClr val="000099"/>
                </a:solidFill>
                <a:ea typeface="MS PGothic" panose="020B0600070205080204" pitchFamily="34" charset="-128"/>
                <a:cs typeface="Arial" panose="020B0604020202020204" pitchFamily="34" charset="0"/>
              </a:rPr>
              <a:t>Groupes de 3</a:t>
            </a:r>
            <a:r>
              <a:rPr lang="fr-FR" altLang="fr-FR">
                <a:solidFill>
                  <a:srgbClr val="000099"/>
                </a:solidFill>
                <a:ea typeface="MS PGothic" panose="020B0600070205080204" pitchFamily="34" charset="-128"/>
                <a:cs typeface="Arial" panose="020B0604020202020204" pitchFamily="34" charset="0"/>
              </a:rPr>
              <a:t> </a:t>
            </a:r>
          </a:p>
          <a:p>
            <a:pPr eaLnBrk="0" hangingPunct="0">
              <a:spcBef>
                <a:spcPct val="20000"/>
              </a:spcBef>
              <a:buFontTx/>
              <a:buBlip>
                <a:blip r:embed="rId3"/>
              </a:buBlip>
            </a:pPr>
            <a:r>
              <a:rPr lang="fr-FR" altLang="fr-FR">
                <a:solidFill>
                  <a:srgbClr val="000099"/>
                </a:solidFill>
                <a:ea typeface="MS PGothic" panose="020B0600070205080204" pitchFamily="34" charset="-128"/>
                <a:cs typeface="Arial" panose="020B0604020202020204" pitchFamily="34" charset="0"/>
              </a:rPr>
              <a:t>Choisir </a:t>
            </a:r>
            <a:r>
              <a:rPr lang="fr-FR" altLang="fr-FR" b="1">
                <a:solidFill>
                  <a:srgbClr val="000099"/>
                </a:solidFill>
                <a:ea typeface="MS PGothic" panose="020B0600070205080204" pitchFamily="34" charset="-128"/>
                <a:cs typeface="Arial" panose="020B0604020202020204" pitchFamily="34" charset="0"/>
              </a:rPr>
              <a:t>1 cas à présenter</a:t>
            </a:r>
          </a:p>
          <a:p>
            <a:pPr eaLnBrk="0" hangingPunct="0">
              <a:spcBef>
                <a:spcPct val="20000"/>
              </a:spcBef>
              <a:buFontTx/>
              <a:buBlip>
                <a:blip r:embed="rId3"/>
              </a:buBlip>
            </a:pPr>
            <a:r>
              <a:rPr lang="fr-FR" altLang="fr-FR">
                <a:solidFill>
                  <a:srgbClr val="000099"/>
                </a:solidFill>
                <a:ea typeface="MS PGothic" panose="020B0600070205080204" pitchFamily="34" charset="-128"/>
                <a:cs typeface="Arial" panose="020B0604020202020204" pitchFamily="34" charset="0"/>
              </a:rPr>
              <a:t>Chaque groupe présente son cas au paper</a:t>
            </a:r>
          </a:p>
          <a:p>
            <a:pPr lvl="1" eaLnBrk="0" hangingPunct="0">
              <a:spcBef>
                <a:spcPct val="20000"/>
              </a:spcBef>
              <a:buFont typeface="Arial" panose="020B0604020202020204" pitchFamily="34" charset="0"/>
              <a:buChar char="–"/>
            </a:pPr>
            <a:r>
              <a:rPr lang="fr-FR" altLang="fr-FR">
                <a:solidFill>
                  <a:srgbClr val="000099"/>
                </a:solidFill>
                <a:ea typeface="MS PGothic" panose="020B0600070205080204" pitchFamily="34" charset="-128"/>
                <a:cs typeface="Arial" panose="020B0604020202020204" pitchFamily="34" charset="0"/>
              </a:rPr>
              <a:t>démarche conseil </a:t>
            </a:r>
          </a:p>
          <a:p>
            <a:pPr lvl="1" eaLnBrk="0" hangingPunct="0">
              <a:lnSpc>
                <a:spcPct val="110000"/>
              </a:lnSpc>
              <a:spcBef>
                <a:spcPct val="20000"/>
              </a:spcBef>
              <a:buFont typeface="Arial" panose="020B0604020202020204" pitchFamily="34" charset="0"/>
              <a:buChar char="–"/>
            </a:pPr>
            <a:r>
              <a:rPr lang="fr-FR" altLang="fr-FR">
                <a:solidFill>
                  <a:srgbClr val="000099"/>
                </a:solidFill>
                <a:ea typeface="MS PGothic" panose="020B0600070205080204" pitchFamily="34" charset="-128"/>
                <a:cs typeface="Arial" panose="020B0604020202020204" pitchFamily="34" charset="0"/>
              </a:rPr>
              <a:t>choix des médicaments (justification, dilution, posologie, </a:t>
            </a:r>
          </a:p>
          <a:p>
            <a:pPr lvl="1" eaLnBrk="0" hangingPunct="0">
              <a:lnSpc>
                <a:spcPct val="110000"/>
              </a:lnSpc>
              <a:spcBef>
                <a:spcPct val="20000"/>
              </a:spcBef>
              <a:buFont typeface="Arial" panose="020B0604020202020204" pitchFamily="34" charset="0"/>
              <a:buNone/>
            </a:pPr>
            <a:r>
              <a:rPr lang="fr-FR" altLang="fr-FR">
                <a:solidFill>
                  <a:srgbClr val="000099"/>
                </a:solidFill>
                <a:ea typeface="MS PGothic" panose="020B0600070205080204" pitchFamily="34" charset="-128"/>
                <a:cs typeface="Arial" panose="020B0604020202020204" pitchFamily="34" charset="0"/>
              </a:rPr>
              <a:t>    durée de traitement et suivi)</a:t>
            </a:r>
          </a:p>
          <a:p>
            <a:pPr eaLnBrk="0" hangingPunct="0">
              <a:spcBef>
                <a:spcPct val="20000"/>
              </a:spcBef>
              <a:buFontTx/>
              <a:buBlip>
                <a:blip r:embed="rId3"/>
              </a:buBlip>
            </a:pPr>
            <a:r>
              <a:rPr lang="fr-FR" altLang="fr-FR" b="1">
                <a:solidFill>
                  <a:srgbClr val="000099"/>
                </a:solidFill>
                <a:ea typeface="MS PGothic" panose="020B0600070205080204" pitchFamily="34" charset="-128"/>
                <a:cs typeface="Arial" panose="020B0604020202020204" pitchFamily="34" charset="0"/>
              </a:rPr>
              <a:t>Echanges</a:t>
            </a:r>
            <a:r>
              <a:rPr lang="fr-FR" altLang="fr-FR">
                <a:solidFill>
                  <a:srgbClr val="000099"/>
                </a:solidFill>
                <a:ea typeface="MS PGothic" panose="020B0600070205080204" pitchFamily="34" charset="-128"/>
                <a:cs typeface="Arial" panose="020B0604020202020204" pitchFamily="34" charset="0"/>
              </a:rPr>
              <a:t> autour du cas</a:t>
            </a:r>
          </a:p>
        </p:txBody>
      </p:sp>
      <p:sp>
        <p:nvSpPr>
          <p:cNvPr id="50995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09956"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Cas de comptoir vécu</a:t>
            </a:r>
          </a:p>
        </p:txBody>
      </p:sp>
      <p:sp>
        <p:nvSpPr>
          <p:cNvPr id="509957"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9"/>
          <p:cNvSpPr>
            <a:spLocks noChangeArrowheads="1"/>
          </p:cNvSpPr>
          <p:nvPr/>
        </p:nvSpPr>
        <p:spPr bwMode="auto">
          <a:xfrm>
            <a:off x="1092200" y="2624138"/>
            <a:ext cx="8577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120000"/>
              </a:lnSpc>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Dermatose inflammatoire</a:t>
            </a:r>
            <a:r>
              <a:rPr lang="fr-FR" altLang="fr-FR" sz="2000">
                <a:solidFill>
                  <a:srgbClr val="000099"/>
                </a:solidFill>
                <a:ea typeface="MS PGothic" panose="020B0600070205080204" pitchFamily="34" charset="-128"/>
                <a:cs typeface="Arial" panose="020B0604020202020204" pitchFamily="34" charset="0"/>
              </a:rPr>
              <a:t> des follicules pilosébacés</a:t>
            </a:r>
          </a:p>
          <a:p>
            <a:pPr lvl="4">
              <a:lnSpc>
                <a:spcPct val="13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hyperséborrhée</a:t>
            </a:r>
          </a:p>
          <a:p>
            <a:pPr lvl="4">
              <a:lnSpc>
                <a:spcPct val="13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hyperkératisation</a:t>
            </a:r>
          </a:p>
          <a:p>
            <a:pPr lvl="4">
              <a:lnSpc>
                <a:spcPct val="130000"/>
              </a:lnSpc>
              <a:spcAft>
                <a:spcPct val="50000"/>
              </a:spcAft>
              <a:buClr>
                <a:srgbClr val="33CC33"/>
              </a:buClr>
            </a:pPr>
            <a:r>
              <a:rPr lang="fr-FR" altLang="fr-FR" sz="2000">
                <a:solidFill>
                  <a:srgbClr val="000099"/>
                </a:solidFill>
                <a:ea typeface="MS PGothic" panose="020B0600070205080204" pitchFamily="34" charset="-128"/>
                <a:cs typeface="Arial" panose="020B0604020202020204" pitchFamily="34" charset="0"/>
              </a:rPr>
              <a:t>- infection et </a:t>
            </a:r>
            <a:r>
              <a:rPr lang="fr-FR" altLang="fr-FR" sz="2000" b="1">
                <a:solidFill>
                  <a:srgbClr val="000099"/>
                </a:solidFill>
                <a:ea typeface="MS PGothic" panose="020B0600070205080204" pitchFamily="34" charset="-128"/>
                <a:cs typeface="Arial" panose="020B0604020202020204" pitchFamily="34" charset="0"/>
              </a:rPr>
              <a:t>inflammation</a:t>
            </a:r>
          </a:p>
          <a:p>
            <a:pPr>
              <a:spcAft>
                <a:spcPts val="6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Le plus souvent liée aux perturbations hormonales de l’adolescence</a:t>
            </a:r>
          </a:p>
        </p:txBody>
      </p:sp>
      <p:sp>
        <p:nvSpPr>
          <p:cNvPr id="51200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 </a:t>
            </a:r>
            <a:r>
              <a:rPr lang="fr-FR" altLang="fr-FR" sz="3200" b="1">
                <a:solidFill>
                  <a:srgbClr val="FFFFFF"/>
                </a:solidFill>
                <a:ea typeface="Tahoma" panose="020B0604030504040204" pitchFamily="34" charset="0"/>
                <a:cs typeface="Arial" panose="020B0604020202020204" pitchFamily="34" charset="0"/>
              </a:rPr>
              <a:t>Acné</a:t>
            </a:r>
          </a:p>
        </p:txBody>
      </p:sp>
      <p:sp>
        <p:nvSpPr>
          <p:cNvPr id="6" name="Espace réservé du contenu 2"/>
          <p:cNvSpPr txBox="1">
            <a:spLocks/>
          </p:cNvSpPr>
          <p:nvPr/>
        </p:nvSpPr>
        <p:spPr>
          <a:xfrm>
            <a:off x="246063" y="1376363"/>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1028" name="Picture 4" descr="Résultat de recherche d'images pour &quot;fille avec acné&quot;"/>
          <p:cNvPicPr>
            <a:picLocks noChangeAspect="1" noChangeArrowheads="1"/>
          </p:cNvPicPr>
          <p:nvPr/>
        </p:nvPicPr>
        <p:blipFill>
          <a:blip r:embed="rId4"/>
          <a:srcRect/>
          <a:stretch>
            <a:fillRect/>
          </a:stretch>
        </p:blipFill>
        <p:spPr bwMode="auto">
          <a:xfrm>
            <a:off x="8323866" y="1967143"/>
            <a:ext cx="2857500" cy="2143125"/>
          </a:xfrm>
          <a:prstGeom prst="rect">
            <a:avLst/>
          </a:prstGeom>
          <a:ln>
            <a:noFill/>
          </a:ln>
          <a:effectLst>
            <a:softEdge rad="112500"/>
          </a:effectLst>
        </p:spPr>
      </p:pic>
      <p:sp>
        <p:nvSpPr>
          <p:cNvPr id="512005" name="Rectangle 7"/>
          <p:cNvSpPr>
            <a:spLocks noChangeArrowheads="1"/>
          </p:cNvSpPr>
          <p:nvPr/>
        </p:nvSpPr>
        <p:spPr bwMode="auto">
          <a:xfrm>
            <a:off x="314325" y="2254250"/>
            <a:ext cx="155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Acné juvénile</a:t>
            </a:r>
            <a:endParaRPr lang="fr-FR" altLang="fr-FR">
              <a:solidFill>
                <a:srgbClr val="000099"/>
              </a:solidFill>
              <a:cs typeface="Arial" panose="020B0604020202020204" pitchFamily="34" charset="0"/>
            </a:endParaRPr>
          </a:p>
        </p:txBody>
      </p:sp>
      <p:sp>
        <p:nvSpPr>
          <p:cNvPr id="512006" name="Rectangle 8"/>
          <p:cNvSpPr>
            <a:spLocks noChangeArrowheads="1"/>
          </p:cNvSpPr>
          <p:nvPr/>
        </p:nvSpPr>
        <p:spPr bwMode="auto">
          <a:xfrm>
            <a:off x="274638" y="5033963"/>
            <a:ext cx="159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Acné rosacée</a:t>
            </a:r>
            <a:endParaRPr lang="fr-FR" altLang="fr-FR">
              <a:solidFill>
                <a:srgbClr val="000099"/>
              </a:solidFill>
              <a:cs typeface="Arial" panose="020B0604020202020204" pitchFamily="34" charset="0"/>
            </a:endParaRPr>
          </a:p>
        </p:txBody>
      </p:sp>
      <p:sp>
        <p:nvSpPr>
          <p:cNvPr id="4" name="Rectangle 3"/>
          <p:cNvSpPr/>
          <p:nvPr/>
        </p:nvSpPr>
        <p:spPr>
          <a:xfrm>
            <a:off x="1073150" y="5403850"/>
            <a:ext cx="10328275" cy="922338"/>
          </a:xfrm>
          <a:prstGeom prst="rect">
            <a:avLst/>
          </a:prstGeom>
        </p:spPr>
        <p:txBody>
          <a:bodyPr>
            <a:spAutoFit/>
          </a:bodyPr>
          <a:lstStyle/>
          <a:p>
            <a:pPr marL="285750" indent="-285750" fontAlgn="auto">
              <a:spcBef>
                <a:spcPts val="0"/>
              </a:spcBef>
              <a:spcAft>
                <a:spcPts val="0"/>
              </a:spcAft>
              <a:buFontTx/>
              <a:buBlip>
                <a:blip r:embed="rId3"/>
              </a:buBlip>
              <a:defRPr/>
            </a:pPr>
            <a:r>
              <a:rPr lang="fr-FR" sz="2000" dirty="0">
                <a:solidFill>
                  <a:srgbClr val="000099"/>
                </a:solidFill>
                <a:latin typeface="+mn-lt"/>
                <a:cs typeface="Arial"/>
              </a:rPr>
              <a:t>Prédominance </a:t>
            </a:r>
            <a:r>
              <a:rPr lang="fr-FR" sz="2000" b="1" dirty="0">
                <a:solidFill>
                  <a:srgbClr val="000099"/>
                </a:solidFill>
                <a:latin typeface="+mn-lt"/>
                <a:cs typeface="Arial"/>
              </a:rPr>
              <a:t>féminine</a:t>
            </a:r>
            <a:r>
              <a:rPr lang="fr-FR" sz="2000" dirty="0">
                <a:solidFill>
                  <a:srgbClr val="000099"/>
                </a:solidFill>
                <a:latin typeface="+mn-lt"/>
                <a:cs typeface="Arial"/>
              </a:rPr>
              <a:t>, rarement avant 30 ans, période de la </a:t>
            </a:r>
            <a:r>
              <a:rPr lang="fr-FR" sz="2000" b="1" dirty="0" err="1">
                <a:solidFill>
                  <a:srgbClr val="000099"/>
                </a:solidFill>
                <a:latin typeface="+mn-lt"/>
                <a:cs typeface="Arial"/>
              </a:rPr>
              <a:t>périménopause</a:t>
            </a:r>
            <a:endParaRPr lang="fr-FR" sz="2000" b="1" dirty="0">
              <a:solidFill>
                <a:srgbClr val="000099"/>
              </a:solidFill>
              <a:latin typeface="+mn-lt"/>
              <a:cs typeface="Arial"/>
            </a:endParaRPr>
          </a:p>
          <a:p>
            <a:pPr fontAlgn="auto">
              <a:spcBef>
                <a:spcPts val="0"/>
              </a:spcBef>
              <a:spcAft>
                <a:spcPts val="0"/>
              </a:spcAft>
              <a:defRPr/>
            </a:pPr>
            <a:endParaRPr lang="fr-FR" sz="1400" b="1" dirty="0">
              <a:solidFill>
                <a:srgbClr val="000099"/>
              </a:solidFill>
              <a:latin typeface="+mn-lt"/>
              <a:cs typeface="Arial"/>
            </a:endParaRPr>
          </a:p>
          <a:p>
            <a:pPr marL="285750" indent="-285750" fontAlgn="auto">
              <a:spcBef>
                <a:spcPts val="0"/>
              </a:spcBef>
              <a:spcAft>
                <a:spcPts val="0"/>
              </a:spcAft>
              <a:buFontTx/>
              <a:buBlip>
                <a:blip r:embed="rId3"/>
              </a:buBlip>
              <a:defRPr/>
            </a:pPr>
            <a:r>
              <a:rPr lang="fr-FR" sz="2000" dirty="0">
                <a:solidFill>
                  <a:srgbClr val="000099"/>
                </a:solidFill>
                <a:latin typeface="+mn-lt"/>
                <a:cs typeface="Arial"/>
              </a:rPr>
              <a:t>Peau de coloration rouge ou violacée,  pores dilatés, follicules sébacés hypertrophiés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7"/>
          <p:cNvSpPr txBox="1">
            <a:spLocks noChangeArrowheads="1"/>
          </p:cNvSpPr>
          <p:nvPr/>
        </p:nvSpPr>
        <p:spPr bwMode="auto">
          <a:xfrm>
            <a:off x="1944688" y="2659063"/>
            <a:ext cx="8137525" cy="3508375"/>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Conseil en </a:t>
            </a:r>
            <a:r>
              <a:rPr lang="fr-FR" altLang="fr-FR" sz="2000" b="1" dirty="0">
                <a:solidFill>
                  <a:srgbClr val="000099"/>
                </a:solidFill>
                <a:cs typeface="Arial" panose="020B0604020202020204" pitchFamily="34" charset="0"/>
              </a:rPr>
              <a:t>1ère intention </a:t>
            </a:r>
          </a:p>
          <a:p>
            <a:pPr marL="361950" lvl="1" indent="0" fontAlgn="auto">
              <a:lnSpc>
                <a:spcPct val="120000"/>
              </a:lnSpc>
              <a:spcBef>
                <a:spcPts val="0"/>
              </a:spcBef>
              <a:spcAft>
                <a:spcPts val="0"/>
              </a:spcAft>
              <a:buClr>
                <a:srgbClr val="62C400"/>
              </a:buClr>
              <a:defRPr/>
            </a:pPr>
            <a:r>
              <a:rPr lang="fr-FR" altLang="fr-FR" sz="2000" dirty="0">
                <a:solidFill>
                  <a:srgbClr val="000099"/>
                </a:solidFill>
                <a:cs typeface="Arial" panose="020B0604020202020204" pitchFamily="34" charset="0"/>
              </a:rPr>
              <a:t>En cas </a:t>
            </a:r>
            <a:r>
              <a:rPr lang="fr-FR" altLang="fr-FR" sz="2000" b="1" dirty="0">
                <a:solidFill>
                  <a:srgbClr val="000099"/>
                </a:solidFill>
                <a:cs typeface="Arial" panose="020B0604020202020204" pitchFamily="34" charset="0"/>
              </a:rPr>
              <a:t>d’acnés discrètes et de moyenne importance</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cs typeface="Arial" panose="020B0604020202020204" pitchFamily="34" charset="0"/>
              </a:rPr>
              <a:t>Ou en accompagnement d’une prescription</a:t>
            </a:r>
          </a:p>
          <a:p>
            <a:pPr fontAlgn="auto">
              <a:lnSpc>
                <a:spcPct val="120000"/>
              </a:lnSpc>
              <a:spcBef>
                <a:spcPts val="0"/>
              </a:spcBef>
              <a:spcAft>
                <a:spcPts val="0"/>
              </a:spcAft>
              <a:buClr>
                <a:srgbClr val="62C400"/>
              </a:buClr>
              <a:buFontTx/>
              <a:buChar char="•"/>
              <a:defRPr/>
            </a:pPr>
            <a:endParaRPr lang="fr-FR" altLang="fr-FR" sz="2000" b="1" dirty="0">
              <a:solidFill>
                <a:srgbClr val="000099"/>
              </a:solidFill>
              <a:cs typeface="Arial" panose="020B0604020202020204" pitchFamily="34" charset="0"/>
            </a:endParaRPr>
          </a:p>
          <a:p>
            <a:pPr marL="0" indent="0" fontAlgn="auto">
              <a:lnSpc>
                <a:spcPct val="120000"/>
              </a:lnSpc>
              <a:spcBef>
                <a:spcPts val="0"/>
              </a:spcBef>
              <a:spcAft>
                <a:spcPts val="0"/>
              </a:spcAft>
              <a:buClr>
                <a:srgbClr val="62C400"/>
              </a:buClr>
              <a:defRPr/>
            </a:pP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Prévoir une </a:t>
            </a:r>
            <a:r>
              <a:rPr lang="fr-FR" altLang="fr-FR" sz="2000" b="1" dirty="0">
                <a:solidFill>
                  <a:srgbClr val="000099"/>
                </a:solidFill>
                <a:cs typeface="Arial" panose="020B0604020202020204" pitchFamily="34" charset="0"/>
              </a:rPr>
              <a:t>consultation médicale pour traitement de terrain</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cs typeface="Arial" panose="020B0604020202020204" pitchFamily="34" charset="0"/>
            </a:endParaRPr>
          </a:p>
        </p:txBody>
      </p:sp>
      <p:pic>
        <p:nvPicPr>
          <p:cNvPr id="514050"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4700" y="163988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 </a:t>
            </a:r>
            <a:r>
              <a:rPr lang="fr-FR" altLang="fr-FR" sz="3200" b="1">
                <a:solidFill>
                  <a:srgbClr val="FFFFFF"/>
                </a:solidFill>
                <a:ea typeface="Tahoma" panose="020B0604030504040204" pitchFamily="34" charset="0"/>
                <a:cs typeface="Arial" panose="020B0604020202020204" pitchFamily="34" charset="0"/>
              </a:rPr>
              <a:t>Acné</a:t>
            </a:r>
          </a:p>
        </p:txBody>
      </p:sp>
      <p:sp>
        <p:nvSpPr>
          <p:cNvPr id="7" name="Espace réservé du contenu 2"/>
          <p:cNvSpPr txBox="1">
            <a:spLocks/>
          </p:cNvSpPr>
          <p:nvPr/>
        </p:nvSpPr>
        <p:spPr>
          <a:xfrm>
            <a:off x="257175" y="1376363"/>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514053"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8675" y="4627563"/>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4" name="Imag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42950" y="273526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66" name="Text Box 18"/>
          <p:cNvSpPr txBox="1">
            <a:spLocks noChangeArrowheads="1"/>
          </p:cNvSpPr>
          <p:nvPr/>
        </p:nvSpPr>
        <p:spPr bwMode="auto">
          <a:xfrm>
            <a:off x="311150" y="3422650"/>
            <a:ext cx="6038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38750" algn="r"/>
              </a:tabLst>
              <a:defRPr>
                <a:solidFill>
                  <a:schemeClr val="tx1"/>
                </a:solidFill>
                <a:latin typeface="Arial" panose="020B0604020202020204" pitchFamily="34" charset="0"/>
              </a:defRPr>
            </a:lvl1pPr>
            <a:lvl2pPr marL="742950" indent="-285750">
              <a:tabLst>
                <a:tab pos="200025" algn="l"/>
                <a:tab pos="5238750" algn="r"/>
              </a:tabLst>
              <a:defRPr>
                <a:solidFill>
                  <a:schemeClr val="tx1"/>
                </a:solidFill>
                <a:latin typeface="Arial" panose="020B0604020202020204" pitchFamily="34" charset="0"/>
              </a:defRPr>
            </a:lvl2pPr>
            <a:lvl3pPr marL="1143000" indent="-228600">
              <a:tabLst>
                <a:tab pos="200025" algn="l"/>
                <a:tab pos="5238750" algn="r"/>
              </a:tabLst>
              <a:defRPr>
                <a:solidFill>
                  <a:schemeClr val="tx1"/>
                </a:solidFill>
                <a:latin typeface="Arial" panose="020B0604020202020204" pitchFamily="34" charset="0"/>
              </a:defRPr>
            </a:lvl3pPr>
            <a:lvl4pPr marL="1600200" indent="-228600">
              <a:tabLst>
                <a:tab pos="200025" algn="l"/>
                <a:tab pos="5238750" algn="r"/>
              </a:tabLst>
              <a:defRPr>
                <a:solidFill>
                  <a:schemeClr val="tx1"/>
                </a:solidFill>
                <a:latin typeface="Arial" panose="020B0604020202020204" pitchFamily="34" charset="0"/>
              </a:defRPr>
            </a:lvl4pPr>
            <a:lvl5pPr marL="2057400" indent="-228600">
              <a:tabLst>
                <a:tab pos="200025" algn="l"/>
                <a:tab pos="523875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rPr>
              <a:t>Si acné </a:t>
            </a:r>
            <a:r>
              <a:rPr lang="fr-FR" altLang="fr-FR" sz="1600" b="1">
                <a:solidFill>
                  <a:srgbClr val="000099"/>
                </a:solidFill>
                <a:ea typeface="MS PGothic" panose="020B0600070205080204" pitchFamily="34" charset="-128"/>
              </a:rPr>
              <a:t>indurée, pustuleuse</a:t>
            </a:r>
            <a:r>
              <a:rPr lang="fr-FR" altLang="fr-FR" sz="1600">
                <a:solidFill>
                  <a:srgbClr val="000099"/>
                </a:solidFill>
                <a:ea typeface="MS PGothic" panose="020B0600070205080204" pitchFamily="34" charset="-128"/>
              </a:rPr>
              <a:t> du visage, du dos, du thorax</a:t>
            </a:r>
          </a:p>
        </p:txBody>
      </p:sp>
      <p:sp>
        <p:nvSpPr>
          <p:cNvPr id="232467" name="Text Box 19"/>
          <p:cNvSpPr txBox="1">
            <a:spLocks noChangeArrowheads="1"/>
          </p:cNvSpPr>
          <p:nvPr/>
        </p:nvSpPr>
        <p:spPr bwMode="auto">
          <a:xfrm>
            <a:off x="311150" y="2243138"/>
            <a:ext cx="5835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38750" algn="r"/>
              </a:tabLst>
              <a:defRPr>
                <a:solidFill>
                  <a:schemeClr val="tx1"/>
                </a:solidFill>
                <a:latin typeface="Arial" panose="020B0604020202020204" pitchFamily="34" charset="0"/>
              </a:defRPr>
            </a:lvl1pPr>
            <a:lvl2pPr marL="742950" indent="-285750">
              <a:tabLst>
                <a:tab pos="200025" algn="l"/>
                <a:tab pos="5238750" algn="r"/>
              </a:tabLst>
              <a:defRPr>
                <a:solidFill>
                  <a:schemeClr val="tx1"/>
                </a:solidFill>
                <a:latin typeface="Arial" panose="020B0604020202020204" pitchFamily="34" charset="0"/>
              </a:defRPr>
            </a:lvl2pPr>
            <a:lvl3pPr marL="1143000" indent="-228600">
              <a:tabLst>
                <a:tab pos="200025" algn="l"/>
                <a:tab pos="5238750" algn="r"/>
              </a:tabLst>
              <a:defRPr>
                <a:solidFill>
                  <a:schemeClr val="tx1"/>
                </a:solidFill>
                <a:latin typeface="Arial" panose="020B0604020202020204" pitchFamily="34" charset="0"/>
              </a:defRPr>
            </a:lvl3pPr>
            <a:lvl4pPr marL="1600200" indent="-228600">
              <a:tabLst>
                <a:tab pos="200025" algn="l"/>
                <a:tab pos="5238750" algn="r"/>
              </a:tabLst>
              <a:defRPr>
                <a:solidFill>
                  <a:schemeClr val="tx1"/>
                </a:solidFill>
                <a:latin typeface="Arial" panose="020B0604020202020204" pitchFamily="34" charset="0"/>
              </a:defRPr>
            </a:lvl4pPr>
            <a:lvl5pPr marL="2057400" indent="-228600">
              <a:tabLst>
                <a:tab pos="200025" algn="l"/>
                <a:tab pos="523875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rPr>
              <a:t>Si peau </a:t>
            </a:r>
            <a:r>
              <a:rPr lang="fr-FR" altLang="fr-FR" sz="1600" b="1">
                <a:solidFill>
                  <a:srgbClr val="000099"/>
                </a:solidFill>
                <a:ea typeface="MS PGothic" panose="020B0600070205080204" pitchFamily="34" charset="-128"/>
              </a:rPr>
              <a:t>grasse, huileuse</a:t>
            </a:r>
            <a:r>
              <a:rPr lang="fr-FR" altLang="fr-FR" sz="1600">
                <a:solidFill>
                  <a:srgbClr val="000099"/>
                </a:solidFill>
                <a:ea typeface="MS PGothic" panose="020B0600070205080204" pitchFamily="34" charset="-128"/>
              </a:rPr>
              <a:t>, parsemée de </a:t>
            </a:r>
            <a:r>
              <a:rPr lang="fr-FR" altLang="fr-FR" sz="1600" b="1">
                <a:solidFill>
                  <a:srgbClr val="000099"/>
                </a:solidFill>
                <a:ea typeface="MS PGothic" panose="020B0600070205080204" pitchFamily="34" charset="-128"/>
              </a:rPr>
              <a:t>comédons, </a:t>
            </a:r>
            <a:r>
              <a:rPr lang="fr-FR" altLang="fr-FR" sz="1600">
                <a:solidFill>
                  <a:srgbClr val="000099"/>
                </a:solidFill>
                <a:ea typeface="MS PGothic" panose="020B0600070205080204" pitchFamily="34" charset="-128"/>
              </a:rPr>
              <a:t>kystes sébacés de petite taille</a:t>
            </a:r>
          </a:p>
        </p:txBody>
      </p:sp>
      <p:sp>
        <p:nvSpPr>
          <p:cNvPr id="232472" name="Text Box 24"/>
          <p:cNvSpPr txBox="1">
            <a:spLocks noChangeArrowheads="1"/>
          </p:cNvSpPr>
          <p:nvPr/>
        </p:nvSpPr>
        <p:spPr bwMode="auto">
          <a:xfrm>
            <a:off x="311150" y="4587875"/>
            <a:ext cx="4824413" cy="581025"/>
          </a:xfrm>
          <a:prstGeom prst="rect">
            <a:avLst/>
          </a:prstGeom>
          <a:noFill/>
          <a:ln>
            <a:noFill/>
          </a:ln>
        </p:spPr>
        <p:txBody>
          <a:bodyPr>
            <a:spAutoFit/>
          </a:bodyPr>
          <a:lstStyle>
            <a:lvl1pPr>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Arial"/>
              </a:rPr>
              <a:t>Si acné ponctuée </a:t>
            </a:r>
          </a:p>
          <a:p>
            <a:pPr marL="177800" indent="-177800" eaLnBrk="0" fontAlgn="auto" hangingPunct="0">
              <a:spcBef>
                <a:spcPts val="0"/>
              </a:spcBef>
              <a:spcAft>
                <a:spcPts val="0"/>
              </a:spcAft>
              <a:buClr>
                <a:srgbClr val="62C400"/>
              </a:buClr>
              <a:defRPr/>
            </a:pPr>
            <a:r>
              <a:rPr lang="fr-FR" altLang="fr-FR" sz="1600" b="1" i="1" dirty="0">
                <a:solidFill>
                  <a:srgbClr val="000099"/>
                </a:solidFill>
                <a:latin typeface="Arial"/>
              </a:rPr>
              <a:t>		 Aggravation avant ou pendant les règles</a:t>
            </a:r>
          </a:p>
        </p:txBody>
      </p:sp>
      <p:sp>
        <p:nvSpPr>
          <p:cNvPr id="11" name="Text Box 6"/>
          <p:cNvSpPr>
            <a:spLocks noChangeArrowheads="1"/>
          </p:cNvSpPr>
          <p:nvPr/>
        </p:nvSpPr>
        <p:spPr bwMode="auto">
          <a:xfrm>
            <a:off x="7893050" y="2143125"/>
            <a:ext cx="32527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Selenium metallicum 9 CH</a:t>
            </a:r>
          </a:p>
          <a:p>
            <a:pPr algn="r" eaLnBrk="0" hangingPunct="0"/>
            <a:r>
              <a:rPr lang="fr-FR" altLang="fr-FR" sz="1600">
                <a:solidFill>
                  <a:srgbClr val="000099"/>
                </a:solidFill>
                <a:cs typeface="Arial" panose="020B0604020202020204" pitchFamily="34" charset="0"/>
              </a:rPr>
              <a:t>5 granules matin et soir</a:t>
            </a:r>
          </a:p>
        </p:txBody>
      </p:sp>
      <p:sp>
        <p:nvSpPr>
          <p:cNvPr id="12" name="Text Box 6"/>
          <p:cNvSpPr>
            <a:spLocks noChangeArrowheads="1"/>
          </p:cNvSpPr>
          <p:nvPr/>
        </p:nvSpPr>
        <p:spPr bwMode="auto">
          <a:xfrm>
            <a:off x="7893050" y="3409950"/>
            <a:ext cx="32527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Kalium bromatum 9 CH</a:t>
            </a:r>
          </a:p>
          <a:p>
            <a:pPr algn="r" eaLnBrk="0" hangingPunct="0"/>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7893050" y="4560888"/>
            <a:ext cx="32527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Eugenia jambosa 9 CH</a:t>
            </a:r>
          </a:p>
          <a:p>
            <a:pPr algn="r" eaLnBrk="0" hangingPunct="0"/>
            <a:r>
              <a:rPr lang="fr-FR" altLang="fr-FR" sz="1600">
                <a:solidFill>
                  <a:srgbClr val="000099"/>
                </a:solidFill>
                <a:cs typeface="Arial" panose="020B0604020202020204" pitchFamily="34" charset="0"/>
              </a:rPr>
              <a:t>5 granules matin et soir</a:t>
            </a:r>
          </a:p>
        </p:txBody>
      </p:sp>
      <p:sp>
        <p:nvSpPr>
          <p:cNvPr id="51610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0000"/>
                </a:solidFill>
                <a:ea typeface="Tahoma" panose="020B0604030504040204" pitchFamily="34" charset="0"/>
                <a:cs typeface="Arial" panose="020B0604020202020204" pitchFamily="34" charset="0"/>
              </a:rPr>
              <a:t> </a:t>
            </a:r>
            <a:r>
              <a:rPr lang="fr-FR" altLang="fr-FR" sz="3200" b="1">
                <a:solidFill>
                  <a:srgbClr val="FFFFFF"/>
                </a:solidFill>
                <a:ea typeface="Tahoma" panose="020B0604030504040204" pitchFamily="34" charset="0"/>
                <a:cs typeface="Arial" panose="020B0604020202020204" pitchFamily="34" charset="0"/>
              </a:rPr>
              <a:t>Acné</a:t>
            </a:r>
          </a:p>
        </p:txBody>
      </p:sp>
      <p:sp>
        <p:nvSpPr>
          <p:cNvPr id="51610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juvénile</a:t>
            </a:r>
          </a:p>
        </p:txBody>
      </p:sp>
      <p:pic>
        <p:nvPicPr>
          <p:cNvPr id="15" name="Imag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8975" y="3117850"/>
            <a:ext cx="57610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2400" y="3801298"/>
            <a:ext cx="5392738"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81538" y="4122738"/>
            <a:ext cx="311943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2466"/>
                                        </p:tgtEl>
                                        <p:attrNameLst>
                                          <p:attrName>style.visibility</p:attrName>
                                        </p:attrNameLst>
                                      </p:cBhvr>
                                      <p:to>
                                        <p:strVal val="visible"/>
                                      </p:to>
                                    </p:set>
                                    <p:animEffect transition="in" filter="fade">
                                      <p:cBhvr>
                                        <p:cTn id="21" dur="500"/>
                                        <p:tgtEl>
                                          <p:spTgt spid="23246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nodeType="clickEffect">
                                  <p:stCondLst>
                                    <p:cond delay="0"/>
                                  </p:stCondLst>
                                  <p:childTnLst>
                                    <p:set>
                                      <p:cBhvr>
                                        <p:cTn id="29" dur="1" fill="hold">
                                          <p:stCondLst>
                                            <p:cond delay="0"/>
                                          </p:stCondLst>
                                        </p:cTn>
                                        <p:tgtEl>
                                          <p:spTgt spid="16"/>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247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6" grpId="0"/>
      <p:bldP spid="232467" grpId="0"/>
      <p:bldP spid="232472" grpId="0"/>
      <p:bldP spid="11" grpId="0" animBg="1"/>
      <p:bldP spid="12" grpId="0" animBg="1"/>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273050" y="2260600"/>
            <a:ext cx="42402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rPr>
              <a:t>Acné </a:t>
            </a:r>
            <a:r>
              <a:rPr lang="fr-FR" altLang="fr-FR" sz="1600" b="1">
                <a:solidFill>
                  <a:srgbClr val="000099"/>
                </a:solidFill>
                <a:ea typeface="MS PGothic" panose="020B0600070205080204" pitchFamily="34" charset="-128"/>
              </a:rPr>
              <a:t>papuleuse</a:t>
            </a:r>
            <a:r>
              <a:rPr lang="fr-FR" altLang="fr-FR" sz="1600">
                <a:solidFill>
                  <a:srgbClr val="000099"/>
                </a:solidFill>
                <a:ea typeface="MS PGothic" panose="020B0600070205080204" pitchFamily="34" charset="-128"/>
              </a:rPr>
              <a:t> </a:t>
            </a:r>
            <a:r>
              <a:rPr lang="fr-FR" altLang="fr-FR" sz="1600" b="1">
                <a:solidFill>
                  <a:srgbClr val="000099"/>
                </a:solidFill>
                <a:ea typeface="MS PGothic" panose="020B0600070205080204" pitchFamily="34" charset="-128"/>
              </a:rPr>
              <a:t>du front et du dos</a:t>
            </a:r>
          </a:p>
          <a:p>
            <a:pPr eaLnBrk="0" hangingPunct="0">
              <a:buClr>
                <a:srgbClr val="62C400"/>
              </a:buClr>
            </a:pPr>
            <a:r>
              <a:rPr lang="fr-FR" altLang="fr-FR" sz="1600">
                <a:solidFill>
                  <a:srgbClr val="000099"/>
                </a:solidFill>
                <a:ea typeface="MS PGothic" panose="020B0600070205080204" pitchFamily="34" charset="-128"/>
              </a:rPr>
              <a:t>	 Peau </a:t>
            </a:r>
            <a:r>
              <a:rPr lang="fr-FR" altLang="fr-FR" sz="1600" b="1">
                <a:solidFill>
                  <a:srgbClr val="000099"/>
                </a:solidFill>
                <a:ea typeface="MS PGothic" panose="020B0600070205080204" pitchFamily="34" charset="-128"/>
              </a:rPr>
              <a:t>grasse</a:t>
            </a:r>
            <a:r>
              <a:rPr lang="fr-FR" altLang="fr-FR" sz="1600">
                <a:solidFill>
                  <a:srgbClr val="000099"/>
                </a:solidFill>
                <a:ea typeface="MS PGothic" panose="020B0600070205080204" pitchFamily="34" charset="-128"/>
              </a:rPr>
              <a:t> sur </a:t>
            </a:r>
            <a:r>
              <a:rPr lang="fr-FR" altLang="fr-FR" sz="1600" b="1">
                <a:solidFill>
                  <a:srgbClr val="000099"/>
                </a:solidFill>
                <a:ea typeface="MS PGothic" panose="020B0600070205080204" pitchFamily="34" charset="-128"/>
              </a:rPr>
              <a:t>le front, nez, menton</a:t>
            </a:r>
          </a:p>
        </p:txBody>
      </p:sp>
      <p:sp>
        <p:nvSpPr>
          <p:cNvPr id="16" name="Text Box 6"/>
          <p:cNvSpPr>
            <a:spLocks noChangeArrowheads="1"/>
          </p:cNvSpPr>
          <p:nvPr/>
        </p:nvSpPr>
        <p:spPr bwMode="auto">
          <a:xfrm>
            <a:off x="8378825" y="2200275"/>
            <a:ext cx="276383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Sulfur iodatum 15 CH</a:t>
            </a:r>
          </a:p>
          <a:p>
            <a:pPr algn="r" eaLnBrk="0" hangingPunct="0"/>
            <a:r>
              <a:rPr lang="fr-FR" altLang="fr-FR" sz="1600">
                <a:solidFill>
                  <a:srgbClr val="000099"/>
                </a:solidFill>
                <a:cs typeface="Arial" panose="020B0604020202020204" pitchFamily="34" charset="0"/>
              </a:rPr>
              <a:t>5 granules par jour</a:t>
            </a:r>
          </a:p>
        </p:txBody>
      </p:sp>
      <p:sp>
        <p:nvSpPr>
          <p:cNvPr id="20" name="Rectangle 19"/>
          <p:cNvSpPr>
            <a:spLocks noChangeArrowheads="1"/>
          </p:cNvSpPr>
          <p:nvPr/>
        </p:nvSpPr>
        <p:spPr bwMode="auto">
          <a:xfrm>
            <a:off x="315913" y="3441700"/>
            <a:ext cx="5694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33CC33"/>
              </a:buClr>
              <a:buFontTx/>
              <a:buBlip>
                <a:blip r:embed="rId3"/>
              </a:buBlip>
            </a:pPr>
            <a:r>
              <a:rPr lang="fr-FR" altLang="fr-FR" sz="1600">
                <a:solidFill>
                  <a:srgbClr val="000099"/>
                </a:solidFill>
              </a:rPr>
              <a:t>Si </a:t>
            </a:r>
            <a:r>
              <a:rPr lang="fr-FR" altLang="fr-FR" sz="1600" b="1">
                <a:solidFill>
                  <a:srgbClr val="000099"/>
                </a:solidFill>
              </a:rPr>
              <a:t>acné sévère, dans la cadre d’une hyper androgénie</a:t>
            </a:r>
          </a:p>
        </p:txBody>
      </p:sp>
      <p:sp>
        <p:nvSpPr>
          <p:cNvPr id="21" name="Text Box 6"/>
          <p:cNvSpPr>
            <a:spLocks noChangeArrowheads="1"/>
          </p:cNvSpPr>
          <p:nvPr/>
        </p:nvSpPr>
        <p:spPr bwMode="auto">
          <a:xfrm>
            <a:off x="7769225" y="3303588"/>
            <a:ext cx="3373438" cy="9525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r>
              <a:rPr lang="fr-FR" altLang="fr-FR" b="1">
                <a:solidFill>
                  <a:srgbClr val="000099"/>
                </a:solidFill>
                <a:cs typeface="Arial" panose="020B0604020202020204" pitchFamily="34" charset="0"/>
              </a:rPr>
              <a:t>DHA-S 30 CH</a:t>
            </a:r>
          </a:p>
          <a:p>
            <a:pPr algn="r" eaLnBrk="0" hangingPunct="0"/>
            <a:r>
              <a:rPr lang="fr-FR" altLang="fr-FR" sz="1600">
                <a:solidFill>
                  <a:srgbClr val="000099"/>
                </a:solidFill>
                <a:cs typeface="Arial" panose="020B0604020202020204" pitchFamily="34" charset="0"/>
              </a:rPr>
              <a:t>(déhydro-épiandrostérone sulfate)</a:t>
            </a:r>
          </a:p>
          <a:p>
            <a:pPr algn="r" eaLnBrk="0" hangingPunct="0"/>
            <a:r>
              <a:rPr lang="fr-FR" altLang="fr-FR" sz="1600">
                <a:solidFill>
                  <a:srgbClr val="000099"/>
                </a:solidFill>
                <a:cs typeface="Arial" panose="020B0604020202020204" pitchFamily="34" charset="0"/>
              </a:rPr>
              <a:t>5 granules par jour </a:t>
            </a:r>
          </a:p>
        </p:txBody>
      </p:sp>
      <p:sp>
        <p:nvSpPr>
          <p:cNvPr id="51814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FFFF"/>
                </a:solidFill>
                <a:ea typeface="Tahoma" panose="020B0604030504040204" pitchFamily="34" charset="0"/>
                <a:cs typeface="Arial" panose="020B0604020202020204" pitchFamily="34" charset="0"/>
              </a:rPr>
              <a:t> Acné</a:t>
            </a:r>
          </a:p>
        </p:txBody>
      </p:sp>
      <p:sp>
        <p:nvSpPr>
          <p:cNvPr id="9" name="Rectangle 8"/>
          <p:cNvSpPr>
            <a:spLocks noChangeArrowheads="1"/>
          </p:cNvSpPr>
          <p:nvPr/>
        </p:nvSpPr>
        <p:spPr bwMode="auto">
          <a:xfrm>
            <a:off x="315913" y="4808538"/>
            <a:ext cx="3586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buClr>
                <a:srgbClr val="33CC33"/>
              </a:buClr>
              <a:buFontTx/>
              <a:buBlip>
                <a:blip r:embed="rId3"/>
              </a:buBlip>
            </a:pPr>
            <a:r>
              <a:rPr lang="fr-FR" altLang="fr-FR" sz="1600" i="1">
                <a:solidFill>
                  <a:srgbClr val="000099"/>
                </a:solidFill>
              </a:rPr>
              <a:t>Si </a:t>
            </a:r>
            <a:r>
              <a:rPr lang="fr-FR" altLang="fr-FR" sz="1600" b="1" i="1">
                <a:solidFill>
                  <a:srgbClr val="000099"/>
                </a:solidFill>
              </a:rPr>
              <a:t>aggravation en prémenstruel </a:t>
            </a:r>
          </a:p>
        </p:txBody>
      </p:sp>
      <p:sp>
        <p:nvSpPr>
          <p:cNvPr id="10" name="Text Box 6"/>
          <p:cNvSpPr>
            <a:spLocks noChangeArrowheads="1"/>
          </p:cNvSpPr>
          <p:nvPr/>
        </p:nvSpPr>
        <p:spPr bwMode="auto">
          <a:xfrm>
            <a:off x="7448550" y="4676775"/>
            <a:ext cx="36941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r>
              <a:rPr lang="fr-FR" altLang="fr-FR" b="1">
                <a:solidFill>
                  <a:srgbClr val="000099"/>
                </a:solidFill>
                <a:cs typeface="Arial" panose="020B0604020202020204" pitchFamily="34" charset="0"/>
              </a:rPr>
              <a:t>Folliculinum 15 CH</a:t>
            </a:r>
          </a:p>
          <a:p>
            <a:pPr algn="r" eaLnBrk="0" hangingPunct="0"/>
            <a:r>
              <a:rPr lang="fr-FR" altLang="fr-FR" sz="1600">
                <a:solidFill>
                  <a:srgbClr val="000099"/>
                </a:solidFill>
                <a:cs typeface="Arial" panose="020B0604020202020204" pitchFamily="34" charset="0"/>
              </a:rPr>
              <a:t>1 dose 8</a:t>
            </a:r>
            <a:r>
              <a:rPr lang="fr-FR" altLang="fr-FR" sz="1600" baseline="30000">
                <a:solidFill>
                  <a:srgbClr val="000099"/>
                </a:solidFill>
                <a:cs typeface="Arial" panose="020B0604020202020204" pitchFamily="34" charset="0"/>
              </a:rPr>
              <a:t>ème</a:t>
            </a:r>
            <a:r>
              <a:rPr lang="fr-FR" altLang="fr-FR" sz="1600">
                <a:solidFill>
                  <a:srgbClr val="000099"/>
                </a:solidFill>
                <a:cs typeface="Arial" panose="020B0604020202020204" pitchFamily="34" charset="0"/>
              </a:rPr>
              <a:t> et 20</a:t>
            </a:r>
            <a:r>
              <a:rPr lang="fr-FR" altLang="fr-FR" sz="1600" baseline="30000">
                <a:solidFill>
                  <a:srgbClr val="000099"/>
                </a:solidFill>
                <a:cs typeface="Arial" panose="020B0604020202020204" pitchFamily="34" charset="0"/>
              </a:rPr>
              <a:t>ème</a:t>
            </a:r>
            <a:r>
              <a:rPr lang="fr-FR" altLang="fr-FR" sz="1600">
                <a:solidFill>
                  <a:srgbClr val="000099"/>
                </a:solidFill>
                <a:cs typeface="Arial" panose="020B0604020202020204" pitchFamily="34" charset="0"/>
              </a:rPr>
              <a:t> jour du cycle</a:t>
            </a:r>
          </a:p>
        </p:txBody>
      </p:sp>
      <p:sp>
        <p:nvSpPr>
          <p:cNvPr id="518152"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juvénile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20" grpId="0"/>
      <p:bldP spid="21" grpId="0" animBg="1"/>
      <p:bldP spid="9" grpId="0"/>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3.6.</a:t>
            </a:r>
            <a:r>
              <a:rPr lang="fr-FR" altLang="fr-FR" sz="3200" b="1">
                <a:solidFill>
                  <a:srgbClr val="FFFFFF"/>
                </a:solidFill>
                <a:ea typeface="Tahoma" panose="020B0604030504040204" pitchFamily="34" charset="0"/>
                <a:cs typeface="Arial" panose="020B0604020202020204" pitchFamily="34" charset="0"/>
              </a:rPr>
              <a:t> Acné</a:t>
            </a:r>
          </a:p>
        </p:txBody>
      </p:sp>
      <p:sp>
        <p:nvSpPr>
          <p:cNvPr id="9" name="Text Box 6"/>
          <p:cNvSpPr>
            <a:spLocks noChangeArrowheads="1"/>
          </p:cNvSpPr>
          <p:nvPr/>
        </p:nvSpPr>
        <p:spPr bwMode="auto">
          <a:xfrm>
            <a:off x="7593013" y="2376488"/>
            <a:ext cx="351790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Sanguinaria canadensis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2" name="Rectangle 1"/>
          <p:cNvSpPr>
            <a:spLocks noChangeArrowheads="1"/>
          </p:cNvSpPr>
          <p:nvPr/>
        </p:nvSpPr>
        <p:spPr bwMode="auto">
          <a:xfrm>
            <a:off x="571500" y="2474913"/>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sym typeface="Arial" panose="020B0604020202020204" pitchFamily="34" charset="0"/>
              </a:rPr>
              <a:t>Si </a:t>
            </a:r>
            <a:r>
              <a:rPr lang="fr-FR" altLang="fr-FR" sz="1600" b="1">
                <a:solidFill>
                  <a:srgbClr val="000099"/>
                </a:solidFill>
                <a:ea typeface="MS PGothic" panose="020B0600070205080204" pitchFamily="34" charset="-128"/>
                <a:sym typeface="Arial" panose="020B0604020202020204" pitchFamily="34" charset="0"/>
              </a:rPr>
              <a:t>localisée aux pommettes</a:t>
            </a:r>
            <a:r>
              <a:rPr lang="fr-FR" altLang="fr-FR" sz="1600">
                <a:solidFill>
                  <a:srgbClr val="000099"/>
                </a:solidFill>
                <a:ea typeface="MS PGothic" panose="020B0600070205080204" pitchFamily="34" charset="-128"/>
                <a:sym typeface="Arial" panose="020B0604020202020204" pitchFamily="34" charset="0"/>
              </a:rPr>
              <a:t>, bouffées congestives</a:t>
            </a:r>
            <a:endParaRPr lang="fr-FR" altLang="fr-FR" sz="1600">
              <a:solidFill>
                <a:srgbClr val="000099"/>
              </a:solidFill>
              <a:ea typeface="MS PGothic" panose="020B0600070205080204" pitchFamily="34" charset="-128"/>
            </a:endParaRPr>
          </a:p>
        </p:txBody>
      </p:sp>
      <p:sp>
        <p:nvSpPr>
          <p:cNvPr id="3" name="Rectangle 2"/>
          <p:cNvSpPr>
            <a:spLocks noChangeArrowheads="1"/>
          </p:cNvSpPr>
          <p:nvPr/>
        </p:nvSpPr>
        <p:spPr bwMode="auto">
          <a:xfrm>
            <a:off x="539750" y="4679950"/>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sym typeface="Arial" panose="020B0604020202020204" pitchFamily="34" charset="0"/>
              </a:rPr>
              <a:t>Érythrose du visage (couperose), face congestionnée</a:t>
            </a:r>
            <a:endParaRPr lang="fr-FR" altLang="fr-FR" sz="1600">
              <a:solidFill>
                <a:srgbClr val="000099"/>
              </a:solidFill>
              <a:ea typeface="MS PGothic" panose="020B0600070205080204" pitchFamily="34" charset="-128"/>
            </a:endParaRP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Rhinophyma (nez rouge, violet)</a:t>
            </a:r>
            <a:endParaRPr lang="fr-FR" altLang="fr-FR" sz="1600">
              <a:solidFill>
                <a:srgbClr val="000099"/>
              </a:solidFill>
              <a:ea typeface="MS PGothic" panose="020B0600070205080204" pitchFamily="34" charset="-128"/>
            </a:endParaRPr>
          </a:p>
          <a:p>
            <a:pPr eaLnBrk="0" hangingPunct="0">
              <a:buClr>
                <a:srgbClr val="62C400"/>
              </a:buClr>
            </a:pPr>
            <a:r>
              <a:rPr lang="fr-FR" altLang="fr-FR" sz="1600" b="1">
                <a:solidFill>
                  <a:srgbClr val="000099"/>
                </a:solidFill>
                <a:ea typeface="MS PGothic" panose="020B0600070205080204" pitchFamily="34" charset="-128"/>
                <a:sym typeface="Arial" panose="020B0604020202020204" pitchFamily="34" charset="0"/>
              </a:rPr>
              <a:t>     Période ménopause</a:t>
            </a:r>
            <a:endParaRPr lang="fr-FR" altLang="fr-FR" sz="1600">
              <a:solidFill>
                <a:srgbClr val="000099"/>
              </a:solidFill>
              <a:ea typeface="MS PGothic" panose="020B0600070205080204" pitchFamily="34" charset="-128"/>
            </a:endParaRPr>
          </a:p>
        </p:txBody>
      </p:sp>
      <p:sp>
        <p:nvSpPr>
          <p:cNvPr id="12" name="Rectangle 11"/>
          <p:cNvSpPr>
            <a:spLocks noChangeArrowheads="1"/>
          </p:cNvSpPr>
          <p:nvPr/>
        </p:nvSpPr>
        <p:spPr bwMode="auto">
          <a:xfrm>
            <a:off x="539750" y="5648325"/>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rPr>
              <a:t>Érythrose du visage  </a:t>
            </a:r>
          </a:p>
          <a:p>
            <a:pPr eaLnBrk="0" hangingPunct="0">
              <a:buClr>
                <a:srgbClr val="62C400"/>
              </a:buClr>
            </a:pPr>
            <a:r>
              <a:rPr lang="fr-FR" altLang="fr-FR" sz="1600">
                <a:solidFill>
                  <a:srgbClr val="000099"/>
                </a:solidFill>
                <a:ea typeface="MS PGothic" panose="020B0600070205080204" pitchFamily="34" charset="-128"/>
              </a:rPr>
              <a:t>     prurit </a:t>
            </a:r>
            <a:r>
              <a:rPr lang="fr-FR" altLang="fr-FR" sz="1600" i="1">
                <a:solidFill>
                  <a:srgbClr val="000099"/>
                </a:solidFill>
                <a:ea typeface="MS PGothic" panose="020B0600070205080204" pitchFamily="34" charset="-128"/>
              </a:rPr>
              <a:t>aggravé à la chaleur du lit, aggravé par l’eau</a:t>
            </a:r>
          </a:p>
          <a:p>
            <a:pPr eaLnBrk="0" hangingPunct="0">
              <a:buClr>
                <a:srgbClr val="62C400"/>
              </a:buClr>
            </a:pPr>
            <a:r>
              <a:rPr lang="fr-FR" altLang="fr-FR" sz="1600">
                <a:solidFill>
                  <a:srgbClr val="000099"/>
                </a:solidFill>
                <a:ea typeface="MS PGothic" panose="020B0600070205080204" pitchFamily="34" charset="-128"/>
              </a:rPr>
              <a:t>     Contexte d’HTA et de surpoids </a:t>
            </a:r>
          </a:p>
        </p:txBody>
      </p:sp>
      <p:sp>
        <p:nvSpPr>
          <p:cNvPr id="14" name="Text Box 6"/>
          <p:cNvSpPr>
            <a:spLocks noChangeArrowheads="1"/>
          </p:cNvSpPr>
          <p:nvPr/>
        </p:nvSpPr>
        <p:spPr bwMode="auto">
          <a:xfrm>
            <a:off x="8320088" y="4719638"/>
            <a:ext cx="28035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Lachesis mutus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5" name="Text Box 6"/>
          <p:cNvSpPr>
            <a:spLocks noChangeArrowheads="1"/>
          </p:cNvSpPr>
          <p:nvPr/>
        </p:nvSpPr>
        <p:spPr bwMode="auto">
          <a:xfrm>
            <a:off x="8320088" y="5589588"/>
            <a:ext cx="28035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Sulfur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1" name="Text Box 6"/>
          <p:cNvSpPr>
            <a:spLocks noChangeArrowheads="1"/>
          </p:cNvSpPr>
          <p:nvPr/>
        </p:nvSpPr>
        <p:spPr bwMode="auto">
          <a:xfrm>
            <a:off x="8534400" y="1524000"/>
            <a:ext cx="25892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Arnica montana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3" name="Rectangle 12"/>
          <p:cNvSpPr>
            <a:spLocks noChangeArrowheads="1"/>
          </p:cNvSpPr>
          <p:nvPr/>
        </p:nvSpPr>
        <p:spPr bwMode="auto">
          <a:xfrm>
            <a:off x="539750" y="1676400"/>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ea typeface="MS PGothic" panose="020B0600070205080204" pitchFamily="34" charset="-128"/>
                <a:sym typeface="Arial" panose="020B0604020202020204" pitchFamily="34" charset="0"/>
              </a:rPr>
              <a:t>Érythrose du visage (couperose)</a:t>
            </a: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a:t>
            </a:r>
            <a:r>
              <a:rPr lang="fr-FR" altLang="fr-FR" sz="1600" b="1">
                <a:solidFill>
                  <a:srgbClr val="000099"/>
                </a:solidFill>
                <a:ea typeface="MS PGothic" panose="020B0600070205080204" pitchFamily="34" charset="-128"/>
                <a:sym typeface="Arial" panose="020B0604020202020204" pitchFamily="34" charset="0"/>
              </a:rPr>
              <a:t>Fragilité</a:t>
            </a:r>
            <a:r>
              <a:rPr lang="fr-FR" altLang="fr-FR" sz="1600">
                <a:solidFill>
                  <a:srgbClr val="000099"/>
                </a:solidFill>
                <a:ea typeface="MS PGothic" panose="020B0600070205080204" pitchFamily="34" charset="-128"/>
                <a:sym typeface="Arial" panose="020B0604020202020204" pitchFamily="34" charset="0"/>
              </a:rPr>
              <a:t> </a:t>
            </a:r>
            <a:r>
              <a:rPr lang="fr-FR" altLang="fr-FR" sz="1600" b="1">
                <a:solidFill>
                  <a:srgbClr val="000099"/>
                </a:solidFill>
                <a:ea typeface="MS PGothic" panose="020B0600070205080204" pitchFamily="34" charset="-128"/>
                <a:sym typeface="Arial" panose="020B0604020202020204" pitchFamily="34" charset="0"/>
              </a:rPr>
              <a:t>capillaire</a:t>
            </a:r>
            <a:endParaRPr lang="fr-FR" altLang="fr-FR" sz="1600" b="1">
              <a:solidFill>
                <a:srgbClr val="000099"/>
              </a:solidFill>
              <a:ea typeface="MS PGothic" panose="020B0600070205080204" pitchFamily="34" charset="-128"/>
            </a:endParaRPr>
          </a:p>
        </p:txBody>
      </p:sp>
      <p:sp>
        <p:nvSpPr>
          <p:cNvPr id="16" name="Rectangle 16"/>
          <p:cNvSpPr>
            <a:spLocks noChangeArrowheads="1"/>
          </p:cNvSpPr>
          <p:nvPr/>
        </p:nvSpPr>
        <p:spPr bwMode="auto">
          <a:xfrm>
            <a:off x="166688" y="4224338"/>
            <a:ext cx="6337300" cy="338137"/>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20000"/>
              </a:spcBef>
              <a:defRPr/>
            </a:pPr>
            <a:r>
              <a:rPr lang="fr-FR" altLang="fr-FR" sz="1600" b="1" u="sng" dirty="0">
                <a:solidFill>
                  <a:srgbClr val="000099"/>
                </a:solidFill>
                <a:latin typeface="+mj-lt"/>
                <a:cs typeface="Arial" panose="020B0604020202020204" pitchFamily="34" charset="0"/>
                <a:sym typeface="Wingdings" panose="05000000000000000000" pitchFamily="2" charset="2"/>
              </a:rPr>
              <a:t>+ médicaments de terrain possibles</a:t>
            </a:r>
            <a:endParaRPr lang="fr-FR" altLang="fr-FR" sz="1600" b="1" u="sng" dirty="0">
              <a:solidFill>
                <a:srgbClr val="FF0000"/>
              </a:solidFill>
              <a:latin typeface="+mj-lt"/>
              <a:cs typeface="Arial" panose="020B0604020202020204" pitchFamily="34" charset="0"/>
              <a:sym typeface="Wingdings" panose="05000000000000000000" pitchFamily="2" charset="2"/>
            </a:endParaRPr>
          </a:p>
        </p:txBody>
      </p:sp>
      <p:sp>
        <p:nvSpPr>
          <p:cNvPr id="17" name="Text Box 6"/>
          <p:cNvSpPr>
            <a:spLocks noChangeArrowheads="1"/>
          </p:cNvSpPr>
          <p:nvPr/>
        </p:nvSpPr>
        <p:spPr bwMode="auto">
          <a:xfrm>
            <a:off x="8547100" y="3211513"/>
            <a:ext cx="257651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Carbo animalis 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8" name="Rectangle 17"/>
          <p:cNvSpPr>
            <a:spLocks noChangeArrowheads="1"/>
          </p:cNvSpPr>
          <p:nvPr/>
        </p:nvSpPr>
        <p:spPr bwMode="auto">
          <a:xfrm>
            <a:off x="552450" y="3201988"/>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 pos="5295900" algn="r"/>
              </a:tabLst>
              <a:defRPr>
                <a:solidFill>
                  <a:schemeClr val="tx1"/>
                </a:solidFill>
                <a:latin typeface="Arial" panose="020B0604020202020204" pitchFamily="34" charset="0"/>
              </a:defRPr>
            </a:lvl1pPr>
            <a:lvl2pPr marL="742950" indent="-285750">
              <a:tabLst>
                <a:tab pos="200025" algn="l"/>
                <a:tab pos="5295900" algn="r"/>
              </a:tabLst>
              <a:defRPr>
                <a:solidFill>
                  <a:schemeClr val="tx1"/>
                </a:solidFill>
                <a:latin typeface="Arial" panose="020B0604020202020204" pitchFamily="34" charset="0"/>
              </a:defRPr>
            </a:lvl2pPr>
            <a:lvl3pPr marL="1143000" indent="-228600">
              <a:tabLst>
                <a:tab pos="200025" algn="l"/>
                <a:tab pos="5295900" algn="r"/>
              </a:tabLst>
              <a:defRPr>
                <a:solidFill>
                  <a:schemeClr val="tx1"/>
                </a:solidFill>
                <a:latin typeface="Arial" panose="020B0604020202020204" pitchFamily="34" charset="0"/>
              </a:defRPr>
            </a:lvl3pPr>
            <a:lvl4pPr marL="1600200" indent="-228600">
              <a:tabLst>
                <a:tab pos="200025" algn="l"/>
                <a:tab pos="5295900" algn="r"/>
              </a:tabLst>
              <a:defRPr>
                <a:solidFill>
                  <a:schemeClr val="tx1"/>
                </a:solidFill>
                <a:latin typeface="Arial" panose="020B0604020202020204" pitchFamily="34" charset="0"/>
              </a:defRPr>
            </a:lvl4pPr>
            <a:lvl5pPr marL="2057400" indent="-228600">
              <a:tabLst>
                <a:tab pos="2000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ea typeface="MS PGothic" panose="020B0600070205080204" pitchFamily="34" charset="-128"/>
                <a:sym typeface="Arial" panose="020B0604020202020204" pitchFamily="34" charset="0"/>
              </a:rPr>
              <a:t>Capillarité en réseau</a:t>
            </a:r>
            <a:endParaRPr lang="fr-FR" altLang="fr-FR" sz="1600" b="1">
              <a:solidFill>
                <a:srgbClr val="000099"/>
              </a:solidFill>
              <a:ea typeface="MS PGothic" panose="020B0600070205080204" pitchFamily="34" charset="-128"/>
            </a:endParaRP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a:t>
            </a:r>
            <a:r>
              <a:rPr lang="fr-FR" altLang="fr-FR" sz="1600" b="1">
                <a:solidFill>
                  <a:srgbClr val="000099"/>
                </a:solidFill>
                <a:ea typeface="MS PGothic" panose="020B0600070205080204" pitchFamily="34" charset="-128"/>
                <a:sym typeface="Arial" panose="020B0604020202020204" pitchFamily="34" charset="0"/>
              </a:rPr>
              <a:t>Rougeur et enflure du nez</a:t>
            </a:r>
          </a:p>
          <a:p>
            <a:pPr eaLnBrk="0" hangingPunct="0">
              <a:buClr>
                <a:srgbClr val="62C400"/>
              </a:buClr>
            </a:pPr>
            <a:r>
              <a:rPr lang="fr-FR" altLang="fr-FR" sz="1600">
                <a:solidFill>
                  <a:srgbClr val="000099"/>
                </a:solidFill>
                <a:ea typeface="MS PGothic" panose="020B0600070205080204" pitchFamily="34" charset="-128"/>
                <a:sym typeface="Arial" panose="020B0604020202020204" pitchFamily="34" charset="0"/>
              </a:rPr>
              <a:t>	 Éruption de teinte cuivrée de la face</a:t>
            </a:r>
            <a:endParaRPr lang="fr-FR" altLang="fr-FR" sz="1600">
              <a:solidFill>
                <a:srgbClr val="000099"/>
              </a:solidFill>
              <a:ea typeface="MS PGothic" panose="020B0600070205080204" pitchFamily="34" charset="-128"/>
            </a:endParaRPr>
          </a:p>
        </p:txBody>
      </p:sp>
      <p:sp>
        <p:nvSpPr>
          <p:cNvPr id="520205"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Acné rosacée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p:bldP spid="12" grpId="0"/>
      <p:bldP spid="14" grpId="0" animBg="1"/>
      <p:bldP spid="15" grpId="0" animBg="1"/>
      <p:bldP spid="11" grpId="0" animBg="1"/>
      <p:bldP spid="13" grpId="0"/>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ZoneTexte 7"/>
          <p:cNvSpPr txBox="1">
            <a:spLocks noChangeArrowheads="1"/>
          </p:cNvSpPr>
          <p:nvPr/>
        </p:nvSpPr>
        <p:spPr bwMode="auto">
          <a:xfrm>
            <a:off x="4229100" y="1782763"/>
            <a:ext cx="3870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2</a:t>
            </a:r>
          </a:p>
          <a:p>
            <a:pPr algn="ctr"/>
            <a:r>
              <a:rPr lang="fr-FR" altLang="fr-FR" sz="3200" b="1">
                <a:solidFill>
                  <a:srgbClr val="FFFFFF"/>
                </a:solidFill>
                <a:cs typeface="Arial" panose="020B0604020202020204" pitchFamily="34" charset="0"/>
              </a:rPr>
              <a:t>Le conseil officinal</a:t>
            </a:r>
            <a:endParaRPr lang="fr-FR" altLang="fr-FR" sz="3200">
              <a:solidFill>
                <a:srgbClr val="FFFFFF"/>
              </a:solidFill>
              <a:cs typeface="Arial" panose="020B0604020202020204" pitchFamily="34" charset="0"/>
            </a:endParaRPr>
          </a:p>
        </p:txBody>
      </p:sp>
      <p:sp>
        <p:nvSpPr>
          <p:cNvPr id="303106" name="Text Box 2"/>
          <p:cNvSpPr txBox="1">
            <a:spLocks noChangeArrowheads="1"/>
          </p:cNvSpPr>
          <p:nvPr/>
        </p:nvSpPr>
        <p:spPr bwMode="auto">
          <a:xfrm>
            <a:off x="3892550" y="4171950"/>
            <a:ext cx="61658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2.1. Règles d’or du conseil</a:t>
            </a:r>
          </a:p>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2.2. Méthodologie de conseil </a:t>
            </a:r>
          </a:p>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2.3. Observation</a:t>
            </a:r>
          </a:p>
          <a:p>
            <a:pPr>
              <a:spcBef>
                <a:spcPct val="50000"/>
              </a:spcBef>
              <a:buClr>
                <a:srgbClr val="62C400"/>
              </a:buClr>
              <a:buFontTx/>
              <a:buBlip>
                <a:blip r:embed="rId3"/>
              </a:buBlip>
            </a:pPr>
            <a:endParaRPr lang="fr-FR" altLang="fr-FR" sz="2400" dirty="0">
              <a:solidFill>
                <a:srgbClr val="000099"/>
              </a:solidFill>
              <a:cs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676400" y="2212975"/>
            <a:ext cx="10515600" cy="4835525"/>
          </a:xfrm>
        </p:spPr>
        <p:txBody>
          <a:bodyPr vert="horz" wrap="square" lIns="91440" tIns="45720" rIns="91440" bIns="45720" numCol="1" anchor="t" anchorCtr="0" compatLnSpc="1">
            <a:prstTxWarp prst="textNoShape">
              <a:avLst/>
            </a:prstTxWarp>
          </a:bodyPr>
          <a:lstStyle/>
          <a:p>
            <a:pPr marL="0" indent="441325">
              <a:buFontTx/>
              <a:buBlip>
                <a:blip r:embed="rId3"/>
              </a:buBlip>
              <a:tabLst>
                <a:tab pos="441325" algn="l"/>
              </a:tabLst>
            </a:pPr>
            <a:r>
              <a:rPr lang="fr-FR" altLang="fr-FR" sz="2000" b="1">
                <a:solidFill>
                  <a:srgbClr val="000099"/>
                </a:solidFill>
              </a:rPr>
              <a:t>Gerçures ou crevasses :</a:t>
            </a:r>
            <a:r>
              <a:rPr lang="fr-FR" altLang="fr-FR" sz="2000">
                <a:solidFill>
                  <a:srgbClr val="000099"/>
                </a:solidFill>
              </a:rPr>
              <a:t> </a:t>
            </a:r>
            <a:endParaRPr lang="fr-FR" altLang="fr-FR" sz="2000">
              <a:solidFill>
                <a:srgbClr val="000099"/>
              </a:solidFill>
              <a:cs typeface="Arial" panose="020B0604020202020204" pitchFamily="34" charset="0"/>
            </a:endParaRPr>
          </a:p>
          <a:p>
            <a:pPr marL="0" indent="441325">
              <a:buFontTx/>
              <a:buNone/>
              <a:tabLst>
                <a:tab pos="441325" algn="l"/>
              </a:tabLst>
            </a:pPr>
            <a:r>
              <a:rPr lang="fr-FR" altLang="fr-FR" sz="1800">
                <a:solidFill>
                  <a:srgbClr val="000099"/>
                </a:solidFill>
                <a:cs typeface="Arial" panose="020B0604020202020204" pitchFamily="34" charset="0"/>
              </a:rPr>
              <a:t>- plaie linéaire (fissure) de la peau ou des muqueuses</a:t>
            </a:r>
          </a:p>
          <a:p>
            <a:pPr marL="0" indent="441325">
              <a:buFontTx/>
              <a:buNone/>
              <a:tabLst>
                <a:tab pos="441325" algn="l"/>
              </a:tabLst>
            </a:pPr>
            <a:r>
              <a:rPr lang="fr-FR" altLang="fr-FR" sz="1800">
                <a:solidFill>
                  <a:srgbClr val="000099"/>
                </a:solidFill>
                <a:cs typeface="Arial" panose="020B0604020202020204" pitchFamily="34" charset="0"/>
              </a:rPr>
              <a:t>- exposition prolongée au froid</a:t>
            </a:r>
          </a:p>
          <a:p>
            <a:pPr marL="0" indent="441325">
              <a:buFontTx/>
              <a:buNone/>
              <a:tabLst>
                <a:tab pos="441325" algn="l"/>
              </a:tabLst>
            </a:pPr>
            <a:r>
              <a:rPr lang="fr-FR" altLang="fr-FR" sz="1800">
                <a:solidFill>
                  <a:srgbClr val="000099"/>
                </a:solidFill>
                <a:cs typeface="Arial" panose="020B0604020202020204" pitchFamily="34" charset="0"/>
              </a:rPr>
              <a:t>- localisation: visage mains, mammelon (allaitement)</a:t>
            </a:r>
          </a:p>
          <a:p>
            <a:pPr marL="0" indent="441325">
              <a:buFontTx/>
              <a:buNone/>
              <a:tabLst>
                <a:tab pos="441325" algn="l"/>
              </a:tabLst>
            </a:pPr>
            <a:endParaRPr lang="fr-FR" altLang="fr-FR" sz="900">
              <a:solidFill>
                <a:srgbClr val="000099"/>
              </a:solidFill>
              <a:cs typeface="Arial" panose="020B0604020202020204" pitchFamily="34" charset="0"/>
            </a:endParaRPr>
          </a:p>
          <a:p>
            <a:pPr marL="0" indent="441325">
              <a:buFontTx/>
              <a:buBlip>
                <a:blip r:embed="rId3"/>
              </a:buBlip>
              <a:tabLst>
                <a:tab pos="441325" algn="l"/>
              </a:tabLst>
            </a:pPr>
            <a:r>
              <a:rPr lang="fr-FR" altLang="fr-FR" sz="2000" b="1">
                <a:solidFill>
                  <a:srgbClr val="000099"/>
                </a:solidFill>
              </a:rPr>
              <a:t>Engelures </a:t>
            </a:r>
            <a:r>
              <a:rPr lang="fr-FR" altLang="fr-FR" sz="2000" b="1">
                <a:solidFill>
                  <a:srgbClr val="000099"/>
                </a:solidFill>
                <a:cs typeface="Arial" panose="020B0604020202020204" pitchFamily="34" charset="0"/>
              </a:rPr>
              <a:t>:</a:t>
            </a:r>
            <a:r>
              <a:rPr lang="fr-FR" altLang="fr-FR" sz="2000">
                <a:solidFill>
                  <a:srgbClr val="000099"/>
                </a:solidFill>
                <a:cs typeface="Arial" panose="020B0604020202020204" pitchFamily="34" charset="0"/>
              </a:rPr>
              <a:t> </a:t>
            </a:r>
          </a:p>
          <a:p>
            <a:pPr marL="0" indent="441325">
              <a:buFont typeface="Arial" panose="020B0604020202020204" pitchFamily="34" charset="0"/>
              <a:buNone/>
              <a:tabLst>
                <a:tab pos="441325" algn="l"/>
              </a:tabLst>
            </a:pPr>
            <a:r>
              <a:rPr lang="fr-FR" altLang="fr-FR" sz="1800">
                <a:solidFill>
                  <a:srgbClr val="000099"/>
                </a:solidFill>
                <a:cs typeface="Arial" panose="020B0604020202020204" pitchFamily="34" charset="0"/>
              </a:rPr>
              <a:t>- lésion inflammatoire de la peau et des muqueuses</a:t>
            </a:r>
          </a:p>
          <a:p>
            <a:pPr marL="0" indent="441325">
              <a:buFontTx/>
              <a:buNone/>
              <a:tabLst>
                <a:tab pos="441325" algn="l"/>
              </a:tabLst>
            </a:pPr>
            <a:r>
              <a:rPr lang="fr-FR" altLang="fr-FR" sz="1800">
                <a:solidFill>
                  <a:srgbClr val="000099"/>
                </a:solidFill>
                <a:cs typeface="Arial" panose="020B0604020202020204" pitchFamily="34" charset="0"/>
              </a:rPr>
              <a:t>- exposition prolongée au froid</a:t>
            </a:r>
          </a:p>
          <a:p>
            <a:pPr marL="0" indent="441325">
              <a:buFontTx/>
              <a:buNone/>
              <a:tabLst>
                <a:tab pos="441325" algn="l"/>
              </a:tabLst>
            </a:pPr>
            <a:r>
              <a:rPr lang="fr-FR" altLang="fr-FR" sz="1800">
                <a:solidFill>
                  <a:srgbClr val="000099"/>
                </a:solidFill>
                <a:cs typeface="Arial" panose="020B0604020202020204" pitchFamily="34" charset="0"/>
              </a:rPr>
              <a:t>- 3 phases (installation, échauffement, lésion constituée)</a:t>
            </a:r>
          </a:p>
          <a:p>
            <a:pPr marL="0" indent="441325">
              <a:buFontTx/>
              <a:buNone/>
              <a:tabLst>
                <a:tab pos="441325" algn="l"/>
              </a:tabLst>
            </a:pPr>
            <a:endParaRPr lang="fr-FR" altLang="fr-FR" sz="1100">
              <a:solidFill>
                <a:srgbClr val="000099"/>
              </a:solidFill>
              <a:cs typeface="Arial" panose="020B0604020202020204" pitchFamily="34" charset="0"/>
            </a:endParaRPr>
          </a:p>
          <a:p>
            <a:pPr marL="0" indent="441325">
              <a:buFontTx/>
              <a:buBlip>
                <a:blip r:embed="rId3"/>
              </a:buBlip>
              <a:tabLst>
                <a:tab pos="441325" algn="l"/>
              </a:tabLst>
            </a:pPr>
            <a:r>
              <a:rPr lang="fr-FR" altLang="fr-FR" sz="2000" b="1">
                <a:solidFill>
                  <a:srgbClr val="000099"/>
                </a:solidFill>
                <a:cs typeface="Arial" panose="020B0604020202020204" pitchFamily="34" charset="0"/>
              </a:rPr>
              <a:t>Perlèche :</a:t>
            </a:r>
            <a:endParaRPr lang="fr-FR" altLang="fr-FR" sz="2000" b="1">
              <a:solidFill>
                <a:srgbClr val="000099"/>
              </a:solidFill>
            </a:endParaRPr>
          </a:p>
          <a:p>
            <a:pPr marL="0" indent="441325">
              <a:buFontTx/>
              <a:buNone/>
              <a:tabLst>
                <a:tab pos="441325" algn="l"/>
              </a:tabLst>
            </a:pPr>
            <a:r>
              <a:rPr lang="fr-FR" altLang="fr-FR" sz="1800">
                <a:solidFill>
                  <a:srgbClr val="000099"/>
                </a:solidFill>
                <a:cs typeface="Arial" panose="020B0604020202020204" pitchFamily="34" charset="0"/>
              </a:rPr>
              <a:t>- mycose buccale de type candidosique</a:t>
            </a:r>
          </a:p>
          <a:p>
            <a:pPr marL="0" indent="441325">
              <a:buFontTx/>
              <a:buNone/>
              <a:tabLst>
                <a:tab pos="441325" algn="l"/>
              </a:tabLst>
            </a:pPr>
            <a:r>
              <a:rPr lang="fr-FR" altLang="fr-FR" sz="1800">
                <a:solidFill>
                  <a:srgbClr val="000099"/>
                </a:solidFill>
                <a:cs typeface="Arial" panose="020B0604020202020204" pitchFamily="34" charset="0"/>
              </a:rPr>
              <a:t>- inflammation de la commissure des lèvre, symétrique</a:t>
            </a:r>
          </a:p>
          <a:p>
            <a:pPr marL="0" indent="441325">
              <a:buFontTx/>
              <a:buNone/>
              <a:tabLst>
                <a:tab pos="441325" algn="l"/>
              </a:tabLst>
            </a:pPr>
            <a:r>
              <a:rPr lang="fr-FR" altLang="fr-FR" sz="1800">
                <a:solidFill>
                  <a:srgbClr val="000099"/>
                </a:solidFill>
                <a:cs typeface="Arial" panose="020B0604020202020204" pitchFamily="34" charset="0"/>
              </a:rPr>
              <a:t>- érythème, fissures, douleur, croûtes</a:t>
            </a:r>
          </a:p>
          <a:p>
            <a:pPr marL="0" indent="441325">
              <a:buFontTx/>
              <a:buNone/>
              <a:tabLst>
                <a:tab pos="441325" algn="l"/>
              </a:tabLst>
            </a:pPr>
            <a:endParaRPr lang="fr-FR" altLang="fr-FR" sz="2000">
              <a:solidFill>
                <a:srgbClr val="000099"/>
              </a:solidFill>
              <a:cs typeface="Arial" panose="020B0604020202020204" pitchFamily="34" charset="0"/>
            </a:endParaRPr>
          </a:p>
        </p:txBody>
      </p:sp>
      <p:sp>
        <p:nvSpPr>
          <p:cNvPr id="52224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4" name="Espace réservé du contenu 2"/>
          <p:cNvSpPr txBox="1">
            <a:spLocks/>
          </p:cNvSpPr>
          <p:nvPr/>
        </p:nvSpPr>
        <p:spPr>
          <a:xfrm>
            <a:off x="279400" y="1389063"/>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3" name="Rectangle 2"/>
          <p:cNvSpPr>
            <a:spLocks noChangeArrowheads="1"/>
          </p:cNvSpPr>
          <p:nvPr/>
        </p:nvSpPr>
        <p:spPr bwMode="auto">
          <a:xfrm>
            <a:off x="476250" y="1681163"/>
            <a:ext cx="609600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000000"/>
              </a:buClr>
              <a:buSzPts val="1800"/>
            </a:pPr>
            <a:endParaRPr lang="fr-FR" altLang="fr-FR" sz="1600">
              <a:solidFill>
                <a:srgbClr val="000099"/>
              </a:solidFill>
              <a:cs typeface="Arial" panose="020B0604020202020204" pitchFamily="34" charset="0"/>
              <a:sym typeface="Arial" panose="020B0604020202020204" pitchFamily="34" charset="0"/>
            </a:endParaRPr>
          </a:p>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Fissures à </a:t>
            </a:r>
            <a:r>
              <a:rPr lang="fr-FR" altLang="fr-FR" sz="1600" b="1">
                <a:solidFill>
                  <a:srgbClr val="000099"/>
                </a:solidFill>
                <a:cs typeface="Arial" panose="020B0604020202020204" pitchFamily="34" charset="0"/>
                <a:sym typeface="Arial" panose="020B0604020202020204" pitchFamily="34" charset="0"/>
              </a:rPr>
              <a:t>bords nets, fond rouge</a:t>
            </a:r>
            <a:endParaRPr lang="fr-FR" altLang="fr-FR" sz="1600" b="1">
              <a:solidFill>
                <a:srgbClr val="000099"/>
              </a:solidFill>
            </a:endParaRP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    Douleur </a:t>
            </a:r>
            <a:r>
              <a:rPr lang="fr-FR" altLang="fr-FR" sz="1600" b="1">
                <a:solidFill>
                  <a:srgbClr val="000099"/>
                </a:solidFill>
                <a:cs typeface="Arial" panose="020B0604020202020204" pitchFamily="34" charset="0"/>
                <a:sym typeface="Arial" panose="020B0604020202020204" pitchFamily="34" charset="0"/>
              </a:rPr>
              <a:t>piquante</a:t>
            </a:r>
            <a:r>
              <a:rPr lang="fr-FR" altLang="fr-FR" sz="1600">
                <a:solidFill>
                  <a:srgbClr val="000099"/>
                </a:solidFill>
                <a:cs typeface="Arial" panose="020B0604020202020204" pitchFamily="34" charset="0"/>
                <a:sym typeface="Arial" panose="020B0604020202020204" pitchFamily="34" charset="0"/>
              </a:rPr>
              <a:t> (écharde)</a:t>
            </a:r>
            <a:endParaRPr lang="fr-FR" altLang="fr-FR" sz="1600">
              <a:solidFill>
                <a:srgbClr val="000099"/>
              </a:solidFill>
            </a:endParaRP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Contours de teinte jaune d’or</a:t>
            </a:r>
          </a:p>
        </p:txBody>
      </p:sp>
      <p:sp>
        <p:nvSpPr>
          <p:cNvPr id="15" name="Text Box 6"/>
          <p:cNvSpPr>
            <a:spLocks noChangeArrowheads="1"/>
          </p:cNvSpPr>
          <p:nvPr/>
        </p:nvSpPr>
        <p:spPr bwMode="auto">
          <a:xfrm>
            <a:off x="8286750" y="1957388"/>
            <a:ext cx="283686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Nitricum acidum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24292"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Gerçures, crevasses</a:t>
            </a:r>
          </a:p>
        </p:txBody>
      </p:sp>
      <p:pic>
        <p:nvPicPr>
          <p:cNvPr id="6" name="Imag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02088" y="3219450"/>
            <a:ext cx="36512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526338"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Gerçures, crevasses</a:t>
            </a:r>
          </a:p>
        </p:txBody>
      </p:sp>
      <p:sp>
        <p:nvSpPr>
          <p:cNvPr id="4" name="Rectangle 3"/>
          <p:cNvSpPr>
            <a:spLocks noChangeArrowheads="1"/>
          </p:cNvSpPr>
          <p:nvPr/>
        </p:nvSpPr>
        <p:spPr bwMode="auto">
          <a:xfrm>
            <a:off x="476250" y="1738313"/>
            <a:ext cx="6096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Aspect </a:t>
            </a:r>
            <a:r>
              <a:rPr lang="fr-FR" altLang="fr-FR" sz="1600" b="1">
                <a:solidFill>
                  <a:srgbClr val="000099"/>
                </a:solidFill>
                <a:cs typeface="Arial" panose="020B0604020202020204" pitchFamily="34" charset="0"/>
                <a:sym typeface="Arial" panose="020B0604020202020204" pitchFamily="34" charset="0"/>
              </a:rPr>
              <a:t>suintant</a:t>
            </a: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     Liquide épais, visqueux,</a:t>
            </a:r>
            <a:r>
              <a:rPr lang="fr-FR" altLang="fr-FR" sz="1600" b="1">
                <a:solidFill>
                  <a:srgbClr val="000099"/>
                </a:solidFill>
                <a:cs typeface="Arial" panose="020B0604020202020204" pitchFamily="34" charset="0"/>
                <a:sym typeface="Arial" panose="020B0604020202020204" pitchFamily="34" charset="0"/>
              </a:rPr>
              <a:t> jaune comme du miel</a:t>
            </a: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Croûtelles jaune d’or</a:t>
            </a:r>
            <a:r>
              <a:rPr lang="fr-FR" altLang="fr-FR" sz="1600">
                <a:solidFill>
                  <a:srgbClr val="000099"/>
                </a:solidFill>
                <a:cs typeface="Arial" panose="020B0604020202020204" pitchFamily="34" charset="0"/>
                <a:sym typeface="Arial" panose="020B0604020202020204" pitchFamily="34" charset="0"/>
              </a:rPr>
              <a:t> ou jaune brun</a:t>
            </a:r>
            <a:endParaRPr lang="fr-FR" altLang="fr-FR" sz="1600">
              <a:solidFill>
                <a:srgbClr val="000099"/>
              </a:solidFill>
            </a:endParaRPr>
          </a:p>
        </p:txBody>
      </p:sp>
      <p:sp>
        <p:nvSpPr>
          <p:cNvPr id="6" name="Text Box 6"/>
          <p:cNvSpPr>
            <a:spLocks noChangeArrowheads="1"/>
          </p:cNvSpPr>
          <p:nvPr/>
        </p:nvSpPr>
        <p:spPr bwMode="auto">
          <a:xfrm>
            <a:off x="8534400" y="1644650"/>
            <a:ext cx="25892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Graphites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pic>
        <p:nvPicPr>
          <p:cNvPr id="8" name="Image 7"/>
          <p:cNvPicPr>
            <a:picLocks noChangeAspect="1"/>
          </p:cNvPicPr>
          <p:nvPr/>
        </p:nvPicPr>
        <p:blipFill rotWithShape="1">
          <a:blip r:embed="rId4"/>
          <a:srcRect l="13095" t="-130"/>
          <a:stretch/>
        </p:blipFill>
        <p:spPr>
          <a:xfrm>
            <a:off x="3709988" y="3114675"/>
            <a:ext cx="3530600" cy="35020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76250" y="1933575"/>
            <a:ext cx="6096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000000"/>
              </a:buClr>
              <a:buSzPts val="1800"/>
            </a:pPr>
            <a:endParaRPr lang="fr-FR" altLang="fr-FR" sz="1600">
              <a:solidFill>
                <a:srgbClr val="000099"/>
              </a:solidFill>
              <a:cs typeface="Arial" panose="020B0604020202020204" pitchFamily="34" charset="0"/>
              <a:sym typeface="Arial" panose="020B0604020202020204" pitchFamily="34" charset="0"/>
            </a:endParaRPr>
          </a:p>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Aspect </a:t>
            </a:r>
            <a:r>
              <a:rPr lang="fr-FR" altLang="fr-FR" sz="1600" b="1">
                <a:solidFill>
                  <a:srgbClr val="000099"/>
                </a:solidFill>
                <a:cs typeface="Arial" panose="020B0604020202020204" pitchFamily="34" charset="0"/>
                <a:sym typeface="Arial" panose="020B0604020202020204" pitchFamily="34" charset="0"/>
              </a:rPr>
              <a:t>fissuraire chronique</a:t>
            </a:r>
            <a:r>
              <a:rPr lang="fr-FR" altLang="fr-FR" sz="1600">
                <a:solidFill>
                  <a:srgbClr val="000099"/>
                </a:solidFill>
                <a:cs typeface="Arial" panose="020B0604020202020204" pitchFamily="34" charset="0"/>
                <a:sym typeface="Arial" panose="020B0604020202020204" pitchFamily="34" charset="0"/>
              </a:rPr>
              <a:t>, fissures profondes</a:t>
            </a:r>
            <a:endParaRPr lang="fr-FR" altLang="fr-FR" sz="1600">
              <a:solidFill>
                <a:srgbClr val="000099"/>
              </a:solidFill>
            </a:endParaRP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Peau aspect sale</a:t>
            </a:r>
            <a:endParaRPr lang="fr-FR" altLang="fr-FR" sz="1600">
              <a:solidFill>
                <a:srgbClr val="000099"/>
              </a:solidFill>
            </a:endParaRPr>
          </a:p>
        </p:txBody>
      </p:sp>
      <p:sp>
        <p:nvSpPr>
          <p:cNvPr id="3" name="Text Box 6"/>
          <p:cNvSpPr>
            <a:spLocks noChangeArrowheads="1"/>
          </p:cNvSpPr>
          <p:nvPr/>
        </p:nvSpPr>
        <p:spPr bwMode="auto">
          <a:xfrm>
            <a:off x="8534400" y="2216150"/>
            <a:ext cx="25892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Petroleum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2838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a:t>
            </a:r>
            <a:r>
              <a:rPr lang="fr-FR" altLang="fr-FR" sz="3200" b="1">
                <a:solidFill>
                  <a:srgbClr val="FFFFFF"/>
                </a:solidFill>
                <a:ea typeface="Tahoma" panose="020B0604030504040204" pitchFamily="34" charset="0"/>
                <a:cs typeface="Arial" panose="020B0604020202020204" pitchFamily="34" charset="0"/>
              </a:rPr>
              <a:t> Dermatologie hivernale</a:t>
            </a:r>
          </a:p>
        </p:txBody>
      </p:sp>
      <p:sp>
        <p:nvSpPr>
          <p:cNvPr id="528388"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Gerçures, crevasses</a:t>
            </a:r>
          </a:p>
        </p:txBody>
      </p:sp>
      <p:pic>
        <p:nvPicPr>
          <p:cNvPr id="6" name="Image 5"/>
          <p:cNvPicPr>
            <a:picLocks noChangeAspect="1"/>
          </p:cNvPicPr>
          <p:nvPr/>
        </p:nvPicPr>
        <p:blipFill rotWithShape="1">
          <a:blip r:embed="rId4"/>
          <a:srcRect r="2839"/>
          <a:stretch/>
        </p:blipFill>
        <p:spPr>
          <a:xfrm>
            <a:off x="3355975" y="3448050"/>
            <a:ext cx="5457825" cy="28305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 </a:t>
            </a:r>
            <a:r>
              <a:rPr lang="fr-FR" altLang="fr-FR" sz="3200" b="1">
                <a:solidFill>
                  <a:srgbClr val="FFFFFF"/>
                </a:solidFill>
                <a:ea typeface="Tahoma" panose="020B0604030504040204" pitchFamily="34" charset="0"/>
                <a:cs typeface="Arial" panose="020B0604020202020204" pitchFamily="34" charset="0"/>
              </a:rPr>
              <a:t>Dermatologie hivernale</a:t>
            </a:r>
          </a:p>
        </p:txBody>
      </p:sp>
      <p:sp>
        <p:nvSpPr>
          <p:cNvPr id="17" name="Shape 2369"/>
          <p:cNvSpPr txBox="1">
            <a:spLocks noChangeArrowheads="1"/>
          </p:cNvSpPr>
          <p:nvPr/>
        </p:nvSpPr>
        <p:spPr bwMode="auto">
          <a:xfrm>
            <a:off x="431800" y="3227388"/>
            <a:ext cx="58578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Sensation de </a:t>
            </a:r>
            <a:r>
              <a:rPr lang="fr-FR" altLang="fr-FR" sz="1600" b="1">
                <a:solidFill>
                  <a:srgbClr val="000099"/>
                </a:solidFill>
                <a:cs typeface="Arial" panose="020B0604020202020204" pitchFamily="34" charset="0"/>
                <a:sym typeface="Arial" panose="020B0604020202020204" pitchFamily="34" charset="0"/>
              </a:rPr>
              <a:t>brûlure intense </a:t>
            </a:r>
            <a:r>
              <a:rPr lang="fr-FR" altLang="fr-FR" sz="1600">
                <a:solidFill>
                  <a:srgbClr val="000099"/>
                </a:solidFill>
                <a:cs typeface="Arial" panose="020B0604020202020204" pitchFamily="34" charset="0"/>
                <a:sym typeface="Arial" panose="020B0604020202020204" pitchFamily="34" charset="0"/>
              </a:rPr>
              <a:t>des doigts ou des orteils</a:t>
            </a:r>
            <a:endParaRPr lang="fr-FR" altLang="fr-FR" sz="1600">
              <a:solidFill>
                <a:srgbClr val="000099"/>
              </a:solidFill>
            </a:endParaRPr>
          </a:p>
          <a:p>
            <a:pPr>
              <a:buClr>
                <a:srgbClr val="3333CC"/>
              </a:buClr>
              <a:buSzPts val="1800"/>
            </a:pPr>
            <a:r>
              <a:rPr lang="fr-FR" altLang="fr-FR" sz="1600">
                <a:solidFill>
                  <a:srgbClr val="000099"/>
                </a:solidFill>
                <a:cs typeface="Arial" panose="020B0604020202020204" pitchFamily="34" charset="0"/>
                <a:sym typeface="Arial" panose="020B0604020202020204" pitchFamily="34" charset="0"/>
              </a:rPr>
              <a:t>      Fourmillements</a:t>
            </a:r>
            <a:endParaRPr lang="fr-FR" altLang="fr-FR" sz="1600">
              <a:solidFill>
                <a:srgbClr val="000099"/>
              </a:solidFill>
            </a:endParaRPr>
          </a:p>
        </p:txBody>
      </p:sp>
      <p:sp>
        <p:nvSpPr>
          <p:cNvPr id="2" name="Rectangle 1"/>
          <p:cNvSpPr>
            <a:spLocks noChangeArrowheads="1"/>
          </p:cNvSpPr>
          <p:nvPr/>
        </p:nvSpPr>
        <p:spPr bwMode="auto">
          <a:xfrm>
            <a:off x="0" y="4656138"/>
            <a:ext cx="6096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Clr>
                <a:srgbClr val="000099"/>
              </a:buClr>
              <a:buSzPts val="1600"/>
              <a:buFontTx/>
              <a:buBlip>
                <a:blip r:embed="rId3"/>
              </a:buBlip>
            </a:pPr>
            <a:r>
              <a:rPr lang="fr-FR" altLang="fr-FR" sz="1600" b="1">
                <a:solidFill>
                  <a:srgbClr val="000099"/>
                </a:solidFill>
                <a:cs typeface="Arial" panose="020B0604020202020204" pitchFamily="34" charset="0"/>
                <a:sym typeface="Arial" panose="020B0604020202020204" pitchFamily="34" charset="0"/>
              </a:rPr>
              <a:t>Brûlures avec démangeaisons</a:t>
            </a:r>
            <a:endParaRPr lang="fr-FR" altLang="fr-FR" b="1"/>
          </a:p>
          <a:p>
            <a:pPr lvl="1">
              <a:buClr>
                <a:srgbClr val="000099"/>
              </a:buClr>
              <a:buSzPts val="1600"/>
            </a:pPr>
            <a:r>
              <a:rPr lang="fr-FR" altLang="fr-FR" sz="1600" b="1">
                <a:solidFill>
                  <a:srgbClr val="000099"/>
                </a:solidFill>
                <a:cs typeface="Arial" panose="020B0604020202020204" pitchFamily="34" charset="0"/>
                <a:sym typeface="Arial" panose="020B0604020202020204" pitchFamily="34" charset="0"/>
              </a:rPr>
              <a:t>     Piqûres comme par une multitude d’aiguilles glacées</a:t>
            </a:r>
            <a:endParaRPr lang="fr-FR" altLang="fr-FR" b="1"/>
          </a:p>
          <a:p>
            <a:pPr lvl="1">
              <a:buClr>
                <a:srgbClr val="000099"/>
              </a:buClr>
              <a:buSzPts val="1600"/>
            </a:pPr>
            <a:r>
              <a:rPr lang="fr-FR" altLang="fr-FR" sz="1600" b="1">
                <a:solidFill>
                  <a:srgbClr val="000099"/>
                </a:solidFill>
                <a:cs typeface="Arial" panose="020B0604020202020204" pitchFamily="34" charset="0"/>
                <a:sym typeface="Arial" panose="020B0604020202020204" pitchFamily="34" charset="0"/>
              </a:rPr>
              <a:t>     Fourmillements</a:t>
            </a:r>
            <a:endParaRPr lang="fr-FR" altLang="fr-FR" b="1"/>
          </a:p>
          <a:p>
            <a:pPr lvl="1">
              <a:buClr>
                <a:srgbClr val="000099"/>
              </a:buClr>
              <a:buSzPts val="1600"/>
            </a:pPr>
            <a:r>
              <a:rPr lang="fr-FR" altLang="fr-FR" sz="1600">
                <a:solidFill>
                  <a:srgbClr val="000099"/>
                </a:solidFill>
                <a:cs typeface="Arial" panose="020B0604020202020204" pitchFamily="34" charset="0"/>
                <a:sym typeface="Arial" panose="020B0604020202020204" pitchFamily="34" charset="0"/>
              </a:rPr>
              <a:t>     Froid glacial localisé (membres, dos)</a:t>
            </a:r>
            <a:endParaRPr lang="fr-FR" altLang="fr-FR"/>
          </a:p>
        </p:txBody>
      </p:sp>
      <p:sp>
        <p:nvSpPr>
          <p:cNvPr id="3" name="Rectangle 2"/>
          <p:cNvSpPr/>
          <p:nvPr/>
        </p:nvSpPr>
        <p:spPr>
          <a:xfrm>
            <a:off x="431800" y="1990725"/>
            <a:ext cx="6226175" cy="584200"/>
          </a:xfrm>
          <a:prstGeom prst="rect">
            <a:avLst/>
          </a:prstGeom>
        </p:spPr>
        <p:txBody>
          <a:bodyPr>
            <a:spAutoFit/>
          </a:bodyPr>
          <a:lstStyle/>
          <a:p>
            <a:pPr marL="342900" indent="-342900" fontAlgn="auto">
              <a:spcBef>
                <a:spcPts val="360"/>
              </a:spcBef>
              <a:spcAft>
                <a:spcPts val="0"/>
              </a:spcAft>
              <a:buClr>
                <a:srgbClr val="3333CC"/>
              </a:buClr>
              <a:buSzPts val="1800"/>
              <a:buFontTx/>
              <a:buBlip>
                <a:blip r:embed="rId3"/>
              </a:buBlip>
              <a:defRPr/>
            </a:pPr>
            <a:r>
              <a:rPr lang="fr-FR" sz="1600" dirty="0">
                <a:solidFill>
                  <a:srgbClr val="000099"/>
                </a:solidFill>
                <a:latin typeface="+mn-lt"/>
                <a:ea typeface="Arial"/>
                <a:cs typeface="Arial"/>
                <a:sym typeface="Arial"/>
              </a:rPr>
              <a:t>Action sur les </a:t>
            </a:r>
            <a:r>
              <a:rPr lang="fr-FR" sz="1600" b="1" dirty="0">
                <a:solidFill>
                  <a:srgbClr val="000099"/>
                </a:solidFill>
                <a:latin typeface="+mn-lt"/>
                <a:ea typeface="Arial"/>
                <a:cs typeface="Arial"/>
                <a:sym typeface="Arial"/>
              </a:rPr>
              <a:t>capillaires</a:t>
            </a:r>
          </a:p>
          <a:p>
            <a:pPr marL="357188" indent="-357188" fontAlgn="auto">
              <a:spcBef>
                <a:spcPts val="0"/>
              </a:spcBef>
              <a:spcAft>
                <a:spcPts val="0"/>
              </a:spcAft>
              <a:buClr>
                <a:srgbClr val="3333CC"/>
              </a:buClr>
              <a:buSzPts val="1800"/>
              <a:defRPr/>
            </a:pPr>
            <a:r>
              <a:rPr lang="fr-FR" sz="1600" b="1" dirty="0">
                <a:solidFill>
                  <a:srgbClr val="000099"/>
                </a:solidFill>
                <a:latin typeface="+mn-lt"/>
                <a:cs typeface="Arial"/>
                <a:sym typeface="Arial"/>
              </a:rPr>
              <a:t>	Sensation de meurtrissures </a:t>
            </a:r>
            <a:r>
              <a:rPr lang="fr-FR" sz="1600" i="1" dirty="0">
                <a:solidFill>
                  <a:srgbClr val="000099"/>
                </a:solidFill>
                <a:latin typeface="+mn-lt"/>
                <a:cs typeface="Arial"/>
                <a:sym typeface="Arial"/>
              </a:rPr>
              <a:t>aggravée par le moindre contact</a:t>
            </a:r>
            <a:endParaRPr lang="fr-FR" sz="1600" i="1" dirty="0">
              <a:solidFill>
                <a:srgbClr val="000099"/>
              </a:solidFill>
              <a:latin typeface="+mn-lt"/>
            </a:endParaRPr>
          </a:p>
        </p:txBody>
      </p:sp>
      <p:sp>
        <p:nvSpPr>
          <p:cNvPr id="12" name="Text Box 6"/>
          <p:cNvSpPr>
            <a:spLocks noChangeArrowheads="1"/>
          </p:cNvSpPr>
          <p:nvPr/>
        </p:nvSpPr>
        <p:spPr bwMode="auto">
          <a:xfrm>
            <a:off x="8085138" y="4610100"/>
            <a:ext cx="30495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Agaricus muscarius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8229600" y="1903413"/>
            <a:ext cx="29051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Arnica montana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8" name="Text Box 6"/>
          <p:cNvSpPr>
            <a:spLocks noChangeArrowheads="1"/>
          </p:cNvSpPr>
          <p:nvPr/>
        </p:nvSpPr>
        <p:spPr bwMode="auto">
          <a:xfrm>
            <a:off x="8245475" y="3248025"/>
            <a:ext cx="28892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Secale cornutum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30440"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Engelures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P spid="12" grpId="0" animBg="1"/>
      <p:bldP spid="13" grpId="0" animBg="1"/>
      <p:bldP spid="1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3.7. </a:t>
            </a:r>
            <a:r>
              <a:rPr lang="fr-FR" altLang="fr-FR" sz="3200" b="1">
                <a:solidFill>
                  <a:srgbClr val="FFFFFF"/>
                </a:solidFill>
                <a:ea typeface="Tahoma" panose="020B0604030504040204" pitchFamily="34" charset="0"/>
                <a:cs typeface="Arial" panose="020B0604020202020204" pitchFamily="34" charset="0"/>
              </a:rPr>
              <a:t>Dermatologie hivernale</a:t>
            </a:r>
          </a:p>
        </p:txBody>
      </p:sp>
      <p:sp>
        <p:nvSpPr>
          <p:cNvPr id="17" name="Shape 2369"/>
          <p:cNvSpPr txBox="1"/>
          <p:nvPr/>
        </p:nvSpPr>
        <p:spPr>
          <a:xfrm>
            <a:off x="569913" y="4070350"/>
            <a:ext cx="5322887" cy="942975"/>
          </a:xfrm>
          <a:prstGeom prst="rect">
            <a:avLst/>
          </a:prstGeom>
          <a:noFill/>
          <a:ln>
            <a:noFill/>
          </a:ln>
        </p:spPr>
        <p:txBody>
          <a:bodyPr lIns="91425" tIns="45700" rIns="91425" bIns="45700"/>
          <a:lstStyle>
            <a:lvl1pPr indent="365125">
              <a:defRPr>
                <a:solidFill>
                  <a:schemeClr val="tx1"/>
                </a:solidFill>
                <a:latin typeface="Arial" panose="020B0604020202020204" pitchFamily="34" charset="0"/>
              </a:defRPr>
            </a:lvl1pPr>
            <a:lvl2pPr marL="830263" indent="-285750">
              <a:defRPr>
                <a:solidFill>
                  <a:schemeClr val="tx1"/>
                </a:solidFill>
                <a:latin typeface="Arial" panose="020B0604020202020204" pitchFamily="34" charset="0"/>
              </a:defRPr>
            </a:lvl2pPr>
            <a:lvl3pPr marL="1238250" indent="-228600">
              <a:defRPr>
                <a:solidFill>
                  <a:schemeClr val="tx1"/>
                </a:solidFill>
                <a:latin typeface="Arial" panose="020B0604020202020204" pitchFamily="34" charset="0"/>
              </a:defRPr>
            </a:lvl3pPr>
            <a:lvl4pPr marL="1646238"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Fissures des </a:t>
            </a:r>
            <a:r>
              <a:rPr lang="fr-FR" altLang="fr-FR" sz="1600" b="1">
                <a:solidFill>
                  <a:srgbClr val="000099"/>
                </a:solidFill>
                <a:cs typeface="Arial" panose="020B0604020202020204" pitchFamily="34" charset="0"/>
                <a:sym typeface="Arial" panose="020B0604020202020204" pitchFamily="34" charset="0"/>
              </a:rPr>
              <a:t>commissures labiales et anales</a:t>
            </a:r>
            <a:endParaRPr lang="fr-FR" altLang="fr-FR" sz="1600" b="1">
              <a:solidFill>
                <a:srgbClr val="000099"/>
              </a:solidFill>
            </a:endParaRP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Ulcération de la fissure (effet cicatrisant)</a:t>
            </a:r>
            <a:endParaRPr lang="fr-FR" altLang="fr-FR" sz="1600">
              <a:solidFill>
                <a:srgbClr val="000099"/>
              </a:solidFill>
            </a:endParaRPr>
          </a:p>
        </p:txBody>
      </p:sp>
      <p:sp>
        <p:nvSpPr>
          <p:cNvPr id="3" name="Rectangle 2"/>
          <p:cNvSpPr/>
          <p:nvPr/>
        </p:nvSpPr>
        <p:spPr>
          <a:xfrm>
            <a:off x="569913" y="2138363"/>
            <a:ext cx="6096000" cy="917575"/>
          </a:xfrm>
          <a:prstGeom prst="rect">
            <a:avLst/>
          </a:prstGeom>
        </p:spPr>
        <p:txBody>
          <a:bodyPr>
            <a:spAutoFit/>
          </a:bodyPr>
          <a:lstStyle>
            <a:lvl1pPr indent="365125">
              <a:defRPr>
                <a:solidFill>
                  <a:schemeClr val="tx1"/>
                </a:solidFill>
                <a:latin typeface="Arial" panose="020B0604020202020204" pitchFamily="34" charset="0"/>
              </a:defRPr>
            </a:lvl1pPr>
            <a:lvl2pPr marL="830263" indent="-285750">
              <a:defRPr>
                <a:solidFill>
                  <a:schemeClr val="tx1"/>
                </a:solidFill>
                <a:latin typeface="Arial" panose="020B0604020202020204" pitchFamily="34" charset="0"/>
              </a:defRPr>
            </a:lvl2pPr>
            <a:lvl3pPr marL="1238250" indent="-228600">
              <a:defRPr>
                <a:solidFill>
                  <a:schemeClr val="tx1"/>
                </a:solidFill>
                <a:latin typeface="Arial" panose="020B0604020202020204" pitchFamily="34" charset="0"/>
              </a:defRPr>
            </a:lvl3pPr>
            <a:lvl4pPr marL="1646238"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Fissures à </a:t>
            </a:r>
            <a:r>
              <a:rPr lang="fr-FR" altLang="fr-FR" sz="1600" b="1">
                <a:solidFill>
                  <a:srgbClr val="000099"/>
                </a:solidFill>
                <a:cs typeface="Arial" panose="020B0604020202020204" pitchFamily="34" charset="0"/>
                <a:sym typeface="Arial" panose="020B0604020202020204" pitchFamily="34" charset="0"/>
              </a:rPr>
              <a:t>bords nets, fond rouge</a:t>
            </a:r>
            <a:endParaRPr lang="fr-FR" altLang="fr-FR" sz="1600" b="1">
              <a:solidFill>
                <a:srgbClr val="000099"/>
              </a:solidFill>
            </a:endParaRPr>
          </a:p>
          <a:p>
            <a:pPr>
              <a:spcBef>
                <a:spcPts val="363"/>
              </a:spcBef>
              <a:buClr>
                <a:srgbClr val="3333CC"/>
              </a:buClr>
              <a:buSzPts val="1800"/>
            </a:pPr>
            <a:r>
              <a:rPr lang="fr-FR" altLang="fr-FR" sz="1600">
                <a:solidFill>
                  <a:srgbClr val="000099"/>
                </a:solidFill>
                <a:cs typeface="Arial" panose="020B0604020202020204" pitchFamily="34" charset="0"/>
                <a:sym typeface="Arial" panose="020B0604020202020204" pitchFamily="34" charset="0"/>
              </a:rPr>
              <a:t>Douleur </a:t>
            </a:r>
            <a:r>
              <a:rPr lang="fr-FR" altLang="fr-FR" sz="1600" b="1">
                <a:solidFill>
                  <a:srgbClr val="000099"/>
                </a:solidFill>
                <a:cs typeface="Arial" panose="020B0604020202020204" pitchFamily="34" charset="0"/>
                <a:sym typeface="Arial" panose="020B0604020202020204" pitchFamily="34" charset="0"/>
              </a:rPr>
              <a:t>piquante (écharde)</a:t>
            </a:r>
            <a:endParaRPr lang="fr-FR" altLang="fr-FR" sz="1600" b="1">
              <a:solidFill>
                <a:srgbClr val="000099"/>
              </a:solidFill>
            </a:endParaRPr>
          </a:p>
          <a:p>
            <a:pPr>
              <a:spcBef>
                <a:spcPts val="363"/>
              </a:spcBef>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Contours de teinte jaune d’or</a:t>
            </a:r>
            <a:endParaRPr lang="fr-FR" altLang="fr-FR" sz="1600" b="1">
              <a:solidFill>
                <a:srgbClr val="000099"/>
              </a:solidFill>
            </a:endParaRPr>
          </a:p>
        </p:txBody>
      </p:sp>
      <p:sp>
        <p:nvSpPr>
          <p:cNvPr id="13" name="Text Box 6"/>
          <p:cNvSpPr>
            <a:spLocks noChangeArrowheads="1"/>
          </p:cNvSpPr>
          <p:nvPr/>
        </p:nvSpPr>
        <p:spPr bwMode="auto">
          <a:xfrm>
            <a:off x="8229600" y="2051050"/>
            <a:ext cx="290512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Nitricum acidum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18" name="Text Box 6"/>
          <p:cNvSpPr>
            <a:spLocks noChangeArrowheads="1"/>
          </p:cNvSpPr>
          <p:nvPr/>
        </p:nvSpPr>
        <p:spPr bwMode="auto">
          <a:xfrm>
            <a:off x="8545513" y="4110038"/>
            <a:ext cx="2589212"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Condurango 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a:t>
            </a:r>
          </a:p>
        </p:txBody>
      </p:sp>
      <p:sp>
        <p:nvSpPr>
          <p:cNvPr id="532486"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Perlèche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3" grpId="0" animBg="1"/>
      <p:bldP spid="1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Espace réservé du contenu 1"/>
          <p:cNvSpPr>
            <a:spLocks noGrp="1"/>
          </p:cNvSpPr>
          <p:nvPr>
            <p:ph idx="1"/>
          </p:nvPr>
        </p:nvSpPr>
        <p:spPr bwMode="auto">
          <a:xfrm>
            <a:off x="890588" y="2212975"/>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fr-FR" altLang="fr-FR" sz="2000">
                <a:solidFill>
                  <a:srgbClr val="000099"/>
                </a:solidFill>
              </a:rPr>
              <a:t> </a:t>
            </a:r>
            <a:endParaRPr lang="fr-FR" altLang="fr-FR" sz="2000">
              <a:solidFill>
                <a:srgbClr val="000099"/>
              </a:solidFill>
              <a:cs typeface="Arial" panose="020B0604020202020204" pitchFamily="34" charset="0"/>
            </a:endParaRPr>
          </a:p>
          <a:p>
            <a:pPr marL="0" indent="0">
              <a:spcBef>
                <a:spcPct val="0"/>
              </a:spcBef>
              <a:buFontTx/>
              <a:buBlip>
                <a:blip r:embed="rId3"/>
              </a:buBlip>
            </a:pPr>
            <a:r>
              <a:rPr lang="fr-FR" altLang="fr-FR" sz="2000" b="1">
                <a:solidFill>
                  <a:srgbClr val="000099"/>
                </a:solidFill>
                <a:cs typeface="Arial" panose="020B0604020202020204" pitchFamily="34" charset="0"/>
              </a:rPr>
              <a:t>  Orgelet </a:t>
            </a:r>
            <a:r>
              <a:rPr lang="fr-FR" altLang="fr-FR" sz="2000">
                <a:solidFill>
                  <a:srgbClr val="000099"/>
                </a:solidFill>
                <a:cs typeface="Arial" panose="020B0604020202020204" pitchFamily="34" charset="0"/>
              </a:rPr>
              <a:t>: </a:t>
            </a:r>
            <a:r>
              <a:rPr lang="en-US" altLang="fr-FR" sz="2000">
                <a:solidFill>
                  <a:srgbClr val="000099"/>
                </a:solidFill>
                <a:cs typeface="Arial" panose="020B0604020202020204" pitchFamily="34" charset="0"/>
              </a:rPr>
              <a:t> infection </a:t>
            </a:r>
            <a:r>
              <a:rPr lang="en-US" altLang="fr-FR" sz="2000" b="1">
                <a:solidFill>
                  <a:srgbClr val="000099"/>
                </a:solidFill>
                <a:cs typeface="Arial" panose="020B0604020202020204" pitchFamily="34" charset="0"/>
              </a:rPr>
              <a:t>bactérienne</a:t>
            </a:r>
            <a:r>
              <a:rPr lang="en-US" altLang="fr-FR" sz="2000">
                <a:solidFill>
                  <a:srgbClr val="000099"/>
                </a:solidFill>
                <a:cs typeface="Arial" panose="020B0604020202020204" pitchFamily="34" charset="0"/>
              </a:rPr>
              <a:t> du bord libre de la paupière, prenant un cil.</a:t>
            </a: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None/>
            </a:pPr>
            <a:endParaRPr lang="en-US" altLang="fr-FR" sz="2000">
              <a:solidFill>
                <a:srgbClr val="000099"/>
              </a:solidFill>
              <a:cs typeface="Arial" panose="020B0604020202020204" pitchFamily="34" charset="0"/>
            </a:endParaRPr>
          </a:p>
          <a:p>
            <a:pPr marL="0" indent="0">
              <a:spcBef>
                <a:spcPct val="0"/>
              </a:spcBef>
              <a:buFontTx/>
              <a:buBlip>
                <a:blip r:embed="rId3"/>
              </a:buBlip>
            </a:pPr>
            <a:r>
              <a:rPr lang="en-US" altLang="fr-FR" sz="2000" b="1">
                <a:solidFill>
                  <a:srgbClr val="000099"/>
                </a:solidFill>
                <a:cs typeface="Arial" panose="020B0604020202020204" pitchFamily="34" charset="0"/>
              </a:rPr>
              <a:t>  Chalazion</a:t>
            </a:r>
            <a:r>
              <a:rPr lang="en-US" altLang="fr-FR" sz="2000">
                <a:solidFill>
                  <a:srgbClr val="000099"/>
                </a:solidFill>
                <a:cs typeface="Arial" panose="020B0604020202020204" pitchFamily="34" charset="0"/>
              </a:rPr>
              <a:t>: </a:t>
            </a:r>
            <a:r>
              <a:rPr lang="en-US" altLang="fr-FR" sz="2000" b="1">
                <a:solidFill>
                  <a:srgbClr val="000099"/>
                </a:solidFill>
                <a:cs typeface="Arial" panose="020B0604020202020204" pitchFamily="34" charset="0"/>
              </a:rPr>
              <a:t>inflammation</a:t>
            </a:r>
            <a:r>
              <a:rPr lang="en-US" altLang="fr-FR" sz="2000">
                <a:solidFill>
                  <a:srgbClr val="000099"/>
                </a:solidFill>
                <a:cs typeface="Arial" panose="020B0604020202020204" pitchFamily="34" charset="0"/>
              </a:rPr>
              <a:t> liée à un engorgement d’une glande de Meibomius</a:t>
            </a:r>
          </a:p>
          <a:p>
            <a:pPr marL="0" indent="0">
              <a:buFontTx/>
              <a:buNone/>
            </a:pPr>
            <a:endParaRPr lang="fr-FR" altLang="fr-FR" sz="2000">
              <a:solidFill>
                <a:srgbClr val="000099"/>
              </a:solidFill>
              <a:cs typeface="Arial" panose="020B0604020202020204" pitchFamily="34" charset="0"/>
            </a:endParaRPr>
          </a:p>
        </p:txBody>
      </p:sp>
      <p:sp>
        <p:nvSpPr>
          <p:cNvPr id="534530" name="Espace réservé du contenu 2"/>
          <p:cNvSpPr txBox="1">
            <a:spLocks/>
          </p:cNvSpPr>
          <p:nvPr/>
        </p:nvSpPr>
        <p:spPr bwMode="auto">
          <a:xfrm>
            <a:off x="246063" y="1196975"/>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3200"/>
          </a:p>
          <a:p>
            <a:pPr>
              <a:buFont typeface="Wingdings" panose="05000000000000000000" pitchFamily="2" charset="2"/>
              <a:buChar char="v"/>
            </a:pPr>
            <a:r>
              <a:rPr lang="fr-FR" altLang="fr-FR" sz="2000" b="1" i="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Quelques rappels</a:t>
            </a:r>
            <a:endParaRPr lang="fr-FR" altLang="fr-FR" sz="3200"/>
          </a:p>
        </p:txBody>
      </p:sp>
      <p:pic>
        <p:nvPicPr>
          <p:cNvPr id="6146" name="Picture 2" descr="Résultat de recherche d'images pour &quot;photo orgelet&quot;"/>
          <p:cNvPicPr>
            <a:picLocks noChangeAspect="1" noChangeArrowheads="1"/>
          </p:cNvPicPr>
          <p:nvPr/>
        </p:nvPicPr>
        <p:blipFill rotWithShape="1">
          <a:blip r:embed="rId4"/>
          <a:srcRect t="14243" r="21887"/>
          <a:stretch/>
        </p:blipFill>
        <p:spPr bwMode="auto">
          <a:xfrm>
            <a:off x="3006725" y="2959100"/>
            <a:ext cx="2184400" cy="1349375"/>
          </a:xfrm>
          <a:prstGeom prst="rect">
            <a:avLst/>
          </a:prstGeom>
          <a:ln>
            <a:noFill/>
          </a:ln>
          <a:effectLst>
            <a:outerShdw blurRad="292100" dist="139700" dir="2700000" algn="tl" rotWithShape="0">
              <a:srgbClr val="333333">
                <a:alpha val="65000"/>
              </a:srgbClr>
            </a:outerShdw>
          </a:effectLst>
        </p:spPr>
      </p:pic>
      <p:pic>
        <p:nvPicPr>
          <p:cNvPr id="6148" name="Picture 4" descr="Résultat de recherche d'images pour &quot;chalazion&quo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9905" r="22663"/>
          <a:stretch/>
        </p:blipFill>
        <p:spPr bwMode="auto">
          <a:xfrm>
            <a:off x="4822825" y="5110163"/>
            <a:ext cx="2173288" cy="1349375"/>
          </a:xfrm>
          <a:prstGeom prst="rect">
            <a:avLst/>
          </a:prstGeom>
          <a:ln>
            <a:noFill/>
          </a:ln>
          <a:effectLst>
            <a:outerShdw blurRad="292100" dist="139700" dir="2700000" algn="tl" rotWithShape="0">
              <a:srgbClr val="333333">
                <a:alpha val="65000"/>
              </a:srgbClr>
            </a:outerShdw>
          </a:effectLst>
        </p:spPr>
      </p:pic>
      <p:sp>
        <p:nvSpPr>
          <p:cNvPr id="534533"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3.8. Orgelet - chalazion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ZoneTexte 2"/>
          <p:cNvSpPr txBox="1">
            <a:spLocks noChangeArrowheads="1"/>
          </p:cNvSpPr>
          <p:nvPr/>
        </p:nvSpPr>
        <p:spPr bwMode="auto">
          <a:xfrm>
            <a:off x="1038225" y="1693863"/>
            <a:ext cx="97234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b="1">
              <a:solidFill>
                <a:srgbClr val="000099"/>
              </a:solidFill>
              <a:cs typeface="Arial" panose="020B0604020202020204" pitchFamily="34" charset="0"/>
            </a:endParaRPr>
          </a:p>
          <a:p>
            <a:endParaRPr lang="fr-FR" altLang="fr-FR" sz="2000" b="1">
              <a:solidFill>
                <a:srgbClr val="000099"/>
              </a:solidFill>
              <a:cs typeface="Arial" panose="020B0604020202020204" pitchFamily="34" charset="0"/>
            </a:endParaRPr>
          </a:p>
          <a:p>
            <a:pPr algn="just">
              <a:buFontTx/>
              <a:buBlip>
                <a:blip r:embed="rId3"/>
              </a:buBlip>
            </a:pPr>
            <a:r>
              <a:rPr lang="fr-FR" altLang="fr-FR" sz="2000">
                <a:solidFill>
                  <a:srgbClr val="000099"/>
                </a:solidFill>
              </a:rPr>
              <a:t>  En cas de :</a:t>
            </a:r>
          </a:p>
          <a:p>
            <a:pPr lvl="3" algn="just">
              <a:lnSpc>
                <a:spcPct val="150000"/>
              </a:lnSpc>
              <a:buFontTx/>
              <a:buChar char="-"/>
            </a:pPr>
            <a:r>
              <a:rPr lang="fr-FR" altLang="fr-FR" sz="2000">
                <a:solidFill>
                  <a:srgbClr val="000099"/>
                </a:solidFill>
              </a:rPr>
              <a:t>douleur</a:t>
            </a:r>
            <a:endParaRPr lang="fr-FR" altLang="fr-FR" sz="2000">
              <a:solidFill>
                <a:srgbClr val="000099"/>
              </a:solidFill>
              <a:cs typeface="Arial" panose="020B0604020202020204" pitchFamily="34" charset="0"/>
            </a:endParaRPr>
          </a:p>
          <a:p>
            <a:pPr lvl="3" algn="just">
              <a:lnSpc>
                <a:spcPct val="150000"/>
              </a:lnSpc>
              <a:buFontTx/>
              <a:buChar char="-"/>
            </a:pPr>
            <a:r>
              <a:rPr lang="fr-FR" altLang="fr-FR" sz="2000">
                <a:solidFill>
                  <a:srgbClr val="000099"/>
                </a:solidFill>
                <a:cs typeface="Arial" panose="020B0604020202020204" pitchFamily="34" charset="0"/>
              </a:rPr>
              <a:t>p</a:t>
            </a:r>
            <a:r>
              <a:rPr lang="fr-FR" altLang="fr-FR" sz="2000">
                <a:solidFill>
                  <a:srgbClr val="000099"/>
                </a:solidFill>
              </a:rPr>
              <a:t>hotophobie</a:t>
            </a:r>
            <a:endParaRPr lang="fr-FR" altLang="fr-FR" sz="2000">
              <a:solidFill>
                <a:srgbClr val="000099"/>
              </a:solidFill>
              <a:cs typeface="Arial" panose="020B0604020202020204" pitchFamily="34" charset="0"/>
            </a:endParaRPr>
          </a:p>
          <a:p>
            <a:pPr lvl="3" algn="just">
              <a:lnSpc>
                <a:spcPct val="150000"/>
              </a:lnSpc>
              <a:buFontTx/>
              <a:buChar char="-"/>
            </a:pPr>
            <a:r>
              <a:rPr lang="fr-FR" altLang="fr-FR" sz="2000">
                <a:solidFill>
                  <a:srgbClr val="000099"/>
                </a:solidFill>
                <a:cs typeface="Arial" panose="020B0604020202020204" pitchFamily="34" charset="0"/>
              </a:rPr>
              <a:t>t</a:t>
            </a:r>
            <a:r>
              <a:rPr lang="fr-FR" altLang="fr-FR" sz="2000">
                <a:solidFill>
                  <a:srgbClr val="000099"/>
                </a:solidFill>
              </a:rPr>
              <a:t>roubles de la vision</a:t>
            </a:r>
          </a:p>
          <a:p>
            <a:pPr lvl="3" algn="just">
              <a:lnSpc>
                <a:spcPct val="150000"/>
              </a:lnSpc>
              <a:buFontTx/>
              <a:buChar char="-"/>
            </a:pPr>
            <a:r>
              <a:rPr lang="fr-FR" altLang="fr-FR" sz="2000">
                <a:solidFill>
                  <a:srgbClr val="000099"/>
                </a:solidFill>
                <a:cs typeface="Arial" panose="020B0604020202020204" pitchFamily="34" charset="0"/>
              </a:rPr>
              <a:t>œil rouge et douloureux</a:t>
            </a:r>
          </a:p>
          <a:p>
            <a:pPr algn="just"/>
            <a:endParaRPr lang="fr-FR" altLang="fr-FR" sz="2000" b="1">
              <a:solidFill>
                <a:srgbClr val="000099"/>
              </a:solidFill>
              <a:cs typeface="Arial" panose="020B0604020202020204" pitchFamily="34" charset="0"/>
            </a:endParaRPr>
          </a:p>
        </p:txBody>
      </p:sp>
      <p:pic>
        <p:nvPicPr>
          <p:cNvPr id="536578"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19750" y="1693863"/>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79" name="Espace réservé du contenu 2"/>
          <p:cNvSpPr txBox="1">
            <a:spLocks/>
          </p:cNvSpPr>
          <p:nvPr/>
        </p:nvSpPr>
        <p:spPr bwMode="auto">
          <a:xfrm>
            <a:off x="257175" y="1377950"/>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00"/>
              </a:solidFill>
              <a:cs typeface="Arial" panose="020B0604020202020204" pitchFamily="34" charset="0"/>
            </a:endParaRPr>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Limites du conseil</a:t>
            </a:r>
          </a:p>
          <a:p>
            <a:endParaRPr lang="fr-FR" altLang="fr-FR" sz="2000">
              <a:solidFill>
                <a:srgbClr val="000000"/>
              </a:solidFill>
              <a:cs typeface="Arial" panose="020B0604020202020204" pitchFamily="34" charset="0"/>
            </a:endParaRPr>
          </a:p>
        </p:txBody>
      </p:sp>
      <p:sp>
        <p:nvSpPr>
          <p:cNvPr id="536580" name="Rectangle 10"/>
          <p:cNvSpPr>
            <a:spLocks noChangeArrowheads="1"/>
          </p:cNvSpPr>
          <p:nvPr/>
        </p:nvSpPr>
        <p:spPr bwMode="auto">
          <a:xfrm>
            <a:off x="3222625" y="4664075"/>
            <a:ext cx="634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Ophtalmologie</a:t>
            </a:r>
            <a:endParaRPr lang="fr-FR" altLang="fr-FR" sz="2400" b="1">
              <a:solidFill>
                <a:srgbClr val="000099"/>
              </a:solidFill>
              <a:cs typeface="Arial" panose="020B0604020202020204" pitchFamily="34" charset="0"/>
            </a:endParaRPr>
          </a:p>
        </p:txBody>
      </p:sp>
      <p:sp>
        <p:nvSpPr>
          <p:cNvPr id="536581"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3.8. Orgelet - chalazion</a:t>
            </a:r>
          </a:p>
        </p:txBody>
      </p:sp>
      <p:pic>
        <p:nvPicPr>
          <p:cNvPr id="536582" name="Imag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1788" y="4572000"/>
            <a:ext cx="5794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3" name="ZoneTexte 12"/>
          <p:cNvSpPr txBox="1">
            <a:spLocks noChangeArrowheads="1"/>
          </p:cNvSpPr>
          <p:nvPr/>
        </p:nvSpPr>
        <p:spPr bwMode="auto">
          <a:xfrm>
            <a:off x="1069975" y="4937125"/>
            <a:ext cx="97234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b="1">
              <a:solidFill>
                <a:srgbClr val="000099"/>
              </a:solidFill>
              <a:cs typeface="Arial" panose="020B0604020202020204" pitchFamily="34" charset="0"/>
            </a:endParaRPr>
          </a:p>
          <a:p>
            <a:endParaRPr lang="fr-FR" altLang="fr-FR" sz="2000" b="1">
              <a:solidFill>
                <a:srgbClr val="000099"/>
              </a:solidFill>
              <a:cs typeface="Arial" panose="020B0604020202020204" pitchFamily="34" charset="0"/>
            </a:endParaRPr>
          </a:p>
          <a:p>
            <a:pPr algn="just">
              <a:buFontTx/>
              <a:buBlip>
                <a:blip r:embed="rId3"/>
              </a:buBlip>
            </a:pPr>
            <a:r>
              <a:rPr lang="fr-FR" altLang="fr-FR" sz="2000">
                <a:solidFill>
                  <a:srgbClr val="000099"/>
                </a:solidFill>
              </a:rPr>
              <a:t>  Si </a:t>
            </a:r>
            <a:r>
              <a:rPr lang="fr-FR" altLang="fr-FR" sz="2000" b="1">
                <a:solidFill>
                  <a:srgbClr val="000099"/>
                </a:solidFill>
              </a:rPr>
              <a:t>récidive</a:t>
            </a:r>
            <a:r>
              <a:rPr lang="fr-FR" altLang="fr-FR" sz="2000">
                <a:solidFill>
                  <a:srgbClr val="000099"/>
                </a:solidFill>
              </a:rPr>
              <a:t> fréquente : rechercher un diabète</a:t>
            </a:r>
            <a:endParaRPr lang="fr-FR" altLang="fr-FR" sz="2000">
              <a:solidFill>
                <a:srgbClr val="000099"/>
              </a:solidFill>
              <a:cs typeface="Arial" panose="020B0604020202020204" pitchFamily="34" charset="0"/>
            </a:endParaRPr>
          </a:p>
          <a:p>
            <a:pPr algn="just"/>
            <a:endParaRPr lang="fr-FR" altLang="fr-FR" sz="2000" b="1">
              <a:solidFill>
                <a:srgbClr val="000099"/>
              </a:solidFill>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32" name="Rectangle 24"/>
          <p:cNvSpPr>
            <a:spLocks noChangeArrowheads="1"/>
          </p:cNvSpPr>
          <p:nvPr/>
        </p:nvSpPr>
        <p:spPr bwMode="auto">
          <a:xfrm>
            <a:off x="8637588" y="1671638"/>
            <a:ext cx="2490787"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Staphysagria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2 fois par jour</a:t>
            </a:r>
          </a:p>
        </p:txBody>
      </p:sp>
      <p:sp>
        <p:nvSpPr>
          <p:cNvPr id="887835" name="Rectangle 27"/>
          <p:cNvSpPr>
            <a:spLocks noChangeArrowheads="1"/>
          </p:cNvSpPr>
          <p:nvPr/>
        </p:nvSpPr>
        <p:spPr bwMode="auto">
          <a:xfrm>
            <a:off x="8194675" y="4765675"/>
            <a:ext cx="2933700"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Mercurius solubilis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à 4 fois par jour</a:t>
            </a:r>
          </a:p>
        </p:txBody>
      </p:sp>
      <p:sp>
        <p:nvSpPr>
          <p:cNvPr id="12" name="Text Box 45"/>
          <p:cNvSpPr txBox="1">
            <a:spLocks noChangeArrowheads="1"/>
          </p:cNvSpPr>
          <p:nvPr/>
        </p:nvSpPr>
        <p:spPr bwMode="auto">
          <a:xfrm>
            <a:off x="512763" y="2651125"/>
            <a:ext cx="37830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cs typeface="Arial" panose="020B0604020202020204" pitchFamily="34" charset="0"/>
              </a:rPr>
              <a:t>Œdème rosé, </a:t>
            </a:r>
            <a:r>
              <a:rPr lang="fr-FR" altLang="fr-FR" sz="1600">
                <a:solidFill>
                  <a:srgbClr val="000099"/>
                </a:solidFill>
                <a:cs typeface="Arial" panose="020B0604020202020204" pitchFamily="34" charset="0"/>
              </a:rPr>
              <a:t>douleur piquante, </a:t>
            </a:r>
            <a:r>
              <a:rPr lang="fr-FR" altLang="fr-FR" sz="1600" i="1">
                <a:solidFill>
                  <a:srgbClr val="000099"/>
                </a:solidFill>
                <a:cs typeface="Arial" panose="020B0604020202020204" pitchFamily="34" charset="0"/>
              </a:rPr>
              <a:t>améliorée par le froid</a:t>
            </a:r>
            <a:endParaRPr lang="fr-FR" altLang="fr-FR" sz="1600" b="1" i="1">
              <a:solidFill>
                <a:srgbClr val="000099"/>
              </a:solidFill>
              <a:cs typeface="Arial" panose="020B0604020202020204" pitchFamily="34" charset="0"/>
            </a:endParaRPr>
          </a:p>
        </p:txBody>
      </p:sp>
      <p:sp>
        <p:nvSpPr>
          <p:cNvPr id="13" name="Rectangle 46"/>
          <p:cNvSpPr>
            <a:spLocks noChangeArrowheads="1"/>
          </p:cNvSpPr>
          <p:nvPr/>
        </p:nvSpPr>
        <p:spPr bwMode="auto">
          <a:xfrm>
            <a:off x="8139113" y="2695575"/>
            <a:ext cx="2998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Apis mellifica 15 CH</a:t>
            </a:r>
          </a:p>
          <a:p>
            <a:pPr algn="r" eaLnBrk="0" hangingPunct="0"/>
            <a:r>
              <a:rPr lang="fr-FR" altLang="fr-FR" sz="1600">
                <a:solidFill>
                  <a:srgbClr val="000099"/>
                </a:solidFill>
                <a:cs typeface="Arial" panose="020B0604020202020204" pitchFamily="34" charset="0"/>
              </a:rPr>
              <a:t>5 granules toutes les heures</a:t>
            </a:r>
          </a:p>
        </p:txBody>
      </p:sp>
      <p:sp>
        <p:nvSpPr>
          <p:cNvPr id="15" name="Text Box 55"/>
          <p:cNvSpPr txBox="1">
            <a:spLocks noChangeArrowheads="1"/>
          </p:cNvSpPr>
          <p:nvPr/>
        </p:nvSpPr>
        <p:spPr bwMode="auto">
          <a:xfrm>
            <a:off x="512763" y="3757613"/>
            <a:ext cx="4854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Inflammation </a:t>
            </a:r>
            <a:r>
              <a:rPr lang="fr-FR" altLang="fr-FR" sz="1600" b="1">
                <a:solidFill>
                  <a:srgbClr val="000099"/>
                </a:solidFill>
                <a:cs typeface="Arial" panose="020B0604020202020204" pitchFamily="34" charset="0"/>
              </a:rPr>
              <a:t>rougeur - chaleur - douleur battante </a:t>
            </a:r>
            <a:r>
              <a:rPr lang="fr-FR" altLang="fr-FR" sz="1600" b="1" i="1">
                <a:solidFill>
                  <a:srgbClr val="000099"/>
                </a:solidFill>
                <a:cs typeface="Arial" panose="020B0604020202020204" pitchFamily="34" charset="0"/>
              </a:rPr>
              <a:t>aggravée par le toucher</a:t>
            </a:r>
            <a:endParaRPr lang="fr-FR" altLang="fr-FR" sz="1600" b="1">
              <a:solidFill>
                <a:srgbClr val="000099"/>
              </a:solidFill>
              <a:cs typeface="Arial" panose="020B0604020202020204" pitchFamily="34" charset="0"/>
            </a:endParaRPr>
          </a:p>
        </p:txBody>
      </p:sp>
      <p:sp>
        <p:nvSpPr>
          <p:cNvPr id="16" name="Rectangle 57"/>
          <p:cNvSpPr>
            <a:spLocks noChangeArrowheads="1"/>
          </p:cNvSpPr>
          <p:nvPr/>
        </p:nvSpPr>
        <p:spPr bwMode="auto">
          <a:xfrm>
            <a:off x="8286750" y="3751263"/>
            <a:ext cx="2841625"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Belladonna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à 4 fois par jour</a:t>
            </a:r>
          </a:p>
        </p:txBody>
      </p:sp>
      <p:sp>
        <p:nvSpPr>
          <p:cNvPr id="14" name="Text Box 19"/>
          <p:cNvSpPr txBox="1">
            <a:spLocks noChangeArrowheads="1"/>
          </p:cNvSpPr>
          <p:nvPr/>
        </p:nvSpPr>
        <p:spPr bwMode="auto">
          <a:xfrm>
            <a:off x="512763" y="1693863"/>
            <a:ext cx="578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cs typeface="Arial" panose="020B0604020202020204" pitchFamily="34" charset="0"/>
              </a:rPr>
              <a:t>Dans tous les cas : </a:t>
            </a:r>
            <a:r>
              <a:rPr lang="fr-FR" altLang="fr-FR" sz="1600">
                <a:solidFill>
                  <a:srgbClr val="000099"/>
                </a:solidFill>
                <a:cs typeface="Arial" panose="020B0604020202020204" pitchFamily="34" charset="0"/>
              </a:rPr>
              <a:t>Inflammation du bord libre de la paupière</a:t>
            </a:r>
          </a:p>
        </p:txBody>
      </p:sp>
      <p:grpSp>
        <p:nvGrpSpPr>
          <p:cNvPr id="17" name="Group 40"/>
          <p:cNvGrpSpPr>
            <a:grpSpLocks/>
          </p:cNvGrpSpPr>
          <p:nvPr/>
        </p:nvGrpSpPr>
        <p:grpSpPr bwMode="auto">
          <a:xfrm>
            <a:off x="4908550" y="2192338"/>
            <a:ext cx="360363" cy="350837"/>
            <a:chOff x="1584" y="2688"/>
            <a:chExt cx="166" cy="144"/>
          </a:xfrm>
        </p:grpSpPr>
        <p:sp>
          <p:nvSpPr>
            <p:cNvPr id="538639"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endParaRPr lang="fr-FR" altLang="fr-FR" sz="1600">
                <a:solidFill>
                  <a:srgbClr val="000000"/>
                </a:solidFill>
                <a:cs typeface="Arial" panose="020B0604020202020204" pitchFamily="34" charset="0"/>
              </a:endParaRPr>
            </a:p>
          </p:txBody>
        </p:sp>
        <p:sp>
          <p:nvSpPr>
            <p:cNvPr id="538640"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endParaRPr lang="fr-FR" altLang="fr-FR" sz="1600">
                <a:solidFill>
                  <a:srgbClr val="000000"/>
                </a:solidFill>
                <a:cs typeface="Arial" panose="020B0604020202020204" pitchFamily="34" charset="0"/>
              </a:endParaRPr>
            </a:p>
          </p:txBody>
        </p:sp>
      </p:grpSp>
      <p:sp>
        <p:nvSpPr>
          <p:cNvPr id="2" name="ZoneTexte 1"/>
          <p:cNvSpPr txBox="1">
            <a:spLocks noChangeArrowheads="1"/>
          </p:cNvSpPr>
          <p:nvPr/>
        </p:nvSpPr>
        <p:spPr bwMode="auto">
          <a:xfrm>
            <a:off x="9521825" y="3422650"/>
            <a:ext cx="72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1600" b="1">
                <a:solidFill>
                  <a:srgbClr val="000099"/>
                </a:solidFill>
              </a:rPr>
              <a:t>ou</a:t>
            </a:r>
          </a:p>
        </p:txBody>
      </p:sp>
      <p:sp>
        <p:nvSpPr>
          <p:cNvPr id="21" name="Rectangle 27"/>
          <p:cNvSpPr>
            <a:spLocks noChangeArrowheads="1"/>
          </p:cNvSpPr>
          <p:nvPr/>
        </p:nvSpPr>
        <p:spPr bwMode="auto">
          <a:xfrm>
            <a:off x="8764588" y="5641975"/>
            <a:ext cx="2363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Hepar sulfur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matin et soir</a:t>
            </a:r>
          </a:p>
        </p:txBody>
      </p:sp>
      <p:sp>
        <p:nvSpPr>
          <p:cNvPr id="53863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3.8. Orgelet - chalazion</a:t>
            </a:r>
          </a:p>
        </p:txBody>
      </p:sp>
      <p:sp>
        <p:nvSpPr>
          <p:cNvPr id="19" name="Shape 2144"/>
          <p:cNvSpPr txBox="1"/>
          <p:nvPr/>
        </p:nvSpPr>
        <p:spPr>
          <a:xfrm>
            <a:off x="-155575" y="4883150"/>
            <a:ext cx="5172075" cy="882650"/>
          </a:xfrm>
          <a:prstGeom prst="rect">
            <a:avLst/>
          </a:prstGeom>
          <a:noFill/>
          <a:ln>
            <a:noFill/>
          </a:ln>
        </p:spPr>
        <p:txBody>
          <a:bodyPr lIns="91425" tIns="45700" rIns="91425" bIns="45700"/>
          <a:lstStyle>
            <a:lvl1pPr marL="342900" indent="-342900">
              <a:defRPr>
                <a:solidFill>
                  <a:schemeClr val="tx1"/>
                </a:solidFill>
                <a:latin typeface="Arial" panose="020B0604020202020204" pitchFamily="34" charset="0"/>
              </a:defRPr>
            </a:lvl1pPr>
            <a:lvl2pPr marL="102870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Clr>
                <a:srgbClr val="62C400"/>
              </a:buClr>
              <a:buSzPts val="1500"/>
              <a:buFontTx/>
              <a:buBlip>
                <a:blip r:embed="rId3"/>
              </a:buBlip>
              <a:defRPr/>
            </a:pPr>
            <a:r>
              <a:rPr lang="fr-FR" altLang="fr-FR" sz="1600" dirty="0">
                <a:solidFill>
                  <a:srgbClr val="000099"/>
                </a:solidFill>
                <a:cs typeface="Arial" panose="020B0604020202020204" pitchFamily="34" charset="0"/>
                <a:sym typeface="Arial" panose="020B0604020202020204" pitchFamily="34" charset="0"/>
              </a:rPr>
              <a:t>Sécrétions purulentes, </a:t>
            </a:r>
            <a:r>
              <a:rPr lang="fr-FR" altLang="fr-FR" sz="1600" b="1" dirty="0">
                <a:solidFill>
                  <a:srgbClr val="000099"/>
                </a:solidFill>
                <a:cs typeface="Arial" panose="020B0604020202020204" pitchFamily="34" charset="0"/>
                <a:sym typeface="Arial" panose="020B0604020202020204" pitchFamily="34" charset="0"/>
              </a:rPr>
              <a:t>corrosives, </a:t>
            </a:r>
            <a:r>
              <a:rPr lang="fr-FR" altLang="fr-FR" sz="1600" dirty="0">
                <a:solidFill>
                  <a:srgbClr val="000099"/>
                </a:solidFill>
                <a:cs typeface="Arial" panose="020B0604020202020204" pitchFamily="34" charset="0"/>
                <a:sym typeface="Arial" panose="020B0604020202020204" pitchFamily="34" charset="0"/>
              </a:rPr>
              <a:t>paupière rouge et gonflée,</a:t>
            </a:r>
          </a:p>
          <a:p>
            <a:pPr marL="742950" lvl="1" indent="0">
              <a:buClr>
                <a:srgbClr val="62C400"/>
              </a:buClr>
              <a:buSzPts val="1500"/>
              <a:defRPr/>
            </a:pPr>
            <a:r>
              <a:rPr lang="fr-FR" altLang="fr-FR" sz="1600" dirty="0">
                <a:solidFill>
                  <a:srgbClr val="000099"/>
                </a:solidFill>
                <a:cs typeface="Arial" panose="020B0604020202020204" pitchFamily="34" charset="0"/>
                <a:sym typeface="Arial" panose="020B0604020202020204" pitchFamily="34" charset="0"/>
              </a:rPr>
              <a:t>     Contexte d’infection ORL</a:t>
            </a:r>
            <a:endParaRPr lang="fr-FR" altLang="fr-FR" sz="1600" dirty="0"/>
          </a:p>
        </p:txBody>
      </p:sp>
      <p:sp>
        <p:nvSpPr>
          <p:cNvPr id="3" name="Rectangle 2"/>
          <p:cNvSpPr>
            <a:spLocks noChangeArrowheads="1"/>
          </p:cNvSpPr>
          <p:nvPr/>
        </p:nvSpPr>
        <p:spPr bwMode="auto">
          <a:xfrm>
            <a:off x="244475" y="4456113"/>
            <a:ext cx="1620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buSzPts val="2000"/>
            </a:pPr>
            <a:r>
              <a:rPr lang="fr-FR" altLang="fr-FR" sz="1600" b="1" u="sng">
                <a:solidFill>
                  <a:srgbClr val="000099"/>
                </a:solidFill>
                <a:cs typeface="Arial" panose="020B0604020202020204" pitchFamily="34" charset="0"/>
                <a:sym typeface="Arial" panose="020B0604020202020204" pitchFamily="34" charset="0"/>
              </a:rPr>
              <a:t>Si suppuration</a:t>
            </a:r>
            <a:endParaRPr lang="fr-FR" altLang="fr-FR" sz="1600" u="sng"/>
          </a:p>
        </p:txBody>
      </p:sp>
      <p:sp>
        <p:nvSpPr>
          <p:cNvPr id="20" name="Shape 2144"/>
          <p:cNvSpPr txBox="1">
            <a:spLocks noChangeArrowheads="1"/>
          </p:cNvSpPr>
          <p:nvPr/>
        </p:nvSpPr>
        <p:spPr bwMode="auto">
          <a:xfrm>
            <a:off x="-149225" y="5765800"/>
            <a:ext cx="54578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a:solidFill>
                  <a:schemeClr val="tx1"/>
                </a:solidFill>
                <a:latin typeface="Arial" panose="020B0604020202020204" pitchFamily="34" charset="0"/>
              </a:defRPr>
            </a:lvl1pPr>
            <a:lvl2pPr marL="102870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Clr>
                <a:srgbClr val="62C400"/>
              </a:buClr>
              <a:buSzPts val="1500"/>
              <a:buFontTx/>
              <a:buBlip>
                <a:blip r:embed="rId3"/>
              </a:buBlip>
            </a:pPr>
            <a:r>
              <a:rPr lang="fr-FR" altLang="fr-FR" sz="1600" b="1">
                <a:solidFill>
                  <a:srgbClr val="000099"/>
                </a:solidFill>
                <a:cs typeface="Arial" panose="020B0604020202020204" pitchFamily="34" charset="0"/>
                <a:sym typeface="Arial" panose="020B0604020202020204" pitchFamily="34" charset="0"/>
              </a:rPr>
              <a:t>Sécrétions purulentes, douleur d’écharde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78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8783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32" grpId="0" animBg="1"/>
      <p:bldP spid="887835" grpId="0" animBg="1"/>
      <p:bldP spid="12" grpId="0"/>
      <p:bldP spid="13" grpId="0" animBg="1"/>
      <p:bldP spid="15" grpId="0"/>
      <p:bldP spid="16" grpId="0" animBg="1"/>
      <p:bldP spid="14" grpId="0"/>
      <p:bldP spid="2" grpId="0"/>
      <p:bldP spid="21" grpId="0" animBg="1"/>
      <p:bldP spid="3" grpId="0"/>
      <p:bldP spid="2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Espace réservé du contenu 1"/>
          <p:cNvSpPr>
            <a:spLocks noGrp="1"/>
          </p:cNvSpPr>
          <p:nvPr>
            <p:ph idx="1"/>
          </p:nvPr>
        </p:nvSpPr>
        <p:spPr bwMode="auto">
          <a:xfrm>
            <a:off x="1676400" y="1863725"/>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endParaRPr lang="fr-FR" altLang="fr-FR" sz="2000" b="1">
              <a:solidFill>
                <a:srgbClr val="000099"/>
              </a:solidFill>
            </a:endParaRPr>
          </a:p>
          <a:p>
            <a:pPr marL="0" indent="0">
              <a:buFontTx/>
              <a:buBlip>
                <a:blip r:embed="rId3"/>
              </a:buBlip>
            </a:pPr>
            <a:r>
              <a:rPr lang="fr-FR" altLang="fr-FR" sz="2000" b="1">
                <a:solidFill>
                  <a:srgbClr val="000099"/>
                </a:solidFill>
              </a:rPr>
              <a:t> Infection bactérienne</a:t>
            </a:r>
            <a:r>
              <a:rPr lang="fr-FR" altLang="fr-FR" sz="2000">
                <a:solidFill>
                  <a:srgbClr val="000099"/>
                </a:solidFill>
              </a:rPr>
              <a:t> le plus souvent </a:t>
            </a:r>
            <a:r>
              <a:rPr lang="fr-FR" altLang="fr-FR" sz="2000" b="1">
                <a:solidFill>
                  <a:srgbClr val="000099"/>
                </a:solidFill>
              </a:rPr>
              <a:t>autour de l’ongle</a:t>
            </a:r>
            <a:endParaRPr lang="fr-FR" altLang="fr-FR" sz="2000" b="1">
              <a:solidFill>
                <a:srgbClr val="000099"/>
              </a:solidFill>
              <a:cs typeface="Arial" panose="020B0604020202020204" pitchFamily="34" charset="0"/>
            </a:endParaRPr>
          </a:p>
          <a:p>
            <a:pPr marL="0" indent="0"/>
            <a:endParaRPr lang="fr-FR" altLang="fr-FR" sz="2000">
              <a:solidFill>
                <a:srgbClr val="000099"/>
              </a:solidFill>
            </a:endParaRPr>
          </a:p>
          <a:p>
            <a:pPr marL="0" indent="0">
              <a:buFontTx/>
              <a:buBlip>
                <a:blip r:embed="rId3"/>
              </a:buBlip>
            </a:pPr>
            <a:r>
              <a:rPr lang="fr-FR" altLang="fr-FR" sz="2000">
                <a:solidFill>
                  <a:srgbClr val="000099"/>
                </a:solidFill>
              </a:rPr>
              <a:t> Symptômes  : </a:t>
            </a:r>
          </a:p>
          <a:p>
            <a:pPr marL="457200" lvl="1" indent="0">
              <a:buFontTx/>
              <a:buNone/>
            </a:pPr>
            <a:r>
              <a:rPr lang="fr-FR" altLang="fr-FR" sz="2000">
                <a:solidFill>
                  <a:srgbClr val="000099"/>
                </a:solidFill>
              </a:rPr>
              <a:t>- inflammation </a:t>
            </a:r>
          </a:p>
          <a:p>
            <a:pPr marL="457200" lvl="1" indent="0">
              <a:buFontTx/>
              <a:buNone/>
            </a:pPr>
            <a:r>
              <a:rPr lang="fr-FR" altLang="fr-FR" sz="2000">
                <a:solidFill>
                  <a:srgbClr val="000099"/>
                </a:solidFill>
              </a:rPr>
              <a:t>- douleur pulsative intense</a:t>
            </a:r>
          </a:p>
          <a:p>
            <a:pPr marL="457200" lvl="1" indent="0">
              <a:buFontTx/>
              <a:buNone/>
            </a:pPr>
            <a:r>
              <a:rPr lang="fr-FR" altLang="fr-FR" sz="2000">
                <a:solidFill>
                  <a:srgbClr val="000099"/>
                </a:solidFill>
              </a:rPr>
              <a:t>- suppuration</a:t>
            </a:r>
          </a:p>
          <a:p>
            <a:pPr marL="0" indent="0"/>
            <a:endParaRPr lang="fr-FR" altLang="fr-FR" sz="2000">
              <a:solidFill>
                <a:srgbClr val="000099"/>
              </a:solidFill>
            </a:endParaRPr>
          </a:p>
          <a:p>
            <a:pPr marL="0" indent="0">
              <a:buFontTx/>
              <a:buBlip>
                <a:blip r:embed="rId3"/>
              </a:buBlip>
            </a:pPr>
            <a:r>
              <a:rPr lang="fr-FR" altLang="fr-FR" sz="2000" b="1">
                <a:solidFill>
                  <a:srgbClr val="000099"/>
                </a:solidFill>
                <a:cs typeface="Arial" panose="020B0604020202020204" pitchFamily="34" charset="0"/>
                <a:sym typeface="Wingdings" panose="05000000000000000000" pitchFamily="2" charset="2"/>
              </a:rPr>
              <a:t> Prise en charge nécessaire dans les 48 heures</a:t>
            </a:r>
            <a:endParaRPr lang="fr-FR" altLang="fr-FR" sz="2000" b="1">
              <a:solidFill>
                <a:srgbClr val="000099"/>
              </a:solidFill>
              <a:cs typeface="Arial" panose="020B0604020202020204" pitchFamily="34" charset="0"/>
            </a:endParaRPr>
          </a:p>
          <a:p>
            <a:pPr marL="0" indent="0">
              <a:buFontTx/>
              <a:buNone/>
            </a:pPr>
            <a:r>
              <a:rPr lang="fr-FR" altLang="fr-FR" sz="2000">
                <a:solidFill>
                  <a:srgbClr val="000099"/>
                </a:solidFill>
                <a:sym typeface="Wingdings" panose="05000000000000000000" pitchFamily="2" charset="2"/>
              </a:rPr>
              <a:t> </a:t>
            </a:r>
            <a:r>
              <a:rPr lang="fr-FR" altLang="fr-FR" sz="2000">
                <a:solidFill>
                  <a:srgbClr val="000099"/>
                </a:solidFill>
              </a:rPr>
              <a:t>Complications possibles : ostéoarthrite, phlegmon…</a:t>
            </a:r>
            <a:endParaRPr lang="fr-FR" altLang="fr-FR" sz="2000">
              <a:solidFill>
                <a:srgbClr val="000099"/>
              </a:solidFill>
              <a:cs typeface="Arial" panose="020B0604020202020204" pitchFamily="34" charset="0"/>
            </a:endParaRPr>
          </a:p>
          <a:p>
            <a:pPr marL="0" indent="0"/>
            <a:endParaRPr lang="fr-FR" altLang="fr-FR" sz="2000">
              <a:solidFill>
                <a:srgbClr val="000099"/>
              </a:solidFill>
              <a:cs typeface="Arial" panose="020B0604020202020204" pitchFamily="34" charset="0"/>
            </a:endParaRPr>
          </a:p>
        </p:txBody>
      </p:sp>
      <p:sp>
        <p:nvSpPr>
          <p:cNvPr id="540674" name="Espace réservé du contenu 2"/>
          <p:cNvSpPr txBox="1">
            <a:spLocks/>
          </p:cNvSpPr>
          <p:nvPr/>
        </p:nvSpPr>
        <p:spPr bwMode="auto">
          <a:xfrm>
            <a:off x="257175" y="1196975"/>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3200"/>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Quelques rappels</a:t>
            </a:r>
            <a:endParaRPr lang="fr-FR" altLang="fr-FR" sz="3200"/>
          </a:p>
        </p:txBody>
      </p:sp>
      <p:pic>
        <p:nvPicPr>
          <p:cNvPr id="540675"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988" y="511968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3.9. Panaris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ext Box 2"/>
          <p:cNvSpPr txBox="1">
            <a:spLocks noChangeArrowheads="1"/>
          </p:cNvSpPr>
          <p:nvPr/>
        </p:nvSpPr>
        <p:spPr bwMode="auto">
          <a:xfrm>
            <a:off x="1108075" y="1917700"/>
            <a:ext cx="97409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287338" algn="l"/>
              </a:tabLst>
              <a:defRPr>
                <a:solidFill>
                  <a:schemeClr val="tx1"/>
                </a:solidFill>
                <a:latin typeface="Arial" panose="020B0604020202020204" pitchFamily="34" charset="0"/>
              </a:defRPr>
            </a:lvl1pPr>
            <a:lvl2pPr marL="742950" indent="-285750">
              <a:tabLst>
                <a:tab pos="287338" algn="l"/>
              </a:tabLst>
              <a:defRPr>
                <a:solidFill>
                  <a:schemeClr val="tx1"/>
                </a:solidFill>
                <a:latin typeface="Arial" panose="020B0604020202020204" pitchFamily="34" charset="0"/>
              </a:defRPr>
            </a:lvl2pPr>
            <a:lvl3pPr marL="1143000" indent="-228600">
              <a:tabLst>
                <a:tab pos="287338" algn="l"/>
              </a:tabLst>
              <a:defRPr>
                <a:solidFill>
                  <a:schemeClr val="tx1"/>
                </a:solidFill>
                <a:latin typeface="Arial" panose="020B0604020202020204" pitchFamily="34" charset="0"/>
              </a:defRPr>
            </a:lvl3pPr>
            <a:lvl4pPr marL="1600200" indent="-228600">
              <a:tabLst>
                <a:tab pos="287338" algn="l"/>
              </a:tabLst>
              <a:defRPr>
                <a:solidFill>
                  <a:schemeClr val="tx1"/>
                </a:solidFill>
                <a:latin typeface="Arial" panose="020B0604020202020204" pitchFamily="34" charset="0"/>
              </a:defRPr>
            </a:lvl4pPr>
            <a:lvl5pPr marL="2057400" indent="-228600">
              <a:tabLst>
                <a:tab pos="287338" algn="l"/>
              </a:tabLst>
              <a:defRPr>
                <a:solidFill>
                  <a:schemeClr val="tx1"/>
                </a:solidFill>
                <a:latin typeface="Arial" panose="020B0604020202020204" pitchFamily="34" charset="0"/>
              </a:defRPr>
            </a:lvl5pPr>
            <a:lvl6pPr marL="2514600" indent="-228600" fontAlgn="base">
              <a:spcBef>
                <a:spcPct val="0"/>
              </a:spcBef>
              <a:spcAft>
                <a:spcPct val="0"/>
              </a:spcAft>
              <a:tabLst>
                <a:tab pos="287338" algn="l"/>
              </a:tabLst>
              <a:defRPr>
                <a:solidFill>
                  <a:schemeClr val="tx1"/>
                </a:solidFill>
                <a:latin typeface="Arial" panose="020B0604020202020204" pitchFamily="34" charset="0"/>
              </a:defRPr>
            </a:lvl6pPr>
            <a:lvl7pPr marL="2971800" indent="-228600" fontAlgn="base">
              <a:spcBef>
                <a:spcPct val="0"/>
              </a:spcBef>
              <a:spcAft>
                <a:spcPct val="0"/>
              </a:spcAft>
              <a:tabLst>
                <a:tab pos="287338" algn="l"/>
              </a:tabLst>
              <a:defRPr>
                <a:solidFill>
                  <a:schemeClr val="tx1"/>
                </a:solidFill>
                <a:latin typeface="Arial" panose="020B0604020202020204" pitchFamily="34" charset="0"/>
              </a:defRPr>
            </a:lvl7pPr>
            <a:lvl8pPr marL="3429000" indent="-228600" fontAlgn="base">
              <a:spcBef>
                <a:spcPct val="0"/>
              </a:spcBef>
              <a:spcAft>
                <a:spcPct val="0"/>
              </a:spcAft>
              <a:tabLst>
                <a:tab pos="287338" algn="l"/>
              </a:tabLst>
              <a:defRPr>
                <a:solidFill>
                  <a:schemeClr val="tx1"/>
                </a:solidFill>
                <a:latin typeface="Arial" panose="020B0604020202020204" pitchFamily="34" charset="0"/>
              </a:defRPr>
            </a:lvl8pPr>
            <a:lvl9pPr marL="3886200" indent="-228600" fontAlgn="base">
              <a:spcBef>
                <a:spcPct val="0"/>
              </a:spcBef>
              <a:spcAft>
                <a:spcPct val="0"/>
              </a:spcAft>
              <a:tabLst>
                <a:tab pos="287338" algn="l"/>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2000">
                <a:solidFill>
                  <a:srgbClr val="000099"/>
                </a:solidFill>
                <a:cs typeface="Arial" panose="020B0604020202020204" pitchFamily="34" charset="0"/>
              </a:rPr>
              <a:t>Se limiter aux </a:t>
            </a:r>
            <a:r>
              <a:rPr lang="fr-FR" altLang="fr-FR" sz="2000" b="1" i="1">
                <a:solidFill>
                  <a:srgbClr val="000099"/>
                </a:solidFill>
                <a:cs typeface="Arial" panose="020B0604020202020204" pitchFamily="34" charset="0"/>
              </a:rPr>
              <a:t>pathologies aiguës</a:t>
            </a:r>
            <a:endParaRPr lang="fr-FR" altLang="fr-FR" sz="2000">
              <a:solidFill>
                <a:srgbClr val="000099"/>
              </a:solidFill>
              <a:cs typeface="Arial" panose="020B0604020202020204" pitchFamily="34" charset="0"/>
            </a:endParaRPr>
          </a:p>
          <a:p>
            <a:pPr eaLnBrk="0" hangingPunct="0">
              <a:lnSpc>
                <a:spcPct val="150000"/>
              </a:lnSpc>
              <a:buClr>
                <a:srgbClr val="62C400"/>
              </a:buClr>
              <a:buFont typeface="Symbol" panose="05050102010706020507" pitchFamily="18" charset="2"/>
              <a:buChar char="·"/>
            </a:pPr>
            <a:endParaRPr lang="fr-FR" altLang="fr-FR" sz="2000">
              <a:solidFill>
                <a:srgbClr val="000099"/>
              </a:solidFill>
              <a:cs typeface="Arial" panose="020B0604020202020204" pitchFamily="34" charset="0"/>
            </a:endParaRPr>
          </a:p>
          <a:p>
            <a:pPr eaLnBrk="0" hangingPunct="0">
              <a:spcBef>
                <a:spcPct val="30000"/>
              </a:spcBef>
              <a:buClr>
                <a:srgbClr val="62C400"/>
              </a:buClr>
              <a:buFontTx/>
              <a:buBlip>
                <a:blip r:embed="rId3"/>
              </a:buBlip>
            </a:pPr>
            <a:r>
              <a:rPr lang="fr-FR" altLang="fr-FR" sz="2000">
                <a:solidFill>
                  <a:srgbClr val="000099"/>
                </a:solidFill>
                <a:cs typeface="Arial" panose="020B0604020202020204" pitchFamily="34" charset="0"/>
              </a:rPr>
              <a:t>Dermatologie au comptoir = </a:t>
            </a:r>
            <a:r>
              <a:rPr lang="fr-FR" altLang="fr-FR" sz="2000" b="1">
                <a:solidFill>
                  <a:srgbClr val="000099"/>
                </a:solidFill>
                <a:cs typeface="Arial" panose="020B0604020202020204" pitchFamily="34" charset="0"/>
              </a:rPr>
              <a:t>OBSERVER</a:t>
            </a:r>
          </a:p>
          <a:p>
            <a:pPr eaLnBrk="0" hangingPunct="0">
              <a:spcBef>
                <a:spcPct val="30000"/>
              </a:spcBef>
              <a:buClr>
                <a:srgbClr val="62C400"/>
              </a:buClr>
            </a:pPr>
            <a:endParaRPr lang="fr-FR" altLang="fr-FR" sz="2000" b="1" i="1">
              <a:solidFill>
                <a:srgbClr val="000099"/>
              </a:solidFill>
              <a:cs typeface="Arial" panose="020B0604020202020204" pitchFamily="34" charset="0"/>
            </a:endParaRPr>
          </a:p>
          <a:p>
            <a:pPr eaLnBrk="0" hangingPunct="0">
              <a:spcBef>
                <a:spcPct val="30000"/>
              </a:spcBef>
              <a:buClr>
                <a:srgbClr val="62C400"/>
              </a:buClr>
              <a:buFontTx/>
              <a:buBlip>
                <a:blip r:embed="rId3"/>
              </a:buBlip>
            </a:pPr>
            <a:r>
              <a:rPr lang="fr-FR" altLang="fr-FR" sz="2000" b="1" i="1">
                <a:solidFill>
                  <a:srgbClr val="000099"/>
                </a:solidFill>
                <a:cs typeface="Arial" panose="020B0604020202020204" pitchFamily="34" charset="0"/>
              </a:rPr>
              <a:t>Limiter</a:t>
            </a:r>
            <a:r>
              <a:rPr lang="fr-FR" altLang="fr-FR" sz="2000">
                <a:solidFill>
                  <a:srgbClr val="000099"/>
                </a:solidFill>
                <a:cs typeface="Arial" panose="020B0604020202020204" pitchFamily="34" charset="0"/>
              </a:rPr>
              <a:t> le conseil</a:t>
            </a:r>
            <a:r>
              <a:rPr lang="fr-FR" altLang="fr-FR" sz="2000" b="1" i="1">
                <a:solidFill>
                  <a:srgbClr val="000099"/>
                </a:solidFill>
                <a:cs typeface="Arial" panose="020B0604020202020204" pitchFamily="34" charset="0"/>
              </a:rPr>
              <a:t> dans le temps</a:t>
            </a:r>
            <a:r>
              <a:rPr lang="fr-FR" altLang="fr-FR" sz="2000">
                <a:solidFill>
                  <a:srgbClr val="000099"/>
                </a:solidFill>
                <a:cs typeface="Arial" panose="020B0604020202020204" pitchFamily="34" charset="0"/>
              </a:rPr>
              <a:t> : nécessité d’une amélioration notable rapide (par exemple : 24 ou 48 heures pour un panaris)</a:t>
            </a:r>
          </a:p>
          <a:p>
            <a:pPr eaLnBrk="0" hangingPunct="0">
              <a:buClr>
                <a:srgbClr val="62C400"/>
              </a:buClr>
            </a:pPr>
            <a:endParaRPr lang="fr-FR" altLang="fr-FR" sz="2000">
              <a:solidFill>
                <a:srgbClr val="000099"/>
              </a:solidFill>
              <a:cs typeface="Arial" panose="020B0604020202020204" pitchFamily="34" charset="0"/>
            </a:endParaRPr>
          </a:p>
          <a:p>
            <a:pPr eaLnBrk="0" hangingPunct="0">
              <a:spcBef>
                <a:spcPct val="30000"/>
              </a:spcBef>
              <a:buClr>
                <a:srgbClr val="62C400"/>
              </a:buClr>
              <a:buFontTx/>
              <a:buBlip>
                <a:blip r:embed="rId3"/>
              </a:buBlip>
            </a:pPr>
            <a:r>
              <a:rPr lang="fr-FR" altLang="fr-FR" sz="2000" i="1">
                <a:solidFill>
                  <a:srgbClr val="000099"/>
                </a:solidFill>
                <a:cs typeface="Arial" panose="020B0604020202020204" pitchFamily="34" charset="0"/>
              </a:rPr>
              <a:t>Savoir reconsidérer le problème = </a:t>
            </a:r>
            <a:r>
              <a:rPr lang="fr-FR" altLang="fr-FR" sz="2000" b="1" i="1">
                <a:solidFill>
                  <a:srgbClr val="000099"/>
                </a:solidFill>
                <a:cs typeface="Arial" panose="020B0604020202020204" pitchFamily="34" charset="0"/>
              </a:rPr>
              <a:t>INSTAURER UN SUIVI</a:t>
            </a:r>
          </a:p>
          <a:p>
            <a:pPr eaLnBrk="0" hangingPunct="0">
              <a:spcBef>
                <a:spcPts val="1200"/>
              </a:spcBef>
              <a:buClr>
                <a:srgbClr val="62C400"/>
              </a:buClr>
            </a:pPr>
            <a:r>
              <a:rPr lang="fr-FR" altLang="fr-FR" sz="2000" b="1" i="1">
                <a:solidFill>
                  <a:srgbClr val="000099"/>
                </a:solidFill>
                <a:cs typeface="Arial" panose="020B0604020202020204" pitchFamily="34" charset="0"/>
              </a:rPr>
              <a:t>     Et si besoin, </a:t>
            </a:r>
            <a:r>
              <a:rPr lang="fr-FR" altLang="fr-FR" sz="2000">
                <a:solidFill>
                  <a:srgbClr val="000099"/>
                </a:solidFill>
                <a:cs typeface="Arial" panose="020B0604020202020204" pitchFamily="34" charset="0"/>
              </a:rPr>
              <a:t>orienter vers une consultation médicale</a:t>
            </a:r>
            <a:endParaRPr lang="fr-FR" altLang="fr-FR" sz="2000" b="1" i="1">
              <a:solidFill>
                <a:srgbClr val="000099"/>
              </a:solidFill>
              <a:cs typeface="Arial" panose="020B0604020202020204" pitchFamily="34" charset="0"/>
            </a:endParaRPr>
          </a:p>
        </p:txBody>
      </p:sp>
      <p:sp>
        <p:nvSpPr>
          <p:cNvPr id="30515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2.1. Règles d’or du conseil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62325" y="3608388"/>
            <a:ext cx="7112000" cy="1230312"/>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fontAlgn="auto" hangingPunct="1">
              <a:lnSpc>
                <a:spcPct val="120000"/>
              </a:lnSpc>
              <a:spcBef>
                <a:spcPts val="0"/>
              </a:spcBef>
              <a:spcAft>
                <a:spcPts val="0"/>
              </a:spcAft>
              <a:buClr>
                <a:srgbClr val="62C400"/>
              </a:buClr>
              <a:buFont typeface="Wingdings" panose="05000000000000000000" pitchFamily="2" charset="2"/>
              <a:buChar char="è"/>
              <a:defRPr/>
            </a:pPr>
            <a:r>
              <a:rPr lang="fr-FR" altLang="fr-FR" sz="2000" b="0" dirty="0">
                <a:solidFill>
                  <a:srgbClr val="000099"/>
                </a:solidFill>
                <a:latin typeface="+mj-lt"/>
              </a:rPr>
              <a:t> </a:t>
            </a:r>
            <a:r>
              <a:rPr lang="fr-FR" altLang="fr-FR" sz="2000" dirty="0">
                <a:solidFill>
                  <a:srgbClr val="000099"/>
                </a:solidFill>
                <a:latin typeface="+mj-lt"/>
              </a:rPr>
              <a:t>En attendant un avis médical, ou</a:t>
            </a:r>
          </a:p>
          <a:p>
            <a:pPr eaLnBrk="1" fontAlgn="auto" hangingPunct="1">
              <a:lnSpc>
                <a:spcPct val="120000"/>
              </a:lnSpc>
              <a:spcBef>
                <a:spcPts val="0"/>
              </a:spcBef>
              <a:spcAft>
                <a:spcPts val="0"/>
              </a:spcAft>
              <a:buClr>
                <a:srgbClr val="62C400"/>
              </a:buClr>
              <a:buFont typeface="Wingdings" panose="05000000000000000000" pitchFamily="2" charset="2"/>
              <a:buNone/>
              <a:defRPr/>
            </a:pPr>
            <a:endParaRPr lang="fr-FR" altLang="fr-FR" sz="2000" dirty="0">
              <a:solidFill>
                <a:srgbClr val="000099"/>
              </a:solidFill>
              <a:latin typeface="+mj-lt"/>
            </a:endParaRPr>
          </a:p>
          <a:p>
            <a:pPr eaLnBrk="1" fontAlgn="auto" hangingPunct="1">
              <a:spcBef>
                <a:spcPct val="30000"/>
              </a:spcBef>
              <a:spcAft>
                <a:spcPts val="0"/>
              </a:spcAft>
              <a:buClr>
                <a:srgbClr val="62C400"/>
              </a:buClr>
              <a:buFont typeface="Wingdings" panose="05000000000000000000" pitchFamily="2" charset="2"/>
              <a:buChar char="è"/>
              <a:defRPr/>
            </a:pPr>
            <a:r>
              <a:rPr lang="fr-FR" altLang="fr-FR" sz="2000" dirty="0">
                <a:solidFill>
                  <a:srgbClr val="000099"/>
                </a:solidFill>
                <a:latin typeface="+mj-lt"/>
              </a:rPr>
              <a:t> Pour accompagner une prescription</a:t>
            </a:r>
          </a:p>
        </p:txBody>
      </p:sp>
      <p:pic>
        <p:nvPicPr>
          <p:cNvPr id="542722" name="Imag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6038" y="1928813"/>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2"/>
          <p:cNvSpPr txBox="1">
            <a:spLocks/>
          </p:cNvSpPr>
          <p:nvPr/>
        </p:nvSpPr>
        <p:spPr>
          <a:xfrm>
            <a:off x="255588" y="1684338"/>
            <a:ext cx="34385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Limites du conseil</a:t>
            </a:r>
          </a:p>
          <a:p>
            <a:pPr marL="0" indent="0" defTabSz="914377" fontAlgn="auto">
              <a:spcBef>
                <a:spcPts val="0"/>
              </a:spcBef>
              <a:spcAft>
                <a:spcPts val="0"/>
              </a:spcAft>
              <a:buFontTx/>
              <a:buNone/>
              <a:defRPr/>
            </a:pPr>
            <a:endParaRPr lang="fr-FR" dirty="0">
              <a:latin typeface="+mj-lt"/>
            </a:endParaRPr>
          </a:p>
        </p:txBody>
      </p:sp>
      <p:sp>
        <p:nvSpPr>
          <p:cNvPr id="8" name="Titre 1"/>
          <p:cNvSpPr txBox="1">
            <a:spLocks/>
          </p:cNvSpPr>
          <p:nvPr/>
        </p:nvSpPr>
        <p:spPr bwMode="auto">
          <a:xfrm>
            <a:off x="2303463" y="361950"/>
            <a:ext cx="100711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3.9. Panaris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bwMode="auto">
          <a:xfrm>
            <a:off x="438150" y="4881563"/>
            <a:ext cx="5838825" cy="817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1463" indent="-271463">
              <a:buFontTx/>
              <a:buBlip>
                <a:blip r:embed="rId3"/>
              </a:buBlip>
            </a:pPr>
            <a:r>
              <a:rPr lang="fr-FR" altLang="fr-FR" sz="1600" b="1">
                <a:solidFill>
                  <a:srgbClr val="000099"/>
                </a:solidFill>
              </a:rPr>
              <a:t>Inflammation + suppuration</a:t>
            </a:r>
            <a:endParaRPr lang="fr-FR" altLang="fr-FR" sz="1600" b="1">
              <a:solidFill>
                <a:srgbClr val="000099"/>
              </a:solidFill>
              <a:cs typeface="Arial" panose="020B0604020202020204" pitchFamily="34" charset="0"/>
            </a:endParaRPr>
          </a:p>
          <a:p>
            <a:pPr marL="271463" indent="-271463">
              <a:buFontTx/>
              <a:buNone/>
            </a:pPr>
            <a:r>
              <a:rPr lang="fr-FR" altLang="fr-FR" sz="1600" b="1">
                <a:solidFill>
                  <a:srgbClr val="000099"/>
                </a:solidFill>
              </a:rPr>
              <a:t>     Hyperalgie</a:t>
            </a:r>
            <a:r>
              <a:rPr lang="fr-FR" altLang="fr-FR" sz="1600">
                <a:solidFill>
                  <a:srgbClr val="000099"/>
                </a:solidFill>
              </a:rPr>
              <a:t> et hypersensibilité au toucher</a:t>
            </a:r>
            <a:endParaRPr lang="fr-FR" altLang="fr-FR" sz="1600" b="1">
              <a:solidFill>
                <a:srgbClr val="000099"/>
              </a:solidFill>
              <a:cs typeface="Arial" panose="020B0604020202020204" pitchFamily="34" charset="0"/>
            </a:endParaRPr>
          </a:p>
        </p:txBody>
      </p:sp>
      <p:sp>
        <p:nvSpPr>
          <p:cNvPr id="544770"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3.9. Panaris</a:t>
            </a:r>
          </a:p>
        </p:txBody>
      </p:sp>
      <p:sp>
        <p:nvSpPr>
          <p:cNvPr id="6" name="Rectangle 5"/>
          <p:cNvSpPr>
            <a:spLocks noChangeArrowheads="1"/>
          </p:cNvSpPr>
          <p:nvPr/>
        </p:nvSpPr>
        <p:spPr bwMode="auto">
          <a:xfrm>
            <a:off x="379413" y="2695575"/>
            <a:ext cx="63912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Inflammation : </a:t>
            </a:r>
            <a:r>
              <a:rPr lang="fr-FR" altLang="fr-FR" sz="1600" b="1">
                <a:solidFill>
                  <a:srgbClr val="000099"/>
                </a:solidFill>
              </a:rPr>
              <a:t>rubor, tumor, calor, dolor</a:t>
            </a:r>
            <a:endParaRPr lang="fr-FR" altLang="fr-FR" sz="1600" b="1">
              <a:solidFill>
                <a:srgbClr val="000099"/>
              </a:solidFill>
              <a:cs typeface="Arial" panose="020B0604020202020204" pitchFamily="34" charset="0"/>
            </a:endParaRPr>
          </a:p>
          <a:p>
            <a:r>
              <a:rPr lang="fr-FR" altLang="fr-FR" sz="1600" b="1">
                <a:solidFill>
                  <a:srgbClr val="000099"/>
                </a:solidFill>
              </a:rPr>
              <a:t>pulpe battante</a:t>
            </a:r>
            <a:endParaRPr lang="fr-FR" altLang="fr-FR" sz="1600" b="1">
              <a:solidFill>
                <a:srgbClr val="000099"/>
              </a:solidFill>
              <a:cs typeface="Arial" panose="020B0604020202020204" pitchFamily="34" charset="0"/>
            </a:endParaRPr>
          </a:p>
          <a:p>
            <a:r>
              <a:rPr lang="fr-FR" altLang="fr-FR" sz="1600" b="1">
                <a:solidFill>
                  <a:srgbClr val="000099"/>
                </a:solidFill>
              </a:rPr>
              <a:t>hypersensibilité au toucher, élancements++</a:t>
            </a:r>
            <a:endParaRPr lang="fr-FR" altLang="fr-FR" sz="1600" b="1">
              <a:solidFill>
                <a:srgbClr val="000099"/>
              </a:solidFill>
              <a:cs typeface="Arial" panose="020B0604020202020204" pitchFamily="34" charset="0"/>
            </a:endParaRPr>
          </a:p>
        </p:txBody>
      </p:sp>
      <p:sp>
        <p:nvSpPr>
          <p:cNvPr id="7" name="Rectangle 6"/>
          <p:cNvSpPr>
            <a:spLocks noChangeArrowheads="1"/>
          </p:cNvSpPr>
          <p:nvPr/>
        </p:nvSpPr>
        <p:spPr bwMode="auto">
          <a:xfrm>
            <a:off x="438150" y="1704975"/>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Au début </a:t>
            </a:r>
          </a:p>
          <a:p>
            <a:r>
              <a:rPr lang="fr-FR" altLang="fr-FR" sz="1600" b="1">
                <a:solidFill>
                  <a:srgbClr val="000099"/>
                </a:solidFill>
                <a:cs typeface="Arial" panose="020B0604020202020204" pitchFamily="34" charset="0"/>
              </a:rPr>
              <a:t>Œdème rosé</a:t>
            </a:r>
          </a:p>
          <a:p>
            <a:r>
              <a:rPr lang="fr-FR" altLang="fr-FR" sz="1600">
                <a:solidFill>
                  <a:srgbClr val="000099"/>
                </a:solidFill>
                <a:cs typeface="Arial" panose="020B0604020202020204" pitchFamily="34" charset="0"/>
              </a:rPr>
              <a:t>Prurit brûlant </a:t>
            </a:r>
            <a:r>
              <a:rPr lang="fr-FR" altLang="fr-FR" sz="1600" b="1" i="1">
                <a:solidFill>
                  <a:srgbClr val="000099"/>
                </a:solidFill>
                <a:cs typeface="Arial" panose="020B0604020202020204" pitchFamily="34" charset="0"/>
              </a:rPr>
              <a:t>amélioré par le froid</a:t>
            </a:r>
          </a:p>
        </p:txBody>
      </p:sp>
      <p:sp>
        <p:nvSpPr>
          <p:cNvPr id="10" name="Rectangle 27"/>
          <p:cNvSpPr>
            <a:spLocks noChangeArrowheads="1"/>
          </p:cNvSpPr>
          <p:nvPr/>
        </p:nvSpPr>
        <p:spPr bwMode="auto">
          <a:xfrm>
            <a:off x="8666163" y="2663825"/>
            <a:ext cx="2490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Belladonna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11" name="Rectangle 27"/>
          <p:cNvSpPr>
            <a:spLocks noChangeArrowheads="1"/>
          </p:cNvSpPr>
          <p:nvPr/>
        </p:nvSpPr>
        <p:spPr bwMode="auto">
          <a:xfrm>
            <a:off x="8666163" y="1704975"/>
            <a:ext cx="249078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4 fois par jour</a:t>
            </a:r>
          </a:p>
        </p:txBody>
      </p:sp>
      <p:sp>
        <p:nvSpPr>
          <p:cNvPr id="12" name="Rectangle 27"/>
          <p:cNvSpPr>
            <a:spLocks noChangeArrowheads="1"/>
          </p:cNvSpPr>
          <p:nvPr/>
        </p:nvSpPr>
        <p:spPr bwMode="auto">
          <a:xfrm>
            <a:off x="8824913" y="4987925"/>
            <a:ext cx="2282825"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Hepar sulfur 15 CH</a:t>
            </a:r>
          </a:p>
        </p:txBody>
      </p:sp>
      <p:sp>
        <p:nvSpPr>
          <p:cNvPr id="13" name="Rectangle 12"/>
          <p:cNvSpPr>
            <a:spLocks noChangeArrowheads="1"/>
          </p:cNvSpPr>
          <p:nvPr/>
        </p:nvSpPr>
        <p:spPr bwMode="auto">
          <a:xfrm>
            <a:off x="166688" y="3889375"/>
            <a:ext cx="870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u="sng">
                <a:solidFill>
                  <a:srgbClr val="000099"/>
                </a:solidFill>
              </a:rPr>
              <a:t>Au début</a:t>
            </a:r>
            <a:r>
              <a:rPr lang="fr-FR" altLang="fr-FR" u="sng">
                <a:solidFill>
                  <a:srgbClr val="000099"/>
                </a:solidFill>
              </a:rPr>
              <a:t> du processus suppuratif</a:t>
            </a:r>
            <a:r>
              <a:rPr lang="fr-FR" altLang="fr-FR">
                <a:solidFill>
                  <a:srgbClr val="000099"/>
                </a:solidFill>
              </a:rPr>
              <a:t> (ou après évacuation de la collection purulente) </a:t>
            </a:r>
            <a:endParaRPr lang="fr-FR" altLang="fr-FR" b="1">
              <a:solidFill>
                <a:srgbClr val="000099"/>
              </a:solidFill>
              <a:cs typeface="Arial" panose="020B0604020202020204" pitchFamily="34" charset="0"/>
            </a:endParaRPr>
          </a:p>
        </p:txBody>
      </p:sp>
      <p:sp>
        <p:nvSpPr>
          <p:cNvPr id="14" name="Rectangle 27"/>
          <p:cNvSpPr>
            <a:spLocks noChangeArrowheads="1"/>
          </p:cNvSpPr>
          <p:nvPr/>
        </p:nvSpPr>
        <p:spPr bwMode="auto">
          <a:xfrm>
            <a:off x="9004300" y="4443413"/>
            <a:ext cx="2128838" cy="40798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Pyrogenium 9 CH</a:t>
            </a:r>
          </a:p>
        </p:txBody>
      </p:sp>
      <p:sp>
        <p:nvSpPr>
          <p:cNvPr id="3" name="Rectangle 2"/>
          <p:cNvSpPr>
            <a:spLocks noChangeArrowheads="1"/>
          </p:cNvSpPr>
          <p:nvPr/>
        </p:nvSpPr>
        <p:spPr bwMode="auto">
          <a:xfrm>
            <a:off x="7967663" y="5461000"/>
            <a:ext cx="3332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de chaque matin et soir</a:t>
            </a:r>
          </a:p>
        </p:txBody>
      </p:sp>
      <p:sp>
        <p:nvSpPr>
          <p:cNvPr id="4" name="ZoneTexte 3"/>
          <p:cNvSpPr txBox="1">
            <a:spLocks noChangeArrowheads="1"/>
          </p:cNvSpPr>
          <p:nvPr/>
        </p:nvSpPr>
        <p:spPr bwMode="auto">
          <a:xfrm>
            <a:off x="2981325" y="6070600"/>
            <a:ext cx="7578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b="1" u="sng">
                <a:solidFill>
                  <a:srgbClr val="FF0000"/>
                </a:solidFill>
              </a:rPr>
              <a:t>Amélioration notable en 24 à 48h, sinon consultation médicale obligatoire</a:t>
            </a:r>
          </a:p>
        </p:txBody>
      </p:sp>
      <p:pic>
        <p:nvPicPr>
          <p:cNvPr id="15"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6775" y="5868988"/>
            <a:ext cx="75088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438150" y="4416425"/>
            <a:ext cx="6389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rPr>
              <a:t>Inflammation + tendance à la suppuration</a:t>
            </a:r>
            <a:endParaRPr lang="fr-FR" altLang="fr-FR" sz="1600" b="1">
              <a:solidFill>
                <a:srgbClr val="000099"/>
              </a:solidFill>
              <a:cs typeface="Arial" panose="020B0604020202020204" pitchFamily="34" charset="0"/>
            </a:endParaRPr>
          </a:p>
        </p:txBody>
      </p:sp>
      <p:pic>
        <p:nvPicPr>
          <p:cNvPr id="18" name="Imag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35" presetClass="emph" presetSubtype="0" repeatCount="indefinite" fill="hold" nodeType="withEffect">
                                  <p:stCondLst>
                                    <p:cond delay="0"/>
                                  </p:stCondLst>
                                  <p:childTnLst>
                                    <p:anim calcmode="discrete" valueType="str">
                                      <p:cBhvr>
                                        <p:cTn id="50"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p:bldP spid="10" grpId="0" animBg="1"/>
      <p:bldP spid="11" grpId="0" animBg="1"/>
      <p:bldP spid="12" grpId="0" animBg="1"/>
      <p:bldP spid="13" grpId="0"/>
      <p:bldP spid="14" grpId="0" animBg="1"/>
      <p:bldP spid="3" grpId="0"/>
      <p:bldP spid="4" grpId="0"/>
      <p:bldP spid="1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2"/>
          <p:cNvSpPr>
            <a:spLocks noChangeArrowheads="1"/>
          </p:cNvSpPr>
          <p:nvPr/>
        </p:nvSpPr>
        <p:spPr bwMode="auto">
          <a:xfrm>
            <a:off x="6169025" y="1951038"/>
            <a:ext cx="52514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546818" name="Rectangle 4"/>
          <p:cNvSpPr>
            <a:spLocks noChangeArrowheads="1"/>
          </p:cNvSpPr>
          <p:nvPr/>
        </p:nvSpPr>
        <p:spPr bwMode="auto">
          <a:xfrm>
            <a:off x="3292475" y="3695700"/>
            <a:ext cx="8128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 typeface="Wingdings" panose="05000000000000000000" pitchFamily="2" charset="2"/>
              <a:buNone/>
            </a:pPr>
            <a:endParaRPr lang="fr-FR" altLang="fr-FR" b="1" u="sng">
              <a:solidFill>
                <a:srgbClr val="000099"/>
              </a:solidFill>
              <a:cs typeface="Arial" panose="020B0604020202020204" pitchFamily="34" charset="0"/>
            </a:endParaRPr>
          </a:p>
          <a:p>
            <a:pPr>
              <a:spcBef>
                <a:spcPct val="20000"/>
              </a:spcBef>
              <a:buFontTx/>
              <a:buBlip>
                <a:blip r:embed="rId3"/>
              </a:buBlip>
            </a:pPr>
            <a:r>
              <a:rPr lang="fr-FR" altLang="fr-FR">
                <a:solidFill>
                  <a:srgbClr val="000099"/>
                </a:solidFill>
                <a:cs typeface="Arial" panose="020B0604020202020204" pitchFamily="34" charset="0"/>
              </a:rPr>
              <a:t>Un participant présente l’arbre décisionnel </a:t>
            </a:r>
            <a:r>
              <a:rPr lang="fr-FR" altLang="fr-FR" b="1">
                <a:solidFill>
                  <a:srgbClr val="000099"/>
                </a:solidFill>
                <a:cs typeface="Arial" panose="020B0604020202020204" pitchFamily="34" charset="0"/>
              </a:rPr>
              <a:t>« Érythème fessier »</a:t>
            </a:r>
          </a:p>
          <a:p>
            <a:pPr>
              <a:spcBef>
                <a:spcPct val="20000"/>
              </a:spcBef>
              <a:buFontTx/>
              <a:buBlip>
                <a:blip r:embed="rId3"/>
              </a:buBlip>
            </a:pPr>
            <a:r>
              <a:rPr lang="fr-FR" altLang="fr-FR">
                <a:solidFill>
                  <a:srgbClr val="000099"/>
                </a:solidFill>
                <a:cs typeface="Arial" panose="020B0604020202020204" pitchFamily="34" charset="0"/>
              </a:rPr>
              <a:t>Echanger avec le groupe</a:t>
            </a:r>
          </a:p>
          <a:p>
            <a:pPr>
              <a:spcBef>
                <a:spcPct val="20000"/>
              </a:spcBef>
              <a:buFontTx/>
              <a:buBlip>
                <a:blip r:embed="rId3"/>
              </a:buBlip>
            </a:pPr>
            <a:r>
              <a:rPr lang="fr-FR" altLang="fr-FR">
                <a:solidFill>
                  <a:srgbClr val="000099"/>
                </a:solidFill>
                <a:cs typeface="Arial" panose="020B0604020202020204" pitchFamily="34" charset="0"/>
              </a:rPr>
              <a:t>Procéder de même pour l’arbre décisionnel </a:t>
            </a:r>
            <a:r>
              <a:rPr lang="fr-FR" altLang="fr-FR" b="1">
                <a:solidFill>
                  <a:srgbClr val="000099"/>
                </a:solidFill>
                <a:cs typeface="Arial" panose="020B0604020202020204" pitchFamily="34" charset="0"/>
              </a:rPr>
              <a:t>« Verrues » puis « Zona »</a:t>
            </a:r>
          </a:p>
        </p:txBody>
      </p:sp>
      <p:sp>
        <p:nvSpPr>
          <p:cNvPr id="54681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46820" name="ZoneTexte 8"/>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15’</a:t>
            </a:r>
          </a:p>
        </p:txBody>
      </p:sp>
      <p:sp>
        <p:nvSpPr>
          <p:cNvPr id="54682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Arbres décisionnels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Érythème fessier</a:t>
            </a:r>
          </a:p>
        </p:txBody>
      </p:sp>
      <p:pic>
        <p:nvPicPr>
          <p:cNvPr id="6" name="Image 5"/>
          <p:cNvPicPr>
            <a:picLocks noChangeAspect="1"/>
          </p:cNvPicPr>
          <p:nvPr/>
        </p:nvPicPr>
        <p:blipFill>
          <a:blip r:embed="rId3"/>
          <a:stretch>
            <a:fillRect/>
          </a:stretch>
        </p:blipFill>
        <p:spPr>
          <a:xfrm>
            <a:off x="1758950" y="1076325"/>
            <a:ext cx="8943975" cy="5473700"/>
          </a:xfrm>
          <a:prstGeom prst="rect">
            <a:avLst/>
          </a:prstGeom>
          <a:ln>
            <a:solidFill>
              <a:schemeClr val="bg1">
                <a:lumMod val="50000"/>
              </a:schemeClr>
            </a:solidFill>
          </a:ln>
        </p:spPr>
      </p:pic>
      <p:sp>
        <p:nvSpPr>
          <p:cNvPr id="7" name="ZoneTexte 6"/>
          <p:cNvSpPr txBox="1">
            <a:spLocks noChangeArrowheads="1"/>
          </p:cNvSpPr>
          <p:nvPr/>
        </p:nvSpPr>
        <p:spPr bwMode="auto">
          <a:xfrm>
            <a:off x="5194300" y="15636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MEDORRHINUM 15 CH</a:t>
            </a:r>
          </a:p>
        </p:txBody>
      </p:sp>
      <p:sp>
        <p:nvSpPr>
          <p:cNvPr id="8" name="ZoneTexte 7"/>
          <p:cNvSpPr txBox="1">
            <a:spLocks noChangeArrowheads="1"/>
          </p:cNvSpPr>
          <p:nvPr/>
        </p:nvSpPr>
        <p:spPr bwMode="auto">
          <a:xfrm>
            <a:off x="3168650" y="3759200"/>
            <a:ext cx="177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inflammatoire</a:t>
            </a:r>
            <a:endParaRPr lang="fr-FR" altLang="fr-FR" sz="1300" b="1">
              <a:solidFill>
                <a:srgbClr val="000099"/>
              </a:solidFill>
            </a:endParaRPr>
          </a:p>
        </p:txBody>
      </p:sp>
      <p:sp>
        <p:nvSpPr>
          <p:cNvPr id="9" name="ZoneTexte 8"/>
          <p:cNvSpPr txBox="1">
            <a:spLocks noChangeArrowheads="1"/>
          </p:cNvSpPr>
          <p:nvPr/>
        </p:nvSpPr>
        <p:spPr bwMode="auto">
          <a:xfrm>
            <a:off x="2136775" y="3975100"/>
            <a:ext cx="595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rubor</a:t>
            </a:r>
            <a:endParaRPr lang="fr-FR" altLang="fr-FR" sz="1300" b="1">
              <a:solidFill>
                <a:srgbClr val="000099"/>
              </a:solidFill>
            </a:endParaRPr>
          </a:p>
        </p:txBody>
      </p:sp>
      <p:sp>
        <p:nvSpPr>
          <p:cNvPr id="10" name="ZoneTexte 9"/>
          <p:cNvSpPr txBox="1">
            <a:spLocks noChangeArrowheads="1"/>
          </p:cNvSpPr>
          <p:nvPr/>
        </p:nvSpPr>
        <p:spPr bwMode="auto">
          <a:xfrm>
            <a:off x="2832100" y="3978275"/>
            <a:ext cx="5953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dolor</a:t>
            </a:r>
            <a:endParaRPr lang="fr-FR" altLang="fr-FR" sz="1300" b="1">
              <a:solidFill>
                <a:srgbClr val="000099"/>
              </a:solidFill>
            </a:endParaRPr>
          </a:p>
        </p:txBody>
      </p:sp>
      <p:sp>
        <p:nvSpPr>
          <p:cNvPr id="11" name="ZoneTexte 10"/>
          <p:cNvSpPr txBox="1">
            <a:spLocks noChangeArrowheads="1"/>
          </p:cNvSpPr>
          <p:nvPr/>
        </p:nvSpPr>
        <p:spPr bwMode="auto">
          <a:xfrm>
            <a:off x="3505200" y="3992563"/>
            <a:ext cx="595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calor</a:t>
            </a:r>
            <a:endParaRPr lang="fr-FR" altLang="fr-FR" sz="1300" b="1">
              <a:solidFill>
                <a:srgbClr val="000099"/>
              </a:solidFill>
            </a:endParaRPr>
          </a:p>
        </p:txBody>
      </p:sp>
      <p:sp>
        <p:nvSpPr>
          <p:cNvPr id="12" name="ZoneTexte 11"/>
          <p:cNvSpPr txBox="1">
            <a:spLocks noChangeArrowheads="1"/>
          </p:cNvSpPr>
          <p:nvPr/>
        </p:nvSpPr>
        <p:spPr bwMode="auto">
          <a:xfrm>
            <a:off x="2154238" y="4278313"/>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BELLADONNA 9 CH</a:t>
            </a:r>
          </a:p>
        </p:txBody>
      </p:sp>
      <p:sp>
        <p:nvSpPr>
          <p:cNvPr id="13" name="ZoneTexte 12"/>
          <p:cNvSpPr txBox="1">
            <a:spLocks noChangeArrowheads="1"/>
          </p:cNvSpPr>
          <p:nvPr/>
        </p:nvSpPr>
        <p:spPr bwMode="auto">
          <a:xfrm>
            <a:off x="5399088" y="3868738"/>
            <a:ext cx="1776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prurit intense</a:t>
            </a:r>
            <a:endParaRPr lang="fr-FR" altLang="fr-FR" sz="1300" b="1">
              <a:solidFill>
                <a:srgbClr val="000099"/>
              </a:solidFill>
            </a:endParaRPr>
          </a:p>
        </p:txBody>
      </p:sp>
      <p:sp>
        <p:nvSpPr>
          <p:cNvPr id="14" name="ZoneTexte 13"/>
          <p:cNvSpPr txBox="1">
            <a:spLocks noChangeArrowheads="1"/>
          </p:cNvSpPr>
          <p:nvPr/>
        </p:nvSpPr>
        <p:spPr bwMode="auto">
          <a:xfrm>
            <a:off x="5113338" y="417195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CROTON TIGLIUM 9 CH</a:t>
            </a:r>
          </a:p>
        </p:txBody>
      </p:sp>
      <p:sp>
        <p:nvSpPr>
          <p:cNvPr id="15" name="ZoneTexte 14"/>
          <p:cNvSpPr txBox="1">
            <a:spLocks noChangeArrowheads="1"/>
          </p:cNvSpPr>
          <p:nvPr/>
        </p:nvSpPr>
        <p:spPr bwMode="auto">
          <a:xfrm>
            <a:off x="8461375" y="3759200"/>
            <a:ext cx="177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petites vésicules</a:t>
            </a:r>
            <a:endParaRPr lang="fr-FR" altLang="fr-FR" sz="1300" b="1">
              <a:solidFill>
                <a:srgbClr val="000099"/>
              </a:solidFill>
            </a:endParaRPr>
          </a:p>
        </p:txBody>
      </p:sp>
      <p:sp>
        <p:nvSpPr>
          <p:cNvPr id="16" name="ZoneTexte 15"/>
          <p:cNvSpPr txBox="1">
            <a:spLocks noChangeArrowheads="1"/>
          </p:cNvSpPr>
          <p:nvPr/>
        </p:nvSpPr>
        <p:spPr bwMode="auto">
          <a:xfrm>
            <a:off x="8890000" y="3975100"/>
            <a:ext cx="1774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translucide</a:t>
            </a:r>
            <a:endParaRPr lang="fr-FR" altLang="fr-FR" sz="1300" b="1">
              <a:solidFill>
                <a:srgbClr val="000099"/>
              </a:solidFill>
            </a:endParaRPr>
          </a:p>
        </p:txBody>
      </p:sp>
      <p:sp>
        <p:nvSpPr>
          <p:cNvPr id="17" name="ZoneTexte 16"/>
          <p:cNvSpPr txBox="1">
            <a:spLocks noChangeArrowheads="1"/>
          </p:cNvSpPr>
          <p:nvPr/>
        </p:nvSpPr>
        <p:spPr bwMode="auto">
          <a:xfrm>
            <a:off x="4056063" y="53736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POUSSEES DENTAIRES </a:t>
            </a:r>
          </a:p>
        </p:txBody>
      </p:sp>
      <p:sp>
        <p:nvSpPr>
          <p:cNvPr id="18" name="ZoneTexte 17"/>
          <p:cNvSpPr txBox="1">
            <a:spLocks noChangeArrowheads="1"/>
          </p:cNvSpPr>
          <p:nvPr/>
        </p:nvSpPr>
        <p:spPr bwMode="auto">
          <a:xfrm>
            <a:off x="6731000" y="5373688"/>
            <a:ext cx="317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CROUTES DE LAIT, « GROS BEBE »</a:t>
            </a:r>
          </a:p>
        </p:txBody>
      </p:sp>
      <p:sp>
        <p:nvSpPr>
          <p:cNvPr id="19" name="ZoneTexte 18"/>
          <p:cNvSpPr txBox="1">
            <a:spLocks noChangeArrowheads="1"/>
          </p:cNvSpPr>
          <p:nvPr/>
        </p:nvSpPr>
        <p:spPr bwMode="auto">
          <a:xfrm>
            <a:off x="8067675" y="4278313"/>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RHUS TOXICODENDRON 9 CH</a:t>
            </a:r>
          </a:p>
        </p:txBody>
      </p:sp>
      <p:sp>
        <p:nvSpPr>
          <p:cNvPr id="20" name="Pentagone 19"/>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21"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2"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par>
                                <p:cTn id="60" presetID="22" presetClass="entr" presetSubtype="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up)">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animBg="1"/>
      <p:bldP spid="2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Imag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06538" y="1111250"/>
            <a:ext cx="89027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Verrues</a:t>
            </a:r>
          </a:p>
        </p:txBody>
      </p:sp>
      <p:sp>
        <p:nvSpPr>
          <p:cNvPr id="6" name="ZoneTexte 5"/>
          <p:cNvSpPr txBox="1">
            <a:spLocks noChangeArrowheads="1"/>
          </p:cNvSpPr>
          <p:nvPr/>
        </p:nvSpPr>
        <p:spPr bwMode="auto">
          <a:xfrm>
            <a:off x="5013325" y="170180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THUYA OCCIDENTALIS 15 CH</a:t>
            </a:r>
          </a:p>
        </p:txBody>
      </p:sp>
      <p:sp>
        <p:nvSpPr>
          <p:cNvPr id="7" name="ZoneTexte 6"/>
          <p:cNvSpPr txBox="1">
            <a:spLocks noChangeArrowheads="1"/>
          </p:cNvSpPr>
          <p:nvPr/>
        </p:nvSpPr>
        <p:spPr bwMode="auto">
          <a:xfrm>
            <a:off x="2624138" y="373380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ANTIMONIUM CRUDUM 9 CH</a:t>
            </a:r>
          </a:p>
        </p:txBody>
      </p:sp>
      <p:sp>
        <p:nvSpPr>
          <p:cNvPr id="8" name="ZoneTexte 7"/>
          <p:cNvSpPr txBox="1">
            <a:spLocks noChangeArrowheads="1"/>
          </p:cNvSpPr>
          <p:nvPr/>
        </p:nvSpPr>
        <p:spPr bwMode="auto">
          <a:xfrm>
            <a:off x="7369175" y="3724275"/>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DULCAMARA 9 CH</a:t>
            </a:r>
          </a:p>
        </p:txBody>
      </p:sp>
      <p:sp>
        <p:nvSpPr>
          <p:cNvPr id="9" name="ZoneTexte 8"/>
          <p:cNvSpPr txBox="1">
            <a:spLocks noChangeArrowheads="1"/>
          </p:cNvSpPr>
          <p:nvPr/>
        </p:nvSpPr>
        <p:spPr bwMode="auto">
          <a:xfrm>
            <a:off x="2679700" y="6013450"/>
            <a:ext cx="1774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jaune d’or</a:t>
            </a:r>
            <a:endParaRPr lang="fr-FR" altLang="fr-FR" sz="1300" b="1">
              <a:solidFill>
                <a:srgbClr val="000099"/>
              </a:solidFill>
            </a:endParaRPr>
          </a:p>
        </p:txBody>
      </p:sp>
      <p:sp>
        <p:nvSpPr>
          <p:cNvPr id="10" name="ZoneTexte 9"/>
          <p:cNvSpPr txBox="1">
            <a:spLocks noChangeArrowheads="1"/>
          </p:cNvSpPr>
          <p:nvPr/>
        </p:nvSpPr>
        <p:spPr bwMode="auto">
          <a:xfrm>
            <a:off x="1585913" y="62880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NITRICUM ACIDUM 9 CH</a:t>
            </a:r>
          </a:p>
        </p:txBody>
      </p:sp>
      <p:sp>
        <p:nvSpPr>
          <p:cNvPr id="11" name="ZoneTexte 10"/>
          <p:cNvSpPr txBox="1">
            <a:spLocks noChangeArrowheads="1"/>
          </p:cNvSpPr>
          <p:nvPr/>
        </p:nvSpPr>
        <p:spPr bwMode="auto">
          <a:xfrm>
            <a:off x="4421188" y="5776913"/>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unique</a:t>
            </a:r>
          </a:p>
        </p:txBody>
      </p:sp>
      <p:sp>
        <p:nvSpPr>
          <p:cNvPr id="12" name="ZoneTexte 11"/>
          <p:cNvSpPr txBox="1">
            <a:spLocks noChangeArrowheads="1"/>
          </p:cNvSpPr>
          <p:nvPr/>
        </p:nvSpPr>
        <p:spPr bwMode="auto">
          <a:xfrm>
            <a:off x="4062413" y="6015038"/>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et ronde</a:t>
            </a:r>
          </a:p>
        </p:txBody>
      </p:sp>
      <p:sp>
        <p:nvSpPr>
          <p:cNvPr id="13" name="ZoneTexte 12"/>
          <p:cNvSpPr txBox="1">
            <a:spLocks noChangeArrowheads="1"/>
          </p:cNvSpPr>
          <p:nvPr/>
        </p:nvSpPr>
        <p:spPr bwMode="auto">
          <a:xfrm>
            <a:off x="3984625" y="6296025"/>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CALCAREA CARBONICA 9 CH</a:t>
            </a:r>
          </a:p>
        </p:txBody>
      </p:sp>
      <p:sp>
        <p:nvSpPr>
          <p:cNvPr id="14" name="ZoneTexte 13"/>
          <p:cNvSpPr txBox="1">
            <a:spLocks noChangeArrowheads="1"/>
          </p:cNvSpPr>
          <p:nvPr/>
        </p:nvSpPr>
        <p:spPr bwMode="auto">
          <a:xfrm>
            <a:off x="7777163" y="593883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sous</a:t>
            </a:r>
          </a:p>
        </p:txBody>
      </p:sp>
      <p:sp>
        <p:nvSpPr>
          <p:cNvPr id="15" name="ZoneTexte 14"/>
          <p:cNvSpPr txBox="1">
            <a:spLocks noChangeArrowheads="1"/>
          </p:cNvSpPr>
          <p:nvPr/>
        </p:nvSpPr>
        <p:spPr bwMode="auto">
          <a:xfrm>
            <a:off x="6321425" y="6183313"/>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GRAPHITES 9 CH</a:t>
            </a:r>
          </a:p>
        </p:txBody>
      </p:sp>
      <p:sp>
        <p:nvSpPr>
          <p:cNvPr id="18" name="Pentagone 17"/>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9"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a:spLocks noChangeArrowheads="1"/>
          </p:cNvSpPr>
          <p:nvPr/>
        </p:nvSpPr>
        <p:spPr bwMode="auto">
          <a:xfrm>
            <a:off x="5973763" y="5910263"/>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péri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par>
                                <p:cTn id="52" presetID="22" presetClass="entr" presetSubtype="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8" grpId="0" animBg="1"/>
      <p:bldP spid="19" grpId="0"/>
      <p:bldP spid="21"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Zona</a:t>
            </a:r>
          </a:p>
        </p:txBody>
      </p:sp>
      <p:pic>
        <p:nvPicPr>
          <p:cNvPr id="4" name="Image 3"/>
          <p:cNvPicPr>
            <a:picLocks noChangeAspect="1"/>
          </p:cNvPicPr>
          <p:nvPr/>
        </p:nvPicPr>
        <p:blipFill rotWithShape="1">
          <a:blip r:embed="rId3"/>
          <a:srcRect l="2202" t="1913" r="1100" b="1878"/>
          <a:stretch/>
        </p:blipFill>
        <p:spPr>
          <a:xfrm>
            <a:off x="1743075" y="957263"/>
            <a:ext cx="9347200" cy="5422900"/>
          </a:xfrm>
          <a:prstGeom prst="rect">
            <a:avLst/>
          </a:prstGeom>
          <a:ln>
            <a:solidFill>
              <a:schemeClr val="bg1">
                <a:lumMod val="50000"/>
              </a:schemeClr>
            </a:solidFill>
          </a:ln>
        </p:spPr>
      </p:pic>
      <p:sp>
        <p:nvSpPr>
          <p:cNvPr id="5" name="ZoneTexte 4"/>
          <p:cNvSpPr txBox="1">
            <a:spLocks noChangeArrowheads="1"/>
          </p:cNvSpPr>
          <p:nvPr/>
        </p:nvSpPr>
        <p:spPr bwMode="auto">
          <a:xfrm>
            <a:off x="5267325" y="1276350"/>
            <a:ext cx="25114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VACCINOTOXINUM 15 CH</a:t>
            </a:r>
          </a:p>
        </p:txBody>
      </p:sp>
      <p:sp>
        <p:nvSpPr>
          <p:cNvPr id="6" name="ZoneTexte 5"/>
          <p:cNvSpPr txBox="1">
            <a:spLocks noChangeArrowheads="1"/>
          </p:cNvSpPr>
          <p:nvPr/>
        </p:nvSpPr>
        <p:spPr bwMode="auto">
          <a:xfrm>
            <a:off x="2168525" y="3197225"/>
            <a:ext cx="979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œdème</a:t>
            </a:r>
            <a:endParaRPr lang="fr-FR" altLang="fr-FR" sz="1300" b="1">
              <a:solidFill>
                <a:srgbClr val="000099"/>
              </a:solidFill>
            </a:endParaRPr>
          </a:p>
        </p:txBody>
      </p:sp>
      <p:sp>
        <p:nvSpPr>
          <p:cNvPr id="7" name="ZoneTexte 6"/>
          <p:cNvSpPr txBox="1">
            <a:spLocks noChangeArrowheads="1"/>
          </p:cNvSpPr>
          <p:nvPr/>
        </p:nvSpPr>
        <p:spPr bwMode="auto">
          <a:xfrm>
            <a:off x="1970088" y="3381375"/>
            <a:ext cx="97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piquante</a:t>
            </a:r>
            <a:endParaRPr lang="fr-FR" altLang="fr-FR" sz="1300" b="1">
              <a:solidFill>
                <a:srgbClr val="000099"/>
              </a:solidFill>
            </a:endParaRPr>
          </a:p>
        </p:txBody>
      </p:sp>
      <p:sp>
        <p:nvSpPr>
          <p:cNvPr id="8" name="ZoneTexte 7"/>
          <p:cNvSpPr txBox="1">
            <a:spLocks noChangeArrowheads="1"/>
          </p:cNvSpPr>
          <p:nvPr/>
        </p:nvSpPr>
        <p:spPr bwMode="auto">
          <a:xfrm>
            <a:off x="2962275" y="3563938"/>
            <a:ext cx="97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froid</a:t>
            </a:r>
            <a:endParaRPr lang="fr-FR" altLang="fr-FR" sz="1300" b="1">
              <a:solidFill>
                <a:srgbClr val="000099"/>
              </a:solidFill>
            </a:endParaRPr>
          </a:p>
        </p:txBody>
      </p:sp>
      <p:sp>
        <p:nvSpPr>
          <p:cNvPr id="9" name="ZoneTexte 8"/>
          <p:cNvSpPr txBox="1">
            <a:spLocks noChangeArrowheads="1"/>
          </p:cNvSpPr>
          <p:nvPr/>
        </p:nvSpPr>
        <p:spPr bwMode="auto">
          <a:xfrm>
            <a:off x="4778375" y="3208338"/>
            <a:ext cx="979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brûlante</a:t>
            </a:r>
            <a:endParaRPr lang="fr-FR" altLang="fr-FR" sz="1300" b="1">
              <a:solidFill>
                <a:srgbClr val="000099"/>
              </a:solidFill>
            </a:endParaRPr>
          </a:p>
        </p:txBody>
      </p:sp>
      <p:sp>
        <p:nvSpPr>
          <p:cNvPr id="10" name="ZoneTexte 9"/>
          <p:cNvSpPr txBox="1">
            <a:spLocks noChangeArrowheads="1"/>
          </p:cNvSpPr>
          <p:nvPr/>
        </p:nvSpPr>
        <p:spPr bwMode="auto">
          <a:xfrm>
            <a:off x="4889500" y="3382963"/>
            <a:ext cx="97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la chaleur</a:t>
            </a:r>
            <a:endParaRPr lang="fr-FR" altLang="fr-FR" sz="1300" b="1">
              <a:solidFill>
                <a:srgbClr val="000099"/>
              </a:solidFill>
            </a:endParaRPr>
          </a:p>
        </p:txBody>
      </p:sp>
      <p:sp>
        <p:nvSpPr>
          <p:cNvPr id="11" name="ZoneTexte 10"/>
          <p:cNvSpPr txBox="1">
            <a:spLocks noChangeArrowheads="1"/>
          </p:cNvSpPr>
          <p:nvPr/>
        </p:nvSpPr>
        <p:spPr bwMode="auto">
          <a:xfrm>
            <a:off x="3700463" y="3843338"/>
            <a:ext cx="2511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000" b="1">
                <a:solidFill>
                  <a:srgbClr val="000099"/>
                </a:solidFill>
              </a:rPr>
              <a:t>ARSENICUM ALBUM 15 CH</a:t>
            </a:r>
          </a:p>
        </p:txBody>
      </p:sp>
      <p:sp>
        <p:nvSpPr>
          <p:cNvPr id="12" name="ZoneTexte 11"/>
          <p:cNvSpPr txBox="1">
            <a:spLocks noChangeArrowheads="1"/>
          </p:cNvSpPr>
          <p:nvPr/>
        </p:nvSpPr>
        <p:spPr bwMode="auto">
          <a:xfrm>
            <a:off x="6791325" y="3090863"/>
            <a:ext cx="979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douleur</a:t>
            </a:r>
            <a:endParaRPr lang="fr-FR" altLang="fr-FR" sz="1300" b="1">
              <a:solidFill>
                <a:srgbClr val="000099"/>
              </a:solidFill>
            </a:endParaRPr>
          </a:p>
        </p:txBody>
      </p:sp>
      <p:sp>
        <p:nvSpPr>
          <p:cNvPr id="13" name="ZoneTexte 12"/>
          <p:cNvSpPr txBox="1">
            <a:spLocks noChangeArrowheads="1"/>
          </p:cNvSpPr>
          <p:nvPr/>
        </p:nvSpPr>
        <p:spPr bwMode="auto">
          <a:xfrm>
            <a:off x="5937250" y="3787775"/>
            <a:ext cx="17303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RANUNCULUS BULBOSUS 9 CH</a:t>
            </a:r>
          </a:p>
        </p:txBody>
      </p:sp>
      <p:sp>
        <p:nvSpPr>
          <p:cNvPr id="14" name="ZoneTexte 13"/>
          <p:cNvSpPr txBox="1">
            <a:spLocks noChangeArrowheads="1"/>
          </p:cNvSpPr>
          <p:nvPr/>
        </p:nvSpPr>
        <p:spPr bwMode="auto">
          <a:xfrm>
            <a:off x="7191375" y="3973513"/>
            <a:ext cx="2511425" cy="2619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MEZEREUM 15 CH</a:t>
            </a:r>
          </a:p>
        </p:txBody>
      </p:sp>
      <p:sp>
        <p:nvSpPr>
          <p:cNvPr id="15" name="ZoneTexte 14"/>
          <p:cNvSpPr txBox="1">
            <a:spLocks noChangeArrowheads="1"/>
          </p:cNvSpPr>
          <p:nvPr/>
        </p:nvSpPr>
        <p:spPr bwMode="auto">
          <a:xfrm>
            <a:off x="9550400" y="3389313"/>
            <a:ext cx="12366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trajet nerveux</a:t>
            </a:r>
            <a:endParaRPr lang="fr-FR" altLang="fr-FR" sz="1300" b="1">
              <a:solidFill>
                <a:srgbClr val="000099"/>
              </a:solidFill>
            </a:endParaRPr>
          </a:p>
        </p:txBody>
      </p:sp>
      <p:sp>
        <p:nvSpPr>
          <p:cNvPr id="16" name="ZoneTexte 15"/>
          <p:cNvSpPr txBox="1">
            <a:spLocks noChangeArrowheads="1"/>
          </p:cNvSpPr>
          <p:nvPr/>
        </p:nvSpPr>
        <p:spPr bwMode="auto">
          <a:xfrm>
            <a:off x="9312275" y="3600450"/>
            <a:ext cx="1831975" cy="4159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auto">
              <a:spcBef>
                <a:spcPts val="0"/>
              </a:spcBef>
              <a:spcAft>
                <a:spcPts val="0"/>
              </a:spcAft>
              <a:defRPr/>
            </a:pPr>
            <a:r>
              <a:rPr lang="fr-FR" altLang="fr-FR" sz="1050" b="1" dirty="0">
                <a:solidFill>
                  <a:srgbClr val="000099"/>
                </a:solidFill>
              </a:rPr>
              <a:t>HYPERICUM PERFORATUM  15 CH</a:t>
            </a:r>
          </a:p>
        </p:txBody>
      </p:sp>
      <p:sp>
        <p:nvSpPr>
          <p:cNvPr id="17" name="ZoneTexte 16"/>
          <p:cNvSpPr txBox="1">
            <a:spLocks noChangeArrowheads="1"/>
          </p:cNvSpPr>
          <p:nvPr/>
        </p:nvSpPr>
        <p:spPr bwMode="auto">
          <a:xfrm>
            <a:off x="2657475" y="5556250"/>
            <a:ext cx="1922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vésicules à liquide clair </a:t>
            </a:r>
            <a:endParaRPr lang="fr-FR" altLang="fr-FR" sz="1300" b="1">
              <a:solidFill>
                <a:srgbClr val="000099"/>
              </a:solidFill>
            </a:endParaRPr>
          </a:p>
        </p:txBody>
      </p:sp>
      <p:sp>
        <p:nvSpPr>
          <p:cNvPr id="18" name="ZoneTexte 17"/>
          <p:cNvSpPr txBox="1">
            <a:spLocks noChangeArrowheads="1"/>
          </p:cNvSpPr>
          <p:nvPr/>
        </p:nvSpPr>
        <p:spPr bwMode="auto">
          <a:xfrm>
            <a:off x="3700463" y="5743575"/>
            <a:ext cx="977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la chaleur</a:t>
            </a:r>
            <a:endParaRPr lang="fr-FR" altLang="fr-FR" sz="1300" b="1">
              <a:solidFill>
                <a:srgbClr val="000099"/>
              </a:solidFill>
            </a:endParaRPr>
          </a:p>
        </p:txBody>
      </p:sp>
      <p:sp>
        <p:nvSpPr>
          <p:cNvPr id="19" name="ZoneTexte 18"/>
          <p:cNvSpPr txBox="1">
            <a:spLocks noChangeArrowheads="1"/>
          </p:cNvSpPr>
          <p:nvPr/>
        </p:nvSpPr>
        <p:spPr bwMode="auto">
          <a:xfrm>
            <a:off x="2155825" y="5988050"/>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RHUS TOXICODENDRON 9 CH</a:t>
            </a:r>
          </a:p>
        </p:txBody>
      </p:sp>
      <p:sp>
        <p:nvSpPr>
          <p:cNvPr id="20" name="ZoneTexte 19"/>
          <p:cNvSpPr txBox="1">
            <a:spLocks noChangeArrowheads="1"/>
          </p:cNvSpPr>
          <p:nvPr/>
        </p:nvSpPr>
        <p:spPr bwMode="auto">
          <a:xfrm>
            <a:off x="5867400" y="5556250"/>
            <a:ext cx="92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bleuâtres</a:t>
            </a:r>
            <a:endParaRPr lang="fr-FR" altLang="fr-FR" sz="1300" b="1">
              <a:solidFill>
                <a:srgbClr val="000099"/>
              </a:solidFill>
            </a:endParaRPr>
          </a:p>
        </p:txBody>
      </p:sp>
      <p:sp>
        <p:nvSpPr>
          <p:cNvPr id="21" name="ZoneTexte 20"/>
          <p:cNvSpPr txBox="1">
            <a:spLocks noChangeArrowheads="1"/>
          </p:cNvSpPr>
          <p:nvPr/>
        </p:nvSpPr>
        <p:spPr bwMode="auto">
          <a:xfrm>
            <a:off x="6731000" y="5559425"/>
            <a:ext cx="1052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névralgies</a:t>
            </a:r>
            <a:endParaRPr lang="fr-FR" altLang="fr-FR" sz="1300" b="1">
              <a:solidFill>
                <a:srgbClr val="000099"/>
              </a:solidFill>
            </a:endParaRPr>
          </a:p>
        </p:txBody>
      </p:sp>
      <p:sp>
        <p:nvSpPr>
          <p:cNvPr id="22" name="ZoneTexte 21"/>
          <p:cNvSpPr txBox="1">
            <a:spLocks noChangeArrowheads="1"/>
          </p:cNvSpPr>
          <p:nvPr/>
        </p:nvSpPr>
        <p:spPr bwMode="auto">
          <a:xfrm>
            <a:off x="6491288" y="5732463"/>
            <a:ext cx="10525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thoracique</a:t>
            </a:r>
            <a:endParaRPr lang="fr-FR" altLang="fr-FR" sz="1300" b="1">
              <a:solidFill>
                <a:srgbClr val="000099"/>
              </a:solidFill>
            </a:endParaRPr>
          </a:p>
        </p:txBody>
      </p:sp>
      <p:sp>
        <p:nvSpPr>
          <p:cNvPr id="23" name="ZoneTexte 22"/>
          <p:cNvSpPr txBox="1">
            <a:spLocks noChangeArrowheads="1"/>
          </p:cNvSpPr>
          <p:nvPr/>
        </p:nvSpPr>
        <p:spPr bwMode="auto">
          <a:xfrm>
            <a:off x="9710738" y="5487988"/>
            <a:ext cx="105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jaunâtre</a:t>
            </a:r>
            <a:endParaRPr lang="fr-FR" altLang="fr-FR" sz="1300" b="1">
              <a:solidFill>
                <a:srgbClr val="000099"/>
              </a:solidFill>
            </a:endParaRPr>
          </a:p>
        </p:txBody>
      </p:sp>
      <p:sp>
        <p:nvSpPr>
          <p:cNvPr id="24" name="ZoneTexte 23"/>
          <p:cNvSpPr txBox="1">
            <a:spLocks noChangeArrowheads="1"/>
          </p:cNvSpPr>
          <p:nvPr/>
        </p:nvSpPr>
        <p:spPr bwMode="auto">
          <a:xfrm>
            <a:off x="8226425" y="5995988"/>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MEZEREUM 15 CH</a:t>
            </a:r>
          </a:p>
        </p:txBody>
      </p:sp>
      <p:sp>
        <p:nvSpPr>
          <p:cNvPr id="25" name="Pentagone 24"/>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26"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7"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up)">
                                      <p:cBhvr>
                                        <p:cTn id="87" dur="500"/>
                                        <p:tgtEl>
                                          <p:spTgt spid="26"/>
                                        </p:tgtEl>
                                      </p:cBhvr>
                                    </p:animEffect>
                                  </p:childTnLst>
                                </p:cTn>
                              </p:par>
                              <p:par>
                                <p:cTn id="88" presetID="22" presetClass="entr" presetSubtype="1"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up)">
                                      <p:cBhvr>
                                        <p:cTn id="90" dur="500"/>
                                        <p:tgtEl>
                                          <p:spTgt spid="27"/>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wipe(up)">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animBg="1"/>
      <p:bldP spid="2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
        <p:nvSpPr>
          <p:cNvPr id="4" name="ZoneTexte 3"/>
          <p:cNvSpPr txBox="1"/>
          <p:nvPr/>
        </p:nvSpPr>
        <p:spPr>
          <a:xfrm>
            <a:off x="1727200" y="1876425"/>
            <a:ext cx="3908425" cy="3170238"/>
          </a:xfrm>
          <a:prstGeom prst="rect">
            <a:avLst/>
          </a:prstGeom>
          <a:noFill/>
        </p:spPr>
        <p:txBody>
          <a:bodyPr>
            <a:spAutoFit/>
          </a:bodyPr>
          <a:lstStyle/>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Lucite estivale</a:t>
            </a:r>
          </a:p>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Urticaire</a:t>
            </a:r>
          </a:p>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Piqûres</a:t>
            </a:r>
          </a:p>
          <a:p>
            <a:pPr fontAlgn="auto">
              <a:lnSpc>
                <a:spcPct val="200000"/>
              </a:lnSpc>
              <a:spcBef>
                <a:spcPts val="0"/>
              </a:spcBef>
              <a:spcAft>
                <a:spcPts val="0"/>
              </a:spcAft>
              <a:defRPr/>
            </a:pPr>
            <a:r>
              <a:rPr lang="fr-FR" altLang="fr-FR" sz="2000" b="1" dirty="0">
                <a:solidFill>
                  <a:srgbClr val="000099"/>
                </a:solidFill>
                <a:latin typeface="+mn-lt"/>
                <a:ea typeface="ＭＳ Ｐゴシック" panose="020B0600070205080204" pitchFamily="34" charset="-128"/>
                <a:sym typeface="Wingdings" panose="05000000000000000000" pitchFamily="2" charset="2"/>
              </a:rPr>
              <a:t> </a:t>
            </a:r>
            <a:r>
              <a:rPr lang="fr-FR" sz="2000" b="1" dirty="0">
                <a:solidFill>
                  <a:srgbClr val="000099"/>
                </a:solidFill>
                <a:latin typeface="+mn-lt"/>
              </a:rPr>
              <a:t>Brûlure / coups de soleil</a:t>
            </a:r>
          </a:p>
          <a:p>
            <a:pPr marL="285750" indent="-285750" fontAlgn="auto">
              <a:spcBef>
                <a:spcPts val="0"/>
              </a:spcBef>
              <a:spcAft>
                <a:spcPts val="0"/>
              </a:spcAft>
              <a:buFont typeface="Arial" panose="020B0604020202020204" pitchFamily="34" charset="0"/>
              <a:buChar char="•"/>
              <a:defRPr/>
            </a:pPr>
            <a:endParaRPr lang="fr-FR" sz="2000" b="1" dirty="0">
              <a:solidFill>
                <a:srgbClr val="000099"/>
              </a:solidFill>
              <a:latin typeface="+mn-lt"/>
            </a:endParaRPr>
          </a:p>
          <a:p>
            <a:pPr fontAlgn="auto">
              <a:spcBef>
                <a:spcPts val="0"/>
              </a:spcBef>
              <a:spcAft>
                <a:spcPts val="0"/>
              </a:spcAft>
              <a:defRPr/>
            </a:pPr>
            <a:endParaRPr lang="fr-FR" sz="2000" b="1" dirty="0">
              <a:solidFill>
                <a:srgbClr val="000099"/>
              </a:solidFill>
              <a:latin typeface="+mn-lt"/>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952500" y="2500313"/>
            <a:ext cx="7921625" cy="2586037"/>
          </a:xfrm>
          <a:prstGeom prst="rect">
            <a:avLst/>
          </a:prstGeom>
          <a:noFill/>
          <a:ln>
            <a:noFill/>
          </a:ln>
        </p:spPr>
        <p:txBody>
          <a:bodyPr>
            <a:spAutoFit/>
          </a:bodyPr>
          <a:lstStyle>
            <a:lvl1pPr marL="363538" indent="-3635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2000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Touche majoritairement les jeunes femmes</a:t>
            </a:r>
          </a:p>
          <a:p>
            <a:pPr>
              <a:lnSpc>
                <a:spcPct val="150000"/>
              </a:lnSpc>
              <a:spcBef>
                <a:spcPct val="2000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Après une exposition prolongée, principalement aux UVA </a:t>
            </a:r>
          </a:p>
          <a:p>
            <a:pPr>
              <a:lnSpc>
                <a:spcPct val="150000"/>
              </a:lnSpc>
              <a:spcBef>
                <a:spcPct val="20000"/>
              </a:spcBef>
              <a:spcAft>
                <a:spcPct val="5000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Papules érythémateuses et prurit</a:t>
            </a:r>
          </a:p>
          <a:p>
            <a:pPr>
              <a:lnSpc>
                <a:spcPct val="150000"/>
              </a:lnSpc>
              <a:spcBef>
                <a:spcPct val="2000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Sur parties exposées : décolleté, épaules, bras, jambes</a:t>
            </a:r>
          </a:p>
        </p:txBody>
      </p:sp>
      <p:pic>
        <p:nvPicPr>
          <p:cNvPr id="201732" name="Picture 8"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56771" y="2693175"/>
            <a:ext cx="3563938" cy="2008188"/>
          </a:xfrm>
          <a:prstGeom prst="rect">
            <a:avLst/>
          </a:prstGeom>
          <a:ln>
            <a:noFill/>
          </a:ln>
          <a:effectLst>
            <a:softEdge rad="112500"/>
          </a:effectLst>
        </p:spPr>
      </p:pic>
      <p:sp>
        <p:nvSpPr>
          <p:cNvPr id="55705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557060"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Lucite estivale</a:t>
            </a:r>
          </a:p>
        </p:txBody>
      </p:sp>
      <p:sp>
        <p:nvSpPr>
          <p:cNvPr id="9" name="Espace réservé du contenu 2"/>
          <p:cNvSpPr txBox="1">
            <a:spLocks/>
          </p:cNvSpPr>
          <p:nvPr/>
        </p:nvSpPr>
        <p:spPr>
          <a:xfrm>
            <a:off x="257175" y="1684338"/>
            <a:ext cx="3811588"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476250" y="2046288"/>
            <a:ext cx="4214813" cy="336550"/>
          </a:xfrm>
          <a:prstGeom prst="rect">
            <a:avLst/>
          </a:prstGeom>
          <a:noFill/>
          <a:ln>
            <a:noFill/>
          </a:ln>
        </p:spPr>
        <p:txBody>
          <a:bodyPr>
            <a:spAutoFit/>
          </a:bodyPr>
          <a:lstStyle>
            <a:lvl1pPr marL="187325" indent="-187325">
              <a:tabLst>
                <a:tab pos="1873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873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873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873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873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873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dirty="0">
                <a:solidFill>
                  <a:srgbClr val="000099"/>
                </a:solidFill>
                <a:latin typeface="+mj-lt"/>
              </a:rPr>
              <a:t>Photosensibilisation et </a:t>
            </a:r>
            <a:r>
              <a:rPr lang="fr-FR" altLang="fr-FR" sz="1600" dirty="0" err="1">
                <a:solidFill>
                  <a:srgbClr val="000099"/>
                </a:solidFill>
                <a:latin typeface="+mj-lt"/>
              </a:rPr>
              <a:t>photodermatose</a:t>
            </a:r>
            <a:endParaRPr lang="fr-FR" altLang="fr-FR" sz="1600" dirty="0">
              <a:solidFill>
                <a:srgbClr val="000099"/>
              </a:solidFill>
              <a:latin typeface="+mj-lt"/>
            </a:endParaRPr>
          </a:p>
        </p:txBody>
      </p:sp>
      <p:sp>
        <p:nvSpPr>
          <p:cNvPr id="109572" name="Text Box 4"/>
          <p:cNvSpPr txBox="1">
            <a:spLocks noChangeArrowheads="1"/>
          </p:cNvSpPr>
          <p:nvPr/>
        </p:nvSpPr>
        <p:spPr bwMode="auto">
          <a:xfrm>
            <a:off x="476250" y="3125788"/>
            <a:ext cx="5257800" cy="581025"/>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b="1" dirty="0">
                <a:solidFill>
                  <a:srgbClr val="000099"/>
                </a:solidFill>
                <a:latin typeface="+mj-lt"/>
              </a:rPr>
              <a:t>Éruption </a:t>
            </a:r>
            <a:r>
              <a:rPr lang="fr-FR" altLang="fr-FR" sz="1600" b="1" dirty="0" err="1">
                <a:solidFill>
                  <a:srgbClr val="000099"/>
                </a:solidFill>
                <a:latin typeface="+mj-lt"/>
              </a:rPr>
              <a:t>papulo</a:t>
            </a:r>
            <a:r>
              <a:rPr lang="fr-FR" altLang="fr-FR" sz="1600" b="1" dirty="0">
                <a:solidFill>
                  <a:srgbClr val="000099"/>
                </a:solidFill>
                <a:latin typeface="+mj-lt"/>
              </a:rPr>
              <a:t>-vésiculeuse</a:t>
            </a:r>
            <a:br>
              <a:rPr lang="fr-FR" altLang="fr-FR" sz="1600" dirty="0">
                <a:solidFill>
                  <a:srgbClr val="000099"/>
                </a:solidFill>
                <a:latin typeface="+mj-lt"/>
              </a:rPr>
            </a:br>
            <a:r>
              <a:rPr lang="fr-FR" altLang="fr-FR" sz="1600" dirty="0">
                <a:solidFill>
                  <a:srgbClr val="000099"/>
                </a:solidFill>
                <a:latin typeface="+mj-lt"/>
              </a:rPr>
              <a:t>très prurigineuse des zones découvertes</a:t>
            </a:r>
          </a:p>
        </p:txBody>
      </p:sp>
      <p:sp>
        <p:nvSpPr>
          <p:cNvPr id="109577" name="Text Box 9"/>
          <p:cNvSpPr txBox="1">
            <a:spLocks noChangeArrowheads="1"/>
          </p:cNvSpPr>
          <p:nvPr/>
        </p:nvSpPr>
        <p:spPr bwMode="auto">
          <a:xfrm>
            <a:off x="476250" y="3987800"/>
            <a:ext cx="4214813" cy="585788"/>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b="1" dirty="0">
                <a:solidFill>
                  <a:srgbClr val="000099"/>
                </a:solidFill>
                <a:latin typeface="+mj-lt"/>
              </a:rPr>
              <a:t>œdème rosé</a:t>
            </a:r>
            <a:r>
              <a:rPr lang="fr-FR" altLang="fr-FR" sz="1600" dirty="0">
                <a:solidFill>
                  <a:srgbClr val="000099"/>
                </a:solidFill>
                <a:latin typeface="+mj-lt"/>
              </a:rPr>
              <a:t>, prurit brûlant </a:t>
            </a:r>
            <a:r>
              <a:rPr lang="fr-FR" altLang="fr-FR" sz="1600" i="1" dirty="0">
                <a:solidFill>
                  <a:srgbClr val="000099"/>
                </a:solidFill>
                <a:latin typeface="+mj-lt"/>
              </a:rPr>
              <a:t>amélioré par des applications froides </a:t>
            </a:r>
            <a:endParaRPr lang="fr-FR" altLang="fr-FR" sz="1600" b="1" i="1" dirty="0">
              <a:solidFill>
                <a:srgbClr val="000099"/>
              </a:solidFill>
              <a:latin typeface="+mj-lt"/>
            </a:endParaRPr>
          </a:p>
        </p:txBody>
      </p:sp>
      <p:sp>
        <p:nvSpPr>
          <p:cNvPr id="109579" name="Text Box 11"/>
          <p:cNvSpPr txBox="1">
            <a:spLocks noChangeArrowheads="1"/>
          </p:cNvSpPr>
          <p:nvPr/>
        </p:nvSpPr>
        <p:spPr bwMode="auto">
          <a:xfrm>
            <a:off x="476250" y="4627563"/>
            <a:ext cx="4214813" cy="338137"/>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b="1" dirty="0">
                <a:solidFill>
                  <a:srgbClr val="000099"/>
                </a:solidFill>
                <a:latin typeface="+mj-lt"/>
              </a:rPr>
              <a:t>Réaction de type allergique</a:t>
            </a:r>
          </a:p>
        </p:txBody>
      </p:sp>
      <p:sp>
        <p:nvSpPr>
          <p:cNvPr id="109581" name="Rectangle 13"/>
          <p:cNvSpPr>
            <a:spLocks noChangeArrowheads="1"/>
          </p:cNvSpPr>
          <p:nvPr/>
        </p:nvSpPr>
        <p:spPr bwMode="auto">
          <a:xfrm>
            <a:off x="3824288" y="5264150"/>
            <a:ext cx="4335462" cy="581025"/>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defRPr/>
            </a:pPr>
            <a:r>
              <a:rPr lang="fr-FR" altLang="fr-FR" sz="1600" dirty="0">
                <a:solidFill>
                  <a:srgbClr val="000099"/>
                </a:solidFill>
                <a:latin typeface="+mj-lt"/>
              </a:rPr>
              <a:t>5 granules de chaque toutes les heures</a:t>
            </a:r>
            <a:br>
              <a:rPr lang="fr-FR" altLang="fr-FR" sz="1600" dirty="0">
                <a:solidFill>
                  <a:srgbClr val="000099"/>
                </a:solidFill>
                <a:latin typeface="+mj-lt"/>
              </a:rPr>
            </a:br>
            <a:r>
              <a:rPr lang="fr-FR" altLang="fr-FR" sz="1600" dirty="0">
                <a:solidFill>
                  <a:srgbClr val="000099"/>
                </a:solidFill>
                <a:latin typeface="+mj-lt"/>
              </a:rPr>
              <a:t>Espacer selon amélioration</a:t>
            </a:r>
          </a:p>
        </p:txBody>
      </p:sp>
      <p:sp>
        <p:nvSpPr>
          <p:cNvPr id="109589" name="Text Box 21"/>
          <p:cNvSpPr txBox="1">
            <a:spLocks noChangeArrowheads="1"/>
          </p:cNvSpPr>
          <p:nvPr/>
        </p:nvSpPr>
        <p:spPr bwMode="auto">
          <a:xfrm>
            <a:off x="303213" y="1555750"/>
            <a:ext cx="2736850" cy="366713"/>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r>
              <a:rPr lang="fr-FR" altLang="fr-FR" u="sng" dirty="0">
                <a:solidFill>
                  <a:srgbClr val="000099"/>
                </a:solidFill>
                <a:latin typeface="+mj-lt"/>
                <a:cs typeface="Arial" panose="020B0604020202020204" pitchFamily="34" charset="0"/>
              </a:rPr>
              <a:t>En prévention</a:t>
            </a:r>
          </a:p>
        </p:txBody>
      </p:sp>
      <p:sp>
        <p:nvSpPr>
          <p:cNvPr id="109590" name="Text Box 22"/>
          <p:cNvSpPr txBox="1">
            <a:spLocks noChangeArrowheads="1"/>
          </p:cNvSpPr>
          <p:nvPr/>
        </p:nvSpPr>
        <p:spPr bwMode="auto">
          <a:xfrm>
            <a:off x="303213" y="2620963"/>
            <a:ext cx="3744912" cy="366712"/>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defRPr/>
            </a:pPr>
            <a:r>
              <a:rPr lang="fr-FR" altLang="fr-FR" u="sng" dirty="0">
                <a:solidFill>
                  <a:srgbClr val="000099"/>
                </a:solidFill>
                <a:latin typeface="+mj-lt"/>
                <a:cs typeface="Arial" panose="020B0604020202020204" pitchFamily="34" charset="0"/>
              </a:rPr>
              <a:t>Si survenue de l’éruption</a:t>
            </a:r>
          </a:p>
        </p:txBody>
      </p:sp>
      <p:sp>
        <p:nvSpPr>
          <p:cNvPr id="16" name="Titre 1"/>
          <p:cNvSpPr txBox="1">
            <a:spLocks/>
          </p:cNvSpPr>
          <p:nvPr/>
        </p:nvSpPr>
        <p:spPr bwMode="auto">
          <a:xfrm>
            <a:off x="2303463" y="361950"/>
            <a:ext cx="70485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3.10.</a:t>
            </a:r>
            <a:r>
              <a:rPr lang="fr-FR" altLang="fr-FR" sz="3200" b="1" dirty="0">
                <a:solidFill>
                  <a:srgbClr val="FFFFFF"/>
                </a:solidFill>
                <a:latin typeface="+mj-lt"/>
                <a:ea typeface="Tahoma" panose="020B0604030504040204" pitchFamily="34" charset="0"/>
                <a:cs typeface="Arial" panose="020B0604020202020204" pitchFamily="34" charset="0"/>
              </a:rPr>
              <a:t> Dermatologie estivale</a:t>
            </a:r>
          </a:p>
        </p:txBody>
      </p:sp>
      <p:sp>
        <p:nvSpPr>
          <p:cNvPr id="2" name="ZoneTexte 1"/>
          <p:cNvSpPr txBox="1"/>
          <p:nvPr/>
        </p:nvSpPr>
        <p:spPr>
          <a:xfrm>
            <a:off x="466725" y="6115050"/>
            <a:ext cx="3860800" cy="339725"/>
          </a:xfrm>
          <a:prstGeom prst="rect">
            <a:avLst/>
          </a:prstGeom>
          <a:noFill/>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j-lt"/>
              </a:rPr>
              <a:t>Médicament de terrain possible </a:t>
            </a:r>
          </a:p>
        </p:txBody>
      </p:sp>
      <p:sp>
        <p:nvSpPr>
          <p:cNvPr id="18" name="Rectangle 27"/>
          <p:cNvSpPr>
            <a:spLocks noChangeArrowheads="1"/>
          </p:cNvSpPr>
          <p:nvPr/>
        </p:nvSpPr>
        <p:spPr bwMode="auto">
          <a:xfrm>
            <a:off x="7072313" y="1709738"/>
            <a:ext cx="4097337" cy="122555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Hypericum perforatum 15 CH</a:t>
            </a:r>
          </a:p>
          <a:p>
            <a:pPr algn="r" eaLnBrk="0" hangingPunct="0"/>
            <a:r>
              <a:rPr lang="fr-FR" altLang="fr-FR" sz="1600">
                <a:solidFill>
                  <a:srgbClr val="000099"/>
                </a:solidFill>
              </a:rPr>
              <a:t>5 granules matin et soir 15 jours avant l’exposition solaire, à poursuivre toute la durée de l’exposition et 1 semaine après</a:t>
            </a:r>
          </a:p>
        </p:txBody>
      </p:sp>
      <p:sp>
        <p:nvSpPr>
          <p:cNvPr id="19" name="Rectangle 27"/>
          <p:cNvSpPr>
            <a:spLocks noChangeArrowheads="1"/>
          </p:cNvSpPr>
          <p:nvPr/>
        </p:nvSpPr>
        <p:spPr bwMode="auto">
          <a:xfrm>
            <a:off x="8750300" y="3886200"/>
            <a:ext cx="2419350"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p:txBody>
      </p:sp>
      <p:sp>
        <p:nvSpPr>
          <p:cNvPr id="20" name="Rectangle 27"/>
          <p:cNvSpPr>
            <a:spLocks noChangeArrowheads="1"/>
          </p:cNvSpPr>
          <p:nvPr/>
        </p:nvSpPr>
        <p:spPr bwMode="auto">
          <a:xfrm>
            <a:off x="8066088" y="3089275"/>
            <a:ext cx="3103562"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Muriaticum acidum 9 CH</a:t>
            </a:r>
          </a:p>
        </p:txBody>
      </p:sp>
      <p:sp>
        <p:nvSpPr>
          <p:cNvPr id="21" name="Rectangle 27"/>
          <p:cNvSpPr>
            <a:spLocks noChangeArrowheads="1"/>
          </p:cNvSpPr>
          <p:nvPr/>
        </p:nvSpPr>
        <p:spPr bwMode="auto">
          <a:xfrm>
            <a:off x="8066088" y="4711700"/>
            <a:ext cx="3103562"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Poumon histamine 15 CH</a:t>
            </a:r>
          </a:p>
        </p:txBody>
      </p:sp>
      <p:sp>
        <p:nvSpPr>
          <p:cNvPr id="22" name="Rectangle 27"/>
          <p:cNvSpPr>
            <a:spLocks noChangeArrowheads="1"/>
          </p:cNvSpPr>
          <p:nvPr/>
        </p:nvSpPr>
        <p:spPr bwMode="auto">
          <a:xfrm>
            <a:off x="7958138" y="5988050"/>
            <a:ext cx="3105150" cy="40798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Natrum muriaticum 15 CH</a:t>
            </a:r>
          </a:p>
        </p:txBody>
      </p:sp>
      <p:sp>
        <p:nvSpPr>
          <p:cNvPr id="559119"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Lucite estivale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589"/>
                                        </p:tgtEl>
                                        <p:attrNameLst>
                                          <p:attrName>style.visibility</p:attrName>
                                        </p:attrNameLst>
                                      </p:cBhvr>
                                      <p:to>
                                        <p:strVal val="visible"/>
                                      </p:to>
                                    </p:set>
                                    <p:animEffect transition="in" filter="fade">
                                      <p:cBhvr>
                                        <p:cTn id="7" dur="500"/>
                                        <p:tgtEl>
                                          <p:spTgt spid="1095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10957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9590"/>
                                        </p:tgtEl>
                                        <p:attrNameLst>
                                          <p:attrName>style.visibility</p:attrName>
                                        </p:attrNameLst>
                                      </p:cBhvr>
                                      <p:to>
                                        <p:strVal val="visible"/>
                                      </p:to>
                                    </p:set>
                                    <p:animEffect transition="in" filter="fade">
                                      <p:cBhvr>
                                        <p:cTn id="18" dur="500"/>
                                        <p:tgtEl>
                                          <p:spTgt spid="109590"/>
                                        </p:tgtEl>
                                      </p:cBhvr>
                                    </p:animEffect>
                                  </p:childTnLst>
                                </p:cTn>
                              </p:par>
                              <p:par>
                                <p:cTn id="19" presetID="1" presetClass="entr" presetSubtype="0" fill="hold" grpId="0" nodeType="withEffect">
                                  <p:stCondLst>
                                    <p:cond delay="0"/>
                                  </p:stCondLst>
                                  <p:childTnLst>
                                    <p:set>
                                      <p:cBhvr>
                                        <p:cTn id="20" dur="1" fill="hold">
                                          <p:stCondLst>
                                            <p:cond delay="499"/>
                                          </p:stCondLst>
                                        </p:cTn>
                                        <p:tgtEl>
                                          <p:spTgt spid="10957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0957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0957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9581"/>
                                        </p:tgtEl>
                                        <p:attrNameLst>
                                          <p:attrName>style.visibility</p:attrName>
                                        </p:attrNameLst>
                                      </p:cBhvr>
                                      <p:to>
                                        <p:strVal val="visible"/>
                                      </p:to>
                                    </p:set>
                                    <p:animEffect transition="in" filter="fade">
                                      <p:cBhvr>
                                        <p:cTn id="45" dur="500"/>
                                        <p:tgtEl>
                                          <p:spTgt spid="10958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P spid="109572" grpId="0" autoUpdateAnimBg="0"/>
      <p:bldP spid="109577" grpId="0" autoUpdateAnimBg="0"/>
      <p:bldP spid="109579" grpId="0" autoUpdateAnimBg="0"/>
      <p:bldP spid="109581" grpId="0"/>
      <p:bldP spid="109589" grpId="0"/>
      <p:bldP spid="109590" grpId="0"/>
      <p:bldP spid="2" grpId="0"/>
      <p:bldP spid="18" grpId="0" animBg="1"/>
      <p:bldP spid="19" grpId="0" animBg="1"/>
      <p:bldP spid="20" grpId="0" animBg="1"/>
      <p:bldP spid="21" grpId="0" animBg="1"/>
      <p:bldP spid="2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AutoShape 5"/>
          <p:cNvSpPr>
            <a:spLocks noChangeAspect="1" noChangeArrowheads="1"/>
          </p:cNvSpPr>
          <p:nvPr/>
        </p:nvSpPr>
        <p:spPr bwMode="auto">
          <a:xfrm>
            <a:off x="3595688" y="1593850"/>
            <a:ext cx="4465637"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solidFill>
                  <a:srgbClr val="000000"/>
                </a:solidFill>
                <a:latin typeface="+mn-lt"/>
              </a:rPr>
              <a:t>	</a:t>
            </a:r>
            <a:endParaRPr lang="fr-FR" altLang="fr-FR" sz="800" b="1" dirty="0">
              <a:solidFill>
                <a:srgbClr val="000099"/>
              </a:solidFill>
              <a:latin typeface="+mn-lt"/>
            </a:endParaRPr>
          </a:p>
          <a:p>
            <a:pPr eaLnBrk="0" fontAlgn="auto" hangingPunct="0">
              <a:spcBef>
                <a:spcPts val="0"/>
              </a:spcBef>
              <a:spcAft>
                <a:spcPts val="0"/>
              </a:spcAft>
              <a:defRPr/>
            </a:pPr>
            <a:endParaRPr lang="fr-FR" altLang="fr-FR" sz="800" dirty="0">
              <a:solidFill>
                <a:srgbClr val="000000"/>
              </a:solidFill>
              <a:latin typeface="+mn-lt"/>
            </a:endParaRPr>
          </a:p>
          <a:p>
            <a:pPr eaLnBrk="0" fontAlgn="auto" hangingPunct="0">
              <a:spcBef>
                <a:spcPts val="0"/>
              </a:spcBef>
              <a:spcAft>
                <a:spcPts val="0"/>
              </a:spcAft>
              <a:defRPr/>
            </a:pPr>
            <a:r>
              <a:rPr lang="fr-FR" altLang="fr-FR" sz="800" dirty="0">
                <a:solidFill>
                  <a:srgbClr val="000000"/>
                </a:solidFill>
                <a:latin typeface="+mn-lt"/>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br>
              <a:rPr lang="fr-FR" sz="1000" dirty="0">
                <a:solidFill>
                  <a:srgbClr val="000099"/>
                </a:solidFill>
                <a:latin typeface="Comic Sans MS" pitchFamily="66" charset="0"/>
                <a:ea typeface="ＭＳ Ｐゴシック" panose="020B0600070205080204" pitchFamily="34" charset="-128"/>
              </a:rPr>
            </a:br>
            <a:r>
              <a:rPr lang="fr-FR" sz="1000" dirty="0">
                <a:solidFill>
                  <a:srgbClr val="000000"/>
                </a:solidFill>
                <a:latin typeface="Comic Sans MS" pitchFamily="66" charset="0"/>
                <a:ea typeface="ＭＳ Ｐゴシック" panose="020B0600070205080204" pitchFamily="34" charset="-128"/>
              </a:rPr>
              <a:t>			</a:t>
            </a:r>
            <a:r>
              <a:rPr lang="fr-FR" sz="1000" dirty="0">
                <a:solidFill>
                  <a:srgbClr val="000099"/>
                </a:solidFill>
                <a:latin typeface="Comic Sans MS" pitchFamily="66" charset="0"/>
                <a:ea typeface="ＭＳ Ｐゴシック" panose="020B0600070205080204" pitchFamily="34" charset="-128"/>
              </a:rPr>
              <a:t>Laurence A.  (48 ans)</a:t>
            </a:r>
            <a:endParaRPr lang="fr-FR" sz="1000" dirty="0">
              <a:solidFill>
                <a:srgbClr val="000000"/>
              </a:solidFill>
              <a:latin typeface="Comic Sans MS" pitchFamily="66" charset="0"/>
              <a:ea typeface="ＭＳ Ｐゴシック" panose="020B0600070205080204" pitchFamily="34" charset="-128"/>
            </a:endParaRPr>
          </a:p>
          <a:p>
            <a:pPr marL="187325" indent="-187325" eaLnBrk="0" hangingPunct="0">
              <a:tabLst>
                <a:tab pos="2568575" algn="l"/>
              </a:tabLst>
              <a:defRPr/>
            </a:pPr>
            <a:endParaRPr lang="fr-FR" sz="1200" dirty="0">
              <a:solidFill>
                <a:srgbClr val="000099"/>
              </a:solidFill>
              <a:latin typeface="Comic Sans MS" pitchFamily="66" charset="0"/>
              <a:ea typeface="ＭＳ Ｐゴシック" panose="020B0600070205080204" pitchFamily="34" charset="-128"/>
            </a:endParaRPr>
          </a:p>
          <a:p>
            <a:pPr marL="187325" indent="-187325" eaLnBrk="0" hangingPunct="0">
              <a:tabLst>
                <a:tab pos="2568575" algn="l"/>
              </a:tabLst>
              <a:defRPr/>
            </a:pPr>
            <a:endParaRPr lang="fr-FR" sz="1200" dirty="0">
              <a:solidFill>
                <a:srgbClr val="000099"/>
              </a:solidFill>
              <a:latin typeface="Comic Sans MS" pitchFamily="66" charset="0"/>
              <a:ea typeface="ＭＳ Ｐゴシック" panose="020B0600070205080204" pitchFamily="34" charset="-128"/>
            </a:endParaRPr>
          </a:p>
          <a:p>
            <a:pPr marL="187325" indent="-187325" eaLnBrk="0" hangingPunct="0">
              <a:tabLst>
                <a:tab pos="2568575" algn="l"/>
              </a:tabLst>
              <a:defRPr/>
            </a:pPr>
            <a:r>
              <a:rPr lang="fr-FR" sz="1200" b="1" dirty="0">
                <a:solidFill>
                  <a:srgbClr val="000099"/>
                </a:solidFill>
                <a:latin typeface="Comic Sans MS" pitchFamily="66" charset="0"/>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NATRUM MURIATICUM 15 CH</a:t>
            </a:r>
          </a:p>
          <a:p>
            <a:pPr marL="187325" indent="-187325" eaLnBrk="0" hangingPunct="0">
              <a:tabLst>
                <a:tab pos="2568575" algn="l"/>
              </a:tabLst>
              <a:defRPr/>
            </a:pPr>
            <a:r>
              <a:rPr lang="fr-FR" sz="1400" dirty="0">
                <a:solidFill>
                  <a:srgbClr val="FF0000"/>
                </a:solidFill>
                <a:latin typeface="Comic Sans MS" pitchFamily="66" charset="0"/>
                <a:ea typeface="ＭＳ Ｐゴシック" panose="020B0600070205080204" pitchFamily="34" charset="-128"/>
              </a:rPr>
              <a:t>	</a:t>
            </a:r>
            <a:r>
              <a:rPr lang="fr-FR" sz="1400" dirty="0">
                <a:solidFill>
                  <a:srgbClr val="000099"/>
                </a:solidFill>
                <a:latin typeface="Comic Sans MS" pitchFamily="66" charset="0"/>
                <a:ea typeface="ＭＳ Ｐゴシック" panose="020B0600070205080204" pitchFamily="34" charset="-128"/>
              </a:rPr>
              <a:t>1 dose chaque dimanche</a:t>
            </a:r>
            <a:endParaRPr lang="fr-FR" sz="1400" dirty="0">
              <a:solidFill>
                <a:srgbClr val="FF0000"/>
              </a:solidFill>
              <a:latin typeface="Comic Sans MS" pitchFamily="66" charset="0"/>
              <a:ea typeface="ＭＳ Ｐゴシック" panose="020B0600070205080204" pitchFamily="34" charset="-128"/>
            </a:endParaRPr>
          </a:p>
          <a:p>
            <a:pPr marL="187325" indent="-187325" eaLnBrk="0" hangingPunct="0">
              <a:spcBef>
                <a:spcPct val="60000"/>
              </a:spcBef>
              <a:tabLst>
                <a:tab pos="2568575" algn="l"/>
              </a:tabLst>
              <a:defRPr/>
            </a:pPr>
            <a:r>
              <a:rPr lang="fr-FR" sz="1400" dirty="0">
                <a:solidFill>
                  <a:srgbClr val="FF0000"/>
                </a:solidFill>
                <a:latin typeface="Comic Sans MS" pitchFamily="66" charset="0"/>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POUMON HISTAMINE 15 CH</a:t>
            </a:r>
            <a:endParaRPr lang="fr-FR" sz="1400" dirty="0">
              <a:solidFill>
                <a:srgbClr val="000099"/>
              </a:solidFill>
              <a:latin typeface="Comic Sans MS" pitchFamily="66" charset="0"/>
              <a:ea typeface="ＭＳ Ｐゴシック" panose="020B0600070205080204" pitchFamily="34" charset="-128"/>
            </a:endParaRPr>
          </a:p>
          <a:p>
            <a:pPr marL="187325" indent="-187325" eaLnBrk="0" hangingPunct="0">
              <a:spcBef>
                <a:spcPct val="30000"/>
              </a:spcBef>
              <a:tabLst>
                <a:tab pos="2568575" algn="l"/>
              </a:tabLst>
              <a:defRPr/>
            </a:pPr>
            <a:r>
              <a:rPr lang="fr-FR" sz="1400" b="1" dirty="0">
                <a:solidFill>
                  <a:srgbClr val="FF0000"/>
                </a:solidFill>
                <a:latin typeface="Comic Sans MS" pitchFamily="66" charset="0"/>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HYPERICUM PERFORATUM 15 CH</a:t>
            </a:r>
          </a:p>
          <a:p>
            <a:pPr marL="187325" indent="-187325" eaLnBrk="0" hangingPunct="0">
              <a:tabLst>
                <a:tab pos="2568575" algn="l"/>
              </a:tabLst>
              <a:defRPr/>
            </a:pPr>
            <a:r>
              <a:rPr lang="fr-FR" sz="1400" dirty="0">
                <a:solidFill>
                  <a:srgbClr val="FF0000"/>
                </a:solidFill>
                <a:latin typeface="Comic Sans MS" pitchFamily="66" charset="0"/>
                <a:ea typeface="ＭＳ Ｐゴシック" panose="020B0600070205080204" pitchFamily="34" charset="-128"/>
              </a:rPr>
              <a:t>	 </a:t>
            </a:r>
            <a:r>
              <a:rPr lang="fr-FR" sz="1400" dirty="0">
                <a:solidFill>
                  <a:srgbClr val="000099"/>
                </a:solidFill>
                <a:latin typeface="Comic Sans MS" pitchFamily="66" charset="0"/>
                <a:ea typeface="ＭＳ Ｐゴシック" panose="020B0600070205080204" pitchFamily="34" charset="-128"/>
              </a:rPr>
              <a:t>5 granules de chaque le soir</a:t>
            </a:r>
            <a:r>
              <a:rPr lang="fr-FR" dirty="0">
                <a:solidFill>
                  <a:srgbClr val="FF0000"/>
                </a:solidFill>
                <a:latin typeface="+mn-lt"/>
                <a:ea typeface="ＭＳ Ｐゴシック" panose="020B0600070205080204" pitchFamily="34" charset="-128"/>
              </a:rPr>
              <a:t> </a:t>
            </a:r>
            <a:r>
              <a:rPr lang="fr-FR" sz="1400" b="1" dirty="0">
                <a:solidFill>
                  <a:srgbClr val="000099"/>
                </a:solidFill>
                <a:latin typeface="Comic Sans MS" pitchFamily="66" charset="0"/>
                <a:ea typeface="ＭＳ Ｐゴシック" panose="020B0600070205080204" pitchFamily="34" charset="-128"/>
              </a:rPr>
              <a:t>	</a:t>
            </a:r>
          </a:p>
          <a:p>
            <a:pPr marL="187325" indent="-187325" eaLnBrk="0" hangingPunct="0">
              <a:tabLst>
                <a:tab pos="2568575" algn="l"/>
              </a:tabLst>
              <a:defRPr/>
            </a:pPr>
            <a:r>
              <a:rPr lang="fr-FR" sz="1400" dirty="0">
                <a:solidFill>
                  <a:srgbClr val="000099"/>
                </a:solidFill>
                <a:latin typeface="Comic Sans MS" pitchFamily="66" charset="0"/>
                <a:ea typeface="ＭＳ Ｐゴシック" panose="020B0600070205080204" pitchFamily="34" charset="-128"/>
              </a:rPr>
              <a:t>	Traitement pour 2 mois</a:t>
            </a:r>
            <a:r>
              <a:rPr lang="fr-FR" sz="1400" b="1" dirty="0">
                <a:solidFill>
                  <a:srgbClr val="000099"/>
                </a:solidFill>
                <a:latin typeface="Comic Sans MS" pitchFamily="66" charset="0"/>
                <a:ea typeface="ＭＳ Ｐゴシック" panose="020B0600070205080204" pitchFamily="34" charset="-128"/>
              </a:rPr>
              <a:t>	</a:t>
            </a:r>
          </a:p>
          <a:p>
            <a:pPr marL="187325" indent="-187325" eaLnBrk="0" hangingPunct="0">
              <a:tabLst>
                <a:tab pos="2568575" algn="l"/>
              </a:tabLst>
              <a:defRPr/>
            </a:pPr>
            <a:endParaRPr lang="fr-FR" sz="1400" dirty="0">
              <a:solidFill>
                <a:srgbClr val="FF0000"/>
              </a:solidFill>
              <a:latin typeface="Comic Sans MS" pitchFamily="66" charset="0"/>
              <a:ea typeface="ＭＳ Ｐゴシック" panose="020B0600070205080204" pitchFamily="34" charset="-128"/>
            </a:endParaRPr>
          </a:p>
          <a:p>
            <a:pPr marL="187325" indent="-187325" eaLnBrk="0" hangingPunct="0">
              <a:tabLst>
                <a:tab pos="2568575" algn="l"/>
              </a:tabLst>
              <a:defRPr/>
            </a:pPr>
            <a:r>
              <a:rPr lang="fr-FR" sz="1400" dirty="0">
                <a:solidFill>
                  <a:srgbClr val="000099"/>
                </a:solidFill>
                <a:latin typeface="Comic Sans MS" pitchFamily="66" charset="0"/>
                <a:ea typeface="ＭＳ Ｐゴシック" panose="020B0600070205080204" pitchFamily="34" charset="-128"/>
              </a:rPr>
              <a:t>En cas de symptômes : </a:t>
            </a:r>
          </a:p>
          <a:p>
            <a:pPr marL="187325" indent="-187325">
              <a:spcBef>
                <a:spcPct val="30000"/>
              </a:spcBef>
              <a:tabLst>
                <a:tab pos="2568575" algn="l"/>
              </a:tabLst>
              <a:defRPr/>
            </a:pPr>
            <a:r>
              <a:rPr lang="fr-FR" sz="1400" b="1" dirty="0">
                <a:solidFill>
                  <a:srgbClr val="000099"/>
                </a:solidFill>
                <a:latin typeface="Comic Sans MS" pitchFamily="66" charset="0"/>
                <a:ea typeface="ＭＳ Ｐゴシック" panose="020B0600070205080204" pitchFamily="34" charset="-128"/>
              </a:rPr>
              <a:t>	MURIATICUM ACIDUM 9 CH</a:t>
            </a:r>
          </a:p>
          <a:p>
            <a:pPr marL="187325" indent="-187325">
              <a:spcBef>
                <a:spcPct val="30000"/>
              </a:spcBef>
              <a:tabLst>
                <a:tab pos="2568575" algn="l"/>
              </a:tabLst>
              <a:defRPr/>
            </a:pPr>
            <a:r>
              <a:rPr lang="fr-FR" sz="1400" b="1" dirty="0">
                <a:solidFill>
                  <a:srgbClr val="000099"/>
                </a:solidFill>
                <a:latin typeface="Comic Sans MS" pitchFamily="66" charset="0"/>
                <a:ea typeface="ＭＳ Ｐゴシック" panose="020B0600070205080204" pitchFamily="34" charset="-128"/>
              </a:rPr>
              <a:t>	APIS MELLIFICA 15 CH</a:t>
            </a:r>
          </a:p>
          <a:p>
            <a:pPr marL="187325" indent="-187325" eaLnBrk="0" hangingPunct="0">
              <a:tabLst>
                <a:tab pos="2568575" algn="l"/>
              </a:tabLst>
              <a:defRPr/>
            </a:pPr>
            <a:r>
              <a:rPr lang="fr-FR" sz="1400" dirty="0">
                <a:solidFill>
                  <a:srgbClr val="000099"/>
                </a:solidFill>
                <a:latin typeface="Comic Sans MS" pitchFamily="66" charset="0"/>
                <a:ea typeface="ＭＳ Ｐゴシック" panose="020B0600070205080204" pitchFamily="34" charset="-128"/>
              </a:rPr>
              <a:t>	5 granules toutes les 2 heures – ESA</a:t>
            </a:r>
          </a:p>
          <a:p>
            <a:pPr marL="187325" indent="-187325" eaLnBrk="0" hangingPunct="0">
              <a:tabLst>
                <a:tab pos="2568575" algn="l"/>
              </a:tabLst>
              <a:defRPr/>
            </a:pPr>
            <a:endParaRPr lang="fr-FR" sz="1400" dirty="0">
              <a:solidFill>
                <a:srgbClr val="000099"/>
              </a:solidFill>
              <a:latin typeface="Comic Sans MS" pitchFamily="66" charset="0"/>
              <a:ea typeface="ＭＳ Ｐゴシック" panose="020B0600070205080204" pitchFamily="34" charset="-128"/>
            </a:endParaRPr>
          </a:p>
          <a:p>
            <a:pPr marL="187325" indent="-187325" eaLnBrk="0" hangingPunct="0">
              <a:tabLst>
                <a:tab pos="2568575" algn="l"/>
              </a:tabLst>
              <a:defRPr/>
            </a:pPr>
            <a:r>
              <a:rPr lang="fr-FR" altLang="fr-FR" sz="1400" i="1" dirty="0">
                <a:solidFill>
                  <a:srgbClr val="000099"/>
                </a:solidFill>
                <a:latin typeface="Comic Sans MS" panose="030F0702030302020204" pitchFamily="66" charset="0"/>
              </a:rPr>
              <a:t>	XXXXXXX</a:t>
            </a:r>
          </a:p>
          <a:p>
            <a:pPr marL="187325" indent="-187325" eaLnBrk="0" hangingPunct="0">
              <a:tabLst>
                <a:tab pos="2568575" algn="l"/>
              </a:tabLst>
              <a:defRPr/>
            </a:pPr>
            <a:endParaRPr lang="fr-FR" sz="1400" dirty="0">
              <a:solidFill>
                <a:srgbClr val="000099"/>
              </a:solidFill>
              <a:latin typeface="Comic Sans MS" pitchFamily="66" charset="0"/>
              <a:ea typeface="ＭＳ Ｐゴシック" panose="020B0600070205080204" pitchFamily="34" charset="-128"/>
            </a:endParaRPr>
          </a:p>
        </p:txBody>
      </p:sp>
      <p:sp>
        <p:nvSpPr>
          <p:cNvPr id="56115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
        <p:nvSpPr>
          <p:cNvPr id="561155"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Lucite estivale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Espace réservé du contenu 2"/>
          <p:cNvSpPr>
            <a:spLocks noGrp="1"/>
          </p:cNvSpPr>
          <p:nvPr>
            <p:ph idx="4294967295"/>
          </p:nvPr>
        </p:nvSpPr>
        <p:spPr bwMode="auto">
          <a:xfrm>
            <a:off x="465138" y="2149475"/>
            <a:ext cx="11283950" cy="435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b="1">
                <a:solidFill>
                  <a:srgbClr val="000099"/>
                </a:solidFill>
                <a:cs typeface="Arial" panose="020B0604020202020204" pitchFamily="34" charset="0"/>
              </a:rPr>
              <a:t>Posologie en aigu </a:t>
            </a:r>
            <a:r>
              <a:rPr lang="fr-FR" altLang="fr-FR" sz="2000">
                <a:solidFill>
                  <a:srgbClr val="000099"/>
                </a:solidFill>
                <a:cs typeface="Arial" panose="020B0604020202020204" pitchFamily="34" charset="0"/>
              </a:rPr>
              <a:t>: </a:t>
            </a:r>
          </a:p>
          <a:p>
            <a:pPr eaLnBrk="1" hangingPunct="1">
              <a:spcBef>
                <a:spcPts val="600"/>
              </a:spcBef>
              <a:buFontTx/>
              <a:buNone/>
            </a:pPr>
            <a:r>
              <a:rPr lang="fr-FR" altLang="fr-FR" sz="1800">
                <a:solidFill>
                  <a:srgbClr val="000099"/>
                </a:solidFill>
                <a:cs typeface="Arial" panose="020B0604020202020204" pitchFamily="34" charset="0"/>
              </a:rPr>
              <a:t>      Répéter très souvent les prises au début (toutes les heures voire toutes les ½ heures pendant 24 heures) puis espacer selon amélioration, 3 à 5 fois par jour les jours suivants</a:t>
            </a:r>
          </a:p>
          <a:p>
            <a:pPr eaLnBrk="1" hangingPunct="1">
              <a:buFontTx/>
              <a:buNone/>
            </a:pPr>
            <a:endParaRPr lang="fr-FR" altLang="fr-FR" sz="1600">
              <a:solidFill>
                <a:srgbClr val="000099"/>
              </a:solidFill>
              <a:cs typeface="Arial" panose="020B0604020202020204" pitchFamily="34" charset="0"/>
            </a:endParaRPr>
          </a:p>
          <a:p>
            <a:pPr eaLnBrk="1" hangingPunct="1">
              <a:buFontTx/>
              <a:buBlip>
                <a:blip r:embed="rId3"/>
              </a:buBlip>
            </a:pPr>
            <a:r>
              <a:rPr lang="fr-FR" altLang="fr-FR" sz="2000">
                <a:solidFill>
                  <a:srgbClr val="000099"/>
                </a:solidFill>
                <a:cs typeface="Arial" panose="020B0604020202020204" pitchFamily="34" charset="0"/>
              </a:rPr>
              <a:t>Indiquer la </a:t>
            </a:r>
            <a:r>
              <a:rPr lang="fr-FR" altLang="fr-FR" sz="2000" b="1">
                <a:solidFill>
                  <a:srgbClr val="000099"/>
                </a:solidFill>
                <a:cs typeface="Arial" panose="020B0604020202020204" pitchFamily="34" charset="0"/>
              </a:rPr>
              <a:t>fréquence et la durée du traitement</a:t>
            </a:r>
          </a:p>
          <a:p>
            <a:pPr eaLnBrk="1" hangingPunct="1">
              <a:spcBef>
                <a:spcPct val="0"/>
              </a:spcBef>
              <a:buClr>
                <a:srgbClr val="1320C3"/>
              </a:buClr>
            </a:pPr>
            <a:endParaRPr lang="fr-FR" altLang="fr-FR" sz="1800"/>
          </a:p>
        </p:txBody>
      </p:sp>
      <p:sp>
        <p:nvSpPr>
          <p:cNvPr id="5" name="ZoneTexte 4"/>
          <p:cNvSpPr txBox="1"/>
          <p:nvPr/>
        </p:nvSpPr>
        <p:spPr>
          <a:xfrm>
            <a:off x="3756025" y="4676775"/>
            <a:ext cx="7899400" cy="769938"/>
          </a:xfrm>
          <a:prstGeom prst="rect">
            <a:avLst/>
          </a:prstGeom>
          <a:noFill/>
        </p:spPr>
        <p:txBody>
          <a:bodyPr>
            <a:spAutoFit/>
          </a:bodyPr>
          <a:lstStyle/>
          <a:p>
            <a:pPr eaLnBrk="0" hangingPunct="0">
              <a:defRPr/>
            </a:pPr>
            <a:r>
              <a:rPr lang="fr-FR" sz="2400" dirty="0">
                <a:solidFill>
                  <a:srgbClr val="000099"/>
                </a:solidFill>
                <a:latin typeface="+mn-lt"/>
                <a:cs typeface="Arial" panose="020B0604020202020204" pitchFamily="34" charset="0"/>
              </a:rPr>
              <a:t>Mentionner </a:t>
            </a:r>
            <a:r>
              <a:rPr lang="fr-FR" sz="2400" b="1" i="1" dirty="0">
                <a:solidFill>
                  <a:srgbClr val="000099"/>
                </a:solidFill>
                <a:latin typeface="+mn-lt"/>
                <a:cs typeface="Arial" panose="020B0604020202020204" pitchFamily="34" charset="0"/>
              </a:rPr>
              <a:t>votre conseil par écrit </a:t>
            </a:r>
            <a:r>
              <a:rPr lang="fr-FR" sz="2400" dirty="0">
                <a:solidFill>
                  <a:srgbClr val="000099"/>
                </a:solidFill>
                <a:latin typeface="+mn-lt"/>
                <a:cs typeface="Arial" panose="020B0604020202020204" pitchFamily="34" charset="0"/>
              </a:rPr>
              <a:t>: </a:t>
            </a:r>
          </a:p>
          <a:p>
            <a:pPr marL="358775" indent="-358775" eaLnBrk="0" hangingPunct="0">
              <a:defRPr/>
            </a:pPr>
            <a:r>
              <a:rPr lang="fr-FR" sz="2000" dirty="0">
                <a:solidFill>
                  <a:srgbClr val="000099"/>
                </a:solidFill>
                <a:latin typeface="+mn-lt"/>
                <a:cs typeface="Arial" panose="020B0604020202020204" pitchFamily="34" charset="0"/>
              </a:rPr>
              <a:t>	posologie + durée du traitement</a:t>
            </a:r>
          </a:p>
        </p:txBody>
      </p:sp>
      <p:pic>
        <p:nvPicPr>
          <p:cNvPr id="307203" name="Imag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19263" y="4370388"/>
            <a:ext cx="16637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2.1. Règles 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7" name="Ellipse 6"/>
          <p:cNvSpPr/>
          <p:nvPr/>
        </p:nvSpPr>
        <p:spPr>
          <a:xfrm>
            <a:off x="3151188" y="4324350"/>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2"/>
          <p:cNvSpPr txBox="1">
            <a:spLocks noChangeArrowheads="1"/>
          </p:cNvSpPr>
          <p:nvPr/>
        </p:nvSpPr>
        <p:spPr bwMode="auto">
          <a:xfrm>
            <a:off x="1052513" y="1943100"/>
            <a:ext cx="8640762" cy="2073275"/>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890588">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lnSpc>
                <a:spcPct val="150000"/>
              </a:lnSpc>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Urticaire </a:t>
            </a:r>
            <a:r>
              <a:rPr lang="fr-FR" altLang="fr-FR" sz="2000" b="1" dirty="0">
                <a:solidFill>
                  <a:srgbClr val="000099"/>
                </a:solidFill>
                <a:latin typeface="+mj-lt"/>
                <a:cs typeface="Arial" panose="020B0604020202020204" pitchFamily="34" charset="0"/>
              </a:rPr>
              <a:t>superficielle</a:t>
            </a:r>
            <a:r>
              <a:rPr lang="fr-FR" altLang="fr-FR" sz="2000" dirty="0">
                <a:solidFill>
                  <a:srgbClr val="000099"/>
                </a:solidFill>
                <a:latin typeface="+mj-lt"/>
                <a:cs typeface="Arial" panose="020B0604020202020204" pitchFamily="34" charset="0"/>
              </a:rPr>
              <a:t> </a:t>
            </a:r>
            <a:r>
              <a:rPr lang="fr-FR" altLang="fr-FR" sz="2000" b="1" dirty="0">
                <a:solidFill>
                  <a:srgbClr val="000099"/>
                </a:solidFill>
                <a:latin typeface="+mj-lt"/>
                <a:cs typeface="Arial" panose="020B0604020202020204" pitchFamily="34" charset="0"/>
              </a:rPr>
              <a:t>ou profonde</a:t>
            </a:r>
            <a:r>
              <a:rPr lang="fr-FR" altLang="fr-FR" sz="2000" dirty="0">
                <a:solidFill>
                  <a:srgbClr val="000099"/>
                </a:solidFill>
                <a:latin typeface="+mj-lt"/>
                <a:cs typeface="Arial" panose="020B0604020202020204" pitchFamily="34" charset="0"/>
              </a:rPr>
              <a:t> / </a:t>
            </a:r>
            <a:r>
              <a:rPr lang="fr-FR" altLang="fr-FR" sz="2000" b="1" dirty="0">
                <a:solidFill>
                  <a:srgbClr val="000099"/>
                </a:solidFill>
                <a:latin typeface="+mj-lt"/>
                <a:cs typeface="Arial" panose="020B0604020202020204" pitchFamily="34" charset="0"/>
              </a:rPr>
              <a:t>aiguë ou chronique</a:t>
            </a:r>
          </a:p>
          <a:p>
            <a:pPr marL="342900" indent="-342900">
              <a:lnSpc>
                <a:spcPct val="150000"/>
              </a:lnSpc>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Urticaire superficielle :</a:t>
            </a:r>
          </a:p>
          <a:p>
            <a:pPr lvl="1">
              <a:spcAft>
                <a:spcPct val="50000"/>
              </a:spcAft>
              <a:buClr>
                <a:srgbClr val="33CC33"/>
              </a:buClr>
              <a:buFont typeface="Wingdings" panose="05000000000000000000" pitchFamily="2" charset="2"/>
              <a:buNone/>
              <a:defRPr/>
            </a:pPr>
            <a:r>
              <a:rPr lang="fr-FR" altLang="fr-FR" sz="2000" dirty="0">
                <a:solidFill>
                  <a:srgbClr val="000099"/>
                </a:solidFill>
                <a:latin typeface="+mj-lt"/>
                <a:cs typeface="Arial" panose="020B0604020202020204" pitchFamily="34" charset="0"/>
              </a:rPr>
              <a:t>- éruption de </a:t>
            </a:r>
            <a:r>
              <a:rPr lang="fr-FR" altLang="fr-FR" sz="2000" b="1" dirty="0">
                <a:solidFill>
                  <a:srgbClr val="000099"/>
                </a:solidFill>
                <a:latin typeface="+mj-lt"/>
                <a:cs typeface="Arial" panose="020B0604020202020204" pitchFamily="34" charset="0"/>
              </a:rPr>
              <a:t>papules rosées</a:t>
            </a:r>
            <a:r>
              <a:rPr lang="fr-FR" altLang="fr-FR" sz="2000" dirty="0">
                <a:solidFill>
                  <a:srgbClr val="000099"/>
                </a:solidFill>
                <a:latin typeface="+mj-lt"/>
                <a:cs typeface="Arial" panose="020B0604020202020204" pitchFamily="34" charset="0"/>
              </a:rPr>
              <a:t> à centre blanc et à contours nets</a:t>
            </a:r>
          </a:p>
          <a:p>
            <a:pPr lvl="1">
              <a:spcAft>
                <a:spcPct val="50000"/>
              </a:spcAft>
              <a:buClr>
                <a:srgbClr val="33CC33"/>
              </a:buClr>
              <a:buFont typeface="Wingdings" panose="05000000000000000000" pitchFamily="2" charset="2"/>
              <a:buNone/>
              <a:defRPr/>
            </a:pPr>
            <a:r>
              <a:rPr lang="fr-FR" altLang="fr-FR" sz="2000" dirty="0">
                <a:solidFill>
                  <a:srgbClr val="000099"/>
                </a:solidFill>
                <a:latin typeface="+mj-lt"/>
                <a:cs typeface="Arial" panose="020B0604020202020204" pitchFamily="34" charset="0"/>
              </a:rPr>
              <a:t>- </a:t>
            </a:r>
            <a:r>
              <a:rPr lang="fr-FR" altLang="fr-FR" sz="2000" b="1" dirty="0">
                <a:solidFill>
                  <a:srgbClr val="000099"/>
                </a:solidFill>
                <a:latin typeface="+mj-lt"/>
                <a:cs typeface="Arial" panose="020B0604020202020204" pitchFamily="34" charset="0"/>
              </a:rPr>
              <a:t>prurit</a:t>
            </a:r>
            <a:r>
              <a:rPr lang="fr-FR" altLang="fr-FR" sz="2000" dirty="0">
                <a:solidFill>
                  <a:srgbClr val="000099"/>
                </a:solidFill>
                <a:latin typeface="+mj-lt"/>
                <a:cs typeface="Arial" panose="020B0604020202020204" pitchFamily="34" charset="0"/>
              </a:rPr>
              <a:t> important</a:t>
            </a:r>
          </a:p>
        </p:txBody>
      </p:sp>
      <p:sp>
        <p:nvSpPr>
          <p:cNvPr id="563202" name="AutoShape 11" descr="Résultat de recherche d'images pour &quot;urticaire&quo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pic>
        <p:nvPicPr>
          <p:cNvPr id="195589" name="Picture 13" descr="Afficher l'image d'origine"/>
          <p:cNvPicPr>
            <a:picLocks noChangeAspect="1" noChangeArrowheads="1"/>
          </p:cNvPicPr>
          <p:nvPr/>
        </p:nvPicPr>
        <p:blipFill>
          <a:blip r:embed="rId4"/>
          <a:srcRect/>
          <a:stretch>
            <a:fillRect/>
          </a:stretch>
        </p:blipFill>
        <p:spPr bwMode="auto">
          <a:xfrm>
            <a:off x="4467225" y="4059238"/>
            <a:ext cx="2952750" cy="1933575"/>
          </a:xfrm>
          <a:prstGeom prst="rect">
            <a:avLst/>
          </a:prstGeom>
          <a:ln>
            <a:noFill/>
          </a:ln>
          <a:effectLst>
            <a:outerShdw blurRad="292100" dist="139700" dir="2700000" algn="tl" rotWithShape="0">
              <a:srgbClr val="333333">
                <a:alpha val="65000"/>
              </a:srgbClr>
            </a:outerShdw>
          </a:effectLst>
        </p:spPr>
      </p:pic>
      <p:sp>
        <p:nvSpPr>
          <p:cNvPr id="563204"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Urticaire</a:t>
            </a:r>
          </a:p>
        </p:txBody>
      </p:sp>
      <p:sp>
        <p:nvSpPr>
          <p:cNvPr id="56320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49" name="Imag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1313" y="1719263"/>
            <a:ext cx="137636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ext Box 7"/>
          <p:cNvSpPr txBox="1">
            <a:spLocks noChangeArrowheads="1"/>
          </p:cNvSpPr>
          <p:nvPr/>
        </p:nvSpPr>
        <p:spPr bwMode="auto">
          <a:xfrm>
            <a:off x="2063750" y="3249613"/>
            <a:ext cx="8137525" cy="1724025"/>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50000"/>
              </a:lnSpc>
              <a:spcAft>
                <a:spcPct val="50000"/>
              </a:spcAft>
              <a:buClr>
                <a:srgbClr val="33CC33"/>
              </a:buClr>
              <a:defRPr/>
            </a:pPr>
            <a:r>
              <a:rPr lang="fr-FR" altLang="fr-FR" sz="2000" dirty="0">
                <a:solidFill>
                  <a:srgbClr val="000099"/>
                </a:solidFill>
                <a:latin typeface="+mj-lt"/>
              </a:rPr>
              <a:t>Seule l’urticaire aiguë et superficielle est du ressort du conseil officinal</a:t>
            </a:r>
          </a:p>
          <a:p>
            <a:pPr>
              <a:spcBef>
                <a:spcPct val="50000"/>
              </a:spcBef>
              <a:defRPr/>
            </a:pPr>
            <a:r>
              <a:rPr lang="fr-FR" altLang="fr-FR" sz="2000" dirty="0">
                <a:solidFill>
                  <a:srgbClr val="000099"/>
                </a:solidFill>
                <a:latin typeface="+mj-lt"/>
              </a:rPr>
              <a:t>En cas de récidive ou de lésions extensives :</a:t>
            </a:r>
          </a:p>
          <a:p>
            <a:pPr algn="ctr">
              <a:spcBef>
                <a:spcPct val="50000"/>
              </a:spcBef>
              <a:defRPr/>
            </a:pPr>
            <a:r>
              <a:rPr lang="fr-FR" altLang="fr-FR" sz="2400" dirty="0">
                <a:solidFill>
                  <a:srgbClr val="000099"/>
                </a:solidFill>
                <a:latin typeface="+mj-lt"/>
                <a:sym typeface="Wingdings" panose="05000000000000000000" pitchFamily="2" charset="2"/>
              </a:rPr>
              <a:t> </a:t>
            </a:r>
            <a:r>
              <a:rPr lang="fr-FR" altLang="fr-FR" sz="2400" b="1" dirty="0">
                <a:solidFill>
                  <a:srgbClr val="000099"/>
                </a:solidFill>
                <a:latin typeface="+mj-lt"/>
              </a:rPr>
              <a:t>consultation médicale</a:t>
            </a:r>
          </a:p>
        </p:txBody>
      </p:sp>
      <p:sp>
        <p:nvSpPr>
          <p:cNvPr id="8" name="Text Box 50"/>
          <p:cNvSpPr txBox="1">
            <a:spLocks noChangeArrowheads="1"/>
          </p:cNvSpPr>
          <p:nvPr/>
        </p:nvSpPr>
        <p:spPr bwMode="auto">
          <a:xfrm>
            <a:off x="2390775" y="1063625"/>
            <a:ext cx="7069138" cy="401638"/>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a:t>
            </a:r>
            <a:r>
              <a:rPr lang="fr-FR" altLang="fr-FR" sz="2000" b="1" dirty="0">
                <a:solidFill>
                  <a:srgbClr val="95C41D"/>
                </a:solidFill>
                <a:latin typeface="+mj-lt"/>
                <a:cs typeface="Arial" panose="020B0604020202020204" pitchFamily="34" charset="0"/>
              </a:rPr>
              <a:t>Urticaire</a:t>
            </a:r>
          </a:p>
        </p:txBody>
      </p:sp>
      <p:sp>
        <p:nvSpPr>
          <p:cNvPr id="9" name="Titre 1"/>
          <p:cNvSpPr txBox="1">
            <a:spLocks/>
          </p:cNvSpPr>
          <p:nvPr/>
        </p:nvSpPr>
        <p:spPr bwMode="auto">
          <a:xfrm>
            <a:off x="2303463" y="361950"/>
            <a:ext cx="70485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3.10. </a:t>
            </a:r>
            <a:r>
              <a:rPr lang="fr-FR" altLang="fr-FR" sz="3200" b="1" dirty="0">
                <a:solidFill>
                  <a:srgbClr val="FFFFFF"/>
                </a:solidFill>
                <a:latin typeface="+mj-lt"/>
                <a:ea typeface="Tahoma" panose="020B0604030504040204" pitchFamily="34" charset="0"/>
                <a:cs typeface="Arial" panose="020B0604020202020204" pitchFamily="34" charset="0"/>
              </a:rPr>
              <a:t>Dermatologie estivale</a:t>
            </a:r>
          </a:p>
        </p:txBody>
      </p:sp>
      <p:sp>
        <p:nvSpPr>
          <p:cNvPr id="7" name="Espace réservé du contenu 2"/>
          <p:cNvSpPr txBox="1">
            <a:spLocks/>
          </p:cNvSpPr>
          <p:nvPr/>
        </p:nvSpPr>
        <p:spPr>
          <a:xfrm>
            <a:off x="255588" y="1684338"/>
            <a:ext cx="34385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Limites du conseil</a:t>
            </a:r>
          </a:p>
          <a:p>
            <a:pPr marL="0" indent="0" defTabSz="914377" fontAlgn="auto">
              <a:spcBef>
                <a:spcPts val="0"/>
              </a:spcBef>
              <a:spcAft>
                <a:spcPts val="0"/>
              </a:spcAft>
              <a:buFontTx/>
              <a:buNone/>
              <a:defRPr/>
            </a:pPr>
            <a:endParaRPr lang="fr-FR" dirty="0">
              <a:latin typeface="+mj-lt"/>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2"/>
          <p:cNvSpPr txBox="1">
            <a:spLocks noChangeArrowheads="1"/>
          </p:cNvSpPr>
          <p:nvPr/>
        </p:nvSpPr>
        <p:spPr bwMode="auto">
          <a:xfrm>
            <a:off x="6459538" y="1657350"/>
            <a:ext cx="3124200" cy="336550"/>
          </a:xfrm>
          <a:prstGeom prst="rect">
            <a:avLst/>
          </a:prstGeom>
          <a:solidFill>
            <a:schemeClr val="bg1"/>
          </a:solid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fr-FR" altLang="fr-FR" sz="1600">
              <a:solidFill>
                <a:srgbClr val="3333CC"/>
              </a:solidFill>
              <a:latin typeface="+mj-lt"/>
            </a:endParaRPr>
          </a:p>
        </p:txBody>
      </p:sp>
      <p:sp>
        <p:nvSpPr>
          <p:cNvPr id="103434" name="Text Box 10"/>
          <p:cNvSpPr txBox="1">
            <a:spLocks noChangeArrowheads="1"/>
          </p:cNvSpPr>
          <p:nvPr/>
        </p:nvSpPr>
        <p:spPr bwMode="auto">
          <a:xfrm>
            <a:off x="552450" y="3455988"/>
            <a:ext cx="3111500" cy="338137"/>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 Si </a:t>
            </a:r>
            <a:r>
              <a:rPr lang="fr-FR" altLang="fr-FR" sz="1600" b="1" dirty="0">
                <a:solidFill>
                  <a:srgbClr val="000099"/>
                </a:solidFill>
                <a:latin typeface="+mj-lt"/>
                <a:cs typeface="Arial" panose="020B0604020202020204" pitchFamily="34" charset="0"/>
              </a:rPr>
              <a:t>amélioration par le froid</a:t>
            </a:r>
          </a:p>
        </p:txBody>
      </p:sp>
      <p:sp>
        <p:nvSpPr>
          <p:cNvPr id="103435" name="Text Box 11"/>
          <p:cNvSpPr txBox="1">
            <a:spLocks noChangeArrowheads="1"/>
          </p:cNvSpPr>
          <p:nvPr/>
        </p:nvSpPr>
        <p:spPr bwMode="auto">
          <a:xfrm>
            <a:off x="479425" y="4679950"/>
            <a:ext cx="4033838" cy="33655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 Si </a:t>
            </a:r>
            <a:r>
              <a:rPr lang="fr-FR" altLang="fr-FR" sz="1600" b="1" dirty="0">
                <a:solidFill>
                  <a:srgbClr val="000099"/>
                </a:solidFill>
                <a:latin typeface="+mj-lt"/>
                <a:cs typeface="Arial" panose="020B0604020202020204" pitchFamily="34" charset="0"/>
              </a:rPr>
              <a:t>non amélioration par le froid</a:t>
            </a:r>
            <a:endParaRPr lang="fr-FR" altLang="fr-FR" sz="1600" dirty="0">
              <a:solidFill>
                <a:srgbClr val="000099"/>
              </a:solidFill>
              <a:latin typeface="+mj-lt"/>
              <a:cs typeface="Arial" panose="020B0604020202020204" pitchFamily="34" charset="0"/>
            </a:endParaRPr>
          </a:p>
        </p:txBody>
      </p:sp>
      <p:grpSp>
        <p:nvGrpSpPr>
          <p:cNvPr id="103436" name="Group 12"/>
          <p:cNvGrpSpPr>
            <a:grpSpLocks/>
          </p:cNvGrpSpPr>
          <p:nvPr/>
        </p:nvGrpSpPr>
        <p:grpSpPr bwMode="auto">
          <a:xfrm>
            <a:off x="1315369" y="2534652"/>
            <a:ext cx="792163" cy="647700"/>
            <a:chOff x="2562" y="2432"/>
            <a:chExt cx="283" cy="288"/>
          </a:xfrm>
          <a:solidFill>
            <a:srgbClr val="95C41D"/>
          </a:solidFill>
        </p:grpSpPr>
        <p:sp>
          <p:nvSpPr>
            <p:cNvPr id="199691" name="Freeform 13"/>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sp>
          <p:nvSpPr>
            <p:cNvPr id="199692" name="Freeform 14"/>
            <p:cNvSpPr>
              <a:spLocks/>
            </p:cNvSpPr>
            <p:nvPr/>
          </p:nvSpPr>
          <p:spPr bwMode="auto">
            <a:xfrm>
              <a:off x="2647" y="2432"/>
              <a:ext cx="89"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grpSp>
      <p:sp>
        <p:nvSpPr>
          <p:cNvPr id="103439" name="Text Box 15"/>
          <p:cNvSpPr txBox="1">
            <a:spLocks noChangeArrowheads="1"/>
          </p:cNvSpPr>
          <p:nvPr/>
        </p:nvSpPr>
        <p:spPr bwMode="auto">
          <a:xfrm>
            <a:off x="503238" y="1993900"/>
            <a:ext cx="2212975" cy="338138"/>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lgn="ctr">
              <a:buClr>
                <a:srgbClr val="33CC33"/>
              </a:buClr>
              <a:buFontTx/>
              <a:buBlip>
                <a:blip r:embed="rId3"/>
              </a:buBlip>
              <a:defRPr/>
            </a:pPr>
            <a:r>
              <a:rPr lang="fr-FR" altLang="fr-FR" sz="1600" dirty="0">
                <a:solidFill>
                  <a:srgbClr val="000099"/>
                </a:solidFill>
                <a:latin typeface="+mj-lt"/>
                <a:cs typeface="Arial" panose="020B0604020202020204" pitchFamily="34" charset="0"/>
              </a:rPr>
              <a:t> Systématiquement</a:t>
            </a:r>
          </a:p>
        </p:txBody>
      </p:sp>
      <p:sp>
        <p:nvSpPr>
          <p:cNvPr id="16" name="Text Box 50"/>
          <p:cNvSpPr txBox="1">
            <a:spLocks noChangeArrowheads="1"/>
          </p:cNvSpPr>
          <p:nvPr/>
        </p:nvSpPr>
        <p:spPr bwMode="auto">
          <a:xfrm>
            <a:off x="2390775" y="1063625"/>
            <a:ext cx="7069138" cy="401638"/>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a:t>
            </a:r>
            <a:r>
              <a:rPr lang="fr-FR" altLang="fr-FR" sz="2000" b="1" dirty="0">
                <a:solidFill>
                  <a:srgbClr val="95C41D"/>
                </a:solidFill>
                <a:latin typeface="+mj-lt"/>
                <a:cs typeface="Arial" panose="020B0604020202020204" pitchFamily="34" charset="0"/>
              </a:rPr>
              <a:t>Urticaire</a:t>
            </a:r>
          </a:p>
        </p:txBody>
      </p:sp>
      <p:sp>
        <p:nvSpPr>
          <p:cNvPr id="17" name="Titre 1"/>
          <p:cNvSpPr txBox="1">
            <a:spLocks/>
          </p:cNvSpPr>
          <p:nvPr/>
        </p:nvSpPr>
        <p:spPr bwMode="auto">
          <a:xfrm>
            <a:off x="2303463" y="361950"/>
            <a:ext cx="70485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3.10. </a:t>
            </a:r>
            <a:r>
              <a:rPr lang="fr-FR" altLang="fr-FR" sz="3200" b="1" dirty="0">
                <a:solidFill>
                  <a:srgbClr val="FFFFFF"/>
                </a:solidFill>
                <a:latin typeface="+mj-lt"/>
                <a:ea typeface="Tahoma" panose="020B0604030504040204" pitchFamily="34" charset="0"/>
                <a:cs typeface="Arial" panose="020B0604020202020204" pitchFamily="34" charset="0"/>
              </a:rPr>
              <a:t>Dermatologie estivale</a:t>
            </a:r>
          </a:p>
        </p:txBody>
      </p:sp>
      <p:sp>
        <p:nvSpPr>
          <p:cNvPr id="14" name="Rectangle 63"/>
          <p:cNvSpPr>
            <a:spLocks noChangeArrowheads="1"/>
          </p:cNvSpPr>
          <p:nvPr/>
        </p:nvSpPr>
        <p:spPr bwMode="auto">
          <a:xfrm>
            <a:off x="8162925" y="1781175"/>
            <a:ext cx="3024188"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Poumon histamine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matin et soir</a:t>
            </a:r>
          </a:p>
        </p:txBody>
      </p:sp>
      <p:sp>
        <p:nvSpPr>
          <p:cNvPr id="15" name="Rectangle 63"/>
          <p:cNvSpPr>
            <a:spLocks noChangeArrowheads="1"/>
          </p:cNvSpPr>
          <p:nvPr/>
        </p:nvSpPr>
        <p:spPr bwMode="auto">
          <a:xfrm>
            <a:off x="7054850" y="3284538"/>
            <a:ext cx="4114800"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a:p>
            <a:pPr algn="r"/>
            <a:r>
              <a:rPr lang="fr-FR" altLang="fr-FR" sz="1600">
                <a:solidFill>
                  <a:srgbClr val="000099"/>
                </a:solidFill>
                <a:cs typeface="Arial" panose="020B0604020202020204" pitchFamily="34" charset="0"/>
              </a:rPr>
              <a:t>5 granules toutes les 5 à 10 minutes - ESA</a:t>
            </a:r>
          </a:p>
        </p:txBody>
      </p:sp>
      <p:sp>
        <p:nvSpPr>
          <p:cNvPr id="18" name="Rectangle 63"/>
          <p:cNvSpPr>
            <a:spLocks noChangeArrowheads="1"/>
          </p:cNvSpPr>
          <p:nvPr/>
        </p:nvSpPr>
        <p:spPr bwMode="auto">
          <a:xfrm>
            <a:off x="7750175" y="4506913"/>
            <a:ext cx="3419475" cy="682625"/>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Urtica urens 5 CH</a:t>
            </a:r>
          </a:p>
          <a:p>
            <a:pPr algn="r"/>
            <a:r>
              <a:rPr lang="fr-FR" altLang="fr-FR" sz="1600">
                <a:solidFill>
                  <a:srgbClr val="000099"/>
                </a:solidFill>
                <a:cs typeface="Arial" panose="020B0604020202020204" pitchFamily="34" charset="0"/>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439"/>
                                        </p:tgtEl>
                                        <p:attrNameLst>
                                          <p:attrName>style.visibility</p:attrName>
                                        </p:attrNameLst>
                                      </p:cBhvr>
                                      <p:to>
                                        <p:strVal val="visible"/>
                                      </p:to>
                                    </p:set>
                                    <p:animEffect transition="in" filter="fade">
                                      <p:cBhvr>
                                        <p:cTn id="7" dur="500"/>
                                        <p:tgtEl>
                                          <p:spTgt spid="1034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03436"/>
                                        </p:tgtEl>
                                        <p:attrNameLst>
                                          <p:attrName>style.visibility</p:attrName>
                                        </p:attrNameLst>
                                      </p:cBhvr>
                                      <p:to>
                                        <p:strVal val="visible"/>
                                      </p:to>
                                    </p:set>
                                    <p:animEffect transition="in" filter="fade">
                                      <p:cBhvr>
                                        <p:cTn id="16" dur="500"/>
                                        <p:tgtEl>
                                          <p:spTgt spid="1034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3434"/>
                                        </p:tgtEl>
                                        <p:attrNameLst>
                                          <p:attrName>style.visibility</p:attrName>
                                        </p:attrNameLst>
                                      </p:cBhvr>
                                      <p:to>
                                        <p:strVal val="visible"/>
                                      </p:to>
                                    </p:set>
                                    <p:animEffect transition="in" filter="fade">
                                      <p:cBhvr>
                                        <p:cTn id="19" dur="500"/>
                                        <p:tgtEl>
                                          <p:spTgt spid="10343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3435"/>
                                        </p:tgtEl>
                                        <p:attrNameLst>
                                          <p:attrName>style.visibility</p:attrName>
                                        </p:attrNameLst>
                                      </p:cBhvr>
                                      <p:to>
                                        <p:strVal val="visible"/>
                                      </p:to>
                                    </p:set>
                                    <p:animEffect transition="in" filter="fade">
                                      <p:cBhvr>
                                        <p:cTn id="28" dur="500"/>
                                        <p:tgtEl>
                                          <p:spTgt spid="1034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p:bldP spid="103435" grpId="0"/>
      <p:bldP spid="103439" grpId="0"/>
      <p:bldP spid="14" grpId="0" animBg="1"/>
      <p:bldP spid="15" grpId="0" animBg="1"/>
      <p:bldP spid="1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121" name="Text Box 57"/>
          <p:cNvSpPr txBox="1">
            <a:spLocks noChangeArrowheads="1"/>
          </p:cNvSpPr>
          <p:nvPr/>
        </p:nvSpPr>
        <p:spPr bwMode="auto">
          <a:xfrm>
            <a:off x="438150" y="1936750"/>
            <a:ext cx="482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Intérêt </a:t>
            </a:r>
            <a:r>
              <a:rPr lang="fr-FR" altLang="fr-FR" sz="1600" b="1">
                <a:solidFill>
                  <a:srgbClr val="000099"/>
                </a:solidFill>
                <a:cs typeface="Arial" panose="020B0604020202020204" pitchFamily="34" charset="0"/>
              </a:rPr>
              <a:t>préventif</a:t>
            </a:r>
            <a:r>
              <a:rPr lang="fr-FR" altLang="fr-FR" sz="1600">
                <a:solidFill>
                  <a:srgbClr val="000099"/>
                </a:solidFill>
                <a:cs typeface="Arial" panose="020B0604020202020204" pitchFamily="34" charset="0"/>
              </a:rPr>
              <a:t>, pour </a:t>
            </a:r>
            <a:r>
              <a:rPr lang="fr-FR" altLang="fr-FR" sz="1600" b="1">
                <a:solidFill>
                  <a:srgbClr val="000099"/>
                </a:solidFill>
                <a:cs typeface="Arial" panose="020B0604020202020204" pitchFamily="34" charset="0"/>
              </a:rPr>
              <a:t>limiter les réactions aux piqûres</a:t>
            </a:r>
            <a:r>
              <a:rPr lang="fr-FR" altLang="fr-FR" sz="1600">
                <a:solidFill>
                  <a:srgbClr val="000099"/>
                </a:solidFill>
                <a:cs typeface="Arial" panose="020B0604020202020204" pitchFamily="34" charset="0"/>
              </a:rPr>
              <a:t> d’insectes</a:t>
            </a:r>
            <a:br>
              <a:rPr lang="fr-FR" altLang="fr-FR" sz="1600">
                <a:solidFill>
                  <a:srgbClr val="000099"/>
                </a:solidFill>
                <a:cs typeface="Arial" panose="020B0604020202020204" pitchFamily="34" charset="0"/>
              </a:rPr>
            </a:br>
            <a:r>
              <a:rPr lang="fr-FR" altLang="fr-FR" sz="1600">
                <a:solidFill>
                  <a:srgbClr val="000099"/>
                </a:solidFill>
                <a:cs typeface="Arial" panose="020B0604020202020204" pitchFamily="34" charset="0"/>
              </a:rPr>
              <a:t>chez les patients réactifs aux piqûres d’insectes</a:t>
            </a:r>
          </a:p>
        </p:txBody>
      </p:sp>
      <p:sp>
        <p:nvSpPr>
          <p:cNvPr id="728122" name="Text Box 58"/>
          <p:cNvSpPr txBox="1">
            <a:spLocks noChangeArrowheads="1"/>
          </p:cNvSpPr>
          <p:nvPr/>
        </p:nvSpPr>
        <p:spPr bwMode="auto">
          <a:xfrm>
            <a:off x="438150" y="4095750"/>
            <a:ext cx="4975225" cy="585788"/>
          </a:xfrm>
          <a:prstGeom prst="rect">
            <a:avLst/>
          </a:prstGeom>
          <a:noFill/>
          <a:ln>
            <a:noFill/>
          </a:ln>
          <a:effec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Œdème rosé, douleur piquante et  brûlante</a:t>
            </a:r>
          </a:p>
          <a:p>
            <a:pPr eaLnBrk="0" hangingPunct="0">
              <a:buClr>
                <a:srgbClr val="62C400"/>
              </a:buClr>
              <a:defRPr/>
            </a:pPr>
            <a:r>
              <a:rPr lang="fr-FR" altLang="fr-FR" b="1" i="1" dirty="0">
                <a:solidFill>
                  <a:srgbClr val="000099"/>
                </a:solidFill>
                <a:cs typeface="Arial" panose="020B0604020202020204" pitchFamily="34" charset="0"/>
              </a:rPr>
              <a:t>	  améliorée par des applications froides</a:t>
            </a:r>
          </a:p>
        </p:txBody>
      </p:sp>
      <p:sp>
        <p:nvSpPr>
          <p:cNvPr id="728123" name="Rectangle 59"/>
          <p:cNvSpPr>
            <a:spLocks noChangeArrowheads="1"/>
          </p:cNvSpPr>
          <p:nvPr/>
        </p:nvSpPr>
        <p:spPr bwMode="auto">
          <a:xfrm>
            <a:off x="8042275" y="1814513"/>
            <a:ext cx="3108325" cy="9525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Ledum palustre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par jour</a:t>
            </a:r>
            <a:br>
              <a:rPr lang="fr-FR" altLang="fr-FR" sz="1600">
                <a:solidFill>
                  <a:srgbClr val="000099"/>
                </a:solidFill>
                <a:cs typeface="Arial" panose="020B0604020202020204" pitchFamily="34" charset="0"/>
              </a:rPr>
            </a:br>
            <a:r>
              <a:rPr lang="fr-FR" altLang="fr-FR" sz="1600">
                <a:solidFill>
                  <a:srgbClr val="000099"/>
                </a:solidFill>
                <a:cs typeface="Arial" panose="020B0604020202020204" pitchFamily="34" charset="0"/>
              </a:rPr>
              <a:t>pendant la période d’exposition</a:t>
            </a:r>
          </a:p>
        </p:txBody>
      </p:sp>
      <p:sp>
        <p:nvSpPr>
          <p:cNvPr id="728124" name="Rectangle 60"/>
          <p:cNvSpPr>
            <a:spLocks noChangeArrowheads="1"/>
          </p:cNvSpPr>
          <p:nvPr/>
        </p:nvSpPr>
        <p:spPr bwMode="auto">
          <a:xfrm>
            <a:off x="8645525" y="3971925"/>
            <a:ext cx="2490788"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12" name="Rectangle 5"/>
          <p:cNvSpPr>
            <a:spLocks noChangeArrowheads="1"/>
          </p:cNvSpPr>
          <p:nvPr/>
        </p:nvSpPr>
        <p:spPr bwMode="auto">
          <a:xfrm>
            <a:off x="484188" y="5465763"/>
            <a:ext cx="4756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Clr>
                <a:srgbClr val="62C400"/>
              </a:buClr>
              <a:buFontTx/>
              <a:buBlip>
                <a:blip r:embed="rId3"/>
              </a:buBlip>
            </a:pPr>
            <a:r>
              <a:rPr lang="fr-FR" altLang="fr-FR" sz="1600">
                <a:solidFill>
                  <a:srgbClr val="000099"/>
                </a:solidFill>
                <a:cs typeface="Arial" panose="020B0604020202020204" pitchFamily="34" charset="0"/>
              </a:rPr>
              <a:t>Prurit intolérable </a:t>
            </a:r>
            <a:r>
              <a:rPr lang="fr-FR" altLang="fr-FR" sz="1600" b="1" i="1">
                <a:solidFill>
                  <a:srgbClr val="000099"/>
                </a:solidFill>
                <a:cs typeface="Arial" panose="020B0604020202020204" pitchFamily="34" charset="0"/>
              </a:rPr>
              <a:t>non amélioré par le froid</a:t>
            </a:r>
            <a:r>
              <a:rPr lang="fr-FR" altLang="fr-FR" sz="1600">
                <a:solidFill>
                  <a:srgbClr val="000099"/>
                </a:solidFill>
                <a:cs typeface="Arial" panose="020B0604020202020204" pitchFamily="34" charset="0"/>
              </a:rPr>
              <a:t>	</a:t>
            </a:r>
          </a:p>
        </p:txBody>
      </p:sp>
      <p:sp>
        <p:nvSpPr>
          <p:cNvPr id="13" name="Rectangle 6"/>
          <p:cNvSpPr>
            <a:spLocks noChangeArrowheads="1"/>
          </p:cNvSpPr>
          <p:nvPr/>
        </p:nvSpPr>
        <p:spPr bwMode="auto">
          <a:xfrm>
            <a:off x="8308975" y="5373688"/>
            <a:ext cx="2840038"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Urtica urens 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à 4 fois par jour</a:t>
            </a:r>
          </a:p>
        </p:txBody>
      </p:sp>
      <p:sp>
        <p:nvSpPr>
          <p:cNvPr id="569351"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Piqûres</a:t>
            </a:r>
          </a:p>
        </p:txBody>
      </p:sp>
      <p:sp>
        <p:nvSpPr>
          <p:cNvPr id="56935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10" name="ZoneTexte 9"/>
          <p:cNvSpPr txBox="1"/>
          <p:nvPr/>
        </p:nvSpPr>
        <p:spPr>
          <a:xfrm>
            <a:off x="1576388" y="2933700"/>
            <a:ext cx="5064125" cy="368300"/>
          </a:xfrm>
          <a:prstGeom prst="rect">
            <a:avLst/>
          </a:prstGeom>
          <a:noFill/>
        </p:spPr>
        <p:txBody>
          <a:bodyPr>
            <a:spAutoFit/>
          </a:bodyPr>
          <a:lstStyle/>
          <a:p>
            <a:pPr fontAlgn="auto">
              <a:spcBef>
                <a:spcPts val="0"/>
              </a:spcBef>
              <a:spcAft>
                <a:spcPts val="0"/>
              </a:spcAft>
              <a:defRPr/>
            </a:pPr>
            <a:r>
              <a:rPr lang="fr-FR" dirty="0">
                <a:solidFill>
                  <a:srgbClr val="FF0000"/>
                </a:solidFill>
                <a:latin typeface="+mj-lt"/>
              </a:rPr>
              <a:t>Ne remplace pas un traitement antipaludéen</a:t>
            </a:r>
          </a:p>
        </p:txBody>
      </p:sp>
      <p:pic>
        <p:nvPicPr>
          <p:cNvPr id="14"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650" y="2843213"/>
            <a:ext cx="7413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81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8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81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81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121" grpId="0" autoUpdateAnimBg="0"/>
      <p:bldP spid="728122" grpId="0"/>
      <p:bldP spid="728123" grpId="0" animBg="1"/>
      <p:bldP spid="728124" grpId="0" animBg="1"/>
      <p:bldP spid="12" grpId="0"/>
      <p:bldP spid="13" grpId="0" animBg="1"/>
      <p:bldP spid="1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1"/>
          <p:cNvSpPr txBox="1">
            <a:spLocks noChangeArrowheads="1"/>
          </p:cNvSpPr>
          <p:nvPr/>
        </p:nvSpPr>
        <p:spPr bwMode="auto">
          <a:xfrm>
            <a:off x="542925" y="2357438"/>
            <a:ext cx="3900488" cy="584200"/>
          </a:xfrm>
          <a:prstGeom prst="rect">
            <a:avLst/>
          </a:prstGeom>
          <a:noFill/>
          <a:ln>
            <a:noFill/>
          </a:ln>
          <a:effectLst/>
        </p:spPr>
        <p:txBody>
          <a:bodyPr>
            <a:spAutoFit/>
          </a:bodyPr>
          <a:lstStyle>
            <a:lvl1pPr>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Induration locale douloureuse,</a:t>
            </a:r>
          </a:p>
          <a:p>
            <a:pPr eaLnBrk="0" hangingPunct="0">
              <a:buClr>
                <a:srgbClr val="62C400"/>
              </a:buClr>
              <a:defRPr/>
            </a:pPr>
            <a:r>
              <a:rPr lang="fr-FR" altLang="fr-FR" b="1" dirty="0">
                <a:solidFill>
                  <a:srgbClr val="000099"/>
                </a:solidFill>
                <a:cs typeface="Arial" panose="020B0604020202020204" pitchFamily="34" charset="0"/>
              </a:rPr>
              <a:t>	  aspect bleuâtre et ecchymotique</a:t>
            </a:r>
          </a:p>
        </p:txBody>
      </p:sp>
      <p:sp>
        <p:nvSpPr>
          <p:cNvPr id="10" name="Text Box 62"/>
          <p:cNvSpPr txBox="1">
            <a:spLocks noChangeArrowheads="1"/>
          </p:cNvSpPr>
          <p:nvPr/>
        </p:nvSpPr>
        <p:spPr bwMode="auto">
          <a:xfrm>
            <a:off x="542925" y="4291013"/>
            <a:ext cx="3900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Réaction </a:t>
            </a:r>
            <a:r>
              <a:rPr lang="fr-FR" altLang="fr-FR" sz="1600" b="1">
                <a:solidFill>
                  <a:srgbClr val="000099"/>
                </a:solidFill>
                <a:cs typeface="Arial" panose="020B0604020202020204" pitchFamily="34" charset="0"/>
              </a:rPr>
              <a:t>phlycténoïde</a:t>
            </a:r>
          </a:p>
        </p:txBody>
      </p:sp>
      <p:sp>
        <p:nvSpPr>
          <p:cNvPr id="11" name="Rectangle 63"/>
          <p:cNvSpPr>
            <a:spLocks noChangeArrowheads="1"/>
          </p:cNvSpPr>
          <p:nvPr/>
        </p:nvSpPr>
        <p:spPr bwMode="auto">
          <a:xfrm>
            <a:off x="8215313" y="2357438"/>
            <a:ext cx="2916237"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Tarentula cubensis 9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12" name="Rectangle 64"/>
          <p:cNvSpPr>
            <a:spLocks noChangeArrowheads="1"/>
          </p:cNvSpPr>
          <p:nvPr/>
        </p:nvSpPr>
        <p:spPr bwMode="auto">
          <a:xfrm>
            <a:off x="8640763" y="4119563"/>
            <a:ext cx="2490787" cy="68103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Cantharis 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a:t>
            </a:r>
          </a:p>
        </p:txBody>
      </p:sp>
      <p:sp>
        <p:nvSpPr>
          <p:cNvPr id="571397"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Piqûres</a:t>
            </a:r>
          </a:p>
        </p:txBody>
      </p:sp>
      <p:sp>
        <p:nvSpPr>
          <p:cNvPr id="57139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a:t>
            </a:r>
            <a:r>
              <a:rPr lang="fr-FR" altLang="fr-FR" sz="3200" b="1">
                <a:solidFill>
                  <a:srgbClr val="FFFFFF"/>
                </a:solidFill>
                <a:ea typeface="Tahoma" panose="020B0604030504040204" pitchFamily="34" charset="0"/>
                <a:cs typeface="Arial" panose="020B0604020202020204" pitchFamily="34" charset="0"/>
              </a:rPr>
              <a:t> Dermatologie estivale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11" grpId="0" animBg="1"/>
      <p:bldP spid="1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885825" y="2266950"/>
            <a:ext cx="10515600" cy="3865563"/>
          </a:xfrm>
        </p:spPr>
        <p:txBody>
          <a:bodyPr anchor="t"/>
          <a:lstStyle/>
          <a:p>
            <a:pPr>
              <a:buFontTx/>
              <a:buBlip>
                <a:blip r:embed="rId3"/>
              </a:buBlip>
              <a:defRPr/>
            </a:pPr>
            <a:r>
              <a:rPr lang="fr-FR" sz="2000" b="1" dirty="0">
                <a:solidFill>
                  <a:srgbClr val="000099"/>
                </a:solidFill>
                <a:cs typeface="Arial"/>
              </a:rPr>
              <a:t>3 stades</a:t>
            </a:r>
          </a:p>
          <a:p>
            <a:pPr marL="1166813" lvl="1" indent="0">
              <a:buFontTx/>
              <a:buNone/>
              <a:defRPr/>
            </a:pPr>
            <a:r>
              <a:rPr lang="fr-FR" sz="2000" dirty="0">
                <a:solidFill>
                  <a:srgbClr val="000099"/>
                </a:solidFill>
                <a:cs typeface="Arial"/>
              </a:rPr>
              <a:t>- brûlures de 1er degré : </a:t>
            </a:r>
            <a:r>
              <a:rPr lang="fr-FR" sz="2000" b="1" dirty="0">
                <a:solidFill>
                  <a:srgbClr val="000099"/>
                </a:solidFill>
                <a:cs typeface="Arial"/>
              </a:rPr>
              <a:t>érythème</a:t>
            </a:r>
          </a:p>
          <a:p>
            <a:pPr marL="1166813" lvl="1" indent="0">
              <a:buFontTx/>
              <a:buNone/>
              <a:defRPr/>
            </a:pPr>
            <a:r>
              <a:rPr lang="fr-FR" sz="2000" dirty="0">
                <a:solidFill>
                  <a:srgbClr val="000099"/>
                </a:solidFill>
                <a:cs typeface="Arial"/>
              </a:rPr>
              <a:t>- brûlures de 2ème degré : </a:t>
            </a:r>
            <a:r>
              <a:rPr lang="fr-FR" sz="2000" b="1" dirty="0">
                <a:solidFill>
                  <a:srgbClr val="000099"/>
                </a:solidFill>
                <a:cs typeface="Arial"/>
              </a:rPr>
              <a:t>phlyctène</a:t>
            </a:r>
          </a:p>
          <a:p>
            <a:pPr marL="1166813" lvl="1" indent="0">
              <a:buFontTx/>
              <a:buNone/>
              <a:defRPr/>
            </a:pPr>
            <a:r>
              <a:rPr lang="fr-FR" sz="2000" dirty="0">
                <a:solidFill>
                  <a:srgbClr val="000099"/>
                </a:solidFill>
                <a:cs typeface="Arial"/>
              </a:rPr>
              <a:t>- brûlures de 3ème degré : </a:t>
            </a:r>
            <a:r>
              <a:rPr lang="fr-FR" sz="2000" b="1" dirty="0">
                <a:solidFill>
                  <a:srgbClr val="000099"/>
                </a:solidFill>
                <a:cs typeface="Arial"/>
              </a:rPr>
              <a:t>carbonisation</a:t>
            </a:r>
          </a:p>
          <a:p>
            <a:pPr marL="457200" lvl="1" indent="0">
              <a:buFontTx/>
              <a:buNone/>
              <a:defRPr/>
            </a:pPr>
            <a:endParaRPr lang="fr-FR" sz="2000" b="1" dirty="0">
              <a:solidFill>
                <a:srgbClr val="000099"/>
              </a:solidFill>
              <a:cs typeface="Arial"/>
            </a:endParaRPr>
          </a:p>
          <a:p>
            <a:pPr>
              <a:buFontTx/>
              <a:buBlip>
                <a:blip r:embed="rId3"/>
              </a:buBlip>
              <a:defRPr/>
            </a:pPr>
            <a:r>
              <a:rPr lang="fr-FR" sz="2000" dirty="0">
                <a:solidFill>
                  <a:srgbClr val="000099"/>
                </a:solidFill>
                <a:cs typeface="Arial"/>
              </a:rPr>
              <a:t>Gravité : </a:t>
            </a:r>
            <a:r>
              <a:rPr lang="fr-FR" sz="2000" b="1" dirty="0">
                <a:solidFill>
                  <a:srgbClr val="000099"/>
                </a:solidFill>
                <a:cs typeface="Arial"/>
              </a:rPr>
              <a:t>profondeu</a:t>
            </a:r>
            <a:r>
              <a:rPr lang="fr-FR" sz="2000" dirty="0">
                <a:solidFill>
                  <a:srgbClr val="000099"/>
                </a:solidFill>
                <a:cs typeface="Arial"/>
              </a:rPr>
              <a:t>r, </a:t>
            </a:r>
            <a:r>
              <a:rPr lang="fr-FR" sz="2000" b="1" dirty="0">
                <a:solidFill>
                  <a:srgbClr val="000099"/>
                </a:solidFill>
                <a:cs typeface="Arial"/>
              </a:rPr>
              <a:t>étendue de la surface, localisation, âge, agent causal</a:t>
            </a:r>
            <a:endParaRPr lang="fr-FR" sz="2000" dirty="0">
              <a:solidFill>
                <a:srgbClr val="000099"/>
              </a:solidFill>
              <a:cs typeface="Arial"/>
            </a:endParaRPr>
          </a:p>
        </p:txBody>
      </p:sp>
      <p:sp>
        <p:nvSpPr>
          <p:cNvPr id="57344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573443"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Brûlures – coups de soleil</a:t>
            </a:r>
          </a:p>
        </p:txBody>
      </p:sp>
      <p:sp>
        <p:nvSpPr>
          <p:cNvPr id="5" name="Espace réservé du contenu 2"/>
          <p:cNvSpPr txBox="1">
            <a:spLocks/>
          </p:cNvSpPr>
          <p:nvPr/>
        </p:nvSpPr>
        <p:spPr>
          <a:xfrm>
            <a:off x="257175" y="1662113"/>
            <a:ext cx="3811588"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Espace réservé du contenu 1"/>
          <p:cNvSpPr>
            <a:spLocks noGrp="1"/>
          </p:cNvSpPr>
          <p:nvPr>
            <p:ph idx="1"/>
          </p:nvPr>
        </p:nvSpPr>
        <p:spPr bwMode="auto">
          <a:xfrm>
            <a:off x="1890713" y="2536825"/>
            <a:ext cx="8035925" cy="1722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Blip>
                <a:blip r:embed="rId3"/>
              </a:buBlip>
            </a:pPr>
            <a:r>
              <a:rPr lang="fr-FR" altLang="fr-FR" sz="2000">
                <a:solidFill>
                  <a:srgbClr val="000099"/>
                </a:solidFill>
                <a:cs typeface="Arial" panose="020B0604020202020204" pitchFamily="34" charset="0"/>
              </a:rPr>
              <a:t>Brûlures du 1</a:t>
            </a:r>
            <a:r>
              <a:rPr lang="fr-FR" altLang="fr-FR" sz="2000" baseline="30000">
                <a:solidFill>
                  <a:srgbClr val="000099"/>
                </a:solidFill>
                <a:cs typeface="Arial" panose="020B0604020202020204" pitchFamily="34" charset="0"/>
              </a:rPr>
              <a:t>er</a:t>
            </a:r>
            <a:r>
              <a:rPr lang="fr-FR" altLang="fr-FR" sz="2000">
                <a:solidFill>
                  <a:srgbClr val="000099"/>
                </a:solidFill>
                <a:cs typeface="Arial" panose="020B0604020202020204" pitchFamily="34" charset="0"/>
              </a:rPr>
              <a:t> ou 2</a:t>
            </a:r>
            <a:r>
              <a:rPr lang="fr-FR" altLang="fr-FR" sz="2000" baseline="30000">
                <a:solidFill>
                  <a:srgbClr val="000099"/>
                </a:solidFill>
                <a:cs typeface="Arial" panose="020B0604020202020204" pitchFamily="34" charset="0"/>
              </a:rPr>
              <a:t>ème</a:t>
            </a:r>
            <a:r>
              <a:rPr lang="fr-FR" altLang="fr-FR" sz="2000">
                <a:solidFill>
                  <a:srgbClr val="000099"/>
                </a:solidFill>
                <a:cs typeface="Arial" panose="020B0604020202020204" pitchFamily="34" charset="0"/>
              </a:rPr>
              <a:t> degré localisées et superficielles</a:t>
            </a:r>
          </a:p>
          <a:p>
            <a:pPr>
              <a:buFontTx/>
              <a:buBlip>
                <a:blip r:embed="rId3"/>
              </a:buBlip>
            </a:pPr>
            <a:r>
              <a:rPr lang="fr-FR" altLang="fr-FR" sz="2000" b="1">
                <a:solidFill>
                  <a:srgbClr val="000099"/>
                </a:solidFill>
                <a:cs typeface="Arial" panose="020B0604020202020204" pitchFamily="34" charset="0"/>
              </a:rPr>
              <a:t>Conseil de 1</a:t>
            </a:r>
            <a:r>
              <a:rPr lang="fr-FR" altLang="fr-FR" sz="2000" b="1" baseline="30000">
                <a:solidFill>
                  <a:srgbClr val="000099"/>
                </a:solidFill>
                <a:cs typeface="Arial" panose="020B0604020202020204" pitchFamily="34" charset="0"/>
              </a:rPr>
              <a:t>ère</a:t>
            </a:r>
            <a:r>
              <a:rPr lang="fr-FR" altLang="fr-FR" sz="2000" b="1">
                <a:solidFill>
                  <a:srgbClr val="000099"/>
                </a:solidFill>
                <a:cs typeface="Arial" panose="020B0604020202020204" pitchFamily="34" charset="0"/>
              </a:rPr>
              <a:t> intention des brûlures thermiques </a:t>
            </a:r>
          </a:p>
          <a:p>
            <a:pPr>
              <a:buFontTx/>
              <a:buNone/>
            </a:pPr>
            <a:r>
              <a:rPr lang="fr-FR" altLang="fr-FR" sz="2000" b="1">
                <a:solidFill>
                  <a:srgbClr val="000099"/>
                </a:solidFill>
                <a:cs typeface="Arial" panose="020B0604020202020204" pitchFamily="34" charset="0"/>
              </a:rPr>
              <a:t>     REFROIDIR (règle des 3 « 15 ») </a:t>
            </a:r>
          </a:p>
          <a:p>
            <a:pPr>
              <a:buFontTx/>
              <a:buNone/>
            </a:pPr>
            <a:r>
              <a:rPr lang="fr-FR" altLang="fr-FR" sz="2000" b="1">
                <a:solidFill>
                  <a:srgbClr val="000099"/>
                </a:solidFill>
                <a:cs typeface="Arial" panose="020B0604020202020204" pitchFamily="34" charset="0"/>
              </a:rPr>
              <a:t>     eau à 15° / jet à 15 cm / pendant 15 min </a:t>
            </a:r>
          </a:p>
          <a:p>
            <a:pPr>
              <a:buFontTx/>
              <a:buNone/>
            </a:pPr>
            <a:endParaRPr lang="fr-FR" altLang="fr-FR" sz="2000" b="1">
              <a:solidFill>
                <a:srgbClr val="000099"/>
              </a:solidFill>
              <a:cs typeface="Arial" panose="020B0604020202020204" pitchFamily="34" charset="0"/>
            </a:endParaRPr>
          </a:p>
          <a:p>
            <a:pPr>
              <a:buFontTx/>
              <a:buNone/>
            </a:pPr>
            <a:endParaRPr lang="fr-FR" altLang="fr-FR" sz="2000" b="1">
              <a:solidFill>
                <a:srgbClr val="000099"/>
              </a:solidFill>
              <a:cs typeface="Arial" panose="020B0604020202020204" pitchFamily="34" charset="0"/>
            </a:endParaRPr>
          </a:p>
        </p:txBody>
      </p:sp>
      <p:sp>
        <p:nvSpPr>
          <p:cNvPr id="575490"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
        <p:nvSpPr>
          <p:cNvPr id="575491"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Brûlures – coups de soleil</a:t>
            </a:r>
          </a:p>
        </p:txBody>
      </p:sp>
      <p:sp>
        <p:nvSpPr>
          <p:cNvPr id="5"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
        <p:nvSpPr>
          <p:cNvPr id="6" name="Espace réservé du contenu 1"/>
          <p:cNvSpPr txBox="1">
            <a:spLocks/>
          </p:cNvSpPr>
          <p:nvPr/>
        </p:nvSpPr>
        <p:spPr>
          <a:xfrm>
            <a:off x="1890713" y="4687888"/>
            <a:ext cx="10515600" cy="1355725"/>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fr-FR" sz="2000" dirty="0">
                <a:solidFill>
                  <a:srgbClr val="000099"/>
                </a:solidFill>
                <a:cs typeface="Arial"/>
              </a:rPr>
              <a:t>Si facteur de gravité (localisation, étendue, âge, agent causal…)</a:t>
            </a:r>
          </a:p>
          <a:p>
            <a:pPr>
              <a:buFontTx/>
              <a:buBlip>
                <a:blip r:embed="rId3"/>
              </a:buBlip>
              <a:defRPr/>
            </a:pPr>
            <a:r>
              <a:rPr lang="fr-FR" sz="2000" dirty="0">
                <a:solidFill>
                  <a:srgbClr val="000099"/>
                </a:solidFill>
                <a:cs typeface="Arial"/>
              </a:rPr>
              <a:t>Toute brûlure du 3</a:t>
            </a:r>
            <a:r>
              <a:rPr lang="fr-FR" sz="2000" baseline="30000" dirty="0">
                <a:solidFill>
                  <a:srgbClr val="000099"/>
                </a:solidFill>
                <a:cs typeface="Arial"/>
              </a:rPr>
              <a:t>ème</a:t>
            </a:r>
            <a:r>
              <a:rPr lang="fr-FR" sz="2000" dirty="0">
                <a:solidFill>
                  <a:srgbClr val="000099"/>
                </a:solidFill>
                <a:cs typeface="Arial"/>
              </a:rPr>
              <a:t> degré </a:t>
            </a:r>
            <a:endParaRPr lang="fr-FR" sz="2000" b="1" dirty="0">
              <a:solidFill>
                <a:srgbClr val="000099"/>
              </a:solidFill>
              <a:cs typeface="Arial"/>
            </a:endParaRPr>
          </a:p>
          <a:p>
            <a:pPr marL="0" indent="0">
              <a:buFontTx/>
              <a:buNone/>
              <a:defRPr/>
            </a:pPr>
            <a:endParaRPr lang="fr-FR" sz="2000" b="1" dirty="0">
              <a:solidFill>
                <a:srgbClr val="000099"/>
              </a:solidFill>
              <a:cs typeface="Arial"/>
            </a:endParaRPr>
          </a:p>
          <a:p>
            <a:pPr marL="0" indent="0">
              <a:buFontTx/>
              <a:buNone/>
              <a:defRPr/>
            </a:pPr>
            <a:endParaRPr lang="fr-FR" sz="2000" b="1" dirty="0">
              <a:solidFill>
                <a:srgbClr val="000099"/>
              </a:solidFill>
              <a:cs typeface="Arial"/>
            </a:endParaRPr>
          </a:p>
        </p:txBody>
      </p:sp>
      <p:pic>
        <p:nvPicPr>
          <p:cNvPr id="575494"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31388" y="110648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5"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8675" y="4627563"/>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6" name="Imag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42950" y="273526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7" name="Rectangle 9"/>
          <p:cNvSpPr>
            <a:spLocks noChangeArrowheads="1"/>
          </p:cNvSpPr>
          <p:nvPr/>
        </p:nvSpPr>
        <p:spPr bwMode="auto">
          <a:xfrm>
            <a:off x="2390775" y="5564188"/>
            <a:ext cx="634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URGENCE médicale</a:t>
            </a:r>
            <a:endParaRPr lang="fr-FR" altLang="fr-FR" sz="2400" b="1">
              <a:solidFill>
                <a:srgbClr val="000099"/>
              </a:solidFill>
              <a:cs typeface="Arial" panose="020B0604020202020204" pitchFamily="34" charset="0"/>
            </a:endParaRPr>
          </a:p>
        </p:txBody>
      </p:sp>
      <p:pic>
        <p:nvPicPr>
          <p:cNvPr id="575498" name="Imag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24550" y="5526088"/>
            <a:ext cx="6032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143" name="Text Box 55"/>
          <p:cNvSpPr txBox="1">
            <a:spLocks noChangeArrowheads="1"/>
          </p:cNvSpPr>
          <p:nvPr/>
        </p:nvSpPr>
        <p:spPr bwMode="auto">
          <a:xfrm>
            <a:off x="519113" y="3609975"/>
            <a:ext cx="4278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Érythème </a:t>
            </a:r>
            <a:r>
              <a:rPr lang="fr-FR" altLang="fr-FR" sz="1600" b="1">
                <a:solidFill>
                  <a:srgbClr val="000099"/>
                </a:solidFill>
                <a:cs typeface="Arial" panose="020B0604020202020204" pitchFamily="34" charset="0"/>
              </a:rPr>
              <a:t>rougeur – chaleur - douleur </a:t>
            </a:r>
            <a:r>
              <a:rPr lang="fr-FR" altLang="fr-FR" sz="1600" b="1" i="1">
                <a:solidFill>
                  <a:srgbClr val="000099"/>
                </a:solidFill>
                <a:cs typeface="Arial" panose="020B0604020202020204" pitchFamily="34" charset="0"/>
              </a:rPr>
              <a:t>	  aggravée par le toucher</a:t>
            </a:r>
            <a:endParaRPr lang="fr-FR" altLang="fr-FR" sz="1600" b="1">
              <a:solidFill>
                <a:srgbClr val="000099"/>
              </a:solidFill>
              <a:cs typeface="Arial" panose="020B0604020202020204" pitchFamily="34" charset="0"/>
            </a:endParaRPr>
          </a:p>
        </p:txBody>
      </p:sp>
      <p:sp>
        <p:nvSpPr>
          <p:cNvPr id="729144" name="Text Box 56"/>
          <p:cNvSpPr txBox="1">
            <a:spLocks noChangeArrowheads="1"/>
          </p:cNvSpPr>
          <p:nvPr/>
        </p:nvSpPr>
        <p:spPr bwMode="auto">
          <a:xfrm>
            <a:off x="519113" y="5335588"/>
            <a:ext cx="2498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b="1">
                <a:solidFill>
                  <a:srgbClr val="000099"/>
                </a:solidFill>
                <a:cs typeface="Arial" panose="020B0604020202020204" pitchFamily="34" charset="0"/>
              </a:rPr>
              <a:t>Phlyctènes</a:t>
            </a:r>
          </a:p>
        </p:txBody>
      </p:sp>
      <p:sp>
        <p:nvSpPr>
          <p:cNvPr id="729145" name="Rectangle 57"/>
          <p:cNvSpPr>
            <a:spLocks noChangeArrowheads="1"/>
          </p:cNvSpPr>
          <p:nvPr/>
        </p:nvSpPr>
        <p:spPr bwMode="auto">
          <a:xfrm>
            <a:off x="8923338" y="3509963"/>
            <a:ext cx="2216150" cy="64611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Belladonna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3 fois par jour</a:t>
            </a:r>
          </a:p>
        </p:txBody>
      </p:sp>
      <p:sp>
        <p:nvSpPr>
          <p:cNvPr id="729146" name="Rectangle 58"/>
          <p:cNvSpPr>
            <a:spLocks noChangeArrowheads="1"/>
          </p:cNvSpPr>
          <p:nvPr/>
        </p:nvSpPr>
        <p:spPr bwMode="auto">
          <a:xfrm>
            <a:off x="8640763" y="2455863"/>
            <a:ext cx="2498725" cy="646112"/>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Apis mellifica 15 CH</a:t>
            </a:r>
            <a:endParaRPr lang="fr-FR" altLang="fr-FR">
              <a:solidFill>
                <a:srgbClr val="000099"/>
              </a:solidFill>
              <a:cs typeface="Arial" panose="020B0604020202020204" pitchFamily="34" charset="0"/>
            </a:endParaRP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3 à 4 fois par jour</a:t>
            </a:r>
          </a:p>
        </p:txBody>
      </p:sp>
      <p:sp>
        <p:nvSpPr>
          <p:cNvPr id="729147" name="Rectangle 59"/>
          <p:cNvSpPr>
            <a:spLocks noChangeArrowheads="1"/>
          </p:cNvSpPr>
          <p:nvPr/>
        </p:nvSpPr>
        <p:spPr bwMode="auto">
          <a:xfrm>
            <a:off x="519113" y="2505075"/>
            <a:ext cx="3948112" cy="830263"/>
          </a:xfrm>
          <a:prstGeom prst="rect">
            <a:avLst/>
          </a:prstGeom>
          <a:noFill/>
          <a:ln>
            <a:noFill/>
          </a:ln>
          <a:effectLst/>
        </p:spPr>
        <p:txBody>
          <a:bodyPr>
            <a:spAutoFit/>
          </a:bodyPr>
          <a:lstStyle>
            <a:lvl1pPr marL="187325" indent="-187325">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dirty="0">
                <a:solidFill>
                  <a:srgbClr val="000099"/>
                </a:solidFill>
                <a:cs typeface="Arial" panose="020B0604020202020204" pitchFamily="34" charset="0"/>
              </a:rPr>
              <a:t>Éruption </a:t>
            </a:r>
            <a:r>
              <a:rPr lang="fr-FR" altLang="fr-FR" b="1" dirty="0" err="1">
                <a:solidFill>
                  <a:srgbClr val="000099"/>
                </a:solidFill>
                <a:cs typeface="Arial" panose="020B0604020202020204" pitchFamily="34" charset="0"/>
              </a:rPr>
              <a:t>érythémato</a:t>
            </a:r>
            <a:r>
              <a:rPr lang="fr-FR" altLang="fr-FR" b="1" dirty="0">
                <a:solidFill>
                  <a:srgbClr val="000099"/>
                </a:solidFill>
                <a:cs typeface="Arial" panose="020B0604020202020204" pitchFamily="34" charset="0"/>
              </a:rPr>
              <a:t>-œdémateuse</a:t>
            </a:r>
            <a:r>
              <a:rPr lang="fr-FR" altLang="fr-FR" dirty="0">
                <a:solidFill>
                  <a:srgbClr val="000099"/>
                </a:solidFill>
                <a:cs typeface="Arial" panose="020B0604020202020204" pitchFamily="34" charset="0"/>
              </a:rPr>
              <a:t>, douleur</a:t>
            </a:r>
            <a:r>
              <a:rPr lang="fr-FR" altLang="fr-FR" b="1" dirty="0">
                <a:solidFill>
                  <a:srgbClr val="000099"/>
                </a:solidFill>
                <a:cs typeface="Arial" panose="020B0604020202020204" pitchFamily="34" charset="0"/>
              </a:rPr>
              <a:t> piquante</a:t>
            </a:r>
            <a:r>
              <a:rPr lang="fr-FR" altLang="fr-FR" dirty="0">
                <a:solidFill>
                  <a:srgbClr val="000099"/>
                </a:solidFill>
                <a:cs typeface="Arial" panose="020B0604020202020204" pitchFamily="34" charset="0"/>
              </a:rPr>
              <a:t>, brûlante</a:t>
            </a:r>
          </a:p>
          <a:p>
            <a:pPr eaLnBrk="0" hangingPunct="0">
              <a:buClr>
                <a:srgbClr val="62C400"/>
              </a:buClr>
              <a:defRPr/>
            </a:pPr>
            <a:r>
              <a:rPr lang="fr-FR" altLang="fr-FR" b="1" i="1" dirty="0">
                <a:solidFill>
                  <a:srgbClr val="000099"/>
                </a:solidFill>
                <a:cs typeface="Arial" panose="020B0604020202020204" pitchFamily="34" charset="0"/>
              </a:rPr>
              <a:t>	  améliorée par le froid</a:t>
            </a:r>
          </a:p>
        </p:txBody>
      </p:sp>
      <p:sp>
        <p:nvSpPr>
          <p:cNvPr id="729148" name="Rectangle 60"/>
          <p:cNvSpPr>
            <a:spLocks noChangeArrowheads="1"/>
          </p:cNvSpPr>
          <p:nvPr/>
        </p:nvSpPr>
        <p:spPr bwMode="auto">
          <a:xfrm>
            <a:off x="1050925" y="1600200"/>
            <a:ext cx="1446213" cy="376238"/>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r>
              <a:rPr lang="fr-FR" altLang="fr-FR" b="1">
                <a:solidFill>
                  <a:srgbClr val="000099"/>
                </a:solidFill>
                <a:cs typeface="Arial" panose="020B0604020202020204" pitchFamily="34" charset="0"/>
              </a:rPr>
              <a:t>1</a:t>
            </a:r>
            <a:r>
              <a:rPr lang="fr-FR" altLang="fr-FR" b="1" baseline="30000">
                <a:solidFill>
                  <a:srgbClr val="000099"/>
                </a:solidFill>
                <a:cs typeface="Arial" panose="020B0604020202020204" pitchFamily="34" charset="0"/>
              </a:rPr>
              <a:t>er</a:t>
            </a:r>
            <a:r>
              <a:rPr lang="fr-FR" altLang="fr-FR" b="1">
                <a:solidFill>
                  <a:srgbClr val="000099"/>
                </a:solidFill>
                <a:cs typeface="Arial" panose="020B0604020202020204" pitchFamily="34" charset="0"/>
              </a:rPr>
              <a:t> degré</a:t>
            </a:r>
          </a:p>
        </p:txBody>
      </p:sp>
      <p:sp>
        <p:nvSpPr>
          <p:cNvPr id="729149" name="Rectangle 61"/>
          <p:cNvSpPr>
            <a:spLocks noChangeArrowheads="1"/>
          </p:cNvSpPr>
          <p:nvPr/>
        </p:nvSpPr>
        <p:spPr bwMode="auto">
          <a:xfrm>
            <a:off x="1050925" y="4789488"/>
            <a:ext cx="1446213" cy="376237"/>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b="1">
                <a:solidFill>
                  <a:srgbClr val="000099"/>
                </a:solidFill>
                <a:cs typeface="Arial" panose="020B0604020202020204" pitchFamily="34" charset="0"/>
              </a:rPr>
              <a:t>2</a:t>
            </a:r>
            <a:r>
              <a:rPr lang="fr-FR" altLang="fr-FR" b="1" baseline="30000">
                <a:solidFill>
                  <a:srgbClr val="000099"/>
                </a:solidFill>
                <a:cs typeface="Arial" panose="020B0604020202020204" pitchFamily="34" charset="0"/>
              </a:rPr>
              <a:t>ème</a:t>
            </a:r>
            <a:r>
              <a:rPr lang="fr-FR" altLang="fr-FR" b="1">
                <a:solidFill>
                  <a:srgbClr val="000099"/>
                </a:solidFill>
                <a:cs typeface="Arial" panose="020B0604020202020204" pitchFamily="34" charset="0"/>
              </a:rPr>
              <a:t> degré</a:t>
            </a:r>
          </a:p>
        </p:txBody>
      </p:sp>
      <p:sp>
        <p:nvSpPr>
          <p:cNvPr id="729150" name="Rectangle 62"/>
          <p:cNvSpPr>
            <a:spLocks noChangeArrowheads="1"/>
          </p:cNvSpPr>
          <p:nvPr/>
        </p:nvSpPr>
        <p:spPr bwMode="auto">
          <a:xfrm>
            <a:off x="8923338" y="5237163"/>
            <a:ext cx="2216150"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Cantharis 5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3 fois par jour</a:t>
            </a:r>
          </a:p>
        </p:txBody>
      </p:sp>
      <p:sp>
        <p:nvSpPr>
          <p:cNvPr id="577545"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Brûlure et coup de soleil</a:t>
            </a:r>
          </a:p>
        </p:txBody>
      </p:sp>
      <p:sp>
        <p:nvSpPr>
          <p:cNvPr id="57754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3.10. </a:t>
            </a:r>
            <a:r>
              <a:rPr lang="fr-FR" altLang="fr-FR" sz="3200" b="1">
                <a:solidFill>
                  <a:srgbClr val="FFFFFF"/>
                </a:solidFill>
                <a:ea typeface="Tahoma" panose="020B0604030504040204" pitchFamily="34" charset="0"/>
                <a:cs typeface="Arial" panose="020B0604020202020204" pitchFamily="34" charset="0"/>
              </a:rPr>
              <a:t>Dermatologie estivale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9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1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91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91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91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91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91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9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43" grpId="0"/>
      <p:bldP spid="729144" grpId="0"/>
      <p:bldP spid="729145" grpId="0" animBg="1"/>
      <p:bldP spid="729146" grpId="0" animBg="1"/>
      <p:bldP spid="729147" grpId="0"/>
      <p:bldP spid="729148" grpId="0" animBg="1" autoUpdateAnimBg="0"/>
      <p:bldP spid="729149" grpId="0" animBg="1"/>
      <p:bldP spid="72915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9" name="Shape 2669"/>
          <p:cNvSpPr txBox="1">
            <a:spLocks noGrp="1"/>
          </p:cNvSpPr>
          <p:nvPr>
            <p:ph type="body" idx="1"/>
          </p:nvPr>
        </p:nvSpPr>
        <p:spPr bwMode="auto">
          <a:xfrm>
            <a:off x="419100" y="2870200"/>
            <a:ext cx="10515600" cy="178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indent="-215900">
              <a:spcBef>
                <a:spcPts val="400"/>
              </a:spcBef>
              <a:buClr>
                <a:srgbClr val="000000"/>
              </a:buClr>
              <a:buSzPts val="2000"/>
              <a:buFontTx/>
              <a:buNone/>
            </a:pPr>
            <a:endParaRPr lang="fr-FR" altLang="fr-FR" sz="1600">
              <a:solidFill>
                <a:srgbClr val="000099"/>
              </a:solidFill>
              <a:cs typeface="Arial" panose="020B0604020202020204" pitchFamily="34" charset="0"/>
              <a:sym typeface="Arial" panose="020B0604020202020204" pitchFamily="34" charset="0"/>
            </a:endParaRPr>
          </a:p>
          <a:p>
            <a:pPr indent="-215900">
              <a:spcBef>
                <a:spcPts val="400"/>
              </a:spcBef>
              <a:buClr>
                <a:srgbClr val="000000"/>
              </a:buClr>
              <a:buSzPts val="2000"/>
              <a:buFontTx/>
              <a:buBlip>
                <a:blip r:embed="rId3"/>
              </a:buBlip>
            </a:pPr>
            <a:r>
              <a:rPr lang="fr-FR" altLang="fr-FR" sz="1600">
                <a:solidFill>
                  <a:srgbClr val="000099"/>
                </a:solidFill>
                <a:cs typeface="Arial" panose="020B0604020202020204" pitchFamily="34" charset="0"/>
                <a:sym typeface="Arial" panose="020B0604020202020204" pitchFamily="34" charset="0"/>
              </a:rPr>
              <a:t> Cicatrice de plaie par </a:t>
            </a:r>
            <a:r>
              <a:rPr lang="fr-FR" altLang="fr-FR" sz="1600" b="1">
                <a:solidFill>
                  <a:srgbClr val="000099"/>
                </a:solidFill>
                <a:cs typeface="Arial" panose="020B0604020202020204" pitchFamily="34" charset="0"/>
                <a:sym typeface="Arial" panose="020B0604020202020204" pitchFamily="34" charset="0"/>
              </a:rPr>
              <a:t>instrument piquant</a:t>
            </a:r>
            <a:endParaRPr lang="fr-FR" altLang="fr-FR" sz="1600" b="1">
              <a:solidFill>
                <a:srgbClr val="000099"/>
              </a:solidFill>
            </a:endParaRPr>
          </a:p>
          <a:p>
            <a:pPr indent="-215900">
              <a:spcBef>
                <a:spcPts val="400"/>
              </a:spcBef>
              <a:buClr>
                <a:srgbClr val="000000"/>
              </a:buClr>
              <a:buSzPts val="2000"/>
              <a:buFontTx/>
              <a:buNone/>
            </a:pPr>
            <a:r>
              <a:rPr lang="fr-FR" altLang="fr-FR" sz="1600">
                <a:solidFill>
                  <a:srgbClr val="000099"/>
                </a:solidFill>
                <a:cs typeface="Arial" panose="020B0604020202020204" pitchFamily="34" charset="0"/>
                <a:sym typeface="Arial" panose="020B0604020202020204" pitchFamily="34" charset="0"/>
              </a:rPr>
              <a:t>     Cicatrice de piqûre, suite de cœlioscopie, de biopsie</a:t>
            </a:r>
            <a:endParaRPr lang="fr-FR" altLang="fr-FR" sz="1600">
              <a:solidFill>
                <a:srgbClr val="000099"/>
              </a:solidFill>
            </a:endParaRPr>
          </a:p>
        </p:txBody>
      </p:sp>
      <p:sp>
        <p:nvSpPr>
          <p:cNvPr id="579586" name="Shape 2652"/>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a:t>
            </a:r>
            <a:r>
              <a:rPr lang="fr-FR" altLang="fr-FR" sz="3200" b="1">
                <a:solidFill>
                  <a:srgbClr val="FFFFFF"/>
                </a:solidFill>
                <a:cs typeface="Arial" panose="020B0604020202020204" pitchFamily="34" charset="0"/>
                <a:sym typeface="Arial" panose="020B0604020202020204" pitchFamily="34" charset="0"/>
              </a:rPr>
              <a:t> Cicatrisation</a:t>
            </a:r>
            <a:endParaRPr lang="fr-FR" altLang="fr-FR"/>
          </a:p>
        </p:txBody>
      </p:sp>
      <p:sp>
        <p:nvSpPr>
          <p:cNvPr id="2" name="Rectangle 1"/>
          <p:cNvSpPr>
            <a:spLocks noChangeArrowheads="1"/>
          </p:cNvSpPr>
          <p:nvPr/>
        </p:nvSpPr>
        <p:spPr bwMode="auto">
          <a:xfrm>
            <a:off x="527050" y="1919288"/>
            <a:ext cx="4754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400"/>
              </a:spcBef>
              <a:buClr>
                <a:srgbClr val="000000"/>
              </a:buClr>
              <a:buSzPts val="2000"/>
              <a:buFontTx/>
              <a:buBlip>
                <a:blip r:embed="rId3"/>
              </a:buBlip>
            </a:pPr>
            <a:r>
              <a:rPr lang="fr-FR" altLang="fr-FR" sz="1600">
                <a:solidFill>
                  <a:srgbClr val="000099"/>
                </a:solidFill>
                <a:cs typeface="Arial" panose="020B0604020202020204" pitchFamily="34" charset="0"/>
                <a:sym typeface="Arial" panose="020B0604020202020204" pitchFamily="34" charset="0"/>
              </a:rPr>
              <a:t>Douleur des plaies par </a:t>
            </a:r>
            <a:r>
              <a:rPr lang="fr-FR" altLang="fr-FR" sz="1600" b="1">
                <a:solidFill>
                  <a:srgbClr val="000099"/>
                </a:solidFill>
                <a:cs typeface="Arial" panose="020B0604020202020204" pitchFamily="34" charset="0"/>
                <a:sym typeface="Arial" panose="020B0604020202020204" pitchFamily="34" charset="0"/>
              </a:rPr>
              <a:t>instrument tranchant</a:t>
            </a:r>
            <a:endParaRPr lang="fr-FR" altLang="fr-FR" sz="1600" b="1">
              <a:solidFill>
                <a:srgbClr val="000099"/>
              </a:solidFill>
            </a:endParaRPr>
          </a:p>
        </p:txBody>
      </p:sp>
      <p:sp>
        <p:nvSpPr>
          <p:cNvPr id="3" name="Rectangle 2"/>
          <p:cNvSpPr>
            <a:spLocks noChangeArrowheads="1"/>
          </p:cNvSpPr>
          <p:nvPr/>
        </p:nvSpPr>
        <p:spPr bwMode="auto">
          <a:xfrm>
            <a:off x="587375" y="4379913"/>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buClr>
                <a:srgbClr val="62C400"/>
              </a:buClr>
              <a:buFontTx/>
              <a:buBlip>
                <a:blip r:embed="rId3"/>
              </a:buBlip>
            </a:pPr>
            <a:endParaRPr lang="fr-FR" altLang="fr-FR" sz="1600" b="1">
              <a:solidFill>
                <a:srgbClr val="000099"/>
              </a:solidFill>
              <a:cs typeface="Arial" panose="020B0604020202020204" pitchFamily="34" charset="0"/>
              <a:sym typeface="Arial" panose="020B0604020202020204" pitchFamily="34" charset="0"/>
            </a:endParaRPr>
          </a:p>
          <a:p>
            <a:pPr eaLnBrk="0" hangingPunct="0">
              <a:buClr>
                <a:srgbClr val="62C400"/>
              </a:buClr>
              <a:buFontTx/>
              <a:buBlip>
                <a:blip r:embed="rId3"/>
              </a:buBlip>
            </a:pPr>
            <a:r>
              <a:rPr lang="fr-FR" altLang="fr-FR" sz="1600" b="1">
                <a:solidFill>
                  <a:srgbClr val="000099"/>
                </a:solidFill>
                <a:cs typeface="Arial" panose="020B0604020202020204" pitchFamily="34" charset="0"/>
                <a:sym typeface="Arial" panose="020B0604020202020204" pitchFamily="34" charset="0"/>
              </a:rPr>
              <a:t>Cicatrices </a:t>
            </a:r>
            <a:r>
              <a:rPr lang="fr-FR" altLang="fr-FR" sz="1600">
                <a:solidFill>
                  <a:srgbClr val="000099"/>
                </a:solidFill>
                <a:cs typeface="Arial" panose="020B0604020202020204" pitchFamily="34" charset="0"/>
                <a:sym typeface="Arial" panose="020B0604020202020204" pitchFamily="34" charset="0"/>
              </a:rPr>
              <a:t>bien limitées, de petite taille</a:t>
            </a:r>
            <a:endParaRPr lang="fr-FR" altLang="fr-FR" sz="1600">
              <a:solidFill>
                <a:srgbClr val="000099"/>
              </a:solidFill>
              <a:cs typeface="Arial" panose="020B0604020202020204" pitchFamily="34" charset="0"/>
            </a:endParaRPr>
          </a:p>
          <a:p>
            <a:pPr eaLnBrk="0" hangingPunct="0">
              <a:buClr>
                <a:srgbClr val="62C400"/>
              </a:buClr>
            </a:pPr>
            <a:r>
              <a:rPr lang="fr-FR" altLang="fr-FR" sz="1600" b="1">
                <a:solidFill>
                  <a:srgbClr val="000099"/>
                </a:solidFill>
                <a:cs typeface="Arial" panose="020B0604020202020204" pitchFamily="34" charset="0"/>
                <a:sym typeface="Arial" panose="020B0604020202020204" pitchFamily="34" charset="0"/>
              </a:rPr>
              <a:t>     Varioliformes </a:t>
            </a:r>
            <a:r>
              <a:rPr lang="fr-FR" altLang="fr-FR" sz="1600">
                <a:solidFill>
                  <a:srgbClr val="000099"/>
                </a:solidFill>
                <a:cs typeface="Arial" panose="020B0604020202020204" pitchFamily="34" charset="0"/>
                <a:sym typeface="Arial" panose="020B0604020202020204" pitchFamily="34" charset="0"/>
              </a:rPr>
              <a:t>(acné, varicelle, zona)</a:t>
            </a:r>
            <a:endParaRPr lang="fr-FR" altLang="fr-FR" sz="1600">
              <a:solidFill>
                <a:srgbClr val="000099"/>
              </a:solidFill>
              <a:cs typeface="Arial" panose="020B0604020202020204" pitchFamily="34" charset="0"/>
            </a:endParaRPr>
          </a:p>
        </p:txBody>
      </p:sp>
      <p:sp>
        <p:nvSpPr>
          <p:cNvPr id="9" name="Rectangle 57"/>
          <p:cNvSpPr>
            <a:spLocks noChangeArrowheads="1"/>
          </p:cNvSpPr>
          <p:nvPr/>
        </p:nvSpPr>
        <p:spPr bwMode="auto">
          <a:xfrm>
            <a:off x="8872538" y="1765300"/>
            <a:ext cx="2266950"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Staphysagria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matin et soir</a:t>
            </a:r>
          </a:p>
        </p:txBody>
      </p:sp>
      <p:sp>
        <p:nvSpPr>
          <p:cNvPr id="10" name="Rectangle 57"/>
          <p:cNvSpPr>
            <a:spLocks noChangeArrowheads="1"/>
          </p:cNvSpPr>
          <p:nvPr/>
        </p:nvSpPr>
        <p:spPr bwMode="auto">
          <a:xfrm>
            <a:off x="8615363" y="3130550"/>
            <a:ext cx="2541587"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Ledum palustre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matin et soir</a:t>
            </a:r>
          </a:p>
        </p:txBody>
      </p:sp>
      <p:sp>
        <p:nvSpPr>
          <p:cNvPr id="11" name="Rectangle 57"/>
          <p:cNvSpPr>
            <a:spLocks noChangeArrowheads="1"/>
          </p:cNvSpPr>
          <p:nvPr/>
        </p:nvSpPr>
        <p:spPr bwMode="auto">
          <a:xfrm>
            <a:off x="7829550" y="4594225"/>
            <a:ext cx="3344863" cy="647700"/>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cs typeface="Arial" panose="020B0604020202020204" pitchFamily="34" charset="0"/>
              </a:rPr>
              <a:t>Antimonium tartaricum 9 CH</a:t>
            </a:r>
          </a:p>
          <a:p>
            <a:pPr algn="r" eaLnBrk="0" hangingPunct="0">
              <a:buFont typeface="Wingdings" panose="05000000000000000000" pitchFamily="2" charset="2"/>
              <a:buNone/>
            </a:pPr>
            <a:r>
              <a:rPr lang="fr-FR" altLang="fr-FR" sz="1400">
                <a:solidFill>
                  <a:srgbClr val="000099"/>
                </a:solidFill>
                <a:cs typeface="Arial" panose="020B0604020202020204" pitchFamily="34" charset="0"/>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9">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 grpId="0" uiExpand="1" build="p"/>
      <p:bldP spid="2" grpId="0"/>
      <p:bldP spid="3" grpId="0"/>
      <p:bldP spid="9" grpId="0" animBg="1"/>
      <p:bldP spid="10" grpId="0" animBg="1"/>
      <p:bldP spid="1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Shape 2678"/>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 </a:t>
            </a:r>
            <a:r>
              <a:rPr lang="fr-FR" altLang="fr-FR" sz="3200" b="1">
                <a:solidFill>
                  <a:srgbClr val="FFFFFF"/>
                </a:solidFill>
                <a:cs typeface="Arial" panose="020B0604020202020204" pitchFamily="34" charset="0"/>
                <a:sym typeface="Arial" panose="020B0604020202020204" pitchFamily="34" charset="0"/>
              </a:rPr>
              <a:t>Cicatrisation</a:t>
            </a:r>
            <a:endParaRPr lang="fr-FR" altLang="fr-FR"/>
          </a:p>
        </p:txBody>
      </p:sp>
      <p:sp>
        <p:nvSpPr>
          <p:cNvPr id="2679" name="Shape 2679"/>
          <p:cNvSpPr>
            <a:spLocks noChangeArrowheads="1"/>
          </p:cNvSpPr>
          <p:nvPr/>
        </p:nvSpPr>
        <p:spPr bwMode="auto">
          <a:xfrm>
            <a:off x="8099425" y="2181225"/>
            <a:ext cx="3024188" cy="9937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Causticum 15 CH</a:t>
            </a:r>
            <a:endParaRPr lang="fr-FR" altLang="fr-FR"/>
          </a:p>
          <a:p>
            <a:pPr algn="r">
              <a:spcBef>
                <a:spcPts val="325"/>
              </a:spcBef>
            </a:pPr>
            <a:r>
              <a:rPr lang="fr-FR" altLang="fr-FR" sz="1600">
                <a:solidFill>
                  <a:srgbClr val="000099"/>
                </a:solidFill>
                <a:cs typeface="Arial" panose="020B0604020202020204" pitchFamily="34" charset="0"/>
                <a:sym typeface="Arial" panose="020B0604020202020204" pitchFamily="34" charset="0"/>
              </a:rPr>
              <a:t>5 granules matin et soir pendant 2 mois</a:t>
            </a:r>
            <a:endParaRPr lang="fr-FR" altLang="fr-FR"/>
          </a:p>
        </p:txBody>
      </p:sp>
      <p:sp>
        <p:nvSpPr>
          <p:cNvPr id="2" name="Rectangle 1"/>
          <p:cNvSpPr>
            <a:spLocks noChangeArrowheads="1"/>
          </p:cNvSpPr>
          <p:nvPr/>
        </p:nvSpPr>
        <p:spPr bwMode="auto">
          <a:xfrm>
            <a:off x="463550" y="2236788"/>
            <a:ext cx="60960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buClr>
                <a:srgbClr val="33CC33"/>
              </a:buClr>
              <a:buSzPts val="2000"/>
              <a:buFontTx/>
              <a:buBlip>
                <a:blip r:embed="rId3"/>
              </a:buBlip>
            </a:pPr>
            <a:r>
              <a:rPr lang="fr-FR" altLang="fr-FR" sz="1600" b="1">
                <a:solidFill>
                  <a:srgbClr val="000099"/>
                </a:solidFill>
                <a:cs typeface="Arial" panose="020B0604020202020204" pitchFamily="34" charset="0"/>
                <a:sym typeface="Arial" panose="020B0604020202020204" pitchFamily="34" charset="0"/>
              </a:rPr>
              <a:t>Cicatrice avec rétractation cutanée </a:t>
            </a:r>
            <a:r>
              <a:rPr lang="fr-FR" altLang="fr-FR" sz="1600">
                <a:solidFill>
                  <a:srgbClr val="000099"/>
                </a:solidFill>
                <a:cs typeface="Arial" panose="020B0604020202020204" pitchFamily="34" charset="0"/>
                <a:sym typeface="Arial" panose="020B0604020202020204" pitchFamily="34" charset="0"/>
              </a:rPr>
              <a:t>(comme à la suite de brûlure)</a:t>
            </a:r>
            <a:endParaRPr lang="fr-FR" altLang="fr-FR" sz="1600"/>
          </a:p>
          <a:p>
            <a:pPr>
              <a:lnSpc>
                <a:spcPct val="110000"/>
              </a:lnSpc>
              <a:buClr>
                <a:srgbClr val="33CC33"/>
              </a:buClr>
              <a:buSzPts val="2000"/>
            </a:pPr>
            <a:r>
              <a:rPr lang="fr-FR" altLang="fr-FR" sz="1600">
                <a:solidFill>
                  <a:srgbClr val="000099"/>
                </a:solidFill>
                <a:cs typeface="Arial" panose="020B0604020202020204" pitchFamily="34" charset="0"/>
                <a:sym typeface="Arial" panose="020B0604020202020204" pitchFamily="34" charset="0"/>
              </a:rPr>
              <a:t>      Cicatrice douloureuse, impression d’écorchure à vif</a:t>
            </a:r>
            <a:endParaRPr lang="fr-FR" altLang="fr-FR" sz="1600"/>
          </a:p>
        </p:txBody>
      </p:sp>
      <p:pic>
        <p:nvPicPr>
          <p:cNvPr id="5" name="Image 4"/>
          <p:cNvPicPr>
            <a:picLocks noChangeAspect="1"/>
          </p:cNvPicPr>
          <p:nvPr/>
        </p:nvPicPr>
        <p:blipFill>
          <a:blip r:embed="rId4"/>
          <a:stretch>
            <a:fillRect/>
          </a:stretch>
        </p:blipFill>
        <p:spPr>
          <a:xfrm>
            <a:off x="6156325" y="3783013"/>
            <a:ext cx="3333750" cy="2344737"/>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3913" y="3783013"/>
            <a:ext cx="3111500" cy="23336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679"/>
                                        </p:tgtEl>
                                        <p:attrNameLst>
                                          <p:attrName>style.visibility</p:attrName>
                                        </p:attrNameLst>
                                      </p:cBhvr>
                                      <p:to>
                                        <p:strVal val="visible"/>
                                      </p:to>
                                    </p:set>
                                    <p:animEffect transition="in" filter="fade">
                                      <p:cBhvr>
                                        <p:cTn id="15" dur="500"/>
                                        <p:tgtEl>
                                          <p:spTgt spid="2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la méthodologie de conseil</a:t>
            </a:r>
          </a:p>
          <a:p>
            <a:pPr eaLnBrk="0" fontAlgn="auto" hangingPunct="0">
              <a:lnSpc>
                <a:spcPct val="110000"/>
              </a:lnSpc>
              <a:spcBef>
                <a:spcPts val="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Construire un outil d’aide à la prescription</a:t>
            </a:r>
            <a:r>
              <a:rPr lang="fr-FR" altLang="fr-FR" sz="2000" b="1" dirty="0">
                <a:solidFill>
                  <a:srgbClr val="000099"/>
                </a:solidFill>
                <a:latin typeface="Arial"/>
                <a:ea typeface="ＭＳ Ｐゴシック" panose="020B0600070205080204" pitchFamily="34" charset="-128"/>
              </a:rPr>
              <a:t> </a:t>
            </a:r>
          </a:p>
        </p:txBody>
      </p:sp>
      <p:sp>
        <p:nvSpPr>
          <p:cNvPr id="309250" name="Rectangle 15"/>
          <p:cNvSpPr>
            <a:spLocks noChangeArrowheads="1"/>
          </p:cNvSpPr>
          <p:nvPr/>
        </p:nvSpPr>
        <p:spPr bwMode="auto">
          <a:xfrm>
            <a:off x="3144838" y="3430588"/>
            <a:ext cx="8807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a:solidFill>
                  <a:srgbClr val="000099"/>
                </a:solidFill>
                <a:ea typeface="MS PGothic" panose="020B0600070205080204" pitchFamily="34" charset="-128"/>
                <a:cs typeface="Arial" panose="020B0604020202020204" pitchFamily="34" charset="0"/>
              </a:rPr>
              <a:t>A la </a:t>
            </a:r>
            <a:r>
              <a:rPr lang="fr-FR" altLang="fr-FR" b="1">
                <a:solidFill>
                  <a:srgbClr val="000099"/>
                </a:solidFill>
                <a:ea typeface="MS PGothic" panose="020B0600070205080204" pitchFamily="34" charset="-128"/>
                <a:cs typeface="Arial" panose="020B0604020202020204" pitchFamily="34" charset="0"/>
              </a:rPr>
              <a:t>cantonade : répondre à la question</a:t>
            </a:r>
          </a:p>
          <a:p>
            <a:pPr eaLnBrk="0" hangingPunct="0">
              <a:lnSpc>
                <a:spcPct val="110000"/>
              </a:lnSpc>
              <a:spcBef>
                <a:spcPct val="10000"/>
              </a:spcBef>
              <a:buClr>
                <a:srgbClr val="000099"/>
              </a:buClr>
            </a:pPr>
            <a:r>
              <a:rPr lang="fr-FR" altLang="fr-FR" b="1" i="1">
                <a:solidFill>
                  <a:srgbClr val="000099"/>
                </a:solidFill>
                <a:ea typeface="MS PGothic" panose="020B0600070205080204" pitchFamily="34" charset="-128"/>
                <a:cs typeface="Arial" panose="020B0604020202020204" pitchFamily="34" charset="0"/>
              </a:rPr>
              <a:t>	Quelle méthode ou quel outil utilisez-vous pour construire votre conseil ?</a:t>
            </a:r>
          </a:p>
          <a:p>
            <a:pPr eaLnBrk="0" hangingPunct="0">
              <a:spcBef>
                <a:spcPct val="30000"/>
              </a:spcBef>
              <a:buClr>
                <a:srgbClr val="000099"/>
              </a:buClr>
              <a:buFontTx/>
              <a:buBlip>
                <a:blip r:embed="rId3"/>
              </a:buBlip>
            </a:pPr>
            <a:r>
              <a:rPr lang="fr-FR" altLang="fr-FR" b="1">
                <a:solidFill>
                  <a:srgbClr val="000099"/>
                </a:solidFill>
                <a:ea typeface="MS PGothic" panose="020B0600070205080204" pitchFamily="34" charset="-128"/>
                <a:cs typeface="Arial" panose="020B0604020202020204" pitchFamily="34" charset="0"/>
              </a:rPr>
              <a:t>Individuellement </a:t>
            </a:r>
            <a:r>
              <a:rPr lang="fr-FR" altLang="fr-FR">
                <a:solidFill>
                  <a:srgbClr val="000099"/>
                </a:solidFill>
                <a:ea typeface="MS PGothic" panose="020B0600070205080204" pitchFamily="34" charset="-128"/>
                <a:cs typeface="Arial" panose="020B0604020202020204" pitchFamily="34" charset="0"/>
              </a:rPr>
              <a:t>:</a:t>
            </a:r>
          </a:p>
          <a:p>
            <a:pPr eaLnBrk="0" hangingPunct="0">
              <a:spcBef>
                <a:spcPct val="30000"/>
              </a:spcBef>
              <a:buClr>
                <a:srgbClr val="000099"/>
              </a:buClr>
            </a:pPr>
            <a:r>
              <a:rPr lang="fr-FR" altLang="fr-FR">
                <a:solidFill>
                  <a:srgbClr val="000099"/>
                </a:solidFill>
                <a:ea typeface="MS PGothic" panose="020B0600070205080204" pitchFamily="34" charset="-128"/>
                <a:cs typeface="Arial" panose="020B0604020202020204" pitchFamily="34" charset="0"/>
              </a:rPr>
              <a:t>Construire le schéma :</a:t>
            </a:r>
          </a:p>
          <a:p>
            <a:pPr eaLnBrk="0" hangingPunct="0">
              <a:spcBef>
                <a:spcPct val="30000"/>
              </a:spcBef>
              <a:buClr>
                <a:srgbClr val="000099"/>
              </a:buClr>
              <a:buFontTx/>
              <a:buChar char="-"/>
            </a:pPr>
            <a:r>
              <a:rPr lang="fr-FR" altLang="fr-FR">
                <a:solidFill>
                  <a:srgbClr val="000099"/>
                </a:solidFill>
                <a:ea typeface="MS PGothic" panose="020B0600070205080204" pitchFamily="34" charset="-128"/>
                <a:cs typeface="Arial" panose="020B0604020202020204" pitchFamily="34" charset="0"/>
              </a:rPr>
              <a:t>En indiquant le type d’informations à noter dans chaque cadran</a:t>
            </a:r>
          </a:p>
          <a:p>
            <a:pPr eaLnBrk="0" hangingPunct="0">
              <a:spcBef>
                <a:spcPct val="30000"/>
              </a:spcBef>
              <a:buClr>
                <a:srgbClr val="000099"/>
              </a:buClr>
              <a:buFontTx/>
              <a:buChar char="-"/>
            </a:pPr>
            <a:r>
              <a:rPr lang="fr-FR" altLang="fr-FR">
                <a:solidFill>
                  <a:srgbClr val="000099"/>
                </a:solidFill>
                <a:ea typeface="MS PGothic" panose="020B0600070205080204" pitchFamily="34" charset="-128"/>
                <a:cs typeface="Arial" panose="020B0604020202020204" pitchFamily="34" charset="0"/>
              </a:rPr>
              <a:t>En associant LA question à poser</a:t>
            </a:r>
          </a:p>
        </p:txBody>
      </p:sp>
      <p:sp>
        <p:nvSpPr>
          <p:cNvPr id="30925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0925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10’</a:t>
            </a:r>
          </a:p>
        </p:txBody>
      </p:sp>
      <p:sp>
        <p:nvSpPr>
          <p:cNvPr id="3092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ea typeface="Tahoma" panose="020B0604030504040204" pitchFamily="34" charset="0"/>
                <a:cs typeface="Arial" panose="020B0604020202020204" pitchFamily="34" charset="0"/>
              </a:rPr>
              <a:t>2.2. Méthodologie de conseil</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679"/>
          <p:cNvSpPr>
            <a:spLocks noChangeArrowheads="1"/>
          </p:cNvSpPr>
          <p:nvPr/>
        </p:nvSpPr>
        <p:spPr bwMode="auto">
          <a:xfrm>
            <a:off x="8099425" y="2154238"/>
            <a:ext cx="3024188" cy="10287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Fluoricum acidum 15 CH</a:t>
            </a:r>
            <a:endParaRPr lang="fr-FR" altLang="fr-FR"/>
          </a:p>
          <a:p>
            <a:pPr algn="r">
              <a:spcBef>
                <a:spcPts val="325"/>
              </a:spcBef>
            </a:pPr>
            <a:r>
              <a:rPr lang="fr-FR" altLang="fr-FR" sz="1600">
                <a:solidFill>
                  <a:srgbClr val="000099"/>
                </a:solidFill>
                <a:cs typeface="Arial" panose="020B0604020202020204" pitchFamily="34" charset="0"/>
                <a:sym typeface="Arial" panose="020B0604020202020204" pitchFamily="34" charset="0"/>
              </a:rPr>
              <a:t>5 granules matin et soir</a:t>
            </a:r>
            <a:r>
              <a:rPr lang="fr-FR" altLang="fr-FR">
                <a:solidFill>
                  <a:srgbClr val="000099"/>
                </a:solidFill>
                <a:cs typeface="Arial" panose="020B0604020202020204" pitchFamily="34" charset="0"/>
                <a:sym typeface="Arial" panose="020B0604020202020204" pitchFamily="34" charset="0"/>
              </a:rPr>
              <a:t> </a:t>
            </a:r>
            <a:r>
              <a:rPr lang="fr-FR" altLang="fr-FR" sz="1600">
                <a:solidFill>
                  <a:srgbClr val="000099"/>
                </a:solidFill>
                <a:cs typeface="Arial" panose="020B0604020202020204" pitchFamily="34" charset="0"/>
                <a:sym typeface="Arial" panose="020B0604020202020204" pitchFamily="34" charset="0"/>
              </a:rPr>
              <a:t>pendant 2 mois</a:t>
            </a:r>
            <a:endParaRPr lang="fr-FR" altLang="fr-FR" sz="1600"/>
          </a:p>
        </p:txBody>
      </p:sp>
      <p:sp>
        <p:nvSpPr>
          <p:cNvPr id="6" name="Rectangle 5"/>
          <p:cNvSpPr>
            <a:spLocks noChangeArrowheads="1"/>
          </p:cNvSpPr>
          <p:nvPr/>
        </p:nvSpPr>
        <p:spPr bwMode="auto">
          <a:xfrm>
            <a:off x="450850" y="2266950"/>
            <a:ext cx="6096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buClr>
                <a:srgbClr val="33CC33"/>
              </a:buClr>
              <a:buSzPts val="2000"/>
              <a:buFontTx/>
              <a:buBlip>
                <a:blip r:embed="rId2"/>
              </a:buBlip>
            </a:pPr>
            <a:r>
              <a:rPr lang="fr-FR" altLang="fr-FR" sz="1600">
                <a:solidFill>
                  <a:srgbClr val="000099"/>
                </a:solidFill>
                <a:cs typeface="Arial" panose="020B0604020202020204" pitchFamily="34" charset="0"/>
                <a:sym typeface="Arial" panose="020B0604020202020204" pitchFamily="34" charset="0"/>
              </a:rPr>
              <a:t>Cicatrice </a:t>
            </a:r>
            <a:r>
              <a:rPr lang="fr-FR" altLang="fr-FR" sz="1600" b="1">
                <a:solidFill>
                  <a:srgbClr val="000099"/>
                </a:solidFill>
                <a:cs typeface="Arial" panose="020B0604020202020204" pitchFamily="34" charset="0"/>
                <a:sym typeface="Arial" panose="020B0604020202020204" pitchFamily="34" charset="0"/>
              </a:rPr>
              <a:t>hypertrophique prurigineuse</a:t>
            </a:r>
            <a:endParaRPr lang="fr-FR" altLang="fr-FR" sz="1600" b="1"/>
          </a:p>
          <a:p>
            <a:pPr>
              <a:lnSpc>
                <a:spcPct val="110000"/>
              </a:lnSpc>
              <a:buClr>
                <a:srgbClr val="33CC33"/>
              </a:buClr>
              <a:buSzPts val="2000"/>
            </a:pPr>
            <a:r>
              <a:rPr lang="fr-FR" altLang="fr-FR" sz="1600">
                <a:solidFill>
                  <a:srgbClr val="000099"/>
                </a:solidFill>
                <a:cs typeface="Arial" panose="020B0604020202020204" pitchFamily="34" charset="0"/>
                <a:sym typeface="Arial" panose="020B0604020202020204" pitchFamily="34" charset="0"/>
              </a:rPr>
              <a:t>      Prurit pendant la phase de cicatrisation</a:t>
            </a:r>
            <a:endParaRPr lang="fr-FR" altLang="fr-FR" sz="1600"/>
          </a:p>
        </p:txBody>
      </p:sp>
      <p:sp>
        <p:nvSpPr>
          <p:cNvPr id="583683" name="Shape 2678"/>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 </a:t>
            </a:r>
            <a:r>
              <a:rPr lang="fr-FR" altLang="fr-FR" sz="3200" b="1">
                <a:solidFill>
                  <a:srgbClr val="FFFFFF"/>
                </a:solidFill>
                <a:cs typeface="Arial" panose="020B0604020202020204" pitchFamily="34" charset="0"/>
                <a:sym typeface="Arial" panose="020B0604020202020204" pitchFamily="34" charset="0"/>
              </a:rPr>
              <a:t>Cicatrisation</a:t>
            </a:r>
            <a:endParaRPr lang="fr-FR" altLang="fr-FR"/>
          </a:p>
        </p:txBody>
      </p:sp>
      <p:pic>
        <p:nvPicPr>
          <p:cNvPr id="8" name="Image 7"/>
          <p:cNvPicPr/>
          <p:nvPr/>
        </p:nvPicPr>
        <p:blipFill>
          <a:blip r:embed="rId3" cstate="screen">
            <a:extLst>
              <a:ext uri="{28A0092B-C50C-407E-A947-70E740481C1C}">
                <a14:useLocalDpi xmlns:a14="http://schemas.microsoft.com/office/drawing/2010/main"/>
              </a:ext>
            </a:extLst>
          </a:blip>
          <a:stretch>
            <a:fillRect/>
          </a:stretch>
        </p:blipFill>
        <p:spPr>
          <a:xfrm>
            <a:off x="3130550" y="3500438"/>
            <a:ext cx="5761038" cy="27273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Shape 2678"/>
          <p:cNvSpPr txBox="1">
            <a:spLocks noChangeArrowheads="1"/>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cs typeface="Arial" panose="020B0604020202020204" pitchFamily="34" charset="0"/>
                <a:sym typeface="Arial" panose="020B0604020202020204" pitchFamily="34" charset="0"/>
              </a:rPr>
              <a:t>3.11. </a:t>
            </a:r>
            <a:r>
              <a:rPr lang="fr-FR" altLang="fr-FR" sz="3200" b="1">
                <a:solidFill>
                  <a:srgbClr val="FFFFFF"/>
                </a:solidFill>
                <a:cs typeface="Arial" panose="020B0604020202020204" pitchFamily="34" charset="0"/>
                <a:sym typeface="Arial" panose="020B0604020202020204" pitchFamily="34" charset="0"/>
              </a:rPr>
              <a:t>Cicatrisation</a:t>
            </a:r>
            <a:endParaRPr lang="fr-FR" altLang="fr-FR"/>
          </a:p>
        </p:txBody>
      </p:sp>
      <p:sp>
        <p:nvSpPr>
          <p:cNvPr id="3" name="Shape 2680"/>
          <p:cNvSpPr txBox="1">
            <a:spLocks noChangeArrowheads="1"/>
          </p:cNvSpPr>
          <p:nvPr/>
        </p:nvSpPr>
        <p:spPr bwMode="auto">
          <a:xfrm>
            <a:off x="463550" y="2163763"/>
            <a:ext cx="554513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buClr>
                <a:srgbClr val="33CC33"/>
              </a:buClr>
              <a:buSzPts val="2000"/>
              <a:buFontTx/>
              <a:buBlip>
                <a:blip r:embed="rId2"/>
              </a:buBlip>
            </a:pPr>
            <a:r>
              <a:rPr lang="fr-FR" altLang="fr-FR" sz="1600">
                <a:solidFill>
                  <a:srgbClr val="000099"/>
                </a:solidFill>
                <a:cs typeface="Arial" panose="020B0604020202020204" pitchFamily="34" charset="0"/>
                <a:sym typeface="Arial" panose="020B0604020202020204" pitchFamily="34" charset="0"/>
              </a:rPr>
              <a:t>Cicatrice chéloide</a:t>
            </a:r>
          </a:p>
        </p:txBody>
      </p:sp>
      <p:sp>
        <p:nvSpPr>
          <p:cNvPr id="5" name="Shape 2679"/>
          <p:cNvSpPr>
            <a:spLocks noChangeArrowheads="1"/>
          </p:cNvSpPr>
          <p:nvPr/>
        </p:nvSpPr>
        <p:spPr bwMode="auto">
          <a:xfrm>
            <a:off x="8567738" y="2163763"/>
            <a:ext cx="2555875" cy="10160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Graphites 9 CH</a:t>
            </a:r>
            <a:endParaRPr lang="fr-FR" altLang="fr-FR"/>
          </a:p>
          <a:p>
            <a:pPr algn="r">
              <a:spcBef>
                <a:spcPts val="325"/>
              </a:spcBef>
            </a:pPr>
            <a:r>
              <a:rPr lang="fr-FR" altLang="fr-FR" sz="1600">
                <a:solidFill>
                  <a:srgbClr val="000099"/>
                </a:solidFill>
                <a:cs typeface="Arial" panose="020B0604020202020204" pitchFamily="34" charset="0"/>
                <a:sym typeface="Arial" panose="020B0604020202020204" pitchFamily="34" charset="0"/>
              </a:rPr>
              <a:t>5 granules matin et soir pendant 2 mois</a:t>
            </a:r>
            <a:endParaRPr lang="fr-FR" altLang="fr-FR"/>
          </a:p>
        </p:txBody>
      </p:sp>
      <p:pic>
        <p:nvPicPr>
          <p:cNvPr id="6" name="Image 5"/>
          <p:cNvPicPr/>
          <p:nvPr/>
        </p:nvPicPr>
        <p:blipFill rotWithShape="1">
          <a:blip r:embed="rId3"/>
          <a:srcRect r="3247"/>
          <a:stretch/>
        </p:blipFill>
        <p:spPr>
          <a:xfrm>
            <a:off x="4386263" y="3360738"/>
            <a:ext cx="3319462" cy="30194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4"/>
          <p:cNvSpPr>
            <a:spLocks noChangeArrowheads="1"/>
          </p:cNvSpPr>
          <p:nvPr/>
        </p:nvSpPr>
        <p:spPr bwMode="auto">
          <a:xfrm>
            <a:off x="6288088" y="2051050"/>
            <a:ext cx="44148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Synthétiser les connaissances </a:t>
            </a:r>
          </a:p>
        </p:txBody>
      </p:sp>
      <p:sp>
        <p:nvSpPr>
          <p:cNvPr id="585730" name="Rectangle 5"/>
          <p:cNvSpPr>
            <a:spLocks noChangeArrowheads="1"/>
          </p:cNvSpPr>
          <p:nvPr/>
        </p:nvSpPr>
        <p:spPr bwMode="auto">
          <a:xfrm>
            <a:off x="3573463" y="2967038"/>
            <a:ext cx="6897687"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ts val="600"/>
              </a:spcBef>
              <a:buFontTx/>
              <a:buBlip>
                <a:blip r:embed="rId3"/>
              </a:buBlip>
            </a:pPr>
            <a:r>
              <a:rPr lang="fr-FR" altLang="fr-FR" b="1">
                <a:solidFill>
                  <a:srgbClr val="000099"/>
                </a:solidFill>
                <a:cs typeface="Arial" panose="020B0604020202020204" pitchFamily="34" charset="0"/>
              </a:rPr>
              <a:t>En binôme </a:t>
            </a:r>
          </a:p>
          <a:p>
            <a:pPr>
              <a:spcBef>
                <a:spcPts val="600"/>
              </a:spcBef>
              <a:buFontTx/>
              <a:buBlip>
                <a:blip r:embed="rId3"/>
              </a:buBlip>
            </a:pPr>
            <a:r>
              <a:rPr lang="fr-FR" altLang="fr-FR">
                <a:solidFill>
                  <a:srgbClr val="000099"/>
                </a:solidFill>
                <a:cs typeface="Arial" panose="020B0604020202020204" pitchFamily="34" charset="0"/>
              </a:rPr>
              <a:t>Constituer le contenu d’une trousse de médicaments homéopathiques  :</a:t>
            </a:r>
          </a:p>
          <a:p>
            <a:pPr>
              <a:spcBef>
                <a:spcPct val="20000"/>
              </a:spcBef>
            </a:pPr>
            <a:r>
              <a:rPr lang="fr-FR" altLang="fr-FR">
                <a:solidFill>
                  <a:srgbClr val="000099"/>
                </a:solidFill>
                <a:cs typeface="Arial" panose="020B0604020202020204" pitchFamily="34" charset="0"/>
              </a:rPr>
              <a:t>	- </a:t>
            </a:r>
            <a:r>
              <a:rPr lang="fr-FR" altLang="fr-FR" sz="1600">
                <a:solidFill>
                  <a:srgbClr val="000099"/>
                </a:solidFill>
                <a:cs typeface="Arial" panose="020B0604020202020204" pitchFamily="34" charset="0"/>
              </a:rPr>
              <a:t>La trousse vacances hiver</a:t>
            </a:r>
          </a:p>
          <a:p>
            <a:pPr>
              <a:spcBef>
                <a:spcPct val="20000"/>
              </a:spcBef>
            </a:pPr>
            <a:r>
              <a:rPr lang="fr-FR" altLang="fr-FR" sz="1600">
                <a:solidFill>
                  <a:srgbClr val="000099"/>
                </a:solidFill>
                <a:cs typeface="Arial" panose="020B0604020202020204" pitchFamily="34" charset="0"/>
              </a:rPr>
              <a:t>	- La trousse vacances été</a:t>
            </a:r>
          </a:p>
          <a:p>
            <a:pPr>
              <a:spcBef>
                <a:spcPct val="20000"/>
              </a:spcBef>
            </a:pPr>
            <a:r>
              <a:rPr lang="fr-FR" altLang="fr-FR" sz="1600">
                <a:solidFill>
                  <a:srgbClr val="000099"/>
                </a:solidFill>
                <a:cs typeface="Arial" panose="020B0604020202020204" pitchFamily="34" charset="0"/>
              </a:rPr>
              <a:t>	</a:t>
            </a:r>
            <a:endParaRPr lang="fr-FR" altLang="fr-FR">
              <a:solidFill>
                <a:srgbClr val="000099"/>
              </a:solidFill>
              <a:cs typeface="Arial" panose="020B0604020202020204" pitchFamily="34" charset="0"/>
            </a:endParaRPr>
          </a:p>
        </p:txBody>
      </p:sp>
      <p:sp>
        <p:nvSpPr>
          <p:cNvPr id="58573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85732"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Trousses vacances</a:t>
            </a:r>
          </a:p>
        </p:txBody>
      </p:sp>
      <p:sp>
        <p:nvSpPr>
          <p:cNvPr id="585733" name="ZoneTexte 6"/>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cs typeface="Arial" panose="020B0604020202020204" pitchFamily="34" charset="0"/>
              </a:rPr>
              <a:t>10’</a:t>
            </a:r>
          </a:p>
        </p:txBody>
      </p:sp>
      <p:pic>
        <p:nvPicPr>
          <p:cNvPr id="8"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3587750" y="3413125"/>
            <a:ext cx="8018463" cy="2087563"/>
          </a:xfrm>
          <a:prstGeom prst="rect">
            <a:avLst/>
          </a:prstGeom>
          <a:noFill/>
          <a:ln>
            <a:noFill/>
          </a:ln>
        </p:spPr>
        <p:txBody>
          <a:bodyPr/>
          <a:lstStyle>
            <a:lvl1pPr marL="355600" indent="-35560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auto">
              <a:spcBef>
                <a:spcPct val="20000"/>
              </a:spcBef>
              <a:spcAft>
                <a:spcPts val="0"/>
              </a:spcAft>
              <a:buFont typeface="Wingdings" panose="05000000000000000000" pitchFamily="2" charset="2"/>
              <a:buNone/>
              <a:defRPr/>
            </a:pPr>
            <a:r>
              <a:rPr lang="fr-FR" altLang="fr-FR" b="1" u="sng" dirty="0">
                <a:solidFill>
                  <a:srgbClr val="000099"/>
                </a:solidFill>
                <a:latin typeface="+mn-lt"/>
              </a:rPr>
              <a:t>Règles du jeu :</a:t>
            </a:r>
          </a:p>
          <a:p>
            <a:pPr fontAlgn="auto">
              <a:spcBef>
                <a:spcPct val="50000"/>
              </a:spcBef>
              <a:spcAft>
                <a:spcPts val="0"/>
              </a:spcAft>
              <a:buFontTx/>
              <a:buChar char="•"/>
              <a:defRPr/>
            </a:pPr>
            <a:r>
              <a:rPr lang="fr-FR" altLang="fr-FR" b="1" dirty="0">
                <a:solidFill>
                  <a:srgbClr val="000099"/>
                </a:solidFill>
                <a:latin typeface="+mn-lt"/>
              </a:rPr>
              <a:t>2 groupes</a:t>
            </a:r>
          </a:p>
          <a:p>
            <a:pPr fontAlgn="auto">
              <a:spcBef>
                <a:spcPct val="20000"/>
              </a:spcBef>
              <a:spcAft>
                <a:spcPts val="0"/>
              </a:spcAft>
              <a:buFontTx/>
              <a:buChar char="•"/>
              <a:defRPr/>
            </a:pPr>
            <a:r>
              <a:rPr lang="fr-FR" altLang="fr-FR" dirty="0">
                <a:solidFill>
                  <a:srgbClr val="000099"/>
                </a:solidFill>
                <a:latin typeface="+mn-lt"/>
              </a:rPr>
              <a:t>1 Jeu de cartes par groupe : photo / description lésion / médicament</a:t>
            </a:r>
          </a:p>
          <a:p>
            <a:pPr fontAlgn="auto">
              <a:spcBef>
                <a:spcPct val="20000"/>
              </a:spcBef>
              <a:spcAft>
                <a:spcPts val="0"/>
              </a:spcAft>
              <a:buFontTx/>
              <a:buChar char="•"/>
              <a:defRPr/>
            </a:pPr>
            <a:r>
              <a:rPr lang="fr-FR" altLang="fr-FR" b="1" dirty="0">
                <a:solidFill>
                  <a:srgbClr val="000099"/>
                </a:solidFill>
                <a:latin typeface="+mn-lt"/>
              </a:rPr>
              <a:t>Associer </a:t>
            </a:r>
            <a:r>
              <a:rPr lang="fr-FR" altLang="fr-FR" dirty="0">
                <a:solidFill>
                  <a:srgbClr val="000099"/>
                </a:solidFill>
                <a:latin typeface="+mn-lt"/>
              </a:rPr>
              <a:t>chaque </a:t>
            </a:r>
            <a:r>
              <a:rPr lang="fr-FR" altLang="fr-FR" b="1" dirty="0">
                <a:solidFill>
                  <a:srgbClr val="000099"/>
                </a:solidFill>
                <a:latin typeface="+mn-lt"/>
              </a:rPr>
              <a:t>photo</a:t>
            </a:r>
            <a:r>
              <a:rPr lang="fr-FR" altLang="fr-FR" dirty="0">
                <a:solidFill>
                  <a:srgbClr val="000099"/>
                </a:solidFill>
                <a:latin typeface="+mn-lt"/>
              </a:rPr>
              <a:t> à la </a:t>
            </a:r>
            <a:r>
              <a:rPr lang="fr-FR" altLang="fr-FR" b="1" dirty="0">
                <a:solidFill>
                  <a:srgbClr val="000099"/>
                </a:solidFill>
                <a:latin typeface="+mn-lt"/>
              </a:rPr>
              <a:t>description</a:t>
            </a:r>
            <a:r>
              <a:rPr lang="fr-FR" altLang="fr-FR" dirty="0">
                <a:solidFill>
                  <a:srgbClr val="000099"/>
                </a:solidFill>
                <a:latin typeface="+mn-lt"/>
              </a:rPr>
              <a:t> et au </a:t>
            </a:r>
            <a:r>
              <a:rPr lang="fr-FR" altLang="fr-FR" b="1" dirty="0">
                <a:solidFill>
                  <a:srgbClr val="000099"/>
                </a:solidFill>
                <a:latin typeface="+mn-lt"/>
              </a:rPr>
              <a:t>médicament</a:t>
            </a:r>
            <a:r>
              <a:rPr lang="fr-FR" altLang="fr-FR" dirty="0">
                <a:solidFill>
                  <a:srgbClr val="000099"/>
                </a:solidFill>
                <a:latin typeface="+mn-lt"/>
              </a:rPr>
              <a:t> </a:t>
            </a:r>
            <a:r>
              <a:rPr lang="fr-FR" altLang="fr-FR" b="1" dirty="0">
                <a:solidFill>
                  <a:srgbClr val="000099"/>
                </a:solidFill>
                <a:latin typeface="+mn-lt"/>
              </a:rPr>
              <a:t>correspondants</a:t>
            </a:r>
          </a:p>
          <a:p>
            <a:pPr fontAlgn="auto">
              <a:spcBef>
                <a:spcPct val="20000"/>
              </a:spcBef>
              <a:spcAft>
                <a:spcPts val="0"/>
              </a:spcAft>
              <a:buFontTx/>
              <a:buChar char="•"/>
              <a:defRPr/>
            </a:pPr>
            <a:r>
              <a:rPr lang="fr-FR" altLang="fr-FR" dirty="0">
                <a:solidFill>
                  <a:srgbClr val="000099"/>
                </a:solidFill>
                <a:latin typeface="+mn-lt"/>
              </a:rPr>
              <a:t>Correction collégiale </a:t>
            </a:r>
          </a:p>
        </p:txBody>
      </p:sp>
      <p:sp>
        <p:nvSpPr>
          <p:cNvPr id="4"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Reconnaitre quelques médicaments de lésions dermatologiques</a:t>
            </a:r>
          </a:p>
        </p:txBody>
      </p:sp>
      <p:sp>
        <p:nvSpPr>
          <p:cNvPr id="58777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587780"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10’</a:t>
            </a:r>
          </a:p>
        </p:txBody>
      </p:sp>
      <p:sp>
        <p:nvSpPr>
          <p:cNvPr id="58778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Jeu de synthèse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HUS TOX 05 VESICULES"/>
          <p:cNvPicPr>
            <a:picLocks noChangeAspect="1" noChangeArrowheads="1"/>
          </p:cNvPicPr>
          <p:nvPr/>
        </p:nvPicPr>
        <p:blipFill>
          <a:blip r:embed="rId2" cstate="screen">
            <a:extLst>
              <a:ext uri="{28A0092B-C50C-407E-A947-70E740481C1C}">
                <a14:useLocalDpi xmlns:a14="http://schemas.microsoft.com/office/drawing/2010/main"/>
              </a:ext>
            </a:extLst>
          </a:blip>
          <a:srcRect r="17589" b="13342"/>
          <a:stretch>
            <a:fillRect/>
          </a:stretch>
        </p:blipFill>
        <p:spPr bwMode="auto">
          <a:xfrm>
            <a:off x="131763" y="339725"/>
            <a:ext cx="1882775" cy="11779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NITRIC ACID 08 VERRUES"/>
          <p:cNvPicPr>
            <a:picLocks noChangeAspect="1" noChangeArrowheads="1"/>
          </p:cNvPicPr>
          <p:nvPr/>
        </p:nvPicPr>
        <p:blipFill>
          <a:blip r:embed="rId3" cstate="screen">
            <a:extLst>
              <a:ext uri="{28A0092B-C50C-407E-A947-70E740481C1C}">
                <a14:useLocalDpi xmlns:a14="http://schemas.microsoft.com/office/drawing/2010/main"/>
              </a:ext>
            </a:extLst>
          </a:blip>
          <a:srcRect l="15662" t="8415" r="40169" b="36725"/>
          <a:stretch>
            <a:fillRect/>
          </a:stretch>
        </p:blipFill>
        <p:spPr bwMode="auto">
          <a:xfrm>
            <a:off x="6418263" y="338138"/>
            <a:ext cx="1690687" cy="1576387"/>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DULCAMARA  01 Verrue molle"/>
          <p:cNvPicPr>
            <a:picLocks noChangeAspect="1" noChangeArrowheads="1"/>
          </p:cNvPicPr>
          <p:nvPr/>
        </p:nvPicPr>
        <p:blipFill>
          <a:blip r:embed="rId4" cstate="screen">
            <a:extLst>
              <a:ext uri="{28A0092B-C50C-407E-A947-70E740481C1C}">
                <a14:useLocalDpi xmlns:a14="http://schemas.microsoft.com/office/drawing/2010/main"/>
              </a:ext>
            </a:extLst>
          </a:blip>
          <a:srcRect l="4462" t="20065" r="4924" b="11623"/>
          <a:stretch>
            <a:fillRect/>
          </a:stretch>
        </p:blipFill>
        <p:spPr bwMode="auto">
          <a:xfrm>
            <a:off x="131763" y="1835150"/>
            <a:ext cx="1882775" cy="106680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ANTIMONIUM CRUDUM 05 Verrue 05"/>
          <p:cNvPicPr>
            <a:picLocks noChangeAspect="1" noChangeArrowheads="1"/>
          </p:cNvPicPr>
          <p:nvPr/>
        </p:nvPicPr>
        <p:blipFill>
          <a:blip r:embed="rId5" cstate="screen">
            <a:extLst>
              <a:ext uri="{28A0092B-C50C-407E-A947-70E740481C1C}">
                <a14:useLocalDpi xmlns:a14="http://schemas.microsoft.com/office/drawing/2010/main"/>
              </a:ext>
            </a:extLst>
          </a:blip>
          <a:srcRect l="10545" t="14056"/>
          <a:stretch>
            <a:fillRect/>
          </a:stretch>
        </p:blipFill>
        <p:spPr bwMode="auto">
          <a:xfrm>
            <a:off x="131763" y="3195638"/>
            <a:ext cx="1882775" cy="1357312"/>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NITRIC ACID  01 Fissures"/>
          <p:cNvPicPr>
            <a:picLocks noChangeAspect="1" noChangeArrowheads="1"/>
          </p:cNvPicPr>
          <p:nvPr/>
        </p:nvPicPr>
        <p:blipFill>
          <a:blip r:embed="rId6" cstate="screen">
            <a:extLst>
              <a:ext uri="{28A0092B-C50C-407E-A947-70E740481C1C}">
                <a14:useLocalDpi xmlns:a14="http://schemas.microsoft.com/office/drawing/2010/main"/>
              </a:ext>
            </a:extLst>
          </a:blip>
          <a:srcRect t="551" r="6750" b="21001"/>
          <a:stretch>
            <a:fillRect/>
          </a:stretch>
        </p:blipFill>
        <p:spPr bwMode="auto">
          <a:xfrm>
            <a:off x="6418263" y="2414588"/>
            <a:ext cx="1711325" cy="1912937"/>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PETROLEUM 01"/>
          <p:cNvPicPr>
            <a:picLocks noChangeAspect="1" noChangeArrowheads="1"/>
          </p:cNvPicPr>
          <p:nvPr/>
        </p:nvPicPr>
        <p:blipFill>
          <a:blip r:embed="rId7" cstate="screen">
            <a:extLst>
              <a:ext uri="{28A0092B-C50C-407E-A947-70E740481C1C}">
                <a14:useLocalDpi xmlns:a14="http://schemas.microsoft.com/office/drawing/2010/main"/>
              </a:ext>
            </a:extLst>
          </a:blip>
          <a:srcRect t="25835" b="18845"/>
          <a:stretch>
            <a:fillRect/>
          </a:stretch>
        </p:blipFill>
        <p:spPr bwMode="auto">
          <a:xfrm>
            <a:off x="131763" y="4948238"/>
            <a:ext cx="1882775" cy="139065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93913" y="611188"/>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93913" y="2105025"/>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93913" y="3632200"/>
            <a:ext cx="38258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28838" y="5434013"/>
            <a:ext cx="3825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a:ext>
            </a:extLst>
          </a:blip>
          <a:srcRect l="3149" r="13338" b="2673"/>
          <a:stretch>
            <a:fillRect/>
          </a:stretch>
        </p:blipFill>
        <p:spPr bwMode="auto">
          <a:xfrm>
            <a:off x="6430963" y="4835525"/>
            <a:ext cx="1679575" cy="144145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à coins arrondis 12"/>
          <p:cNvSpPr/>
          <p:nvPr/>
        </p:nvSpPr>
        <p:spPr>
          <a:xfrm>
            <a:off x="4279900" y="531813"/>
            <a:ext cx="1693863"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Rhus</a:t>
            </a:r>
            <a:r>
              <a:rPr lang="fr-FR" sz="1200" b="1" dirty="0">
                <a:solidFill>
                  <a:schemeClr val="tx1"/>
                </a:solidFill>
                <a:latin typeface="Arial" panose="020B0604020202020204" pitchFamily="34" charset="0"/>
                <a:cs typeface="Arial" panose="020B0604020202020204" pitchFamily="34" charset="0"/>
              </a:rPr>
              <a:t> </a:t>
            </a:r>
            <a:r>
              <a:rPr lang="fr-FR" sz="1200" b="1" dirty="0" err="1">
                <a:solidFill>
                  <a:schemeClr val="tx1"/>
                </a:solidFill>
                <a:latin typeface="Arial" panose="020B0604020202020204" pitchFamily="34" charset="0"/>
                <a:cs typeface="Arial" panose="020B0604020202020204" pitchFamily="34" charset="0"/>
              </a:rPr>
              <a:t>toxicodendron</a:t>
            </a:r>
            <a:r>
              <a:rPr lang="fr-FR" sz="1200" b="1" dirty="0">
                <a:solidFill>
                  <a:schemeClr val="tx1"/>
                </a:solidFill>
                <a:latin typeface="Arial" panose="020B0604020202020204" pitchFamily="34" charset="0"/>
                <a:cs typeface="Arial" panose="020B0604020202020204" pitchFamily="34" charset="0"/>
              </a:rPr>
              <a:t> 9 CH</a:t>
            </a:r>
            <a:endParaRPr lang="fr-FR" sz="12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14" name="Rectangle à coins arrondis 13"/>
          <p:cNvSpPr/>
          <p:nvPr/>
        </p:nvSpPr>
        <p:spPr>
          <a:xfrm>
            <a:off x="4276725" y="2032000"/>
            <a:ext cx="1693863"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Dulcamara</a:t>
            </a:r>
            <a:endParaRPr lang="fr-FR" sz="1200" b="1" dirty="0">
              <a:solidFill>
                <a:schemeClr val="tx1"/>
              </a:solidFill>
              <a:latin typeface="Arial" panose="020B0604020202020204" pitchFamily="34" charset="0"/>
              <a:cs typeface="Arial" panose="020B0604020202020204" pitchFamily="34" charset="0"/>
            </a:endParaRPr>
          </a:p>
          <a:p>
            <a:pPr algn="ctr" fontAlgn="auto">
              <a:spcBef>
                <a:spcPts val="0"/>
              </a:spcBef>
              <a:spcAft>
                <a:spcPts val="0"/>
              </a:spcAft>
              <a:defRPr/>
            </a:pPr>
            <a:r>
              <a:rPr lang="fr-FR" sz="1200" b="1" dirty="0">
                <a:solidFill>
                  <a:schemeClr val="tx1"/>
                </a:solidFill>
                <a:latin typeface="Arial" panose="020B0604020202020204" pitchFamily="34" charset="0"/>
                <a:cs typeface="Arial" panose="020B0604020202020204" pitchFamily="34" charset="0"/>
              </a:rPr>
              <a:t>9 CH</a:t>
            </a:r>
          </a:p>
        </p:txBody>
      </p:sp>
      <p:sp>
        <p:nvSpPr>
          <p:cNvPr id="15" name="Rectangle à coins arrondis 14"/>
          <p:cNvSpPr/>
          <p:nvPr/>
        </p:nvSpPr>
        <p:spPr>
          <a:xfrm>
            <a:off x="4276725" y="3575050"/>
            <a:ext cx="1693863" cy="474663"/>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Antimonium</a:t>
            </a:r>
            <a:r>
              <a:rPr lang="fr-FR" sz="1200" b="1" dirty="0">
                <a:solidFill>
                  <a:schemeClr val="tx1"/>
                </a:solidFill>
                <a:latin typeface="Arial" panose="020B0604020202020204" pitchFamily="34" charset="0"/>
                <a:cs typeface="Arial" panose="020B0604020202020204" pitchFamily="34" charset="0"/>
              </a:rPr>
              <a:t> </a:t>
            </a:r>
            <a:r>
              <a:rPr lang="fr-FR" sz="1200" b="1" dirty="0" err="1">
                <a:solidFill>
                  <a:schemeClr val="tx1"/>
                </a:solidFill>
                <a:latin typeface="Arial" panose="020B0604020202020204" pitchFamily="34" charset="0"/>
                <a:cs typeface="Arial" panose="020B0604020202020204" pitchFamily="34" charset="0"/>
              </a:rPr>
              <a:t>crudum</a:t>
            </a:r>
            <a:r>
              <a:rPr lang="fr-FR" sz="1200" b="1" dirty="0">
                <a:solidFill>
                  <a:schemeClr val="tx1"/>
                </a:solidFill>
                <a:latin typeface="Arial" panose="020B0604020202020204" pitchFamily="34" charset="0"/>
                <a:cs typeface="Arial" panose="020B0604020202020204" pitchFamily="34" charset="0"/>
              </a:rPr>
              <a:t> 9 CH</a:t>
            </a:r>
          </a:p>
        </p:txBody>
      </p:sp>
      <p:sp>
        <p:nvSpPr>
          <p:cNvPr id="16" name="Rectangle à coins arrondis 15"/>
          <p:cNvSpPr/>
          <p:nvPr/>
        </p:nvSpPr>
        <p:spPr>
          <a:xfrm>
            <a:off x="4276725" y="5462588"/>
            <a:ext cx="1693863" cy="28892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Petroleum</a:t>
            </a:r>
            <a:r>
              <a:rPr lang="fr-FR" sz="1200" b="1" dirty="0">
                <a:solidFill>
                  <a:schemeClr val="tx1"/>
                </a:solidFill>
                <a:latin typeface="Arial" panose="020B0604020202020204" pitchFamily="34" charset="0"/>
                <a:cs typeface="Arial" panose="020B0604020202020204" pitchFamily="34" charset="0"/>
              </a:rPr>
              <a:t> 9 CH</a:t>
            </a:r>
            <a:endParaRPr lang="fr-FR" sz="12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pic>
        <p:nvPicPr>
          <p:cNvPr id="17" name="Image 16"/>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945776" y="1019173"/>
            <a:ext cx="306664" cy="306664"/>
          </a:xfrm>
          <a:prstGeom prst="rect">
            <a:avLst/>
          </a:prstGeom>
          <a:ln>
            <a:noFill/>
          </a:ln>
          <a:effectLst/>
        </p:spPr>
      </p:pic>
      <p:pic>
        <p:nvPicPr>
          <p:cNvPr id="18" name="Image 17"/>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945776" y="2461502"/>
            <a:ext cx="306664" cy="306664"/>
          </a:xfrm>
          <a:prstGeom prst="rect">
            <a:avLst/>
          </a:prstGeom>
          <a:ln>
            <a:noFill/>
          </a:ln>
          <a:effectLst/>
        </p:spPr>
      </p:pic>
      <p:pic>
        <p:nvPicPr>
          <p:cNvPr id="19" name="Image 18"/>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952375" y="3999703"/>
            <a:ext cx="306664" cy="306664"/>
          </a:xfrm>
          <a:prstGeom prst="rect">
            <a:avLst/>
          </a:prstGeom>
          <a:ln>
            <a:noFill/>
          </a:ln>
          <a:effectLst/>
        </p:spPr>
      </p:pic>
      <p:pic>
        <p:nvPicPr>
          <p:cNvPr id="20" name="Image 19"/>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952375" y="5765598"/>
            <a:ext cx="306664" cy="306664"/>
          </a:xfrm>
          <a:prstGeom prst="rect">
            <a:avLst/>
          </a:prstGeom>
          <a:ln>
            <a:noFill/>
          </a:ln>
          <a:effectLst/>
        </p:spPr>
      </p:pic>
      <p:pic>
        <p:nvPicPr>
          <p:cNvPr id="21" name="Image 2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21663" y="808038"/>
            <a:ext cx="3825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21663" y="3124200"/>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21663" y="5351463"/>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à coins arrondis 23"/>
          <p:cNvSpPr/>
          <p:nvPr/>
        </p:nvSpPr>
        <p:spPr>
          <a:xfrm>
            <a:off x="10274300" y="701675"/>
            <a:ext cx="1590675" cy="473075"/>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Nitricum</a:t>
            </a:r>
            <a:r>
              <a:rPr lang="fr-FR" sz="1200" b="1" dirty="0">
                <a:solidFill>
                  <a:schemeClr val="tx1"/>
                </a:solidFill>
                <a:latin typeface="Arial" panose="020B0604020202020204" pitchFamily="34" charset="0"/>
                <a:cs typeface="Arial" panose="020B0604020202020204" pitchFamily="34" charset="0"/>
              </a:rPr>
              <a:t> </a:t>
            </a:r>
            <a:r>
              <a:rPr lang="fr-FR" sz="1200" b="1" dirty="0" err="1">
                <a:solidFill>
                  <a:schemeClr val="tx1"/>
                </a:solidFill>
                <a:latin typeface="Arial" panose="020B0604020202020204" pitchFamily="34" charset="0"/>
                <a:cs typeface="Arial" panose="020B0604020202020204" pitchFamily="34" charset="0"/>
              </a:rPr>
              <a:t>acidum</a:t>
            </a:r>
            <a:r>
              <a:rPr lang="fr-FR" sz="1200" b="1" dirty="0">
                <a:solidFill>
                  <a:schemeClr val="tx1"/>
                </a:solidFill>
                <a:latin typeface="Arial" panose="020B0604020202020204" pitchFamily="34" charset="0"/>
                <a:cs typeface="Arial" panose="020B0604020202020204" pitchFamily="34" charset="0"/>
              </a:rPr>
              <a:t> </a:t>
            </a:r>
          </a:p>
          <a:p>
            <a:pPr algn="ctr" fontAlgn="auto">
              <a:spcBef>
                <a:spcPts val="0"/>
              </a:spcBef>
              <a:spcAft>
                <a:spcPts val="0"/>
              </a:spcAft>
              <a:defRPr/>
            </a:pPr>
            <a:r>
              <a:rPr lang="fr-FR" sz="1200" b="1" dirty="0">
                <a:solidFill>
                  <a:schemeClr val="tx1"/>
                </a:solidFill>
                <a:latin typeface="Arial" panose="020B0604020202020204" pitchFamily="34" charset="0"/>
                <a:cs typeface="Arial" panose="020B0604020202020204" pitchFamily="34" charset="0"/>
              </a:rPr>
              <a:t>9 CH</a:t>
            </a:r>
          </a:p>
        </p:txBody>
      </p:sp>
      <p:sp>
        <p:nvSpPr>
          <p:cNvPr id="25" name="Rectangle à coins arrondis 24"/>
          <p:cNvSpPr/>
          <p:nvPr/>
        </p:nvSpPr>
        <p:spPr>
          <a:xfrm>
            <a:off x="10274300" y="3070225"/>
            <a:ext cx="1590675" cy="474663"/>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Nitricum</a:t>
            </a:r>
            <a:r>
              <a:rPr lang="fr-FR" sz="1200" b="1" dirty="0">
                <a:solidFill>
                  <a:schemeClr val="tx1"/>
                </a:solidFill>
                <a:latin typeface="Arial" panose="020B0604020202020204" pitchFamily="34" charset="0"/>
                <a:cs typeface="Arial" panose="020B0604020202020204" pitchFamily="34" charset="0"/>
              </a:rPr>
              <a:t> </a:t>
            </a:r>
            <a:r>
              <a:rPr lang="fr-FR" sz="1200" b="1" dirty="0" err="1">
                <a:solidFill>
                  <a:schemeClr val="tx1"/>
                </a:solidFill>
                <a:latin typeface="Arial" panose="020B0604020202020204" pitchFamily="34" charset="0"/>
                <a:cs typeface="Arial" panose="020B0604020202020204" pitchFamily="34" charset="0"/>
              </a:rPr>
              <a:t>acidum</a:t>
            </a:r>
            <a:r>
              <a:rPr lang="fr-FR" sz="1200" b="1" dirty="0">
                <a:solidFill>
                  <a:schemeClr val="tx1"/>
                </a:solidFill>
                <a:latin typeface="Arial" panose="020B0604020202020204" pitchFamily="34" charset="0"/>
                <a:cs typeface="Arial" panose="020B0604020202020204" pitchFamily="34" charset="0"/>
              </a:rPr>
              <a:t> </a:t>
            </a:r>
          </a:p>
          <a:p>
            <a:pPr algn="ctr" fontAlgn="auto">
              <a:spcBef>
                <a:spcPts val="0"/>
              </a:spcBef>
              <a:spcAft>
                <a:spcPts val="0"/>
              </a:spcAft>
              <a:defRPr/>
            </a:pPr>
            <a:r>
              <a:rPr lang="fr-FR" sz="1200" b="1" dirty="0">
                <a:solidFill>
                  <a:schemeClr val="tx1"/>
                </a:solidFill>
                <a:latin typeface="Arial" panose="020B0604020202020204" pitchFamily="34" charset="0"/>
                <a:cs typeface="Arial" panose="020B0604020202020204" pitchFamily="34" charset="0"/>
              </a:rPr>
              <a:t>9 CH</a:t>
            </a:r>
          </a:p>
        </p:txBody>
      </p:sp>
      <p:sp>
        <p:nvSpPr>
          <p:cNvPr id="26" name="Rectangle à coins arrondis 25"/>
          <p:cNvSpPr/>
          <p:nvPr/>
        </p:nvSpPr>
        <p:spPr>
          <a:xfrm>
            <a:off x="10274300" y="5394325"/>
            <a:ext cx="1590675" cy="474663"/>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a:solidFill>
                  <a:schemeClr val="tx1"/>
                </a:solidFill>
                <a:latin typeface="Arial" panose="020B0604020202020204" pitchFamily="34" charset="0"/>
                <a:cs typeface="Arial" panose="020B0604020202020204" pitchFamily="34" charset="0"/>
              </a:rPr>
              <a:t>Apis </a:t>
            </a:r>
            <a:r>
              <a:rPr lang="fr-FR" sz="1200" b="1" dirty="0" err="1">
                <a:solidFill>
                  <a:schemeClr val="tx1"/>
                </a:solidFill>
                <a:latin typeface="Arial" panose="020B0604020202020204" pitchFamily="34" charset="0"/>
                <a:cs typeface="Arial" panose="020B0604020202020204" pitchFamily="34" charset="0"/>
              </a:rPr>
              <a:t>mellifica</a:t>
            </a:r>
            <a:r>
              <a:rPr lang="fr-FR" sz="1200" b="1" dirty="0">
                <a:solidFill>
                  <a:schemeClr val="tx1"/>
                </a:solidFill>
                <a:latin typeface="Arial" panose="020B0604020202020204" pitchFamily="34" charset="0"/>
                <a:cs typeface="Arial" panose="020B0604020202020204" pitchFamily="34" charset="0"/>
              </a:rPr>
              <a:t> </a:t>
            </a:r>
          </a:p>
          <a:p>
            <a:pPr algn="ctr" fontAlgn="auto">
              <a:spcBef>
                <a:spcPts val="0"/>
              </a:spcBef>
              <a:spcAft>
                <a:spcPts val="0"/>
              </a:spcAft>
              <a:defRPr/>
            </a:pPr>
            <a:r>
              <a:rPr lang="fr-FR" sz="1200" b="1" dirty="0">
                <a:solidFill>
                  <a:schemeClr val="tx1"/>
                </a:solidFill>
                <a:latin typeface="Arial" panose="020B0604020202020204" pitchFamily="34" charset="0"/>
                <a:cs typeface="Arial" panose="020B0604020202020204" pitchFamily="34" charset="0"/>
              </a:rPr>
              <a:t>15 CH</a:t>
            </a:r>
          </a:p>
        </p:txBody>
      </p:sp>
      <p:pic>
        <p:nvPicPr>
          <p:cNvPr id="27" name="Image 26"/>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9943963" y="1190623"/>
            <a:ext cx="306664" cy="306664"/>
          </a:xfrm>
          <a:prstGeom prst="rect">
            <a:avLst/>
          </a:prstGeom>
          <a:ln>
            <a:noFill/>
          </a:ln>
          <a:effectLst/>
        </p:spPr>
      </p:pic>
      <p:pic>
        <p:nvPicPr>
          <p:cNvPr id="28" name="Image 27"/>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9943963" y="3499727"/>
            <a:ext cx="306664" cy="306664"/>
          </a:xfrm>
          <a:prstGeom prst="rect">
            <a:avLst/>
          </a:prstGeom>
          <a:ln>
            <a:noFill/>
          </a:ln>
          <a:effectLst/>
        </p:spPr>
      </p:pic>
      <p:pic>
        <p:nvPicPr>
          <p:cNvPr id="29" name="Image 28"/>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9950562" y="5818978"/>
            <a:ext cx="306664" cy="306664"/>
          </a:xfrm>
          <a:prstGeom prst="rect">
            <a:avLst/>
          </a:prstGeom>
          <a:ln>
            <a:noFill/>
          </a:ln>
          <a:effectLst/>
        </p:spPr>
      </p:pic>
      <p:sp>
        <p:nvSpPr>
          <p:cNvPr id="30" name="ZoneTexte 29"/>
          <p:cNvSpPr txBox="1">
            <a:spLocks noChangeArrowheads="1"/>
          </p:cNvSpPr>
          <p:nvPr/>
        </p:nvSpPr>
        <p:spPr bwMode="auto">
          <a:xfrm>
            <a:off x="2465388" y="315913"/>
            <a:ext cx="1454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cs typeface="Arial" panose="020B0604020202020204" pitchFamily="34" charset="0"/>
              </a:rPr>
              <a:t>Petites vésicules de liquide clair</a:t>
            </a:r>
            <a:r>
              <a:rPr lang="fr-FR" altLang="fr-FR" sz="1200">
                <a:solidFill>
                  <a:srgbClr val="000099"/>
                </a:solidFill>
                <a:cs typeface="Arial" panose="020B0604020202020204" pitchFamily="34" charset="0"/>
              </a:rPr>
              <a:t> sur une base </a:t>
            </a:r>
            <a:r>
              <a:rPr lang="fr-FR" altLang="fr-FR" sz="1200" b="1">
                <a:solidFill>
                  <a:srgbClr val="000099"/>
                </a:solidFill>
                <a:cs typeface="Arial" panose="020B0604020202020204" pitchFamily="34" charset="0"/>
              </a:rPr>
              <a:t>érythémateuse</a:t>
            </a:r>
            <a:r>
              <a:rPr lang="fr-FR" altLang="fr-FR" sz="1200">
                <a:solidFill>
                  <a:srgbClr val="000099"/>
                </a:solidFill>
                <a:cs typeface="Arial" panose="020B0604020202020204" pitchFamily="34" charset="0"/>
              </a:rPr>
              <a:t> et prurigineuse</a:t>
            </a:r>
          </a:p>
        </p:txBody>
      </p:sp>
      <p:sp>
        <p:nvSpPr>
          <p:cNvPr id="31" name="ZoneTexte 30"/>
          <p:cNvSpPr txBox="1">
            <a:spLocks noChangeArrowheads="1"/>
          </p:cNvSpPr>
          <p:nvPr/>
        </p:nvSpPr>
        <p:spPr bwMode="auto">
          <a:xfrm>
            <a:off x="2465388" y="3425825"/>
            <a:ext cx="1614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Verrues cornées, dures, </a:t>
            </a:r>
            <a:r>
              <a:rPr lang="fr-FR" altLang="fr-FR" sz="1200" b="1">
                <a:solidFill>
                  <a:srgbClr val="000099"/>
                </a:solidFill>
                <a:cs typeface="Arial" panose="020B0604020202020204" pitchFamily="34" charset="0"/>
              </a:rPr>
              <a:t>hyperkératosiques</a:t>
            </a:r>
            <a:endParaRPr lang="fr-FR" altLang="fr-FR" sz="1200">
              <a:solidFill>
                <a:srgbClr val="000099"/>
              </a:solidFill>
              <a:cs typeface="Arial" panose="020B0604020202020204" pitchFamily="34" charset="0"/>
            </a:endParaRPr>
          </a:p>
        </p:txBody>
      </p:sp>
      <p:sp>
        <p:nvSpPr>
          <p:cNvPr id="32" name="ZoneTexte 31"/>
          <p:cNvSpPr txBox="1">
            <a:spLocks noChangeArrowheads="1"/>
          </p:cNvSpPr>
          <p:nvPr/>
        </p:nvSpPr>
        <p:spPr bwMode="auto">
          <a:xfrm>
            <a:off x="2465388" y="2166938"/>
            <a:ext cx="16811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Verrue</a:t>
            </a:r>
            <a:r>
              <a:rPr lang="fr-FR" altLang="fr-FR" sz="1200" b="1">
                <a:solidFill>
                  <a:srgbClr val="000099"/>
                </a:solidFill>
                <a:cs typeface="Arial" panose="020B0604020202020204" pitchFamily="34" charset="0"/>
              </a:rPr>
              <a:t> molle</a:t>
            </a:r>
            <a:endParaRPr lang="fr-FR" altLang="fr-FR" sz="1200">
              <a:solidFill>
                <a:srgbClr val="000099"/>
              </a:solidFill>
              <a:cs typeface="Arial" panose="020B0604020202020204" pitchFamily="34" charset="0"/>
            </a:endParaRPr>
          </a:p>
        </p:txBody>
      </p:sp>
      <p:sp>
        <p:nvSpPr>
          <p:cNvPr id="33" name="ZoneTexte 32"/>
          <p:cNvSpPr txBox="1">
            <a:spLocks noChangeArrowheads="1"/>
          </p:cNvSpPr>
          <p:nvPr/>
        </p:nvSpPr>
        <p:spPr bwMode="auto">
          <a:xfrm>
            <a:off x="2465388" y="5362575"/>
            <a:ext cx="1525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Fissures </a:t>
            </a:r>
          </a:p>
          <a:p>
            <a:r>
              <a:rPr lang="fr-FR" altLang="fr-FR" sz="1200" b="1">
                <a:solidFill>
                  <a:srgbClr val="000099"/>
                </a:solidFill>
                <a:cs typeface="Arial" panose="020B0604020202020204" pitchFamily="34" charset="0"/>
              </a:rPr>
              <a:t>Aspect peau sale</a:t>
            </a:r>
            <a:endParaRPr lang="fr-FR" altLang="fr-FR" sz="1200">
              <a:solidFill>
                <a:srgbClr val="000099"/>
              </a:solidFill>
              <a:cs typeface="Arial" panose="020B0604020202020204" pitchFamily="34" charset="0"/>
            </a:endParaRPr>
          </a:p>
        </p:txBody>
      </p:sp>
      <p:sp>
        <p:nvSpPr>
          <p:cNvPr id="34" name="ZoneTexte 33"/>
          <p:cNvSpPr txBox="1">
            <a:spLocks noChangeArrowheads="1"/>
          </p:cNvSpPr>
          <p:nvPr/>
        </p:nvSpPr>
        <p:spPr bwMode="auto">
          <a:xfrm>
            <a:off x="8580438" y="584200"/>
            <a:ext cx="1420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Verrues </a:t>
            </a:r>
            <a:r>
              <a:rPr lang="fr-FR" altLang="fr-FR" sz="1200" b="1">
                <a:solidFill>
                  <a:srgbClr val="000099"/>
                </a:solidFill>
                <a:cs typeface="Arial" panose="020B0604020202020204" pitchFamily="34" charset="0"/>
              </a:rPr>
              <a:t>plantaires</a:t>
            </a:r>
            <a:r>
              <a:rPr lang="fr-FR" altLang="fr-FR" sz="1200">
                <a:solidFill>
                  <a:srgbClr val="000099"/>
                </a:solidFill>
                <a:cs typeface="Arial" panose="020B0604020202020204" pitchFamily="34" charset="0"/>
              </a:rPr>
              <a:t> de teinte </a:t>
            </a:r>
            <a:r>
              <a:rPr lang="fr-FR" altLang="fr-FR" sz="1200" b="1">
                <a:solidFill>
                  <a:srgbClr val="000099"/>
                </a:solidFill>
                <a:cs typeface="Arial" panose="020B0604020202020204" pitchFamily="34" charset="0"/>
              </a:rPr>
              <a:t>jaune d’or, douloureuse</a:t>
            </a:r>
            <a:endParaRPr lang="fr-FR" altLang="fr-FR" sz="1200">
              <a:solidFill>
                <a:srgbClr val="000099"/>
              </a:solidFill>
              <a:cs typeface="Arial" panose="020B0604020202020204" pitchFamily="34" charset="0"/>
            </a:endParaRPr>
          </a:p>
        </p:txBody>
      </p:sp>
      <p:sp>
        <p:nvSpPr>
          <p:cNvPr id="35" name="ZoneTexte 34"/>
          <p:cNvSpPr txBox="1">
            <a:spLocks noChangeArrowheads="1"/>
          </p:cNvSpPr>
          <p:nvPr/>
        </p:nvSpPr>
        <p:spPr bwMode="auto">
          <a:xfrm>
            <a:off x="8580438" y="2886075"/>
            <a:ext cx="1535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Fissures à </a:t>
            </a:r>
            <a:r>
              <a:rPr lang="fr-FR" altLang="fr-FR" sz="1200" b="1">
                <a:solidFill>
                  <a:srgbClr val="000099"/>
                </a:solidFill>
                <a:cs typeface="Arial" panose="020B0604020202020204" pitchFamily="34" charset="0"/>
              </a:rPr>
              <a:t>bords nets, à fond rouge</a:t>
            </a:r>
            <a:endParaRPr lang="fr-FR" altLang="fr-FR" sz="1200">
              <a:solidFill>
                <a:srgbClr val="000099"/>
              </a:solidFill>
              <a:cs typeface="Arial" panose="020B0604020202020204" pitchFamily="34" charset="0"/>
            </a:endParaRPr>
          </a:p>
          <a:p>
            <a:r>
              <a:rPr lang="fr-FR" altLang="fr-FR" sz="1200">
                <a:solidFill>
                  <a:srgbClr val="000099"/>
                </a:solidFill>
                <a:cs typeface="Arial" panose="020B0604020202020204" pitchFamily="34" charset="0"/>
              </a:rPr>
              <a:t>Contours de teinte jaune d’or </a:t>
            </a:r>
          </a:p>
        </p:txBody>
      </p:sp>
      <p:sp>
        <p:nvSpPr>
          <p:cNvPr id="36" name="ZoneTexte 35"/>
          <p:cNvSpPr txBox="1">
            <a:spLocks noChangeArrowheads="1"/>
          </p:cNvSpPr>
          <p:nvPr/>
        </p:nvSpPr>
        <p:spPr bwMode="auto">
          <a:xfrm>
            <a:off x="8580438" y="5121275"/>
            <a:ext cx="1535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cs typeface="Arial" panose="020B0604020202020204" pitchFamily="34" charset="0"/>
              </a:rPr>
              <a:t>Œdème rosé</a:t>
            </a:r>
            <a:r>
              <a:rPr lang="fr-FR" altLang="fr-FR" sz="1200">
                <a:solidFill>
                  <a:srgbClr val="000099"/>
                </a:solidFill>
                <a:cs typeface="Arial" panose="020B0604020202020204" pitchFamily="34" charset="0"/>
              </a:rPr>
              <a:t>, </a:t>
            </a:r>
          </a:p>
          <a:p>
            <a:r>
              <a:rPr lang="fr-FR" altLang="fr-FR" sz="1200">
                <a:solidFill>
                  <a:srgbClr val="000099"/>
                </a:solidFill>
                <a:cs typeface="Arial" panose="020B0604020202020204" pitchFamily="34" charset="0"/>
              </a:rPr>
              <a:t>douleur piquante et brulante améliorée par le froid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1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4" grpId="0" animBg="1"/>
      <p:bldP spid="25" grpId="0" animBg="1"/>
      <p:bldP spid="26" grpId="0" animBg="1"/>
      <p:bldP spid="30" grpId="0"/>
      <p:bldP spid="31" grpId="0"/>
      <p:bldP spid="32" grpId="0"/>
      <p:bldP spid="33" grpId="0"/>
      <p:bldP spid="34" grpId="0"/>
      <p:bldP spid="35" grpId="0"/>
      <p:bldP spid="3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t="7301"/>
          <a:stretch>
            <a:fillRect/>
          </a:stretch>
        </p:blipFill>
        <p:spPr bwMode="auto">
          <a:xfrm>
            <a:off x="6213475" y="309563"/>
            <a:ext cx="1757363" cy="1485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1" descr="CAUSTICUM 01 Verrues visage"/>
          <p:cNvPicPr>
            <a:picLocks noChangeAspect="1" noChangeArrowheads="1"/>
          </p:cNvPicPr>
          <p:nvPr/>
        </p:nvPicPr>
        <p:blipFill>
          <a:blip r:embed="rId4" cstate="screen">
            <a:extLst>
              <a:ext uri="{28A0092B-C50C-407E-A947-70E740481C1C}">
                <a14:useLocalDpi xmlns:a14="http://schemas.microsoft.com/office/drawing/2010/main"/>
              </a:ext>
            </a:extLst>
          </a:blip>
          <a:srcRect l="2415" t="6448" r="19518" b="11589"/>
          <a:stretch>
            <a:fillRect/>
          </a:stretch>
        </p:blipFill>
        <p:spPr bwMode="auto">
          <a:xfrm>
            <a:off x="6213475" y="2063750"/>
            <a:ext cx="1803400" cy="1411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t="5594" b="7915"/>
          <a:stretch>
            <a:fillRect/>
          </a:stretch>
        </p:blipFill>
        <p:spPr bwMode="auto">
          <a:xfrm>
            <a:off x="6213475" y="3719513"/>
            <a:ext cx="1803400" cy="13176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6">
            <a:extLst>
              <a:ext uri="{28A0092B-C50C-407E-A947-70E740481C1C}">
                <a14:useLocalDpi xmlns:a14="http://schemas.microsoft.com/office/drawing/2010/main"/>
              </a:ext>
            </a:extLst>
          </a:blip>
          <a:srcRect l="1215" t="281" r="2156" b="6602"/>
          <a:stretch>
            <a:fillRect/>
          </a:stretch>
        </p:blipFill>
        <p:spPr bwMode="auto">
          <a:xfrm>
            <a:off x="6213475" y="5349875"/>
            <a:ext cx="1820863" cy="13176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belladonna 2"/>
          <p:cNvPicPr>
            <a:picLocks noChangeAspect="1" noChangeArrowheads="1"/>
          </p:cNvPicPr>
          <p:nvPr/>
        </p:nvPicPr>
        <p:blipFill>
          <a:blip r:embed="rId7" cstate="screen">
            <a:extLst>
              <a:ext uri="{28A0092B-C50C-407E-A947-70E740481C1C}">
                <a14:useLocalDpi xmlns:a14="http://schemas.microsoft.com/office/drawing/2010/main"/>
              </a:ext>
            </a:extLst>
          </a:blip>
          <a:srcRect t="19714" r="1872"/>
          <a:stretch>
            <a:fillRect/>
          </a:stretch>
        </p:blipFill>
        <p:spPr bwMode="auto">
          <a:xfrm>
            <a:off x="100013" y="309563"/>
            <a:ext cx="1824037" cy="1296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MEZEREUM 02"/>
          <p:cNvPicPr>
            <a:picLocks noChangeAspect="1" noChangeArrowheads="1"/>
          </p:cNvPicPr>
          <p:nvPr/>
        </p:nvPicPr>
        <p:blipFill>
          <a:blip r:embed="rId8" cstate="screen">
            <a:extLst>
              <a:ext uri="{28A0092B-C50C-407E-A947-70E740481C1C}">
                <a14:useLocalDpi xmlns:a14="http://schemas.microsoft.com/office/drawing/2010/main"/>
              </a:ext>
            </a:extLst>
          </a:blip>
          <a:srcRect l="3090" r="15326" b="6441"/>
          <a:stretch>
            <a:fillRect/>
          </a:stretch>
        </p:blipFill>
        <p:spPr bwMode="auto">
          <a:xfrm>
            <a:off x="100013" y="1882775"/>
            <a:ext cx="1835150" cy="1130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CANTHARIS 04"/>
          <p:cNvPicPr>
            <a:picLocks noChangeAspect="1" noChangeArrowheads="1"/>
          </p:cNvPicPr>
          <p:nvPr/>
        </p:nvPicPr>
        <p:blipFill>
          <a:blip r:embed="rId9" cstate="screen">
            <a:extLst>
              <a:ext uri="{28A0092B-C50C-407E-A947-70E740481C1C}">
                <a14:useLocalDpi xmlns:a14="http://schemas.microsoft.com/office/drawing/2010/main"/>
              </a:ext>
            </a:extLst>
          </a:blip>
          <a:srcRect t="17194" b="17735"/>
          <a:stretch>
            <a:fillRect/>
          </a:stretch>
        </p:blipFill>
        <p:spPr bwMode="auto">
          <a:xfrm>
            <a:off x="77788" y="3302000"/>
            <a:ext cx="1858962" cy="161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GRAPHITES 12 SUINTANT"/>
          <p:cNvPicPr>
            <a:picLocks noChangeAspect="1" noChangeArrowheads="1"/>
          </p:cNvPicPr>
          <p:nvPr/>
        </p:nvPicPr>
        <p:blipFill>
          <a:blip r:embed="rId10" cstate="screen">
            <a:extLst>
              <a:ext uri="{28A0092B-C50C-407E-A947-70E740481C1C}">
                <a14:useLocalDpi xmlns:a14="http://schemas.microsoft.com/office/drawing/2010/main"/>
              </a:ext>
            </a:extLst>
          </a:blip>
          <a:srcRect l="6921" t="21510" r="20464" b="2"/>
          <a:stretch>
            <a:fillRect/>
          </a:stretch>
        </p:blipFill>
        <p:spPr bwMode="auto">
          <a:xfrm>
            <a:off x="66675" y="5173663"/>
            <a:ext cx="1854200" cy="1489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36763" y="611188"/>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36763" y="2105025"/>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36763" y="3827463"/>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71688" y="5434013"/>
            <a:ext cx="3825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à coins arrondis 14"/>
          <p:cNvSpPr/>
          <p:nvPr/>
        </p:nvSpPr>
        <p:spPr>
          <a:xfrm>
            <a:off x="4224338" y="674688"/>
            <a:ext cx="1693862" cy="254000"/>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Belladonna</a:t>
            </a:r>
            <a:r>
              <a:rPr lang="fr-FR" sz="1200" b="1" dirty="0">
                <a:solidFill>
                  <a:schemeClr val="tx1"/>
                </a:solidFill>
                <a:latin typeface="Arial" panose="020B0604020202020204" pitchFamily="34" charset="0"/>
                <a:cs typeface="Arial" panose="020B0604020202020204" pitchFamily="34" charset="0"/>
              </a:rPr>
              <a:t> 9CH</a:t>
            </a:r>
            <a:endParaRPr lang="fr-FR" sz="12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16" name="Rectangle à coins arrondis 15"/>
          <p:cNvSpPr/>
          <p:nvPr/>
        </p:nvSpPr>
        <p:spPr>
          <a:xfrm>
            <a:off x="4181475" y="2252663"/>
            <a:ext cx="1693863" cy="252412"/>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Mezereum</a:t>
            </a:r>
            <a:r>
              <a:rPr lang="fr-FR" sz="1200" b="1" dirty="0">
                <a:solidFill>
                  <a:schemeClr val="tx1"/>
                </a:solidFill>
                <a:latin typeface="Arial" panose="020B0604020202020204" pitchFamily="34" charset="0"/>
                <a:cs typeface="Arial" panose="020B0604020202020204" pitchFamily="34" charset="0"/>
              </a:rPr>
              <a:t> 15 CH</a:t>
            </a:r>
          </a:p>
        </p:txBody>
      </p:sp>
      <p:sp>
        <p:nvSpPr>
          <p:cNvPr id="17" name="Rectangle à coins arrondis 16"/>
          <p:cNvSpPr/>
          <p:nvPr/>
        </p:nvSpPr>
        <p:spPr>
          <a:xfrm>
            <a:off x="4181475" y="3854450"/>
            <a:ext cx="1693863" cy="254000"/>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Cantharis</a:t>
            </a:r>
            <a:r>
              <a:rPr lang="fr-FR" sz="1200" b="1" dirty="0">
                <a:solidFill>
                  <a:schemeClr val="tx1"/>
                </a:solidFill>
                <a:latin typeface="Arial" panose="020B0604020202020204" pitchFamily="34" charset="0"/>
                <a:cs typeface="Arial" panose="020B0604020202020204" pitchFamily="34" charset="0"/>
              </a:rPr>
              <a:t> 9 CH</a:t>
            </a:r>
          </a:p>
        </p:txBody>
      </p:sp>
      <p:sp>
        <p:nvSpPr>
          <p:cNvPr id="18" name="Rectangle à coins arrondis 17"/>
          <p:cNvSpPr/>
          <p:nvPr/>
        </p:nvSpPr>
        <p:spPr>
          <a:xfrm>
            <a:off x="4191000" y="5476875"/>
            <a:ext cx="1693863" cy="254000"/>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a:solidFill>
                  <a:schemeClr val="tx1"/>
                </a:solidFill>
                <a:latin typeface="Arial" panose="020B0604020202020204" pitchFamily="34" charset="0"/>
                <a:cs typeface="Arial" panose="020B0604020202020204" pitchFamily="34" charset="0"/>
              </a:rPr>
              <a:t>Graphites 9 CH</a:t>
            </a:r>
            <a:endParaRPr lang="fr-FR" sz="12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pic>
        <p:nvPicPr>
          <p:cNvPr id="19" name="Image 18"/>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850526" y="1019173"/>
            <a:ext cx="306664" cy="306664"/>
          </a:xfrm>
          <a:prstGeom prst="rect">
            <a:avLst/>
          </a:prstGeom>
          <a:ln>
            <a:noFill/>
          </a:ln>
          <a:effectLst/>
        </p:spPr>
      </p:pic>
      <p:pic>
        <p:nvPicPr>
          <p:cNvPr id="20" name="Image 19"/>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850526" y="2461502"/>
            <a:ext cx="306664" cy="306664"/>
          </a:xfrm>
          <a:prstGeom prst="rect">
            <a:avLst/>
          </a:prstGeom>
          <a:ln>
            <a:noFill/>
          </a:ln>
          <a:effectLst/>
        </p:spPr>
      </p:pic>
      <p:pic>
        <p:nvPicPr>
          <p:cNvPr id="21" name="Image 20"/>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857125" y="3999703"/>
            <a:ext cx="306664" cy="306664"/>
          </a:xfrm>
          <a:prstGeom prst="rect">
            <a:avLst/>
          </a:prstGeom>
          <a:ln>
            <a:noFill/>
          </a:ln>
          <a:effectLst/>
        </p:spPr>
      </p:pic>
      <p:pic>
        <p:nvPicPr>
          <p:cNvPr id="22" name="Image 21"/>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3868296" y="5795696"/>
            <a:ext cx="306664" cy="306664"/>
          </a:xfrm>
          <a:prstGeom prst="rect">
            <a:avLst/>
          </a:prstGeom>
          <a:ln>
            <a:noFill/>
          </a:ln>
          <a:effectLst/>
        </p:spPr>
      </p:pic>
      <p:sp>
        <p:nvSpPr>
          <p:cNvPr id="23" name="ZoneTexte 22"/>
          <p:cNvSpPr txBox="1">
            <a:spLocks noChangeArrowheads="1"/>
          </p:cNvSpPr>
          <p:nvPr/>
        </p:nvSpPr>
        <p:spPr bwMode="auto">
          <a:xfrm>
            <a:off x="2452688" y="388938"/>
            <a:ext cx="1408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cs typeface="Arial" panose="020B0604020202020204" pitchFamily="34" charset="0"/>
              </a:rPr>
              <a:t>Inflammation</a:t>
            </a:r>
            <a:endParaRPr lang="fr-FR" altLang="fr-FR" sz="1200">
              <a:solidFill>
                <a:srgbClr val="000099"/>
              </a:solidFill>
              <a:cs typeface="Arial" panose="020B0604020202020204" pitchFamily="34" charset="0"/>
            </a:endParaRPr>
          </a:p>
          <a:p>
            <a:r>
              <a:rPr lang="fr-FR" altLang="fr-FR" sz="1200">
                <a:solidFill>
                  <a:srgbClr val="000099"/>
                </a:solidFill>
                <a:cs typeface="Arial" panose="020B0604020202020204" pitchFamily="34" charset="0"/>
              </a:rPr>
              <a:t>Erythème </a:t>
            </a:r>
          </a:p>
          <a:p>
            <a:r>
              <a:rPr lang="fr-FR" altLang="fr-FR" sz="1200">
                <a:solidFill>
                  <a:srgbClr val="000099"/>
                </a:solidFill>
                <a:cs typeface="Arial" panose="020B0604020202020204" pitchFamily="34" charset="0"/>
              </a:rPr>
              <a:t>Rougeur, chaleur, douleur battante</a:t>
            </a:r>
          </a:p>
        </p:txBody>
      </p:sp>
      <p:sp>
        <p:nvSpPr>
          <p:cNvPr id="24" name="ZoneTexte 23"/>
          <p:cNvSpPr txBox="1">
            <a:spLocks noChangeArrowheads="1"/>
          </p:cNvSpPr>
          <p:nvPr/>
        </p:nvSpPr>
        <p:spPr bwMode="auto">
          <a:xfrm>
            <a:off x="2452688" y="3589338"/>
            <a:ext cx="1316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Lésion vésiculo-</a:t>
            </a:r>
            <a:r>
              <a:rPr lang="fr-FR" altLang="fr-FR" sz="1200" b="1">
                <a:solidFill>
                  <a:srgbClr val="000099"/>
                </a:solidFill>
                <a:cs typeface="Arial" panose="020B0604020202020204" pitchFamily="34" charset="0"/>
              </a:rPr>
              <a:t>bulleuse,</a:t>
            </a:r>
            <a:endParaRPr lang="fr-FR" altLang="fr-FR" sz="1200">
              <a:solidFill>
                <a:srgbClr val="000099"/>
              </a:solidFill>
              <a:cs typeface="Arial" panose="020B0604020202020204" pitchFamily="34" charset="0"/>
            </a:endParaRPr>
          </a:p>
          <a:p>
            <a:r>
              <a:rPr lang="fr-FR" altLang="fr-FR" sz="1200">
                <a:solidFill>
                  <a:srgbClr val="000099"/>
                </a:solidFill>
                <a:cs typeface="Arial" panose="020B0604020202020204" pitchFamily="34" charset="0"/>
              </a:rPr>
              <a:t>Phlyctène sur une peau saine</a:t>
            </a:r>
          </a:p>
        </p:txBody>
      </p:sp>
      <p:sp>
        <p:nvSpPr>
          <p:cNvPr id="25" name="ZoneTexte 24"/>
          <p:cNvSpPr txBox="1">
            <a:spLocks noChangeArrowheads="1"/>
          </p:cNvSpPr>
          <p:nvPr/>
        </p:nvSpPr>
        <p:spPr bwMode="auto">
          <a:xfrm>
            <a:off x="2414588" y="1770063"/>
            <a:ext cx="1619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Vésicules avec liquide jaunâtre </a:t>
            </a:r>
            <a:r>
              <a:rPr lang="fr-FR" altLang="fr-FR" sz="1200" b="1">
                <a:solidFill>
                  <a:srgbClr val="000099"/>
                </a:solidFill>
                <a:cs typeface="Arial" panose="020B0604020202020204" pitchFamily="34" charset="0"/>
              </a:rPr>
              <a:t>d’aspect purulent</a:t>
            </a:r>
            <a:r>
              <a:rPr lang="fr-FR" altLang="fr-FR" sz="1200">
                <a:solidFill>
                  <a:srgbClr val="000099"/>
                </a:solidFill>
                <a:cs typeface="Arial" panose="020B0604020202020204" pitchFamily="34" charset="0"/>
              </a:rPr>
              <a:t>, </a:t>
            </a:r>
            <a:r>
              <a:rPr lang="fr-FR" altLang="fr-FR" sz="1200" b="1">
                <a:solidFill>
                  <a:srgbClr val="000099"/>
                </a:solidFill>
                <a:cs typeface="Arial" panose="020B0604020202020204" pitchFamily="34" charset="0"/>
              </a:rPr>
              <a:t>croûte</a:t>
            </a:r>
            <a:r>
              <a:rPr lang="fr-FR" altLang="fr-FR" sz="1200">
                <a:solidFill>
                  <a:srgbClr val="000099"/>
                </a:solidFill>
                <a:cs typeface="Arial" panose="020B0604020202020204" pitchFamily="34" charset="0"/>
              </a:rPr>
              <a:t> </a:t>
            </a:r>
            <a:r>
              <a:rPr lang="fr-FR" altLang="fr-FR" sz="1200" b="1">
                <a:solidFill>
                  <a:srgbClr val="000099"/>
                </a:solidFill>
                <a:cs typeface="Arial" panose="020B0604020202020204" pitchFamily="34" charset="0"/>
              </a:rPr>
              <a:t>épaisse</a:t>
            </a:r>
            <a:r>
              <a:rPr lang="fr-FR" altLang="fr-FR" sz="1200">
                <a:solidFill>
                  <a:srgbClr val="000099"/>
                </a:solidFill>
                <a:cs typeface="Arial" panose="020B0604020202020204" pitchFamily="34" charset="0"/>
              </a:rPr>
              <a:t> blanchâtre ou brunâtre</a:t>
            </a:r>
          </a:p>
        </p:txBody>
      </p:sp>
      <p:sp>
        <p:nvSpPr>
          <p:cNvPr id="26" name="ZoneTexte 25"/>
          <p:cNvSpPr txBox="1">
            <a:spLocks noChangeArrowheads="1"/>
          </p:cNvSpPr>
          <p:nvPr/>
        </p:nvSpPr>
        <p:spPr bwMode="auto">
          <a:xfrm>
            <a:off x="2457450" y="5105400"/>
            <a:ext cx="14859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Croûtelles jaune d’or ou jaune-brun </a:t>
            </a:r>
            <a:r>
              <a:rPr lang="fr-FR" altLang="fr-FR" sz="1200" b="1">
                <a:solidFill>
                  <a:srgbClr val="000099"/>
                </a:solidFill>
                <a:cs typeface="Arial" panose="020B0604020202020204" pitchFamily="34" charset="0"/>
              </a:rPr>
              <a:t>suintement</a:t>
            </a:r>
            <a:r>
              <a:rPr lang="fr-FR" altLang="fr-FR" sz="1200">
                <a:solidFill>
                  <a:srgbClr val="000099"/>
                </a:solidFill>
                <a:cs typeface="Arial" panose="020B0604020202020204" pitchFamily="34" charset="0"/>
              </a:rPr>
              <a:t> épais, </a:t>
            </a:r>
            <a:r>
              <a:rPr lang="fr-FR" altLang="fr-FR" sz="1200" b="1">
                <a:solidFill>
                  <a:srgbClr val="000099"/>
                </a:solidFill>
                <a:cs typeface="Arial" panose="020B0604020202020204" pitchFamily="34" charset="0"/>
              </a:rPr>
              <a:t>visqueux, jaune comme du miel</a:t>
            </a:r>
            <a:endParaRPr lang="fr-FR" altLang="fr-FR" sz="1200">
              <a:solidFill>
                <a:srgbClr val="000099"/>
              </a:solidFill>
              <a:cs typeface="Arial" panose="020B0604020202020204" pitchFamily="34" charset="0"/>
            </a:endParaRPr>
          </a:p>
        </p:txBody>
      </p:sp>
      <p:pic>
        <p:nvPicPr>
          <p:cNvPr id="27" name="Image 26"/>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53388" y="754063"/>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53388" y="2105025"/>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53388" y="3827463"/>
            <a:ext cx="3825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 29"/>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86725" y="5726113"/>
            <a:ext cx="3825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à coins arrondis 30"/>
          <p:cNvSpPr/>
          <p:nvPr/>
        </p:nvSpPr>
        <p:spPr>
          <a:xfrm>
            <a:off x="10210800" y="752475"/>
            <a:ext cx="1693863" cy="252413"/>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a:solidFill>
                  <a:schemeClr val="tx1"/>
                </a:solidFill>
                <a:latin typeface="Arial" panose="020B0604020202020204" pitchFamily="34" charset="0"/>
                <a:cs typeface="Arial" panose="020B0604020202020204" pitchFamily="34" charset="0"/>
              </a:rPr>
              <a:t>Graphites 9 CH</a:t>
            </a:r>
            <a:endParaRPr lang="fr-FR" sz="12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sp>
        <p:nvSpPr>
          <p:cNvPr id="32" name="Rectangle à coins arrondis 31"/>
          <p:cNvSpPr/>
          <p:nvPr/>
        </p:nvSpPr>
        <p:spPr>
          <a:xfrm>
            <a:off x="10207625" y="2170113"/>
            <a:ext cx="1693863" cy="254000"/>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Causticum</a:t>
            </a:r>
            <a:r>
              <a:rPr lang="fr-FR" sz="1200" b="1" dirty="0">
                <a:solidFill>
                  <a:schemeClr val="tx1"/>
                </a:solidFill>
                <a:latin typeface="Arial" panose="020B0604020202020204" pitchFamily="34" charset="0"/>
                <a:cs typeface="Arial" panose="020B0604020202020204" pitchFamily="34" charset="0"/>
              </a:rPr>
              <a:t> 9 CH</a:t>
            </a:r>
          </a:p>
        </p:txBody>
      </p:sp>
      <p:sp>
        <p:nvSpPr>
          <p:cNvPr id="33" name="Rectangle à coins arrondis 32"/>
          <p:cNvSpPr/>
          <p:nvPr/>
        </p:nvSpPr>
        <p:spPr>
          <a:xfrm>
            <a:off x="10215563" y="3868738"/>
            <a:ext cx="1693862" cy="254000"/>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Causticum</a:t>
            </a:r>
            <a:r>
              <a:rPr lang="fr-FR" sz="1200" b="1" dirty="0">
                <a:solidFill>
                  <a:schemeClr val="tx1"/>
                </a:solidFill>
                <a:latin typeface="Arial" panose="020B0604020202020204" pitchFamily="34" charset="0"/>
                <a:cs typeface="Arial" panose="020B0604020202020204" pitchFamily="34" charset="0"/>
              </a:rPr>
              <a:t> 9 CH</a:t>
            </a:r>
          </a:p>
        </p:txBody>
      </p:sp>
      <p:sp>
        <p:nvSpPr>
          <p:cNvPr id="34" name="Rectangle à coins arrondis 33"/>
          <p:cNvSpPr/>
          <p:nvPr/>
        </p:nvSpPr>
        <p:spPr>
          <a:xfrm>
            <a:off x="10201275" y="5678488"/>
            <a:ext cx="1693863" cy="474662"/>
          </a:xfrm>
          <a:prstGeom prst="roundRect">
            <a:avLst/>
          </a:prstGeom>
          <a:solidFill>
            <a:srgbClr val="CDE6F7"/>
          </a:solidFill>
          <a:ln>
            <a:solidFill>
              <a:srgbClr val="0454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200" b="1" dirty="0" err="1">
                <a:solidFill>
                  <a:schemeClr val="tx1"/>
                </a:solidFill>
                <a:latin typeface="Arial" panose="020B0604020202020204" pitchFamily="34" charset="0"/>
                <a:cs typeface="Arial" panose="020B0604020202020204" pitchFamily="34" charset="0"/>
              </a:rPr>
              <a:t>Ranunculus</a:t>
            </a:r>
            <a:r>
              <a:rPr lang="fr-FR" sz="1200" b="1" dirty="0">
                <a:solidFill>
                  <a:schemeClr val="tx1"/>
                </a:solidFill>
                <a:latin typeface="Arial" panose="020B0604020202020204" pitchFamily="34" charset="0"/>
                <a:cs typeface="Arial" panose="020B0604020202020204" pitchFamily="34" charset="0"/>
              </a:rPr>
              <a:t> </a:t>
            </a:r>
            <a:r>
              <a:rPr lang="fr-FR" sz="1200" b="1" dirty="0" err="1">
                <a:solidFill>
                  <a:schemeClr val="tx1"/>
                </a:solidFill>
                <a:latin typeface="Arial" panose="020B0604020202020204" pitchFamily="34" charset="0"/>
                <a:cs typeface="Arial" panose="020B0604020202020204" pitchFamily="34" charset="0"/>
              </a:rPr>
              <a:t>bulbosus</a:t>
            </a:r>
            <a:r>
              <a:rPr lang="fr-FR" sz="1200" b="1" dirty="0">
                <a:solidFill>
                  <a:schemeClr val="tx1"/>
                </a:solidFill>
                <a:latin typeface="Arial" panose="020B0604020202020204" pitchFamily="34" charset="0"/>
                <a:cs typeface="Arial" panose="020B0604020202020204" pitchFamily="34" charset="0"/>
              </a:rPr>
              <a:t> 9 CH</a:t>
            </a:r>
            <a:endParaRPr lang="fr-FR" sz="1200" b="1" dirty="0">
              <a:solidFill>
                <a:schemeClr val="tx1"/>
              </a:solidFill>
              <a:latin typeface="Arial" panose="020B0604020202020204" pitchFamily="34" charset="0"/>
              <a:ea typeface="MS Mincho" panose="02020609040205080304" pitchFamily="49" charset="-128"/>
              <a:cs typeface="Arial" panose="020B0604020202020204" pitchFamily="34" charset="0"/>
            </a:endParaRPr>
          </a:p>
        </p:txBody>
      </p:sp>
      <p:pic>
        <p:nvPicPr>
          <p:cNvPr id="35" name="Image 34"/>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9877057" y="1019173"/>
            <a:ext cx="306664" cy="306664"/>
          </a:xfrm>
          <a:prstGeom prst="rect">
            <a:avLst/>
          </a:prstGeom>
          <a:ln>
            <a:noFill/>
          </a:ln>
          <a:effectLst/>
        </p:spPr>
      </p:pic>
      <p:pic>
        <p:nvPicPr>
          <p:cNvPr id="36" name="Image 35"/>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9877057" y="2461502"/>
            <a:ext cx="306664" cy="306664"/>
          </a:xfrm>
          <a:prstGeom prst="rect">
            <a:avLst/>
          </a:prstGeom>
          <a:ln>
            <a:noFill/>
          </a:ln>
          <a:effectLst/>
        </p:spPr>
      </p:pic>
      <p:pic>
        <p:nvPicPr>
          <p:cNvPr id="37" name="Image 36"/>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9877057" y="4146222"/>
            <a:ext cx="306664" cy="306664"/>
          </a:xfrm>
          <a:prstGeom prst="rect">
            <a:avLst/>
          </a:prstGeom>
          <a:ln>
            <a:noFill/>
          </a:ln>
          <a:effectLst/>
        </p:spPr>
      </p:pic>
      <p:pic>
        <p:nvPicPr>
          <p:cNvPr id="38" name="Image 37"/>
          <p:cNvPicPr>
            <a:picLocks noChangeAspect="1"/>
          </p:cNvPicPr>
          <p:nvPr/>
        </p:nvPicPr>
        <p:blipFill>
          <a:blip r:embed="rId1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8599920">
            <a:off x="9877056" y="6169687"/>
            <a:ext cx="306664" cy="306664"/>
          </a:xfrm>
          <a:prstGeom prst="rect">
            <a:avLst/>
          </a:prstGeom>
          <a:ln>
            <a:noFill/>
          </a:ln>
          <a:effectLst/>
        </p:spPr>
      </p:pic>
      <p:sp>
        <p:nvSpPr>
          <p:cNvPr id="39" name="ZoneTexte 38"/>
          <p:cNvSpPr txBox="1">
            <a:spLocks noChangeArrowheads="1"/>
          </p:cNvSpPr>
          <p:nvPr/>
        </p:nvSpPr>
        <p:spPr bwMode="auto">
          <a:xfrm>
            <a:off x="8507413" y="647700"/>
            <a:ext cx="1458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Verrues cornées</a:t>
            </a:r>
          </a:p>
          <a:p>
            <a:r>
              <a:rPr lang="fr-FR" altLang="fr-FR" sz="1200">
                <a:solidFill>
                  <a:srgbClr val="000099"/>
                </a:solidFill>
                <a:cs typeface="Arial" panose="020B0604020202020204" pitchFamily="34" charset="0"/>
              </a:rPr>
              <a:t>péri-unguéales</a:t>
            </a:r>
          </a:p>
        </p:txBody>
      </p:sp>
      <p:sp>
        <p:nvSpPr>
          <p:cNvPr id="40" name="ZoneTexte 39"/>
          <p:cNvSpPr txBox="1">
            <a:spLocks noChangeArrowheads="1"/>
          </p:cNvSpPr>
          <p:nvPr/>
        </p:nvSpPr>
        <p:spPr bwMode="auto">
          <a:xfrm>
            <a:off x="8469313" y="3789363"/>
            <a:ext cx="1317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Verrues </a:t>
            </a:r>
            <a:r>
              <a:rPr lang="fr-FR" altLang="fr-FR" sz="1200" b="1">
                <a:solidFill>
                  <a:srgbClr val="000099"/>
                </a:solidFill>
                <a:cs typeface="Arial" panose="020B0604020202020204" pitchFamily="34" charset="0"/>
              </a:rPr>
              <a:t>sous-unguéales</a:t>
            </a:r>
            <a:endParaRPr lang="fr-FR" altLang="fr-FR" sz="1200">
              <a:solidFill>
                <a:srgbClr val="000099"/>
              </a:solidFill>
              <a:cs typeface="Arial" panose="020B0604020202020204" pitchFamily="34" charset="0"/>
            </a:endParaRPr>
          </a:p>
        </p:txBody>
      </p:sp>
      <p:sp>
        <p:nvSpPr>
          <p:cNvPr id="41" name="ZoneTexte 40"/>
          <p:cNvSpPr txBox="1">
            <a:spLocks noChangeArrowheads="1"/>
          </p:cNvSpPr>
          <p:nvPr/>
        </p:nvSpPr>
        <p:spPr bwMode="auto">
          <a:xfrm>
            <a:off x="8469313" y="1990725"/>
            <a:ext cx="1217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Verrues du </a:t>
            </a:r>
            <a:r>
              <a:rPr lang="fr-FR" altLang="fr-FR" sz="1200" b="1">
                <a:solidFill>
                  <a:srgbClr val="000099"/>
                </a:solidFill>
                <a:cs typeface="Arial" panose="020B0604020202020204" pitchFamily="34" charset="0"/>
              </a:rPr>
              <a:t>visage</a:t>
            </a:r>
            <a:r>
              <a:rPr lang="fr-FR" altLang="fr-FR" sz="1200">
                <a:solidFill>
                  <a:srgbClr val="000099"/>
                </a:solidFill>
                <a:cs typeface="Arial" panose="020B0604020202020204" pitchFamily="34" charset="0"/>
              </a:rPr>
              <a:t> (lèvres, bout du nez)</a:t>
            </a:r>
          </a:p>
        </p:txBody>
      </p:sp>
      <p:sp>
        <p:nvSpPr>
          <p:cNvPr id="42" name="ZoneTexte 41"/>
          <p:cNvSpPr txBox="1">
            <a:spLocks noChangeArrowheads="1"/>
          </p:cNvSpPr>
          <p:nvPr/>
        </p:nvSpPr>
        <p:spPr bwMode="auto">
          <a:xfrm>
            <a:off x="8469313" y="5514975"/>
            <a:ext cx="11414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a:solidFill>
                  <a:srgbClr val="000099"/>
                </a:solidFill>
                <a:cs typeface="Arial" panose="020B0604020202020204" pitchFamily="34" charset="0"/>
              </a:rPr>
              <a:t>Vésicules </a:t>
            </a:r>
            <a:r>
              <a:rPr lang="fr-FR" altLang="fr-FR" sz="1200" b="1">
                <a:solidFill>
                  <a:srgbClr val="000099"/>
                </a:solidFill>
                <a:cs typeface="Arial" panose="020B0604020202020204" pitchFamily="34" charset="0"/>
              </a:rPr>
              <a:t>bleuâtres,</a:t>
            </a:r>
            <a:r>
              <a:rPr lang="fr-FR" altLang="fr-FR" sz="1200">
                <a:solidFill>
                  <a:srgbClr val="000099"/>
                </a:solidFill>
                <a:cs typeface="Arial" panose="020B0604020202020204" pitchFamily="34" charset="0"/>
              </a:rPr>
              <a:t> névralgies intercostales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nodeType="clickEffect">
                                  <p:stCondLst>
                                    <p:cond delay="0"/>
                                  </p:stCondLst>
                                  <p:childTnLst>
                                    <p:set>
                                      <p:cBhvr>
                                        <p:cTn id="122" dur="1" fill="hold">
                                          <p:stCondLst>
                                            <p:cond delay="0"/>
                                          </p:stCondLst>
                                        </p:cTn>
                                        <p:tgtEl>
                                          <p:spTgt spid="3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3" grpId="0"/>
      <p:bldP spid="24" grpId="0"/>
      <p:bldP spid="25" grpId="0"/>
      <p:bldP spid="26" grpId="0"/>
      <p:bldP spid="31" grpId="0" animBg="1"/>
      <p:bldP spid="32" grpId="0" animBg="1"/>
      <p:bldP spid="33" grpId="0" animBg="1"/>
      <p:bldP spid="34" grpId="0" animBg="1"/>
      <p:bldP spid="39" grpId="0"/>
      <p:bldP spid="40" grpId="0"/>
      <p:bldP spid="41" grpId="0"/>
      <p:bldP spid="4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20" descr="Radiodermite"/>
          <p:cNvPicPr>
            <a:picLocks noChangeAspect="1" noChangeArrowheads="1"/>
          </p:cNvPicPr>
          <p:nvPr/>
        </p:nvPicPr>
        <p:blipFill>
          <a:blip r:embed="rId3"/>
          <a:srcRect t="55806" r="23857"/>
          <a:stretch>
            <a:fillRect/>
          </a:stretch>
        </p:blipFill>
        <p:spPr bwMode="auto">
          <a:xfrm>
            <a:off x="7089953" y="2032000"/>
            <a:ext cx="3673475" cy="4143375"/>
          </a:xfrm>
          <a:prstGeom prst="rect">
            <a:avLst/>
          </a:prstGeom>
          <a:ln>
            <a:noFill/>
          </a:ln>
          <a:effectLst>
            <a:softEdge rad="112500"/>
          </a:effectLst>
        </p:spPr>
      </p:pic>
      <p:sp>
        <p:nvSpPr>
          <p:cNvPr id="151557" name="Rectangle 3"/>
          <p:cNvSpPr>
            <a:spLocks/>
          </p:cNvSpPr>
          <p:nvPr/>
        </p:nvSpPr>
        <p:spPr bwMode="auto">
          <a:xfrm>
            <a:off x="552450" y="1433513"/>
            <a:ext cx="7956550" cy="4318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rPr>
              <a:t>Lésions cutanées induites par les radiations ionisantes</a:t>
            </a:r>
            <a:r>
              <a:rPr lang="fr-FR" altLang="fr-FR" sz="2400" dirty="0">
                <a:solidFill>
                  <a:srgbClr val="000000"/>
                </a:solidFill>
                <a:latin typeface="+mj-lt"/>
                <a:ea typeface="ＭＳ Ｐゴシック" panose="020B0600070205080204" pitchFamily="34" charset="-128"/>
              </a:rPr>
              <a:t> </a:t>
            </a:r>
          </a:p>
        </p:txBody>
      </p:sp>
      <p:sp>
        <p:nvSpPr>
          <p:cNvPr id="592899" name="Text Box 5"/>
          <p:cNvSpPr txBox="1">
            <a:spLocks noChangeArrowheads="1"/>
          </p:cNvSpPr>
          <p:nvPr/>
        </p:nvSpPr>
        <p:spPr bwMode="auto">
          <a:xfrm>
            <a:off x="552450" y="1989138"/>
            <a:ext cx="273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33CC33"/>
              </a:buClr>
              <a:buFontTx/>
              <a:buBlip>
                <a:blip r:embed="rId4"/>
              </a:buBlip>
            </a:pPr>
            <a:r>
              <a:rPr lang="fr-FR" altLang="fr-FR" sz="2000">
                <a:solidFill>
                  <a:srgbClr val="000099"/>
                </a:solidFill>
                <a:ea typeface="MS PGothic" panose="020B0600070205080204" pitchFamily="34" charset="-128"/>
                <a:cs typeface="Arial" panose="020B0604020202020204" pitchFamily="34" charset="0"/>
              </a:rPr>
              <a:t>Classification*:</a:t>
            </a:r>
            <a:endParaRPr lang="fr-FR" altLang="fr-FR">
              <a:solidFill>
                <a:srgbClr val="000000"/>
              </a:solidFill>
              <a:ea typeface="MS PGothic" panose="020B0600070205080204" pitchFamily="34" charset="-128"/>
              <a:cs typeface="Arial" panose="020B0604020202020204" pitchFamily="34" charset="0"/>
            </a:endParaRPr>
          </a:p>
        </p:txBody>
      </p:sp>
      <p:graphicFrame>
        <p:nvGraphicFramePr>
          <p:cNvPr id="151580" name="Group 28"/>
          <p:cNvGraphicFramePr>
            <a:graphicFrameLocks noGrp="1"/>
          </p:cNvGraphicFramePr>
          <p:nvPr/>
        </p:nvGraphicFramePr>
        <p:xfrm>
          <a:off x="1703388" y="2420938"/>
          <a:ext cx="4608512" cy="3551238"/>
        </p:xfrm>
        <a:graphic>
          <a:graphicData uri="http://schemas.openxmlformats.org/drawingml/2006/table">
            <a:tbl>
              <a:tblPr/>
              <a:tblGrid>
                <a:gridCol w="1079500">
                  <a:extLst>
                    <a:ext uri="{9D8B030D-6E8A-4147-A177-3AD203B41FA5}">
                      <a16:colId xmlns:a16="http://schemas.microsoft.com/office/drawing/2014/main" val="20000"/>
                    </a:ext>
                  </a:extLst>
                </a:gridCol>
                <a:gridCol w="3529012">
                  <a:extLst>
                    <a:ext uri="{9D8B030D-6E8A-4147-A177-3AD203B41FA5}">
                      <a16:colId xmlns:a16="http://schemas.microsoft.com/office/drawing/2014/main" val="20001"/>
                    </a:ext>
                  </a:extLst>
                </a:gridCol>
              </a:tblGrid>
              <a:tr h="5032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dirty="0">
                          <a:ln>
                            <a:noFill/>
                          </a:ln>
                          <a:solidFill>
                            <a:srgbClr val="4040B3"/>
                          </a:solidFill>
                          <a:effectLst/>
                          <a:latin typeface="+mj-lt"/>
                          <a:ea typeface="ＭＳ Ｐゴシック" panose="020B0600070205080204" pitchFamily="34" charset="-128"/>
                        </a:rPr>
                        <a:t>Grade 1</a:t>
                      </a:r>
                      <a:endParaRPr kumimoji="0" lang="fr-FR" altLang="fr-FR" sz="1400" b="1"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mj-lt"/>
                          <a:ea typeface="ＭＳ Ｐゴシック" panose="020B0600070205080204" pitchFamily="34" charset="-128"/>
                        </a:rPr>
                        <a:t> faible érythème ou desquamation sèche</a:t>
                      </a:r>
                      <a:endParaRPr kumimoji="0" lang="fr-FR" altLang="fr-FR" sz="1400" b="0"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022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mj-lt"/>
                          <a:ea typeface="ＭＳ Ｐゴシック" panose="020B0600070205080204" pitchFamily="34" charset="-128"/>
                        </a:rPr>
                        <a:t>Grade 2</a:t>
                      </a:r>
                      <a:endParaRPr kumimoji="0" lang="fr-FR" altLang="fr-FR" sz="1400" b="1"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érythème modéré à intense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desquamation suintante limitée aux plis cutanés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œdème modéré	</a:t>
                      </a:r>
                      <a:endParaRPr kumimoji="0" lang="fr-FR" altLang="fr-FR" sz="1400" b="0"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358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mj-lt"/>
                          <a:ea typeface="ＭＳ Ｐゴシック" panose="020B0600070205080204" pitchFamily="34" charset="-128"/>
                        </a:rPr>
                        <a:t>Grade 3</a:t>
                      </a:r>
                      <a:endParaRPr kumimoji="0" lang="fr-FR" altLang="fr-FR" sz="1400" b="1"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desquamation suintante sur d’autres zones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œdème important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saignement induit par des traumatismes ou abrasions mineurs</a:t>
                      </a:r>
                      <a:endParaRPr kumimoji="0" lang="fr-FR" altLang="fr-FR" sz="1400" b="0"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419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ja-JP" sz="1400" b="1" i="0" u="none" strike="noStrike" cap="none" normalizeH="0" baseline="0">
                          <a:ln>
                            <a:noFill/>
                          </a:ln>
                          <a:solidFill>
                            <a:srgbClr val="4040B3"/>
                          </a:solidFill>
                          <a:effectLst/>
                          <a:latin typeface="+mj-lt"/>
                          <a:ea typeface="ＭＳ Ｐゴシック" panose="020B0600070205080204" pitchFamily="34" charset="-128"/>
                        </a:rPr>
                        <a:t>Grade 4</a:t>
                      </a:r>
                      <a:endParaRPr kumimoji="0" lang="fr-FR" altLang="fr-FR" sz="1400" b="0" i="0" u="none" strike="noStrike" cap="none" normalizeH="0" baseline="0">
                        <a:ln>
                          <a:noFill/>
                        </a:ln>
                        <a:solidFill>
                          <a:srgbClr val="4040B3"/>
                        </a:solidFill>
                        <a:effectLst/>
                        <a:latin typeface="+mj-lt"/>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nécrose cutanée ou ulcération de toute l’épaisseur du derme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mj-lt"/>
                          <a:ea typeface="ＭＳ Ｐゴシック" panose="020B0600070205080204" pitchFamily="34" charset="-128"/>
                        </a:rPr>
                        <a:t> saignement spontané des sites affectés</a:t>
                      </a:r>
                      <a:endParaRPr kumimoji="0" lang="fr-FR" altLang="fr-FR" sz="1400" b="0" i="0" u="none" strike="noStrike" cap="none" normalizeH="0" baseline="0" dirty="0">
                        <a:ln>
                          <a:noFill/>
                        </a:ln>
                        <a:solidFill>
                          <a:srgbClr val="4040B3"/>
                        </a:solidFill>
                        <a:effectLst/>
                        <a:latin typeface="+mj-lt"/>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51576" name="Text Box 25"/>
          <p:cNvSpPr txBox="1">
            <a:spLocks noChangeArrowheads="1"/>
          </p:cNvSpPr>
          <p:nvPr/>
        </p:nvSpPr>
        <p:spPr bwMode="auto">
          <a:xfrm>
            <a:off x="2757488" y="6378575"/>
            <a:ext cx="7200900" cy="2286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lnSpc>
                <a:spcPct val="90000"/>
              </a:lnSpc>
              <a:spcBef>
                <a:spcPct val="30000"/>
              </a:spcBef>
              <a:defRPr/>
            </a:pPr>
            <a:r>
              <a:rPr lang="fr-FR" altLang="ja-JP" sz="1000">
                <a:solidFill>
                  <a:srgbClr val="4040B3"/>
                </a:solidFill>
                <a:latin typeface="+mj-lt"/>
                <a:ea typeface="ＭＳ Ｐゴシック" panose="020B0600070205080204" pitchFamily="34" charset="-128"/>
              </a:rPr>
              <a:t>* Échelle d’évaluation de la toxicité cutanée aiguë selon la CTCAE (Common toxicity criteria for adverse events) -version 3 </a:t>
            </a:r>
            <a:endParaRPr lang="fr-FR" altLang="fr-FR" sz="1000">
              <a:solidFill>
                <a:srgbClr val="4040B3"/>
              </a:solidFill>
              <a:latin typeface="+mj-lt"/>
              <a:ea typeface="ＭＳ Ｐゴシック" panose="020B0600070205080204" pitchFamily="34" charset="-128"/>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cs typeface="Arial" panose="020B0604020202020204" pitchFamily="34" charset="0"/>
              </a:rPr>
              <a:t>3.12. </a:t>
            </a:r>
            <a:r>
              <a:rPr lang="fr-FR" sz="3200" b="1" dirty="0" err="1">
                <a:solidFill>
                  <a:srgbClr val="FFFFFF"/>
                </a:solidFill>
                <a:latin typeface="+mj-lt"/>
                <a:cs typeface="Arial" panose="020B0604020202020204" pitchFamily="34" charset="0"/>
              </a:rPr>
              <a:t>Onco</a:t>
            </a:r>
            <a:r>
              <a:rPr lang="fr-FR" sz="3200" b="1" dirty="0">
                <a:solidFill>
                  <a:srgbClr val="FFFFFF"/>
                </a:solidFill>
                <a:latin typeface="+mj-lt"/>
                <a:cs typeface="Arial" panose="020B0604020202020204" pitchFamily="34" charset="0"/>
              </a:rPr>
              <a:t>-dermatologie</a:t>
            </a:r>
          </a:p>
        </p:txBody>
      </p:sp>
      <p:sp>
        <p:nvSpPr>
          <p:cNvPr id="10" name="Text Box 50"/>
          <p:cNvSpPr txBox="1">
            <a:spLocks noChangeArrowheads="1"/>
          </p:cNvSpPr>
          <p:nvPr/>
        </p:nvSpPr>
        <p:spPr bwMode="auto">
          <a:xfrm>
            <a:off x="2397125" y="1055688"/>
            <a:ext cx="7069138" cy="400050"/>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a:t>
            </a:r>
            <a:r>
              <a:rPr lang="fr-FR" altLang="fr-FR" sz="2000" b="1" dirty="0">
                <a:solidFill>
                  <a:srgbClr val="95C41D"/>
                </a:solidFill>
                <a:latin typeface="+mj-lt"/>
                <a:cs typeface="Arial" panose="020B0604020202020204" pitchFamily="34" charset="0"/>
              </a:rPr>
              <a:t>Radiodermite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454025" y="2251075"/>
            <a:ext cx="5027613" cy="903288"/>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buClr>
                <a:srgbClr val="33CC33"/>
              </a:buClr>
              <a:buFontTx/>
              <a:buBlip>
                <a:blip r:embed="rId3"/>
              </a:buBlip>
              <a:defRPr/>
            </a:pPr>
            <a:r>
              <a:rPr lang="fr-FR" altLang="fr-FR" sz="1600" b="1" dirty="0">
                <a:solidFill>
                  <a:srgbClr val="000099"/>
                </a:solidFill>
                <a:latin typeface="Arial"/>
                <a:ea typeface="ＭＳ Ｐゴシック" panose="020B0600070205080204" pitchFamily="34" charset="-128"/>
              </a:rPr>
              <a:t>Œdème rouge rosé, piquant, brûlant, </a:t>
            </a:r>
            <a:r>
              <a:rPr lang="fr-FR" altLang="fr-FR" sz="1600" b="1" i="1" dirty="0">
                <a:solidFill>
                  <a:srgbClr val="000099"/>
                </a:solidFill>
                <a:latin typeface="Arial"/>
                <a:ea typeface="ＭＳ Ｐゴシック" panose="020B0600070205080204" pitchFamily="34" charset="-128"/>
              </a:rPr>
              <a:t>amélioré par des applications froides</a:t>
            </a:r>
          </a:p>
          <a:p>
            <a:pPr eaLnBrk="0" hangingPunct="0">
              <a:buClr>
                <a:srgbClr val="0099CC"/>
              </a:buClr>
              <a:defRPr/>
            </a:pPr>
            <a:endParaRPr lang="fr-FR" altLang="fr-FR" dirty="0">
              <a:solidFill>
                <a:srgbClr val="3333CC"/>
              </a:solidFill>
              <a:latin typeface="Arial"/>
              <a:ea typeface="ＭＳ Ｐゴシック" panose="020B0600070205080204" pitchFamily="34" charset="-128"/>
            </a:endParaRPr>
          </a:p>
        </p:txBody>
      </p:sp>
      <p:sp>
        <p:nvSpPr>
          <p:cNvPr id="299011" name="Rectangle 3"/>
          <p:cNvSpPr>
            <a:spLocks noChangeArrowheads="1"/>
          </p:cNvSpPr>
          <p:nvPr/>
        </p:nvSpPr>
        <p:spPr bwMode="auto">
          <a:xfrm>
            <a:off x="8113713" y="2251075"/>
            <a:ext cx="3024187" cy="4079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ea typeface="MS PGothic" panose="020B0600070205080204" pitchFamily="34" charset="-128"/>
                <a:cs typeface="Arial" panose="020B0604020202020204" pitchFamily="34" charset="0"/>
              </a:rPr>
              <a:t>Apis melifica 15 CH</a:t>
            </a:r>
            <a:r>
              <a:rPr lang="fr-FR" altLang="fr-FR" sz="1500">
                <a:solidFill>
                  <a:srgbClr val="0000CC"/>
                </a:solidFill>
                <a:ea typeface="MS PGothic" panose="020B0600070205080204" pitchFamily="34" charset="-128"/>
                <a:cs typeface="Arial" panose="020B0604020202020204" pitchFamily="34" charset="0"/>
              </a:rPr>
              <a:t> </a:t>
            </a:r>
          </a:p>
        </p:txBody>
      </p:sp>
      <p:sp>
        <p:nvSpPr>
          <p:cNvPr id="299012" name="Rectangle 4"/>
          <p:cNvSpPr>
            <a:spLocks noChangeArrowheads="1"/>
          </p:cNvSpPr>
          <p:nvPr/>
        </p:nvSpPr>
        <p:spPr bwMode="auto">
          <a:xfrm>
            <a:off x="8158163" y="3057525"/>
            <a:ext cx="3024187" cy="4095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buFont typeface="Wingdings" panose="05000000000000000000" pitchFamily="2" charset="2"/>
              <a:buNone/>
            </a:pPr>
            <a:r>
              <a:rPr lang="fr-FR" altLang="fr-FR" b="1">
                <a:solidFill>
                  <a:srgbClr val="000099"/>
                </a:solidFill>
                <a:ea typeface="MS PGothic" panose="020B0600070205080204" pitchFamily="34" charset="-128"/>
                <a:cs typeface="Arial" panose="020B0604020202020204" pitchFamily="34" charset="0"/>
              </a:rPr>
              <a:t>Belladonna 9 CH</a:t>
            </a:r>
          </a:p>
        </p:txBody>
      </p:sp>
      <p:sp>
        <p:nvSpPr>
          <p:cNvPr id="299014" name="Text Box 6"/>
          <p:cNvSpPr txBox="1">
            <a:spLocks noChangeArrowheads="1"/>
          </p:cNvSpPr>
          <p:nvPr/>
        </p:nvSpPr>
        <p:spPr bwMode="auto">
          <a:xfrm>
            <a:off x="454025" y="3100388"/>
            <a:ext cx="55451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Tétrade inflammatoire : tumor, rubor, dolor, calor </a:t>
            </a:r>
          </a:p>
          <a:p>
            <a:pPr eaLnBrk="0" hangingPunct="0">
              <a:lnSpc>
                <a:spcPct val="110000"/>
              </a:lnSpc>
              <a:spcBef>
                <a:spcPct val="20000"/>
              </a:spcBef>
              <a:buClr>
                <a:srgbClr val="0099CC"/>
              </a:buClr>
            </a:pPr>
            <a:r>
              <a:rPr lang="fr-FR" altLang="fr-FR" sz="1600" b="1">
                <a:solidFill>
                  <a:srgbClr val="000099"/>
                </a:solidFill>
                <a:ea typeface="MS PGothic" panose="020B0600070205080204" pitchFamily="34" charset="-128"/>
                <a:cs typeface="Arial" panose="020B0604020202020204" pitchFamily="34" charset="0"/>
              </a:rPr>
              <a:t>     Sécheresse</a:t>
            </a:r>
            <a:r>
              <a:rPr lang="fr-FR" altLang="fr-FR" sz="1600">
                <a:solidFill>
                  <a:srgbClr val="000099"/>
                </a:solidFill>
                <a:ea typeface="MS PGothic" panose="020B0600070205080204" pitchFamily="34" charset="-128"/>
                <a:cs typeface="Arial" panose="020B0604020202020204" pitchFamily="34" charset="0"/>
              </a:rPr>
              <a:t> des muqueuses, qui sont douloureuses et hypersensibles</a:t>
            </a:r>
            <a:r>
              <a:rPr lang="fr-FR" altLang="fr-FR" sz="1600">
                <a:solidFill>
                  <a:srgbClr val="000000"/>
                </a:solidFill>
                <a:ea typeface="MS PGothic" panose="020B0600070205080204" pitchFamily="34" charset="-128"/>
                <a:cs typeface="Arial" panose="020B0604020202020204" pitchFamily="34" charset="0"/>
              </a:rPr>
              <a:t>	</a:t>
            </a:r>
          </a:p>
        </p:txBody>
      </p:sp>
      <p:sp>
        <p:nvSpPr>
          <p:cNvPr id="299016" name="Rectangle 8"/>
          <p:cNvSpPr>
            <a:spLocks noChangeArrowheads="1"/>
          </p:cNvSpPr>
          <p:nvPr/>
        </p:nvSpPr>
        <p:spPr bwMode="auto">
          <a:xfrm>
            <a:off x="6818313" y="5146675"/>
            <a:ext cx="4319587" cy="10937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110000"/>
              </a:lnSpc>
              <a:spcBef>
                <a:spcPct val="20000"/>
              </a:spcBef>
              <a:buFont typeface="Wingdings" panose="05000000000000000000" pitchFamily="2" charset="2"/>
              <a:buNone/>
            </a:pPr>
            <a:r>
              <a:rPr lang="fr-FR" altLang="fr-FR" b="1">
                <a:solidFill>
                  <a:srgbClr val="000099"/>
                </a:solidFill>
                <a:ea typeface="MS PGothic" panose="020B0600070205080204" pitchFamily="34" charset="-128"/>
                <a:cs typeface="Arial" panose="020B0604020202020204" pitchFamily="34" charset="0"/>
              </a:rPr>
              <a:t>Radium bromatum 15 CH</a:t>
            </a:r>
          </a:p>
          <a:p>
            <a:pPr algn="r">
              <a:lnSpc>
                <a:spcPct val="110000"/>
              </a:lnSpc>
              <a:spcBef>
                <a:spcPct val="20000"/>
              </a:spcBef>
            </a:pPr>
            <a:r>
              <a:rPr lang="fr-FR" altLang="fr-FR" sz="1600">
                <a:solidFill>
                  <a:srgbClr val="000099"/>
                </a:solidFill>
                <a:ea typeface="MS PGothic" panose="020B0600070205080204" pitchFamily="34" charset="-128"/>
                <a:cs typeface="Arial" panose="020B0604020202020204" pitchFamily="34" charset="0"/>
              </a:rPr>
              <a:t>5 granules par jour pendant et à poursuivre 1 mois après la fin de la radiothérapie</a:t>
            </a:r>
            <a:r>
              <a:rPr lang="fr-FR" altLang="fr-FR" sz="1500">
                <a:solidFill>
                  <a:srgbClr val="3333CC"/>
                </a:solidFill>
                <a:ea typeface="MS PGothic" panose="020B0600070205080204" pitchFamily="34" charset="-128"/>
                <a:cs typeface="Arial" panose="020B0604020202020204" pitchFamily="34" charset="0"/>
              </a:rPr>
              <a:t> </a:t>
            </a:r>
          </a:p>
        </p:txBody>
      </p:sp>
      <p:sp>
        <p:nvSpPr>
          <p:cNvPr id="299017" name="Text Box 9"/>
          <p:cNvSpPr txBox="1">
            <a:spLocks noChangeArrowheads="1"/>
          </p:cNvSpPr>
          <p:nvPr/>
        </p:nvSpPr>
        <p:spPr bwMode="auto">
          <a:xfrm>
            <a:off x="538163" y="5176838"/>
            <a:ext cx="46815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Radiodermite</a:t>
            </a:r>
          </a:p>
          <a:p>
            <a:pPr eaLnBrk="0" hangingPunct="0">
              <a:lnSpc>
                <a:spcPct val="110000"/>
              </a:lnSpc>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Dermatose </a:t>
            </a:r>
            <a:r>
              <a:rPr lang="fr-FR" altLang="fr-FR" sz="1600" b="1">
                <a:solidFill>
                  <a:srgbClr val="000099"/>
                </a:solidFill>
                <a:ea typeface="MS PGothic" panose="020B0600070205080204" pitchFamily="34" charset="-128"/>
                <a:cs typeface="Arial" panose="020B0604020202020204" pitchFamily="34" charset="0"/>
              </a:rPr>
              <a:t>pruriante</a:t>
            </a:r>
            <a:r>
              <a:rPr lang="fr-FR" altLang="fr-FR" sz="1600">
                <a:solidFill>
                  <a:srgbClr val="000099"/>
                </a:solidFill>
                <a:ea typeface="MS PGothic" panose="020B0600070205080204" pitchFamily="34" charset="-128"/>
                <a:cs typeface="Arial" panose="020B0604020202020204" pitchFamily="34" charset="0"/>
              </a:rPr>
              <a:t> et brûlante</a:t>
            </a:r>
            <a:r>
              <a:rPr lang="fr-FR" altLang="fr-FR" sz="1600" b="1">
                <a:solidFill>
                  <a:srgbClr val="000099"/>
                </a:solidFill>
                <a:ea typeface="MS PGothic" panose="020B0600070205080204" pitchFamily="34" charset="-128"/>
                <a:cs typeface="Arial" panose="020B0604020202020204" pitchFamily="34" charset="0"/>
              </a:rPr>
              <a:t>, </a:t>
            </a:r>
          </a:p>
          <a:p>
            <a:pPr eaLnBrk="0" hangingPunct="0">
              <a:lnSpc>
                <a:spcPct val="110000"/>
              </a:lnSpc>
              <a:buClr>
                <a:srgbClr val="33CC33"/>
              </a:buClr>
            </a:pPr>
            <a:r>
              <a:rPr lang="fr-FR" altLang="fr-FR" sz="1600" i="1">
                <a:solidFill>
                  <a:srgbClr val="000099"/>
                </a:solidFill>
                <a:ea typeface="MS PGothic" panose="020B0600070205080204" pitchFamily="34" charset="-128"/>
                <a:cs typeface="Arial" panose="020B0604020202020204" pitchFamily="34" charset="0"/>
              </a:rPr>
              <a:t>     amélioration par le grattage</a:t>
            </a:r>
          </a:p>
          <a:p>
            <a:pPr eaLnBrk="0" hangingPunct="0">
              <a:lnSpc>
                <a:spcPct val="110000"/>
              </a:lnSpc>
              <a:spcBef>
                <a:spcPct val="20000"/>
              </a:spcBef>
              <a:buClr>
                <a:srgbClr val="0099CC"/>
              </a:buClr>
            </a:pPr>
            <a:r>
              <a:rPr lang="fr-FR" altLang="fr-FR" sz="1600" b="1">
                <a:solidFill>
                  <a:srgbClr val="000099"/>
                </a:solidFill>
                <a:ea typeface="MS PGothic" panose="020B0600070205080204" pitchFamily="34" charset="-128"/>
                <a:cs typeface="Arial" panose="020B0604020202020204" pitchFamily="34" charset="0"/>
              </a:rPr>
              <a:t>     Asthénie</a:t>
            </a:r>
            <a:r>
              <a:rPr lang="fr-FR" altLang="fr-FR" sz="1600">
                <a:solidFill>
                  <a:srgbClr val="000000"/>
                </a:solidFill>
                <a:ea typeface="MS PGothic" panose="020B0600070205080204" pitchFamily="34" charset="-128"/>
                <a:cs typeface="Arial" panose="020B0604020202020204" pitchFamily="34" charset="0"/>
              </a:rPr>
              <a:t>	</a:t>
            </a:r>
          </a:p>
        </p:txBody>
      </p:sp>
      <p:sp>
        <p:nvSpPr>
          <p:cNvPr id="299018" name="Text Box 10"/>
          <p:cNvSpPr txBox="1">
            <a:spLocks noChangeArrowheads="1"/>
          </p:cNvSpPr>
          <p:nvPr/>
        </p:nvSpPr>
        <p:spPr bwMode="auto">
          <a:xfrm>
            <a:off x="3771900" y="1709738"/>
            <a:ext cx="4319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fr-FR" altLang="fr-FR" sz="2000" u="sng">
                <a:solidFill>
                  <a:srgbClr val="000099"/>
                </a:solidFill>
                <a:ea typeface="MS PGothic" panose="020B0600070205080204" pitchFamily="34" charset="-128"/>
                <a:cs typeface="Arial" panose="020B0604020202020204" pitchFamily="34" charset="0"/>
              </a:rPr>
              <a:t>À commencer le 1er jour des rayons</a:t>
            </a:r>
          </a:p>
        </p:txBody>
      </p:sp>
      <p:grpSp>
        <p:nvGrpSpPr>
          <p:cNvPr id="299019" name="Group 11"/>
          <p:cNvGrpSpPr>
            <a:grpSpLocks/>
          </p:cNvGrpSpPr>
          <p:nvPr/>
        </p:nvGrpSpPr>
        <p:grpSpPr bwMode="auto">
          <a:xfrm>
            <a:off x="4295775" y="4262438"/>
            <a:ext cx="558800" cy="533400"/>
            <a:chOff x="1584" y="2688"/>
            <a:chExt cx="166" cy="144"/>
          </a:xfrm>
        </p:grpSpPr>
        <p:sp>
          <p:nvSpPr>
            <p:cNvPr id="594959" name="Freeform 12"/>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cs typeface="Arial" panose="020B0604020202020204" pitchFamily="34" charset="0"/>
              </a:endParaRPr>
            </a:p>
          </p:txBody>
        </p:sp>
        <p:sp>
          <p:nvSpPr>
            <p:cNvPr id="594960" name="Freeform 13"/>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cs typeface="Arial" panose="020B0604020202020204" pitchFamily="34" charset="0"/>
              </a:endParaRPr>
            </a:p>
          </p:txBody>
        </p:sp>
      </p:grpSp>
      <p:sp>
        <p:nvSpPr>
          <p:cNvPr id="299022" name="Rectangle 14"/>
          <p:cNvSpPr>
            <a:spLocks noChangeArrowheads="1"/>
          </p:cNvSpPr>
          <p:nvPr/>
        </p:nvSpPr>
        <p:spPr bwMode="auto">
          <a:xfrm>
            <a:off x="6026150" y="3467100"/>
            <a:ext cx="51562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110000"/>
              </a:lnSpc>
              <a:buFont typeface="Wingdings" panose="05000000000000000000" pitchFamily="2" charset="2"/>
              <a:buNone/>
            </a:pPr>
            <a:r>
              <a:rPr lang="fr-FR" altLang="fr-FR" sz="1600">
                <a:solidFill>
                  <a:srgbClr val="000099"/>
                </a:solidFill>
                <a:ea typeface="MS PGothic" panose="020B0600070205080204" pitchFamily="34" charset="-128"/>
                <a:cs typeface="Arial" panose="020B0604020202020204" pitchFamily="34" charset="0"/>
              </a:rPr>
              <a:t>5 granules de chaque </a:t>
            </a:r>
          </a:p>
          <a:p>
            <a:pPr algn="r" eaLnBrk="0" hangingPunct="0">
              <a:lnSpc>
                <a:spcPct val="110000"/>
              </a:lnSpc>
              <a:buFont typeface="Wingdings" panose="05000000000000000000" pitchFamily="2" charset="2"/>
              <a:buNone/>
            </a:pPr>
            <a:r>
              <a:rPr lang="fr-FR" altLang="fr-FR" sz="1600">
                <a:solidFill>
                  <a:srgbClr val="000099"/>
                </a:solidFill>
                <a:ea typeface="MS PGothic" panose="020B0600070205080204" pitchFamily="34" charset="-128"/>
                <a:cs typeface="Arial" panose="020B0604020202020204" pitchFamily="34" charset="0"/>
              </a:rPr>
              <a:t>avant et après chaque séance</a:t>
            </a:r>
          </a:p>
          <a:p>
            <a:pPr algn="r" eaLnBrk="0" hangingPunct="0">
              <a:lnSpc>
                <a:spcPct val="110000"/>
              </a:lnSpc>
              <a:buFont typeface="Wingdings" panose="05000000000000000000" pitchFamily="2" charset="2"/>
              <a:buNone/>
            </a:pPr>
            <a:r>
              <a:rPr lang="fr-FR" altLang="fr-FR" sz="1600">
                <a:solidFill>
                  <a:srgbClr val="000099"/>
                </a:solidFill>
                <a:ea typeface="MS PGothic" panose="020B0600070205080204" pitchFamily="34" charset="-128"/>
                <a:cs typeface="Arial" panose="020B0604020202020204" pitchFamily="34" charset="0"/>
              </a:rPr>
              <a:t>de radiothérapie </a:t>
            </a:r>
          </a:p>
          <a:p>
            <a:pPr algn="r" eaLnBrk="0" hangingPunct="0">
              <a:lnSpc>
                <a:spcPct val="110000"/>
              </a:lnSpc>
              <a:buFont typeface="Wingdings" panose="05000000000000000000" pitchFamily="2" charset="2"/>
              <a:buNone/>
            </a:pPr>
            <a:r>
              <a:rPr lang="fr-FR" altLang="fr-FR" sz="1400">
                <a:solidFill>
                  <a:srgbClr val="000099"/>
                </a:solidFill>
                <a:ea typeface="MS PGothic" panose="020B0600070205080204" pitchFamily="34" charset="-128"/>
                <a:cs typeface="Arial" panose="020B0604020202020204" pitchFamily="34" charset="0"/>
              </a:rPr>
              <a:t>(à répéter jusqu’à 6 fois par jour dès la moindre rougeur)</a:t>
            </a:r>
          </a:p>
        </p:txBody>
      </p:sp>
      <p:sp>
        <p:nvSpPr>
          <p:cNvPr id="594954" name="Text Box 50"/>
          <p:cNvSpPr txBox="1">
            <a:spLocks noChangeArrowheads="1"/>
          </p:cNvSpPr>
          <p:nvPr/>
        </p:nvSpPr>
        <p:spPr bwMode="auto">
          <a:xfrm>
            <a:off x="2397125" y="1050925"/>
            <a:ext cx="706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Radiodermite</a:t>
            </a:r>
          </a:p>
        </p:txBody>
      </p:sp>
      <p:sp>
        <p:nvSpPr>
          <p:cNvPr id="594955" name="ZoneTexte 1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15" name="Pentagone 14"/>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8"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9"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90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90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90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90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90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90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901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90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par>
                                <p:cTn id="38" presetID="22" presetClass="entr" presetSubtype="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299011" grpId="0" animBg="1"/>
      <p:bldP spid="299012" grpId="0" animBg="1"/>
      <p:bldP spid="299014" grpId="0"/>
      <p:bldP spid="299016" grpId="0" animBg="1"/>
      <p:bldP spid="299017" grpId="0"/>
      <p:bldP spid="299018" grpId="0"/>
      <p:bldP spid="299022" grpId="0"/>
      <p:bldP spid="15" grpId="0" animBg="1"/>
      <p:bldP spid="1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p:cNvSpPr>
          <p:nvPr>
            <p:ph type="body" idx="4294967295"/>
          </p:nvPr>
        </p:nvSpPr>
        <p:spPr bwMode="auto">
          <a:xfrm>
            <a:off x="1347788" y="1951038"/>
            <a:ext cx="8013700" cy="3455987"/>
          </a:xfrm>
          <a:prstGeom prst="rect">
            <a:avLst/>
          </a:prstGeom>
          <a:solidFill>
            <a:srgbClr val="FFFFFF"/>
          </a:solidFill>
        </p:spPr>
        <p:txBody>
          <a:bodyPr/>
          <a:lstStyle/>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Folliculite médicamenteuse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Syndrome mains-pieds </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Troubles unguéaux</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Sécheresse des muqueuses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7" name="Rectangle 6"/>
          <p:cNvSpPr/>
          <p:nvPr/>
        </p:nvSpPr>
        <p:spPr>
          <a:xfrm>
            <a:off x="723900" y="1550988"/>
            <a:ext cx="6188075" cy="400050"/>
          </a:xfrm>
          <a:prstGeom prst="rect">
            <a:avLst/>
          </a:prstGeom>
        </p:spPr>
        <p:txBody>
          <a:bodyPr wrap="none">
            <a:spAutoFit/>
          </a:bodyPr>
          <a:lstStyle/>
          <a:p>
            <a:pPr fontAlgn="auto">
              <a:spcBef>
                <a:spcPts val="0"/>
              </a:spcBef>
              <a:spcAft>
                <a:spcPts val="0"/>
              </a:spcAft>
              <a:defRPr/>
            </a:pPr>
            <a:r>
              <a:rPr lang="fr-FR" sz="2000" b="1" dirty="0">
                <a:solidFill>
                  <a:srgbClr val="000099"/>
                </a:solidFill>
                <a:latin typeface="+mj-lt"/>
                <a:ea typeface="ＭＳ Ｐゴシック" panose="020B0600070205080204" pitchFamily="34" charset="-128"/>
                <a:cs typeface="Arial" panose="020B0604020202020204" pitchFamily="34" charset="0"/>
              </a:rPr>
              <a:t>Suite de CHIMIOTHERAPIE - THERAPIE CIBLEES</a:t>
            </a:r>
          </a:p>
        </p:txBody>
      </p:sp>
      <p:sp>
        <p:nvSpPr>
          <p:cNvPr id="59699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7"/>
          <p:cNvSpPr txBox="1">
            <a:spLocks noChangeArrowheads="1"/>
          </p:cNvSpPr>
          <p:nvPr/>
        </p:nvSpPr>
        <p:spPr bwMode="auto">
          <a:xfrm>
            <a:off x="2279650" y="2565400"/>
            <a:ext cx="7112000" cy="2124075"/>
          </a:xfrm>
          <a:prstGeom prst="rect">
            <a:avLst/>
          </a:prstGeom>
          <a:noFill/>
          <a:ln>
            <a:noFill/>
          </a:ln>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120000"/>
              </a:lnSpc>
              <a:buClr>
                <a:srgbClr val="62C400"/>
              </a:buClr>
              <a:buFontTx/>
              <a:buBlip>
                <a:blip r:embed="rId3"/>
              </a:buBlip>
              <a:defRPr/>
            </a:pPr>
            <a:r>
              <a:rPr lang="fr-FR" altLang="fr-FR" sz="2000" dirty="0">
                <a:solidFill>
                  <a:srgbClr val="3333CC"/>
                </a:solidFill>
                <a:latin typeface="Arial"/>
                <a:ea typeface="ＭＳ Ｐゴシック" panose="020B0600070205080204" pitchFamily="34" charset="-128"/>
              </a:rPr>
              <a:t> </a:t>
            </a:r>
            <a:r>
              <a:rPr lang="fr-FR" altLang="fr-FR" sz="2000" dirty="0">
                <a:solidFill>
                  <a:srgbClr val="000099"/>
                </a:solidFill>
                <a:latin typeface="Arial"/>
                <a:ea typeface="ＭＳ Ｐゴシック" panose="020B0600070205080204" pitchFamily="34" charset="-128"/>
              </a:rPr>
              <a:t>Conseil </a:t>
            </a:r>
            <a:r>
              <a:rPr lang="fr-FR" altLang="fr-FR" sz="2000" b="1" dirty="0">
                <a:solidFill>
                  <a:srgbClr val="000099"/>
                </a:solidFill>
                <a:latin typeface="Arial"/>
                <a:ea typeface="ＭＳ Ｐゴシック" panose="020B0600070205080204" pitchFamily="34" charset="-128"/>
              </a:rPr>
              <a:t>limité dans le temps</a:t>
            </a:r>
          </a:p>
          <a:p>
            <a:pPr>
              <a:lnSpc>
                <a:spcPct val="120000"/>
              </a:lnSpc>
              <a:defRPr/>
            </a:pPr>
            <a:endParaRPr lang="fr-FR" altLang="fr-FR" sz="2000" dirty="0">
              <a:solidFill>
                <a:srgbClr val="000099"/>
              </a:solidFill>
              <a:latin typeface="Arial"/>
              <a:ea typeface="ＭＳ Ｐゴシック" panose="020B0600070205080204" pitchFamily="34" charset="-128"/>
            </a:endParaRPr>
          </a:p>
          <a:p>
            <a:pPr marL="342900" indent="-342900">
              <a:lnSpc>
                <a:spcPct val="120000"/>
              </a:lnSpc>
              <a:buClr>
                <a:srgbClr val="62C400"/>
              </a:buClr>
              <a:buFontTx/>
              <a:buBlip>
                <a:blip r:embed="rId3"/>
              </a:buBlip>
              <a:defRPr/>
            </a:pPr>
            <a:r>
              <a:rPr lang="fr-FR" altLang="fr-FR" sz="2000" dirty="0">
                <a:solidFill>
                  <a:srgbClr val="000099"/>
                </a:solidFill>
                <a:latin typeface="Arial"/>
                <a:ea typeface="ＭＳ Ｐゴシック" panose="020B0600070205080204" pitchFamily="34" charset="-128"/>
              </a:rPr>
              <a:t> </a:t>
            </a:r>
            <a:r>
              <a:rPr lang="fr-FR" altLang="fr-FR" sz="2000" b="1" dirty="0">
                <a:solidFill>
                  <a:srgbClr val="000099"/>
                </a:solidFill>
                <a:latin typeface="Arial"/>
                <a:ea typeface="ＭＳ Ｐゴシック" panose="020B0600070205080204" pitchFamily="34" charset="-128"/>
              </a:rPr>
              <a:t>Consultation médicale :</a:t>
            </a:r>
          </a:p>
          <a:p>
            <a:pPr marL="457200" lvl="1" indent="0">
              <a:spcBef>
                <a:spcPct val="50000"/>
              </a:spcBef>
              <a:buClr>
                <a:srgbClr val="62C400"/>
              </a:buClr>
              <a:defRPr/>
            </a:pPr>
            <a:r>
              <a:rPr lang="fr-FR" altLang="fr-FR" sz="2000" b="1" dirty="0">
                <a:solidFill>
                  <a:srgbClr val="000099"/>
                </a:solidFill>
                <a:latin typeface="Arial"/>
                <a:ea typeface="ＭＳ Ｐゴシック" panose="020B0600070205080204" pitchFamily="34" charset="-128"/>
              </a:rPr>
              <a:t>- si pas d</a:t>
            </a:r>
            <a:r>
              <a:rPr lang="ja-JP" altLang="fr-FR" sz="2000" b="1" dirty="0">
                <a:solidFill>
                  <a:srgbClr val="000099"/>
                </a:solidFill>
                <a:latin typeface="Arial"/>
                <a:ea typeface="ＭＳ Ｐゴシック" panose="020B0600070205080204" pitchFamily="34" charset="-128"/>
              </a:rPr>
              <a:t>’</a:t>
            </a:r>
            <a:r>
              <a:rPr lang="fr-FR" altLang="ja-JP" sz="2000" b="1" dirty="0">
                <a:solidFill>
                  <a:srgbClr val="000099"/>
                </a:solidFill>
                <a:latin typeface="Arial"/>
                <a:ea typeface="ＭＳ Ｐゴシック" panose="020B0600070205080204" pitchFamily="34" charset="-128"/>
              </a:rPr>
              <a:t>amélioration rapide (sous 8 jours)</a:t>
            </a:r>
          </a:p>
          <a:p>
            <a:pPr marL="457200" lvl="1" indent="0">
              <a:spcBef>
                <a:spcPct val="50000"/>
              </a:spcBef>
              <a:buClr>
                <a:srgbClr val="62C400"/>
              </a:buClr>
              <a:defRPr/>
            </a:pPr>
            <a:r>
              <a:rPr lang="fr-FR" altLang="ja-JP" sz="2000" b="1" dirty="0">
                <a:solidFill>
                  <a:srgbClr val="000099"/>
                </a:solidFill>
                <a:latin typeface="Arial"/>
                <a:ea typeface="ＭＳ Ｐゴシック" panose="020B0600070205080204" pitchFamily="34" charset="-128"/>
              </a:rPr>
              <a:t>- besoin d’un traitement de terrain</a:t>
            </a:r>
          </a:p>
        </p:txBody>
      </p:sp>
      <p:pic>
        <p:nvPicPr>
          <p:cNvPr id="599042"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7938" y="1196975"/>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904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297" name="Groupe 6"/>
          <p:cNvGrpSpPr>
            <a:grpSpLocks/>
          </p:cNvGrpSpPr>
          <p:nvPr/>
        </p:nvGrpSpPr>
        <p:grpSpPr bwMode="auto">
          <a:xfrm>
            <a:off x="3967163" y="1825625"/>
            <a:ext cx="7239000" cy="3808413"/>
            <a:chOff x="3967163" y="1825816"/>
            <a:chExt cx="7238661" cy="3808073"/>
          </a:xfrm>
        </p:grpSpPr>
        <p:grpSp>
          <p:nvGrpSpPr>
            <p:cNvPr id="311333" name="Groupe 5"/>
            <p:cNvGrpSpPr>
              <a:grpSpLocks/>
            </p:cNvGrpSpPr>
            <p:nvPr/>
          </p:nvGrpSpPr>
          <p:grpSpPr bwMode="auto">
            <a:xfrm>
              <a:off x="3967163" y="1978025"/>
              <a:ext cx="3954462" cy="2820988"/>
              <a:chOff x="3967163" y="1978025"/>
              <a:chExt cx="3954462" cy="2820988"/>
            </a:xfrm>
          </p:grpSpPr>
          <p:sp>
            <p:nvSpPr>
              <p:cNvPr id="3" name="Rectangle 2"/>
              <p:cNvSpPr/>
              <p:nvPr/>
            </p:nvSpPr>
            <p:spPr>
              <a:xfrm>
                <a:off x="3992562" y="3446509"/>
                <a:ext cx="2014443" cy="135084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311336" name="Groupe 4"/>
              <p:cNvGrpSpPr>
                <a:grpSpLocks/>
              </p:cNvGrpSpPr>
              <p:nvPr/>
            </p:nvGrpSpPr>
            <p:grpSpPr bwMode="auto">
              <a:xfrm>
                <a:off x="3967163" y="1978025"/>
                <a:ext cx="3954462" cy="2820988"/>
                <a:chOff x="3967163" y="1978025"/>
                <a:chExt cx="3954462" cy="2820988"/>
              </a:xfrm>
            </p:grpSpPr>
            <p:sp>
              <p:nvSpPr>
                <p:cNvPr id="2" name="Rectangle 1"/>
                <p:cNvSpPr/>
                <p:nvPr/>
              </p:nvSpPr>
              <p:spPr>
                <a:xfrm>
                  <a:off x="5994305" y="1994076"/>
                  <a:ext cx="1914435" cy="2803275"/>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311338" name="Groupe 52"/>
                <p:cNvGrpSpPr>
                  <a:grpSpLocks/>
                </p:cNvGrpSpPr>
                <p:nvPr/>
              </p:nvGrpSpPr>
              <p:grpSpPr bwMode="auto">
                <a:xfrm>
                  <a:off x="3967163" y="1978025"/>
                  <a:ext cx="3954462" cy="2820988"/>
                  <a:chOff x="2543050" y="1977368"/>
                  <a:chExt cx="3954457" cy="2822328"/>
                </a:xfrm>
              </p:grpSpPr>
              <p:grpSp>
                <p:nvGrpSpPr>
                  <p:cNvPr id="311339" name="Groupe 9"/>
                  <p:cNvGrpSpPr>
                    <a:grpSpLocks/>
                  </p:cNvGrpSpPr>
                  <p:nvPr/>
                </p:nvGrpSpPr>
                <p:grpSpPr bwMode="auto">
                  <a:xfrm>
                    <a:off x="2555750" y="1977368"/>
                    <a:ext cx="3941757" cy="2822328"/>
                    <a:chOff x="2748195" y="2224318"/>
                    <a:chExt cx="3411540" cy="2670656"/>
                  </a:xfrm>
                </p:grpSpPr>
                <p:sp>
                  <p:nvSpPr>
                    <p:cNvPr id="311341"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11342" name="Groupe 3"/>
                    <p:cNvGrpSpPr>
                      <a:grpSpLocks/>
                    </p:cNvGrpSpPr>
                    <p:nvPr/>
                  </p:nvGrpSpPr>
                  <p:grpSpPr bwMode="auto">
                    <a:xfrm>
                      <a:off x="2748195" y="2224318"/>
                      <a:ext cx="3411344" cy="2670656"/>
                      <a:chOff x="2748195" y="2224318"/>
                      <a:chExt cx="3411344" cy="2670656"/>
                    </a:xfrm>
                  </p:grpSpPr>
                  <p:sp>
                    <p:nvSpPr>
                      <p:cNvPr id="311343"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11344" name="Group 5"/>
                      <p:cNvGrpSpPr>
                        <a:grpSpLocks/>
                      </p:cNvGrpSpPr>
                      <p:nvPr/>
                    </p:nvGrpSpPr>
                    <p:grpSpPr bwMode="auto">
                      <a:xfrm>
                        <a:off x="2748195" y="2224318"/>
                        <a:ext cx="3411344" cy="2670656"/>
                        <a:chOff x="1746" y="1246"/>
                        <a:chExt cx="2366" cy="1867"/>
                      </a:xfrm>
                    </p:grpSpPr>
                    <p:sp>
                      <p:nvSpPr>
                        <p:cNvPr id="311345"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grpSp>
                      <p:nvGrpSpPr>
                        <p:cNvPr id="311346" name="Group 7"/>
                        <p:cNvGrpSpPr>
                          <a:grpSpLocks/>
                        </p:cNvGrpSpPr>
                        <p:nvPr/>
                      </p:nvGrpSpPr>
                      <p:grpSpPr bwMode="auto">
                        <a:xfrm>
                          <a:off x="1758" y="1246"/>
                          <a:ext cx="2174" cy="1845"/>
                          <a:chOff x="1758" y="1246"/>
                          <a:chExt cx="2174" cy="1845"/>
                        </a:xfrm>
                      </p:grpSpPr>
                      <p:sp>
                        <p:nvSpPr>
                          <p:cNvPr id="311347"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rPr>
                              <a:t>Aspect</a:t>
                            </a:r>
                          </a:p>
                          <a:p>
                            <a:r>
                              <a:rPr lang="fr-FR" altLang="fr-FR" sz="1400" b="1">
                                <a:solidFill>
                                  <a:srgbClr val="000000"/>
                                </a:solidFill>
                                <a:ea typeface="MS PGothic" panose="020B0600070205080204" pitchFamily="34" charset="-128"/>
                              </a:rPr>
                              <a:t>Stade</a:t>
                            </a:r>
                          </a:p>
                          <a:p>
                            <a:r>
                              <a:rPr lang="fr-FR" altLang="fr-FR" sz="1400" b="1">
                                <a:solidFill>
                                  <a:srgbClr val="000000"/>
                                </a:solidFill>
                                <a:ea typeface="MS PGothic" panose="020B0600070205080204" pitchFamily="34" charset="-128"/>
                              </a:rPr>
                              <a:t>Localisation</a:t>
                            </a:r>
                          </a:p>
                        </p:txBody>
                      </p:sp>
                      <p:sp>
                        <p:nvSpPr>
                          <p:cNvPr id="311348"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rPr>
                              <a:t>I</a:t>
                            </a:r>
                          </a:p>
                        </p:txBody>
                      </p:sp>
                      <p:sp>
                        <p:nvSpPr>
                          <p:cNvPr id="311349"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chemeClr val="bg1"/>
                                </a:solidFill>
                                <a:ea typeface="MS PGothic" panose="020B0600070205080204" pitchFamily="34" charset="-128"/>
                              </a:rPr>
                              <a:t>II</a:t>
                            </a:r>
                          </a:p>
                        </p:txBody>
                      </p:sp>
                      <p:sp>
                        <p:nvSpPr>
                          <p:cNvPr id="311350"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chemeClr val="bg1"/>
                                </a:solidFill>
                                <a:ea typeface="MS PGothic" panose="020B0600070205080204" pitchFamily="34" charset="-128"/>
                              </a:rPr>
                              <a:t>III</a:t>
                            </a:r>
                          </a:p>
                        </p:txBody>
                      </p:sp>
                      <p:sp>
                        <p:nvSpPr>
                          <p:cNvPr id="311351"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chemeClr val="bg1"/>
                                </a:solidFill>
                                <a:ea typeface="MS PGothic" panose="020B0600070205080204" pitchFamily="34" charset="-128"/>
                              </a:rPr>
                              <a:t>IV</a:t>
                            </a:r>
                          </a:p>
                        </p:txBody>
                      </p:sp>
                      <p:sp>
                        <p:nvSpPr>
                          <p:cNvPr id="311352"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chemeClr val="bg1"/>
                                </a:solidFill>
                                <a:ea typeface="MS PGothic" panose="020B0600070205080204" pitchFamily="34" charset="-128"/>
                              </a:rPr>
                              <a:t>Signes concomitants</a:t>
                            </a:r>
                          </a:p>
                        </p:txBody>
                      </p:sp>
                      <p:sp>
                        <p:nvSpPr>
                          <p:cNvPr id="311353"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chemeClr val="bg1"/>
                                </a:solidFill>
                                <a:ea typeface="MS PGothic" panose="020B0600070205080204" pitchFamily="34" charset="-128"/>
                              </a:rPr>
                              <a:t>Modalités</a:t>
                            </a:r>
                          </a:p>
                        </p:txBody>
                      </p:sp>
                      <p:sp>
                        <p:nvSpPr>
                          <p:cNvPr id="311354"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chemeClr val="bg1"/>
                                </a:solidFill>
                                <a:ea typeface="MS PGothic" panose="020B0600070205080204" pitchFamily="34" charset="-128"/>
                              </a:rPr>
                              <a:t>Sensations</a:t>
                            </a:r>
                          </a:p>
                        </p:txBody>
                      </p:sp>
                    </p:grpSp>
                  </p:grpSp>
                </p:grpSp>
              </p:grpSp>
              <p:sp>
                <p:nvSpPr>
                  <p:cNvPr id="196646" name="ZoneTexte 52"/>
                  <p:cNvSpPr txBox="1">
                    <a:spLocks noChangeArrowheads="1"/>
                  </p:cNvSpPr>
                  <p:nvPr/>
                </p:nvSpPr>
                <p:spPr bwMode="auto">
                  <a:xfrm>
                    <a:off x="2543050" y="2215762"/>
                    <a:ext cx="2039839" cy="44626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50" b="1" dirty="0">
                        <a:solidFill>
                          <a:srgbClr val="000099"/>
                        </a:solidFill>
                      </a:rPr>
                      <a:t>15-30CH</a:t>
                    </a:r>
                  </a:p>
                </p:txBody>
              </p:sp>
            </p:grpSp>
          </p:grpSp>
        </p:grpSp>
        <p:sp>
          <p:nvSpPr>
            <p:cNvPr id="56" name="ZoneTexte 55"/>
            <p:cNvSpPr txBox="1"/>
            <p:nvPr/>
          </p:nvSpPr>
          <p:spPr>
            <a:xfrm>
              <a:off x="10589903" y="1825816"/>
              <a:ext cx="615921" cy="3808073"/>
            </a:xfrm>
            <a:prstGeom prst="rect">
              <a:avLst/>
            </a:prstGeom>
            <a:solidFill>
              <a:srgbClr val="95C41D"/>
            </a:solidFill>
            <a:ln>
              <a:noFill/>
            </a:ln>
          </p:spPr>
          <p:txBody>
            <a:bodyPr vert="vert">
              <a:spAutoFit/>
            </a:bodyPr>
            <a:lstStyle/>
            <a:p>
              <a:pPr algn="ctr" fontAlgn="auto">
                <a:spcBef>
                  <a:spcPts val="0"/>
                </a:spcBef>
                <a:spcAft>
                  <a:spcPts val="0"/>
                </a:spcAft>
                <a:defRPr/>
              </a:pPr>
              <a:r>
                <a:rPr lang="fr-FR" sz="2800" b="1" dirty="0">
                  <a:solidFill>
                    <a:schemeClr val="bg1"/>
                  </a:solidFill>
                  <a:latin typeface="+mn-lt"/>
                </a:rPr>
                <a:t>R</a:t>
              </a:r>
              <a:r>
                <a:rPr lang="fr-FR" dirty="0">
                  <a:solidFill>
                    <a:schemeClr val="bg1"/>
                  </a:solidFill>
                  <a:latin typeface="+mn-lt"/>
                </a:rPr>
                <a:t>éaction</a:t>
              </a:r>
              <a:r>
                <a:rPr lang="fr-FR" b="1" dirty="0">
                  <a:solidFill>
                    <a:schemeClr val="bg1"/>
                  </a:solidFill>
                  <a:latin typeface="+mn-lt"/>
                </a:rPr>
                <a:t> </a:t>
              </a:r>
              <a:r>
                <a:rPr lang="fr-FR" sz="2800" b="1" dirty="0">
                  <a:solidFill>
                    <a:schemeClr val="bg1"/>
                  </a:solidFill>
                  <a:latin typeface="+mn-lt"/>
                </a:rPr>
                <a:t>I</a:t>
              </a:r>
              <a:r>
                <a:rPr lang="fr-FR" dirty="0">
                  <a:solidFill>
                    <a:schemeClr val="bg1"/>
                  </a:solidFill>
                  <a:latin typeface="+mn-lt"/>
                </a:rPr>
                <a:t>ndividuelle</a:t>
              </a:r>
              <a:r>
                <a:rPr lang="fr-FR" b="1" dirty="0">
                  <a:solidFill>
                    <a:schemeClr val="bg1"/>
                  </a:solidFill>
                  <a:latin typeface="+mn-lt"/>
                </a:rPr>
                <a:t> </a:t>
              </a:r>
              <a:r>
                <a:rPr lang="fr-FR" dirty="0">
                  <a:solidFill>
                    <a:schemeClr val="bg1"/>
                  </a:solidFill>
                  <a:latin typeface="+mn-lt"/>
                </a:rPr>
                <a:t>du </a:t>
              </a:r>
              <a:r>
                <a:rPr lang="fr-FR" sz="2800" b="1" dirty="0">
                  <a:solidFill>
                    <a:schemeClr val="bg1"/>
                  </a:solidFill>
                  <a:latin typeface="+mn-lt"/>
                </a:rPr>
                <a:t>M</a:t>
              </a:r>
              <a:r>
                <a:rPr lang="fr-FR" dirty="0">
                  <a:solidFill>
                    <a:schemeClr val="bg1"/>
                  </a:solidFill>
                  <a:latin typeface="+mn-lt"/>
                </a:rPr>
                <a:t>alade</a:t>
              </a:r>
            </a:p>
          </p:txBody>
        </p:sp>
      </p:grpSp>
      <p:sp>
        <p:nvSpPr>
          <p:cNvPr id="311298"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endParaRPr lang="fr-FR" altLang="fr-FR" sz="1700">
              <a:solidFill>
                <a:srgbClr val="009900"/>
              </a:solidFill>
              <a:ea typeface="MS PGothic" panose="020B0600070205080204" pitchFamily="34" charset="-128"/>
              <a:cs typeface="Arial" panose="020B0604020202020204" pitchFamily="34" charset="0"/>
            </a:endParaRPr>
          </a:p>
        </p:txBody>
      </p:sp>
      <p:grpSp>
        <p:nvGrpSpPr>
          <p:cNvPr id="70" name="Groupe 69"/>
          <p:cNvGrpSpPr>
            <a:grpSpLocks/>
          </p:cNvGrpSpPr>
          <p:nvPr/>
        </p:nvGrpSpPr>
        <p:grpSpPr bwMode="auto">
          <a:xfrm>
            <a:off x="2128838" y="4787900"/>
            <a:ext cx="8359775" cy="1630363"/>
            <a:chOff x="686962" y="5150607"/>
            <a:chExt cx="8359774" cy="1630177"/>
          </a:xfrm>
        </p:grpSpPr>
        <p:grpSp>
          <p:nvGrpSpPr>
            <p:cNvPr id="311322" name="Group 23"/>
            <p:cNvGrpSpPr>
              <a:grpSpLocks/>
            </p:cNvGrpSpPr>
            <p:nvPr/>
          </p:nvGrpSpPr>
          <p:grpSpPr bwMode="auto">
            <a:xfrm>
              <a:off x="2537329" y="5150607"/>
              <a:ext cx="3942222" cy="1166340"/>
              <a:chOff x="1509" y="3123"/>
              <a:chExt cx="2455" cy="486"/>
            </a:xfrm>
          </p:grpSpPr>
          <p:sp>
            <p:nvSpPr>
              <p:cNvPr id="311331"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sp>
            <p:nvSpPr>
              <p:cNvPr id="311332"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11323"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Puis-je définir le Type sensible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24"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Quelles maladies faites-vous </a:t>
              </a:r>
            </a:p>
            <a:p>
              <a:pPr algn="ctr"/>
              <a:r>
                <a:rPr lang="fr-FR" altLang="ja-JP" sz="1200" i="1">
                  <a:solidFill>
                    <a:srgbClr val="000000"/>
                  </a:solidFill>
                  <a:ea typeface="MS Mincho" panose="02020609040205080304" pitchFamily="49" charset="-128"/>
                </a:rPr>
                <a:t>(ou avez-vous fait) et à quel rythme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25"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rPr>
                <a:t>Type sensible</a:t>
              </a:r>
            </a:p>
          </p:txBody>
        </p:sp>
        <p:sp>
          <p:nvSpPr>
            <p:cNvPr id="311326"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311329"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5 gr/j à 1 dose/semaine</a:t>
              </a:r>
            </a:p>
          </p:txBody>
        </p:sp>
        <p:sp>
          <p:nvSpPr>
            <p:cNvPr id="311330"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311318"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5 gr à répéter</a:t>
              </a:r>
              <a:r>
                <a:rPr lang="en-US" altLang="fr-FR" sz="1200" b="1">
                  <a:solidFill>
                    <a:srgbClr val="4040B3"/>
                  </a:solidFill>
                  <a:ea typeface="MS PGothic" panose="020B0600070205080204" pitchFamily="34" charset="-128"/>
                  <a:sym typeface="Symbol" panose="05050102010706020507" pitchFamily="18" charset="2"/>
                </a:rPr>
                <a:t> - ESA</a:t>
              </a:r>
              <a:r>
                <a:rPr lang="fr-FR" altLang="fr-FR" sz="1200" b="1">
                  <a:solidFill>
                    <a:srgbClr val="4040B3"/>
                  </a:solidFill>
                  <a:ea typeface="MS PGothic" panose="020B0600070205080204" pitchFamily="34" charset="-128"/>
                </a:rPr>
                <a:t> </a:t>
              </a:r>
            </a:p>
          </p:txBody>
        </p:sp>
        <p:sp>
          <p:nvSpPr>
            <p:cNvPr id="311319"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MS PGothic" panose="020B0600070205080204" pitchFamily="34" charset="-128"/>
                </a:rPr>
                <a:t>5 gr/j à 1 dose/semaine</a:t>
              </a:r>
            </a:p>
          </p:txBody>
        </p:sp>
        <p:sp>
          <p:nvSpPr>
            <p:cNvPr id="311320"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1200" b="1">
                  <a:solidFill>
                    <a:srgbClr val="3333CC"/>
                  </a:solidFill>
                  <a:ea typeface="MS PGothic" panose="020B0600070205080204" pitchFamily="34" charset="-128"/>
                </a:rPr>
                <a:t>15 – 30 CH</a:t>
              </a:r>
            </a:p>
          </p:txBody>
        </p:sp>
        <p:sp>
          <p:nvSpPr>
            <p:cNvPr id="311321"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cs typeface="Arial" panose="020B0604020202020204" pitchFamily="34"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311308" name="Group 36"/>
            <p:cNvGrpSpPr>
              <a:grpSpLocks/>
            </p:cNvGrpSpPr>
            <p:nvPr/>
          </p:nvGrpSpPr>
          <p:grpSpPr bwMode="auto">
            <a:xfrm>
              <a:off x="2695359" y="1888738"/>
              <a:ext cx="3941932" cy="809637"/>
              <a:chOff x="1693" y="852"/>
              <a:chExt cx="2734" cy="566"/>
            </a:xfrm>
          </p:grpSpPr>
          <p:grpSp>
            <p:nvGrpSpPr>
              <p:cNvPr id="311310" name="Group 37"/>
              <p:cNvGrpSpPr>
                <a:grpSpLocks/>
              </p:cNvGrpSpPr>
              <p:nvPr/>
            </p:nvGrpSpPr>
            <p:grpSpPr bwMode="auto">
              <a:xfrm>
                <a:off x="1693" y="852"/>
                <a:ext cx="2734" cy="566"/>
                <a:chOff x="1700" y="967"/>
                <a:chExt cx="2343" cy="537"/>
              </a:xfrm>
            </p:grpSpPr>
            <p:grpSp>
              <p:nvGrpSpPr>
                <p:cNvPr id="311312" name="Group 38"/>
                <p:cNvGrpSpPr>
                  <a:grpSpLocks/>
                </p:cNvGrpSpPr>
                <p:nvPr/>
              </p:nvGrpSpPr>
              <p:grpSpPr bwMode="auto">
                <a:xfrm>
                  <a:off x="1707" y="967"/>
                  <a:ext cx="2336" cy="537"/>
                  <a:chOff x="1707" y="1058"/>
                  <a:chExt cx="2336" cy="537"/>
                </a:xfrm>
              </p:grpSpPr>
              <p:sp>
                <p:nvSpPr>
                  <p:cNvPr id="311314"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1315"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11313"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11311"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rPr>
                  <a:t>Etiologie</a:t>
                </a:r>
              </a:p>
            </p:txBody>
          </p:sp>
        </p:grpSp>
        <p:sp>
          <p:nvSpPr>
            <p:cNvPr id="311309"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Depuis quand ? </a:t>
              </a:r>
            </a:p>
            <a:p>
              <a:pPr algn="ctr"/>
              <a:r>
                <a:rPr lang="fr-FR" altLang="ja-JP" sz="1200" i="1">
                  <a:solidFill>
                    <a:srgbClr val="000000"/>
                  </a:solidFill>
                  <a:ea typeface="MS Mincho" panose="02020609040205080304" pitchFamily="49" charset="-128"/>
                </a:rPr>
                <a:t>A la suite de quoi ?</a:t>
              </a:r>
            </a:p>
            <a:p>
              <a:endParaRPr lang="fr-FR" altLang="fr-FR" sz="160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311304"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ressentez-vous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05"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vous arrive-t-il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06"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Avez-vous d’autres signes</a:t>
              </a:r>
            </a:p>
            <a:p>
              <a:pPr algn="ctr"/>
              <a:r>
                <a:rPr lang="fr-FR" altLang="ja-JP" sz="1200" i="1">
                  <a:solidFill>
                    <a:srgbClr val="000000"/>
                  </a:solidFill>
                  <a:ea typeface="MS Mincho" panose="02020609040205080304" pitchFamily="49" charset="-128"/>
                </a:rPr>
                <a:t>à ajouter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311307"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ea typeface="MS PGothic" panose="020B0600070205080204" pitchFamily="34" charset="-128"/>
                </a:rPr>
                <a:t>Qu'est-ce qui vous améliore ?</a:t>
              </a:r>
            </a:p>
            <a:p>
              <a:r>
                <a:rPr lang="fr-FR" altLang="ja-JP" sz="1200" i="1">
                  <a:solidFill>
                    <a:srgbClr val="000000"/>
                  </a:solidFill>
                  <a:ea typeface="MS PGothic" panose="020B0600070205080204" pitchFamily="34" charset="-128"/>
                </a:rPr>
                <a:t>Qu'est-ce qui vous aggrave ?</a:t>
              </a:r>
              <a:endParaRPr lang="fr-FR" altLang="ja-JP" sz="1200" i="1">
                <a:solidFill>
                  <a:srgbClr val="000000"/>
                </a:solidFill>
                <a:ea typeface="MS Mincho" panose="02020609040205080304" pitchFamily="49" charset="-128"/>
              </a:endParaRPr>
            </a:p>
            <a:p>
              <a:endParaRPr lang="fr-FR" altLang="fr-FR" sz="1200">
                <a:solidFill>
                  <a:srgbClr val="000000"/>
                </a:solidFill>
                <a:ea typeface="MS PGothic" panose="020B0600070205080204" pitchFamily="34" charset="-128"/>
              </a:endParaRPr>
            </a:p>
          </p:txBody>
        </p:sp>
      </p:grpSp>
      <p:sp>
        <p:nvSpPr>
          <p:cNvPr id="6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ea typeface="Tahoma" panose="020B0604030504040204" pitchFamily="34" charset="0"/>
                <a:cs typeface="Arial" panose="020B0604020202020204" pitchFamily="34" charset="0"/>
              </a:rPr>
              <a:t>2.2. Méthodologie de conseil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Espace réservé du contenu 2"/>
          <p:cNvSpPr>
            <a:spLocks noGrp="1"/>
          </p:cNvSpPr>
          <p:nvPr>
            <p:ph idx="4294967295"/>
          </p:nvPr>
        </p:nvSpPr>
        <p:spPr bwMode="auto">
          <a:xfrm>
            <a:off x="982663" y="1844675"/>
            <a:ext cx="6191250" cy="1295400"/>
          </a:xfrm>
          <a:prstGeom prst="rect">
            <a:avLst/>
          </a:prstGeom>
          <a:solidFill>
            <a:srgbClr val="FFFFFF"/>
          </a:solidFill>
        </p:spPr>
        <p:txBody>
          <a:bodyPr/>
          <a:lstStyle/>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Acné induite par certaines thérapies ciblées</a:t>
            </a:r>
          </a:p>
          <a:p>
            <a:pPr>
              <a:buClr>
                <a:srgbClr val="33CC33"/>
              </a:buClr>
              <a:buFontTx/>
              <a:buNone/>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Marqueur indirect de la réponse </a:t>
            </a:r>
            <a:r>
              <a:rPr lang="fr-FR" altLang="fr-FR" sz="2000" dirty="0" err="1">
                <a:solidFill>
                  <a:srgbClr val="000099"/>
                </a:solidFill>
                <a:latin typeface="+mj-lt"/>
                <a:ea typeface="ＭＳ Ｐゴシック" panose="020B0600070205080204" pitchFamily="34" charset="-128"/>
                <a:cs typeface="Arial" panose="020B0604020202020204" pitchFamily="34" charset="0"/>
              </a:rPr>
              <a:t>antitumorale</a:t>
            </a: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p:txBody>
      </p:sp>
      <p:sp>
        <p:nvSpPr>
          <p:cNvPr id="601090" name="Rectangle 6"/>
          <p:cNvSpPr>
            <a:spLocks noChangeArrowheads="1"/>
          </p:cNvSpPr>
          <p:nvPr/>
        </p:nvSpPr>
        <p:spPr bwMode="auto">
          <a:xfrm>
            <a:off x="2397125" y="1055688"/>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pic>
        <p:nvPicPr>
          <p:cNvPr id="139273" name="Picture 9" descr="acnechimio"/>
          <p:cNvPicPr>
            <a:picLocks noChangeAspect="1" noChangeArrowheads="1"/>
          </p:cNvPicPr>
          <p:nvPr/>
        </p:nvPicPr>
        <p:blipFill>
          <a:blip r:embed="rId4"/>
          <a:srcRect/>
          <a:stretch>
            <a:fillRect/>
          </a:stretch>
        </p:blipFill>
        <p:spPr bwMode="auto">
          <a:xfrm>
            <a:off x="3863975" y="3573463"/>
            <a:ext cx="4597400" cy="2497137"/>
          </a:xfrm>
          <a:prstGeom prst="rect">
            <a:avLst/>
          </a:prstGeom>
          <a:ln>
            <a:noFill/>
          </a:ln>
          <a:effectLst>
            <a:outerShdw blurRad="292100" dist="139700" dir="2700000" algn="tl" rotWithShape="0">
              <a:srgbClr val="333333">
                <a:alpha val="65000"/>
              </a:srgbClr>
            </a:outerShdw>
          </a:effectLst>
        </p:spPr>
      </p:pic>
      <p:sp>
        <p:nvSpPr>
          <p:cNvPr id="60109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Espace réservé du contenu 2"/>
          <p:cNvSpPr>
            <a:spLocks noGrp="1"/>
          </p:cNvSpPr>
          <p:nvPr>
            <p:ph idx="4294967295"/>
          </p:nvPr>
        </p:nvSpPr>
        <p:spPr bwMode="auto">
          <a:xfrm>
            <a:off x="457200" y="2316163"/>
            <a:ext cx="6624638" cy="1223962"/>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spcBef>
                <a:spcPct val="0"/>
              </a:spcBef>
              <a:buClr>
                <a:srgbClr val="5CD65C"/>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Petites vésicules claires entourées d’un halo rouge</a:t>
            </a:r>
          </a:p>
          <a:p>
            <a:pPr>
              <a:lnSpc>
                <a:spcPct val="110000"/>
              </a:lnSpc>
              <a:spcBef>
                <a:spcPct val="0"/>
              </a:spcBef>
              <a:buFontTx/>
              <a:buNone/>
            </a:pPr>
            <a:r>
              <a:rPr lang="fr-FR" altLang="fr-FR" sz="1600">
                <a:solidFill>
                  <a:srgbClr val="000099"/>
                </a:solidFill>
                <a:ea typeface="MS PGothic" panose="020B0600070205080204" pitchFamily="34" charset="-128"/>
                <a:cs typeface="Arial" panose="020B0604020202020204" pitchFamily="34" charset="0"/>
              </a:rPr>
              <a:t>      Démangeaisons intenses </a:t>
            </a:r>
            <a:r>
              <a:rPr lang="fr-FR" altLang="fr-FR" sz="1600" i="1">
                <a:solidFill>
                  <a:srgbClr val="000099"/>
                </a:solidFill>
                <a:ea typeface="MS PGothic" panose="020B0600070205080204" pitchFamily="34" charset="-128"/>
                <a:cs typeface="Arial" panose="020B0604020202020204" pitchFamily="34" charset="0"/>
              </a:rPr>
              <a:t>non améliorées par le grattage </a:t>
            </a:r>
            <a:r>
              <a:rPr lang="fr-FR" altLang="fr-FR" sz="1600">
                <a:solidFill>
                  <a:srgbClr val="000099"/>
                </a:solidFill>
                <a:ea typeface="MS PGothic" panose="020B0600070205080204" pitchFamily="34" charset="-128"/>
                <a:cs typeface="Arial" panose="020B0604020202020204" pitchFamily="34" charset="0"/>
              </a:rPr>
              <a:t>; </a:t>
            </a:r>
          </a:p>
          <a:p>
            <a:pPr>
              <a:lnSpc>
                <a:spcPct val="110000"/>
              </a:lnSpc>
              <a:spcBef>
                <a:spcPct val="0"/>
              </a:spcBef>
              <a:buFontTx/>
              <a:buNone/>
            </a:pPr>
            <a:r>
              <a:rPr lang="fr-FR" altLang="fr-FR" sz="1600">
                <a:solidFill>
                  <a:srgbClr val="000099"/>
                </a:solidFill>
                <a:ea typeface="MS PGothic" panose="020B0600070205080204" pitchFamily="34" charset="-128"/>
                <a:cs typeface="Arial" panose="020B0604020202020204" pitchFamily="34" charset="0"/>
              </a:rPr>
              <a:t>      xérose ; folliculite chimio-induite</a:t>
            </a:r>
          </a:p>
        </p:txBody>
      </p:sp>
      <p:sp>
        <p:nvSpPr>
          <p:cNvPr id="603138" name="Espace réservé du contenu 2"/>
          <p:cNvSpPr>
            <a:spLocks/>
          </p:cNvSpPr>
          <p:nvPr/>
        </p:nvSpPr>
        <p:spPr bwMode="auto">
          <a:xfrm>
            <a:off x="3503613" y="1563688"/>
            <a:ext cx="5183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None/>
            </a:pPr>
            <a:r>
              <a:rPr lang="fr-FR" altLang="fr-FR" u="sng">
                <a:solidFill>
                  <a:srgbClr val="000099"/>
                </a:solidFill>
                <a:ea typeface="MS PGothic" panose="020B0600070205080204" pitchFamily="34" charset="-128"/>
                <a:cs typeface="Arial" panose="020B0604020202020204" pitchFamily="34" charset="0"/>
              </a:rPr>
              <a:t>En complément d’un avis médical dermato</a:t>
            </a:r>
          </a:p>
        </p:txBody>
      </p:sp>
      <p:sp>
        <p:nvSpPr>
          <p:cNvPr id="390148" name="Text Box 6"/>
          <p:cNvSpPr>
            <a:spLocks noChangeArrowheads="1"/>
          </p:cNvSpPr>
          <p:nvPr/>
        </p:nvSpPr>
        <p:spPr bwMode="auto">
          <a:xfrm>
            <a:off x="7958138" y="2254250"/>
            <a:ext cx="3168650" cy="6731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Rhus toxicodendron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pic>
        <p:nvPicPr>
          <p:cNvPr id="390152" name="Image 4" descr="RHUS TOX VESICULES.png"/>
          <p:cNvPicPr>
            <a:picLocks noChangeAspect="1"/>
          </p:cNvPicPr>
          <p:nvPr/>
        </p:nvPicPr>
        <p:blipFill>
          <a:blip r:embed="rId4"/>
          <a:srcRect/>
          <a:stretch>
            <a:fillRect/>
          </a:stretch>
        </p:blipFill>
        <p:spPr bwMode="auto">
          <a:xfrm>
            <a:off x="3768725" y="3540125"/>
            <a:ext cx="4365625" cy="2735263"/>
          </a:xfrm>
          <a:prstGeom prst="rect">
            <a:avLst/>
          </a:prstGeom>
          <a:ln>
            <a:noFill/>
          </a:ln>
          <a:effectLst>
            <a:outerShdw blurRad="292100" dist="139700" dir="2700000" algn="tl" rotWithShape="0">
              <a:srgbClr val="333333">
                <a:alpha val="65000"/>
              </a:srgbClr>
            </a:outerShdw>
          </a:effectLst>
        </p:spPr>
      </p:pic>
      <p:sp>
        <p:nvSpPr>
          <p:cNvPr id="603141" name="Rectangle 6"/>
          <p:cNvSpPr>
            <a:spLocks noChangeArrowheads="1"/>
          </p:cNvSpPr>
          <p:nvPr/>
        </p:nvSpPr>
        <p:spPr bwMode="auto">
          <a:xfrm>
            <a:off x="2397125" y="1058863"/>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sp>
        <p:nvSpPr>
          <p:cNvPr id="60314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014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01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0146">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0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uiExpand="1" build="p" animBg="1"/>
      <p:bldP spid="39014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Espace réservé du contenu 2"/>
          <p:cNvSpPr>
            <a:spLocks/>
          </p:cNvSpPr>
          <p:nvPr/>
        </p:nvSpPr>
        <p:spPr bwMode="auto">
          <a:xfrm>
            <a:off x="3503613" y="1516063"/>
            <a:ext cx="5183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None/>
            </a:pPr>
            <a:r>
              <a:rPr lang="fr-FR" altLang="fr-FR" u="sng">
                <a:solidFill>
                  <a:srgbClr val="000099"/>
                </a:solidFill>
                <a:ea typeface="MS PGothic" panose="020B0600070205080204" pitchFamily="34" charset="-128"/>
                <a:cs typeface="Arial" panose="020B0604020202020204" pitchFamily="34" charset="0"/>
              </a:rPr>
              <a:t>En complément d’un avis médical dermato</a:t>
            </a:r>
          </a:p>
        </p:txBody>
      </p:sp>
      <p:sp>
        <p:nvSpPr>
          <p:cNvPr id="392195" name="Text Box 7"/>
          <p:cNvSpPr>
            <a:spLocks noChangeArrowheads="1"/>
          </p:cNvSpPr>
          <p:nvPr/>
        </p:nvSpPr>
        <p:spPr bwMode="auto">
          <a:xfrm>
            <a:off x="7958138" y="2117725"/>
            <a:ext cx="3168650"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Kalium bromatum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392196" name="Espace réservé du contenu 2"/>
          <p:cNvSpPr>
            <a:spLocks/>
          </p:cNvSpPr>
          <p:nvPr/>
        </p:nvSpPr>
        <p:spPr bwMode="auto">
          <a:xfrm>
            <a:off x="550863" y="2051050"/>
            <a:ext cx="4751387" cy="1584325"/>
          </a:xfrm>
          <a:prstGeom prst="rect">
            <a:avLst/>
          </a:prstGeom>
          <a:noFill/>
          <a:ln>
            <a:noFill/>
          </a:ln>
        </p:spPr>
        <p:txBody>
          <a:bodyPr/>
          <a:lstStyle>
            <a:lvl1pPr indent="274638">
              <a:defRPr>
                <a:solidFill>
                  <a:schemeClr val="tx1"/>
                </a:solidFill>
                <a:latin typeface="Arial" panose="020B0604020202020204" pitchFamily="34" charset="0"/>
              </a:defRPr>
            </a:lvl1pPr>
            <a:lvl2pPr marL="830263" indent="-285750">
              <a:defRPr>
                <a:solidFill>
                  <a:schemeClr val="tx1"/>
                </a:solidFill>
                <a:latin typeface="Arial" panose="020B0604020202020204" pitchFamily="34" charset="0"/>
              </a:defRPr>
            </a:lvl2pPr>
            <a:lvl3pPr marL="1238250" indent="-228600">
              <a:defRPr>
                <a:solidFill>
                  <a:schemeClr val="tx1"/>
                </a:solidFill>
                <a:latin typeface="Arial" panose="020B0604020202020204" pitchFamily="34" charset="0"/>
              </a:defRPr>
            </a:lvl3pPr>
            <a:lvl4pPr marL="1646238"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3333CC"/>
                </a:solidFill>
                <a:ea typeface="MS PGothic" panose="020B0600070205080204" pitchFamily="34" charset="-128"/>
                <a:cs typeface="Arial" panose="020B0604020202020204" pitchFamily="34" charset="0"/>
              </a:rPr>
              <a:t> </a:t>
            </a:r>
            <a:r>
              <a:rPr lang="fr-FR" altLang="fr-FR" sz="1600">
                <a:solidFill>
                  <a:srgbClr val="000099"/>
                </a:solidFill>
                <a:ea typeface="MS PGothic" panose="020B0600070205080204" pitchFamily="34" charset="-128"/>
                <a:cs typeface="Arial" panose="020B0604020202020204" pitchFamily="34" charset="0"/>
              </a:rPr>
              <a:t>Acné médicamenteuse</a:t>
            </a:r>
          </a:p>
          <a:p>
            <a:pPr>
              <a:lnSpc>
                <a:spcPct val="110000"/>
              </a:lnSpc>
              <a:spcBef>
                <a:spcPct val="20000"/>
              </a:spcBef>
              <a:buFont typeface="Arial" panose="020B0604020202020204" pitchFamily="34" charset="0"/>
              <a:buNone/>
            </a:pPr>
            <a:r>
              <a:rPr lang="fr-FR" altLang="fr-FR" sz="1600">
                <a:solidFill>
                  <a:srgbClr val="3333CC"/>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Acné pustuleuse et indurée au niveau</a:t>
            </a:r>
          </a:p>
          <a:p>
            <a:pPr>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du visage, de la poitrine, du dos</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Éruptions papulo-pustuleuses ; séborrhée</a:t>
            </a:r>
          </a:p>
        </p:txBody>
      </p:sp>
      <p:pic>
        <p:nvPicPr>
          <p:cNvPr id="392200" name="Image 5" descr="KALIUM BROMATUM Rosacée Odile Fleu.JPG"/>
          <p:cNvPicPr>
            <a:picLocks noChangeAspect="1"/>
          </p:cNvPicPr>
          <p:nvPr/>
        </p:nvPicPr>
        <p:blipFill rotWithShape="1">
          <a:blip r:embed="rId4" cstate="screen">
            <a:extLst>
              <a:ext uri="{28A0092B-C50C-407E-A947-70E740481C1C}">
                <a14:useLocalDpi xmlns:a14="http://schemas.microsoft.com/office/drawing/2010/main"/>
              </a:ext>
            </a:extLst>
          </a:blip>
          <a:srcRect l="12299" b="14448"/>
          <a:stretch/>
        </p:blipFill>
        <p:spPr bwMode="auto">
          <a:xfrm>
            <a:off x="3503613" y="3635375"/>
            <a:ext cx="4862512" cy="2900363"/>
          </a:xfrm>
          <a:prstGeom prst="rect">
            <a:avLst/>
          </a:prstGeom>
          <a:ln>
            <a:noFill/>
          </a:ln>
          <a:effectLst>
            <a:outerShdw blurRad="292100" dist="139700" dir="2700000" algn="tl" rotWithShape="0">
              <a:srgbClr val="333333">
                <a:alpha val="65000"/>
              </a:srgbClr>
            </a:outerShdw>
          </a:effectLst>
        </p:spPr>
      </p:pic>
      <p:sp>
        <p:nvSpPr>
          <p:cNvPr id="605189" name="Rectangle 6"/>
          <p:cNvSpPr>
            <a:spLocks noChangeArrowheads="1"/>
          </p:cNvSpPr>
          <p:nvPr/>
        </p:nvSpPr>
        <p:spPr bwMode="auto">
          <a:xfrm>
            <a:off x="2397125" y="1060450"/>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sp>
        <p:nvSpPr>
          <p:cNvPr id="60519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2195"/>
                                        </p:tgtEl>
                                        <p:attrNameLst>
                                          <p:attrName>style.visibility</p:attrName>
                                        </p:attrNameLst>
                                      </p:cBhvr>
                                      <p:to>
                                        <p:strVal val="visible"/>
                                      </p:to>
                                    </p:set>
                                    <p:animEffect transition="in" filter="blinds(horizontal)">
                                      <p:cBhvr>
                                        <p:cTn id="12" dur="500"/>
                                        <p:tgtEl>
                                          <p:spTgt spid="392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animBg="1"/>
      <p:bldP spid="39219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Espace réservé du contenu 2"/>
          <p:cNvSpPr>
            <a:spLocks/>
          </p:cNvSpPr>
          <p:nvPr/>
        </p:nvSpPr>
        <p:spPr bwMode="auto">
          <a:xfrm>
            <a:off x="3495675" y="1546225"/>
            <a:ext cx="51831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None/>
            </a:pPr>
            <a:r>
              <a:rPr lang="fr-FR" altLang="fr-FR" u="sng">
                <a:solidFill>
                  <a:srgbClr val="000099"/>
                </a:solidFill>
                <a:ea typeface="MS PGothic" panose="020B0600070205080204" pitchFamily="34" charset="-128"/>
                <a:cs typeface="Arial" panose="020B0604020202020204" pitchFamily="34" charset="0"/>
              </a:rPr>
              <a:t>En complément d’un avis médical dermato</a:t>
            </a:r>
          </a:p>
        </p:txBody>
      </p:sp>
      <p:sp>
        <p:nvSpPr>
          <p:cNvPr id="394243" name="Text Box 8"/>
          <p:cNvSpPr>
            <a:spLocks noChangeArrowheads="1"/>
          </p:cNvSpPr>
          <p:nvPr/>
        </p:nvSpPr>
        <p:spPr bwMode="auto">
          <a:xfrm>
            <a:off x="7958138" y="2117725"/>
            <a:ext cx="3168650"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Sulfur iodatum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394244" name="Espace réservé du contenu 2"/>
          <p:cNvSpPr>
            <a:spLocks/>
          </p:cNvSpPr>
          <p:nvPr/>
        </p:nvSpPr>
        <p:spPr bwMode="auto">
          <a:xfrm>
            <a:off x="447675" y="2117725"/>
            <a:ext cx="51943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3333CC"/>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Inflammation cutanée</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Acné papuleuse du front et du dos</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Folliculite</a:t>
            </a:r>
          </a:p>
        </p:txBody>
      </p:sp>
      <p:sp>
        <p:nvSpPr>
          <p:cNvPr id="607236" name="Rectangle 7"/>
          <p:cNvSpPr>
            <a:spLocks noChangeArrowheads="1"/>
          </p:cNvSpPr>
          <p:nvPr/>
        </p:nvSpPr>
        <p:spPr bwMode="auto">
          <a:xfrm>
            <a:off x="2397125" y="1054100"/>
            <a:ext cx="468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Folliculite médicamenteuse</a:t>
            </a:r>
          </a:p>
        </p:txBody>
      </p:sp>
      <p:pic>
        <p:nvPicPr>
          <p:cNvPr id="394248" name="Picture 8" descr="acné sulfur iod"/>
          <p:cNvPicPr>
            <a:picLocks noChangeAspect="1" noChangeArrowheads="1"/>
          </p:cNvPicPr>
          <p:nvPr/>
        </p:nvPicPr>
        <p:blipFill>
          <a:blip r:embed="rId4"/>
          <a:srcRect/>
          <a:stretch>
            <a:fillRect/>
          </a:stretch>
        </p:blipFill>
        <p:spPr bwMode="auto">
          <a:xfrm>
            <a:off x="4230688" y="3054350"/>
            <a:ext cx="3089275" cy="3571875"/>
          </a:xfrm>
          <a:prstGeom prst="rect">
            <a:avLst/>
          </a:prstGeom>
          <a:ln>
            <a:noFill/>
          </a:ln>
          <a:effectLst>
            <a:outerShdw blurRad="292100" dist="139700" dir="2700000" algn="tl" rotWithShape="0">
              <a:srgbClr val="333333">
                <a:alpha val="65000"/>
              </a:srgbClr>
            </a:outerShdw>
          </a:effectLst>
        </p:spPr>
      </p:pic>
      <p:sp>
        <p:nvSpPr>
          <p:cNvPr id="60723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4244"/>
                                        </p:tgtEl>
                                        <p:attrNameLst>
                                          <p:attrName>style.visibility</p:attrName>
                                        </p:attrNameLst>
                                      </p:cBhvr>
                                      <p:to>
                                        <p:strVal val="visible"/>
                                      </p:to>
                                    </p:set>
                                    <p:animEffect transition="in" filter="fade">
                                      <p:cBhvr>
                                        <p:cTn id="7" dur="1000"/>
                                        <p:tgtEl>
                                          <p:spTgt spid="394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94243"/>
                                        </p:tgtEl>
                                        <p:attrNameLst>
                                          <p:attrName>style.visibility</p:attrName>
                                        </p:attrNameLst>
                                      </p:cBhvr>
                                      <p:to>
                                        <p:strVal val="visible"/>
                                      </p:to>
                                    </p:set>
                                    <p:animEffect transition="in" filter="blinds(horizontal)">
                                      <p:cBhvr>
                                        <p:cTn id="12" dur="500"/>
                                        <p:tgtEl>
                                          <p:spTgt spid="394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animBg="1"/>
      <p:bldP spid="39424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p:cNvSpPr>
          <p:nvPr>
            <p:ph type="body" idx="4294967295"/>
          </p:nvPr>
        </p:nvSpPr>
        <p:spPr bwMode="auto">
          <a:xfrm>
            <a:off x="1025525" y="1684338"/>
            <a:ext cx="8229600" cy="2160587"/>
          </a:xfrm>
          <a:prstGeom prst="rect">
            <a:avLst/>
          </a:prstGeom>
          <a:solidFill>
            <a:srgbClr val="FFFFFF"/>
          </a:solidFill>
        </p:spPr>
        <p:txBody>
          <a:bodyPr/>
          <a:lstStyle/>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Paume des mains et/ou plante des pieds</a:t>
            </a:r>
          </a:p>
          <a:p>
            <a:pPr>
              <a:buClr>
                <a:srgbClr val="33CC33"/>
              </a:buClr>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Symptômes :</a:t>
            </a:r>
          </a:p>
          <a:p>
            <a:pPr lvl="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rougeurs, œdèmes, douleurs, sécheresse, desquamation</a:t>
            </a:r>
          </a:p>
          <a:p>
            <a:pPr lvl="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possibles crevasses et ulcérations</a:t>
            </a:r>
          </a:p>
        </p:txBody>
      </p:sp>
      <p:sp>
        <p:nvSpPr>
          <p:cNvPr id="609282" name="Rectangle 6"/>
          <p:cNvSpPr>
            <a:spLocks noChangeArrowheads="1"/>
          </p:cNvSpPr>
          <p:nvPr/>
        </p:nvSpPr>
        <p:spPr bwMode="auto">
          <a:xfrm>
            <a:off x="2397125" y="1096963"/>
            <a:ext cx="342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Syndrome mains-pieds</a:t>
            </a:r>
          </a:p>
        </p:txBody>
      </p:sp>
      <p:pic>
        <p:nvPicPr>
          <p:cNvPr id="133131" name="Espace réservé du contenu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75050" y="3603625"/>
            <a:ext cx="4249738" cy="3036888"/>
          </a:xfrm>
          <a:prstGeom prst="rect">
            <a:avLst/>
          </a:prstGeom>
          <a:ln>
            <a:noFill/>
          </a:ln>
          <a:effectLst>
            <a:outerShdw blurRad="190500" algn="tl" rotWithShape="0">
              <a:srgbClr val="000000">
                <a:alpha val="70000"/>
              </a:srgbClr>
            </a:outerShdw>
          </a:effectLst>
        </p:spPr>
      </p:pic>
      <p:sp>
        <p:nvSpPr>
          <p:cNvPr id="60928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u contenu 2"/>
          <p:cNvSpPr>
            <a:spLocks noGrp="1"/>
          </p:cNvSpPr>
          <p:nvPr>
            <p:ph idx="4294967295"/>
          </p:nvPr>
        </p:nvSpPr>
        <p:spPr bwMode="auto">
          <a:xfrm>
            <a:off x="550863" y="2071688"/>
            <a:ext cx="4691062" cy="792162"/>
          </a:xfrm>
          <a:prstGeom prst="rect">
            <a:avLst/>
          </a:prstGeom>
          <a:solidFill>
            <a:srgbClr val="FFFFFF"/>
          </a:solidFill>
        </p:spPr>
        <p:txBody>
          <a:bodyPr/>
          <a:lstStyle/>
          <a:p>
            <a:pPr>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Urticaires ou </a:t>
            </a:r>
            <a:r>
              <a:rPr lang="fr-FR" altLang="fr-FR" sz="1600" dirty="0" err="1">
                <a:solidFill>
                  <a:srgbClr val="000099"/>
                </a:solidFill>
                <a:latin typeface="+mj-lt"/>
                <a:ea typeface="ＭＳ Ｐゴシック" panose="020B0600070205080204" pitchFamily="34" charset="-128"/>
                <a:cs typeface="Arial" panose="020B0604020202020204" pitchFamily="34" charset="0"/>
              </a:rPr>
              <a:t>eczémas</a:t>
            </a:r>
            <a:r>
              <a:rPr lang="fr-FR" altLang="fr-FR" sz="1600" dirty="0">
                <a:solidFill>
                  <a:srgbClr val="000099"/>
                </a:solidFill>
                <a:latin typeface="+mj-lt"/>
                <a:ea typeface="ＭＳ Ｐゴシック" panose="020B0600070205080204" pitchFamily="34" charset="-128"/>
                <a:cs typeface="Arial" panose="020B0604020202020204" pitchFamily="34" charset="0"/>
              </a:rPr>
              <a:t> avec sensation d’augmentation de volume local, d’</a:t>
            </a:r>
            <a:r>
              <a:rPr lang="fr-FR" altLang="fr-FR" sz="1600" dirty="0" err="1">
                <a:solidFill>
                  <a:srgbClr val="000099"/>
                </a:solidFill>
                <a:latin typeface="+mj-lt"/>
                <a:ea typeface="ＭＳ Ｐゴシック" panose="020B0600070205080204" pitchFamily="34" charset="-128"/>
                <a:cs typeface="Arial" panose="020B0604020202020204" pitchFamily="34" charset="0"/>
              </a:rPr>
              <a:t>œdème</a:t>
            </a:r>
            <a:r>
              <a:rPr lang="fr-FR" altLang="fr-FR" sz="1600" dirty="0">
                <a:solidFill>
                  <a:srgbClr val="000099"/>
                </a:solidFill>
                <a:latin typeface="+mj-lt"/>
                <a:ea typeface="ＭＳ Ｐゴシック" panose="020B0600070205080204" pitchFamily="34" charset="-128"/>
                <a:cs typeface="Arial" panose="020B0604020202020204" pitchFamily="34" charset="0"/>
              </a:rPr>
              <a:t> et prurit </a:t>
            </a:r>
            <a:r>
              <a:rPr lang="fr-FR" altLang="fr-FR" sz="1600" b="1" i="1" dirty="0">
                <a:solidFill>
                  <a:srgbClr val="000099"/>
                </a:solidFill>
                <a:latin typeface="+mj-lt"/>
                <a:ea typeface="ＭＳ Ｐゴシック" panose="020B0600070205080204" pitchFamily="34" charset="-128"/>
                <a:cs typeface="Arial" panose="020B0604020202020204" pitchFamily="34" charset="0"/>
              </a:rPr>
              <a:t>non soulagé par le grattage</a:t>
            </a:r>
            <a:endParaRPr lang="fr-FR" altLang="fr-FR" sz="1800" b="1" i="1" dirty="0">
              <a:latin typeface="+mj-lt"/>
              <a:ea typeface="ＭＳ Ｐゴシック" panose="020B0600070205080204" pitchFamily="34" charset="-128"/>
              <a:cs typeface="Arial" panose="020B0604020202020204" pitchFamily="34" charset="0"/>
            </a:endParaRPr>
          </a:p>
        </p:txBody>
      </p:sp>
      <p:sp>
        <p:nvSpPr>
          <p:cNvPr id="135171" name="Text Box 5"/>
          <p:cNvSpPr>
            <a:spLocks noChangeArrowheads="1"/>
          </p:cNvSpPr>
          <p:nvPr/>
        </p:nvSpPr>
        <p:spPr bwMode="auto">
          <a:xfrm>
            <a:off x="7958138" y="2081213"/>
            <a:ext cx="3168650" cy="66992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Bovista gigantea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135172" name="Text Box 6"/>
          <p:cNvSpPr>
            <a:spLocks noChangeArrowheads="1"/>
          </p:cNvSpPr>
          <p:nvPr/>
        </p:nvSpPr>
        <p:spPr bwMode="auto">
          <a:xfrm>
            <a:off x="7958138" y="3773488"/>
            <a:ext cx="3168650" cy="7350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Carbo animalis 15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135176" name="Espace réservé du contenu 2"/>
          <p:cNvSpPr>
            <a:spLocks/>
          </p:cNvSpPr>
          <p:nvPr/>
        </p:nvSpPr>
        <p:spPr bwMode="auto">
          <a:xfrm>
            <a:off x="550863" y="3797300"/>
            <a:ext cx="54721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Rougeur ou </a:t>
            </a:r>
            <a:r>
              <a:rPr lang="fr-FR" altLang="fr-FR" sz="1600" b="1">
                <a:solidFill>
                  <a:srgbClr val="000099"/>
                </a:solidFill>
                <a:ea typeface="MS PGothic" panose="020B0600070205080204" pitchFamily="34" charset="-128"/>
                <a:cs typeface="Arial" panose="020B0604020202020204" pitchFamily="34" charset="0"/>
              </a:rPr>
              <a:t>cyanose</a:t>
            </a:r>
            <a:r>
              <a:rPr lang="fr-FR" altLang="fr-FR" sz="1600">
                <a:solidFill>
                  <a:srgbClr val="000099"/>
                </a:solidFill>
                <a:ea typeface="MS PGothic" panose="020B0600070205080204" pitchFamily="34" charset="-128"/>
                <a:cs typeface="Arial" panose="020B0604020202020204" pitchFamily="34" charset="0"/>
              </a:rPr>
              <a:t> avec œdème cutané </a:t>
            </a:r>
          </a:p>
          <a:p>
            <a:pPr>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Douleurs cutanées brûlantes</a:t>
            </a:r>
          </a:p>
          <a:p>
            <a:pPr>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Acné rosacée, ulcérations et suppurations cutanées</a:t>
            </a:r>
          </a:p>
        </p:txBody>
      </p:sp>
      <p:sp>
        <p:nvSpPr>
          <p:cNvPr id="611333" name="ZoneTexte 10"/>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611334" name="Rectangle 6"/>
          <p:cNvSpPr>
            <a:spLocks noChangeArrowheads="1"/>
          </p:cNvSpPr>
          <p:nvPr/>
        </p:nvSpPr>
        <p:spPr bwMode="auto">
          <a:xfrm>
            <a:off x="2397125" y="1096963"/>
            <a:ext cx="342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Syndrome mains-pieds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517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170">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51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1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uiExpand="1" build="p" animBg="1"/>
      <p:bldP spid="135171" grpId="0" animBg="1"/>
      <p:bldP spid="135172" grpId="0" animBg="1"/>
      <p:bldP spid="13517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u contenu 2"/>
          <p:cNvSpPr>
            <a:spLocks noGrp="1"/>
          </p:cNvSpPr>
          <p:nvPr>
            <p:ph idx="4294967295"/>
          </p:nvPr>
        </p:nvSpPr>
        <p:spPr bwMode="auto">
          <a:xfrm>
            <a:off x="382588" y="1739900"/>
            <a:ext cx="5592762" cy="143986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Crevasses et fissures</a:t>
            </a:r>
            <a:r>
              <a:rPr lang="fr-FR" altLang="fr-FR" sz="1600">
                <a:solidFill>
                  <a:srgbClr val="000099"/>
                </a:solidFill>
                <a:ea typeface="MS PGothic" panose="020B0600070205080204" pitchFamily="34" charset="-128"/>
                <a:cs typeface="Arial" panose="020B0604020202020204" pitchFamily="34" charset="0"/>
              </a:rPr>
              <a:t> des extrémités des doigts</a:t>
            </a:r>
          </a:p>
          <a:p>
            <a:pPr>
              <a:buClr>
                <a:srgbClr val="33CC33"/>
              </a:buClr>
              <a:buFontTx/>
              <a:buNone/>
            </a:pPr>
            <a:r>
              <a:rPr lang="fr-FR" altLang="fr-FR" sz="1600" b="1">
                <a:solidFill>
                  <a:srgbClr val="000099"/>
                </a:solidFill>
                <a:ea typeface="MS PGothic" panose="020B0600070205080204" pitchFamily="34" charset="-128"/>
                <a:cs typeface="Arial" panose="020B0604020202020204" pitchFamily="34" charset="0"/>
              </a:rPr>
              <a:t>      Peau sèche d’aspect sale</a:t>
            </a:r>
            <a:r>
              <a:rPr lang="fr-FR" altLang="fr-FR" sz="1600">
                <a:solidFill>
                  <a:srgbClr val="000099"/>
                </a:solidFill>
                <a:ea typeface="MS PGothic" panose="020B0600070205080204" pitchFamily="34" charset="-128"/>
                <a:cs typeface="Arial" panose="020B0604020202020204" pitchFamily="34" charset="0"/>
              </a:rPr>
              <a:t>, eczéma</a:t>
            </a:r>
          </a:p>
          <a:p>
            <a:pPr>
              <a:buClr>
                <a:srgbClr val="33CC33"/>
              </a:buClr>
              <a:buFontTx/>
              <a:buNone/>
            </a:pPr>
            <a:r>
              <a:rPr lang="fr-FR" altLang="fr-FR" sz="1600">
                <a:solidFill>
                  <a:srgbClr val="000099"/>
                </a:solidFill>
                <a:ea typeface="MS PGothic" panose="020B0600070205080204" pitchFamily="34" charset="-128"/>
                <a:cs typeface="Arial" panose="020B0604020202020204" pitchFamily="34" charset="0"/>
              </a:rPr>
              <a:t>      Peau épaisse lichenifiée</a:t>
            </a:r>
          </a:p>
          <a:p>
            <a:pPr>
              <a:buClr>
                <a:srgbClr val="33CC33"/>
              </a:buClr>
              <a:buFontTx/>
              <a:buNone/>
            </a:pPr>
            <a:r>
              <a:rPr lang="fr-FR" altLang="fr-FR" sz="1600" i="1">
                <a:solidFill>
                  <a:srgbClr val="000099"/>
                </a:solidFill>
                <a:ea typeface="MS PGothic" panose="020B0600070205080204" pitchFamily="34" charset="-128"/>
                <a:cs typeface="Arial" panose="020B0604020202020204" pitchFamily="34" charset="0"/>
              </a:rPr>
              <a:t>      Aggravation par le froid</a:t>
            </a:r>
          </a:p>
        </p:txBody>
      </p:sp>
      <p:sp>
        <p:nvSpPr>
          <p:cNvPr id="197635" name="Text Box 5"/>
          <p:cNvSpPr>
            <a:spLocks noChangeArrowheads="1"/>
          </p:cNvSpPr>
          <p:nvPr/>
        </p:nvSpPr>
        <p:spPr bwMode="auto">
          <a:xfrm>
            <a:off x="8594725" y="1574800"/>
            <a:ext cx="2543175" cy="7366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Petroleum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197636" name="Text Box 6"/>
          <p:cNvSpPr>
            <a:spLocks noChangeArrowheads="1"/>
          </p:cNvSpPr>
          <p:nvPr/>
        </p:nvSpPr>
        <p:spPr bwMode="auto">
          <a:xfrm>
            <a:off x="7681913" y="3230563"/>
            <a:ext cx="3455987" cy="7366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Sanguinaria canadensis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3333CC"/>
              </a:solidFill>
              <a:ea typeface="MS PGothic" panose="020B0600070205080204" pitchFamily="34" charset="-128"/>
              <a:cs typeface="Arial" panose="020B0604020202020204" pitchFamily="34" charset="0"/>
            </a:endParaRPr>
          </a:p>
        </p:txBody>
      </p:sp>
      <p:sp>
        <p:nvSpPr>
          <p:cNvPr id="197637" name="Espace réservé du contenu 2"/>
          <p:cNvSpPr>
            <a:spLocks/>
          </p:cNvSpPr>
          <p:nvPr/>
        </p:nvSpPr>
        <p:spPr bwMode="auto">
          <a:xfrm>
            <a:off x="384175" y="3390900"/>
            <a:ext cx="71294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651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Rougeurs cutanées circonscrites (joues, mains, pieds)</a:t>
            </a:r>
          </a:p>
          <a:p>
            <a:pPr>
              <a:spcBef>
                <a:spcPct val="20000"/>
              </a:spcBef>
              <a:buClr>
                <a:srgbClr val="33CC33"/>
              </a:buClr>
            </a:pPr>
            <a:r>
              <a:rPr lang="fr-FR" altLang="fr-FR" sz="1600" b="1">
                <a:solidFill>
                  <a:srgbClr val="000099"/>
                </a:solidFill>
                <a:ea typeface="MS PGothic" panose="020B0600070205080204" pitchFamily="34" charset="-128"/>
                <a:cs typeface="Arial" panose="020B0604020202020204" pitchFamily="34" charset="0"/>
              </a:rPr>
              <a:t>Douleurs cutanées brûlantes</a:t>
            </a:r>
            <a:r>
              <a:rPr lang="fr-FR" altLang="fr-FR" sz="1600">
                <a:solidFill>
                  <a:srgbClr val="000099"/>
                </a:solidFill>
                <a:ea typeface="MS PGothic" panose="020B0600070205080204" pitchFamily="34" charset="-128"/>
                <a:cs typeface="Arial" panose="020B0604020202020204" pitchFamily="34" charset="0"/>
              </a:rPr>
              <a:t> </a:t>
            </a:r>
          </a:p>
          <a:p>
            <a:pPr>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(paumes des mains et plantes des pieds)</a:t>
            </a:r>
          </a:p>
        </p:txBody>
      </p:sp>
      <p:sp>
        <p:nvSpPr>
          <p:cNvPr id="197638" name="Espace réservé du contenu 2"/>
          <p:cNvSpPr>
            <a:spLocks/>
          </p:cNvSpPr>
          <p:nvPr/>
        </p:nvSpPr>
        <p:spPr bwMode="auto">
          <a:xfrm>
            <a:off x="382588" y="5246688"/>
            <a:ext cx="439261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0363" indent="-3603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Dermatose pruriante avec </a:t>
            </a:r>
            <a:r>
              <a:rPr lang="fr-FR" altLang="fr-FR" sz="1600" b="1">
                <a:solidFill>
                  <a:srgbClr val="000099"/>
                </a:solidFill>
                <a:ea typeface="MS PGothic" panose="020B0600070205080204" pitchFamily="34" charset="-128"/>
                <a:cs typeface="Arial" panose="020B0604020202020204" pitchFamily="34" charset="0"/>
              </a:rPr>
              <a:t>desquamation surtout dans les plis</a:t>
            </a:r>
          </a:p>
        </p:txBody>
      </p:sp>
      <p:sp>
        <p:nvSpPr>
          <p:cNvPr id="197639" name="Text Box 6"/>
          <p:cNvSpPr>
            <a:spLocks noChangeArrowheads="1"/>
          </p:cNvSpPr>
          <p:nvPr/>
        </p:nvSpPr>
        <p:spPr bwMode="auto">
          <a:xfrm>
            <a:off x="8329613" y="5103813"/>
            <a:ext cx="2808287" cy="6810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Graphites 9 CH</a:t>
            </a:r>
          </a:p>
          <a:p>
            <a:pPr algn="r"/>
            <a:r>
              <a:rPr lang="fr-FR" altLang="fr-FR" sz="1600">
                <a:solidFill>
                  <a:srgbClr val="000099"/>
                </a:solidFill>
                <a:ea typeface="MS PGothic" panose="020B0600070205080204" pitchFamily="34" charset="-128"/>
                <a:cs typeface="Arial" panose="020B0604020202020204" pitchFamily="34" charset="0"/>
              </a:rPr>
              <a:t>5 granules matin et soir</a:t>
            </a:r>
          </a:p>
        </p:txBody>
      </p:sp>
      <p:sp>
        <p:nvSpPr>
          <p:cNvPr id="613383" name="ZoneTexte 1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613384" name="Rectangle 6"/>
          <p:cNvSpPr>
            <a:spLocks noChangeArrowheads="1"/>
          </p:cNvSpPr>
          <p:nvPr/>
        </p:nvSpPr>
        <p:spPr bwMode="auto">
          <a:xfrm>
            <a:off x="2397125" y="1096963"/>
            <a:ext cx="342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Syndrome mains-pieds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76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763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6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63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763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76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76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763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7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uiExpand="1" build="p" animBg="1"/>
      <p:bldP spid="197635" grpId="0" animBg="1"/>
      <p:bldP spid="197636" grpId="0" animBg="1"/>
      <p:bldP spid="197637" grpId="0"/>
      <p:bldP spid="197638" grpId="0"/>
      <p:bldP spid="19763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3"/>
          <p:cNvSpPr>
            <a:spLocks/>
          </p:cNvSpPr>
          <p:nvPr/>
        </p:nvSpPr>
        <p:spPr bwMode="auto">
          <a:xfrm>
            <a:off x="698500" y="1631950"/>
            <a:ext cx="82296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1343025" indent="-26987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spcBef>
                <a:spcPct val="20000"/>
              </a:spcBef>
              <a:spcAft>
                <a:spcPct val="2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 Plaintes des patients </a:t>
            </a:r>
          </a:p>
          <a:p>
            <a:pPr lvl="1" eaLnBrk="0" hangingPunct="0">
              <a:lnSpc>
                <a:spcPct val="110000"/>
              </a:lnSpc>
              <a:spcBef>
                <a:spcPct val="20000"/>
              </a:spcBef>
              <a:spcAft>
                <a:spcPct val="20000"/>
              </a:spcAft>
              <a:buFont typeface="Arial" panose="020B0604020202020204" pitchFamily="34" charset="0"/>
              <a:buChar char="–"/>
            </a:pPr>
            <a:r>
              <a:rPr lang="fr-FR" altLang="fr-FR" sz="2000">
                <a:solidFill>
                  <a:srgbClr val="000099"/>
                </a:solidFill>
                <a:ea typeface="MS PGothic" panose="020B0600070205080204" pitchFamily="34" charset="-128"/>
                <a:cs typeface="Arial" panose="020B0604020202020204" pitchFamily="34" charset="0"/>
              </a:rPr>
              <a:t>déformation des ongles</a:t>
            </a:r>
          </a:p>
          <a:p>
            <a:pPr lvl="1" eaLnBrk="0" hangingPunct="0">
              <a:lnSpc>
                <a:spcPct val="110000"/>
              </a:lnSpc>
              <a:spcBef>
                <a:spcPct val="20000"/>
              </a:spcBef>
              <a:spcAft>
                <a:spcPct val="20000"/>
              </a:spcAft>
              <a:buFont typeface="Arial" panose="020B0604020202020204" pitchFamily="34" charset="0"/>
              <a:buChar char="–"/>
            </a:pPr>
            <a:r>
              <a:rPr lang="fr-FR" altLang="fr-FR" sz="2000">
                <a:solidFill>
                  <a:srgbClr val="000099"/>
                </a:solidFill>
                <a:ea typeface="MS PGothic" panose="020B0600070205080204" pitchFamily="34" charset="-128"/>
                <a:cs typeface="Arial" panose="020B0604020202020204" pitchFamily="34" charset="0"/>
              </a:rPr>
              <a:t>changement de couleur</a:t>
            </a:r>
          </a:p>
          <a:p>
            <a:pPr lvl="1" eaLnBrk="0" hangingPunct="0">
              <a:spcAft>
                <a:spcPct val="20000"/>
              </a:spcAft>
              <a:buFont typeface="Arial" panose="020B0604020202020204" pitchFamily="34" charset="0"/>
              <a:buChar char="–"/>
            </a:pPr>
            <a:r>
              <a:rPr lang="fr-FR" altLang="fr-FR" sz="2000">
                <a:solidFill>
                  <a:srgbClr val="000099"/>
                </a:solidFill>
                <a:ea typeface="MS PGothic" panose="020B0600070205080204" pitchFamily="34" charset="-128"/>
                <a:cs typeface="Arial" panose="020B0604020202020204" pitchFamily="34" charset="0"/>
              </a:rPr>
              <a:t>inflammation des tissus autour de l’ongle</a:t>
            </a:r>
            <a:r>
              <a:rPr lang="fr-FR" altLang="fr-FR" sz="2000">
                <a:solidFill>
                  <a:srgbClr val="3333CC"/>
                </a:solidFill>
                <a:ea typeface="MS PGothic" panose="020B0600070205080204" pitchFamily="34" charset="-128"/>
                <a:cs typeface="Arial" panose="020B0604020202020204" pitchFamily="34" charset="0"/>
              </a:rPr>
              <a:t> </a:t>
            </a:r>
            <a:r>
              <a:rPr lang="fr-FR" altLang="fr-FR" sz="2800">
                <a:solidFill>
                  <a:srgbClr val="000000"/>
                </a:solidFill>
                <a:ea typeface="MS PGothic" panose="020B0600070205080204" pitchFamily="34" charset="-128"/>
                <a:cs typeface="Arial" panose="020B0604020202020204" pitchFamily="34" charset="0"/>
              </a:rPr>
              <a:t> </a:t>
            </a:r>
            <a:endParaRPr lang="fr-FR" altLang="fr-FR" sz="2400">
              <a:solidFill>
                <a:srgbClr val="FF0000"/>
              </a:solidFill>
              <a:ea typeface="MS PGothic" panose="020B0600070205080204" pitchFamily="34" charset="-128"/>
              <a:cs typeface="Arial" panose="020B0604020202020204" pitchFamily="34" charset="0"/>
            </a:endParaRPr>
          </a:p>
        </p:txBody>
      </p:sp>
      <p:sp>
        <p:nvSpPr>
          <p:cNvPr id="615426" name="Rectangle 6"/>
          <p:cNvSpPr>
            <a:spLocks noChangeArrowheads="1"/>
          </p:cNvSpPr>
          <p:nvPr/>
        </p:nvSpPr>
        <p:spPr bwMode="auto">
          <a:xfrm>
            <a:off x="2397125" y="1065213"/>
            <a:ext cx="294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cs typeface="Arial" panose="020B0604020202020204" pitchFamily="34" charset="0"/>
                <a:sym typeface="Wingdings" panose="05000000000000000000" pitchFamily="2" charset="2"/>
              </a:rPr>
              <a:t></a:t>
            </a:r>
            <a:r>
              <a:rPr lang="fr-FR" altLang="fr-FR" sz="2000" b="1">
                <a:solidFill>
                  <a:srgbClr val="95C41D"/>
                </a:solidFill>
                <a:cs typeface="Arial" panose="020B0604020202020204" pitchFamily="34" charset="0"/>
              </a:rPr>
              <a:t> </a:t>
            </a:r>
            <a:r>
              <a:rPr lang="fr-FR" altLang="fr-FR" sz="2000" b="1">
                <a:solidFill>
                  <a:srgbClr val="95C41D"/>
                </a:solidFill>
                <a:ea typeface="MS PGothic" panose="020B0600070205080204" pitchFamily="34" charset="-128"/>
                <a:cs typeface="Arial" panose="020B0604020202020204" pitchFamily="34" charset="0"/>
              </a:rPr>
              <a:t>Troubles unguéaux</a:t>
            </a:r>
          </a:p>
        </p:txBody>
      </p:sp>
      <p:pic>
        <p:nvPicPr>
          <p:cNvPr id="143369" name="Picture 9" descr="atteinte ong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5775" y="3657600"/>
            <a:ext cx="3586163" cy="2724150"/>
          </a:xfrm>
          <a:prstGeom prst="rect">
            <a:avLst/>
          </a:prstGeom>
          <a:ln>
            <a:noFill/>
          </a:ln>
          <a:effectLst>
            <a:outerShdw blurRad="292100" dist="139700" dir="2700000" algn="tl" rotWithShape="0">
              <a:srgbClr val="333333">
                <a:alpha val="65000"/>
              </a:srgbClr>
            </a:outerShdw>
          </a:effectLst>
        </p:spPr>
      </p:pic>
      <p:sp>
        <p:nvSpPr>
          <p:cNvPr id="61542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u contenu 2"/>
          <p:cNvSpPr>
            <a:spLocks noGrp="1"/>
          </p:cNvSpPr>
          <p:nvPr>
            <p:ph idx="4294967295"/>
          </p:nvPr>
        </p:nvSpPr>
        <p:spPr bwMode="auto">
          <a:xfrm>
            <a:off x="506413" y="2414588"/>
            <a:ext cx="5183187" cy="1366837"/>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Ongles changeant de couleur, épaissis, devenant durs et cassants</a:t>
            </a:r>
            <a:r>
              <a:rPr lang="fr-FR" altLang="fr-FR" sz="1600">
                <a:solidFill>
                  <a:srgbClr val="000099"/>
                </a:solidFill>
                <a:ea typeface="MS PGothic" panose="020B0600070205080204" pitchFamily="34" charset="-128"/>
                <a:cs typeface="Arial" panose="020B0604020202020204" pitchFamily="34" charset="0"/>
              </a:rPr>
              <a:t> </a:t>
            </a:r>
          </a:p>
          <a:p>
            <a:pPr>
              <a:lnSpc>
                <a:spcPct val="110000"/>
              </a:lnSpc>
              <a:buClr>
                <a:srgbClr val="33CC33"/>
              </a:buClr>
              <a:buFontTx/>
              <a:buNone/>
            </a:pPr>
            <a:r>
              <a:rPr lang="fr-FR" altLang="fr-FR" sz="1600">
                <a:solidFill>
                  <a:srgbClr val="000099"/>
                </a:solidFill>
                <a:ea typeface="MS PGothic" panose="020B0600070205080204" pitchFamily="34" charset="-128"/>
                <a:cs typeface="Arial" panose="020B0604020202020204" pitchFamily="34" charset="0"/>
              </a:rPr>
              <a:t>      Douleurs sous les ongles des doigts provenant</a:t>
            </a:r>
          </a:p>
          <a:p>
            <a:pPr>
              <a:buClr>
                <a:srgbClr val="33CC33"/>
              </a:buClr>
              <a:buFontTx/>
              <a:buNone/>
            </a:pPr>
            <a:r>
              <a:rPr lang="fr-FR" altLang="fr-FR" sz="1600">
                <a:solidFill>
                  <a:srgbClr val="000099"/>
                </a:solidFill>
                <a:ea typeface="MS PGothic" panose="020B0600070205080204" pitchFamily="34" charset="-128"/>
                <a:cs typeface="Arial" panose="020B0604020202020204" pitchFamily="34" charset="0"/>
              </a:rPr>
              <a:t>      de l’excroissance kératosique</a:t>
            </a:r>
          </a:p>
          <a:p>
            <a:pPr>
              <a:lnSpc>
                <a:spcPct val="80000"/>
              </a:lnSpc>
              <a:buFontTx/>
              <a:buNone/>
            </a:pPr>
            <a:endParaRPr lang="fr-FR" altLang="fr-FR" sz="1800" b="1">
              <a:solidFill>
                <a:schemeClr val="accent2"/>
              </a:solidFill>
              <a:ea typeface="MS PGothic" panose="020B0600070205080204" pitchFamily="34" charset="-128"/>
              <a:cs typeface="Arial" panose="020B0604020202020204" pitchFamily="34" charset="0"/>
            </a:endParaRPr>
          </a:p>
        </p:txBody>
      </p:sp>
      <p:sp>
        <p:nvSpPr>
          <p:cNvPr id="617474" name="Text Box 6"/>
          <p:cNvSpPr txBox="1">
            <a:spLocks noChangeArrowheads="1"/>
          </p:cNvSpPr>
          <p:nvPr/>
        </p:nvSpPr>
        <p:spPr bwMode="auto">
          <a:xfrm>
            <a:off x="1982788" y="1581150"/>
            <a:ext cx="7993062"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10000"/>
              </a:spcBef>
            </a:pPr>
            <a:r>
              <a:rPr lang="fr-FR" altLang="fr-FR" u="sng">
                <a:solidFill>
                  <a:srgbClr val="000099"/>
                </a:solidFill>
                <a:ea typeface="MS PGothic" panose="020B0600070205080204" pitchFamily="34" charset="-128"/>
                <a:cs typeface="Arial" panose="020B0604020202020204" pitchFamily="34" charset="0"/>
              </a:rPr>
              <a:t>À donner dès le premier jour de la chimio,</a:t>
            </a:r>
          </a:p>
          <a:p>
            <a:pPr algn="ctr">
              <a:spcBef>
                <a:spcPct val="10000"/>
              </a:spcBef>
            </a:pPr>
            <a:r>
              <a:rPr lang="fr-FR" altLang="fr-FR" u="sng">
                <a:solidFill>
                  <a:srgbClr val="000099"/>
                </a:solidFill>
                <a:ea typeface="MS PGothic" panose="020B0600070205080204" pitchFamily="34" charset="-128"/>
                <a:cs typeface="Arial" panose="020B0604020202020204" pitchFamily="34" charset="0"/>
              </a:rPr>
              <a:t> en complément d’un vernis au silicium anti UV</a:t>
            </a:r>
          </a:p>
        </p:txBody>
      </p:sp>
      <p:sp>
        <p:nvSpPr>
          <p:cNvPr id="145412" name="Text Box 5"/>
          <p:cNvSpPr>
            <a:spLocks noChangeArrowheads="1"/>
          </p:cNvSpPr>
          <p:nvPr/>
        </p:nvSpPr>
        <p:spPr bwMode="auto">
          <a:xfrm>
            <a:off x="7921625" y="2411413"/>
            <a:ext cx="3228975" cy="7350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Antimonium crudum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5413" name="Text Box 6"/>
          <p:cNvSpPr>
            <a:spLocks noChangeArrowheads="1"/>
          </p:cNvSpPr>
          <p:nvPr/>
        </p:nvSpPr>
        <p:spPr bwMode="auto">
          <a:xfrm>
            <a:off x="8558213" y="3994150"/>
            <a:ext cx="2592387"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Causticum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5414" name="Text Box 7"/>
          <p:cNvSpPr>
            <a:spLocks noChangeArrowheads="1"/>
          </p:cNvSpPr>
          <p:nvPr/>
        </p:nvSpPr>
        <p:spPr bwMode="auto">
          <a:xfrm>
            <a:off x="8558213" y="5476875"/>
            <a:ext cx="2592387" cy="7366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spcBef>
                <a:spcPct val="20000"/>
              </a:spcBef>
            </a:pPr>
            <a:r>
              <a:rPr lang="fr-FR" altLang="fr-FR" b="1">
                <a:solidFill>
                  <a:srgbClr val="000099"/>
                </a:solidFill>
                <a:ea typeface="MS PGothic" panose="020B0600070205080204" pitchFamily="34" charset="-128"/>
                <a:cs typeface="Arial" panose="020B0604020202020204" pitchFamily="34" charset="0"/>
              </a:rPr>
              <a:t>Graphites 9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5415" name="Espace réservé du contenu 2"/>
          <p:cNvSpPr>
            <a:spLocks/>
          </p:cNvSpPr>
          <p:nvPr/>
        </p:nvSpPr>
        <p:spPr bwMode="auto">
          <a:xfrm>
            <a:off x="506413" y="4187825"/>
            <a:ext cx="48355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Déformations unguéales</a:t>
            </a:r>
          </a:p>
          <a:p>
            <a:pPr>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Ongles durs, </a:t>
            </a:r>
            <a:r>
              <a:rPr lang="fr-FR" altLang="fr-FR" sz="1600">
                <a:solidFill>
                  <a:srgbClr val="000099"/>
                </a:solidFill>
                <a:ea typeface="MS PGothic" panose="020B0600070205080204" pitchFamily="34" charset="-128"/>
                <a:cs typeface="Arial" panose="020B0604020202020204" pitchFamily="34" charset="0"/>
              </a:rPr>
              <a:t>douleurs paroxystiques</a:t>
            </a:r>
          </a:p>
          <a:p>
            <a:pPr>
              <a:lnSpc>
                <a:spcPct val="110000"/>
              </a:lnSpc>
              <a:spcBef>
                <a:spcPct val="20000"/>
              </a:spcBef>
              <a:buFont typeface="Arial" panose="020B0604020202020204" pitchFamily="34" charset="0"/>
              <a:buNone/>
            </a:pPr>
            <a:r>
              <a:rPr lang="fr-FR" altLang="fr-FR" sz="1600">
                <a:solidFill>
                  <a:srgbClr val="000099"/>
                </a:solidFill>
                <a:ea typeface="MS PGothic" panose="020B0600070205080204" pitchFamily="34" charset="-128"/>
                <a:cs typeface="Arial" panose="020B0604020202020204" pitchFamily="34" charset="0"/>
              </a:rPr>
              <a:t>     Verrues sous-unguéales</a:t>
            </a:r>
          </a:p>
        </p:txBody>
      </p:sp>
      <p:sp>
        <p:nvSpPr>
          <p:cNvPr id="145416" name="Espace réservé du contenu 2"/>
          <p:cNvSpPr>
            <a:spLocks/>
          </p:cNvSpPr>
          <p:nvPr/>
        </p:nvSpPr>
        <p:spPr bwMode="auto">
          <a:xfrm>
            <a:off x="506413" y="5499100"/>
            <a:ext cx="547211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Déformations unguéales, </a:t>
            </a:r>
          </a:p>
          <a:p>
            <a:pPr>
              <a:lnSpc>
                <a:spcPct val="110000"/>
              </a:lnSpc>
              <a:spcBef>
                <a:spcPct val="20000"/>
              </a:spcBef>
              <a:buClr>
                <a:srgbClr val="5CD65C"/>
              </a:buClr>
            </a:pPr>
            <a:r>
              <a:rPr lang="fr-FR" altLang="fr-FR" sz="1600" b="1">
                <a:solidFill>
                  <a:srgbClr val="000099"/>
                </a:solidFill>
                <a:ea typeface="MS PGothic" panose="020B0600070205080204" pitchFamily="34" charset="-128"/>
                <a:cs typeface="Arial" panose="020B0604020202020204" pitchFamily="34" charset="0"/>
              </a:rPr>
              <a:t>     Irritation périunguéale</a:t>
            </a:r>
          </a:p>
          <a:p>
            <a:pPr>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Ongles épaissis, fendus</a:t>
            </a:r>
            <a:r>
              <a:rPr lang="fr-FR" altLang="fr-FR" sz="1600">
                <a:solidFill>
                  <a:srgbClr val="000099"/>
                </a:solidFill>
                <a:ea typeface="MS PGothic" panose="020B0600070205080204" pitchFamily="34" charset="-128"/>
                <a:cs typeface="Arial" panose="020B0604020202020204" pitchFamily="34" charset="0"/>
              </a:rPr>
              <a:t>, de couleur jaune ou noire</a:t>
            </a:r>
          </a:p>
          <a:p>
            <a:pPr>
              <a:lnSpc>
                <a:spcPct val="80000"/>
              </a:lnSpc>
              <a:spcBef>
                <a:spcPct val="20000"/>
              </a:spcBef>
              <a:buFont typeface="Arial" panose="020B0604020202020204" pitchFamily="34" charset="0"/>
              <a:buNone/>
            </a:pPr>
            <a:endParaRPr lang="fr-FR" altLang="fr-FR">
              <a:solidFill>
                <a:srgbClr val="000000"/>
              </a:solidFill>
              <a:ea typeface="MS PGothic" panose="020B0600070205080204" pitchFamily="34" charset="-128"/>
              <a:cs typeface="Arial" panose="020B0604020202020204" pitchFamily="34" charset="0"/>
            </a:endParaRPr>
          </a:p>
        </p:txBody>
      </p:sp>
      <p:sp>
        <p:nvSpPr>
          <p:cNvPr id="617480" name="ZoneTexte 1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
        <p:nvSpPr>
          <p:cNvPr id="617481" name="Rectangle 6"/>
          <p:cNvSpPr>
            <a:spLocks noChangeArrowheads="1"/>
          </p:cNvSpPr>
          <p:nvPr/>
        </p:nvSpPr>
        <p:spPr bwMode="auto">
          <a:xfrm>
            <a:off x="2397125" y="1065213"/>
            <a:ext cx="294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cs typeface="Arial" panose="020B0604020202020204" pitchFamily="34" charset="0"/>
                <a:sym typeface="Wingdings" panose="05000000000000000000" pitchFamily="2" charset="2"/>
              </a:rPr>
              <a:t></a:t>
            </a:r>
            <a:r>
              <a:rPr lang="fr-FR" altLang="fr-FR" sz="2000" b="1">
                <a:solidFill>
                  <a:srgbClr val="95C41D"/>
                </a:solidFill>
                <a:cs typeface="Arial" panose="020B0604020202020204" pitchFamily="34" charset="0"/>
              </a:rPr>
              <a:t> </a:t>
            </a:r>
            <a:r>
              <a:rPr lang="fr-FR" altLang="fr-FR" sz="2000" b="1">
                <a:solidFill>
                  <a:srgbClr val="95C41D"/>
                </a:solidFill>
                <a:ea typeface="MS PGothic" panose="020B0600070205080204" pitchFamily="34" charset="-128"/>
                <a:cs typeface="Arial" panose="020B0604020202020204" pitchFamily="34" charset="0"/>
              </a:rPr>
              <a:t>Troubles unguéaux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4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54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541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54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54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54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541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5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uiExpand="1" build="p" animBg="1"/>
      <p:bldP spid="145412" grpId="0" animBg="1"/>
      <p:bldP spid="145413" grpId="0" animBg="1"/>
      <p:bldP spid="145414" grpId="0" animBg="1"/>
      <p:bldP spid="145415" grpId="0"/>
      <p:bldP spid="14541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contenu 2"/>
          <p:cNvSpPr>
            <a:spLocks noGrp="1"/>
          </p:cNvSpPr>
          <p:nvPr>
            <p:ph idx="4294967295"/>
          </p:nvPr>
        </p:nvSpPr>
        <p:spPr bwMode="auto">
          <a:xfrm>
            <a:off x="517525" y="1979613"/>
            <a:ext cx="5483225" cy="792162"/>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Grande sécheresse de la peau et des muqueuses</a:t>
            </a:r>
            <a:r>
              <a:rPr lang="fr-FR" altLang="fr-FR" sz="1600">
                <a:solidFill>
                  <a:srgbClr val="000099"/>
                </a:solidFill>
                <a:ea typeface="MS PGothic" panose="020B0600070205080204" pitchFamily="34" charset="-128"/>
                <a:cs typeface="Arial" panose="020B0604020202020204" pitchFamily="34" charset="0"/>
              </a:rPr>
              <a:t>,  surtout de la bouche</a:t>
            </a:r>
          </a:p>
          <a:p>
            <a:pPr>
              <a:lnSpc>
                <a:spcPct val="80000"/>
              </a:lnSpc>
              <a:buClr>
                <a:srgbClr val="33CC33"/>
              </a:buClr>
              <a:buFontTx/>
              <a:buNone/>
            </a:pPr>
            <a:r>
              <a:rPr lang="fr-FR" altLang="fr-FR" sz="1600" b="1">
                <a:solidFill>
                  <a:srgbClr val="000099"/>
                </a:solidFill>
                <a:ea typeface="MS PGothic" panose="020B0600070205080204" pitchFamily="34" charset="-128"/>
                <a:cs typeface="Arial" panose="020B0604020202020204" pitchFamily="34" charset="0"/>
              </a:rPr>
              <a:t>      Absence de soif</a:t>
            </a:r>
          </a:p>
          <a:p>
            <a:pPr>
              <a:lnSpc>
                <a:spcPct val="80000"/>
              </a:lnSpc>
              <a:buFontTx/>
              <a:buNone/>
            </a:pPr>
            <a:endParaRPr lang="fr-FR" altLang="fr-FR" sz="1600">
              <a:solidFill>
                <a:srgbClr val="000099"/>
              </a:solidFill>
              <a:ea typeface="MS PGothic" panose="020B0600070205080204" pitchFamily="34" charset="-128"/>
              <a:cs typeface="Arial" panose="020B0604020202020204" pitchFamily="34" charset="0"/>
            </a:endParaRPr>
          </a:p>
        </p:txBody>
      </p:sp>
      <p:sp>
        <p:nvSpPr>
          <p:cNvPr id="147459" name="Text Box 4"/>
          <p:cNvSpPr>
            <a:spLocks noChangeArrowheads="1"/>
          </p:cNvSpPr>
          <p:nvPr/>
        </p:nvSpPr>
        <p:spPr bwMode="auto">
          <a:xfrm>
            <a:off x="8545513" y="1812925"/>
            <a:ext cx="2592387" cy="6746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Nux moschata 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7460" name="Text Box 5"/>
          <p:cNvSpPr>
            <a:spLocks noChangeArrowheads="1"/>
          </p:cNvSpPr>
          <p:nvPr/>
        </p:nvSpPr>
        <p:spPr bwMode="auto">
          <a:xfrm>
            <a:off x="8545513" y="3181350"/>
            <a:ext cx="2592387" cy="67310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Alumina 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7461" name="Text Box 6"/>
          <p:cNvSpPr>
            <a:spLocks noChangeArrowheads="1"/>
          </p:cNvSpPr>
          <p:nvPr/>
        </p:nvSpPr>
        <p:spPr bwMode="auto">
          <a:xfrm>
            <a:off x="8545513" y="4575175"/>
            <a:ext cx="2592387" cy="67468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spcBef>
                <a:spcPct val="20000"/>
              </a:spcBef>
              <a:buFont typeface="Arial" panose="020B0604020202020204" pitchFamily="34" charset="0"/>
              <a:buNone/>
            </a:pPr>
            <a:r>
              <a:rPr lang="fr-FR" altLang="fr-FR" b="1">
                <a:solidFill>
                  <a:srgbClr val="000099"/>
                </a:solidFill>
                <a:ea typeface="MS PGothic" panose="020B0600070205080204" pitchFamily="34" charset="-128"/>
                <a:cs typeface="Arial" panose="020B0604020202020204" pitchFamily="34" charset="0"/>
              </a:rPr>
              <a:t>Bryonia 5 CH</a:t>
            </a:r>
          </a:p>
          <a:p>
            <a:pPr algn="r">
              <a:spcBef>
                <a:spcPct val="20000"/>
              </a:spcBef>
            </a:pPr>
            <a:r>
              <a:rPr lang="fr-FR" altLang="fr-FR" sz="1600">
                <a:solidFill>
                  <a:srgbClr val="000099"/>
                </a:solidFill>
                <a:ea typeface="MS PGothic" panose="020B0600070205080204" pitchFamily="34" charset="-128"/>
                <a:cs typeface="Arial" panose="020B0604020202020204" pitchFamily="34" charset="0"/>
              </a:rPr>
              <a:t>5 granules matin et soir</a:t>
            </a:r>
            <a:endParaRPr lang="fr-FR" altLang="fr-FR" b="1">
              <a:solidFill>
                <a:srgbClr val="000099"/>
              </a:solidFill>
              <a:ea typeface="MS PGothic" panose="020B0600070205080204" pitchFamily="34" charset="-128"/>
              <a:cs typeface="Arial" panose="020B0604020202020204" pitchFamily="34" charset="0"/>
            </a:endParaRPr>
          </a:p>
        </p:txBody>
      </p:sp>
      <p:sp>
        <p:nvSpPr>
          <p:cNvPr id="147462" name="Espace réservé du contenu 2"/>
          <p:cNvSpPr>
            <a:spLocks/>
          </p:cNvSpPr>
          <p:nvPr/>
        </p:nvSpPr>
        <p:spPr bwMode="auto">
          <a:xfrm>
            <a:off x="517525" y="3186113"/>
            <a:ext cx="50419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a:solidFill>
                  <a:srgbClr val="000099"/>
                </a:solidFill>
                <a:ea typeface="MS PGothic" panose="020B0600070205080204" pitchFamily="34" charset="-128"/>
                <a:cs typeface="Arial" panose="020B0604020202020204" pitchFamily="34" charset="0"/>
              </a:rPr>
              <a:t>Sécheresse</a:t>
            </a:r>
            <a:r>
              <a:rPr lang="fr-FR" altLang="fr-FR" sz="1600">
                <a:solidFill>
                  <a:srgbClr val="000099"/>
                </a:solidFill>
                <a:ea typeface="MS PGothic" panose="020B0600070205080204" pitchFamily="34" charset="-128"/>
                <a:cs typeface="Arial" panose="020B0604020202020204" pitchFamily="34" charset="0"/>
              </a:rPr>
              <a:t> de la peau et de toutes les  muqueuses  (sauf parfois la muqueuse vaginale)</a:t>
            </a:r>
          </a:p>
          <a:p>
            <a:pPr eaLnBrk="0" hangingPunct="0">
              <a:lnSpc>
                <a:spcPct val="110000"/>
              </a:lnSpc>
              <a:spcBef>
                <a:spcPct val="20000"/>
              </a:spcBef>
              <a:buFont typeface="Arial" panose="020B0604020202020204" pitchFamily="34" charset="0"/>
              <a:buNone/>
            </a:pPr>
            <a:r>
              <a:rPr lang="fr-FR" altLang="fr-FR" sz="1600" b="1">
                <a:solidFill>
                  <a:srgbClr val="000099"/>
                </a:solidFill>
                <a:ea typeface="MS PGothic" panose="020B0600070205080204" pitchFamily="34" charset="-128"/>
                <a:cs typeface="Arial" panose="020B0604020202020204" pitchFamily="34" charset="0"/>
              </a:rPr>
              <a:t>     Constipation par inertie rectale</a:t>
            </a:r>
          </a:p>
          <a:p>
            <a:pPr eaLnBrk="0" hangingPunct="0">
              <a:lnSpc>
                <a:spcPct val="80000"/>
              </a:lnSpc>
              <a:spcBef>
                <a:spcPct val="20000"/>
              </a:spcBef>
              <a:buFont typeface="Arial" panose="020B0604020202020204" pitchFamily="34" charset="0"/>
              <a:buNone/>
            </a:pPr>
            <a:endParaRPr lang="fr-FR" altLang="fr-FR" sz="1600">
              <a:solidFill>
                <a:srgbClr val="000099"/>
              </a:solidFill>
              <a:ea typeface="MS PGothic" panose="020B0600070205080204" pitchFamily="34" charset="-128"/>
              <a:cs typeface="Arial" panose="020B0604020202020204" pitchFamily="34" charset="0"/>
            </a:endParaRPr>
          </a:p>
        </p:txBody>
      </p:sp>
      <p:sp>
        <p:nvSpPr>
          <p:cNvPr id="147463" name="Espace réservé du contenu 2"/>
          <p:cNvSpPr>
            <a:spLocks/>
          </p:cNvSpPr>
          <p:nvPr/>
        </p:nvSpPr>
        <p:spPr bwMode="auto">
          <a:xfrm>
            <a:off x="517525" y="4575175"/>
            <a:ext cx="5483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Grande sécheresse des muqueuses avec soif vive</a:t>
            </a:r>
            <a:r>
              <a:rPr lang="fr-FR" altLang="fr-FR" sz="1600">
                <a:solidFill>
                  <a:srgbClr val="000099"/>
                </a:solidFill>
                <a:ea typeface="MS PGothic" panose="020B0600070205080204" pitchFamily="34" charset="-128"/>
                <a:cs typeface="Arial" panose="020B0604020202020204" pitchFamily="34" charset="0"/>
              </a:rPr>
              <a:t> </a:t>
            </a:r>
          </a:p>
          <a:p>
            <a:pPr eaLnBrk="0" hangingPunct="0">
              <a:lnSpc>
                <a:spcPct val="110000"/>
              </a:lnSpc>
              <a:spcBef>
                <a:spcPct val="20000"/>
              </a:spcBef>
              <a:buClr>
                <a:srgbClr val="33CC33"/>
              </a:buClr>
            </a:pPr>
            <a:r>
              <a:rPr lang="fr-FR" altLang="fr-FR" sz="1600">
                <a:solidFill>
                  <a:srgbClr val="000099"/>
                </a:solidFill>
                <a:ea typeface="MS PGothic" panose="020B0600070205080204" pitchFamily="34" charset="-128"/>
                <a:cs typeface="Arial" panose="020B0604020202020204" pitchFamily="34" charset="0"/>
              </a:rPr>
              <a:t>      Constipation avec grosses selles dures sèches</a:t>
            </a:r>
          </a:p>
        </p:txBody>
      </p:sp>
      <p:sp>
        <p:nvSpPr>
          <p:cNvPr id="619527" name="Rectangle 11"/>
          <p:cNvSpPr>
            <a:spLocks noChangeArrowheads="1"/>
          </p:cNvSpPr>
          <p:nvPr/>
        </p:nvSpPr>
        <p:spPr bwMode="auto">
          <a:xfrm>
            <a:off x="2397125" y="1063625"/>
            <a:ext cx="3978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cs typeface="Arial" panose="020B0604020202020204" pitchFamily="34" charset="0"/>
                <a:sym typeface="Wingdings" panose="05000000000000000000" pitchFamily="2" charset="2"/>
              </a:rPr>
              <a:t></a:t>
            </a:r>
            <a:r>
              <a:rPr lang="fr-FR" altLang="fr-FR" sz="2000" b="1">
                <a:solidFill>
                  <a:srgbClr val="95C41D"/>
                </a:solidFill>
                <a:ea typeface="MS PGothic" panose="020B0600070205080204" pitchFamily="34" charset="-128"/>
                <a:cs typeface="Arial" panose="020B0604020202020204" pitchFamily="34" charset="0"/>
              </a:rPr>
              <a:t> Sécheresse des muqueuses</a:t>
            </a:r>
          </a:p>
        </p:txBody>
      </p:sp>
      <p:sp>
        <p:nvSpPr>
          <p:cNvPr id="619528" name="ZoneTexte 1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3.12. </a:t>
            </a:r>
            <a:r>
              <a:rPr lang="fr-FR" altLang="fr-FR" sz="3200" b="1">
                <a:solidFill>
                  <a:srgbClr val="FFFFFF"/>
                </a:solidFill>
                <a:cs typeface="Arial" panose="020B0604020202020204" pitchFamily="34" charset="0"/>
              </a:rPr>
              <a:t>Onco-dermatologie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45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4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4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4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74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746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7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uiExpand="1" build="p" animBg="1"/>
      <p:bldP spid="147459" grpId="0" animBg="1"/>
      <p:bldP spid="147460" grpId="0" animBg="1"/>
      <p:bldP spid="147461" grpId="0" animBg="1"/>
      <p:bldP spid="147462" grpId="0"/>
      <p:bldP spid="1474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87"/>
          <p:cNvSpPr txBox="1">
            <a:spLocks noChangeArrowheads="1"/>
          </p:cNvSpPr>
          <p:nvPr/>
        </p:nvSpPr>
        <p:spPr bwMode="auto">
          <a:xfrm>
            <a:off x="349250" y="5230813"/>
            <a:ext cx="67960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endParaRPr lang="fr-FR" altLang="fr-FR" sz="1600">
              <a:solidFill>
                <a:srgbClr val="000090"/>
              </a:solidFill>
              <a:cs typeface="Arial" panose="020B0604020202020204" pitchFamily="34" charset="0"/>
              <a:sym typeface="Arial" panose="020B0604020202020204" pitchFamily="34" charset="0"/>
            </a:endParaRPr>
          </a:p>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sym typeface="Arial" panose="020B0604020202020204" pitchFamily="34" charset="0"/>
              </a:rPr>
              <a:t>Suite d’émotions refoulées </a:t>
            </a:r>
            <a:r>
              <a:rPr lang="fr-FR" altLang="fr-FR" sz="1600">
                <a:solidFill>
                  <a:srgbClr val="000090"/>
                </a:solidFill>
                <a:cs typeface="Arial" panose="020B0604020202020204" pitchFamily="34" charset="0"/>
                <a:sym typeface="Arial" panose="020B0604020202020204" pitchFamily="34" charset="0"/>
              </a:rPr>
              <a:t>contenues, contrariétés</a:t>
            </a:r>
          </a:p>
        </p:txBody>
      </p:sp>
      <p:sp>
        <p:nvSpPr>
          <p:cNvPr id="7" name="Shape 1088"/>
          <p:cNvSpPr>
            <a:spLocks noChangeArrowheads="1"/>
          </p:cNvSpPr>
          <p:nvPr/>
        </p:nvSpPr>
        <p:spPr bwMode="auto">
          <a:xfrm>
            <a:off x="7527925" y="2949575"/>
            <a:ext cx="3587750" cy="715963"/>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Chamomilla vulgaris 15 CH</a:t>
            </a:r>
            <a:endParaRPr lang="fr-FR" altLang="fr-FR" b="1">
              <a:solidFill>
                <a:srgbClr val="000099"/>
              </a:solidFill>
            </a:endParaRPr>
          </a:p>
          <a:p>
            <a:pPr algn="r"/>
            <a:r>
              <a:rPr lang="fr-FR" altLang="fr-FR" sz="1600">
                <a:solidFill>
                  <a:srgbClr val="000099"/>
                </a:solidFill>
                <a:cs typeface="Arial" panose="020B0604020202020204" pitchFamily="34" charset="0"/>
                <a:sym typeface="Arial" panose="020B0604020202020204" pitchFamily="34" charset="0"/>
              </a:rPr>
              <a:t>5 granules par jour</a:t>
            </a:r>
            <a:endParaRPr lang="fr-FR" altLang="fr-FR" sz="1600">
              <a:solidFill>
                <a:srgbClr val="000099"/>
              </a:solidFill>
              <a:cs typeface="Arial" panose="020B0604020202020204" pitchFamily="34" charset="0"/>
            </a:endParaRPr>
          </a:p>
        </p:txBody>
      </p:sp>
      <p:sp>
        <p:nvSpPr>
          <p:cNvPr id="8" name="Shape 1089"/>
          <p:cNvSpPr/>
          <p:nvPr/>
        </p:nvSpPr>
        <p:spPr>
          <a:xfrm>
            <a:off x="7615238" y="4108450"/>
            <a:ext cx="3500437" cy="681038"/>
          </a:xfrm>
          <a:prstGeom prst="roundRect">
            <a:avLst>
              <a:gd name="adj" fmla="val 16667"/>
            </a:avLst>
          </a:prstGeom>
          <a:noFill/>
          <a:ln w="12700">
            <a:solidFill>
              <a:srgbClr val="92D050"/>
            </a:solidFill>
            <a:miter lim="800000"/>
            <a:headEnd/>
            <a:tailEnd/>
          </a:ln>
        </p:spPr>
        <p:txBody>
          <a:bodyPr>
            <a:spAutoFit/>
          </a:bodyPr>
          <a:lstStyle/>
          <a:p>
            <a:pPr algn="r" fontAlgn="auto">
              <a:spcBef>
                <a:spcPts val="0"/>
              </a:spcBef>
              <a:spcAft>
                <a:spcPts val="0"/>
              </a:spcAft>
              <a:defRPr/>
            </a:pPr>
            <a:r>
              <a:rPr lang="fr-FR" b="1" dirty="0" err="1">
                <a:solidFill>
                  <a:srgbClr val="000099"/>
                </a:solidFill>
                <a:latin typeface="+mj-lt"/>
                <a:ea typeface="ＭＳ Ｐゴシック" panose="020B0600070205080204" pitchFamily="34" charset="-128"/>
                <a:cs typeface="Arial" panose="020B0604020202020204" pitchFamily="34" charset="0"/>
                <a:sym typeface="Arial"/>
              </a:rPr>
              <a:t>Hypericum</a:t>
            </a:r>
            <a:r>
              <a:rPr lang="fr-FR" b="1" dirty="0">
                <a:solidFill>
                  <a:srgbClr val="000099"/>
                </a:solidFill>
                <a:latin typeface="+mj-lt"/>
                <a:ea typeface="ＭＳ Ｐゴシック" panose="020B0600070205080204" pitchFamily="34" charset="-128"/>
                <a:cs typeface="Arial" panose="020B0604020202020204" pitchFamily="34" charset="0"/>
                <a:sym typeface="Arial"/>
              </a:rPr>
              <a:t> </a:t>
            </a:r>
            <a:r>
              <a:rPr lang="fr-FR" b="1" dirty="0" err="1">
                <a:solidFill>
                  <a:srgbClr val="000099"/>
                </a:solidFill>
                <a:latin typeface="+mj-lt"/>
                <a:ea typeface="ＭＳ Ｐゴシック" panose="020B0600070205080204" pitchFamily="34" charset="-128"/>
                <a:cs typeface="Arial" panose="020B0604020202020204" pitchFamily="34" charset="0"/>
                <a:sym typeface="Arial"/>
              </a:rPr>
              <a:t>perforatum</a:t>
            </a:r>
            <a:r>
              <a:rPr lang="fr-FR" b="1" dirty="0">
                <a:solidFill>
                  <a:srgbClr val="000099"/>
                </a:solidFill>
                <a:latin typeface="+mj-lt"/>
                <a:ea typeface="ＭＳ Ｐゴシック" panose="020B0600070205080204" pitchFamily="34" charset="-128"/>
                <a:cs typeface="Arial" panose="020B0604020202020204" pitchFamily="34" charset="0"/>
                <a:sym typeface="Arial"/>
              </a:rPr>
              <a:t> 15 CH</a:t>
            </a:r>
            <a:endParaRPr b="1" dirty="0">
              <a:solidFill>
                <a:srgbClr val="000099"/>
              </a:solidFill>
              <a:latin typeface="+mj-lt"/>
              <a:ea typeface="ＭＳ Ｐゴシック" panose="020B0600070205080204" pitchFamily="34" charset="-128"/>
              <a:cs typeface="Arial" panose="020B0604020202020204" pitchFamily="34" charset="0"/>
            </a:endParaRPr>
          </a:p>
          <a:p>
            <a:pPr algn="r" fontAlgn="auto">
              <a:spcBef>
                <a:spcPts val="0"/>
              </a:spcBef>
              <a:spcAft>
                <a:spcPts val="0"/>
              </a:spcAft>
              <a:defRPr/>
            </a:pPr>
            <a:r>
              <a:rPr lang="fr-FR" sz="1600" dirty="0">
                <a:solidFill>
                  <a:srgbClr val="000099"/>
                </a:solidFill>
                <a:latin typeface="+mj-lt"/>
                <a:ea typeface="ＭＳ Ｐゴシック" panose="020B0600070205080204" pitchFamily="34" charset="-128"/>
                <a:cs typeface="Arial" panose="020B0604020202020204" pitchFamily="34" charset="0"/>
                <a:sym typeface="Arial"/>
              </a:rPr>
              <a:t>5 granules par jour</a:t>
            </a:r>
            <a:endParaRPr lang="fr-FR" sz="1600" dirty="0">
              <a:solidFill>
                <a:srgbClr val="000099"/>
              </a:solidFill>
              <a:latin typeface="+mj-lt"/>
              <a:ea typeface="ＭＳ Ｐゴシック" panose="020B0600070205080204" pitchFamily="34" charset="-128"/>
              <a:cs typeface="Arial" panose="020B0604020202020204" pitchFamily="34" charset="0"/>
            </a:endParaRPr>
          </a:p>
        </p:txBody>
      </p:sp>
      <p:sp>
        <p:nvSpPr>
          <p:cNvPr id="11" name="Shape 1090"/>
          <p:cNvSpPr>
            <a:spLocks noChangeArrowheads="1"/>
          </p:cNvSpPr>
          <p:nvPr/>
        </p:nvSpPr>
        <p:spPr bwMode="auto">
          <a:xfrm>
            <a:off x="8234363" y="1620838"/>
            <a:ext cx="2881312" cy="73342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Vaccinotoxinum 15 CH</a:t>
            </a:r>
            <a:endParaRPr lang="fr-FR" altLang="fr-FR" b="1">
              <a:solidFill>
                <a:srgbClr val="000099"/>
              </a:solidFill>
              <a:cs typeface="Arial" panose="020B0604020202020204" pitchFamily="34" charset="0"/>
            </a:endParaRPr>
          </a:p>
          <a:p>
            <a:pPr algn="r"/>
            <a:r>
              <a:rPr lang="fr-FR" altLang="fr-FR" sz="1600">
                <a:solidFill>
                  <a:srgbClr val="000099"/>
                </a:solidFill>
                <a:cs typeface="Arial" panose="020B0604020202020204" pitchFamily="34" charset="0"/>
                <a:sym typeface="Arial" panose="020B0604020202020204" pitchFamily="34" charset="0"/>
              </a:rPr>
              <a:t>5 granules par jour</a:t>
            </a:r>
            <a:endParaRPr lang="fr-FR" altLang="fr-FR" sz="1600">
              <a:solidFill>
                <a:srgbClr val="000099"/>
              </a:solidFill>
              <a:cs typeface="Arial" panose="020B0604020202020204" pitchFamily="34" charset="0"/>
            </a:endParaRPr>
          </a:p>
        </p:txBody>
      </p:sp>
      <p:sp>
        <p:nvSpPr>
          <p:cNvPr id="9" name="Shape 1089"/>
          <p:cNvSpPr/>
          <p:nvPr/>
        </p:nvSpPr>
        <p:spPr>
          <a:xfrm>
            <a:off x="8464550" y="5399088"/>
            <a:ext cx="2651125" cy="681037"/>
          </a:xfrm>
          <a:prstGeom prst="roundRect">
            <a:avLst>
              <a:gd name="adj" fmla="val 16667"/>
            </a:avLst>
          </a:prstGeom>
          <a:noFill/>
          <a:ln w="12700">
            <a:solidFill>
              <a:srgbClr val="92D050"/>
            </a:solidFill>
            <a:miter lim="800000"/>
            <a:headEnd/>
            <a:tailEnd/>
          </a:ln>
        </p:spPr>
        <p:txBody>
          <a:bodyPr>
            <a:spAutoFit/>
          </a:bodyPr>
          <a:lstStyle/>
          <a:p>
            <a:pPr algn="r" fontAlgn="auto">
              <a:spcBef>
                <a:spcPts val="0"/>
              </a:spcBef>
              <a:spcAft>
                <a:spcPts val="0"/>
              </a:spcAft>
              <a:defRPr/>
            </a:pPr>
            <a:r>
              <a:rPr lang="fr-FR" b="1" dirty="0" err="1">
                <a:solidFill>
                  <a:srgbClr val="000099"/>
                </a:solidFill>
                <a:latin typeface="+mj-lt"/>
                <a:ea typeface="ＭＳ Ｐゴシック" panose="020B0600070205080204" pitchFamily="34" charset="-128"/>
                <a:cs typeface="Arial" panose="020B0604020202020204" pitchFamily="34" charset="0"/>
                <a:sym typeface="Arial"/>
              </a:rPr>
              <a:t>Staphysagria</a:t>
            </a:r>
            <a:r>
              <a:rPr lang="fr-FR" b="1" dirty="0">
                <a:solidFill>
                  <a:srgbClr val="000099"/>
                </a:solidFill>
                <a:latin typeface="+mj-lt"/>
                <a:ea typeface="ＭＳ Ｐゴシック" panose="020B0600070205080204" pitchFamily="34" charset="-128"/>
                <a:cs typeface="Arial" panose="020B0604020202020204" pitchFamily="34" charset="0"/>
                <a:sym typeface="Arial"/>
              </a:rPr>
              <a:t> 15 CH</a:t>
            </a:r>
            <a:endParaRPr b="1" dirty="0">
              <a:solidFill>
                <a:srgbClr val="000099"/>
              </a:solidFill>
              <a:latin typeface="+mj-lt"/>
              <a:ea typeface="ＭＳ Ｐゴシック" panose="020B0600070205080204" pitchFamily="34" charset="-128"/>
              <a:cs typeface="Arial" panose="020B0604020202020204" pitchFamily="34" charset="0"/>
            </a:endParaRPr>
          </a:p>
          <a:p>
            <a:pPr algn="r" fontAlgn="auto">
              <a:spcBef>
                <a:spcPts val="0"/>
              </a:spcBef>
              <a:spcAft>
                <a:spcPts val="0"/>
              </a:spcAft>
              <a:defRPr/>
            </a:pPr>
            <a:r>
              <a:rPr lang="fr-FR" sz="1600" dirty="0">
                <a:solidFill>
                  <a:srgbClr val="000099"/>
                </a:solidFill>
                <a:latin typeface="+mj-lt"/>
                <a:ea typeface="ＭＳ Ｐゴシック" panose="020B0600070205080204" pitchFamily="34" charset="-128"/>
                <a:cs typeface="Arial" panose="020B0604020202020204" pitchFamily="34" charset="0"/>
                <a:sym typeface="Arial"/>
              </a:rPr>
              <a:t>5 granules par jour</a:t>
            </a:r>
            <a:endParaRPr lang="fr-FR" sz="1600" dirty="0">
              <a:solidFill>
                <a:srgbClr val="000099"/>
              </a:solidFill>
              <a:latin typeface="+mj-lt"/>
              <a:ea typeface="ＭＳ Ｐゴシック" panose="020B0600070205080204" pitchFamily="34" charset="-128"/>
              <a:cs typeface="Arial" panose="020B0604020202020204" pitchFamily="34" charset="0"/>
            </a:endParaRPr>
          </a:p>
        </p:txBody>
      </p:sp>
      <p:sp>
        <p:nvSpPr>
          <p:cNvPr id="2" name="Rectangle 1"/>
          <p:cNvSpPr>
            <a:spLocks noChangeArrowheads="1"/>
          </p:cNvSpPr>
          <p:nvPr/>
        </p:nvSpPr>
        <p:spPr bwMode="auto">
          <a:xfrm>
            <a:off x="349250" y="1758950"/>
            <a:ext cx="60960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000090"/>
                </a:solidFill>
                <a:cs typeface="Arial" panose="020B0604020202020204" pitchFamily="34" charset="0"/>
                <a:sym typeface="Arial" panose="020B0604020202020204" pitchFamily="34" charset="0"/>
              </a:rPr>
              <a:t>Contexte d’infection par des herpes virus ou des poxvirus</a:t>
            </a:r>
          </a:p>
        </p:txBody>
      </p:sp>
      <p:sp>
        <p:nvSpPr>
          <p:cNvPr id="3" name="Rectangle 2"/>
          <p:cNvSpPr/>
          <p:nvPr/>
        </p:nvSpPr>
        <p:spPr>
          <a:xfrm>
            <a:off x="349250" y="2978150"/>
            <a:ext cx="6096000" cy="682625"/>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defRPr/>
            </a:pPr>
            <a:r>
              <a:rPr lang="fr-FR" altLang="fr-FR" sz="1600" dirty="0">
                <a:solidFill>
                  <a:srgbClr val="000090"/>
                </a:solidFill>
                <a:latin typeface="Arial" charset="0"/>
                <a:cs typeface="Arial" charset="0"/>
              </a:rPr>
              <a:t> Contexte de poussées dentaires :</a:t>
            </a:r>
          </a:p>
          <a:p>
            <a:pPr>
              <a:lnSpc>
                <a:spcPct val="110000"/>
              </a:lnSpc>
              <a:spcBef>
                <a:spcPct val="20000"/>
              </a:spcBef>
              <a:buClr>
                <a:srgbClr val="33CC33"/>
              </a:buClr>
              <a:tabLst>
                <a:tab pos="200025" algn="l"/>
              </a:tabLst>
              <a:defRPr/>
            </a:pPr>
            <a:r>
              <a:rPr lang="fr-FR" sz="1600" dirty="0">
                <a:solidFill>
                  <a:srgbClr val="000090"/>
                </a:solidFill>
                <a:latin typeface="Arial" charset="0"/>
                <a:cs typeface="Arial" charset="0"/>
                <a:sym typeface="Arial"/>
              </a:rPr>
              <a:t>      Érythème fessier (si douleur intense et diarrhée associées)</a:t>
            </a:r>
            <a:endParaRPr lang="fr-FR" sz="1600" dirty="0">
              <a:solidFill>
                <a:srgbClr val="000090"/>
              </a:solidFill>
              <a:latin typeface="Arial" charset="0"/>
              <a:cs typeface="Arial" charset="0"/>
            </a:endParaRPr>
          </a:p>
        </p:txBody>
      </p:sp>
      <p:sp>
        <p:nvSpPr>
          <p:cNvPr id="4" name="Rectangle 3"/>
          <p:cNvSpPr/>
          <p:nvPr/>
        </p:nvSpPr>
        <p:spPr>
          <a:xfrm>
            <a:off x="349250" y="3832225"/>
            <a:ext cx="6096000" cy="1003300"/>
          </a:xfrm>
          <a:prstGeom prst="rect">
            <a:avLst/>
          </a:prstGeom>
          <a:noFill/>
          <a:ln w="9525">
            <a:noFill/>
            <a:miter lim="800000"/>
            <a:headEnd/>
            <a:tailEnd/>
          </a:ln>
        </p:spPr>
        <p:txBody>
          <a:bodyPr>
            <a:spAutoFit/>
          </a:bodyPr>
          <a:lstStyle/>
          <a:p>
            <a:pPr marL="285750" indent="-285750">
              <a:lnSpc>
                <a:spcPct val="110000"/>
              </a:lnSpc>
              <a:spcBef>
                <a:spcPct val="20000"/>
              </a:spcBef>
              <a:buClr>
                <a:srgbClr val="33CC33"/>
              </a:buClr>
              <a:buFontTx/>
              <a:buBlip>
                <a:blip r:embed="rId3"/>
              </a:buBlip>
              <a:tabLst>
                <a:tab pos="200025" algn="l"/>
              </a:tabLst>
              <a:defRPr/>
            </a:pPr>
            <a:endParaRPr lang="fr-FR" sz="1600" dirty="0">
              <a:solidFill>
                <a:srgbClr val="000090"/>
              </a:solidFill>
              <a:latin typeface="Arial" charset="0"/>
              <a:cs typeface="Arial" charset="0"/>
              <a:sym typeface="Arial"/>
            </a:endParaRPr>
          </a:p>
          <a:p>
            <a:pPr marL="285750" indent="-285750">
              <a:lnSpc>
                <a:spcPct val="110000"/>
              </a:lnSpc>
              <a:spcBef>
                <a:spcPct val="20000"/>
              </a:spcBef>
              <a:buClr>
                <a:srgbClr val="33CC33"/>
              </a:buClr>
              <a:buFontTx/>
              <a:buBlip>
                <a:blip r:embed="rId3"/>
              </a:buBlip>
              <a:tabLst>
                <a:tab pos="200025" algn="l"/>
              </a:tabLst>
              <a:defRPr/>
            </a:pPr>
            <a:r>
              <a:rPr lang="fr-FR" sz="1600" b="1" dirty="0">
                <a:solidFill>
                  <a:srgbClr val="000090"/>
                </a:solidFill>
                <a:latin typeface="Arial" charset="0"/>
                <a:cs typeface="Arial" charset="0"/>
                <a:sym typeface="Arial"/>
              </a:rPr>
              <a:t>Suite de photosensibilisation </a:t>
            </a:r>
          </a:p>
          <a:p>
            <a:pPr>
              <a:lnSpc>
                <a:spcPct val="110000"/>
              </a:lnSpc>
              <a:spcBef>
                <a:spcPct val="20000"/>
              </a:spcBef>
              <a:buClr>
                <a:srgbClr val="33CC33"/>
              </a:buClr>
              <a:tabLst>
                <a:tab pos="200025" algn="l"/>
              </a:tabLst>
              <a:defRPr/>
            </a:pPr>
            <a:r>
              <a:rPr lang="fr-FR" sz="1600" b="1" dirty="0">
                <a:solidFill>
                  <a:srgbClr val="000090"/>
                </a:solidFill>
                <a:latin typeface="Arial" charset="0"/>
                <a:cs typeface="Arial" charset="0"/>
                <a:sym typeface="Arial"/>
              </a:rPr>
              <a:t>     Suite de traumatismes des nerfs </a:t>
            </a:r>
            <a:r>
              <a:rPr lang="fr-FR" sz="1600" dirty="0">
                <a:solidFill>
                  <a:srgbClr val="000090"/>
                </a:solidFill>
                <a:latin typeface="Arial" charset="0"/>
                <a:cs typeface="Arial" charset="0"/>
                <a:sym typeface="Arial"/>
              </a:rPr>
              <a:t>(zona)</a:t>
            </a:r>
          </a:p>
        </p:txBody>
      </p:sp>
      <p:sp>
        <p:nvSpPr>
          <p:cNvPr id="313354" name="Text Box 8"/>
          <p:cNvSpPr txBox="1">
            <a:spLocks noChangeArrowheads="1"/>
          </p:cNvSpPr>
          <p:nvPr/>
        </p:nvSpPr>
        <p:spPr bwMode="auto">
          <a:xfrm>
            <a:off x="2386013" y="1060450"/>
            <a:ext cx="6399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Exemples de médicaments d’étiologie</a:t>
            </a:r>
          </a:p>
        </p:txBody>
      </p:sp>
      <p:sp>
        <p:nvSpPr>
          <p:cNvPr id="12"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ea typeface="Tahoma" panose="020B0604030504040204" pitchFamily="34" charset="0"/>
                <a:cs typeface="Arial" panose="020B0604020202020204" pitchFamily="34" charset="0"/>
              </a:rPr>
              <a:t>2.2. Méthodologie de conseil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9" grpId="0" animBg="1"/>
      <p:bldP spid="2" grpId="0"/>
      <p:bldP spid="3" grpId="0"/>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21570"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10’</a:t>
            </a:r>
          </a:p>
        </p:txBody>
      </p:sp>
      <p:sp>
        <p:nvSpPr>
          <p:cNvPr id="621571"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Arbres décisionnels</a:t>
            </a:r>
          </a:p>
        </p:txBody>
      </p:sp>
      <p:sp>
        <p:nvSpPr>
          <p:cNvPr id="621572" name="Rectangle 2"/>
          <p:cNvSpPr>
            <a:spLocks noChangeArrowheads="1"/>
          </p:cNvSpPr>
          <p:nvPr/>
        </p:nvSpPr>
        <p:spPr bwMode="auto">
          <a:xfrm>
            <a:off x="6096000" y="1736725"/>
            <a:ext cx="5297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621573" name="Rectangle 4"/>
          <p:cNvSpPr>
            <a:spLocks noChangeArrowheads="1"/>
          </p:cNvSpPr>
          <p:nvPr/>
        </p:nvSpPr>
        <p:spPr bwMode="auto">
          <a:xfrm>
            <a:off x="3856038" y="3794125"/>
            <a:ext cx="78200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En binôme</a:t>
            </a:r>
          </a:p>
          <a:p>
            <a:pPr>
              <a:spcBef>
                <a:spcPct val="20000"/>
              </a:spcBef>
              <a:buFontTx/>
              <a:buBlip>
                <a:blip r:embed="rId3"/>
              </a:buBlip>
            </a:pPr>
            <a:r>
              <a:rPr lang="fr-FR" altLang="fr-FR">
                <a:solidFill>
                  <a:srgbClr val="000099"/>
                </a:solidFill>
                <a:cs typeface="Arial" panose="020B0604020202020204" pitchFamily="34" charset="0"/>
              </a:rPr>
              <a:t>Utiliser la structure proposée</a:t>
            </a:r>
          </a:p>
          <a:p>
            <a:pPr>
              <a:spcBef>
                <a:spcPct val="20000"/>
              </a:spcBef>
              <a:buFontTx/>
              <a:buBlip>
                <a:blip r:embed="rId3"/>
              </a:buBlip>
            </a:pPr>
            <a:r>
              <a:rPr lang="fr-FR" altLang="fr-FR">
                <a:solidFill>
                  <a:srgbClr val="000099"/>
                </a:solidFill>
                <a:cs typeface="Arial" panose="020B0604020202020204" pitchFamily="34" charset="0"/>
              </a:rPr>
              <a:t>Construire les arbres décisionnels « Acné juvénile », « Lucite estivale » et « Cicatrisation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Acné juvénile</a:t>
            </a:r>
          </a:p>
        </p:txBody>
      </p:sp>
      <p:pic>
        <p:nvPicPr>
          <p:cNvPr id="623618" name="Image 3"/>
          <p:cNvPicPr>
            <a:picLocks noChangeAspect="1"/>
          </p:cNvPicPr>
          <p:nvPr/>
        </p:nvPicPr>
        <p:blipFill>
          <a:blip r:embed="rId3">
            <a:extLst>
              <a:ext uri="{28A0092B-C50C-407E-A947-70E740481C1C}">
                <a14:useLocalDpi xmlns:a14="http://schemas.microsoft.com/office/drawing/2010/main"/>
              </a:ext>
            </a:extLst>
          </a:blip>
          <a:srcRect l="3259" r="-514"/>
          <a:stretch>
            <a:fillRect/>
          </a:stretch>
        </p:blipFill>
        <p:spPr bwMode="auto">
          <a:xfrm>
            <a:off x="1738313" y="962025"/>
            <a:ext cx="90170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a:spLocks noChangeArrowheads="1"/>
          </p:cNvSpPr>
          <p:nvPr/>
        </p:nvSpPr>
        <p:spPr bwMode="auto">
          <a:xfrm>
            <a:off x="4875213" y="1798638"/>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SULFUR IODATUM 15 CH</a:t>
            </a:r>
          </a:p>
        </p:txBody>
      </p:sp>
      <p:sp>
        <p:nvSpPr>
          <p:cNvPr id="6" name="ZoneTexte 5"/>
          <p:cNvSpPr txBox="1">
            <a:spLocks noChangeArrowheads="1"/>
          </p:cNvSpPr>
          <p:nvPr/>
        </p:nvSpPr>
        <p:spPr bwMode="auto">
          <a:xfrm>
            <a:off x="1666875" y="4289425"/>
            <a:ext cx="1938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peau grasse</a:t>
            </a:r>
          </a:p>
        </p:txBody>
      </p:sp>
      <p:sp>
        <p:nvSpPr>
          <p:cNvPr id="7" name="ZoneTexte 6"/>
          <p:cNvSpPr txBox="1">
            <a:spLocks noChangeArrowheads="1"/>
          </p:cNvSpPr>
          <p:nvPr/>
        </p:nvSpPr>
        <p:spPr bwMode="auto">
          <a:xfrm>
            <a:off x="2722563" y="4289425"/>
            <a:ext cx="2511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comédons</a:t>
            </a:r>
          </a:p>
        </p:txBody>
      </p:sp>
      <p:sp>
        <p:nvSpPr>
          <p:cNvPr id="8" name="ZoneTexte 7"/>
          <p:cNvSpPr txBox="1">
            <a:spLocks noChangeArrowheads="1"/>
          </p:cNvSpPr>
          <p:nvPr/>
        </p:nvSpPr>
        <p:spPr bwMode="auto">
          <a:xfrm>
            <a:off x="2025650" y="4651375"/>
            <a:ext cx="2511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SELENIUM METALLICUM 9 CH</a:t>
            </a:r>
          </a:p>
        </p:txBody>
      </p:sp>
      <p:sp>
        <p:nvSpPr>
          <p:cNvPr id="9" name="ZoneTexte 8"/>
          <p:cNvSpPr txBox="1">
            <a:spLocks noChangeArrowheads="1"/>
          </p:cNvSpPr>
          <p:nvPr/>
        </p:nvSpPr>
        <p:spPr bwMode="auto">
          <a:xfrm>
            <a:off x="4903788" y="4183063"/>
            <a:ext cx="193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indurée</a:t>
            </a:r>
          </a:p>
        </p:txBody>
      </p:sp>
      <p:sp>
        <p:nvSpPr>
          <p:cNvPr id="10" name="ZoneTexte 9"/>
          <p:cNvSpPr txBox="1">
            <a:spLocks noChangeArrowheads="1"/>
          </p:cNvSpPr>
          <p:nvPr/>
        </p:nvSpPr>
        <p:spPr bwMode="auto">
          <a:xfrm>
            <a:off x="5891213" y="4183063"/>
            <a:ext cx="1938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pustuleuse</a:t>
            </a:r>
          </a:p>
        </p:txBody>
      </p:sp>
      <p:sp>
        <p:nvSpPr>
          <p:cNvPr id="11" name="ZoneTexte 10"/>
          <p:cNvSpPr txBox="1">
            <a:spLocks noChangeArrowheads="1"/>
          </p:cNvSpPr>
          <p:nvPr/>
        </p:nvSpPr>
        <p:spPr bwMode="auto">
          <a:xfrm>
            <a:off x="4937125" y="46624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KALIUM BROMATUM 9 CH</a:t>
            </a:r>
          </a:p>
        </p:txBody>
      </p:sp>
      <p:sp>
        <p:nvSpPr>
          <p:cNvPr id="12" name="ZoneTexte 11"/>
          <p:cNvSpPr txBox="1">
            <a:spLocks noChangeArrowheads="1"/>
          </p:cNvSpPr>
          <p:nvPr/>
        </p:nvSpPr>
        <p:spPr bwMode="auto">
          <a:xfrm>
            <a:off x="8651875" y="4187825"/>
            <a:ext cx="193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avant</a:t>
            </a:r>
          </a:p>
        </p:txBody>
      </p:sp>
      <p:sp>
        <p:nvSpPr>
          <p:cNvPr id="13" name="ZoneTexte 12"/>
          <p:cNvSpPr txBox="1">
            <a:spLocks noChangeArrowheads="1"/>
          </p:cNvSpPr>
          <p:nvPr/>
        </p:nvSpPr>
        <p:spPr bwMode="auto">
          <a:xfrm>
            <a:off x="7783513" y="4424363"/>
            <a:ext cx="1936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ou pendant les règles</a:t>
            </a:r>
          </a:p>
        </p:txBody>
      </p:sp>
      <p:sp>
        <p:nvSpPr>
          <p:cNvPr id="14" name="ZoneTexte 13"/>
          <p:cNvSpPr txBox="1">
            <a:spLocks noChangeArrowheads="1"/>
          </p:cNvSpPr>
          <p:nvPr/>
        </p:nvSpPr>
        <p:spPr bwMode="auto">
          <a:xfrm>
            <a:off x="7902575" y="4662488"/>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EUGENIA JAMBOSA 9 CH</a:t>
            </a:r>
          </a:p>
        </p:txBody>
      </p:sp>
      <p:sp>
        <p:nvSpPr>
          <p:cNvPr id="15" name="ZoneTexte 14"/>
          <p:cNvSpPr txBox="1">
            <a:spLocks noChangeArrowheads="1"/>
          </p:cNvSpPr>
          <p:nvPr/>
        </p:nvSpPr>
        <p:spPr bwMode="auto">
          <a:xfrm>
            <a:off x="5543550" y="5657850"/>
            <a:ext cx="1936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sévère</a:t>
            </a:r>
          </a:p>
        </p:txBody>
      </p:sp>
      <p:sp>
        <p:nvSpPr>
          <p:cNvPr id="16" name="ZoneTexte 15"/>
          <p:cNvSpPr txBox="1">
            <a:spLocks noChangeArrowheads="1"/>
          </p:cNvSpPr>
          <p:nvPr/>
        </p:nvSpPr>
        <p:spPr bwMode="auto">
          <a:xfrm>
            <a:off x="5046663" y="5884863"/>
            <a:ext cx="1938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DHA-S 30 CH</a:t>
            </a:r>
          </a:p>
        </p:txBody>
      </p:sp>
      <p:sp>
        <p:nvSpPr>
          <p:cNvPr id="17" name="Pentagone 16"/>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8"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9"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par>
                                <p:cTn id="54" presetID="22" presetClass="entr" presetSubtype="1"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up)">
                                      <p:cBhvr>
                                        <p:cTn id="56" dur="500"/>
                                        <p:tgtEl>
                                          <p:spTgt spid="19"/>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up)">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animBg="1"/>
      <p:bldP spid="18"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Lucite estivale</a:t>
            </a:r>
          </a:p>
        </p:txBody>
      </p:sp>
      <p:pic>
        <p:nvPicPr>
          <p:cNvPr id="625666" name="Image 3"/>
          <p:cNvPicPr>
            <a:picLocks noChangeAspect="1"/>
          </p:cNvPicPr>
          <p:nvPr/>
        </p:nvPicPr>
        <p:blipFill>
          <a:blip r:embed="rId3">
            <a:extLst>
              <a:ext uri="{28A0092B-C50C-407E-A947-70E740481C1C}">
                <a14:useLocalDpi xmlns:a14="http://schemas.microsoft.com/office/drawing/2010/main"/>
              </a:ext>
            </a:extLst>
          </a:blip>
          <a:srcRect l="963" t="2380"/>
          <a:stretch>
            <a:fillRect/>
          </a:stretch>
        </p:blipFill>
        <p:spPr bwMode="auto">
          <a:xfrm>
            <a:off x="1714500" y="1084263"/>
            <a:ext cx="9136063"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a:spLocks noChangeArrowheads="1"/>
          </p:cNvSpPr>
          <p:nvPr/>
        </p:nvSpPr>
        <p:spPr bwMode="auto">
          <a:xfrm>
            <a:off x="4906963" y="1776413"/>
            <a:ext cx="2813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HYPERICUM PERFORATUM 15 CH</a:t>
            </a:r>
          </a:p>
        </p:txBody>
      </p:sp>
      <p:sp>
        <p:nvSpPr>
          <p:cNvPr id="7" name="ZoneTexte 6"/>
          <p:cNvSpPr txBox="1">
            <a:spLocks noChangeArrowheads="1"/>
          </p:cNvSpPr>
          <p:nvPr/>
        </p:nvSpPr>
        <p:spPr bwMode="auto">
          <a:xfrm>
            <a:off x="1812925" y="5005388"/>
            <a:ext cx="1168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Œdème </a:t>
            </a:r>
          </a:p>
        </p:txBody>
      </p:sp>
      <p:sp>
        <p:nvSpPr>
          <p:cNvPr id="8" name="ZoneTexte 7"/>
          <p:cNvSpPr txBox="1">
            <a:spLocks noChangeArrowheads="1"/>
          </p:cNvSpPr>
          <p:nvPr/>
        </p:nvSpPr>
        <p:spPr bwMode="auto">
          <a:xfrm>
            <a:off x="3167063" y="5008563"/>
            <a:ext cx="1168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prurit </a:t>
            </a:r>
          </a:p>
        </p:txBody>
      </p:sp>
      <p:sp>
        <p:nvSpPr>
          <p:cNvPr id="9" name="ZoneTexte 8"/>
          <p:cNvSpPr txBox="1">
            <a:spLocks noChangeArrowheads="1"/>
          </p:cNvSpPr>
          <p:nvPr/>
        </p:nvSpPr>
        <p:spPr bwMode="auto">
          <a:xfrm>
            <a:off x="1682750" y="5527675"/>
            <a:ext cx="281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APIS MELLIFICA 15 CH</a:t>
            </a:r>
          </a:p>
        </p:txBody>
      </p:sp>
      <p:sp>
        <p:nvSpPr>
          <p:cNvPr id="10" name="ZoneTexte 9"/>
          <p:cNvSpPr txBox="1">
            <a:spLocks noChangeArrowheads="1"/>
          </p:cNvSpPr>
          <p:nvPr/>
        </p:nvSpPr>
        <p:spPr bwMode="auto">
          <a:xfrm>
            <a:off x="5522913" y="4994275"/>
            <a:ext cx="2166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papulo-vésiculeuse </a:t>
            </a:r>
          </a:p>
        </p:txBody>
      </p:sp>
      <p:sp>
        <p:nvSpPr>
          <p:cNvPr id="11" name="ZoneTexte 10"/>
          <p:cNvSpPr txBox="1">
            <a:spLocks noChangeArrowheads="1"/>
          </p:cNvSpPr>
          <p:nvPr/>
        </p:nvSpPr>
        <p:spPr bwMode="auto">
          <a:xfrm>
            <a:off x="5522913" y="5180013"/>
            <a:ext cx="1166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prurit </a:t>
            </a:r>
          </a:p>
        </p:txBody>
      </p:sp>
      <p:sp>
        <p:nvSpPr>
          <p:cNvPr id="12" name="ZoneTexte 11"/>
          <p:cNvSpPr txBox="1">
            <a:spLocks noChangeArrowheads="1"/>
          </p:cNvSpPr>
          <p:nvPr/>
        </p:nvSpPr>
        <p:spPr bwMode="auto">
          <a:xfrm>
            <a:off x="4924425" y="5514975"/>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MURIATICUM ACIDUM 9 CH</a:t>
            </a:r>
          </a:p>
        </p:txBody>
      </p:sp>
      <p:sp>
        <p:nvSpPr>
          <p:cNvPr id="13" name="ZoneTexte 12"/>
          <p:cNvSpPr txBox="1">
            <a:spLocks noChangeArrowheads="1"/>
          </p:cNvSpPr>
          <p:nvPr/>
        </p:nvSpPr>
        <p:spPr bwMode="auto">
          <a:xfrm>
            <a:off x="8188325" y="5514975"/>
            <a:ext cx="281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POUMON HISTAMINE 15  CH</a:t>
            </a:r>
          </a:p>
        </p:txBody>
      </p:sp>
      <p:sp>
        <p:nvSpPr>
          <p:cNvPr id="14" name="ZoneTexte 13"/>
          <p:cNvSpPr txBox="1">
            <a:spLocks noChangeArrowheads="1"/>
          </p:cNvSpPr>
          <p:nvPr/>
        </p:nvSpPr>
        <p:spPr bwMode="auto">
          <a:xfrm>
            <a:off x="9004300" y="5005388"/>
            <a:ext cx="2166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mécanisme </a:t>
            </a:r>
          </a:p>
        </p:txBody>
      </p:sp>
      <p:sp>
        <p:nvSpPr>
          <p:cNvPr id="15" name="ZoneTexte 14"/>
          <p:cNvSpPr txBox="1">
            <a:spLocks noChangeArrowheads="1"/>
          </p:cNvSpPr>
          <p:nvPr/>
        </p:nvSpPr>
        <p:spPr bwMode="auto">
          <a:xfrm>
            <a:off x="8351838" y="5189538"/>
            <a:ext cx="2168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de la réaction allergique</a:t>
            </a:r>
          </a:p>
        </p:txBody>
      </p:sp>
      <p:sp>
        <p:nvSpPr>
          <p:cNvPr id="16" name="Pentagone 15"/>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7"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8"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par>
                                <p:cTn id="48" presetID="22" presetClass="entr" presetSubtype="1"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animBg="1"/>
      <p:bldP spid="1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ZoneTexte 8"/>
          <p:cNvSpPr txBox="1">
            <a:spLocks noChangeArrowheads="1"/>
          </p:cNvSpPr>
          <p:nvPr/>
        </p:nvSpPr>
        <p:spPr bwMode="auto">
          <a:xfrm>
            <a:off x="2397125" y="314325"/>
            <a:ext cx="8431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Cicatrisation</a:t>
            </a:r>
          </a:p>
        </p:txBody>
      </p:sp>
      <p:pic>
        <p:nvPicPr>
          <p:cNvPr id="627714" name="Imag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1875" y="1276350"/>
            <a:ext cx="1020762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a:spLocks noChangeArrowheads="1"/>
          </p:cNvSpPr>
          <p:nvPr/>
        </p:nvSpPr>
        <p:spPr bwMode="auto">
          <a:xfrm>
            <a:off x="1185863" y="3722688"/>
            <a:ext cx="2811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tranchant</a:t>
            </a:r>
          </a:p>
        </p:txBody>
      </p:sp>
      <p:sp>
        <p:nvSpPr>
          <p:cNvPr id="7" name="ZoneTexte 6"/>
          <p:cNvSpPr txBox="1">
            <a:spLocks noChangeArrowheads="1"/>
          </p:cNvSpPr>
          <p:nvPr/>
        </p:nvSpPr>
        <p:spPr bwMode="auto">
          <a:xfrm>
            <a:off x="838200" y="4035425"/>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STAPHYSAGRIA 9 CH</a:t>
            </a:r>
          </a:p>
        </p:txBody>
      </p:sp>
      <p:sp>
        <p:nvSpPr>
          <p:cNvPr id="8" name="ZoneTexte 7"/>
          <p:cNvSpPr txBox="1">
            <a:spLocks noChangeArrowheads="1"/>
          </p:cNvSpPr>
          <p:nvPr/>
        </p:nvSpPr>
        <p:spPr bwMode="auto">
          <a:xfrm>
            <a:off x="3630613" y="3616325"/>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acné, varicelle, zona</a:t>
            </a:r>
          </a:p>
        </p:txBody>
      </p:sp>
      <p:sp>
        <p:nvSpPr>
          <p:cNvPr id="9" name="ZoneTexte 8"/>
          <p:cNvSpPr txBox="1">
            <a:spLocks noChangeArrowheads="1"/>
          </p:cNvSpPr>
          <p:nvPr/>
        </p:nvSpPr>
        <p:spPr bwMode="auto">
          <a:xfrm>
            <a:off x="3975100" y="3860800"/>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ANTIMONIUM TARTARICUM 9 CH</a:t>
            </a:r>
          </a:p>
        </p:txBody>
      </p:sp>
      <p:sp>
        <p:nvSpPr>
          <p:cNvPr id="10" name="ZoneTexte 9"/>
          <p:cNvSpPr txBox="1">
            <a:spLocks noChangeArrowheads="1"/>
          </p:cNvSpPr>
          <p:nvPr/>
        </p:nvSpPr>
        <p:spPr bwMode="auto">
          <a:xfrm>
            <a:off x="5875338" y="3435350"/>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rétractation</a:t>
            </a:r>
          </a:p>
        </p:txBody>
      </p:sp>
      <p:sp>
        <p:nvSpPr>
          <p:cNvPr id="11" name="ZoneTexte 10"/>
          <p:cNvSpPr txBox="1">
            <a:spLocks noChangeArrowheads="1"/>
          </p:cNvSpPr>
          <p:nvPr/>
        </p:nvSpPr>
        <p:spPr bwMode="auto">
          <a:xfrm>
            <a:off x="5826125" y="3843338"/>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écorchure</a:t>
            </a:r>
          </a:p>
        </p:txBody>
      </p:sp>
      <p:sp>
        <p:nvSpPr>
          <p:cNvPr id="12" name="ZoneTexte 11"/>
          <p:cNvSpPr txBox="1">
            <a:spLocks noChangeArrowheads="1"/>
          </p:cNvSpPr>
          <p:nvPr/>
        </p:nvSpPr>
        <p:spPr bwMode="auto">
          <a:xfrm>
            <a:off x="6064250" y="4048125"/>
            <a:ext cx="2811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CAUSTICUM 15 CH</a:t>
            </a:r>
          </a:p>
        </p:txBody>
      </p:sp>
      <p:sp>
        <p:nvSpPr>
          <p:cNvPr id="13" name="ZoneTexte 12"/>
          <p:cNvSpPr txBox="1">
            <a:spLocks noChangeArrowheads="1"/>
          </p:cNvSpPr>
          <p:nvPr/>
        </p:nvSpPr>
        <p:spPr bwMode="auto">
          <a:xfrm>
            <a:off x="8464550" y="3530600"/>
            <a:ext cx="2813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Chéloïde</a:t>
            </a:r>
          </a:p>
        </p:txBody>
      </p:sp>
      <p:sp>
        <p:nvSpPr>
          <p:cNvPr id="14" name="ZoneTexte 13"/>
          <p:cNvSpPr txBox="1">
            <a:spLocks noChangeArrowheads="1"/>
          </p:cNvSpPr>
          <p:nvPr/>
        </p:nvSpPr>
        <p:spPr bwMode="auto">
          <a:xfrm>
            <a:off x="2292350" y="4849813"/>
            <a:ext cx="2813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piquant</a:t>
            </a:r>
          </a:p>
        </p:txBody>
      </p:sp>
      <p:sp>
        <p:nvSpPr>
          <p:cNvPr id="15" name="ZoneTexte 14"/>
          <p:cNvSpPr txBox="1">
            <a:spLocks noChangeArrowheads="1"/>
          </p:cNvSpPr>
          <p:nvPr/>
        </p:nvSpPr>
        <p:spPr bwMode="auto">
          <a:xfrm>
            <a:off x="2073275" y="5170488"/>
            <a:ext cx="281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LEDUM PALUSTRE 9 CH</a:t>
            </a:r>
          </a:p>
        </p:txBody>
      </p:sp>
      <p:sp>
        <p:nvSpPr>
          <p:cNvPr id="16" name="ZoneTexte 15"/>
          <p:cNvSpPr txBox="1">
            <a:spLocks noChangeArrowheads="1"/>
          </p:cNvSpPr>
          <p:nvPr/>
        </p:nvSpPr>
        <p:spPr bwMode="auto">
          <a:xfrm>
            <a:off x="7232650" y="4721225"/>
            <a:ext cx="2813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Hypertrophique, </a:t>
            </a:r>
          </a:p>
          <a:p>
            <a:pPr algn="ctr"/>
            <a:r>
              <a:rPr lang="fr-FR" altLang="fr-FR" sz="1200" b="1">
                <a:solidFill>
                  <a:srgbClr val="000099"/>
                </a:solidFill>
              </a:rPr>
              <a:t>prurigineuse</a:t>
            </a:r>
          </a:p>
        </p:txBody>
      </p:sp>
      <p:sp>
        <p:nvSpPr>
          <p:cNvPr id="17" name="Pentagone 16"/>
          <p:cNvSpPr/>
          <p:nvPr/>
        </p:nvSpPr>
        <p:spPr>
          <a:xfrm rot="5400000">
            <a:off x="8419306" y="35639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8" name="ZoneTexte 16"/>
          <p:cNvSpPr txBox="1">
            <a:spLocks noChangeArrowheads="1"/>
          </p:cNvSpPr>
          <p:nvPr/>
        </p:nvSpPr>
        <p:spPr bwMode="auto">
          <a:xfrm>
            <a:off x="8461375" y="90170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9" name="Imag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0488" y="32702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up)">
                                      <p:cBhvr>
                                        <p:cTn id="55" dur="500"/>
                                        <p:tgtEl>
                                          <p:spTgt spid="18"/>
                                        </p:tgtEl>
                                      </p:cBhvr>
                                    </p:animEffect>
                                  </p:childTnLst>
                                </p:cTn>
                              </p:par>
                              <p:par>
                                <p:cTn id="56" presetID="22" presetClass="entr" presetSubtype="1"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500"/>
                                        <p:tgtEl>
                                          <p:spTgt spid="19"/>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animBg="1"/>
      <p:bldP spid="1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6"/>
          <p:cNvSpPr>
            <a:spLocks noChangeArrowheads="1"/>
          </p:cNvSpPr>
          <p:nvPr/>
        </p:nvSpPr>
        <p:spPr bwMode="auto">
          <a:xfrm>
            <a:off x="6375400" y="1995488"/>
            <a:ext cx="49387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Restituer les principaux médicaments abordés sur les 2 jours</a:t>
            </a:r>
          </a:p>
        </p:txBody>
      </p:sp>
      <p:sp>
        <p:nvSpPr>
          <p:cNvPr id="629762" name="Rectangle 8"/>
          <p:cNvSpPr>
            <a:spLocks noChangeArrowheads="1"/>
          </p:cNvSpPr>
          <p:nvPr/>
        </p:nvSpPr>
        <p:spPr bwMode="auto">
          <a:xfrm>
            <a:off x="3386138" y="3563938"/>
            <a:ext cx="726281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Individuellement </a:t>
            </a:r>
          </a:p>
          <a:p>
            <a:pPr>
              <a:spcBef>
                <a:spcPct val="20000"/>
              </a:spcBef>
              <a:buFontTx/>
              <a:buBlip>
                <a:blip r:embed="rId3"/>
              </a:buBlip>
            </a:pPr>
            <a:r>
              <a:rPr lang="fr-FR" altLang="fr-FR">
                <a:solidFill>
                  <a:srgbClr val="000099"/>
                </a:solidFill>
                <a:cs typeface="Arial" panose="020B0604020202020204" pitchFamily="34" charset="0"/>
              </a:rPr>
              <a:t>Numéroter aléatoirement de 1 à 16 les cases de sa grille </a:t>
            </a:r>
          </a:p>
          <a:p>
            <a:pPr>
              <a:spcBef>
                <a:spcPct val="20000"/>
              </a:spcBef>
              <a:buFontTx/>
              <a:buBlip>
                <a:blip r:embed="rId3"/>
              </a:buBlip>
            </a:pPr>
            <a:r>
              <a:rPr lang="fr-FR" altLang="fr-FR">
                <a:solidFill>
                  <a:srgbClr val="000099"/>
                </a:solidFill>
                <a:cs typeface="Arial" panose="020B0604020202020204" pitchFamily="34" charset="0"/>
              </a:rPr>
              <a:t>Pour chaque question : écrire la réponse dans la case correspondante </a:t>
            </a:r>
            <a:r>
              <a:rPr lang="fr-FR" altLang="fr-FR" i="1">
                <a:solidFill>
                  <a:srgbClr val="000099"/>
                </a:solidFill>
                <a:cs typeface="Arial" panose="020B0604020202020204" pitchFamily="34" charset="0"/>
              </a:rPr>
              <a:t>(question 1 : dans la case 1)</a:t>
            </a:r>
          </a:p>
          <a:p>
            <a:pPr lvl="1">
              <a:spcBef>
                <a:spcPct val="20000"/>
              </a:spcBef>
              <a:buFontTx/>
              <a:buChar char="–"/>
            </a:pPr>
            <a:r>
              <a:rPr lang="fr-FR" altLang="fr-FR">
                <a:solidFill>
                  <a:srgbClr val="000099"/>
                </a:solidFill>
                <a:cs typeface="Arial" panose="020B0604020202020204" pitchFamily="34" charset="0"/>
              </a:rPr>
              <a:t>Si bonne réponse : entourer la réponse</a:t>
            </a:r>
          </a:p>
          <a:p>
            <a:pPr lvl="1">
              <a:spcBef>
                <a:spcPct val="20000"/>
              </a:spcBef>
              <a:buFontTx/>
              <a:buChar char="–"/>
            </a:pPr>
            <a:r>
              <a:rPr lang="fr-FR" altLang="fr-FR">
                <a:solidFill>
                  <a:srgbClr val="000099"/>
                </a:solidFill>
                <a:cs typeface="Arial" panose="020B0604020202020204" pitchFamily="34" charset="0"/>
              </a:rPr>
              <a:t>Si mauvaise réponse : mettre une croix</a:t>
            </a:r>
          </a:p>
          <a:p>
            <a:pPr>
              <a:spcBef>
                <a:spcPct val="20000"/>
              </a:spcBef>
              <a:buFontTx/>
              <a:buBlip>
                <a:blip r:embed="rId3"/>
              </a:buBlip>
            </a:pPr>
            <a:r>
              <a:rPr lang="fr-FR" altLang="fr-FR">
                <a:solidFill>
                  <a:srgbClr val="000099"/>
                </a:solidFill>
                <a:cs typeface="Arial" panose="020B0604020202020204" pitchFamily="34" charset="0"/>
              </a:rPr>
              <a:t>Dès que 4 réponses justes alignées  =  BINGO</a:t>
            </a:r>
          </a:p>
        </p:txBody>
      </p:sp>
      <p:sp>
        <p:nvSpPr>
          <p:cNvPr id="629763"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29764"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20’</a:t>
            </a:r>
          </a:p>
        </p:txBody>
      </p:sp>
      <p:sp>
        <p:nvSpPr>
          <p:cNvPr id="6297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Jeu du Bingo</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9"/>
          <p:cNvSpPr>
            <a:spLocks noChangeArrowheads="1"/>
          </p:cNvSpPr>
          <p:nvPr/>
        </p:nvSpPr>
        <p:spPr bwMode="auto">
          <a:xfrm>
            <a:off x="6240463" y="1444625"/>
            <a:ext cx="504031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 typeface="Arial" panose="020B0604020202020204" pitchFamily="34" charset="0"/>
              <a:buNone/>
            </a:pPr>
            <a:r>
              <a:rPr lang="fr-FR" altLang="fr-FR" sz="2000" b="1" u="sng">
                <a:solidFill>
                  <a:srgbClr val="000099"/>
                </a:solidFill>
                <a:ea typeface="MS PGothic" panose="020B0600070205080204" pitchFamily="34" charset="-128"/>
                <a:cs typeface="Arial" panose="020B0604020202020204" pitchFamily="34" charset="0"/>
              </a:rPr>
              <a:t>Objectif :</a:t>
            </a:r>
          </a:p>
          <a:p>
            <a:pPr eaLnBrk="0" hangingPunct="0">
              <a:spcBef>
                <a:spcPct val="5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S’entrainer et mettre en application pour pratiquer dès demain</a:t>
            </a:r>
          </a:p>
        </p:txBody>
      </p:sp>
      <p:sp>
        <p:nvSpPr>
          <p:cNvPr id="6318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31811"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631812"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8" name="Rectangle 15">
            <a:extLst>
              <a:ext uri="{FF2B5EF4-FFF2-40B4-BE49-F238E27FC236}">
                <a16:creationId xmlns:a16="http://schemas.microsoft.com/office/drawing/2014/main" id="{DB535792-115A-4B1B-B5B8-E485CD11EA1F}"/>
              </a:ext>
            </a:extLst>
          </p:cNvPr>
          <p:cNvSpPr>
            <a:spLocks noChangeArrowheads="1"/>
          </p:cNvSpPr>
          <p:nvPr/>
        </p:nvSpPr>
        <p:spPr bwMode="auto">
          <a:xfrm>
            <a:off x="3133724" y="2686050"/>
            <a:ext cx="8909339" cy="40132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Font typeface="Wingdings" panose="05000000000000000000" pitchFamily="2" charset="2"/>
              <a:buNone/>
              <a:defRPr/>
            </a:pPr>
            <a:r>
              <a:rPr lang="fr-FR" altLang="fr-FR" b="1" u="sng" dirty="0">
                <a:solidFill>
                  <a:srgbClr val="000099"/>
                </a:solidFill>
                <a:ea typeface="ＭＳ Ｐゴシック" panose="020B0600070205080204" pitchFamily="34" charset="-128"/>
              </a:rPr>
              <a:t>Règles du jeu :</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Pratiquer en groupe de 3</a:t>
            </a:r>
            <a:r>
              <a:rPr lang="fr-FR" altLang="fr-FR" dirty="0">
                <a:solidFill>
                  <a:srgbClr val="000099"/>
                </a:solidFill>
                <a:ea typeface="ＭＳ Ｐゴシック" panose="020B0600070205080204" pitchFamily="34" charset="-128"/>
              </a:rPr>
              <a:t> : 1 patient, 1 pharmacien/préparateur et 1 observateur</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3 cas différents pour pratiquer </a:t>
            </a:r>
            <a:r>
              <a:rPr lang="fr-FR" altLang="fr-FR" dirty="0">
                <a:solidFill>
                  <a:srgbClr val="000099"/>
                </a:solidFill>
                <a:ea typeface="ＭＳ Ｐゴシック" panose="020B0600070205080204" pitchFamily="34" charset="-128"/>
              </a:rPr>
              <a:t>chacun des rôles</a:t>
            </a:r>
          </a:p>
          <a:p>
            <a:pPr eaLnBrk="0" hangingPunct="0">
              <a:spcBef>
                <a:spcPct val="50000"/>
              </a:spcBef>
              <a:buFontTx/>
              <a:buBlip>
                <a:blip r:embed="rId3"/>
              </a:buBlip>
              <a:defRPr/>
            </a:pPr>
            <a:r>
              <a:rPr lang="fr-FR" altLang="fr-FR" b="1" dirty="0">
                <a:solidFill>
                  <a:srgbClr val="000099"/>
                </a:solidFill>
                <a:ea typeface="ＭＳ Ｐゴシック" panose="020B0600070205080204" pitchFamily="34" charset="-128"/>
              </a:rPr>
              <a:t>S’appuyer sur</a:t>
            </a:r>
            <a:r>
              <a:rPr lang="fr-FR" altLang="fr-FR" dirty="0">
                <a:solidFill>
                  <a:srgbClr val="000099"/>
                </a:solidFill>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la méthodologie de conseil</a:t>
            </a:r>
            <a:endParaRPr lang="fr-FR" altLang="fr-FR" b="1" dirty="0">
              <a:solidFill>
                <a:srgbClr val="000099"/>
              </a:solidFill>
              <a:ea typeface="ＭＳ Ｐゴシック" panose="020B0600070205080204" pitchFamily="34" charset="-128"/>
            </a:endParaRP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SEUL le patient lit la Carte « Patient » et ne répond qu’aux questions que le pharmacien lui pose</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Le pharmacien construit son conseil</a:t>
            </a:r>
          </a:p>
          <a:p>
            <a:pPr marL="628650" lvl="1" eaLnBrk="0" hangingPunct="0">
              <a:lnSpc>
                <a:spcPct val="110000"/>
              </a:lnSpc>
              <a:spcBef>
                <a:spcPct val="20000"/>
              </a:spcBef>
              <a:buSzPct val="75000"/>
              <a:buFont typeface="Tahoma" panose="020B0604030504040204" pitchFamily="34" charset="0"/>
              <a:buChar char="-"/>
              <a:defRPr/>
            </a:pPr>
            <a:r>
              <a:rPr lang="fr-FR" altLang="fr-FR" dirty="0">
                <a:solidFill>
                  <a:srgbClr val="000099"/>
                </a:solidFill>
                <a:ea typeface="ＭＳ Ｐゴシック" panose="020B0600070205080204" pitchFamily="34" charset="-128"/>
              </a:rPr>
              <a:t>L’observateur s’appuie sur la grille « Observateur » pour faire le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du pharmacien</a:t>
            </a:r>
          </a:p>
          <a:p>
            <a:pPr marL="452438" lvl="1" eaLnBrk="0" hangingPunct="0">
              <a:lnSpc>
                <a:spcPct val="110000"/>
              </a:lnSpc>
              <a:spcBef>
                <a:spcPct val="20000"/>
              </a:spcBef>
              <a:buFontTx/>
              <a:buBlip>
                <a:blip r:embed="rId3"/>
              </a:buBlip>
              <a:defRPr/>
            </a:pPr>
            <a:r>
              <a:rPr lang="fr-FR" altLang="fr-FR" b="1" dirty="0">
                <a:solidFill>
                  <a:srgbClr val="000099"/>
                </a:solidFill>
                <a:ea typeface="ＭＳ Ｐゴシック" panose="020B0600070205080204" pitchFamily="34" charset="-128"/>
              </a:rPr>
              <a:t>Pour chaque cas  : </a:t>
            </a:r>
            <a:r>
              <a:rPr lang="fr-FR" altLang="fr-FR" dirty="0">
                <a:solidFill>
                  <a:srgbClr val="000099"/>
                </a:solidFill>
                <a:ea typeface="ＭＳ Ｐゴシック" panose="020B0600070205080204" pitchFamily="34" charset="-128"/>
              </a:rPr>
              <a:t>4 min de jeu + 5 min </a:t>
            </a:r>
            <a:r>
              <a:rPr lang="fr-FR" altLang="fr-FR" dirty="0" err="1">
                <a:solidFill>
                  <a:srgbClr val="000099"/>
                </a:solidFill>
                <a:ea typeface="ＭＳ Ｐゴシック" panose="020B0600070205080204" pitchFamily="34" charset="-128"/>
              </a:rPr>
              <a:t>débrief</a:t>
            </a:r>
            <a:r>
              <a:rPr lang="fr-FR" altLang="fr-FR" dirty="0">
                <a:solidFill>
                  <a:srgbClr val="000099"/>
                </a:solidFill>
                <a:ea typeface="ＭＳ Ｐゴシック" panose="020B0600070205080204" pitchFamily="34" charset="-128"/>
              </a:rPr>
              <a:t> (méthode et conseil)</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2133600"/>
            <a:ext cx="6480175"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633859"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20’</a:t>
            </a:r>
          </a:p>
        </p:txBody>
      </p:sp>
      <p:sp>
        <p:nvSpPr>
          <p:cNvPr id="63386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633861" name="ZoneTexte 10"/>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Évaluation des pratiques professionnelles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ChangeArrowheads="1"/>
          </p:cNvSpPr>
          <p:nvPr/>
        </p:nvSpPr>
        <p:spPr bwMode="auto">
          <a:xfrm>
            <a:off x="6024563" y="1905000"/>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50000"/>
              </a:spcBef>
              <a:buFont typeface="Wingdings" panose="05000000000000000000" pitchFamily="2" charset="2"/>
              <a:buChar char=""/>
            </a:pPr>
            <a:r>
              <a:rPr lang="fr-FR" altLang="fr-FR" sz="2000">
                <a:solidFill>
                  <a:srgbClr val="000099"/>
                </a:solidFill>
                <a:cs typeface="Arial" panose="020B0604020202020204" pitchFamily="34" charset="0"/>
              </a:rPr>
              <a:t>Evaluer les connaissances</a:t>
            </a:r>
          </a:p>
        </p:txBody>
      </p:sp>
      <p:sp>
        <p:nvSpPr>
          <p:cNvPr id="635906" name="Text Box 8"/>
          <p:cNvSpPr txBox="1">
            <a:spLocks noChangeArrowheads="1"/>
          </p:cNvSpPr>
          <p:nvPr/>
        </p:nvSpPr>
        <p:spPr bwMode="auto">
          <a:xfrm>
            <a:off x="6097588" y="325438"/>
            <a:ext cx="439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endParaRPr lang="fr-FR" altLang="fr-FR" b="1">
              <a:solidFill>
                <a:srgbClr val="000099"/>
              </a:solidFill>
              <a:ea typeface="MS PGothic" panose="020B0600070205080204" pitchFamily="34" charset="-128"/>
              <a:cs typeface="Arial" panose="020B0604020202020204" pitchFamily="34"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hangingPunct="0">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635908"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Homéoquizz</a:t>
            </a:r>
          </a:p>
        </p:txBody>
      </p:sp>
      <p:sp>
        <p:nvSpPr>
          <p:cNvPr id="635909"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5’</a:t>
            </a:r>
          </a:p>
        </p:txBody>
      </p:sp>
      <p:sp>
        <p:nvSpPr>
          <p:cNvPr id="6359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Text Box 2"/>
          <p:cNvSpPr txBox="1">
            <a:spLocks noChangeArrowheads="1"/>
          </p:cNvSpPr>
          <p:nvPr/>
        </p:nvSpPr>
        <p:spPr bwMode="auto">
          <a:xfrm>
            <a:off x="3586163" y="4697413"/>
            <a:ext cx="52339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800">
                <a:solidFill>
                  <a:srgbClr val="000099"/>
                </a:solidFill>
                <a:cs typeface="Arial" panose="020B0604020202020204" pitchFamily="34" charset="0"/>
              </a:rPr>
              <a:t>Qu’allez-vous expérimenter ?</a:t>
            </a:r>
          </a:p>
          <a:p>
            <a:pPr>
              <a:spcBef>
                <a:spcPct val="50000"/>
              </a:spcBef>
            </a:pPr>
            <a:r>
              <a:rPr lang="fr-FR" altLang="fr-FR" sz="2800">
                <a:solidFill>
                  <a:srgbClr val="000099"/>
                </a:solidFill>
                <a:cs typeface="Arial" panose="020B0604020202020204" pitchFamily="34" charset="0"/>
              </a:rPr>
              <a:t>Quoi ? et comment ?</a:t>
            </a:r>
          </a:p>
        </p:txBody>
      </p:sp>
      <p:sp>
        <p:nvSpPr>
          <p:cNvPr id="63795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637955"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28325" y="1006475"/>
            <a:ext cx="1341438"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a:solidFill>
                  <a:srgbClr val="FFFFFF"/>
                </a:solidFill>
                <a:cs typeface="Arial" panose="020B0604020202020204" pitchFamily="34" charset="0"/>
              </a:rPr>
              <a:t>Expertise Dermatologie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286724"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286725"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472569" y="2145030"/>
            <a:ext cx="968208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FontTx/>
              <a:buNone/>
            </a:pPr>
            <a:r>
              <a:rPr lang="fr-FR" altLang="fr-FR" sz="2200" dirty="0">
                <a:solidFill>
                  <a:srgbClr val="000099"/>
                </a:solidFill>
                <a:cs typeface="Arial" panose="020B0604020202020204" pitchFamily="34" charset="0"/>
              </a:rPr>
              <a:t>Face aux pathologies dermatologiques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lésions observées et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dermatologie : distinction traitement aigu et de terrain, valorisation et accompagnement</a:t>
            </a:r>
          </a:p>
        </p:txBody>
      </p:sp>
    </p:spTree>
    <p:extLst>
      <p:ext uri="{BB962C8B-B14F-4D97-AF65-F5344CB8AC3E}">
        <p14:creationId xmlns:p14="http://schemas.microsoft.com/office/powerpoint/2010/main" val="214961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Décrire et reconnaitre les lésions dermatologiques élémentaires</a:t>
            </a:r>
            <a:endParaRPr lang="fr-FR" altLang="fr-FR" sz="2000" b="1" dirty="0">
              <a:solidFill>
                <a:srgbClr val="000099"/>
              </a:solidFill>
              <a:latin typeface="Arial"/>
              <a:ea typeface="ＭＳ Ｐゴシック" panose="020B0600070205080204" pitchFamily="34" charset="-128"/>
            </a:endParaRP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fontAlgn="auto" hangingPunct="0">
              <a:spcBef>
                <a:spcPct val="50000"/>
              </a:spcBef>
              <a:spcAft>
                <a:spcPts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4 groupes</a:t>
            </a:r>
            <a:endParaRPr lang="fr-FR" altLang="fr-FR" b="1" i="1" dirty="0">
              <a:solidFill>
                <a:srgbClr val="000099"/>
              </a:solidFill>
              <a:latin typeface="Arial"/>
              <a:ea typeface="ＭＳ Ｐゴシック" panose="020B0600070205080204" pitchFamily="34" charset="-128"/>
            </a:endParaRPr>
          </a:p>
          <a:p>
            <a:pPr eaLnBrk="0" fontAlgn="auto" hangingPunct="0">
              <a:spcBef>
                <a:spcPct val="30000"/>
              </a:spcBef>
              <a:spcAft>
                <a:spcPts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1 jeu de carte</a:t>
            </a:r>
            <a:r>
              <a:rPr lang="fr-FR" altLang="fr-FR" dirty="0">
                <a:solidFill>
                  <a:srgbClr val="000099"/>
                </a:solidFill>
                <a:latin typeface="Arial"/>
                <a:ea typeface="ＭＳ Ｐゴシック" panose="020B0600070205080204" pitchFamily="34" charset="-128"/>
              </a:rPr>
              <a:t> par groupe : photo / description lésion</a:t>
            </a:r>
          </a:p>
          <a:p>
            <a:pPr eaLnBrk="0" fontAlgn="auto" hangingPunct="0">
              <a:spcBef>
                <a:spcPct val="30000"/>
              </a:spcBef>
              <a:spcAft>
                <a:spcPts val="0"/>
              </a:spcAft>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Associer chaque photo à la description correspondante</a:t>
            </a:r>
          </a:p>
          <a:p>
            <a:pPr eaLnBrk="0" fontAlgn="auto" hangingPunct="0">
              <a:spcBef>
                <a:spcPct val="30000"/>
              </a:spcBef>
              <a:spcAft>
                <a:spcPts val="0"/>
              </a:spcAft>
              <a:buClr>
                <a:srgbClr val="000099"/>
              </a:buClr>
              <a:buFontTx/>
              <a:buBlip>
                <a:blip r:embed="rId3"/>
              </a:buBlip>
              <a:defRPr/>
            </a:pPr>
            <a:r>
              <a:rPr lang="fr-FR" altLang="fr-FR" dirty="0">
                <a:solidFill>
                  <a:srgbClr val="000099"/>
                </a:solidFill>
              </a:rPr>
              <a:t>Correction collégiale </a:t>
            </a:r>
          </a:p>
          <a:p>
            <a:pPr marL="0" indent="0" eaLnBrk="0" fontAlgn="auto" hangingPunct="0">
              <a:spcBef>
                <a:spcPct val="30000"/>
              </a:spcBef>
              <a:spcAft>
                <a:spcPts val="0"/>
              </a:spcAft>
              <a:buClr>
                <a:srgbClr val="000099"/>
              </a:buClr>
              <a:defRPr/>
            </a:pPr>
            <a:endParaRPr lang="fr-FR" altLang="fr-FR" b="1" dirty="0">
              <a:solidFill>
                <a:srgbClr val="000099"/>
              </a:solidFill>
              <a:latin typeface="Arial"/>
              <a:ea typeface="ＭＳ Ｐゴシック" panose="020B0600070205080204" pitchFamily="34" charset="-128"/>
            </a:endParaRPr>
          </a:p>
          <a:p>
            <a:pPr marL="0" indent="0" fontAlgn="auto">
              <a:spcBef>
                <a:spcPct val="50000"/>
              </a:spcBef>
              <a:spcAft>
                <a:spcPts val="0"/>
              </a:spcAft>
              <a:defRPr/>
            </a:pPr>
            <a:endParaRPr lang="fr-FR" altLang="fr-FR" dirty="0">
              <a:solidFill>
                <a:srgbClr val="FF0000"/>
              </a:solidFill>
              <a:latin typeface="Arial"/>
              <a:ea typeface="ＭＳ Ｐゴシック" panose="020B0600070205080204" pitchFamily="34" charset="-128"/>
            </a:endParaRPr>
          </a:p>
        </p:txBody>
      </p:sp>
      <p:sp>
        <p:nvSpPr>
          <p:cNvPr id="31539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Tahoma" panose="020B0604030504040204" pitchFamily="34" charset="0"/>
                <a:cs typeface="Arial" panose="020B0604020202020204" pitchFamily="34" charset="0"/>
              </a:rPr>
              <a:t>2.3. Observation </a:t>
            </a:r>
          </a:p>
        </p:txBody>
      </p:sp>
      <p:sp>
        <p:nvSpPr>
          <p:cNvPr id="31539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1539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10’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rPr>
              <a:t>PRATIQUER ET PROGRESSER</a:t>
            </a:r>
            <a:endParaRPr lang="fr-FR" altLang="fr-FR" sz="2400" dirty="0">
              <a:solidFill>
                <a:srgbClr val="94C122"/>
              </a:solidFill>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algn="ctr">
              <a:defRPr/>
            </a:pPr>
            <a:r>
              <a:rPr lang="fr-FR" b="1" dirty="0">
                <a:solidFill>
                  <a:srgbClr val="95C41D"/>
                </a:solidFill>
                <a:latin typeface="+mj-lt"/>
                <a:cs typeface="Arial" panose="020B0604020202020204" pitchFamily="34" charset="0"/>
              </a:rPr>
              <a:t>Des rappels, de la nouveauté, des outils </a:t>
            </a:r>
          </a:p>
          <a:p>
            <a:pPr algn="ctr">
              <a:defRPr/>
            </a:pPr>
            <a:r>
              <a:rPr lang="fr-FR" b="1" dirty="0">
                <a:solidFill>
                  <a:srgbClr val="95C41D"/>
                </a:solidFill>
                <a:latin typeface="+mj-lt"/>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r>
              <a:rPr lang="fr-FR" b="1" dirty="0">
                <a:solidFill>
                  <a:srgbClr val="95C41D"/>
                </a:solidFill>
                <a:latin typeface="+mj-lt"/>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r>
              <a:rPr lang="fr-FR" sz="1600" b="1" u="sng" dirty="0">
                <a:solidFill>
                  <a:srgbClr val="000099"/>
                </a:solidFill>
                <a:effectLst/>
                <a:latin typeface="Arial" panose="020B06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www.homeoandcare.com</a:t>
            </a:r>
            <a:endParaRPr lang="fr-FR" sz="1600" dirty="0"/>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2"/>
          <p:cNvSpPr>
            <a:spLocks noChangeArrowheads="1"/>
          </p:cNvSpPr>
          <p:nvPr/>
        </p:nvSpPr>
        <p:spPr bwMode="auto">
          <a:xfrm>
            <a:off x="2366963" y="1003300"/>
            <a:ext cx="6173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1600" b="1">
                <a:solidFill>
                  <a:srgbClr val="0454A1"/>
                </a:solidFill>
                <a:cs typeface="Arial" panose="020B0604020202020204" pitchFamily="34" charset="0"/>
              </a:rPr>
              <a:t>Les Dossiers de l’Expert - </a:t>
            </a:r>
            <a:r>
              <a:rPr lang="fr-FR" altLang="fr-FR" sz="1600">
                <a:solidFill>
                  <a:srgbClr val="0454A1"/>
                </a:solidFill>
              </a:rPr>
              <a:t>Editions : le Moniteur des pharmacies</a:t>
            </a:r>
            <a:endParaRPr lang="fr-FR" altLang="fr-FR" sz="1600" b="1">
              <a:solidFill>
                <a:srgbClr val="0454A1"/>
              </a:solidFill>
              <a:cs typeface="Arial" panose="020B0604020202020204" pitchFamily="34" charset="0"/>
            </a:endParaRPr>
          </a:p>
        </p:txBody>
      </p:sp>
      <p:sp>
        <p:nvSpPr>
          <p:cNvPr id="2" name="Ellipse 1"/>
          <p:cNvSpPr/>
          <p:nvPr/>
        </p:nvSpPr>
        <p:spPr>
          <a:xfrm>
            <a:off x="603250" y="134105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7" name="Image 2" descr="BAN_DEOfficineORL_MoniteurdesPharmacies.jp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960" y="1474469"/>
            <a:ext cx="1188720" cy="13999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0" name="Ellipse 29"/>
          <p:cNvSpPr/>
          <p:nvPr/>
        </p:nvSpPr>
        <p:spPr>
          <a:xfrm>
            <a:off x="603250" y="316591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2" name="Ellipse 31"/>
          <p:cNvSpPr/>
          <p:nvPr/>
        </p:nvSpPr>
        <p:spPr>
          <a:xfrm>
            <a:off x="577793" y="496975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4" name="Ellipse 33"/>
          <p:cNvSpPr/>
          <p:nvPr/>
        </p:nvSpPr>
        <p:spPr>
          <a:xfrm>
            <a:off x="6140450" y="136207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6" name="Ellipse 35"/>
          <p:cNvSpPr/>
          <p:nvPr/>
        </p:nvSpPr>
        <p:spPr>
          <a:xfrm>
            <a:off x="6140450" y="322897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8" name="Ellipse 37"/>
          <p:cNvSpPr/>
          <p:nvPr/>
        </p:nvSpPr>
        <p:spPr>
          <a:xfrm>
            <a:off x="6140450" y="5095875"/>
            <a:ext cx="1641475" cy="1654175"/>
          </a:xfrm>
          <a:prstGeom prst="ellipse">
            <a:avLst/>
          </a:prstGeom>
          <a:solidFill>
            <a:srgbClr val="CDE6F7"/>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44105" name="Text Box 28"/>
          <p:cNvSpPr txBox="1">
            <a:spLocks noChangeArrowheads="1"/>
          </p:cNvSpPr>
          <p:nvPr/>
        </p:nvSpPr>
        <p:spPr bwMode="auto">
          <a:xfrm>
            <a:off x="2366963" y="166512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0454A1"/>
                </a:solidFill>
                <a:cs typeface="Arial" panose="020B0604020202020204" pitchFamily="34" charset="0"/>
              </a:rPr>
              <a:t>ORL</a:t>
            </a:r>
          </a:p>
          <a:p>
            <a:endParaRPr lang="fr-FR" altLang="fr-FR" sz="500" b="1" dirty="0">
              <a:solidFill>
                <a:srgbClr val="0454A1"/>
              </a:solidFill>
              <a:cs typeface="Arial" panose="020B0604020202020204" pitchFamily="34" charset="0"/>
            </a:endParaRPr>
          </a:p>
          <a:p>
            <a:r>
              <a:rPr lang="fr-FR" altLang="fr-FR" sz="1300" dirty="0"/>
              <a:t>Auteurs : Michèle BOIRON, François ROUX et Frédéric VOIRIN</a:t>
            </a:r>
          </a:p>
          <a:p>
            <a:endParaRPr lang="fr-FR" altLang="fr-FR" sz="400" dirty="0"/>
          </a:p>
          <a:p>
            <a:r>
              <a:rPr lang="fr-FR" altLang="fr-FR" sz="1300" dirty="0"/>
              <a:t>Parution 2012</a:t>
            </a:r>
          </a:p>
        </p:txBody>
      </p:sp>
      <p:sp>
        <p:nvSpPr>
          <p:cNvPr id="644106" name="Text Box 28"/>
          <p:cNvSpPr txBox="1">
            <a:spLocks noChangeArrowheads="1"/>
          </p:cNvSpPr>
          <p:nvPr/>
        </p:nvSpPr>
        <p:spPr bwMode="auto">
          <a:xfrm>
            <a:off x="2366963" y="340743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0454A1"/>
                </a:solidFill>
                <a:cs typeface="Arial" panose="020B0604020202020204" pitchFamily="34" charset="0"/>
              </a:rPr>
              <a:t>Pédiatrie</a:t>
            </a:r>
          </a:p>
          <a:p>
            <a:endParaRPr lang="fr-FR" altLang="fr-FR" sz="500" b="1" dirty="0">
              <a:solidFill>
                <a:srgbClr val="0454A1"/>
              </a:solidFill>
              <a:cs typeface="Arial" panose="020B0604020202020204" pitchFamily="34" charset="0"/>
            </a:endParaRPr>
          </a:p>
          <a:p>
            <a:r>
              <a:rPr lang="fr-FR" altLang="fr-FR" sz="1300" dirty="0">
                <a:cs typeface="Arial" panose="020B0604020202020204" pitchFamily="34" charset="0"/>
              </a:rPr>
              <a:t>Auteurs : Michèle BOIRON, François ROUX et Pierre POPOWSKI</a:t>
            </a:r>
          </a:p>
          <a:p>
            <a:endParaRPr lang="fr-FR" altLang="fr-FR" sz="400" dirty="0">
              <a:cs typeface="Arial" panose="020B0604020202020204" pitchFamily="34" charset="0"/>
            </a:endParaRPr>
          </a:p>
          <a:p>
            <a:r>
              <a:rPr lang="fr-FR" altLang="fr-FR" sz="1300" dirty="0">
                <a:cs typeface="Arial" panose="020B0604020202020204" pitchFamily="34" charset="0"/>
              </a:rPr>
              <a:t>Parution 2015 </a:t>
            </a:r>
          </a:p>
        </p:txBody>
      </p:sp>
      <p:sp>
        <p:nvSpPr>
          <p:cNvPr id="644107" name="Text Box 28"/>
          <p:cNvSpPr txBox="1">
            <a:spLocks noChangeArrowheads="1"/>
          </p:cNvSpPr>
          <p:nvPr/>
        </p:nvSpPr>
        <p:spPr bwMode="auto">
          <a:xfrm>
            <a:off x="2366963" y="520711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dirty="0">
                <a:solidFill>
                  <a:srgbClr val="0454A1"/>
                </a:solidFill>
                <a:cs typeface="Arial" panose="020B0604020202020204" pitchFamily="34" charset="0"/>
              </a:rPr>
              <a:t>Troubles Anxieux</a:t>
            </a:r>
          </a:p>
          <a:p>
            <a:endParaRPr lang="fr-FR" altLang="fr-FR" sz="500" b="1" dirty="0">
              <a:solidFill>
                <a:srgbClr val="0454A1"/>
              </a:solidFill>
              <a:cs typeface="Arial" panose="020B0604020202020204" pitchFamily="34" charset="0"/>
            </a:endParaRPr>
          </a:p>
          <a:p>
            <a:r>
              <a:rPr lang="fr-FR" altLang="fr-FR" sz="1300" dirty="0">
                <a:cs typeface="Arial" panose="020B0604020202020204" pitchFamily="34" charset="0"/>
              </a:rPr>
              <a:t>Auteurs : Michèle BOIRON, François ROUX et Gérard FALALA</a:t>
            </a:r>
          </a:p>
          <a:p>
            <a:endParaRPr lang="fr-FR" altLang="fr-FR" sz="400" dirty="0">
              <a:cs typeface="Arial" panose="020B0604020202020204" pitchFamily="34" charset="0"/>
            </a:endParaRPr>
          </a:p>
          <a:p>
            <a:r>
              <a:rPr lang="fr-FR" altLang="fr-FR" sz="1300" dirty="0">
                <a:cs typeface="Arial" panose="020B0604020202020204" pitchFamily="34" charset="0"/>
              </a:rPr>
              <a:t>Parution 2012</a:t>
            </a:r>
          </a:p>
        </p:txBody>
      </p:sp>
      <p:sp>
        <p:nvSpPr>
          <p:cNvPr id="644108" name="Text Box 28"/>
          <p:cNvSpPr txBox="1">
            <a:spLocks noChangeArrowheads="1"/>
          </p:cNvSpPr>
          <p:nvPr/>
        </p:nvSpPr>
        <p:spPr bwMode="auto">
          <a:xfrm>
            <a:off x="7954963" y="1568450"/>
            <a:ext cx="35052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a:solidFill>
                  <a:srgbClr val="0454A1"/>
                </a:solidFill>
                <a:cs typeface="Arial" panose="020B0604020202020204" pitchFamily="34" charset="0"/>
              </a:rPr>
              <a:t>Accompagnement en oncologie</a:t>
            </a:r>
          </a:p>
          <a:p>
            <a:endParaRPr lang="fr-FR" altLang="fr-FR" sz="500" b="1">
              <a:solidFill>
                <a:srgbClr val="0454A1"/>
              </a:solidFill>
              <a:cs typeface="Arial" panose="020B0604020202020204" pitchFamily="34" charset="0"/>
            </a:endParaRPr>
          </a:p>
          <a:p>
            <a:r>
              <a:rPr lang="fr-FR" altLang="fr-FR" sz="1300">
                <a:cs typeface="Arial" panose="020B0604020202020204" pitchFamily="34" charset="0"/>
              </a:rPr>
              <a:t>Auteurs : Michèle BOIRON, François ROUX et Jean-Philippe WAGNER</a:t>
            </a:r>
          </a:p>
          <a:p>
            <a:endParaRPr lang="fr-FR" altLang="fr-FR" sz="400">
              <a:cs typeface="Arial" panose="020B0604020202020204" pitchFamily="34" charset="0"/>
            </a:endParaRPr>
          </a:p>
          <a:p>
            <a:r>
              <a:rPr lang="fr-FR" altLang="fr-FR" sz="1300">
                <a:cs typeface="Arial" panose="020B0604020202020204" pitchFamily="34" charset="0"/>
              </a:rPr>
              <a:t>Parution 2014</a:t>
            </a:r>
          </a:p>
        </p:txBody>
      </p:sp>
      <p:sp>
        <p:nvSpPr>
          <p:cNvPr id="644109" name="Text Box 28"/>
          <p:cNvSpPr txBox="1">
            <a:spLocks noChangeArrowheads="1"/>
          </p:cNvSpPr>
          <p:nvPr/>
        </p:nvSpPr>
        <p:spPr bwMode="auto">
          <a:xfrm>
            <a:off x="7954963" y="3502025"/>
            <a:ext cx="3505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a:solidFill>
                  <a:srgbClr val="0454A1"/>
                </a:solidFill>
                <a:cs typeface="Arial" panose="020B0604020202020204" pitchFamily="34" charset="0"/>
              </a:rPr>
              <a:t>Gynécologie et obstétrique</a:t>
            </a:r>
          </a:p>
          <a:p>
            <a:endParaRPr lang="fr-FR" altLang="fr-FR" sz="500" b="1">
              <a:solidFill>
                <a:srgbClr val="0454A1"/>
              </a:solidFill>
              <a:cs typeface="Arial" panose="020B0604020202020204" pitchFamily="34" charset="0"/>
            </a:endParaRPr>
          </a:p>
          <a:p>
            <a:r>
              <a:rPr lang="fr-FR" altLang="fr-FR" sz="1300">
                <a:cs typeface="Arial" panose="020B0604020202020204" pitchFamily="34" charset="0"/>
              </a:rPr>
              <a:t>Auteurs : Michèle BOIRON, François ROUX et Christelle CHARVET</a:t>
            </a:r>
          </a:p>
          <a:p>
            <a:endParaRPr lang="fr-FR" altLang="fr-FR" sz="400">
              <a:cs typeface="Arial" panose="020B0604020202020204" pitchFamily="34" charset="0"/>
            </a:endParaRPr>
          </a:p>
          <a:p>
            <a:r>
              <a:rPr lang="fr-FR" altLang="fr-FR" sz="1300">
                <a:cs typeface="Arial" panose="020B0604020202020204" pitchFamily="34" charset="0"/>
              </a:rPr>
              <a:t>Parution 2013</a:t>
            </a:r>
          </a:p>
        </p:txBody>
      </p:sp>
      <p:sp>
        <p:nvSpPr>
          <p:cNvPr id="644110" name="Text Box 28"/>
          <p:cNvSpPr txBox="1">
            <a:spLocks noChangeArrowheads="1"/>
          </p:cNvSpPr>
          <p:nvPr/>
        </p:nvSpPr>
        <p:spPr bwMode="auto">
          <a:xfrm>
            <a:off x="7954963" y="5237163"/>
            <a:ext cx="3505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a:solidFill>
                  <a:srgbClr val="0454A1"/>
                </a:solidFill>
                <a:cs typeface="Arial" panose="020B0604020202020204" pitchFamily="34" charset="0"/>
              </a:rPr>
              <a:t>Traumatologie générale</a:t>
            </a:r>
          </a:p>
          <a:p>
            <a:r>
              <a:rPr lang="fr-FR" altLang="fr-FR" b="1">
                <a:solidFill>
                  <a:srgbClr val="0454A1"/>
                </a:solidFill>
                <a:cs typeface="Arial" panose="020B0604020202020204" pitchFamily="34" charset="0"/>
              </a:rPr>
              <a:t>et sportive</a:t>
            </a:r>
          </a:p>
          <a:p>
            <a:endParaRPr lang="fr-FR" altLang="fr-FR" sz="500" b="1">
              <a:solidFill>
                <a:srgbClr val="0454A1"/>
              </a:solidFill>
              <a:cs typeface="Arial" panose="020B0604020202020204" pitchFamily="34" charset="0"/>
            </a:endParaRPr>
          </a:p>
          <a:p>
            <a:r>
              <a:rPr lang="fr-FR" altLang="fr-FR" sz="1300">
                <a:cs typeface="Arial" panose="020B0604020202020204" pitchFamily="34" charset="0"/>
              </a:rPr>
              <a:t>Auteurs : Michèle BOIRON, François ROUX et Franck CHOFFRUT</a:t>
            </a:r>
          </a:p>
          <a:p>
            <a:endParaRPr lang="fr-FR" altLang="fr-FR" sz="400">
              <a:cs typeface="Arial" panose="020B0604020202020204" pitchFamily="34" charset="0"/>
            </a:endParaRPr>
          </a:p>
          <a:p>
            <a:r>
              <a:rPr lang="fr-FR" altLang="fr-FR" sz="1300">
                <a:cs typeface="Arial" panose="020B0604020202020204" pitchFamily="34" charset="0"/>
              </a:rPr>
              <a:t>Parution Octobre 2017</a:t>
            </a:r>
          </a:p>
        </p:txBody>
      </p:sp>
      <p:pic>
        <p:nvPicPr>
          <p:cNvPr id="46" name="Image 2" descr="BAN_DEOfficineORL_MoniteurdesPharmacies.jpg"/>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960" y="5189538"/>
            <a:ext cx="1188720" cy="13027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7" name="Image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410" y="3386715"/>
            <a:ext cx="1017270" cy="12838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8" name="Image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57950" y="3407435"/>
            <a:ext cx="1062990" cy="13840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9" name="Imag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7950" y="1572264"/>
            <a:ext cx="1062990" cy="13592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0" name="Image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7950" y="5334172"/>
            <a:ext cx="1062990" cy="12484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ZoneTexte 4">
            <a:extLst>
              <a:ext uri="{FF2B5EF4-FFF2-40B4-BE49-F238E27FC236}">
                <a16:creationId xmlns:a16="http://schemas.microsoft.com/office/drawing/2014/main" id="{1ECE61F1-C4DB-4195-8552-A63E778FA924}"/>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pour aller plus loin…</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dirty="0">
                <a:solidFill>
                  <a:srgbClr val="94C122"/>
                </a:solidFill>
                <a:latin typeface="Trebuchet MS" panose="020B0603020202020204" pitchFamily="34" charset="0"/>
              </a:rPr>
              <a:t>POURSUIVEZ VOTRE PARCOURS</a:t>
            </a:r>
          </a:p>
        </p:txBody>
      </p:sp>
      <p:pic>
        <p:nvPicPr>
          <p:cNvPr id="11" name="Image 10">
            <a:extLst>
              <a:ext uri="{FF2B5EF4-FFF2-40B4-BE49-F238E27FC236}">
                <a16:creationId xmlns:a16="http://schemas.microsoft.com/office/drawing/2014/main" id="{99852AAF-545E-49F7-BAA0-9DDEE24692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75" y="1902444"/>
            <a:ext cx="8284474" cy="3852088"/>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algn="ctr">
              <a:defRPr/>
            </a:pPr>
            <a:r>
              <a:rPr lang="fr-FR" b="1" dirty="0">
                <a:solidFill>
                  <a:srgbClr val="000099"/>
                </a:solidFill>
                <a:latin typeface="+mj-lt"/>
              </a:rPr>
              <a:t>Faites-nous part de vos retours </a:t>
            </a:r>
          </a:p>
          <a:p>
            <a:pPr algn="ctr">
              <a:defRPr/>
            </a:pPr>
            <a:r>
              <a:rPr lang="fr-FR" b="1" dirty="0">
                <a:solidFill>
                  <a:srgbClr val="000099"/>
                </a:solidFill>
                <a:latin typeface="+mj-lt"/>
              </a:rPr>
              <a:t>sur la formation </a:t>
            </a:r>
          </a:p>
          <a:p>
            <a:pPr algn="ctr">
              <a:defRPr/>
            </a:pPr>
            <a:r>
              <a:rPr lang="fr-FR" b="1" dirty="0">
                <a:solidFill>
                  <a:srgbClr val="000099"/>
                </a:solidFill>
                <a:latin typeface="+mj-lt"/>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i="1" dirty="0">
                <a:solidFill>
                  <a:srgbClr val="000099"/>
                </a:solidFill>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000099"/>
                </a:solidFill>
                <a:latin typeface="+mj-lt"/>
              </a:rPr>
              <a:t>Déposez un avis sur le site</a:t>
            </a:r>
          </a:p>
          <a:p>
            <a:pPr algn="ctr"/>
            <a:r>
              <a:rPr lang="fr-FR" altLang="fr-FR" b="1" dirty="0">
                <a:solidFill>
                  <a:srgbClr val="000099"/>
                </a:solidFill>
                <a:latin typeface="+mj-lt"/>
              </a:rPr>
              <a:t>www.cdfh.fr</a:t>
            </a:r>
          </a:p>
          <a:p>
            <a:pPr algn="ctr"/>
            <a:r>
              <a:rPr lang="fr-FR" altLang="fr-FR" b="1" dirty="0">
                <a:solidFill>
                  <a:srgbClr val="000099"/>
                </a:solidFill>
                <a:latin typeface="+mj-lt"/>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7" name="Ellipse 6"/>
          <p:cNvSpPr/>
          <p:nvPr/>
        </p:nvSpPr>
        <p:spPr>
          <a:xfrm>
            <a:off x="3151188" y="4324350"/>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1744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latin typeface="Calibri" panose="020F0502020204030204" pitchFamily="34" charset="0"/>
                <a:ea typeface="Tahoma" panose="020B0604030504040204" pitchFamily="34" charset="0"/>
                <a:cs typeface="Arial" panose="020B0604020202020204" pitchFamily="34" charset="0"/>
              </a:rPr>
              <a:t>2.3. Observation </a:t>
            </a:r>
          </a:p>
        </p:txBody>
      </p:sp>
      <p:pic>
        <p:nvPicPr>
          <p:cNvPr id="6" name="Picture 8" descr="RHUS TOX 05 VESICULES"/>
          <p:cNvPicPr>
            <a:picLocks noChangeAspect="1" noChangeArrowheads="1"/>
          </p:cNvPicPr>
          <p:nvPr/>
        </p:nvPicPr>
        <p:blipFill>
          <a:blip r:embed="rId3" cstate="screen">
            <a:extLst>
              <a:ext uri="{28A0092B-C50C-407E-A947-70E740481C1C}">
                <a14:useLocalDpi xmlns:a14="http://schemas.microsoft.com/office/drawing/2010/main"/>
              </a:ext>
            </a:extLst>
          </a:blip>
          <a:srcRect r="17589" b="13342"/>
          <a:stretch>
            <a:fillRect/>
          </a:stretch>
        </p:blipFill>
        <p:spPr bwMode="auto">
          <a:xfrm>
            <a:off x="401638" y="320675"/>
            <a:ext cx="2198687" cy="1376363"/>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NITRIC ACID 08 VERRUES"/>
          <p:cNvPicPr>
            <a:picLocks noChangeAspect="1" noChangeArrowheads="1"/>
          </p:cNvPicPr>
          <p:nvPr/>
        </p:nvPicPr>
        <p:blipFill>
          <a:blip r:embed="rId4" cstate="screen">
            <a:extLst>
              <a:ext uri="{28A0092B-C50C-407E-A947-70E740481C1C}">
                <a14:useLocalDpi xmlns:a14="http://schemas.microsoft.com/office/drawing/2010/main"/>
              </a:ext>
            </a:extLst>
          </a:blip>
          <a:srcRect l="15662" t="8415" r="40169" b="36725"/>
          <a:stretch>
            <a:fillRect/>
          </a:stretch>
        </p:blipFill>
        <p:spPr bwMode="auto">
          <a:xfrm>
            <a:off x="6580188" y="338138"/>
            <a:ext cx="1974850" cy="184150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descr="DULCAMARA  01 Verrue molle"/>
          <p:cNvPicPr>
            <a:picLocks noChangeAspect="1" noChangeArrowheads="1"/>
          </p:cNvPicPr>
          <p:nvPr/>
        </p:nvPicPr>
        <p:blipFill>
          <a:blip r:embed="rId5" cstate="screen">
            <a:extLst>
              <a:ext uri="{28A0092B-C50C-407E-A947-70E740481C1C}">
                <a14:useLocalDpi xmlns:a14="http://schemas.microsoft.com/office/drawing/2010/main"/>
              </a:ext>
            </a:extLst>
          </a:blip>
          <a:srcRect l="4462" t="20065" r="4924" b="11623"/>
          <a:stretch>
            <a:fillRect/>
          </a:stretch>
        </p:blipFill>
        <p:spPr bwMode="auto">
          <a:xfrm>
            <a:off x="401638" y="1852613"/>
            <a:ext cx="2198687" cy="1244600"/>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ANTIMONIUM CRUDUM 05 Verrue 05"/>
          <p:cNvPicPr>
            <a:picLocks noChangeAspect="1" noChangeArrowheads="1"/>
          </p:cNvPicPr>
          <p:nvPr/>
        </p:nvPicPr>
        <p:blipFill>
          <a:blip r:embed="rId6" cstate="screen">
            <a:extLst>
              <a:ext uri="{28A0092B-C50C-407E-A947-70E740481C1C}">
                <a14:useLocalDpi xmlns:a14="http://schemas.microsoft.com/office/drawing/2010/main"/>
              </a:ext>
            </a:extLst>
          </a:blip>
          <a:srcRect l="10545" t="14056"/>
          <a:stretch>
            <a:fillRect/>
          </a:stretch>
        </p:blipFill>
        <p:spPr bwMode="auto">
          <a:xfrm>
            <a:off x="401638" y="3213100"/>
            <a:ext cx="2198687" cy="15843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descr="NITRIC ACID  01 Fissures"/>
          <p:cNvPicPr>
            <a:picLocks noChangeAspect="1" noChangeArrowheads="1"/>
          </p:cNvPicPr>
          <p:nvPr/>
        </p:nvPicPr>
        <p:blipFill>
          <a:blip r:embed="rId7" cstate="screen">
            <a:extLst>
              <a:ext uri="{28A0092B-C50C-407E-A947-70E740481C1C}">
                <a14:useLocalDpi xmlns:a14="http://schemas.microsoft.com/office/drawing/2010/main"/>
              </a:ext>
            </a:extLst>
          </a:blip>
          <a:srcRect t="551" r="6750" b="24593"/>
          <a:stretch>
            <a:fillRect/>
          </a:stretch>
        </p:blipFill>
        <p:spPr bwMode="auto">
          <a:xfrm>
            <a:off x="6580188" y="2459038"/>
            <a:ext cx="1998662" cy="2132012"/>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PETROLEUM 01"/>
          <p:cNvPicPr>
            <a:picLocks noChangeAspect="1" noChangeArrowheads="1"/>
          </p:cNvPicPr>
          <p:nvPr/>
        </p:nvPicPr>
        <p:blipFill>
          <a:blip r:embed="rId8" cstate="screen">
            <a:extLst>
              <a:ext uri="{28A0092B-C50C-407E-A947-70E740481C1C}">
                <a14:useLocalDpi xmlns:a14="http://schemas.microsoft.com/office/drawing/2010/main"/>
              </a:ext>
            </a:extLst>
          </a:blip>
          <a:srcRect t="25835" b="18845"/>
          <a:stretch>
            <a:fillRect/>
          </a:stretch>
        </p:blipFill>
        <p:spPr bwMode="auto">
          <a:xfrm>
            <a:off x="401638" y="4941888"/>
            <a:ext cx="2198687" cy="16224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sp>
        <p:nvSpPr>
          <p:cNvPr id="15" name="ZoneTexte 14"/>
          <p:cNvSpPr txBox="1">
            <a:spLocks noChangeArrowheads="1"/>
          </p:cNvSpPr>
          <p:nvPr/>
        </p:nvSpPr>
        <p:spPr bwMode="auto">
          <a:xfrm>
            <a:off x="3303588" y="422275"/>
            <a:ext cx="2159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b="1">
                <a:solidFill>
                  <a:srgbClr val="000099"/>
                </a:solidFill>
                <a:cs typeface="Arial" panose="020B0604020202020204" pitchFamily="34" charset="0"/>
              </a:rPr>
              <a:t>Petites vésicules de liquide clair</a:t>
            </a:r>
            <a:r>
              <a:rPr lang="fr-FR" altLang="fr-FR" sz="1600">
                <a:solidFill>
                  <a:srgbClr val="000099"/>
                </a:solidFill>
                <a:cs typeface="Arial" panose="020B0604020202020204" pitchFamily="34" charset="0"/>
              </a:rPr>
              <a:t> sur une base </a:t>
            </a:r>
            <a:r>
              <a:rPr lang="fr-FR" altLang="fr-FR" sz="1600" b="1">
                <a:solidFill>
                  <a:srgbClr val="000099"/>
                </a:solidFill>
                <a:cs typeface="Arial" panose="020B0604020202020204" pitchFamily="34" charset="0"/>
              </a:rPr>
              <a:t>érythémateuse</a:t>
            </a:r>
            <a:r>
              <a:rPr lang="fr-FR" altLang="fr-FR" sz="1600">
                <a:solidFill>
                  <a:srgbClr val="000099"/>
                </a:solidFill>
                <a:cs typeface="Arial" panose="020B0604020202020204" pitchFamily="34" charset="0"/>
              </a:rPr>
              <a:t> et prurigineuse</a:t>
            </a:r>
          </a:p>
        </p:txBody>
      </p:sp>
      <p:sp>
        <p:nvSpPr>
          <p:cNvPr id="16" name="ZoneTexte 15"/>
          <p:cNvSpPr txBox="1">
            <a:spLocks noChangeArrowheads="1"/>
          </p:cNvSpPr>
          <p:nvPr/>
        </p:nvSpPr>
        <p:spPr bwMode="auto">
          <a:xfrm>
            <a:off x="3303588" y="3570288"/>
            <a:ext cx="2459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Verrues cornées, dures, </a:t>
            </a:r>
            <a:r>
              <a:rPr lang="fr-FR" altLang="fr-FR" sz="1600" b="1">
                <a:solidFill>
                  <a:srgbClr val="000099"/>
                </a:solidFill>
                <a:cs typeface="Arial" panose="020B0604020202020204" pitchFamily="34" charset="0"/>
              </a:rPr>
              <a:t>hyperkératosiques</a:t>
            </a:r>
            <a:endParaRPr lang="fr-FR" altLang="fr-FR" sz="1600">
              <a:solidFill>
                <a:srgbClr val="000099"/>
              </a:solidFill>
              <a:cs typeface="Arial" panose="020B0604020202020204" pitchFamily="34" charset="0"/>
            </a:endParaRPr>
          </a:p>
        </p:txBody>
      </p:sp>
      <p:sp>
        <p:nvSpPr>
          <p:cNvPr id="17" name="ZoneTexte 16"/>
          <p:cNvSpPr txBox="1">
            <a:spLocks noChangeArrowheads="1"/>
          </p:cNvSpPr>
          <p:nvPr/>
        </p:nvSpPr>
        <p:spPr bwMode="auto">
          <a:xfrm>
            <a:off x="3303588" y="2206625"/>
            <a:ext cx="1987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Verrue</a:t>
            </a:r>
            <a:r>
              <a:rPr lang="fr-FR" altLang="fr-FR" sz="1600" b="1">
                <a:solidFill>
                  <a:srgbClr val="000099"/>
                </a:solidFill>
                <a:cs typeface="Arial" panose="020B0604020202020204" pitchFamily="34" charset="0"/>
              </a:rPr>
              <a:t> molle</a:t>
            </a:r>
            <a:endParaRPr lang="fr-FR" altLang="fr-FR" sz="1600">
              <a:solidFill>
                <a:srgbClr val="000099"/>
              </a:solidFill>
              <a:cs typeface="Arial" panose="020B0604020202020204" pitchFamily="34" charset="0"/>
            </a:endParaRPr>
          </a:p>
        </p:txBody>
      </p:sp>
      <p:sp>
        <p:nvSpPr>
          <p:cNvPr id="18" name="ZoneTexte 17"/>
          <p:cNvSpPr txBox="1">
            <a:spLocks noChangeArrowheads="1"/>
          </p:cNvSpPr>
          <p:nvPr/>
        </p:nvSpPr>
        <p:spPr bwMode="auto">
          <a:xfrm>
            <a:off x="3303588" y="5392738"/>
            <a:ext cx="213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Fissures </a:t>
            </a:r>
          </a:p>
          <a:p>
            <a:r>
              <a:rPr lang="fr-FR" altLang="fr-FR" sz="1600" b="1">
                <a:solidFill>
                  <a:srgbClr val="000099"/>
                </a:solidFill>
                <a:cs typeface="Arial" panose="020B0604020202020204" pitchFamily="34" charset="0"/>
              </a:rPr>
              <a:t>Aspect peau sale</a:t>
            </a:r>
            <a:endParaRPr lang="fr-FR" altLang="fr-FR" sz="1600">
              <a:solidFill>
                <a:srgbClr val="000099"/>
              </a:solidFill>
              <a:cs typeface="Arial" panose="020B0604020202020204" pitchFamily="34" charset="0"/>
            </a:endParaRPr>
          </a:p>
        </p:txBody>
      </p:sp>
      <p:sp>
        <p:nvSpPr>
          <p:cNvPr id="19" name="ZoneTexte 18"/>
          <p:cNvSpPr txBox="1">
            <a:spLocks noChangeArrowheads="1"/>
          </p:cNvSpPr>
          <p:nvPr/>
        </p:nvSpPr>
        <p:spPr bwMode="auto">
          <a:xfrm>
            <a:off x="9429750" y="3005138"/>
            <a:ext cx="19875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Fissures à </a:t>
            </a:r>
            <a:r>
              <a:rPr lang="fr-FR" altLang="fr-FR" sz="1600" b="1">
                <a:solidFill>
                  <a:srgbClr val="000099"/>
                </a:solidFill>
                <a:cs typeface="Arial" panose="020B0604020202020204" pitchFamily="34" charset="0"/>
              </a:rPr>
              <a:t>bords nets, à fond rouge</a:t>
            </a:r>
            <a:endParaRPr lang="fr-FR" altLang="fr-FR" sz="1600">
              <a:solidFill>
                <a:srgbClr val="000099"/>
              </a:solidFill>
              <a:cs typeface="Arial" panose="020B0604020202020204" pitchFamily="34" charset="0"/>
            </a:endParaRPr>
          </a:p>
          <a:p>
            <a:r>
              <a:rPr lang="fr-FR" altLang="fr-FR" sz="1600">
                <a:solidFill>
                  <a:srgbClr val="000099"/>
                </a:solidFill>
                <a:cs typeface="Arial" panose="020B0604020202020204" pitchFamily="34" charset="0"/>
              </a:rPr>
              <a:t>Contours de teinte jaune d’or </a:t>
            </a:r>
          </a:p>
        </p:txBody>
      </p:sp>
      <p:sp>
        <p:nvSpPr>
          <p:cNvPr id="20" name="ZoneTexte 19"/>
          <p:cNvSpPr txBox="1">
            <a:spLocks noChangeArrowheads="1"/>
          </p:cNvSpPr>
          <p:nvPr/>
        </p:nvSpPr>
        <p:spPr bwMode="auto">
          <a:xfrm>
            <a:off x="9429750" y="800100"/>
            <a:ext cx="1987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Verrues </a:t>
            </a:r>
            <a:r>
              <a:rPr lang="fr-FR" altLang="fr-FR" sz="1600" b="1">
                <a:solidFill>
                  <a:srgbClr val="000099"/>
                </a:solidFill>
                <a:cs typeface="Arial" panose="020B0604020202020204" pitchFamily="34" charset="0"/>
              </a:rPr>
              <a:t>plantaires</a:t>
            </a:r>
            <a:r>
              <a:rPr lang="fr-FR" altLang="fr-FR" sz="1600">
                <a:solidFill>
                  <a:srgbClr val="000099"/>
                </a:solidFill>
                <a:cs typeface="Arial" panose="020B0604020202020204" pitchFamily="34" charset="0"/>
              </a:rPr>
              <a:t> de teinte </a:t>
            </a:r>
            <a:r>
              <a:rPr lang="fr-FR" altLang="fr-FR" sz="1600" b="1">
                <a:solidFill>
                  <a:srgbClr val="000099"/>
                </a:solidFill>
                <a:cs typeface="Arial" panose="020B0604020202020204" pitchFamily="34" charset="0"/>
              </a:rPr>
              <a:t>jaune d’or, douloureuse</a:t>
            </a:r>
            <a:endParaRPr lang="fr-FR" altLang="fr-FR" sz="1600">
              <a:solidFill>
                <a:srgbClr val="000099"/>
              </a:solidFill>
              <a:cs typeface="Arial" panose="020B0604020202020204" pitchFamily="34" charset="0"/>
            </a:endParaRPr>
          </a:p>
        </p:txBody>
      </p:sp>
      <p:pic>
        <p:nvPicPr>
          <p:cNvPr id="21" name="Image 2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3838" y="625475"/>
            <a:ext cx="4857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3838" y="214788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2250" y="3656013"/>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63838" y="5478463"/>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noChangeArrowheads="1"/>
          </p:cNvPicPr>
          <p:nvPr/>
        </p:nvPicPr>
        <p:blipFill>
          <a:blip r:embed="rId10">
            <a:extLst>
              <a:ext uri="{28A0092B-C50C-407E-A947-70E740481C1C}">
                <a14:useLocalDpi xmlns:a14="http://schemas.microsoft.com/office/drawing/2010/main"/>
              </a:ext>
            </a:extLst>
          </a:blip>
          <a:srcRect l="3149" r="13338"/>
          <a:stretch>
            <a:fillRect/>
          </a:stretch>
        </p:blipFill>
        <p:spPr bwMode="auto">
          <a:xfrm>
            <a:off x="6592888" y="4835525"/>
            <a:ext cx="1962150" cy="1728788"/>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sp>
        <p:nvSpPr>
          <p:cNvPr id="26" name="ZoneTexte 25"/>
          <p:cNvSpPr txBox="1">
            <a:spLocks noChangeArrowheads="1"/>
          </p:cNvSpPr>
          <p:nvPr/>
        </p:nvSpPr>
        <p:spPr bwMode="auto">
          <a:xfrm>
            <a:off x="9380538" y="5095875"/>
            <a:ext cx="19875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b="1">
                <a:solidFill>
                  <a:srgbClr val="000099"/>
                </a:solidFill>
                <a:cs typeface="Arial" panose="020B0604020202020204" pitchFamily="34" charset="0"/>
              </a:rPr>
              <a:t>Œdème rosé</a:t>
            </a:r>
            <a:r>
              <a:rPr lang="fr-FR" altLang="fr-FR" sz="1600">
                <a:solidFill>
                  <a:srgbClr val="000099"/>
                </a:solidFill>
                <a:cs typeface="Arial" panose="020B0604020202020204" pitchFamily="34" charset="0"/>
              </a:rPr>
              <a:t>, </a:t>
            </a:r>
          </a:p>
          <a:p>
            <a:r>
              <a:rPr lang="fr-FR" altLang="fr-FR" sz="1600">
                <a:solidFill>
                  <a:srgbClr val="000099"/>
                </a:solidFill>
                <a:cs typeface="Arial" panose="020B0604020202020204" pitchFamily="34" charset="0"/>
              </a:rPr>
              <a:t>douleur piquante et brulante améliorée par le froid</a:t>
            </a:r>
          </a:p>
        </p:txBody>
      </p:sp>
      <p:pic>
        <p:nvPicPr>
          <p:cNvPr id="27" name="Image 2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24900" y="9731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24900" y="3281363"/>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24900" y="53927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hangingPunct="0">
              <a:lnSpc>
                <a:spcPct val="110000"/>
              </a:lnSpc>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hangingPunct="0">
              <a:lnSpc>
                <a:spcPct val="110000"/>
              </a:lnSpc>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21325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elladonna 2"/>
          <p:cNvPicPr>
            <a:picLocks noChangeAspect="1" noChangeArrowheads="1"/>
          </p:cNvPicPr>
          <p:nvPr/>
        </p:nvPicPr>
        <p:blipFill>
          <a:blip r:embed="rId3" cstate="screen">
            <a:extLst>
              <a:ext uri="{28A0092B-C50C-407E-A947-70E740481C1C}">
                <a14:useLocalDpi xmlns:a14="http://schemas.microsoft.com/office/drawing/2010/main"/>
              </a:ext>
            </a:extLst>
          </a:blip>
          <a:srcRect t="19714" r="1872"/>
          <a:stretch>
            <a:fillRect/>
          </a:stretch>
        </p:blipFill>
        <p:spPr bwMode="auto">
          <a:xfrm>
            <a:off x="461963" y="147093"/>
            <a:ext cx="2028825" cy="144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MEZEREUM 02"/>
          <p:cNvPicPr>
            <a:picLocks noChangeAspect="1" noChangeArrowheads="1"/>
          </p:cNvPicPr>
          <p:nvPr/>
        </p:nvPicPr>
        <p:blipFill>
          <a:blip r:embed="rId4" cstate="screen">
            <a:extLst>
              <a:ext uri="{28A0092B-C50C-407E-A947-70E740481C1C}">
                <a14:useLocalDpi xmlns:a14="http://schemas.microsoft.com/office/drawing/2010/main"/>
              </a:ext>
            </a:extLst>
          </a:blip>
          <a:srcRect l="3090" r="15326" b="6441"/>
          <a:stretch>
            <a:fillRect/>
          </a:stretch>
        </p:blipFill>
        <p:spPr bwMode="auto">
          <a:xfrm>
            <a:off x="461963" y="1739355"/>
            <a:ext cx="2039937" cy="1257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CANTHARIS 04"/>
          <p:cNvPicPr>
            <a:picLocks noChangeAspect="1" noChangeArrowheads="1"/>
          </p:cNvPicPr>
          <p:nvPr/>
        </p:nvPicPr>
        <p:blipFill>
          <a:blip r:embed="rId5" cstate="screen">
            <a:extLst>
              <a:ext uri="{28A0092B-C50C-407E-A947-70E740481C1C}">
                <a14:useLocalDpi xmlns:a14="http://schemas.microsoft.com/office/drawing/2010/main"/>
              </a:ext>
            </a:extLst>
          </a:blip>
          <a:srcRect t="17194" b="17735"/>
          <a:stretch>
            <a:fillRect/>
          </a:stretch>
        </p:blipFill>
        <p:spPr bwMode="auto">
          <a:xfrm>
            <a:off x="439738" y="3104605"/>
            <a:ext cx="2066925" cy="1793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9" descr="GRAPHITES 12 SUINTANT"/>
          <p:cNvPicPr>
            <a:picLocks noChangeAspect="1" noChangeArrowheads="1"/>
          </p:cNvPicPr>
          <p:nvPr/>
        </p:nvPicPr>
        <p:blipFill>
          <a:blip r:embed="rId6" cstate="screen">
            <a:extLst>
              <a:ext uri="{28A0092B-C50C-407E-A947-70E740481C1C}">
                <a14:useLocalDpi xmlns:a14="http://schemas.microsoft.com/office/drawing/2010/main"/>
              </a:ext>
            </a:extLst>
          </a:blip>
          <a:srcRect l="6921" t="21510" r="20464" b="2"/>
          <a:stretch>
            <a:fillRect/>
          </a:stretch>
        </p:blipFill>
        <p:spPr bwMode="auto">
          <a:xfrm>
            <a:off x="428625" y="4988968"/>
            <a:ext cx="2062163" cy="1657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a:blip r:embed="rId7">
            <a:extLst>
              <a:ext uri="{28A0092B-C50C-407E-A947-70E740481C1C}">
                <a14:useLocalDpi xmlns:a14="http://schemas.microsoft.com/office/drawing/2010/main"/>
              </a:ext>
            </a:extLst>
          </a:blip>
          <a:srcRect t="7301"/>
          <a:stretch>
            <a:fillRect/>
          </a:stretch>
        </p:blipFill>
        <p:spPr bwMode="auto">
          <a:xfrm>
            <a:off x="6634163" y="220663"/>
            <a:ext cx="1943100" cy="164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CAUSTICUM 01 Verrues visage"/>
          <p:cNvPicPr>
            <a:picLocks noChangeAspect="1" noChangeArrowheads="1"/>
          </p:cNvPicPr>
          <p:nvPr/>
        </p:nvPicPr>
        <p:blipFill>
          <a:blip r:embed="rId8" cstate="screen">
            <a:extLst>
              <a:ext uri="{28A0092B-C50C-407E-A947-70E740481C1C}">
                <a14:useLocalDpi xmlns:a14="http://schemas.microsoft.com/office/drawing/2010/main"/>
              </a:ext>
            </a:extLst>
          </a:blip>
          <a:srcRect l="2415" t="6448" r="19518" b="11589"/>
          <a:stretch>
            <a:fillRect/>
          </a:stretch>
        </p:blipFill>
        <p:spPr bwMode="auto">
          <a:xfrm>
            <a:off x="6634163" y="1974850"/>
            <a:ext cx="1995487" cy="156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2"/>
          <p:cNvPicPr>
            <a:picLocks noChangeAspect="1" noChangeArrowheads="1"/>
          </p:cNvPicPr>
          <p:nvPr/>
        </p:nvPicPr>
        <p:blipFill>
          <a:blip r:embed="rId9">
            <a:extLst>
              <a:ext uri="{28A0092B-C50C-407E-A947-70E740481C1C}">
                <a14:useLocalDpi xmlns:a14="http://schemas.microsoft.com/office/drawing/2010/main"/>
              </a:ext>
            </a:extLst>
          </a:blip>
          <a:srcRect t="5594" b="7915"/>
          <a:stretch>
            <a:fillRect/>
          </a:stretch>
        </p:blipFill>
        <p:spPr bwMode="auto">
          <a:xfrm>
            <a:off x="6634163" y="3630613"/>
            <a:ext cx="1995487" cy="1457325"/>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p:cNvPicPr>
            <a:picLocks noChangeAspect="1" noChangeArrowheads="1"/>
          </p:cNvPicPr>
          <p:nvPr/>
        </p:nvPicPr>
        <p:blipFill>
          <a:blip r:embed="rId10">
            <a:extLst>
              <a:ext uri="{28A0092B-C50C-407E-A947-70E740481C1C}">
                <a14:useLocalDpi xmlns:a14="http://schemas.microsoft.com/office/drawing/2010/main"/>
              </a:ext>
            </a:extLst>
          </a:blip>
          <a:srcRect l="1215" t="281" r="2156" b="6602"/>
          <a:stretch>
            <a:fillRect/>
          </a:stretch>
        </p:blipFill>
        <p:spPr bwMode="auto">
          <a:xfrm>
            <a:off x="6634163" y="5260975"/>
            <a:ext cx="2014537" cy="1458913"/>
          </a:xfrm>
          <a:prstGeom prst="rect">
            <a:avLst/>
          </a:prstGeom>
          <a:noFill/>
          <a:ln w="9525">
            <a:solidFill>
              <a:srgbClr val="0454A1"/>
            </a:solidFill>
            <a:miter lim="800000"/>
            <a:headEnd/>
            <a:tailEnd/>
          </a:ln>
          <a:extLst>
            <a:ext uri="{909E8E84-426E-40DD-AFC4-6F175D3DCCD1}">
              <a14:hiddenFill xmlns:a14="http://schemas.microsoft.com/office/drawing/2010/main">
                <a:solidFill>
                  <a:srgbClr val="FFFFFF"/>
                </a:solidFill>
              </a14:hiddenFill>
            </a:ext>
          </a:extLst>
        </p:spPr>
      </p:pic>
      <p:sp>
        <p:nvSpPr>
          <p:cNvPr id="11" name="ZoneTexte 10"/>
          <p:cNvSpPr txBox="1">
            <a:spLocks noChangeArrowheads="1"/>
          </p:cNvSpPr>
          <p:nvPr/>
        </p:nvSpPr>
        <p:spPr bwMode="auto">
          <a:xfrm>
            <a:off x="3255963" y="327685"/>
            <a:ext cx="2495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b="1">
                <a:solidFill>
                  <a:srgbClr val="000099"/>
                </a:solidFill>
                <a:cs typeface="Arial" panose="020B0604020202020204" pitchFamily="34" charset="0"/>
              </a:rPr>
              <a:t>Inflammation</a:t>
            </a:r>
            <a:endParaRPr lang="fr-FR" altLang="fr-FR" sz="1600">
              <a:solidFill>
                <a:srgbClr val="000099"/>
              </a:solidFill>
              <a:cs typeface="Arial" panose="020B0604020202020204" pitchFamily="34" charset="0"/>
            </a:endParaRPr>
          </a:p>
          <a:p>
            <a:r>
              <a:rPr lang="fr-FR" altLang="fr-FR" sz="1600">
                <a:solidFill>
                  <a:srgbClr val="000099"/>
                </a:solidFill>
                <a:cs typeface="Arial" panose="020B0604020202020204" pitchFamily="34" charset="0"/>
              </a:rPr>
              <a:t>Erythème </a:t>
            </a:r>
          </a:p>
          <a:p>
            <a:r>
              <a:rPr lang="fr-FR" altLang="fr-FR" sz="1600">
                <a:solidFill>
                  <a:srgbClr val="000099"/>
                </a:solidFill>
                <a:cs typeface="Arial" panose="020B0604020202020204" pitchFamily="34" charset="0"/>
              </a:rPr>
              <a:t>Rougeur, chaleur, douleur battante</a:t>
            </a:r>
          </a:p>
        </p:txBody>
      </p:sp>
      <p:sp>
        <p:nvSpPr>
          <p:cNvPr id="12" name="ZoneTexte 11"/>
          <p:cNvSpPr txBox="1">
            <a:spLocks noChangeArrowheads="1"/>
          </p:cNvSpPr>
          <p:nvPr/>
        </p:nvSpPr>
        <p:spPr bwMode="auto">
          <a:xfrm>
            <a:off x="3255963" y="3585235"/>
            <a:ext cx="3098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Lésion vésiculo-</a:t>
            </a:r>
            <a:r>
              <a:rPr lang="fr-FR" altLang="fr-FR" sz="1600" b="1">
                <a:solidFill>
                  <a:srgbClr val="000099"/>
                </a:solidFill>
                <a:cs typeface="Arial" panose="020B0604020202020204" pitchFamily="34" charset="0"/>
              </a:rPr>
              <a:t>bulleuse,</a:t>
            </a:r>
            <a:endParaRPr lang="fr-FR" altLang="fr-FR" sz="1600">
              <a:solidFill>
                <a:srgbClr val="000099"/>
              </a:solidFill>
              <a:cs typeface="Arial" panose="020B0604020202020204" pitchFamily="34" charset="0"/>
            </a:endParaRPr>
          </a:p>
          <a:p>
            <a:r>
              <a:rPr lang="fr-FR" altLang="fr-FR" sz="1600">
                <a:solidFill>
                  <a:srgbClr val="000099"/>
                </a:solidFill>
                <a:cs typeface="Arial" panose="020B0604020202020204" pitchFamily="34" charset="0"/>
              </a:rPr>
              <a:t>Phlyctène sur une peau saine</a:t>
            </a:r>
          </a:p>
        </p:txBody>
      </p:sp>
      <p:sp>
        <p:nvSpPr>
          <p:cNvPr id="13" name="ZoneTexte 12"/>
          <p:cNvSpPr txBox="1">
            <a:spLocks noChangeArrowheads="1"/>
          </p:cNvSpPr>
          <p:nvPr/>
        </p:nvSpPr>
        <p:spPr bwMode="auto">
          <a:xfrm>
            <a:off x="3255963" y="1721510"/>
            <a:ext cx="26876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Vésicules avec liquide jaunâtre </a:t>
            </a:r>
            <a:r>
              <a:rPr lang="fr-FR" altLang="fr-FR" sz="1600" b="1">
                <a:solidFill>
                  <a:srgbClr val="000099"/>
                </a:solidFill>
                <a:cs typeface="Arial" panose="020B0604020202020204" pitchFamily="34" charset="0"/>
              </a:rPr>
              <a:t>d’aspect purulent</a:t>
            </a:r>
            <a:r>
              <a:rPr lang="fr-FR" altLang="fr-FR" sz="1600">
                <a:solidFill>
                  <a:srgbClr val="000099"/>
                </a:solidFill>
                <a:cs typeface="Arial" panose="020B0604020202020204" pitchFamily="34" charset="0"/>
              </a:rPr>
              <a:t>, </a:t>
            </a:r>
            <a:r>
              <a:rPr lang="fr-FR" altLang="fr-FR" sz="1600" b="1">
                <a:solidFill>
                  <a:srgbClr val="000099"/>
                </a:solidFill>
                <a:cs typeface="Arial" panose="020B0604020202020204" pitchFamily="34" charset="0"/>
              </a:rPr>
              <a:t>croûte</a:t>
            </a:r>
            <a:r>
              <a:rPr lang="fr-FR" altLang="fr-FR" sz="1600">
                <a:solidFill>
                  <a:srgbClr val="000099"/>
                </a:solidFill>
                <a:cs typeface="Arial" panose="020B0604020202020204" pitchFamily="34" charset="0"/>
              </a:rPr>
              <a:t> </a:t>
            </a:r>
            <a:r>
              <a:rPr lang="fr-FR" altLang="fr-FR" sz="1600" b="1">
                <a:solidFill>
                  <a:srgbClr val="000099"/>
                </a:solidFill>
                <a:cs typeface="Arial" panose="020B0604020202020204" pitchFamily="34" charset="0"/>
              </a:rPr>
              <a:t>épaisse</a:t>
            </a:r>
            <a:r>
              <a:rPr lang="fr-FR" altLang="fr-FR" sz="1600">
                <a:solidFill>
                  <a:srgbClr val="000099"/>
                </a:solidFill>
                <a:cs typeface="Arial" panose="020B0604020202020204" pitchFamily="34" charset="0"/>
              </a:rPr>
              <a:t> blanchâtre ou brunâtre</a:t>
            </a:r>
          </a:p>
        </p:txBody>
      </p:sp>
      <p:sp>
        <p:nvSpPr>
          <p:cNvPr id="14" name="ZoneTexte 13"/>
          <p:cNvSpPr txBox="1">
            <a:spLocks noChangeArrowheads="1"/>
          </p:cNvSpPr>
          <p:nvPr/>
        </p:nvSpPr>
        <p:spPr bwMode="auto">
          <a:xfrm>
            <a:off x="3255963" y="5298148"/>
            <a:ext cx="2473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dirty="0" err="1">
                <a:solidFill>
                  <a:srgbClr val="000099"/>
                </a:solidFill>
                <a:cs typeface="Arial" panose="020B0604020202020204" pitchFamily="34" charset="0"/>
              </a:rPr>
              <a:t>Croûtelles</a:t>
            </a:r>
            <a:r>
              <a:rPr lang="fr-FR" altLang="fr-FR" sz="1600" dirty="0">
                <a:solidFill>
                  <a:srgbClr val="000099"/>
                </a:solidFill>
                <a:cs typeface="Arial" panose="020B0604020202020204" pitchFamily="34" charset="0"/>
              </a:rPr>
              <a:t> jaune d’or ou jaune-brun </a:t>
            </a:r>
            <a:r>
              <a:rPr lang="fr-FR" altLang="fr-FR" sz="1600" b="1" dirty="0">
                <a:solidFill>
                  <a:srgbClr val="000099"/>
                </a:solidFill>
                <a:cs typeface="Arial" panose="020B0604020202020204" pitchFamily="34" charset="0"/>
              </a:rPr>
              <a:t>suintement</a:t>
            </a:r>
            <a:r>
              <a:rPr lang="fr-FR" altLang="fr-FR" sz="1600" dirty="0">
                <a:solidFill>
                  <a:srgbClr val="000099"/>
                </a:solidFill>
                <a:cs typeface="Arial" panose="020B0604020202020204" pitchFamily="34" charset="0"/>
              </a:rPr>
              <a:t> épais, </a:t>
            </a:r>
            <a:r>
              <a:rPr lang="fr-FR" altLang="fr-FR" sz="1600" b="1" dirty="0">
                <a:solidFill>
                  <a:srgbClr val="000099"/>
                </a:solidFill>
                <a:cs typeface="Arial" panose="020B0604020202020204" pitchFamily="34" charset="0"/>
              </a:rPr>
              <a:t>visqueux, jaune comme du miel</a:t>
            </a:r>
            <a:endParaRPr lang="fr-FR" altLang="fr-FR" sz="1600" dirty="0">
              <a:solidFill>
                <a:srgbClr val="000099"/>
              </a:solidFill>
              <a:cs typeface="Arial" panose="020B0604020202020204" pitchFamily="34" charset="0"/>
            </a:endParaRPr>
          </a:p>
        </p:txBody>
      </p:sp>
      <p:pic>
        <p:nvPicPr>
          <p:cNvPr id="15" name="Image 14"/>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603910"/>
            <a:ext cx="48577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5"/>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2026310"/>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3616985"/>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1925" y="5525160"/>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a:spLocks noChangeArrowheads="1"/>
          </p:cNvSpPr>
          <p:nvPr/>
        </p:nvSpPr>
        <p:spPr bwMode="auto">
          <a:xfrm>
            <a:off x="9378950" y="471488"/>
            <a:ext cx="2495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Verrues cornées</a:t>
            </a:r>
          </a:p>
          <a:p>
            <a:r>
              <a:rPr lang="fr-FR" altLang="fr-FR" sz="1600">
                <a:solidFill>
                  <a:srgbClr val="000099"/>
                </a:solidFill>
                <a:cs typeface="Arial" panose="020B0604020202020204" pitchFamily="34" charset="0"/>
              </a:rPr>
              <a:t>péri-unguéales</a:t>
            </a:r>
          </a:p>
        </p:txBody>
      </p:sp>
      <p:sp>
        <p:nvSpPr>
          <p:cNvPr id="20" name="ZoneTexte 19"/>
          <p:cNvSpPr txBox="1">
            <a:spLocks noChangeArrowheads="1"/>
          </p:cNvSpPr>
          <p:nvPr/>
        </p:nvSpPr>
        <p:spPr bwMode="auto">
          <a:xfrm>
            <a:off x="9378950" y="2257425"/>
            <a:ext cx="2381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Verrues du </a:t>
            </a:r>
            <a:r>
              <a:rPr lang="fr-FR" altLang="fr-FR" sz="1600" b="1">
                <a:solidFill>
                  <a:srgbClr val="000099"/>
                </a:solidFill>
                <a:cs typeface="Arial" panose="020B0604020202020204" pitchFamily="34" charset="0"/>
              </a:rPr>
              <a:t>visage</a:t>
            </a:r>
            <a:r>
              <a:rPr lang="fr-FR" altLang="fr-FR" sz="1600">
                <a:solidFill>
                  <a:srgbClr val="000099"/>
                </a:solidFill>
                <a:cs typeface="Arial" panose="020B0604020202020204" pitchFamily="34" charset="0"/>
              </a:rPr>
              <a:t> (lèvres, bout du nez)</a:t>
            </a:r>
          </a:p>
        </p:txBody>
      </p:sp>
      <p:sp>
        <p:nvSpPr>
          <p:cNvPr id="21" name="ZoneTexte 20"/>
          <p:cNvSpPr txBox="1">
            <a:spLocks noChangeArrowheads="1"/>
          </p:cNvSpPr>
          <p:nvPr/>
        </p:nvSpPr>
        <p:spPr bwMode="auto">
          <a:xfrm>
            <a:off x="9378950" y="5570538"/>
            <a:ext cx="247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Vésicules </a:t>
            </a:r>
            <a:r>
              <a:rPr lang="fr-FR" altLang="fr-FR" sz="1600" b="1">
                <a:solidFill>
                  <a:srgbClr val="000099"/>
                </a:solidFill>
                <a:cs typeface="Arial" panose="020B0604020202020204" pitchFamily="34" charset="0"/>
              </a:rPr>
              <a:t>bleuâtres,</a:t>
            </a:r>
            <a:r>
              <a:rPr lang="fr-FR" altLang="fr-FR" sz="1600">
                <a:solidFill>
                  <a:srgbClr val="000099"/>
                </a:solidFill>
                <a:cs typeface="Arial" panose="020B0604020202020204" pitchFamily="34" charset="0"/>
              </a:rPr>
              <a:t> névralgies intercostales</a:t>
            </a:r>
          </a:p>
        </p:txBody>
      </p:sp>
      <p:pic>
        <p:nvPicPr>
          <p:cNvPr id="22" name="Image 2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97925" y="6937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2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97925" y="236378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97925" y="3995738"/>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97925" y="5592763"/>
            <a:ext cx="48577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a:spLocks noChangeArrowheads="1"/>
          </p:cNvSpPr>
          <p:nvPr/>
        </p:nvSpPr>
        <p:spPr bwMode="auto">
          <a:xfrm>
            <a:off x="9451975" y="4037013"/>
            <a:ext cx="2635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cs typeface="Arial" panose="020B0604020202020204" pitchFamily="34" charset="0"/>
              </a:rPr>
              <a:t>Verrues </a:t>
            </a:r>
            <a:r>
              <a:rPr lang="fr-FR" altLang="fr-FR" sz="1600" b="1">
                <a:solidFill>
                  <a:srgbClr val="000099"/>
                </a:solidFill>
                <a:cs typeface="Arial" panose="020B0604020202020204" pitchFamily="34" charset="0"/>
              </a:rPr>
              <a:t>sous-unguéales</a:t>
            </a:r>
            <a:endParaRPr lang="fr-FR" altLang="fr-FR" sz="1600">
              <a:solidFill>
                <a:srgbClr val="00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9" grpId="0"/>
      <p:bldP spid="20" grpId="0"/>
      <p:bldP spid="21"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Espace réservé du contenu 2"/>
          <p:cNvSpPr>
            <a:spLocks noGrp="1"/>
          </p:cNvSpPr>
          <p:nvPr>
            <p:ph idx="4294967295"/>
          </p:nvPr>
        </p:nvSpPr>
        <p:spPr bwMode="auto">
          <a:xfrm>
            <a:off x="847725" y="2314575"/>
            <a:ext cx="11190288" cy="1719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a:solidFill>
                  <a:srgbClr val="000099"/>
                </a:solidFill>
                <a:cs typeface="Arial" panose="020B0604020202020204" pitchFamily="34" charset="0"/>
              </a:rPr>
              <a:t>En dermatologie, le conseil officinal homéopathique est basé sur :</a:t>
            </a:r>
          </a:p>
          <a:p>
            <a:pPr eaLnBrk="1" hangingPunct="1">
              <a:spcBef>
                <a:spcPts val="1200"/>
              </a:spcBef>
              <a:buClr>
                <a:srgbClr val="1320C3"/>
              </a:buClr>
              <a:buFontTx/>
              <a:buNone/>
            </a:pPr>
            <a:r>
              <a:rPr lang="fr-FR" altLang="fr-FR" sz="2800" b="1">
                <a:solidFill>
                  <a:srgbClr val="000099"/>
                </a:solidFill>
              </a:rPr>
              <a:t>                      </a:t>
            </a:r>
            <a:r>
              <a:rPr lang="fr-FR" altLang="fr-FR" sz="4400" b="1">
                <a:solidFill>
                  <a:srgbClr val="000099"/>
                </a:solidFill>
              </a:rPr>
              <a:t> </a:t>
            </a:r>
            <a:r>
              <a:rPr lang="fr-FR" altLang="fr-FR" sz="2800" b="1">
                <a:solidFill>
                  <a:srgbClr val="000099"/>
                </a:solidFill>
              </a:rPr>
              <a:t> </a:t>
            </a:r>
            <a:r>
              <a:rPr lang="fr-FR" altLang="fr-FR" sz="1800">
                <a:solidFill>
                  <a:srgbClr val="000099"/>
                </a:solidFill>
              </a:rPr>
              <a:t>-</a:t>
            </a:r>
            <a:r>
              <a:rPr lang="fr-FR" altLang="fr-FR" sz="2800" b="1">
                <a:solidFill>
                  <a:srgbClr val="000099"/>
                </a:solidFill>
              </a:rPr>
              <a:t> l’observation</a:t>
            </a:r>
          </a:p>
          <a:p>
            <a:pPr eaLnBrk="1" hangingPunct="1">
              <a:spcBef>
                <a:spcPts val="1200"/>
              </a:spcBef>
              <a:buClr>
                <a:srgbClr val="1320C3"/>
              </a:buClr>
              <a:buFontTx/>
              <a:buNone/>
            </a:pPr>
            <a:r>
              <a:rPr lang="fr-FR" altLang="fr-FR" sz="1800">
                <a:solidFill>
                  <a:srgbClr val="000099"/>
                </a:solidFill>
              </a:rPr>
              <a:t>                                      - la RIM</a:t>
            </a:r>
          </a:p>
          <a:p>
            <a:pPr eaLnBrk="1" hangingPunct="1">
              <a:spcBef>
                <a:spcPts val="1200"/>
              </a:spcBef>
              <a:buClr>
                <a:srgbClr val="1320C3"/>
              </a:buClr>
              <a:buFontTx/>
              <a:buNone/>
            </a:pPr>
            <a:r>
              <a:rPr lang="fr-FR" altLang="fr-FR" sz="1800">
                <a:solidFill>
                  <a:srgbClr val="000099"/>
                </a:solidFill>
              </a:rPr>
              <a:t>                                      - l’étiologie</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321539"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Tahoma" panose="020B0604030504040204" pitchFamily="34" charset="0"/>
                <a:cs typeface="Arial" panose="020B0604020202020204" pitchFamily="34" charset="0"/>
              </a:rPr>
              <a:t>2.3. Observation </a:t>
            </a:r>
          </a:p>
        </p:txBody>
      </p:sp>
      <p:sp>
        <p:nvSpPr>
          <p:cNvPr id="321540" name="ZoneTexte 3"/>
          <p:cNvSpPr txBox="1">
            <a:spLocks noChangeArrowheads="1"/>
          </p:cNvSpPr>
          <p:nvPr/>
        </p:nvSpPr>
        <p:spPr bwMode="auto">
          <a:xfrm>
            <a:off x="1511300" y="5189538"/>
            <a:ext cx="8093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En l’absence d’amélioration ou en cas de récidive (Règles d’or du conseil)</a:t>
            </a:r>
          </a:p>
        </p:txBody>
      </p:sp>
      <p:sp>
        <p:nvSpPr>
          <p:cNvPr id="321541" name="Rectangle 2"/>
          <p:cNvSpPr>
            <a:spLocks noChangeArrowheads="1"/>
          </p:cNvSpPr>
          <p:nvPr/>
        </p:nvSpPr>
        <p:spPr bwMode="auto">
          <a:xfrm>
            <a:off x="4090988" y="5534025"/>
            <a:ext cx="3879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21542"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050" y="523081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3" name="Imag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66225" y="1751013"/>
            <a:ext cx="15017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ZoneTexte 7"/>
          <p:cNvSpPr txBox="1">
            <a:spLocks noChangeArrowheads="1"/>
          </p:cNvSpPr>
          <p:nvPr/>
        </p:nvSpPr>
        <p:spPr bwMode="auto">
          <a:xfrm>
            <a:off x="1846263" y="1782763"/>
            <a:ext cx="84264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3</a:t>
            </a:r>
          </a:p>
          <a:p>
            <a:pPr algn="ctr"/>
            <a:r>
              <a:rPr lang="fr-FR" altLang="fr-FR" sz="3200" b="1">
                <a:solidFill>
                  <a:srgbClr val="FFFFFF"/>
                </a:solidFill>
                <a:cs typeface="Arial" panose="020B0604020202020204" pitchFamily="34" charset="0"/>
              </a:rPr>
              <a:t>Prise en charge officinale en dermatologie</a:t>
            </a:r>
            <a:endParaRPr lang="fr-FR" altLang="fr-FR" sz="3200">
              <a:solidFill>
                <a:schemeClr val="bg1"/>
              </a:solidFill>
              <a:cs typeface="Arial" panose="020B0604020202020204" pitchFamily="34" charset="0"/>
            </a:endParaRPr>
          </a:p>
        </p:txBody>
      </p:sp>
      <p:sp>
        <p:nvSpPr>
          <p:cNvPr id="323586" name="Text Box 2"/>
          <p:cNvSpPr txBox="1">
            <a:spLocks noChangeArrowheads="1"/>
          </p:cNvSpPr>
          <p:nvPr/>
        </p:nvSpPr>
        <p:spPr bwMode="auto">
          <a:xfrm>
            <a:off x="1439863" y="3598863"/>
            <a:ext cx="559593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3.1. Herpès labial</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3.2. Prurit</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3.3. Eczéma</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3.4. Dermatologie pédiatrique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3.5. Zona</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3.6. Acné</a:t>
            </a: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p:txBody>
      </p:sp>
      <p:sp>
        <p:nvSpPr>
          <p:cNvPr id="323587" name="Text Box 2"/>
          <p:cNvSpPr txBox="1">
            <a:spLocks noChangeArrowheads="1"/>
          </p:cNvSpPr>
          <p:nvPr/>
        </p:nvSpPr>
        <p:spPr bwMode="auto">
          <a:xfrm>
            <a:off x="6594475" y="3598863"/>
            <a:ext cx="5597525"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3.7. Dermatologie hivernale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3.8. Orgelet- chalazion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3.9. Panaris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3.10. Dermatologie estivale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3.11. Cicatrisation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3.12. Onco-dermatologie</a:t>
            </a: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a:p>
            <a:pPr>
              <a:spcBef>
                <a:spcPct val="50000"/>
              </a:spcBef>
              <a:buClr>
                <a:srgbClr val="62C400"/>
              </a:buClr>
              <a:buFontTx/>
              <a:buBlip>
                <a:blip r:embed="rId3"/>
              </a:buBlip>
            </a:pPr>
            <a:endParaRPr lang="fr-FR" altLang="fr-FR" sz="2000">
              <a:solidFill>
                <a:srgbClr val="000099"/>
              </a:solidFill>
              <a:cs typeface="Arial" panose="020B0604020202020204" pitchFamily="34" charset="0"/>
            </a:endParaRPr>
          </a:p>
        </p:txBody>
      </p:sp>
      <p:cxnSp>
        <p:nvCxnSpPr>
          <p:cNvPr id="3" name="Connecteur droit 2"/>
          <p:cNvCxnSpPr/>
          <p:nvPr/>
        </p:nvCxnSpPr>
        <p:spPr>
          <a:xfrm flipH="1">
            <a:off x="5959475" y="3598863"/>
            <a:ext cx="1588" cy="2760662"/>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Espace réservé du contenu 1"/>
          <p:cNvSpPr>
            <a:spLocks noGrp="1"/>
          </p:cNvSpPr>
          <p:nvPr>
            <p:ph idx="1"/>
          </p:nvPr>
        </p:nvSpPr>
        <p:spPr bwMode="auto">
          <a:xfrm>
            <a:off x="933450" y="1882775"/>
            <a:ext cx="10515600" cy="4852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fr-FR" altLang="fr-FR" sz="2000" b="1">
                <a:solidFill>
                  <a:srgbClr val="2D2DB9"/>
                </a:solidFill>
                <a:cs typeface="Arial" panose="020B0604020202020204" pitchFamily="34" charset="0"/>
              </a:rPr>
              <a:t>   </a:t>
            </a:r>
          </a:p>
          <a:p>
            <a:pPr marL="0" indent="0">
              <a:buFontTx/>
              <a:buBlip>
                <a:blip r:embed="rId3"/>
              </a:buBlip>
            </a:pPr>
            <a:r>
              <a:rPr lang="en-US" altLang="fr-FR" sz="2000">
                <a:solidFill>
                  <a:srgbClr val="2D2DB9"/>
                </a:solidFill>
                <a:cs typeface="Arial" panose="020B0604020202020204" pitchFamily="34" charset="0"/>
              </a:rPr>
              <a:t> Maladie virale chronique</a:t>
            </a:r>
            <a:r>
              <a:rPr lang="fr-FR" altLang="fr-FR" sz="2000">
                <a:solidFill>
                  <a:srgbClr val="2D2DB9"/>
                </a:solidFill>
                <a:cs typeface="Arial" panose="020B0604020202020204" pitchFamily="34" charset="0"/>
              </a:rPr>
              <a:t> due à HSV-1</a:t>
            </a:r>
          </a:p>
          <a:p>
            <a:pPr marL="0" indent="0">
              <a:lnSpc>
                <a:spcPct val="200000"/>
              </a:lnSpc>
              <a:buClr>
                <a:srgbClr val="33CC33"/>
              </a:buClr>
              <a:buFontTx/>
              <a:buBlip>
                <a:blip r:embed="rId3"/>
              </a:buBlip>
            </a:pPr>
            <a:r>
              <a:rPr lang="fr-FR" altLang="fr-FR" sz="2000">
                <a:solidFill>
                  <a:srgbClr val="000099"/>
                </a:solidFill>
                <a:cs typeface="Arial" panose="020B0604020202020204" pitchFamily="34" charset="0"/>
              </a:rPr>
              <a:t> 3 stades :</a:t>
            </a:r>
          </a:p>
          <a:p>
            <a:pPr marL="457200" lvl="1" indent="0">
              <a:lnSpc>
                <a:spcPct val="120000"/>
              </a:lnSpc>
              <a:buClr>
                <a:srgbClr val="33CC33"/>
              </a:buClr>
              <a:buFontTx/>
              <a:buNone/>
            </a:pPr>
            <a:r>
              <a:rPr lang="en-US" altLang="fr-FR" sz="2000">
                <a:solidFill>
                  <a:srgbClr val="2D2DB9"/>
                </a:solidFill>
                <a:cs typeface="Arial" panose="020B0604020202020204" pitchFamily="34" charset="0"/>
              </a:rPr>
              <a:t>-</a:t>
            </a:r>
            <a:r>
              <a:rPr lang="en-US" altLang="fr-FR" sz="2000" b="1">
                <a:solidFill>
                  <a:srgbClr val="2D2DB9"/>
                </a:solidFill>
                <a:cs typeface="Arial" panose="020B0604020202020204" pitchFamily="34" charset="0"/>
              </a:rPr>
              <a:t> inflammation</a:t>
            </a:r>
            <a:r>
              <a:rPr lang="en-US" altLang="fr-FR" sz="2000">
                <a:solidFill>
                  <a:srgbClr val="2D2DB9"/>
                </a:solidFill>
                <a:cs typeface="Arial" panose="020B0604020202020204" pitchFamily="34" charset="0"/>
              </a:rPr>
              <a:t> et </a:t>
            </a:r>
            <a:r>
              <a:rPr lang="en-US" altLang="fr-FR" sz="2000" b="1">
                <a:solidFill>
                  <a:srgbClr val="2D2DB9"/>
                </a:solidFill>
                <a:cs typeface="Arial" panose="020B0604020202020204" pitchFamily="34" charset="0"/>
              </a:rPr>
              <a:t>picotement</a:t>
            </a:r>
            <a:endParaRPr lang="fr-FR" altLang="fr-FR" sz="2000" b="1">
              <a:solidFill>
                <a:srgbClr val="2D2DB9"/>
              </a:solidFill>
              <a:cs typeface="Arial" panose="020B0604020202020204" pitchFamily="34" charset="0"/>
            </a:endParaRPr>
          </a:p>
          <a:p>
            <a:pPr marL="457200" lvl="1" indent="0">
              <a:lnSpc>
                <a:spcPct val="120000"/>
              </a:lnSpc>
              <a:buClr>
                <a:srgbClr val="33CC33"/>
              </a:buClr>
              <a:buFontTx/>
              <a:buNone/>
            </a:pPr>
            <a:r>
              <a:rPr lang="en-US" altLang="fr-FR" sz="2000">
                <a:solidFill>
                  <a:srgbClr val="2D2DB9"/>
                </a:solidFill>
                <a:cs typeface="Arial" panose="020B0604020202020204" pitchFamily="34" charset="0"/>
              </a:rPr>
              <a:t>- apparition d’une ou plusieurs </a:t>
            </a:r>
            <a:r>
              <a:rPr lang="en-US" altLang="fr-FR" sz="2000" b="1">
                <a:solidFill>
                  <a:srgbClr val="2D2DB9"/>
                </a:solidFill>
                <a:cs typeface="Arial" panose="020B0604020202020204" pitchFamily="34" charset="0"/>
              </a:rPr>
              <a:t>vésicules bulleuses</a:t>
            </a:r>
            <a:endParaRPr lang="fr-FR" altLang="fr-FR" sz="2000" b="1">
              <a:solidFill>
                <a:srgbClr val="2D2DB9"/>
              </a:solidFill>
              <a:cs typeface="Arial" panose="020B0604020202020204" pitchFamily="34" charset="0"/>
            </a:endParaRPr>
          </a:p>
          <a:p>
            <a:pPr marL="457200" lvl="1" indent="0">
              <a:lnSpc>
                <a:spcPct val="120000"/>
              </a:lnSpc>
              <a:buClr>
                <a:srgbClr val="33CC33"/>
              </a:buClr>
              <a:buFontTx/>
              <a:buNone/>
            </a:pPr>
            <a:r>
              <a:rPr lang="en-US" altLang="fr-FR" sz="2000">
                <a:solidFill>
                  <a:srgbClr val="2D2DB9"/>
                </a:solidFill>
                <a:cs typeface="Arial" panose="020B0604020202020204" pitchFamily="34" charset="0"/>
              </a:rPr>
              <a:t>- dessèchement de la vésicule et </a:t>
            </a:r>
            <a:r>
              <a:rPr lang="en-US" altLang="fr-FR" sz="2000" b="1">
                <a:solidFill>
                  <a:srgbClr val="2D2DB9"/>
                </a:solidFill>
                <a:cs typeface="Arial" panose="020B0604020202020204" pitchFamily="34" charset="0"/>
              </a:rPr>
              <a:t>formation d’une croute jaunâtre</a:t>
            </a:r>
          </a:p>
          <a:p>
            <a:pPr marL="457200" lvl="1" indent="0">
              <a:lnSpc>
                <a:spcPct val="120000"/>
              </a:lnSpc>
              <a:buClr>
                <a:srgbClr val="33CC33"/>
              </a:buClr>
              <a:buFontTx/>
              <a:buChar char="-"/>
            </a:pPr>
            <a:endParaRPr lang="en-US" altLang="fr-FR" sz="2000">
              <a:solidFill>
                <a:srgbClr val="2D2DB9"/>
              </a:solidFill>
              <a:latin typeface="Tahoma" panose="020B0604030504040204" pitchFamily="34" charset="0"/>
              <a:cs typeface="Arial" panose="020B0604020202020204" pitchFamily="34" charset="0"/>
            </a:endParaRPr>
          </a:p>
          <a:p>
            <a:pPr marL="0" indent="0">
              <a:lnSpc>
                <a:spcPct val="120000"/>
              </a:lnSpc>
              <a:buClr>
                <a:srgbClr val="33CC33"/>
              </a:buClr>
              <a:buFontTx/>
              <a:buBlip>
                <a:blip r:embed="rId3"/>
              </a:buBlip>
            </a:pPr>
            <a:r>
              <a:rPr lang="fr-FR" altLang="fr-FR" sz="2000">
                <a:solidFill>
                  <a:srgbClr val="000099"/>
                </a:solidFill>
                <a:latin typeface="Tahoma" panose="020B0604030504040204" pitchFamily="34" charset="0"/>
                <a:cs typeface="Arial" panose="020B0604020202020204" pitchFamily="34" charset="0"/>
              </a:rPr>
              <a:t> Réactivation du virus </a:t>
            </a:r>
            <a:r>
              <a:rPr lang="fr-FR" altLang="fr-FR" sz="2000" b="1">
                <a:solidFill>
                  <a:srgbClr val="000099"/>
                </a:solidFill>
                <a:latin typeface="Tahoma" panose="020B0604030504040204" pitchFamily="34" charset="0"/>
                <a:cs typeface="Arial" panose="020B0604020202020204" pitchFamily="34" charset="0"/>
              </a:rPr>
              <a:t>suite à</a:t>
            </a:r>
            <a:r>
              <a:rPr lang="fr-FR" altLang="fr-FR" sz="2000">
                <a:solidFill>
                  <a:srgbClr val="000099"/>
                </a:solidFill>
                <a:latin typeface="Tahoma" panose="020B0604030504040204" pitchFamily="34" charset="0"/>
                <a:cs typeface="Arial" panose="020B0604020202020204" pitchFamily="34" charset="0"/>
              </a:rPr>
              <a:t> différents stimuli (soleil, stress, règles…)</a:t>
            </a:r>
          </a:p>
          <a:p>
            <a:pPr marL="0" indent="0"/>
            <a:endParaRPr lang="en-US" altLang="fr-FR" sz="2000">
              <a:solidFill>
                <a:srgbClr val="2D2DB9"/>
              </a:solidFill>
              <a:cs typeface="Arial" panose="020B0604020202020204" pitchFamily="34" charset="0"/>
            </a:endParaRPr>
          </a:p>
          <a:p>
            <a:pPr marL="0" indent="0">
              <a:buFontTx/>
              <a:buNone/>
            </a:pPr>
            <a:endParaRPr lang="en-US" altLang="fr-FR" sz="2000">
              <a:solidFill>
                <a:srgbClr val="2D2DB9"/>
              </a:solidFill>
              <a:cs typeface="Arial" panose="020B0604020202020204" pitchFamily="34" charset="0"/>
            </a:endParaRPr>
          </a:p>
          <a:p>
            <a:pPr marL="0" indent="0">
              <a:buFontTx/>
              <a:buNone/>
            </a:pPr>
            <a:endParaRPr lang="en-US" altLang="fr-FR" sz="2000">
              <a:solidFill>
                <a:srgbClr val="2D2DB9"/>
              </a:solidFill>
              <a:cs typeface="Arial" panose="020B0604020202020204" pitchFamily="34" charset="0"/>
            </a:endParaRPr>
          </a:p>
          <a:p>
            <a:pPr marL="0" indent="0">
              <a:buFontTx/>
              <a:buNone/>
            </a:pPr>
            <a:endParaRPr lang="fr-FR" altLang="fr-FR" sz="2000" b="1">
              <a:solidFill>
                <a:srgbClr val="2D2DB9"/>
              </a:solidFill>
              <a:cs typeface="Arial" panose="020B0604020202020204" pitchFamily="34" charset="0"/>
            </a:endParaRPr>
          </a:p>
        </p:txBody>
      </p:sp>
      <p:sp>
        <p:nvSpPr>
          <p:cNvPr id="3"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p>
        </p:txBody>
      </p:sp>
      <p:sp>
        <p:nvSpPr>
          <p:cNvPr id="32563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 Herpès labial</a:t>
            </a:r>
          </a:p>
        </p:txBody>
      </p:sp>
      <p:pic>
        <p:nvPicPr>
          <p:cNvPr id="6" name="Picture 10" descr="Afficher l'image d'origine"/>
          <p:cNvPicPr>
            <a:picLocks noChangeAspect="1" noChangeArrowheads="1"/>
          </p:cNvPicPr>
          <p:nvPr/>
        </p:nvPicPr>
        <p:blipFill>
          <a:blip r:embed="rId4"/>
          <a:srcRect/>
          <a:stretch>
            <a:fillRect/>
          </a:stretch>
        </p:blipFill>
        <p:spPr bwMode="auto">
          <a:xfrm>
            <a:off x="7338774" y="1883182"/>
            <a:ext cx="3848100" cy="1644650"/>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62" name="Text Box 2"/>
          <p:cNvSpPr txBox="1">
            <a:spLocks noChangeArrowheads="1"/>
          </p:cNvSpPr>
          <p:nvPr/>
        </p:nvSpPr>
        <p:spPr bwMode="auto">
          <a:xfrm>
            <a:off x="474663" y="1860550"/>
            <a:ext cx="4214812" cy="830263"/>
          </a:xfrm>
          <a:prstGeom prst="rect">
            <a:avLst/>
          </a:prstGeom>
          <a:noFill/>
          <a:ln>
            <a:noFill/>
          </a:ln>
          <a:effectLst/>
        </p:spPr>
        <p:txBody>
          <a:bodyPr>
            <a:spAutoFit/>
          </a:bodyPr>
          <a:lstStyle>
            <a:lvl1pPr marL="187325" indent="-187325">
              <a:tabLst>
                <a:tab pos="187325" algn="l"/>
                <a:tab pos="5238750" algn="r"/>
              </a:tabLst>
              <a:defRPr sz="1600">
                <a:solidFill>
                  <a:schemeClr val="tx1"/>
                </a:solidFill>
                <a:latin typeface="Arial" panose="020B0604020202020204" pitchFamily="34" charset="0"/>
              </a:defRPr>
            </a:lvl1pPr>
            <a:lvl2pPr marL="742950" indent="-285750">
              <a:tabLst>
                <a:tab pos="187325" algn="l"/>
                <a:tab pos="5238750" algn="r"/>
              </a:tabLst>
              <a:defRPr sz="1600">
                <a:solidFill>
                  <a:schemeClr val="tx1"/>
                </a:solidFill>
                <a:latin typeface="Arial" panose="020B0604020202020204" pitchFamily="34" charset="0"/>
              </a:defRPr>
            </a:lvl2pPr>
            <a:lvl3pPr marL="1143000" indent="-228600">
              <a:tabLst>
                <a:tab pos="187325" algn="l"/>
                <a:tab pos="5238750" algn="r"/>
              </a:tabLst>
              <a:defRPr sz="1600">
                <a:solidFill>
                  <a:schemeClr val="tx1"/>
                </a:solidFill>
                <a:latin typeface="Arial" panose="020B0604020202020204" pitchFamily="34" charset="0"/>
              </a:defRPr>
            </a:lvl3pPr>
            <a:lvl4pPr marL="1600200" indent="-228600">
              <a:tabLst>
                <a:tab pos="187325" algn="l"/>
                <a:tab pos="5238750" algn="r"/>
              </a:tabLst>
              <a:defRPr sz="1600">
                <a:solidFill>
                  <a:schemeClr val="tx1"/>
                </a:solidFill>
                <a:latin typeface="Arial" panose="020B0604020202020204" pitchFamily="34" charset="0"/>
              </a:defRPr>
            </a:lvl4pPr>
            <a:lvl5pPr marL="2057400" indent="-228600">
              <a:tabLst>
                <a:tab pos="187325" algn="l"/>
                <a:tab pos="523875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 pos="5238750" algn="r"/>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dirty="0">
                <a:solidFill>
                  <a:srgbClr val="000099"/>
                </a:solidFill>
                <a:cs typeface="Arial" panose="020B0604020202020204" pitchFamily="34" charset="0"/>
              </a:rPr>
              <a:t>Sensation de chaleur locale, </a:t>
            </a:r>
            <a:r>
              <a:rPr lang="fr-FR" altLang="fr-FR" b="1" dirty="0">
                <a:solidFill>
                  <a:srgbClr val="000099"/>
                </a:solidFill>
                <a:cs typeface="Arial" panose="020B0604020202020204" pitchFamily="34" charset="0"/>
              </a:rPr>
              <a:t>œdème</a:t>
            </a:r>
            <a:r>
              <a:rPr lang="fr-FR" altLang="fr-FR" dirty="0">
                <a:solidFill>
                  <a:srgbClr val="000099"/>
                </a:solidFill>
                <a:cs typeface="Arial" panose="020B0604020202020204" pitchFamily="34" charset="0"/>
              </a:rPr>
              <a:t> associé, </a:t>
            </a:r>
            <a:r>
              <a:rPr lang="fr-FR" altLang="fr-FR" b="1" dirty="0">
                <a:solidFill>
                  <a:srgbClr val="000099"/>
                </a:solidFill>
                <a:cs typeface="Arial" panose="020B0604020202020204" pitchFamily="34" charset="0"/>
              </a:rPr>
              <a:t>sensation de piqûre</a:t>
            </a:r>
          </a:p>
          <a:p>
            <a:pPr marL="0" indent="0" eaLnBrk="0" hangingPunct="0">
              <a:buClr>
                <a:srgbClr val="62C400"/>
              </a:buClr>
              <a:defRPr/>
            </a:pPr>
            <a:r>
              <a:rPr lang="fr-FR" altLang="fr-FR" b="1" i="1" dirty="0">
                <a:solidFill>
                  <a:srgbClr val="000099"/>
                </a:solidFill>
                <a:cs typeface="Arial" panose="020B0604020202020204" pitchFamily="34" charset="0"/>
              </a:rPr>
              <a:t>	 améliorée par le froid</a:t>
            </a:r>
            <a:endParaRPr lang="fr-FR" altLang="fr-FR" b="1" dirty="0">
              <a:solidFill>
                <a:srgbClr val="000099"/>
              </a:solidFill>
              <a:cs typeface="Arial" panose="020B0604020202020204" pitchFamily="34" charset="0"/>
            </a:endParaRPr>
          </a:p>
        </p:txBody>
      </p:sp>
      <p:sp>
        <p:nvSpPr>
          <p:cNvPr id="2088963" name="Text Box 3"/>
          <p:cNvSpPr txBox="1">
            <a:spLocks noChangeArrowheads="1"/>
          </p:cNvSpPr>
          <p:nvPr/>
        </p:nvSpPr>
        <p:spPr bwMode="auto">
          <a:xfrm>
            <a:off x="474663" y="2921000"/>
            <a:ext cx="4573587" cy="1076325"/>
          </a:xfrm>
          <a:prstGeom prst="rect">
            <a:avLst/>
          </a:prstGeom>
          <a:noFill/>
          <a:ln>
            <a:noFill/>
          </a:ln>
          <a:effectLst/>
        </p:spPr>
        <p:txBody>
          <a:bodyPr>
            <a:spAutoFit/>
          </a:bodyPr>
          <a:lstStyle>
            <a:lvl1pPr marL="187325" indent="-187325">
              <a:tabLst>
                <a:tab pos="200025" algn="l"/>
              </a:tabLst>
              <a:defRPr sz="1600">
                <a:solidFill>
                  <a:schemeClr val="tx1"/>
                </a:solidFill>
                <a:latin typeface="Arial" panose="020B0604020202020204" pitchFamily="34" charset="0"/>
              </a:defRPr>
            </a:lvl1pPr>
            <a:lvl2pPr marL="742950" indent="-285750">
              <a:tabLst>
                <a:tab pos="200025" algn="l"/>
              </a:tabLst>
              <a:defRPr sz="1600">
                <a:solidFill>
                  <a:schemeClr val="tx1"/>
                </a:solidFill>
                <a:latin typeface="Arial" panose="020B0604020202020204" pitchFamily="34" charset="0"/>
              </a:defRPr>
            </a:lvl2pPr>
            <a:lvl3pPr marL="1143000" indent="-228600">
              <a:tabLst>
                <a:tab pos="200025" algn="l"/>
              </a:tabLst>
              <a:defRPr sz="1600">
                <a:solidFill>
                  <a:schemeClr val="tx1"/>
                </a:solidFill>
                <a:latin typeface="Arial" panose="020B0604020202020204" pitchFamily="34" charset="0"/>
              </a:defRPr>
            </a:lvl3pPr>
            <a:lvl4pPr marL="1600200" indent="-228600">
              <a:tabLst>
                <a:tab pos="200025" algn="l"/>
              </a:tabLst>
              <a:defRPr sz="1600">
                <a:solidFill>
                  <a:schemeClr val="tx1"/>
                </a:solidFill>
                <a:latin typeface="Arial" panose="020B0604020202020204" pitchFamily="34" charset="0"/>
              </a:defRPr>
            </a:lvl4pPr>
            <a:lvl5pPr marL="2057400" indent="-228600">
              <a:tabLst>
                <a:tab pos="2000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 algn="l"/>
              </a:tabLst>
              <a:defRPr sz="1600">
                <a:solidFill>
                  <a:schemeClr val="tx1"/>
                </a:solidFill>
                <a:latin typeface="Arial" panose="020B0604020202020204" pitchFamily="34" charset="0"/>
              </a:defRPr>
            </a:lvl9pPr>
          </a:lstStyle>
          <a:p>
            <a:pPr marL="285750" indent="-285750" eaLnBrk="0" hangingPunct="0">
              <a:buClr>
                <a:srgbClr val="62C400"/>
              </a:buClr>
              <a:buFontTx/>
              <a:buBlip>
                <a:blip r:embed="rId3"/>
              </a:buBlip>
              <a:defRPr/>
            </a:pPr>
            <a:r>
              <a:rPr lang="fr-FR" altLang="fr-FR" b="1" dirty="0">
                <a:solidFill>
                  <a:srgbClr val="000099"/>
                </a:solidFill>
                <a:cs typeface="Arial" panose="020B0604020202020204" pitchFamily="34" charset="0"/>
              </a:rPr>
              <a:t>Petites vésicules de liquide clair</a:t>
            </a:r>
            <a:r>
              <a:rPr lang="fr-FR" altLang="fr-FR" dirty="0">
                <a:solidFill>
                  <a:srgbClr val="000099"/>
                </a:solidFill>
                <a:cs typeface="Arial" panose="020B0604020202020204" pitchFamily="34" charset="0"/>
              </a:rPr>
              <a:t> et transparent groupées en amas, prurit</a:t>
            </a:r>
          </a:p>
          <a:p>
            <a:pPr marL="0" indent="0" eaLnBrk="0" hangingPunct="0">
              <a:buClr>
                <a:srgbClr val="62C400"/>
              </a:buClr>
              <a:defRPr/>
            </a:pPr>
            <a:r>
              <a:rPr lang="fr-FR" altLang="fr-FR" b="1" i="1" dirty="0">
                <a:solidFill>
                  <a:srgbClr val="000099"/>
                </a:solidFill>
                <a:cs typeface="Arial" panose="020B0604020202020204" pitchFamily="34" charset="0"/>
              </a:rPr>
              <a:t>	 soulagé par la chaleur</a:t>
            </a:r>
            <a:endParaRPr lang="fr-FR" altLang="fr-FR" b="1" dirty="0">
              <a:solidFill>
                <a:srgbClr val="000099"/>
              </a:solidFill>
              <a:cs typeface="Arial" panose="020B0604020202020204" pitchFamily="34" charset="0"/>
            </a:endParaRPr>
          </a:p>
          <a:p>
            <a:pPr marL="0" indent="0" eaLnBrk="0" hangingPunct="0">
              <a:buClr>
                <a:srgbClr val="62C400"/>
              </a:buClr>
              <a:defRPr/>
            </a:pPr>
            <a:endParaRPr lang="fr-FR" altLang="fr-FR" dirty="0">
              <a:solidFill>
                <a:srgbClr val="000099"/>
              </a:solidFill>
              <a:cs typeface="Arial" panose="020B0604020202020204" pitchFamily="34" charset="0"/>
            </a:endParaRPr>
          </a:p>
        </p:txBody>
      </p:sp>
      <p:sp>
        <p:nvSpPr>
          <p:cNvPr id="2088964" name="Text Box 4"/>
          <p:cNvSpPr txBox="1">
            <a:spLocks noChangeArrowheads="1"/>
          </p:cNvSpPr>
          <p:nvPr/>
        </p:nvSpPr>
        <p:spPr bwMode="auto">
          <a:xfrm>
            <a:off x="293688" y="5249863"/>
            <a:ext cx="548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eaLnBrk="0" hangingPunct="0"/>
            <a:r>
              <a:rPr lang="fr-FR" altLang="fr-FR" b="1" u="sng">
                <a:solidFill>
                  <a:srgbClr val="000099"/>
                </a:solidFill>
                <a:cs typeface="Arial" panose="020B0604020202020204" pitchFamily="34" charset="0"/>
              </a:rPr>
              <a:t>+ Systématiquement</a:t>
            </a:r>
            <a:endParaRPr lang="fr-FR" altLang="fr-FR" b="1">
              <a:solidFill>
                <a:srgbClr val="000099"/>
              </a:solidFill>
              <a:cs typeface="Arial" panose="020B0604020202020204" pitchFamily="34" charset="0"/>
            </a:endParaRPr>
          </a:p>
        </p:txBody>
      </p:sp>
      <p:sp>
        <p:nvSpPr>
          <p:cNvPr id="2088966" name="Text Box 6"/>
          <p:cNvSpPr txBox="1">
            <a:spLocks noChangeArrowheads="1"/>
          </p:cNvSpPr>
          <p:nvPr/>
        </p:nvSpPr>
        <p:spPr bwMode="auto">
          <a:xfrm>
            <a:off x="474663" y="5691188"/>
            <a:ext cx="5553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7325" algn="l"/>
                <a:tab pos="5295900" algn="r"/>
              </a:tabLst>
              <a:defRPr>
                <a:solidFill>
                  <a:schemeClr val="tx1"/>
                </a:solidFill>
                <a:latin typeface="Arial" panose="020B0604020202020204" pitchFamily="34" charset="0"/>
              </a:defRPr>
            </a:lvl1pPr>
            <a:lvl2pPr marL="742950" indent="-285750">
              <a:tabLst>
                <a:tab pos="187325" algn="l"/>
                <a:tab pos="5295900" algn="r"/>
              </a:tabLst>
              <a:defRPr>
                <a:solidFill>
                  <a:schemeClr val="tx1"/>
                </a:solidFill>
                <a:latin typeface="Arial" panose="020B0604020202020204" pitchFamily="34" charset="0"/>
              </a:defRPr>
            </a:lvl2pPr>
            <a:lvl3pPr marL="1143000" indent="-228600">
              <a:tabLst>
                <a:tab pos="187325" algn="l"/>
                <a:tab pos="5295900" algn="r"/>
              </a:tabLst>
              <a:defRPr>
                <a:solidFill>
                  <a:schemeClr val="tx1"/>
                </a:solidFill>
                <a:latin typeface="Arial" panose="020B0604020202020204" pitchFamily="34" charset="0"/>
              </a:defRPr>
            </a:lvl3pPr>
            <a:lvl4pPr marL="1600200" indent="-228600">
              <a:tabLst>
                <a:tab pos="187325" algn="l"/>
                <a:tab pos="5295900" algn="r"/>
              </a:tabLst>
              <a:defRPr>
                <a:solidFill>
                  <a:schemeClr val="tx1"/>
                </a:solidFill>
                <a:latin typeface="Arial" panose="020B0604020202020204" pitchFamily="34" charset="0"/>
              </a:defRPr>
            </a:lvl4pPr>
            <a:lvl5pPr marL="2057400" indent="-228600">
              <a:tabLst>
                <a:tab pos="187325" algn="l"/>
                <a:tab pos="5295900" algn="r"/>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 pos="5295900" algn="r"/>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 pos="5295900" algn="r"/>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 pos="5295900" algn="r"/>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 pos="5295900" algn="r"/>
              </a:tabLst>
              <a:defRPr>
                <a:solidFill>
                  <a:schemeClr val="tx1"/>
                </a:solidFill>
                <a:latin typeface="Arial" panose="020B0604020202020204" pitchFamily="34" charset="0"/>
              </a:defRPr>
            </a:lvl9pPr>
          </a:lstStyle>
          <a:p>
            <a:pPr eaLnBrk="0" hangingPunct="0">
              <a:buClr>
                <a:srgbClr val="62C400"/>
              </a:buClr>
              <a:buFontTx/>
              <a:buBlip>
                <a:blip r:embed="rId3"/>
              </a:buBlip>
            </a:pPr>
            <a:r>
              <a:rPr lang="fr-FR" altLang="fr-FR" sz="1600">
                <a:solidFill>
                  <a:srgbClr val="000099"/>
                </a:solidFill>
                <a:cs typeface="Arial" panose="020B0604020202020204" pitchFamily="34" charset="0"/>
              </a:rPr>
              <a:t>Biothérapique préparé à partir du vaccin antivariolique</a:t>
            </a:r>
          </a:p>
        </p:txBody>
      </p:sp>
      <p:sp>
        <p:nvSpPr>
          <p:cNvPr id="2088969" name="Rectangle 9"/>
          <p:cNvSpPr>
            <a:spLocks noChangeArrowheads="1"/>
          </p:cNvSpPr>
          <p:nvPr/>
        </p:nvSpPr>
        <p:spPr bwMode="auto">
          <a:xfrm>
            <a:off x="8632825" y="1855788"/>
            <a:ext cx="2528888" cy="407987"/>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Apis mellifica 15 CH</a:t>
            </a:r>
          </a:p>
        </p:txBody>
      </p:sp>
      <p:sp>
        <p:nvSpPr>
          <p:cNvPr id="2088971" name="Rectangle 11"/>
          <p:cNvSpPr>
            <a:spLocks noChangeArrowheads="1"/>
          </p:cNvSpPr>
          <p:nvPr/>
        </p:nvSpPr>
        <p:spPr bwMode="auto">
          <a:xfrm>
            <a:off x="7761288" y="5597525"/>
            <a:ext cx="3360737"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Vaccinotoxinum 15 CH</a:t>
            </a:r>
          </a:p>
          <a:p>
            <a:pPr algn="r" eaLnBrk="0" hangingPunct="0"/>
            <a:r>
              <a:rPr lang="fr-FR" altLang="fr-FR" sz="1600">
                <a:solidFill>
                  <a:srgbClr val="000099"/>
                </a:solidFill>
                <a:cs typeface="Arial" panose="020B0604020202020204" pitchFamily="34" charset="0"/>
              </a:rPr>
              <a:t>1 dose dès la sensation d’éruption</a:t>
            </a:r>
          </a:p>
        </p:txBody>
      </p:sp>
      <p:sp>
        <p:nvSpPr>
          <p:cNvPr id="2088986" name="Text Box 26"/>
          <p:cNvSpPr txBox="1">
            <a:spLocks noChangeArrowheads="1"/>
          </p:cNvSpPr>
          <p:nvPr/>
        </p:nvSpPr>
        <p:spPr bwMode="auto">
          <a:xfrm>
            <a:off x="474663" y="4240213"/>
            <a:ext cx="3778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buClr>
                <a:srgbClr val="62C400"/>
              </a:buClr>
              <a:buFontTx/>
              <a:buBlip>
                <a:blip r:embed="rId3"/>
              </a:buBlip>
            </a:pPr>
            <a:r>
              <a:rPr lang="fr-FR" altLang="fr-FR" sz="1600">
                <a:solidFill>
                  <a:srgbClr val="000099"/>
                </a:solidFill>
                <a:cs typeface="Arial" panose="020B0604020202020204" pitchFamily="34" charset="0"/>
              </a:rPr>
              <a:t>Si </a:t>
            </a:r>
            <a:r>
              <a:rPr lang="fr-FR" altLang="fr-FR" sz="1600" b="1">
                <a:solidFill>
                  <a:srgbClr val="000099"/>
                </a:solidFill>
                <a:cs typeface="Arial" panose="020B0604020202020204" pitchFamily="34" charset="0"/>
              </a:rPr>
              <a:t>croûtes épaisses blanchâtres</a:t>
            </a:r>
            <a:r>
              <a:rPr lang="fr-FR" altLang="fr-FR" sz="1600">
                <a:solidFill>
                  <a:srgbClr val="000099"/>
                </a:solidFill>
                <a:cs typeface="Arial" panose="020B0604020202020204" pitchFamily="34" charset="0"/>
              </a:rPr>
              <a:t> </a:t>
            </a:r>
            <a:r>
              <a:rPr lang="fr-FR" altLang="fr-FR" sz="1600" b="1">
                <a:solidFill>
                  <a:srgbClr val="000099"/>
                </a:solidFill>
                <a:cs typeface="Arial" panose="020B0604020202020204" pitchFamily="34" charset="0"/>
              </a:rPr>
              <a:t>ou brunâtres, prurit intense</a:t>
            </a:r>
            <a:endParaRPr lang="fr-FR" altLang="fr-FR" sz="1600" b="1" u="sng">
              <a:solidFill>
                <a:srgbClr val="000099"/>
              </a:solidFill>
              <a:cs typeface="Arial" panose="020B0604020202020204" pitchFamily="34" charset="0"/>
            </a:endParaRPr>
          </a:p>
        </p:txBody>
      </p:sp>
      <p:sp>
        <p:nvSpPr>
          <p:cNvPr id="2088987" name="Text Box 27"/>
          <p:cNvSpPr>
            <a:spLocks noChangeArrowheads="1"/>
          </p:cNvSpPr>
          <p:nvPr/>
        </p:nvSpPr>
        <p:spPr bwMode="auto">
          <a:xfrm>
            <a:off x="6967538" y="4175125"/>
            <a:ext cx="4138612" cy="681038"/>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r>
              <a:rPr lang="fr-FR" altLang="fr-FR" b="1">
                <a:solidFill>
                  <a:srgbClr val="000099"/>
                </a:solidFill>
                <a:cs typeface="Arial" panose="020B0604020202020204" pitchFamily="34" charset="0"/>
              </a:rPr>
              <a:t>Mezereum 15 CH</a:t>
            </a:r>
          </a:p>
          <a:p>
            <a:pPr algn="r" eaLnBrk="0" hangingPunct="0">
              <a:buFont typeface="Wingdings" panose="05000000000000000000" pitchFamily="2" charset="2"/>
              <a:buNone/>
            </a:pPr>
            <a:r>
              <a:rPr lang="fr-FR" altLang="fr-FR" sz="1600">
                <a:solidFill>
                  <a:srgbClr val="000099"/>
                </a:solidFill>
                <a:cs typeface="Arial" panose="020B0604020202020204" pitchFamily="34" charset="0"/>
              </a:rPr>
              <a:t>5 granules 3 fois par jour jusqu’à guérison</a:t>
            </a:r>
          </a:p>
        </p:txBody>
      </p:sp>
      <p:grpSp>
        <p:nvGrpSpPr>
          <p:cNvPr id="2088995" name="Group 35"/>
          <p:cNvGrpSpPr>
            <a:grpSpLocks/>
          </p:cNvGrpSpPr>
          <p:nvPr/>
        </p:nvGrpSpPr>
        <p:grpSpPr bwMode="auto">
          <a:xfrm>
            <a:off x="6550025" y="2909888"/>
            <a:ext cx="4572000" cy="1071562"/>
            <a:chOff x="2448" y="1683"/>
            <a:chExt cx="2880" cy="675"/>
          </a:xfrm>
        </p:grpSpPr>
        <p:sp>
          <p:nvSpPr>
            <p:cNvPr id="327691" name="Rectangle 10"/>
            <p:cNvSpPr>
              <a:spLocks noChangeArrowheads="1"/>
            </p:cNvSpPr>
            <p:nvPr/>
          </p:nvSpPr>
          <p:spPr bwMode="auto">
            <a:xfrm>
              <a:off x="3383" y="1683"/>
              <a:ext cx="1945" cy="219"/>
            </a:xfrm>
            <a:prstGeom prst="roundRect">
              <a:avLst>
                <a:gd name="adj" fmla="val 16667"/>
              </a:avLst>
            </a:prstGeom>
            <a:noFill/>
            <a:ln w="3175">
              <a:solidFill>
                <a:srgbClr val="62C4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lnSpc>
                  <a:spcPct val="80000"/>
                </a:lnSpc>
              </a:pPr>
              <a:r>
                <a:rPr lang="fr-FR" altLang="fr-FR" b="1">
                  <a:solidFill>
                    <a:srgbClr val="000099"/>
                  </a:solidFill>
                  <a:cs typeface="Arial" panose="020B0604020202020204" pitchFamily="34" charset="0"/>
                </a:rPr>
                <a:t>Rhus toxicodendron 9 CH</a:t>
              </a:r>
              <a:endParaRPr lang="fr-FR" altLang="fr-FR" sz="1400">
                <a:solidFill>
                  <a:srgbClr val="000099"/>
                </a:solidFill>
                <a:cs typeface="Arial" panose="020B0604020202020204" pitchFamily="34" charset="0"/>
              </a:endParaRPr>
            </a:p>
          </p:txBody>
        </p:sp>
        <p:sp>
          <p:nvSpPr>
            <p:cNvPr id="327692" name="Rectangle 32"/>
            <p:cNvSpPr>
              <a:spLocks noChangeArrowheads="1"/>
            </p:cNvSpPr>
            <p:nvPr/>
          </p:nvSpPr>
          <p:spPr bwMode="auto">
            <a:xfrm>
              <a:off x="2448" y="1950"/>
              <a:ext cx="2880" cy="40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sz="1600">
                  <a:solidFill>
                    <a:srgbClr val="000099"/>
                  </a:solidFill>
                  <a:cs typeface="Arial" panose="020B0604020202020204" pitchFamily="34" charset="0"/>
                </a:rPr>
                <a:t>5 granules toutes les heures en alternance</a:t>
              </a:r>
            </a:p>
            <a:p>
              <a:pPr algn="r" eaLnBrk="0" hangingPunct="0"/>
              <a:r>
                <a:rPr lang="fr-FR" altLang="fr-FR" sz="1600">
                  <a:solidFill>
                    <a:srgbClr val="000099"/>
                  </a:solidFill>
                  <a:cs typeface="Arial" panose="020B0604020202020204" pitchFamily="34" charset="0"/>
                </a:rPr>
                <a:t>dès les sensations de piqûre</a:t>
              </a:r>
            </a:p>
          </p:txBody>
        </p:sp>
      </p:grpSp>
      <p:sp>
        <p:nvSpPr>
          <p:cNvPr id="327690"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3.1. Herpès labial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8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89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89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89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898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89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889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0889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2088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62" grpId="0" autoUpdateAnimBg="0"/>
      <p:bldP spid="2088963" grpId="0" autoUpdateAnimBg="0"/>
      <p:bldP spid="2088964" grpId="0" autoUpdateAnimBg="0"/>
      <p:bldP spid="2088966" grpId="0" autoUpdateAnimBg="0"/>
      <p:bldP spid="2088969" grpId="0" animBg="1"/>
      <p:bldP spid="2088971" grpId="0" animBg="1"/>
      <p:bldP spid="2088986" grpId="0"/>
      <p:bldP spid="208898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420688" y="5197475"/>
            <a:ext cx="3600450" cy="581025"/>
          </a:xfrm>
          <a:prstGeom prst="rect">
            <a:avLst/>
          </a:prstGeom>
          <a:noFill/>
          <a:ln>
            <a:noFill/>
          </a:ln>
        </p:spPr>
        <p:txBody>
          <a:bodyPr>
            <a:spAutoFit/>
          </a:bodyPr>
          <a:lstStyle>
            <a:lvl1pPr marL="174625" indent="-1746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spcAft>
                <a:spcPct val="50000"/>
              </a:spcAft>
              <a:buClr>
                <a:srgbClr val="33CC33"/>
              </a:buClr>
              <a:buFontTx/>
              <a:buBlip>
                <a:blip r:embed="rId3"/>
              </a:buBlip>
              <a:defRPr/>
            </a:pPr>
            <a:r>
              <a:rPr lang="fr-FR" altLang="fr-FR" sz="1600" dirty="0">
                <a:solidFill>
                  <a:srgbClr val="000099"/>
                </a:solidFill>
                <a:latin typeface="+mj-lt"/>
                <a:cs typeface="Arial" panose="020B0604020202020204" pitchFamily="34" charset="0"/>
              </a:rPr>
              <a:t>Si herpès déclenché par le </a:t>
            </a:r>
            <a:r>
              <a:rPr lang="fr-FR" altLang="fr-FR" sz="1600" b="1" dirty="0">
                <a:solidFill>
                  <a:srgbClr val="000099"/>
                </a:solidFill>
                <a:latin typeface="+mj-lt"/>
                <a:cs typeface="Arial" panose="020B0604020202020204" pitchFamily="34" charset="0"/>
              </a:rPr>
              <a:t>soleil</a:t>
            </a:r>
            <a:r>
              <a:rPr lang="fr-FR" altLang="fr-FR" sz="1600" dirty="0">
                <a:solidFill>
                  <a:srgbClr val="000099"/>
                </a:solidFill>
                <a:latin typeface="+mj-lt"/>
                <a:cs typeface="Arial" panose="020B0604020202020204" pitchFamily="34" charset="0"/>
              </a:rPr>
              <a:t>, la chaleur </a:t>
            </a:r>
            <a:r>
              <a:rPr lang="fr-FR" altLang="fr-FR" sz="1600" b="1" dirty="0">
                <a:solidFill>
                  <a:srgbClr val="000099"/>
                </a:solidFill>
                <a:latin typeface="+mj-lt"/>
                <a:cs typeface="Arial" panose="020B0604020202020204" pitchFamily="34" charset="0"/>
              </a:rPr>
              <a:t>et</a:t>
            </a:r>
            <a:r>
              <a:rPr lang="fr-FR" altLang="fr-FR" sz="1600" dirty="0">
                <a:solidFill>
                  <a:srgbClr val="000099"/>
                </a:solidFill>
                <a:latin typeface="+mj-lt"/>
                <a:cs typeface="Arial" panose="020B0604020202020204" pitchFamily="34" charset="0"/>
              </a:rPr>
              <a:t> la </a:t>
            </a:r>
            <a:r>
              <a:rPr lang="fr-FR" altLang="fr-FR" sz="1600" b="1" dirty="0">
                <a:solidFill>
                  <a:srgbClr val="000099"/>
                </a:solidFill>
                <a:latin typeface="+mj-lt"/>
                <a:cs typeface="Arial" panose="020B0604020202020204" pitchFamily="34" charset="0"/>
              </a:rPr>
              <a:t>fatigue</a:t>
            </a:r>
          </a:p>
        </p:txBody>
      </p:sp>
      <p:sp>
        <p:nvSpPr>
          <p:cNvPr id="20" name="Rectangle 16"/>
          <p:cNvSpPr>
            <a:spLocks noChangeArrowheads="1"/>
          </p:cNvSpPr>
          <p:nvPr/>
        </p:nvSpPr>
        <p:spPr bwMode="auto">
          <a:xfrm>
            <a:off x="300038" y="4579938"/>
            <a:ext cx="6337300" cy="338137"/>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20000"/>
              </a:spcBef>
              <a:defRPr/>
            </a:pPr>
            <a:r>
              <a:rPr lang="fr-FR" altLang="fr-FR" sz="1600" b="1" u="sng" dirty="0">
                <a:solidFill>
                  <a:srgbClr val="000099"/>
                </a:solidFill>
                <a:latin typeface="+mj-lt"/>
                <a:cs typeface="Arial" panose="020B0604020202020204" pitchFamily="34" charset="0"/>
                <a:sym typeface="Wingdings" panose="05000000000000000000" pitchFamily="2" charset="2"/>
              </a:rPr>
              <a:t>Un médicament de MRC possible</a:t>
            </a:r>
            <a:endParaRPr lang="fr-FR" altLang="fr-FR" sz="1600" b="1" u="sng" dirty="0">
              <a:solidFill>
                <a:srgbClr val="FF0000"/>
              </a:solidFill>
              <a:latin typeface="+mj-lt"/>
              <a:cs typeface="Arial" panose="020B0604020202020204" pitchFamily="34" charset="0"/>
              <a:sym typeface="Wingdings" panose="05000000000000000000" pitchFamily="2" charset="2"/>
            </a:endParaRPr>
          </a:p>
        </p:txBody>
      </p:sp>
      <p:sp>
        <p:nvSpPr>
          <p:cNvPr id="21" name="Rectangle 16"/>
          <p:cNvSpPr>
            <a:spLocks noChangeArrowheads="1"/>
          </p:cNvSpPr>
          <p:nvPr/>
        </p:nvSpPr>
        <p:spPr bwMode="auto">
          <a:xfrm>
            <a:off x="407988" y="2189163"/>
            <a:ext cx="6337300" cy="338137"/>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spcBef>
                <a:spcPct val="20000"/>
              </a:spcBef>
              <a:buFontTx/>
              <a:buBlip>
                <a:blip r:embed="rId3"/>
              </a:buBlip>
              <a:defRPr/>
            </a:pPr>
            <a:r>
              <a:rPr lang="fr-FR" altLang="fr-FR" sz="1600" dirty="0">
                <a:solidFill>
                  <a:srgbClr val="000099"/>
                </a:solidFill>
                <a:latin typeface="+mj-lt"/>
                <a:cs typeface="Arial" panose="020B0604020202020204" pitchFamily="34" charset="0"/>
                <a:sym typeface="Wingdings" panose="05000000000000000000" pitchFamily="2" charset="2"/>
              </a:rPr>
              <a:t>En cas de récidive</a:t>
            </a:r>
            <a:endParaRPr lang="fr-FR" altLang="fr-FR" sz="1600" dirty="0">
              <a:solidFill>
                <a:srgbClr val="FF0000"/>
              </a:solidFill>
              <a:latin typeface="+mj-lt"/>
              <a:cs typeface="Arial" panose="020B0604020202020204" pitchFamily="34" charset="0"/>
              <a:sym typeface="Wingdings" panose="05000000000000000000" pitchFamily="2" charset="2"/>
            </a:endParaRPr>
          </a:p>
        </p:txBody>
      </p:sp>
      <p:sp>
        <p:nvSpPr>
          <p:cNvPr id="22" name="Rectangle 11"/>
          <p:cNvSpPr>
            <a:spLocks noChangeArrowheads="1"/>
          </p:cNvSpPr>
          <p:nvPr/>
        </p:nvSpPr>
        <p:spPr bwMode="auto">
          <a:xfrm>
            <a:off x="7564438" y="2025650"/>
            <a:ext cx="3571875" cy="952500"/>
          </a:xfrm>
          <a:prstGeom prst="roundRect">
            <a:avLst/>
          </a:prstGeom>
          <a:noFill/>
          <a:ln w="3175">
            <a:solidFill>
              <a:srgbClr val="62C400"/>
            </a:solidFill>
            <a:miter lim="800000"/>
            <a:headEnd/>
            <a:tailEnd/>
          </a:ln>
          <a:effec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eaLnBrk="0" hangingPunct="0">
              <a:defRPr/>
            </a:pPr>
            <a:r>
              <a:rPr lang="fr-FR" altLang="fr-FR" sz="1800" b="1" dirty="0" err="1">
                <a:solidFill>
                  <a:srgbClr val="000099"/>
                </a:solidFill>
                <a:latin typeface="+mj-lt"/>
                <a:cs typeface="Arial" panose="020B0604020202020204" pitchFamily="34" charset="0"/>
              </a:rPr>
              <a:t>Vaccinotoxinum</a:t>
            </a:r>
            <a:r>
              <a:rPr lang="fr-FR" altLang="fr-FR" sz="1800" b="1" dirty="0">
                <a:solidFill>
                  <a:srgbClr val="000099"/>
                </a:solidFill>
                <a:latin typeface="+mj-lt"/>
                <a:cs typeface="Arial" panose="020B0604020202020204" pitchFamily="34" charset="0"/>
              </a:rPr>
              <a:t> 15 CH</a:t>
            </a:r>
          </a:p>
          <a:p>
            <a:pPr algn="r" eaLnBrk="0" hangingPunct="0">
              <a:defRPr/>
            </a:pPr>
            <a:r>
              <a:rPr lang="fr-FR" altLang="fr-FR" dirty="0">
                <a:solidFill>
                  <a:srgbClr val="000099"/>
                </a:solidFill>
                <a:latin typeface="+mj-lt"/>
                <a:cs typeface="Arial" panose="020B0604020202020204" pitchFamily="34" charset="0"/>
              </a:rPr>
              <a:t>1 dose par semaine pendant 2 mois </a:t>
            </a:r>
          </a:p>
          <a:p>
            <a:pPr algn="r" eaLnBrk="0" hangingPunct="0">
              <a:defRPr/>
            </a:pPr>
            <a:r>
              <a:rPr lang="fr-FR" altLang="fr-FR" dirty="0">
                <a:solidFill>
                  <a:srgbClr val="000099"/>
                </a:solidFill>
                <a:latin typeface="+mj-lt"/>
                <a:cs typeface="Arial" panose="020B0604020202020204" pitchFamily="34" charset="0"/>
              </a:rPr>
              <a:t>puis espacer à 1 dose par mois  </a:t>
            </a:r>
          </a:p>
        </p:txBody>
      </p:sp>
      <p:sp>
        <p:nvSpPr>
          <p:cNvPr id="10" name="Titre 1"/>
          <p:cNvSpPr txBox="1">
            <a:spLocks/>
          </p:cNvSpPr>
          <p:nvPr/>
        </p:nvSpPr>
        <p:spPr bwMode="auto">
          <a:xfrm>
            <a:off x="2303463" y="361950"/>
            <a:ext cx="10071100" cy="569913"/>
          </a:xfrm>
          <a:prstGeom prst="rect">
            <a:avLst/>
          </a:prstGeom>
          <a:noFill/>
          <a:ln>
            <a:noFill/>
          </a:ln>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defRPr/>
            </a:pPr>
            <a:r>
              <a:rPr lang="fr-FR" altLang="fr-FR" sz="3200" b="1" dirty="0">
                <a:solidFill>
                  <a:schemeClr val="bg1"/>
                </a:solidFill>
                <a:latin typeface="+mj-lt"/>
                <a:ea typeface="Tahoma" panose="020B0604030504040204" pitchFamily="34" charset="0"/>
                <a:cs typeface="Arial" panose="020B0604020202020204" pitchFamily="34" charset="0"/>
              </a:rPr>
              <a:t>3.1. Herpès labial</a:t>
            </a:r>
          </a:p>
        </p:txBody>
      </p:sp>
      <p:sp>
        <p:nvSpPr>
          <p:cNvPr id="11" name="Rectangle 11"/>
          <p:cNvSpPr>
            <a:spLocks noChangeArrowheads="1"/>
          </p:cNvSpPr>
          <p:nvPr/>
        </p:nvSpPr>
        <p:spPr bwMode="auto">
          <a:xfrm>
            <a:off x="8072438" y="5119688"/>
            <a:ext cx="3076575" cy="681037"/>
          </a:xfrm>
          <a:prstGeom prst="roundRect">
            <a:avLst/>
          </a:prstGeom>
          <a:noFill/>
          <a:ln w="3175">
            <a:solidFill>
              <a:srgbClr val="62C400"/>
            </a:solidFill>
            <a:miter lim="800000"/>
            <a:headEnd/>
            <a:tailEnd/>
          </a:ln>
          <a:effec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r" eaLnBrk="0" hangingPunct="0">
              <a:defRPr/>
            </a:pPr>
            <a:r>
              <a:rPr lang="fr-FR" altLang="fr-FR" sz="1800" b="1" dirty="0">
                <a:solidFill>
                  <a:srgbClr val="000099"/>
                </a:solidFill>
                <a:latin typeface="+mj-lt"/>
                <a:cs typeface="Arial" panose="020B0604020202020204" pitchFamily="34" charset="0"/>
              </a:rPr>
              <a:t>Natrum </a:t>
            </a:r>
            <a:r>
              <a:rPr lang="fr-FR" altLang="fr-FR" sz="1800" b="1" dirty="0" err="1">
                <a:solidFill>
                  <a:srgbClr val="000099"/>
                </a:solidFill>
                <a:latin typeface="+mj-lt"/>
                <a:cs typeface="Arial" panose="020B0604020202020204" pitchFamily="34" charset="0"/>
              </a:rPr>
              <a:t>muriaticum</a:t>
            </a:r>
            <a:r>
              <a:rPr lang="fr-FR" altLang="fr-FR" sz="1800" b="1" dirty="0">
                <a:solidFill>
                  <a:srgbClr val="000099"/>
                </a:solidFill>
                <a:latin typeface="+mj-lt"/>
                <a:cs typeface="Arial" panose="020B0604020202020204" pitchFamily="34" charset="0"/>
              </a:rPr>
              <a:t> 15 CH</a:t>
            </a:r>
          </a:p>
          <a:p>
            <a:pPr algn="r" eaLnBrk="0" hangingPunct="0">
              <a:defRPr/>
            </a:pPr>
            <a:r>
              <a:rPr lang="fr-FR" altLang="fr-FR" dirty="0">
                <a:solidFill>
                  <a:srgbClr val="000099"/>
                </a:solidFill>
                <a:latin typeface="+mj-lt"/>
                <a:cs typeface="Arial" panose="020B0604020202020204" pitchFamily="34" charset="0"/>
              </a:rPr>
              <a:t>1 dose par semaine</a:t>
            </a:r>
          </a:p>
        </p:txBody>
      </p:sp>
      <p:grpSp>
        <p:nvGrpSpPr>
          <p:cNvPr id="8" name="Group 40"/>
          <p:cNvGrpSpPr>
            <a:grpSpLocks/>
          </p:cNvGrpSpPr>
          <p:nvPr/>
        </p:nvGrpSpPr>
        <p:grpSpPr bwMode="auto">
          <a:xfrm>
            <a:off x="4989513" y="3243263"/>
            <a:ext cx="862012" cy="717550"/>
            <a:chOff x="1584" y="2688"/>
            <a:chExt cx="166" cy="144"/>
          </a:xfrm>
        </p:grpSpPr>
        <p:sp>
          <p:nvSpPr>
            <p:cNvPr id="329740"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latin typeface="Tahoma" panose="020B0604030504040204" pitchFamily="34" charset="0"/>
                <a:cs typeface="Arial" panose="020B0604020202020204" pitchFamily="34" charset="0"/>
              </a:endParaRPr>
            </a:p>
          </p:txBody>
        </p:sp>
        <p:sp>
          <p:nvSpPr>
            <p:cNvPr id="329741"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latin typeface="Tahoma" panose="020B0604030504040204" pitchFamily="34" charset="0"/>
                <a:cs typeface="Arial" panose="020B0604020202020204" pitchFamily="34" charset="0"/>
              </a:endParaRPr>
            </a:p>
          </p:txBody>
        </p:sp>
      </p:grpSp>
      <p:sp>
        <p:nvSpPr>
          <p:cNvPr id="14" name="Pentagone 13"/>
          <p:cNvSpPr/>
          <p:nvPr/>
        </p:nvSpPr>
        <p:spPr>
          <a:xfrm rot="5400000">
            <a:off x="10257631" y="284957"/>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fr-FR" dirty="0"/>
          </a:p>
        </p:txBody>
      </p:sp>
      <p:sp>
        <p:nvSpPr>
          <p:cNvPr id="15" name="ZoneTexte 16"/>
          <p:cNvSpPr txBox="1">
            <a:spLocks noChangeArrowheads="1"/>
          </p:cNvSpPr>
          <p:nvPr/>
        </p:nvSpPr>
        <p:spPr bwMode="auto">
          <a:xfrm>
            <a:off x="10299700" y="830263"/>
            <a:ext cx="1728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6" name="Imag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18813" y="255588"/>
            <a:ext cx="6508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6394450" y="3376613"/>
            <a:ext cx="330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cs typeface="Arial" panose="020B0604020202020204" pitchFamily="34" charset="0"/>
              </a:rPr>
              <a:t>médicament </a:t>
            </a:r>
          </a:p>
          <a:p>
            <a:pPr algn="ctr"/>
            <a:r>
              <a:rPr lang="fr-FR" altLang="fr-FR" sz="1600">
                <a:solidFill>
                  <a:srgbClr val="000099"/>
                </a:solidFill>
                <a:cs typeface="Arial" panose="020B0604020202020204" pitchFamily="34" charset="0"/>
              </a:rPr>
              <a:t>de </a:t>
            </a:r>
            <a:r>
              <a:rPr lang="fr-FR" altLang="fr-FR" sz="1600" b="1">
                <a:solidFill>
                  <a:srgbClr val="000099"/>
                </a:solidFill>
                <a:cs typeface="Arial" panose="020B0604020202020204" pitchFamily="34" charset="0"/>
              </a:rPr>
              <a:t>Mode Réactionnel Chronique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animBg="1"/>
      <p:bldP spid="11" grpId="0" animBg="1"/>
      <p:bldP spid="14" grpId="0" animBg="1"/>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Espace réservé du contenu 1"/>
          <p:cNvSpPr>
            <a:spLocks noGrp="1"/>
          </p:cNvSpPr>
          <p:nvPr>
            <p:ph idx="4294967295"/>
          </p:nvPr>
        </p:nvSpPr>
        <p:spPr bwMode="auto">
          <a:xfrm>
            <a:off x="979488" y="2395538"/>
            <a:ext cx="9856787"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Blip>
                <a:blip r:embed="rId3"/>
              </a:buBlip>
            </a:pPr>
            <a:r>
              <a:rPr lang="fr-FR" altLang="fr-FR" sz="2000" b="1">
                <a:solidFill>
                  <a:srgbClr val="000099"/>
                </a:solidFill>
                <a:cs typeface="Arial" panose="020B0604020202020204" pitchFamily="34" charset="0"/>
              </a:rPr>
              <a:t>Avec ou sans lésion </a:t>
            </a:r>
            <a:r>
              <a:rPr lang="fr-FR" altLang="fr-FR" sz="2000">
                <a:solidFill>
                  <a:srgbClr val="000099"/>
                </a:solidFill>
                <a:cs typeface="Arial" panose="020B0604020202020204" pitchFamily="34" charset="0"/>
              </a:rPr>
              <a:t>dermatologique / Localisé ou diffus </a:t>
            </a:r>
            <a:endParaRPr lang="fr-FR" altLang="fr-FR" sz="2000" b="1">
              <a:solidFill>
                <a:srgbClr val="3333CC"/>
              </a:solidFill>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solidFill>
                <a:srgbClr val="3333CC"/>
              </a:solidFill>
              <a:cs typeface="Arial" panose="020B0604020202020204" pitchFamily="34" charset="0"/>
            </a:endParaRPr>
          </a:p>
          <a:p>
            <a:endParaRPr lang="fr-FR" altLang="fr-FR" sz="2000"/>
          </a:p>
          <a:p>
            <a:endParaRPr lang="fr-FR" altLang="fr-FR" sz="2000"/>
          </a:p>
          <a:p>
            <a:endParaRPr lang="fr-FR" altLang="fr-FR" sz="2000"/>
          </a:p>
          <a:p>
            <a:endParaRPr lang="fr-FR" altLang="fr-FR" sz="2000"/>
          </a:p>
          <a:p>
            <a:endParaRPr lang="fr-FR" altLang="fr-FR" sz="2000"/>
          </a:p>
          <a:p>
            <a:endParaRPr lang="fr-FR" altLang="fr-FR" sz="2000"/>
          </a:p>
          <a:p>
            <a:endParaRPr lang="fr-FR" altLang="fr-FR" sz="2000"/>
          </a:p>
        </p:txBody>
      </p:sp>
      <p:sp>
        <p:nvSpPr>
          <p:cNvPr id="33177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6" name="Espace réservé du contenu 2"/>
          <p:cNvSpPr txBox="1">
            <a:spLocks/>
          </p:cNvSpPr>
          <p:nvPr/>
        </p:nvSpPr>
        <p:spPr>
          <a:xfrm>
            <a:off x="265113" y="1682750"/>
            <a:ext cx="3811587"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8" name="Espace réservé du contenu 1"/>
          <p:cNvSpPr txBox="1">
            <a:spLocks/>
          </p:cNvSpPr>
          <p:nvPr/>
        </p:nvSpPr>
        <p:spPr>
          <a:xfrm>
            <a:off x="962025" y="2917825"/>
            <a:ext cx="10479088" cy="1125538"/>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1950" indent="-361950" fontAlgn="auto">
              <a:lnSpc>
                <a:spcPct val="130000"/>
              </a:lnSpc>
              <a:spcAft>
                <a:spcPts val="0"/>
              </a:spcAft>
              <a:buFont typeface="Arial" panose="020B0604020202020204" pitchFamily="34" charset="0"/>
              <a:buBlip>
                <a:blip r:embed="rId3"/>
              </a:buBlip>
              <a:defRPr/>
            </a:pPr>
            <a:r>
              <a:rPr lang="fr-FR" sz="2000" b="1" dirty="0">
                <a:solidFill>
                  <a:srgbClr val="000099"/>
                </a:solidFill>
                <a:latin typeface="+mn-lt"/>
              </a:rPr>
              <a:t>Symptôme d’appel possible </a:t>
            </a:r>
            <a:r>
              <a:rPr lang="fr-FR" sz="2000" dirty="0">
                <a:solidFill>
                  <a:srgbClr val="000099"/>
                </a:solidFill>
                <a:latin typeface="+mn-lt"/>
              </a:rPr>
              <a:t>de pathologies très variées : virales, parasitaires mais   aussi </a:t>
            </a:r>
            <a:r>
              <a:rPr lang="fr-FR" sz="2000" dirty="0" err="1">
                <a:solidFill>
                  <a:srgbClr val="000099"/>
                </a:solidFill>
                <a:latin typeface="+mn-lt"/>
              </a:rPr>
              <a:t>dysimmunitaires</a:t>
            </a:r>
            <a:r>
              <a:rPr lang="fr-FR" sz="2000" dirty="0">
                <a:solidFill>
                  <a:srgbClr val="000099"/>
                </a:solidFill>
                <a:latin typeface="+mn-lt"/>
              </a:rPr>
              <a:t>, hémopathies, insuffisance rénale chronique, hypercholestérolémie…</a:t>
            </a:r>
          </a:p>
          <a:p>
            <a:pPr marL="285750" indent="-285750" fontAlgn="auto">
              <a:spcAft>
                <a:spcPts val="0"/>
              </a:spcAft>
              <a:buFont typeface="Arial" panose="020B0604020202020204" pitchFamily="34" charset="0"/>
              <a:buChar char="•"/>
              <a:defRPr/>
            </a:pPr>
            <a:endParaRPr lang="fr-FR" sz="2000" dirty="0">
              <a:solidFill>
                <a:srgbClr val="000099"/>
              </a:solidFill>
              <a:latin typeface="+mn-lt"/>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p:txBody>
      </p:sp>
      <p:pic>
        <p:nvPicPr>
          <p:cNvPr id="9" name="Picture 2" descr="https://www.cdfh.fr/files/agate/media/formations/pages_formation/formation_homeo_cdfh_dermato.jpg"/>
          <p:cNvPicPr>
            <a:picLocks noChangeAspect="1" noChangeArrowheads="1"/>
          </p:cNvPicPr>
          <p:nvPr/>
        </p:nvPicPr>
        <p:blipFill rotWithShape="1">
          <a:blip r:embed="rId4"/>
          <a:srcRect l="25026" r="11661"/>
          <a:stretch/>
        </p:blipFill>
        <p:spPr bwMode="auto">
          <a:xfrm>
            <a:off x="8444525" y="1363355"/>
            <a:ext cx="2997200" cy="1627692"/>
          </a:xfrm>
          <a:prstGeom prst="rect">
            <a:avLst/>
          </a:prstGeom>
          <a:ln>
            <a:noFill/>
          </a:ln>
          <a:effectLst>
            <a:softEdge rad="112500"/>
          </a:effectLst>
        </p:spPr>
      </p:pic>
      <p:sp>
        <p:nvSpPr>
          <p:cNvPr id="10" name="Espace réservé du contenu 1"/>
          <p:cNvSpPr txBox="1">
            <a:spLocks/>
          </p:cNvSpPr>
          <p:nvPr/>
        </p:nvSpPr>
        <p:spPr>
          <a:xfrm>
            <a:off x="962025" y="4821238"/>
            <a:ext cx="10623550" cy="153193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Blip>
                <a:blip r:embed="rId3"/>
              </a:buBlip>
              <a:defRPr/>
            </a:pPr>
            <a:r>
              <a:rPr lang="fr-FR" sz="2000" dirty="0">
                <a:solidFill>
                  <a:srgbClr val="3333CC"/>
                </a:solidFill>
              </a:rPr>
              <a:t> </a:t>
            </a:r>
            <a:r>
              <a:rPr lang="fr-FR" sz="2000" dirty="0">
                <a:solidFill>
                  <a:srgbClr val="000099"/>
                </a:solidFill>
                <a:latin typeface="+mn-lt"/>
              </a:rPr>
              <a:t>A rechercher </a:t>
            </a:r>
            <a:r>
              <a:rPr lang="fr-FR" sz="2000" b="1" dirty="0">
                <a:solidFill>
                  <a:srgbClr val="000099"/>
                </a:solidFill>
                <a:latin typeface="+mn-lt"/>
              </a:rPr>
              <a:t>systématiquement</a:t>
            </a:r>
            <a:r>
              <a:rPr lang="fr-FR" sz="2000" dirty="0">
                <a:solidFill>
                  <a:srgbClr val="000099"/>
                </a:solidFill>
                <a:latin typeface="+mn-lt"/>
              </a:rPr>
              <a:t> </a:t>
            </a:r>
          </a:p>
          <a:p>
            <a:pPr marL="801688" lvl="1" indent="271463" fontAlgn="auto">
              <a:spcAft>
                <a:spcPts val="0"/>
              </a:spcAft>
              <a:buFontTx/>
              <a:buChar char="-"/>
              <a:defRPr/>
            </a:pPr>
            <a:r>
              <a:rPr lang="fr-FR" dirty="0">
                <a:solidFill>
                  <a:srgbClr val="000099"/>
                </a:solidFill>
                <a:cs typeface="Arial" panose="020B0604020202020204" pitchFamily="34" charset="0"/>
              </a:rPr>
              <a:t>étiologie : piqures d’insectes, poux, gale..</a:t>
            </a:r>
          </a:p>
          <a:p>
            <a:pPr marL="801688" lvl="1" indent="271463" fontAlgn="auto">
              <a:spcAft>
                <a:spcPts val="0"/>
              </a:spcAft>
              <a:buFontTx/>
              <a:buChar char="-"/>
              <a:defRPr/>
            </a:pPr>
            <a:r>
              <a:rPr lang="fr-FR" dirty="0">
                <a:solidFill>
                  <a:srgbClr val="000099"/>
                </a:solidFill>
                <a:cs typeface="Arial" panose="020B0604020202020204" pitchFamily="34" charset="0"/>
              </a:rPr>
              <a:t>lésions cutanées : eczéma, dysidrose, urticaire, sillons de la gale, vésicules de varicelle</a:t>
            </a:r>
          </a:p>
          <a:p>
            <a:pPr fontAlgn="auto">
              <a:spcAft>
                <a:spcPts val="0"/>
              </a:spcAft>
              <a:defRPr/>
            </a:pPr>
            <a:endParaRPr lang="fr-FR" sz="2000" b="1" dirty="0">
              <a:solidFill>
                <a:srgbClr val="3333CC"/>
              </a:solidFil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p:txBody>
      </p:sp>
      <p:sp>
        <p:nvSpPr>
          <p:cNvPr id="11" name="Espace réservé du contenu 1"/>
          <p:cNvSpPr txBox="1">
            <a:spLocks/>
          </p:cNvSpPr>
          <p:nvPr/>
        </p:nvSpPr>
        <p:spPr>
          <a:xfrm>
            <a:off x="979488" y="5932488"/>
            <a:ext cx="9856787" cy="557212"/>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Blip>
                <a:blip r:embed="rId3"/>
              </a:buBlip>
              <a:defRPr/>
            </a:pPr>
            <a:r>
              <a:rPr lang="fr-FR" sz="2000" dirty="0">
                <a:solidFill>
                  <a:srgbClr val="000099"/>
                </a:solidFill>
                <a:latin typeface="+mn-lt"/>
              </a:rPr>
              <a:t> Prurit psychogène et prurit sénile = diagnostics d’élimination</a:t>
            </a:r>
          </a:p>
          <a:p>
            <a:pPr indent="-285750" fontAlgn="auto">
              <a:spcAft>
                <a:spcPts val="0"/>
              </a:spcAft>
              <a:defRPr/>
            </a:pPr>
            <a:endParaRPr lang="fr-FR" sz="2000" dirty="0">
              <a:solidFill>
                <a:srgbClr val="000099"/>
              </a:solidFill>
              <a:latin typeface="+mn-lt"/>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solidFill>
                <a:srgbClr val="3333CC"/>
              </a:solidFill>
              <a:cs typeface="Arial"/>
            </a:endParaRPr>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a:p>
            <a:pPr fontAlgn="auto">
              <a:spcAft>
                <a:spcPts val="0"/>
              </a:spcAft>
              <a:defRPr/>
            </a:pPr>
            <a:endParaRPr lang="fr-FR" sz="2000" dirty="0"/>
          </a:p>
        </p:txBody>
      </p:sp>
      <p:sp>
        <p:nvSpPr>
          <p:cNvPr id="331784" name="Rectangle 6"/>
          <p:cNvSpPr>
            <a:spLocks noChangeArrowheads="1"/>
          </p:cNvSpPr>
          <p:nvPr/>
        </p:nvSpPr>
        <p:spPr bwMode="auto">
          <a:xfrm>
            <a:off x="962025" y="4262438"/>
            <a:ext cx="9631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2000">
                <a:solidFill>
                  <a:srgbClr val="000099"/>
                </a:solidFill>
              </a:rPr>
              <a:t> Certaines périodes de la vie  : grossesse, personne âgée (prurit sénile)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90663" y="2692400"/>
            <a:ext cx="9904412" cy="1292225"/>
          </a:xfrm>
          <a:prstGeom prst="rect">
            <a:avLst/>
          </a:prstGeom>
        </p:spPr>
        <p:txBody>
          <a:bodyPr>
            <a:spAutoFit/>
          </a:bodyPr>
          <a:lstStyle/>
          <a:p>
            <a:pPr marL="457200" indent="-457200" algn="just" fontAlgn="auto">
              <a:spcBef>
                <a:spcPts val="0"/>
              </a:spcBef>
              <a:spcAft>
                <a:spcPts val="0"/>
              </a:spcAft>
              <a:buFontTx/>
              <a:buBlip>
                <a:blip r:embed="rId3"/>
              </a:buBlip>
              <a:defRPr/>
            </a:pPr>
            <a:r>
              <a:rPr lang="fr-FR" sz="2000" dirty="0">
                <a:solidFill>
                  <a:srgbClr val="000099"/>
                </a:solidFill>
                <a:latin typeface="+mn-lt"/>
                <a:cs typeface="Arial" panose="020B0604020202020204" pitchFamily="34" charset="0"/>
              </a:rPr>
              <a:t>Tout prurit sans cause déterminée</a:t>
            </a:r>
          </a:p>
          <a:p>
            <a:pPr algn="just" fontAlgn="auto">
              <a:spcBef>
                <a:spcPts val="0"/>
              </a:spcBef>
              <a:spcAft>
                <a:spcPts val="0"/>
              </a:spcAft>
              <a:defRPr/>
            </a:pPr>
            <a:endParaRPr lang="fr-FR" sz="2000" dirty="0">
              <a:solidFill>
                <a:srgbClr val="000099"/>
              </a:solidFill>
              <a:latin typeface="+mn-lt"/>
              <a:cs typeface="Arial" panose="020B0604020202020204" pitchFamily="34" charset="0"/>
            </a:endParaRPr>
          </a:p>
          <a:p>
            <a:pPr marL="457200" indent="-457200" algn="just" fontAlgn="auto">
              <a:spcBef>
                <a:spcPts val="0"/>
              </a:spcBef>
              <a:spcAft>
                <a:spcPts val="0"/>
              </a:spcAft>
              <a:buFontTx/>
              <a:buBlip>
                <a:blip r:embed="rId3"/>
              </a:buBlip>
              <a:defRPr/>
            </a:pPr>
            <a:r>
              <a:rPr lang="fr-FR" sz="2000" dirty="0">
                <a:solidFill>
                  <a:srgbClr val="000099"/>
                </a:solidFill>
                <a:latin typeface="+mn-lt"/>
                <a:cs typeface="Arial" panose="020B0604020202020204" pitchFamily="34" charset="0"/>
              </a:rPr>
              <a:t>Si risque de surinfection de lésion de grattage</a:t>
            </a:r>
          </a:p>
          <a:p>
            <a:pPr algn="just" fontAlgn="auto">
              <a:spcBef>
                <a:spcPts val="0"/>
              </a:spcBef>
              <a:spcAft>
                <a:spcPts val="0"/>
              </a:spcAft>
              <a:defRPr/>
            </a:pPr>
            <a:endParaRPr lang="fr-FR" b="1" i="1" u="sng" dirty="0">
              <a:solidFill>
                <a:srgbClr val="2D2DB9"/>
              </a:solidFill>
              <a:latin typeface="+mn-lt"/>
              <a:cs typeface="Arial"/>
            </a:endParaRPr>
          </a:p>
        </p:txBody>
      </p:sp>
      <p:sp>
        <p:nvSpPr>
          <p:cNvPr id="5" name="Espace réservé du contenu 2"/>
          <p:cNvSpPr txBox="1">
            <a:spLocks/>
          </p:cNvSpPr>
          <p:nvPr/>
        </p:nvSpPr>
        <p:spPr>
          <a:xfrm>
            <a:off x="268288"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33382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333828" name="Rectangle 2"/>
          <p:cNvSpPr>
            <a:spLocks noChangeArrowheads="1"/>
          </p:cNvSpPr>
          <p:nvPr/>
        </p:nvSpPr>
        <p:spPr bwMode="auto">
          <a:xfrm>
            <a:off x="4030663" y="5102225"/>
            <a:ext cx="3878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33829"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41675" y="465296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30" name="Imag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45313" y="2108200"/>
            <a:ext cx="10541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347663" y="3444875"/>
            <a:ext cx="6640512" cy="782638"/>
          </a:xfrm>
          <a:prstGeom prst="rect">
            <a:avLst/>
          </a:prstGeom>
        </p:spPr>
        <p:txBody>
          <a:bodyPr/>
          <a:lstStyle/>
          <a:p>
            <a:pPr>
              <a:buFontTx/>
              <a:buBlip>
                <a:blip r:embed="rId3"/>
              </a:buBlip>
              <a:defRPr/>
            </a:pPr>
            <a:r>
              <a:rPr lang="fr-FR" sz="1600" dirty="0">
                <a:solidFill>
                  <a:srgbClr val="000099"/>
                </a:solidFill>
                <a:cs typeface="Arial"/>
              </a:rPr>
              <a:t>Œdème, </a:t>
            </a:r>
            <a:r>
              <a:rPr lang="fr-FR" sz="1600" b="1" dirty="0">
                <a:solidFill>
                  <a:srgbClr val="000099"/>
                </a:solidFill>
                <a:cs typeface="Arial"/>
              </a:rPr>
              <a:t>prurit</a:t>
            </a:r>
            <a:r>
              <a:rPr lang="fr-FR" sz="1600" dirty="0">
                <a:solidFill>
                  <a:srgbClr val="000099"/>
                </a:solidFill>
                <a:cs typeface="Arial"/>
              </a:rPr>
              <a:t> </a:t>
            </a:r>
            <a:r>
              <a:rPr lang="fr-FR" sz="1600" b="1" dirty="0">
                <a:solidFill>
                  <a:srgbClr val="000099"/>
                </a:solidFill>
                <a:cs typeface="Arial"/>
              </a:rPr>
              <a:t>intolérable </a:t>
            </a:r>
            <a:r>
              <a:rPr lang="fr-FR" sz="1600" b="1" i="1" dirty="0">
                <a:solidFill>
                  <a:srgbClr val="000099"/>
                </a:solidFill>
                <a:cs typeface="Arial"/>
              </a:rPr>
              <a:t>aggravé par le grattage </a:t>
            </a:r>
          </a:p>
          <a:p>
            <a:pPr marL="0" indent="0">
              <a:buFontTx/>
              <a:buNone/>
              <a:defRPr/>
            </a:pPr>
            <a:r>
              <a:rPr lang="fr-FR" sz="1600" b="1" i="1" dirty="0">
                <a:solidFill>
                  <a:srgbClr val="000099"/>
                </a:solidFill>
                <a:cs typeface="Arial"/>
              </a:rPr>
              <a:t>      Non amélioré par les applications froides</a:t>
            </a:r>
          </a:p>
          <a:p>
            <a:pPr marL="0" indent="0">
              <a:buFontTx/>
              <a:buNone/>
              <a:defRPr/>
            </a:pPr>
            <a:endParaRPr lang="fr-FR" sz="2400" dirty="0">
              <a:solidFill>
                <a:srgbClr val="3333CC"/>
              </a:solidFill>
              <a:cs typeface="Arial"/>
            </a:endParaRPr>
          </a:p>
          <a:p>
            <a:pPr marL="0" indent="0">
              <a:defRPr/>
            </a:pPr>
            <a:endParaRPr lang="fr-FR" sz="2400" b="1" u="sng" dirty="0">
              <a:solidFill>
                <a:srgbClr val="3333CC"/>
              </a:solidFill>
              <a:cs typeface="Arial"/>
            </a:endParaRPr>
          </a:p>
          <a:p>
            <a:pPr marL="0" indent="0" algn="ctr">
              <a:defRPr/>
            </a:pPr>
            <a:endParaRPr lang="fr-FR" dirty="0">
              <a:cs typeface="Arial"/>
            </a:endParaRPr>
          </a:p>
          <a:p>
            <a:pPr>
              <a:defRPr/>
            </a:pPr>
            <a:endParaRPr lang="fr-FR" dirty="0">
              <a:cs typeface="Arial"/>
            </a:endParaRPr>
          </a:p>
        </p:txBody>
      </p:sp>
      <p:sp>
        <p:nvSpPr>
          <p:cNvPr id="33587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7" name="Rectangle 6"/>
          <p:cNvSpPr/>
          <p:nvPr/>
        </p:nvSpPr>
        <p:spPr>
          <a:xfrm>
            <a:off x="347663" y="2293938"/>
            <a:ext cx="6096000" cy="635000"/>
          </a:xfrm>
          <a:prstGeom prst="rect">
            <a:avLst/>
          </a:prstGeom>
        </p:spPr>
        <p:txBody>
          <a:bodyPr>
            <a:spAutoFit/>
          </a:bodyPr>
          <a:lstStyle/>
          <a:p>
            <a:pPr marL="342900" indent="-342900" eaLnBrk="0" hangingPunct="0">
              <a:spcBef>
                <a:spcPct val="20000"/>
              </a:spcBef>
              <a:buFontTx/>
              <a:buBlip>
                <a:blip r:embed="rId3"/>
              </a:buBlip>
              <a:defRPr/>
            </a:pPr>
            <a:r>
              <a:rPr lang="fr-FR" sz="1600" b="1" dirty="0">
                <a:solidFill>
                  <a:srgbClr val="000099"/>
                </a:solidFill>
                <a:latin typeface="+mn-lt"/>
                <a:cs typeface="Arial"/>
              </a:rPr>
              <a:t>Œdème</a:t>
            </a:r>
            <a:r>
              <a:rPr lang="fr-FR" sz="1600" dirty="0">
                <a:solidFill>
                  <a:srgbClr val="000099"/>
                </a:solidFill>
                <a:latin typeface="+mn-lt"/>
                <a:cs typeface="Arial"/>
              </a:rPr>
              <a:t> rosé, </a:t>
            </a:r>
            <a:r>
              <a:rPr lang="fr-FR" sz="1600" b="1" dirty="0">
                <a:solidFill>
                  <a:srgbClr val="000099"/>
                </a:solidFill>
                <a:latin typeface="+mn-lt"/>
                <a:cs typeface="Arial"/>
              </a:rPr>
              <a:t>douleur piquante et brulante</a:t>
            </a:r>
          </a:p>
          <a:p>
            <a:pPr eaLnBrk="0" hangingPunct="0">
              <a:spcBef>
                <a:spcPct val="20000"/>
              </a:spcBef>
              <a:defRPr/>
            </a:pPr>
            <a:r>
              <a:rPr lang="fr-FR" sz="1600" b="1" i="1" dirty="0">
                <a:solidFill>
                  <a:srgbClr val="000099"/>
                </a:solidFill>
                <a:latin typeface="+mn-lt"/>
                <a:cs typeface="Arial"/>
              </a:rPr>
              <a:t>      améliorée par les applications froides</a:t>
            </a:r>
          </a:p>
        </p:txBody>
      </p:sp>
      <p:sp>
        <p:nvSpPr>
          <p:cNvPr id="10" name="Rectangle 9"/>
          <p:cNvSpPr/>
          <p:nvPr/>
        </p:nvSpPr>
        <p:spPr>
          <a:xfrm>
            <a:off x="347663" y="4694238"/>
            <a:ext cx="6367462" cy="928687"/>
          </a:xfrm>
          <a:prstGeom prst="rect">
            <a:avLst/>
          </a:prstGeom>
        </p:spPr>
        <p:txBody>
          <a:bodyPr>
            <a:spAutoFit/>
          </a:bodyPr>
          <a:lstStyle/>
          <a:p>
            <a:pPr marL="342900" indent="-342900" eaLnBrk="0" hangingPunct="0">
              <a:spcBef>
                <a:spcPct val="20000"/>
              </a:spcBef>
              <a:buFontTx/>
              <a:buBlip>
                <a:blip r:embed="rId3"/>
              </a:buBlip>
              <a:defRPr/>
            </a:pPr>
            <a:r>
              <a:rPr lang="fr-FR" sz="1600" dirty="0">
                <a:solidFill>
                  <a:srgbClr val="000099"/>
                </a:solidFill>
                <a:latin typeface="+mn-lt"/>
                <a:cs typeface="Arial"/>
              </a:rPr>
              <a:t>Éruption </a:t>
            </a:r>
            <a:r>
              <a:rPr lang="fr-FR" sz="1600" b="1" dirty="0">
                <a:solidFill>
                  <a:srgbClr val="000099"/>
                </a:solidFill>
                <a:latin typeface="+mn-lt"/>
                <a:cs typeface="Arial"/>
              </a:rPr>
              <a:t>vésiculeuse brulante et </a:t>
            </a:r>
            <a:r>
              <a:rPr lang="fr-FR" sz="1600" b="1" dirty="0" err="1">
                <a:solidFill>
                  <a:srgbClr val="000099"/>
                </a:solidFill>
                <a:latin typeface="+mn-lt"/>
                <a:cs typeface="Arial"/>
              </a:rPr>
              <a:t>pruriante</a:t>
            </a:r>
            <a:endParaRPr lang="fr-FR" sz="1600" b="1" dirty="0">
              <a:solidFill>
                <a:srgbClr val="000099"/>
              </a:solidFill>
              <a:latin typeface="+mn-lt"/>
              <a:cs typeface="Arial"/>
            </a:endParaRPr>
          </a:p>
          <a:p>
            <a:pPr eaLnBrk="0" hangingPunct="0">
              <a:spcBef>
                <a:spcPct val="20000"/>
              </a:spcBef>
              <a:defRPr/>
            </a:pPr>
            <a:r>
              <a:rPr lang="fr-FR" sz="1600" b="1" dirty="0">
                <a:solidFill>
                  <a:srgbClr val="000099"/>
                </a:solidFill>
                <a:latin typeface="+mn-lt"/>
                <a:cs typeface="Arial"/>
              </a:rPr>
              <a:t>      Prurit très intense </a:t>
            </a:r>
            <a:r>
              <a:rPr lang="fr-FR" altLang="fr-FR" sz="1600" i="1" dirty="0">
                <a:solidFill>
                  <a:srgbClr val="000099"/>
                </a:solidFill>
                <a:latin typeface="+mn-lt"/>
              </a:rPr>
              <a:t>amélioré par un frottement léger</a:t>
            </a:r>
            <a:endParaRPr lang="fr-FR" altLang="fr-FR" sz="1600" b="1" dirty="0">
              <a:solidFill>
                <a:srgbClr val="000099"/>
              </a:solidFill>
              <a:latin typeface="+mn-lt"/>
            </a:endParaRPr>
          </a:p>
          <a:p>
            <a:pPr eaLnBrk="0" hangingPunct="0">
              <a:spcBef>
                <a:spcPct val="20000"/>
              </a:spcBef>
              <a:defRPr/>
            </a:pPr>
            <a:r>
              <a:rPr lang="fr-FR" altLang="fr-FR" sz="1600" b="1" dirty="0">
                <a:solidFill>
                  <a:srgbClr val="000099"/>
                </a:solidFill>
                <a:latin typeface="+mn-lt"/>
              </a:rPr>
              <a:t>      </a:t>
            </a:r>
            <a:r>
              <a:rPr lang="fr-FR" altLang="fr-FR" sz="1600" dirty="0">
                <a:solidFill>
                  <a:srgbClr val="000099"/>
                </a:solidFill>
                <a:latin typeface="+mn-lt"/>
              </a:rPr>
              <a:t>Localisation préférentielle au niveau du siège, parties génitales</a:t>
            </a:r>
          </a:p>
        </p:txBody>
      </p:sp>
      <p:sp>
        <p:nvSpPr>
          <p:cNvPr id="11" name="Shape 1090"/>
          <p:cNvSpPr>
            <a:spLocks noChangeArrowheads="1"/>
          </p:cNvSpPr>
          <p:nvPr/>
        </p:nvSpPr>
        <p:spPr bwMode="auto">
          <a:xfrm>
            <a:off x="7785100" y="2195513"/>
            <a:ext cx="3355975" cy="73342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sym typeface="Arial" panose="020B0604020202020204" pitchFamily="34" charset="0"/>
              </a:rPr>
              <a:t>Apis mellifica 15 CH</a:t>
            </a:r>
            <a:endParaRPr lang="fr-FR" altLang="fr-FR" b="1">
              <a:solidFill>
                <a:srgbClr val="000099"/>
              </a:solidFill>
              <a:cs typeface="Arial" panose="020B0604020202020204" pitchFamily="34" charset="0"/>
            </a:endParaRPr>
          </a:p>
          <a:p>
            <a:pPr algn="r" eaLnBrk="0" hangingPunct="0"/>
            <a:r>
              <a:rPr lang="fr-FR" altLang="fr-FR" sz="1600">
                <a:solidFill>
                  <a:srgbClr val="000099"/>
                </a:solidFill>
                <a:latin typeface="Tahoma" panose="020B0604030504040204" pitchFamily="34" charset="0"/>
              </a:rPr>
              <a:t>5 granules toutes les heures - ESA</a:t>
            </a:r>
          </a:p>
          <a:p>
            <a:pPr algn="ctr"/>
            <a:endParaRPr lang="fr-FR" altLang="fr-FR" sz="1600">
              <a:solidFill>
                <a:srgbClr val="FFFFFF"/>
              </a:solidFill>
              <a:cs typeface="Arial" panose="020B0604020202020204" pitchFamily="34" charset="0"/>
            </a:endParaRPr>
          </a:p>
        </p:txBody>
      </p:sp>
      <p:sp>
        <p:nvSpPr>
          <p:cNvPr id="12" name="Shape 1090"/>
          <p:cNvSpPr/>
          <p:nvPr/>
        </p:nvSpPr>
        <p:spPr>
          <a:xfrm>
            <a:off x="8266113" y="3444875"/>
            <a:ext cx="28590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Urtica</a:t>
            </a:r>
            <a:r>
              <a:rPr lang="fr-FR" b="1" dirty="0">
                <a:solidFill>
                  <a:srgbClr val="000099"/>
                </a:solidFill>
                <a:latin typeface="+mj-lt"/>
                <a:ea typeface="Arial"/>
                <a:cs typeface="Arial"/>
                <a:sym typeface="Arial"/>
              </a:rPr>
              <a:t> </a:t>
            </a:r>
            <a:r>
              <a:rPr lang="fr-FR" b="1" dirty="0" err="1">
                <a:solidFill>
                  <a:srgbClr val="000099"/>
                </a:solidFill>
                <a:latin typeface="+mj-lt"/>
                <a:ea typeface="Arial"/>
                <a:cs typeface="Arial"/>
                <a:sym typeface="Arial"/>
              </a:rPr>
              <a:t>urens</a:t>
            </a:r>
            <a:r>
              <a:rPr lang="fr-FR" b="1" dirty="0">
                <a:solidFill>
                  <a:srgbClr val="000099"/>
                </a:solidFill>
                <a:latin typeface="+mj-lt"/>
                <a:ea typeface="Arial"/>
                <a:cs typeface="Arial"/>
                <a:sym typeface="Arial"/>
              </a:rPr>
              <a:t> 5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3" name="Shape 1090"/>
          <p:cNvSpPr/>
          <p:nvPr/>
        </p:nvSpPr>
        <p:spPr>
          <a:xfrm>
            <a:off x="8281988" y="4694238"/>
            <a:ext cx="28590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a:solidFill>
                  <a:srgbClr val="000099"/>
                </a:solidFill>
                <a:latin typeface="+mj-lt"/>
                <a:ea typeface="Arial"/>
                <a:cs typeface="Arial"/>
                <a:sym typeface="Arial"/>
              </a:rPr>
              <a:t>Croton </a:t>
            </a:r>
            <a:r>
              <a:rPr lang="fr-FR" b="1" dirty="0" err="1">
                <a:solidFill>
                  <a:srgbClr val="000099"/>
                </a:solidFill>
                <a:latin typeface="+mj-lt"/>
                <a:ea typeface="Arial"/>
                <a:cs typeface="Arial"/>
                <a:sym typeface="Arial"/>
              </a:rPr>
              <a:t>tiglium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335880"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Prurit avec lésions</a:t>
            </a:r>
          </a:p>
          <a:p>
            <a:pPr>
              <a:buFontTx/>
              <a:buBlip>
                <a:blip r:embed="rId4"/>
              </a:buBlip>
            </a:pPr>
            <a:endParaRPr lang="fr-FR" altLang="fr-FR"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p:bldP spid="10" grpId="0"/>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93713" y="2895600"/>
            <a:ext cx="86201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a:p>
            <a:endParaRPr lang="fr-FR" altLang="fr-FR" b="1">
              <a:solidFill>
                <a:srgbClr val="000099"/>
              </a:solidFill>
              <a:cs typeface="Arial" panose="020B0604020202020204" pitchFamily="34" charset="0"/>
            </a:endParaRPr>
          </a:p>
        </p:txBody>
      </p:sp>
      <p:sp>
        <p:nvSpPr>
          <p:cNvPr id="33792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3.2. Prurit</a:t>
            </a:r>
          </a:p>
        </p:txBody>
      </p:sp>
      <p:sp>
        <p:nvSpPr>
          <p:cNvPr id="9" name="Text Box 9"/>
          <p:cNvSpPr txBox="1">
            <a:spLocks noChangeArrowheads="1"/>
          </p:cNvSpPr>
          <p:nvPr/>
        </p:nvSpPr>
        <p:spPr bwMode="auto">
          <a:xfrm>
            <a:off x="588963" y="4079875"/>
            <a:ext cx="40862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Prurit </a:t>
            </a:r>
            <a:r>
              <a:rPr lang="fr-FR" altLang="fr-FR" sz="1600" b="1" i="1">
                <a:solidFill>
                  <a:srgbClr val="000099"/>
                </a:solidFill>
                <a:ea typeface="MS PGothic" panose="020B0600070205080204" pitchFamily="34" charset="-128"/>
                <a:cs typeface="Arial" panose="020B0604020202020204" pitchFamily="34" charset="0"/>
              </a:rPr>
              <a:t>amélioré par le frais, </a:t>
            </a:r>
          </a:p>
          <a:p>
            <a:pPr>
              <a:buClr>
                <a:srgbClr val="33CC33"/>
              </a:buClr>
            </a:pP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grattage</a:t>
            </a: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qui fait saigner facilement</a:t>
            </a:r>
            <a:endParaRPr lang="fr-FR" altLang="fr-FR" sz="1600">
              <a:solidFill>
                <a:srgbClr val="000099"/>
              </a:solidFill>
              <a:ea typeface="MS PGothic" panose="020B0600070205080204" pitchFamily="34" charset="-128"/>
              <a:cs typeface="Arial" panose="020B0604020202020204" pitchFamily="34" charset="0"/>
            </a:endParaRPr>
          </a:p>
          <a:p>
            <a:pPr>
              <a:buClr>
                <a:srgbClr val="33CC33"/>
              </a:buClr>
            </a:pPr>
            <a:r>
              <a:rPr lang="fr-FR" altLang="fr-FR" sz="1600" b="1" i="1">
                <a:solidFill>
                  <a:srgbClr val="000099"/>
                </a:solidFill>
                <a:ea typeface="MS PGothic" panose="020B0600070205080204" pitchFamily="34" charset="-128"/>
                <a:cs typeface="Arial" panose="020B0604020202020204" pitchFamily="34" charset="0"/>
              </a:rPr>
              <a:t>	</a:t>
            </a:r>
            <a:r>
              <a:rPr lang="fr-FR" altLang="fr-FR" sz="1600">
                <a:solidFill>
                  <a:srgbClr val="000099"/>
                </a:solidFill>
                <a:ea typeface="MS PGothic" panose="020B0600070205080204" pitchFamily="34" charset="-128"/>
                <a:cs typeface="Arial" panose="020B0604020202020204" pitchFamily="34" charset="0"/>
              </a:rPr>
              <a:t>Éruptions cutanées non spécifiques</a:t>
            </a:r>
          </a:p>
        </p:txBody>
      </p:sp>
      <p:sp>
        <p:nvSpPr>
          <p:cNvPr id="8" name="Shape 1090"/>
          <p:cNvSpPr/>
          <p:nvPr/>
        </p:nvSpPr>
        <p:spPr>
          <a:xfrm>
            <a:off x="8259763" y="2600325"/>
            <a:ext cx="28590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Arsenicum</a:t>
            </a:r>
            <a:r>
              <a:rPr lang="fr-FR" b="1" dirty="0">
                <a:solidFill>
                  <a:srgbClr val="000099"/>
                </a:solidFill>
                <a:latin typeface="+mj-lt"/>
                <a:ea typeface="Arial"/>
                <a:cs typeface="Arial"/>
                <a:sym typeface="Arial"/>
              </a:rPr>
              <a:t> album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1" name="Shape 1090"/>
          <p:cNvSpPr/>
          <p:nvPr/>
        </p:nvSpPr>
        <p:spPr>
          <a:xfrm>
            <a:off x="7840663" y="4225925"/>
            <a:ext cx="3278187"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Lycopodium</a:t>
            </a:r>
            <a:r>
              <a:rPr lang="fr-FR" b="1" dirty="0">
                <a:solidFill>
                  <a:srgbClr val="000099"/>
                </a:solidFill>
                <a:latin typeface="+mj-lt"/>
                <a:ea typeface="Arial"/>
                <a:cs typeface="Arial"/>
                <a:sym typeface="Arial"/>
              </a:rPr>
              <a:t> </a:t>
            </a:r>
            <a:r>
              <a:rPr lang="fr-FR" b="1" dirty="0" err="1">
                <a:solidFill>
                  <a:srgbClr val="000099"/>
                </a:solidFill>
                <a:latin typeface="+mj-lt"/>
                <a:ea typeface="Arial"/>
                <a:cs typeface="Arial"/>
                <a:sym typeface="Arial"/>
              </a:rPr>
              <a:t>clavatum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6" name="Rectangle 5"/>
          <p:cNvSpPr/>
          <p:nvPr/>
        </p:nvSpPr>
        <p:spPr>
          <a:xfrm>
            <a:off x="493713" y="2678113"/>
            <a:ext cx="6611937"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b="1" dirty="0">
                <a:solidFill>
                  <a:srgbClr val="000099"/>
                </a:solidFill>
                <a:latin typeface="+mn-lt"/>
                <a:cs typeface="Arial"/>
              </a:rPr>
              <a:t>Prurit brûlant intense</a:t>
            </a:r>
            <a:r>
              <a:rPr lang="fr-FR" sz="1600" dirty="0">
                <a:solidFill>
                  <a:srgbClr val="000099"/>
                </a:solidFill>
                <a:latin typeface="+mn-lt"/>
                <a:cs typeface="Arial"/>
              </a:rPr>
              <a:t> </a:t>
            </a:r>
            <a:r>
              <a:rPr lang="fr-FR" sz="1600" dirty="0">
                <a:solidFill>
                  <a:srgbClr val="000099"/>
                </a:solidFill>
                <a:latin typeface="+mn-lt"/>
                <a:ea typeface="Calibri"/>
                <a:cs typeface="Calibri"/>
                <a:sym typeface="Calibri"/>
              </a:rPr>
              <a:t>jusqu’à saigner, </a:t>
            </a:r>
            <a:endParaRPr lang="fr-FR" sz="1600" i="1" dirty="0">
              <a:solidFill>
                <a:srgbClr val="000099"/>
              </a:solidFill>
              <a:latin typeface="+mn-lt"/>
            </a:endParaRPr>
          </a:p>
          <a:p>
            <a:pPr fontAlgn="auto">
              <a:spcBef>
                <a:spcPts val="0"/>
              </a:spcBef>
              <a:spcAft>
                <a:spcPts val="0"/>
              </a:spcAft>
              <a:defRPr/>
            </a:pPr>
            <a:r>
              <a:rPr lang="fr-FR" sz="1600" b="1" i="1" dirty="0">
                <a:solidFill>
                  <a:srgbClr val="000099"/>
                </a:solidFill>
                <a:latin typeface="+mn-lt"/>
                <a:ea typeface="Calibri"/>
                <a:cs typeface="Calibri"/>
                <a:sym typeface="Calibri"/>
              </a:rPr>
              <a:t>     Amélioré par la chaleur, les applications chaudes</a:t>
            </a:r>
            <a:endParaRPr lang="fr-FR" sz="1600" i="1" dirty="0">
              <a:solidFill>
                <a:srgbClr val="FF0000"/>
              </a:solidFill>
              <a:latin typeface="+mn-lt"/>
              <a:ea typeface="Calibri"/>
              <a:cs typeface="Calibri"/>
              <a:sym typeface="Calibri"/>
            </a:endParaRPr>
          </a:p>
          <a:p>
            <a:pPr marL="271463" indent="-271463" fontAlgn="auto">
              <a:spcBef>
                <a:spcPts val="0"/>
              </a:spcBef>
              <a:spcAft>
                <a:spcPts val="0"/>
              </a:spcAft>
              <a:defRPr/>
            </a:pPr>
            <a:r>
              <a:rPr lang="fr-FR" sz="1600" i="1" dirty="0">
                <a:solidFill>
                  <a:srgbClr val="000099"/>
                </a:solidFill>
                <a:latin typeface="+mn-lt"/>
                <a:sym typeface="Calibri"/>
              </a:rPr>
              <a:t>	</a:t>
            </a:r>
            <a:r>
              <a:rPr lang="fr-FR" sz="1600" dirty="0">
                <a:solidFill>
                  <a:srgbClr val="000099"/>
                </a:solidFill>
                <a:latin typeface="+mn-lt"/>
                <a:sym typeface="Calibri"/>
              </a:rPr>
              <a:t>Éruptions avec </a:t>
            </a:r>
            <a:r>
              <a:rPr lang="fr-FR" sz="1600" b="1" dirty="0">
                <a:solidFill>
                  <a:srgbClr val="000099"/>
                </a:solidFill>
                <a:latin typeface="+mn-lt"/>
                <a:sym typeface="Calibri"/>
              </a:rPr>
              <a:t>desquamation fine</a:t>
            </a:r>
            <a:r>
              <a:rPr lang="fr-FR" sz="1600" dirty="0">
                <a:solidFill>
                  <a:srgbClr val="000099"/>
                </a:solidFill>
                <a:latin typeface="+mn-lt"/>
                <a:sym typeface="Calibri"/>
              </a:rPr>
              <a:t> (farine) </a:t>
            </a:r>
            <a:r>
              <a:rPr lang="fr-FR" sz="1600" b="1" dirty="0">
                <a:solidFill>
                  <a:srgbClr val="000099"/>
                </a:solidFill>
                <a:latin typeface="+mn-lt"/>
                <a:sym typeface="Calibri"/>
              </a:rPr>
              <a:t>ou plaques indurées</a:t>
            </a:r>
            <a:endParaRPr lang="fr-FR" sz="1600" b="1" dirty="0">
              <a:solidFill>
                <a:srgbClr val="000099"/>
              </a:solidFill>
              <a:latin typeface="+mn-lt"/>
            </a:endParaRPr>
          </a:p>
        </p:txBody>
      </p:sp>
      <p:sp>
        <p:nvSpPr>
          <p:cNvPr id="337927"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Prurit avec lésions</a:t>
            </a:r>
          </a:p>
          <a:p>
            <a:pPr>
              <a:buFontTx/>
              <a:buBlip>
                <a:blip r:embed="rId4"/>
              </a:buBlip>
            </a:pPr>
            <a:endParaRPr lang="fr-FR" altLang="fr-FR"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animBg="1"/>
      <p:bldP spid="11"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Imag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750" y="-60325"/>
            <a:ext cx="106807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Une image contenant texte&#10;&#10;Description générée automatiquement">
            <a:extLst>
              <a:ext uri="{FF2B5EF4-FFF2-40B4-BE49-F238E27FC236}">
                <a16:creationId xmlns:a16="http://schemas.microsoft.com/office/drawing/2014/main" id="{DB1B209A-923B-4810-B0FF-B1FCFA0D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350838" y="4654550"/>
            <a:ext cx="5067300" cy="116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4638" indent="-274638">
              <a:lnSpc>
                <a:spcPct val="90000"/>
              </a:lnSpc>
              <a:buFontTx/>
              <a:buBlip>
                <a:blip r:embed="rId3"/>
              </a:buBlip>
            </a:pPr>
            <a:r>
              <a:rPr lang="fr-FR" altLang="fr-FR" sz="1600">
                <a:solidFill>
                  <a:srgbClr val="000099"/>
                </a:solidFill>
                <a:cs typeface="Arial" panose="020B0604020202020204" pitchFamily="34" charset="0"/>
              </a:rPr>
              <a:t>Prurit </a:t>
            </a:r>
            <a:r>
              <a:rPr lang="fr-FR" altLang="fr-FR" sz="1600" b="1">
                <a:solidFill>
                  <a:srgbClr val="000099"/>
                </a:solidFill>
                <a:cs typeface="Arial" panose="020B0604020202020204" pitchFamily="34" charset="0"/>
              </a:rPr>
              <a:t>brûlant</a:t>
            </a:r>
            <a:r>
              <a:rPr lang="fr-FR" altLang="fr-FR" sz="1600">
                <a:solidFill>
                  <a:srgbClr val="000099"/>
                </a:solidFill>
                <a:cs typeface="Arial" panose="020B0604020202020204" pitchFamily="34" charset="0"/>
              </a:rPr>
              <a:t> sur peau épaissie</a:t>
            </a:r>
          </a:p>
          <a:p>
            <a:pPr marL="274638" indent="-274638">
              <a:lnSpc>
                <a:spcPct val="90000"/>
              </a:lnSpc>
              <a:buFontTx/>
              <a:buNone/>
            </a:pPr>
            <a:r>
              <a:rPr lang="fr-FR" altLang="fr-FR" sz="1600" i="1">
                <a:solidFill>
                  <a:srgbClr val="000099"/>
                </a:solidFill>
                <a:cs typeface="Arial" panose="020B0604020202020204" pitchFamily="34" charset="0"/>
              </a:rPr>
              <a:t>    aggravé par le soir et par les bains chauds</a:t>
            </a:r>
          </a:p>
          <a:p>
            <a:pPr marL="274638" indent="-274638">
              <a:lnSpc>
                <a:spcPct val="90000"/>
              </a:lnSpc>
              <a:buFontTx/>
              <a:buNone/>
            </a:pPr>
            <a:r>
              <a:rPr lang="fr-FR" altLang="fr-FR" sz="1600" i="1">
                <a:solidFill>
                  <a:srgbClr val="000099"/>
                </a:solidFill>
                <a:cs typeface="Arial" panose="020B0604020202020204" pitchFamily="34" charset="0"/>
              </a:rPr>
              <a:t>    amélioré par le grattage</a:t>
            </a:r>
          </a:p>
          <a:p>
            <a:pPr marL="274638" indent="-274638">
              <a:lnSpc>
                <a:spcPct val="90000"/>
              </a:lnSpc>
              <a:buFontTx/>
              <a:buNone/>
            </a:pPr>
            <a:r>
              <a:rPr lang="fr-FR" altLang="fr-FR" sz="1600" b="1">
                <a:solidFill>
                  <a:srgbClr val="000099"/>
                </a:solidFill>
                <a:cs typeface="Arial" panose="020B0604020202020204" pitchFamily="34" charset="0"/>
              </a:rPr>
              <a:t>    Prurit tenace, quel que soit aspect</a:t>
            </a:r>
          </a:p>
        </p:txBody>
      </p:sp>
      <p:sp>
        <p:nvSpPr>
          <p:cNvPr id="9"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3.2. Prurit</a:t>
            </a:r>
          </a:p>
        </p:txBody>
      </p:sp>
      <p:sp>
        <p:nvSpPr>
          <p:cNvPr id="10" name="Text Box 6"/>
          <p:cNvSpPr txBox="1">
            <a:spLocks noChangeArrowheads="1"/>
          </p:cNvSpPr>
          <p:nvPr/>
        </p:nvSpPr>
        <p:spPr bwMode="auto">
          <a:xfrm>
            <a:off x="350838" y="2381250"/>
            <a:ext cx="42211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ea typeface="MS PGothic" panose="020B0600070205080204" pitchFamily="34" charset="-128"/>
                <a:cs typeface="Arial" panose="020B0604020202020204" pitchFamily="34" charset="0"/>
              </a:rPr>
              <a:t>Prurit </a:t>
            </a:r>
            <a:r>
              <a:rPr lang="fr-FR" altLang="fr-FR" sz="1600" b="1">
                <a:solidFill>
                  <a:srgbClr val="000099"/>
                </a:solidFill>
                <a:ea typeface="MS PGothic" panose="020B0600070205080204" pitchFamily="34" charset="-128"/>
                <a:cs typeface="Arial" panose="020B0604020202020204" pitchFamily="34" charset="0"/>
              </a:rPr>
              <a:t>intense</a:t>
            </a:r>
            <a:r>
              <a:rPr lang="fr-FR" altLang="fr-FR" sz="1600">
                <a:solidFill>
                  <a:srgbClr val="000099"/>
                </a:solidFill>
                <a:ea typeface="MS PGothic" panose="020B0600070205080204" pitchFamily="34" charset="-128"/>
                <a:cs typeface="Arial" panose="020B0604020202020204" pitchFamily="34" charset="0"/>
              </a:rPr>
              <a:t> sans éruption avec sensation de brûlure</a:t>
            </a:r>
          </a:p>
          <a:p>
            <a:pPr>
              <a:spcAft>
                <a:spcPct val="50000"/>
              </a:spcAft>
              <a:buClr>
                <a:srgbClr val="33CC33"/>
              </a:buClr>
            </a:pPr>
            <a:r>
              <a:rPr lang="fr-FR" altLang="fr-FR" sz="1600" i="1">
                <a:solidFill>
                  <a:srgbClr val="000099"/>
                </a:solidFill>
                <a:ea typeface="MS PGothic" panose="020B0600070205080204" pitchFamily="34" charset="-128"/>
                <a:cs typeface="Arial" panose="020B0604020202020204" pitchFamily="34" charset="0"/>
              </a:rPr>
              <a:t>     aggravé la nuit et à la chaleur du lit</a:t>
            </a:r>
            <a:endParaRPr lang="fr-FR" altLang="fr-FR" sz="1600" b="1">
              <a:solidFill>
                <a:srgbClr val="000099"/>
              </a:solidFill>
              <a:ea typeface="MS PGothic" panose="020B0600070205080204" pitchFamily="34" charset="-128"/>
              <a:cs typeface="Arial" panose="020B0604020202020204" pitchFamily="34" charset="0"/>
            </a:endParaRPr>
          </a:p>
        </p:txBody>
      </p:sp>
      <p:sp>
        <p:nvSpPr>
          <p:cNvPr id="8" name="Rectangle 7"/>
          <p:cNvSpPr>
            <a:spLocks noChangeArrowheads="1"/>
          </p:cNvSpPr>
          <p:nvPr/>
        </p:nvSpPr>
        <p:spPr bwMode="auto">
          <a:xfrm>
            <a:off x="350838" y="346551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tabLst>
                <a:tab pos="271463" algn="l"/>
              </a:tabLst>
              <a:defRPr>
                <a:solidFill>
                  <a:schemeClr val="tx1"/>
                </a:solidFill>
                <a:latin typeface="Arial" panose="020B0604020202020204" pitchFamily="34" charset="0"/>
              </a:defRPr>
            </a:lvl1pPr>
            <a:lvl2pPr marL="742950" indent="-285750">
              <a:tabLst>
                <a:tab pos="271463" algn="l"/>
              </a:tabLst>
              <a:defRPr>
                <a:solidFill>
                  <a:schemeClr val="tx1"/>
                </a:solidFill>
                <a:latin typeface="Arial" panose="020B0604020202020204" pitchFamily="34" charset="0"/>
              </a:defRPr>
            </a:lvl2pPr>
            <a:lvl3pPr marL="1143000" indent="-228600">
              <a:tabLst>
                <a:tab pos="271463" algn="l"/>
              </a:tabLst>
              <a:defRPr>
                <a:solidFill>
                  <a:schemeClr val="tx1"/>
                </a:solidFill>
                <a:latin typeface="Arial" panose="020B0604020202020204" pitchFamily="34" charset="0"/>
              </a:defRPr>
            </a:lvl3pPr>
            <a:lvl4pPr marL="1600200" indent="-228600">
              <a:tabLst>
                <a:tab pos="271463" algn="l"/>
              </a:tabLst>
              <a:defRPr>
                <a:solidFill>
                  <a:schemeClr val="tx1"/>
                </a:solidFill>
                <a:latin typeface="Arial" panose="020B0604020202020204" pitchFamily="34" charset="0"/>
              </a:defRPr>
            </a:lvl4pPr>
            <a:lvl5pPr marL="2057400" indent="-228600">
              <a:tabLst>
                <a:tab pos="271463" algn="l"/>
              </a:tabLst>
              <a:defRPr>
                <a:solidFill>
                  <a:schemeClr val="tx1"/>
                </a:solidFill>
                <a:latin typeface="Arial" panose="020B0604020202020204" pitchFamily="34" charset="0"/>
              </a:defRPr>
            </a:lvl5pPr>
            <a:lvl6pPr marL="2514600" indent="-228600" fontAlgn="base">
              <a:spcBef>
                <a:spcPct val="0"/>
              </a:spcBef>
              <a:spcAft>
                <a:spcPct val="0"/>
              </a:spcAft>
              <a:tabLst>
                <a:tab pos="271463" algn="l"/>
              </a:tabLst>
              <a:defRPr>
                <a:solidFill>
                  <a:schemeClr val="tx1"/>
                </a:solidFill>
                <a:latin typeface="Arial" panose="020B0604020202020204" pitchFamily="34" charset="0"/>
              </a:defRPr>
            </a:lvl6pPr>
            <a:lvl7pPr marL="2971800" indent="-228600" fontAlgn="base">
              <a:spcBef>
                <a:spcPct val="0"/>
              </a:spcBef>
              <a:spcAft>
                <a:spcPct val="0"/>
              </a:spcAft>
              <a:tabLst>
                <a:tab pos="271463" algn="l"/>
              </a:tabLst>
              <a:defRPr>
                <a:solidFill>
                  <a:schemeClr val="tx1"/>
                </a:solidFill>
                <a:latin typeface="Arial" panose="020B0604020202020204" pitchFamily="34" charset="0"/>
              </a:defRPr>
            </a:lvl7pPr>
            <a:lvl8pPr marL="3429000" indent="-228600" fontAlgn="base">
              <a:spcBef>
                <a:spcPct val="0"/>
              </a:spcBef>
              <a:spcAft>
                <a:spcPct val="0"/>
              </a:spcAft>
              <a:tabLst>
                <a:tab pos="271463" algn="l"/>
              </a:tabLst>
              <a:defRPr>
                <a:solidFill>
                  <a:schemeClr val="tx1"/>
                </a:solidFill>
                <a:latin typeface="Arial" panose="020B0604020202020204" pitchFamily="34" charset="0"/>
              </a:defRPr>
            </a:lvl8pPr>
            <a:lvl9pPr marL="3886200" indent="-228600" fontAlgn="base">
              <a:spcBef>
                <a:spcPct val="0"/>
              </a:spcBef>
              <a:spcAft>
                <a:spcPct val="0"/>
              </a:spcAft>
              <a:tabLst>
                <a:tab pos="271463" algn="l"/>
              </a:tabLs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Sensation de brûlure</a:t>
            </a:r>
            <a:endParaRPr lang="fr-FR" altLang="fr-FR" sz="1600">
              <a:solidFill>
                <a:srgbClr val="000099"/>
              </a:solidFill>
              <a:cs typeface="Arial" panose="020B0604020202020204" pitchFamily="34" charset="0"/>
            </a:endParaRPr>
          </a:p>
          <a:p>
            <a:r>
              <a:rPr lang="fr-FR" altLang="fr-FR" sz="1600">
                <a:solidFill>
                  <a:srgbClr val="000099"/>
                </a:solidFill>
              </a:rPr>
              <a:t>     Prurit </a:t>
            </a:r>
            <a:r>
              <a:rPr lang="fr-FR" altLang="fr-FR" sz="1600" b="1" i="1">
                <a:solidFill>
                  <a:srgbClr val="000099"/>
                </a:solidFill>
              </a:rPr>
              <a:t>amélioré par le grattage</a:t>
            </a:r>
            <a:endParaRPr lang="fr-FR" altLang="fr-FR" sz="1600" b="1" i="1">
              <a:solidFill>
                <a:srgbClr val="000099"/>
              </a:solidFill>
              <a:cs typeface="Arial" panose="020B0604020202020204" pitchFamily="34" charset="0"/>
            </a:endParaRPr>
          </a:p>
        </p:txBody>
      </p:sp>
      <p:sp>
        <p:nvSpPr>
          <p:cNvPr id="12" name="Shape 1090"/>
          <p:cNvSpPr/>
          <p:nvPr/>
        </p:nvSpPr>
        <p:spPr>
          <a:xfrm>
            <a:off x="8305800" y="2305050"/>
            <a:ext cx="2859088"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Dolichos</a:t>
            </a:r>
            <a:r>
              <a:rPr lang="fr-FR" b="1" dirty="0">
                <a:solidFill>
                  <a:srgbClr val="000099"/>
                </a:solidFill>
                <a:latin typeface="+mj-lt"/>
                <a:ea typeface="Arial"/>
                <a:cs typeface="Arial"/>
                <a:sym typeface="Arial"/>
              </a:rPr>
              <a:t> </a:t>
            </a:r>
            <a:r>
              <a:rPr lang="fr-FR" b="1" dirty="0" err="1">
                <a:solidFill>
                  <a:srgbClr val="000099"/>
                </a:solidFill>
                <a:latin typeface="+mj-lt"/>
                <a:ea typeface="Arial"/>
                <a:cs typeface="Arial"/>
                <a:sym typeface="Arial"/>
              </a:rPr>
              <a:t>pruriens</a:t>
            </a:r>
            <a:r>
              <a:rPr lang="fr-FR" b="1" dirty="0">
                <a:solidFill>
                  <a:srgbClr val="000099"/>
                </a:solidFill>
                <a:latin typeface="+mj-lt"/>
                <a:ea typeface="Arial"/>
                <a:cs typeface="Arial"/>
                <a:sym typeface="Arial"/>
              </a:rPr>
              <a:t> 5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3" name="Shape 1090"/>
          <p:cNvSpPr/>
          <p:nvPr/>
        </p:nvSpPr>
        <p:spPr>
          <a:xfrm>
            <a:off x="8305800" y="3463925"/>
            <a:ext cx="2859088" cy="731838"/>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Causticum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15" name="Shape 1090"/>
          <p:cNvSpPr/>
          <p:nvPr/>
        </p:nvSpPr>
        <p:spPr>
          <a:xfrm>
            <a:off x="8093075" y="4654550"/>
            <a:ext cx="3071813" cy="731838"/>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a:solidFill>
                  <a:srgbClr val="000099"/>
                </a:solidFill>
                <a:latin typeface="+mj-lt"/>
                <a:ea typeface="Arial"/>
                <a:cs typeface="Arial"/>
                <a:sym typeface="Arial"/>
              </a:rPr>
              <a:t>Radium </a:t>
            </a:r>
            <a:r>
              <a:rPr lang="fr-FR" b="1" dirty="0" err="1">
                <a:solidFill>
                  <a:srgbClr val="000099"/>
                </a:solidFill>
                <a:latin typeface="+mj-lt"/>
                <a:ea typeface="Arial"/>
                <a:cs typeface="Arial"/>
                <a:sym typeface="Arial"/>
              </a:rPr>
              <a:t>bromatum</a:t>
            </a:r>
            <a:r>
              <a:rPr lang="fr-FR" b="1" dirty="0">
                <a:solidFill>
                  <a:srgbClr val="000099"/>
                </a:solidFill>
                <a:latin typeface="+mj-lt"/>
                <a:ea typeface="Arial"/>
                <a:cs typeface="Arial"/>
                <a:sym typeface="Arial"/>
              </a:rPr>
              <a:t> 9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3 fois par jour</a:t>
            </a:r>
          </a:p>
        </p:txBody>
      </p:sp>
      <p:sp>
        <p:nvSpPr>
          <p:cNvPr id="339976"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Prurit sans lésion</a:t>
            </a:r>
          </a:p>
          <a:p>
            <a:pPr>
              <a:buFontTx/>
              <a:buBlip>
                <a:blip r:embed="rId4"/>
              </a:buBlip>
            </a:pPr>
            <a:endParaRPr lang="fr-FR" altLang="fr-FR" sz="32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p:bldP spid="8" grpId="0"/>
      <p:bldP spid="12"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54013" y="4237038"/>
            <a:ext cx="6096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Prurit sine materia</a:t>
            </a:r>
            <a:endParaRPr lang="fr-FR" altLang="fr-FR" sz="1600">
              <a:solidFill>
                <a:srgbClr val="000099"/>
              </a:solidFill>
              <a:cs typeface="Arial" panose="020B0604020202020204" pitchFamily="34" charset="0"/>
            </a:endParaRPr>
          </a:p>
          <a:p>
            <a:r>
              <a:rPr lang="fr-FR" altLang="fr-FR" sz="1600">
                <a:solidFill>
                  <a:srgbClr val="000099"/>
                </a:solidFill>
              </a:rPr>
              <a:t>Prurit </a:t>
            </a:r>
            <a:r>
              <a:rPr lang="fr-FR" altLang="fr-FR" sz="1600" b="1">
                <a:solidFill>
                  <a:srgbClr val="000099"/>
                </a:solidFill>
              </a:rPr>
              <a:t>se déplace après le grattage</a:t>
            </a:r>
            <a:r>
              <a:rPr lang="fr-FR" altLang="fr-FR" sz="1600">
                <a:solidFill>
                  <a:srgbClr val="000099"/>
                </a:solidFill>
              </a:rPr>
              <a:t>, même en peau saine</a:t>
            </a:r>
            <a:endParaRPr lang="fr-FR" altLang="fr-FR" sz="1600">
              <a:solidFill>
                <a:srgbClr val="000099"/>
              </a:solidFill>
              <a:cs typeface="Arial" panose="020B0604020202020204" pitchFamily="34" charset="0"/>
            </a:endParaRPr>
          </a:p>
          <a:p>
            <a:r>
              <a:rPr lang="fr-FR" altLang="fr-FR" sz="1600">
                <a:solidFill>
                  <a:srgbClr val="000099"/>
                </a:solidFill>
              </a:rPr>
              <a:t>Nombreuses lésions de grattage</a:t>
            </a:r>
            <a:endParaRPr lang="fr-FR" altLang="fr-FR" sz="1600">
              <a:solidFill>
                <a:srgbClr val="000099"/>
              </a:solidFill>
              <a:cs typeface="Arial" panose="020B0604020202020204" pitchFamily="34" charset="0"/>
            </a:endParaRPr>
          </a:p>
          <a:p>
            <a:r>
              <a:rPr lang="fr-FR" altLang="fr-FR" sz="1600" b="1">
                <a:solidFill>
                  <a:srgbClr val="000099"/>
                </a:solidFill>
              </a:rPr>
              <a:t>Sentiment refoulé d’injustice</a:t>
            </a:r>
            <a:r>
              <a:rPr lang="fr-FR" altLang="fr-FR" sz="1600">
                <a:solidFill>
                  <a:srgbClr val="000099"/>
                </a:solidFill>
              </a:rPr>
              <a:t>, de discrimination</a:t>
            </a:r>
            <a:endParaRPr lang="fr-FR" altLang="fr-FR" sz="1600">
              <a:solidFill>
                <a:srgbClr val="000099"/>
              </a:solidFill>
              <a:cs typeface="Arial" panose="020B0604020202020204" pitchFamily="34" charset="0"/>
            </a:endParaRPr>
          </a:p>
        </p:txBody>
      </p:sp>
      <p:sp>
        <p:nvSpPr>
          <p:cNvPr id="8" name="Shape 1089"/>
          <p:cNvSpPr/>
          <p:nvPr/>
        </p:nvSpPr>
        <p:spPr>
          <a:xfrm>
            <a:off x="8545513" y="4237038"/>
            <a:ext cx="2603500" cy="681037"/>
          </a:xfrm>
          <a:prstGeom prst="roundRect">
            <a:avLst>
              <a:gd name="adj" fmla="val 16667"/>
            </a:avLst>
          </a:prstGeom>
          <a:noFill/>
          <a:ln w="12700">
            <a:solidFill>
              <a:srgbClr val="92D050"/>
            </a:solidFill>
            <a:miter lim="800000"/>
            <a:headEnd/>
            <a:tailEnd/>
          </a:ln>
        </p:spPr>
        <p:txBody>
          <a:bodyPr>
            <a:spAutoFit/>
          </a:bodyPr>
          <a:lstStyle/>
          <a:p>
            <a:pPr algn="r" fontAlgn="auto">
              <a:spcBef>
                <a:spcPts val="0"/>
              </a:spcBef>
              <a:spcAft>
                <a:spcPts val="0"/>
              </a:spcAft>
              <a:defRPr/>
            </a:pPr>
            <a:r>
              <a:rPr lang="fr-FR" b="1" dirty="0" err="1">
                <a:solidFill>
                  <a:srgbClr val="000099"/>
                </a:solidFill>
                <a:latin typeface="+mj-lt"/>
                <a:ea typeface="ＭＳ Ｐゴシック" panose="020B0600070205080204" pitchFamily="34" charset="-128"/>
                <a:cs typeface="Arial" panose="020B0604020202020204" pitchFamily="34" charset="0"/>
                <a:sym typeface="Arial"/>
              </a:rPr>
              <a:t>Staphysagria</a:t>
            </a:r>
            <a:r>
              <a:rPr lang="fr-FR" b="1" dirty="0">
                <a:solidFill>
                  <a:srgbClr val="000099"/>
                </a:solidFill>
                <a:latin typeface="+mj-lt"/>
                <a:ea typeface="ＭＳ Ｐゴシック" panose="020B0600070205080204" pitchFamily="34" charset="-128"/>
                <a:cs typeface="Arial" panose="020B0604020202020204" pitchFamily="34" charset="0"/>
                <a:sym typeface="Arial"/>
              </a:rPr>
              <a:t> 15 CH</a:t>
            </a:r>
            <a:endParaRPr b="1" dirty="0">
              <a:solidFill>
                <a:srgbClr val="000099"/>
              </a:solidFill>
              <a:latin typeface="+mj-lt"/>
              <a:ea typeface="ＭＳ Ｐゴシック" panose="020B0600070205080204" pitchFamily="34" charset="-128"/>
              <a:cs typeface="Arial" panose="020B0604020202020204" pitchFamily="34" charset="0"/>
            </a:endParaRPr>
          </a:p>
          <a:p>
            <a:pPr algn="r" fontAlgn="auto">
              <a:spcBef>
                <a:spcPts val="0"/>
              </a:spcBef>
              <a:spcAft>
                <a:spcPts val="0"/>
              </a:spcAft>
              <a:defRPr/>
            </a:pPr>
            <a:r>
              <a:rPr lang="fr-FR" sz="1600" dirty="0">
                <a:solidFill>
                  <a:srgbClr val="000099"/>
                </a:solidFill>
                <a:latin typeface="+mj-lt"/>
                <a:ea typeface="ＭＳ Ｐゴシック" panose="020B0600070205080204" pitchFamily="34" charset="-128"/>
                <a:cs typeface="Arial" panose="020B0604020202020204" pitchFamily="34" charset="0"/>
                <a:sym typeface="Arial"/>
              </a:rPr>
              <a:t>5 granules par jour</a:t>
            </a:r>
            <a:endParaRPr lang="fr-FR" sz="1600" dirty="0">
              <a:solidFill>
                <a:srgbClr val="000099"/>
              </a:solidFill>
              <a:latin typeface="+mj-lt"/>
              <a:ea typeface="ＭＳ Ｐゴシック" panose="020B0600070205080204" pitchFamily="34" charset="-128"/>
              <a:cs typeface="Arial" panose="020B0604020202020204" pitchFamily="34" charset="0"/>
            </a:endParaRPr>
          </a:p>
        </p:txBody>
      </p:sp>
      <p:sp>
        <p:nvSpPr>
          <p:cNvPr id="10" name="ZoneTexte 9"/>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3.2. Prurit</a:t>
            </a:r>
          </a:p>
        </p:txBody>
      </p:sp>
      <p:sp>
        <p:nvSpPr>
          <p:cNvPr id="11" name="Shape 1090"/>
          <p:cNvSpPr/>
          <p:nvPr/>
        </p:nvSpPr>
        <p:spPr>
          <a:xfrm>
            <a:off x="8391525" y="2268538"/>
            <a:ext cx="2625725" cy="733425"/>
          </a:xfrm>
          <a:prstGeom prst="roundRect">
            <a:avLst>
              <a:gd name="adj" fmla="val 16667"/>
            </a:avLst>
          </a:prstGeom>
          <a:noFill/>
          <a:ln w="12700" cap="flat" cmpd="sng">
            <a:solidFill>
              <a:srgbClr val="92D050"/>
            </a:solidFill>
            <a:prstDash val="solid"/>
            <a:miter lim="800000"/>
            <a:headEnd type="none" w="med" len="med"/>
            <a:tailEnd type="none" w="med" len="med"/>
          </a:ln>
        </p:spPr>
        <p:txBody>
          <a:bodyPr spcFirstLastPara="1" lIns="91425" tIns="45700" rIns="91425" bIns="45700"/>
          <a:lstStyle/>
          <a:p>
            <a:pPr algn="r" fontAlgn="auto">
              <a:spcBef>
                <a:spcPts val="0"/>
              </a:spcBef>
              <a:spcAft>
                <a:spcPts val="0"/>
              </a:spcAft>
              <a:defRPr/>
            </a:pPr>
            <a:r>
              <a:rPr lang="fr-FR" b="1" dirty="0" err="1">
                <a:solidFill>
                  <a:srgbClr val="000099"/>
                </a:solidFill>
                <a:latin typeface="+mj-lt"/>
                <a:ea typeface="Arial"/>
                <a:cs typeface="Arial"/>
                <a:sym typeface="Arial"/>
              </a:rPr>
              <a:t>Cina</a:t>
            </a:r>
            <a:r>
              <a:rPr lang="fr-FR" b="1" dirty="0">
                <a:solidFill>
                  <a:srgbClr val="000099"/>
                </a:solidFill>
                <a:latin typeface="+mj-lt"/>
                <a:ea typeface="Arial"/>
                <a:cs typeface="Arial"/>
                <a:sym typeface="Arial"/>
              </a:rPr>
              <a:t> 15 CH</a:t>
            </a:r>
            <a:endParaRPr b="1" dirty="0">
              <a:solidFill>
                <a:srgbClr val="000099"/>
              </a:solidFill>
              <a:latin typeface="+mj-lt"/>
              <a:ea typeface="Arial"/>
              <a:cs typeface="Arial"/>
            </a:endParaRPr>
          </a:p>
          <a:p>
            <a:pPr algn="r" eaLnBrk="0" hangingPunct="0">
              <a:defRPr/>
            </a:pPr>
            <a:r>
              <a:rPr lang="fr-FR" altLang="fr-FR" sz="1600" dirty="0">
                <a:solidFill>
                  <a:srgbClr val="000099"/>
                </a:solidFill>
                <a:latin typeface="+mj-lt"/>
              </a:rPr>
              <a:t>5 granules par jour</a:t>
            </a:r>
          </a:p>
        </p:txBody>
      </p:sp>
      <p:sp>
        <p:nvSpPr>
          <p:cNvPr id="12" name="Rectangle 11"/>
          <p:cNvSpPr>
            <a:spLocks noChangeArrowheads="1"/>
          </p:cNvSpPr>
          <p:nvPr/>
        </p:nvSpPr>
        <p:spPr bwMode="auto">
          <a:xfrm>
            <a:off x="354013" y="2097088"/>
            <a:ext cx="6096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Contexte d’oxyurose</a:t>
            </a:r>
          </a:p>
          <a:p>
            <a:r>
              <a:rPr lang="fr-FR" altLang="fr-FR" sz="1600">
                <a:solidFill>
                  <a:srgbClr val="000099"/>
                </a:solidFill>
                <a:cs typeface="Arial" panose="020B0604020202020204" pitchFamily="34" charset="0"/>
              </a:rPr>
              <a:t>	Prurit </a:t>
            </a:r>
            <a:r>
              <a:rPr lang="fr-FR" altLang="fr-FR" sz="1600" b="1">
                <a:solidFill>
                  <a:srgbClr val="000099"/>
                </a:solidFill>
                <a:cs typeface="Arial" panose="020B0604020202020204" pitchFamily="34" charset="0"/>
              </a:rPr>
              <a:t>anal</a:t>
            </a:r>
            <a:r>
              <a:rPr lang="fr-FR" altLang="fr-FR" sz="1600">
                <a:solidFill>
                  <a:srgbClr val="000099"/>
                </a:solidFill>
                <a:cs typeface="Arial" panose="020B0604020202020204" pitchFamily="34" charset="0"/>
              </a:rPr>
              <a:t> surtout nocturne (n’évite pas le vermifuge)</a:t>
            </a:r>
          </a:p>
          <a:p>
            <a:r>
              <a:rPr lang="fr-FR" altLang="fr-FR" sz="1600" b="1">
                <a:solidFill>
                  <a:srgbClr val="000099"/>
                </a:solidFill>
                <a:cs typeface="Arial" panose="020B0604020202020204" pitchFamily="34" charset="0"/>
              </a:rPr>
              <a:t>    douleurs abdominales récurrentes</a:t>
            </a:r>
          </a:p>
          <a:p>
            <a:r>
              <a:rPr lang="fr-FR" altLang="fr-FR" sz="1600">
                <a:solidFill>
                  <a:srgbClr val="000099"/>
                </a:solidFill>
                <a:cs typeface="Arial" panose="020B0604020202020204" pitchFamily="34" charset="0"/>
              </a:rPr>
              <a:t>    Enfant fatigué, au teint pâle, yeux cernés, </a:t>
            </a:r>
            <a:endParaRPr lang="fr-FR" altLang="fr-FR" sz="1600" b="1">
              <a:solidFill>
                <a:srgbClr val="00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ext Box 1030"/>
          <p:cNvSpPr txBox="1">
            <a:spLocks noChangeArrowheads="1"/>
          </p:cNvSpPr>
          <p:nvPr/>
        </p:nvSpPr>
        <p:spPr bwMode="auto">
          <a:xfrm>
            <a:off x="971550" y="2266950"/>
            <a:ext cx="686752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1435100" algn="l"/>
              </a:tabLst>
              <a:defRPr>
                <a:solidFill>
                  <a:schemeClr val="tx1"/>
                </a:solidFill>
                <a:latin typeface="Arial" panose="020B0604020202020204" pitchFamily="34" charset="0"/>
              </a:defRPr>
            </a:lvl1pPr>
            <a:lvl2pPr marL="742950" indent="-285750">
              <a:tabLst>
                <a:tab pos="1435100" algn="l"/>
              </a:tabLst>
              <a:defRPr>
                <a:solidFill>
                  <a:schemeClr val="tx1"/>
                </a:solidFill>
                <a:latin typeface="Arial" panose="020B0604020202020204" pitchFamily="34" charset="0"/>
              </a:defRPr>
            </a:lvl2pPr>
            <a:lvl3pPr marL="1143000" indent="-228600">
              <a:tabLst>
                <a:tab pos="1435100" algn="l"/>
              </a:tabLst>
              <a:defRPr>
                <a:solidFill>
                  <a:schemeClr val="tx1"/>
                </a:solidFill>
                <a:latin typeface="Arial" panose="020B0604020202020204" pitchFamily="34" charset="0"/>
              </a:defRPr>
            </a:lvl3pPr>
            <a:lvl4pPr>
              <a:tabLst>
                <a:tab pos="1435100" algn="l"/>
              </a:tabLst>
              <a:defRPr>
                <a:solidFill>
                  <a:schemeClr val="tx1"/>
                </a:solidFill>
                <a:latin typeface="Arial" panose="020B0604020202020204" pitchFamily="34" charset="0"/>
              </a:defRPr>
            </a:lvl4pPr>
            <a:lvl5pPr marL="2057400" indent="-228600">
              <a:tabLst>
                <a:tab pos="1435100" algn="l"/>
              </a:tabLst>
              <a:defRPr>
                <a:solidFill>
                  <a:schemeClr val="tx1"/>
                </a:solidFill>
                <a:latin typeface="Arial" panose="020B0604020202020204" pitchFamily="34" charset="0"/>
              </a:defRPr>
            </a:lvl5pPr>
            <a:lvl6pPr marL="2514600" indent="-228600" fontAlgn="base">
              <a:spcBef>
                <a:spcPct val="0"/>
              </a:spcBef>
              <a:spcAft>
                <a:spcPct val="0"/>
              </a:spcAft>
              <a:tabLst>
                <a:tab pos="1435100" algn="l"/>
              </a:tabLst>
              <a:defRPr>
                <a:solidFill>
                  <a:schemeClr val="tx1"/>
                </a:solidFill>
                <a:latin typeface="Arial" panose="020B0604020202020204" pitchFamily="34" charset="0"/>
              </a:defRPr>
            </a:lvl6pPr>
            <a:lvl7pPr marL="2971800" indent="-228600" fontAlgn="base">
              <a:spcBef>
                <a:spcPct val="0"/>
              </a:spcBef>
              <a:spcAft>
                <a:spcPct val="0"/>
              </a:spcAft>
              <a:tabLst>
                <a:tab pos="1435100" algn="l"/>
              </a:tabLst>
              <a:defRPr>
                <a:solidFill>
                  <a:schemeClr val="tx1"/>
                </a:solidFill>
                <a:latin typeface="Arial" panose="020B0604020202020204" pitchFamily="34" charset="0"/>
              </a:defRPr>
            </a:lvl7pPr>
            <a:lvl8pPr marL="3429000" indent="-228600" fontAlgn="base">
              <a:spcBef>
                <a:spcPct val="0"/>
              </a:spcBef>
              <a:spcAft>
                <a:spcPct val="0"/>
              </a:spcAft>
              <a:tabLst>
                <a:tab pos="1435100" algn="l"/>
              </a:tabLst>
              <a:defRPr>
                <a:solidFill>
                  <a:schemeClr val="tx1"/>
                </a:solidFill>
                <a:latin typeface="Arial" panose="020B0604020202020204" pitchFamily="34" charset="0"/>
              </a:defRPr>
            </a:lvl8pPr>
            <a:lvl9pPr marL="3886200" indent="-228600" fontAlgn="base">
              <a:spcBef>
                <a:spcPct val="0"/>
              </a:spcBef>
              <a:spcAft>
                <a:spcPct val="0"/>
              </a:spcAft>
              <a:tabLst>
                <a:tab pos="1435100" algn="l"/>
              </a:tabLst>
              <a:defRPr>
                <a:solidFill>
                  <a:schemeClr val="tx1"/>
                </a:solidFill>
                <a:latin typeface="Arial" panose="020B0604020202020204" pitchFamily="34" charset="0"/>
              </a:defRPr>
            </a:lvl9pPr>
          </a:lstStyle>
          <a:p>
            <a:pPr>
              <a:lnSpc>
                <a:spcPct val="20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Réaction </a:t>
            </a:r>
            <a:r>
              <a:rPr lang="fr-FR" altLang="fr-FR" sz="2000" b="1">
                <a:solidFill>
                  <a:srgbClr val="000099"/>
                </a:solidFill>
                <a:ea typeface="MS PGothic" panose="020B0600070205080204" pitchFamily="34" charset="-128"/>
                <a:cs typeface="Arial" panose="020B0604020202020204" pitchFamily="34" charset="0"/>
              </a:rPr>
              <a:t>inflammatoire</a:t>
            </a:r>
            <a:r>
              <a:rPr lang="fr-FR" altLang="fr-FR" sz="2000">
                <a:solidFill>
                  <a:srgbClr val="000099"/>
                </a:solidFill>
                <a:ea typeface="MS PGothic" panose="020B0600070205080204" pitchFamily="34" charset="-128"/>
                <a:cs typeface="Arial" panose="020B0604020202020204" pitchFamily="34" charset="0"/>
              </a:rPr>
              <a:t> de la peau</a:t>
            </a:r>
          </a:p>
          <a:p>
            <a:pPr>
              <a:lnSpc>
                <a:spcPct val="20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Eczéma atopique / eczéma de contact</a:t>
            </a:r>
          </a:p>
          <a:p>
            <a:pPr>
              <a:lnSpc>
                <a:spcPct val="15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Différents stades :</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érythémateux</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vésiculeux</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suintant</a:t>
            </a:r>
          </a:p>
          <a:p>
            <a:pPr lvl="3">
              <a:lnSpc>
                <a:spcPct val="150000"/>
              </a:lnSpc>
              <a:buClr>
                <a:srgbClr val="33CC33"/>
              </a:buClr>
            </a:pPr>
            <a:r>
              <a:rPr lang="fr-FR" altLang="fr-FR" sz="2000" b="1">
                <a:solidFill>
                  <a:srgbClr val="000099"/>
                </a:solidFill>
                <a:ea typeface="MS PGothic" panose="020B0600070205080204" pitchFamily="34" charset="-128"/>
                <a:cs typeface="Arial" panose="020B0604020202020204" pitchFamily="34" charset="0"/>
              </a:rPr>
              <a:t>- squameux</a:t>
            </a:r>
          </a:p>
          <a:p>
            <a:pPr>
              <a:lnSpc>
                <a:spcPct val="200000"/>
              </a:lnSpc>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Prurit</a:t>
            </a:r>
            <a:endParaRPr lang="fr-FR" altLang="fr-FR" sz="2000">
              <a:solidFill>
                <a:srgbClr val="000099"/>
              </a:solidFill>
              <a:ea typeface="MS PGothic" panose="020B0600070205080204" pitchFamily="34" charset="-128"/>
              <a:cs typeface="Arial" panose="020B0604020202020204" pitchFamily="34" charset="0"/>
            </a:endParaRPr>
          </a:p>
        </p:txBody>
      </p:sp>
      <p:sp>
        <p:nvSpPr>
          <p:cNvPr id="9" name="Espace réservé du contenu 2"/>
          <p:cNvSpPr txBox="1">
            <a:spLocks/>
          </p:cNvSpPr>
          <p:nvPr/>
        </p:nvSpPr>
        <p:spPr>
          <a:xfrm>
            <a:off x="255588" y="168433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pic>
        <p:nvPicPr>
          <p:cNvPr id="7" name="Picture 10"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3550" y="3089275"/>
            <a:ext cx="3460750" cy="1947863"/>
          </a:xfrm>
          <a:prstGeom prst="rect">
            <a:avLst/>
          </a:prstGeom>
          <a:ln>
            <a:noFill/>
          </a:ln>
          <a:effectLst>
            <a:outerShdw blurRad="292100" dist="139700" dir="2700000" algn="tl" rotWithShape="0">
              <a:srgbClr val="333333">
                <a:alpha val="65000"/>
              </a:srgbClr>
            </a:outerShdw>
          </a:effectLst>
        </p:spPr>
      </p:pic>
      <p:sp>
        <p:nvSpPr>
          <p:cNvPr id="34406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7"/>
          <p:cNvSpPr txBox="1">
            <a:spLocks noChangeArrowheads="1"/>
          </p:cNvSpPr>
          <p:nvPr/>
        </p:nvSpPr>
        <p:spPr bwMode="auto">
          <a:xfrm>
            <a:off x="1974850" y="3368675"/>
            <a:ext cx="8137525" cy="3508375"/>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latin typeface="Arial"/>
                <a:cs typeface="Arial" panose="020B0604020202020204" pitchFamily="34" charset="0"/>
              </a:rPr>
              <a:t>Si diagnostic médical posé ou en attente de consultation</a:t>
            </a:r>
            <a:r>
              <a:rPr lang="fr-FR" altLang="fr-FR" sz="2000" b="1" dirty="0">
                <a:solidFill>
                  <a:srgbClr val="FF0000"/>
                </a:solidFill>
                <a:latin typeface="Arial"/>
                <a:cs typeface="Arial" panose="020B0604020202020204" pitchFamily="34" charset="0"/>
              </a:rPr>
              <a:t> </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FF0000"/>
              </a:solidFill>
              <a:latin typeface="Aria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Arial"/>
                <a:cs typeface="Arial" panose="020B0604020202020204" pitchFamily="34" charset="0"/>
              </a:rPr>
              <a:t>Conseil </a:t>
            </a:r>
            <a:r>
              <a:rPr lang="fr-FR" altLang="fr-FR" sz="2000" b="1" dirty="0">
                <a:solidFill>
                  <a:srgbClr val="000099"/>
                </a:solidFill>
                <a:latin typeface="Arial"/>
                <a:cs typeface="Arial" panose="020B0604020202020204" pitchFamily="34" charset="0"/>
              </a:rPr>
              <a:t>uniquement en symptomatique </a:t>
            </a:r>
            <a:r>
              <a:rPr lang="fr-FR" altLang="fr-FR" sz="2000" dirty="0">
                <a:solidFill>
                  <a:srgbClr val="000099"/>
                </a:solidFill>
                <a:latin typeface="Arial"/>
                <a:cs typeface="Arial" panose="020B0604020202020204" pitchFamily="34" charset="0"/>
              </a:rPr>
              <a:t>et prévoir une </a:t>
            </a:r>
            <a:r>
              <a:rPr lang="fr-FR" altLang="fr-FR" sz="2000" b="1" dirty="0">
                <a:solidFill>
                  <a:srgbClr val="000099"/>
                </a:solidFill>
                <a:latin typeface="Arial"/>
                <a:cs typeface="Arial" panose="020B0604020202020204" pitchFamily="34" charset="0"/>
              </a:rPr>
              <a:t>consultation médicale pour traitement de terrain</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latin typeface="Arial"/>
              <a:cs typeface="Arial" panose="020B0604020202020204" pitchFamily="34" charset="0"/>
            </a:endParaRPr>
          </a:p>
          <a:p>
            <a:pPr marL="0" indent="0" fontAlgn="auto">
              <a:lnSpc>
                <a:spcPct val="120000"/>
              </a:lnSpc>
              <a:spcBef>
                <a:spcPts val="0"/>
              </a:spcBef>
              <a:spcAft>
                <a:spcPts val="0"/>
              </a:spcAft>
              <a:buClr>
                <a:srgbClr val="62C400"/>
              </a:buClr>
              <a:defRPr/>
            </a:pPr>
            <a:endParaRPr lang="fr-FR" altLang="fr-FR" sz="2000" b="1" dirty="0">
              <a:solidFill>
                <a:srgbClr val="000099"/>
              </a:solidFill>
              <a:latin typeface="Aria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b="1" dirty="0">
              <a:solidFill>
                <a:srgbClr val="000099"/>
              </a:solidFill>
              <a:latin typeface="Aria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Arial"/>
                <a:cs typeface="Arial" panose="020B0604020202020204" pitchFamily="34" charset="0"/>
              </a:rPr>
              <a:t>Consulter si lésions suintantes</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latin typeface="Arial"/>
              <a:cs typeface="Arial" panose="020B0604020202020204" pitchFamily="34" charset="0"/>
            </a:endParaRPr>
          </a:p>
        </p:txBody>
      </p:sp>
      <p:pic>
        <p:nvPicPr>
          <p:cNvPr id="346114"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0" y="20018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ZoneTexte 1"/>
          <p:cNvSpPr txBox="1">
            <a:spLocks noChangeArrowheads="1"/>
          </p:cNvSpPr>
          <p:nvPr/>
        </p:nvSpPr>
        <p:spPr bwMode="auto">
          <a:xfrm>
            <a:off x="2722563" y="5221288"/>
            <a:ext cx="937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a:solidFill>
                  <a:srgbClr val="000099"/>
                </a:solidFill>
                <a:ea typeface="MS PGothic" panose="020B0600070205080204" pitchFamily="34" charset="-128"/>
                <a:cs typeface="Arial" panose="020B0604020202020204" pitchFamily="34" charset="0"/>
                <a:sym typeface="Wingdings" panose="05000000000000000000" pitchFamily="2" charset="2"/>
              </a:rPr>
              <a:t></a:t>
            </a:r>
            <a:r>
              <a:rPr lang="fr-FR" altLang="fr-FR" sz="2000">
                <a:solidFill>
                  <a:srgbClr val="000099"/>
                </a:solidFill>
                <a:ea typeface="MS PGothic" panose="020B0600070205080204" pitchFamily="34" charset="-128"/>
                <a:cs typeface="Arial" panose="020B0604020202020204" pitchFamily="34" charset="0"/>
              </a:rPr>
              <a:t> en fonction de </a:t>
            </a:r>
            <a:r>
              <a:rPr lang="fr-FR" altLang="fr-FR" sz="2000" u="sng">
                <a:solidFill>
                  <a:srgbClr val="FF0000"/>
                </a:solidFill>
                <a:ea typeface="MS PGothic" panose="020B0600070205080204" pitchFamily="34" charset="-128"/>
                <a:cs typeface="Arial" panose="020B0604020202020204" pitchFamily="34" charset="0"/>
              </a:rPr>
              <a:t>l’aspect des manifestations cutanées</a:t>
            </a:r>
            <a:endParaRPr lang="fr-FR" altLang="fr-FR" sz="2000">
              <a:solidFill>
                <a:srgbClr val="000000"/>
              </a:solidFill>
              <a:ea typeface="MS PGothic" panose="020B0600070205080204" pitchFamily="34" charset="-128"/>
              <a:cs typeface="Arial" panose="020B0604020202020204" pitchFamily="34" charset="0"/>
            </a:endParaRPr>
          </a:p>
        </p:txBody>
      </p:sp>
      <p:sp>
        <p:nvSpPr>
          <p:cNvPr id="10" name="Espace réservé du contenu 2"/>
          <p:cNvSpPr txBox="1">
            <a:spLocks/>
          </p:cNvSpPr>
          <p:nvPr/>
        </p:nvSpPr>
        <p:spPr>
          <a:xfrm>
            <a:off x="265113" y="168433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solidFill>
                <a:srgbClr val="000000"/>
              </a:solidFill>
            </a:endParaRPr>
          </a:p>
        </p:txBody>
      </p:sp>
      <p:pic>
        <p:nvPicPr>
          <p:cNvPr id="346117"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12375" y="46069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a:t>
            </a:r>
            <a:r>
              <a:rPr lang="fr-FR" altLang="fr-FR" sz="3200" b="1">
                <a:solidFill>
                  <a:srgbClr val="FF0000"/>
                </a:solidFill>
                <a:cs typeface="Arial" panose="020B0604020202020204" pitchFamily="34" charset="0"/>
              </a:rPr>
              <a:t> </a:t>
            </a:r>
            <a:r>
              <a:rPr lang="fr-FR" altLang="fr-FR" sz="3200" b="1">
                <a:solidFill>
                  <a:schemeClr val="bg1"/>
                </a:solidFill>
                <a:cs typeface="Arial" panose="020B0604020202020204" pitchFamily="34" charset="0"/>
              </a:rPr>
              <a:t>Eczéma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Freeform 8"/>
          <p:cNvSpPr>
            <a:spLocks/>
          </p:cNvSpPr>
          <p:nvPr/>
        </p:nvSpPr>
        <p:spPr bwMode="auto">
          <a:xfrm rot="2824579" flipV="1">
            <a:off x="7015162" y="49450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6" name="Rectangle 10"/>
          <p:cNvSpPr>
            <a:spLocks noChangeArrowheads="1"/>
          </p:cNvSpPr>
          <p:nvPr/>
        </p:nvSpPr>
        <p:spPr bwMode="auto">
          <a:xfrm>
            <a:off x="7629525" y="3443288"/>
            <a:ext cx="3548063" cy="16494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cs typeface="Arial" panose="020B0604020202020204" pitchFamily="34" charset="0"/>
              </a:rPr>
              <a:t>Œdème rosé</a:t>
            </a:r>
            <a:endParaRPr lang="fr-FR" altLang="fr-FR" sz="1600" b="1">
              <a:solidFill>
                <a:srgbClr val="000099"/>
              </a:solidFill>
              <a:cs typeface="Arial" panose="020B0604020202020204" pitchFamily="34" charset="0"/>
            </a:endParaRPr>
          </a:p>
          <a:p>
            <a:pPr algn="ctr"/>
            <a:r>
              <a:rPr lang="fr-FR" altLang="fr-FR" sz="1600">
                <a:solidFill>
                  <a:srgbClr val="000099"/>
                </a:solidFill>
                <a:cs typeface="Arial" panose="020B0604020202020204" pitchFamily="34" charset="0"/>
              </a:rPr>
              <a:t>Prurit brûlant </a:t>
            </a:r>
            <a:r>
              <a:rPr lang="fr-FR" altLang="fr-FR" sz="1600" b="1" i="1">
                <a:solidFill>
                  <a:srgbClr val="000099"/>
                </a:solidFill>
                <a:cs typeface="Arial" panose="020B0604020202020204" pitchFamily="34" charset="0"/>
              </a:rPr>
              <a:t>amélioré par le froid</a:t>
            </a:r>
          </a:p>
          <a:p>
            <a:pPr algn="ctr"/>
            <a:endParaRPr lang="fr-FR" altLang="fr-FR" sz="1600" b="1" i="1">
              <a:solidFill>
                <a:srgbClr val="000099"/>
              </a:solidFill>
              <a:cs typeface="Arial" panose="020B0604020202020204" pitchFamily="34" charset="0"/>
            </a:endParaRP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Apis mellifica 15 CH</a:t>
            </a:r>
          </a:p>
          <a:p>
            <a:pPr algn="ctr"/>
            <a:r>
              <a:rPr lang="fr-FR" altLang="fr-FR" sz="1600">
                <a:solidFill>
                  <a:srgbClr val="000099"/>
                </a:solidFill>
                <a:ea typeface="MS PGothic" panose="020B0600070205080204" pitchFamily="34" charset="-128"/>
                <a:cs typeface="Arial" panose="020B0604020202020204" pitchFamily="34" charset="0"/>
              </a:rPr>
              <a:t>5 granules 4 fois par jour</a:t>
            </a:r>
          </a:p>
        </p:txBody>
      </p:sp>
      <p:sp>
        <p:nvSpPr>
          <p:cNvPr id="469007" name="Rectangle 10"/>
          <p:cNvSpPr>
            <a:spLocks noChangeArrowheads="1"/>
          </p:cNvSpPr>
          <p:nvPr/>
        </p:nvSpPr>
        <p:spPr bwMode="auto">
          <a:xfrm>
            <a:off x="595313" y="3443288"/>
            <a:ext cx="3495675" cy="175418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ea typeface="MS PGothic" panose="020B0600070205080204" pitchFamily="34" charset="-128"/>
                <a:cs typeface="Arial" panose="020B0604020202020204" pitchFamily="34" charset="0"/>
              </a:rPr>
              <a:t>Aspect érythémateux</a:t>
            </a:r>
          </a:p>
          <a:p>
            <a:pPr algn="ctr"/>
            <a:r>
              <a:rPr lang="fr-FR" altLang="fr-FR" sz="1600" b="1">
                <a:solidFill>
                  <a:srgbClr val="000099"/>
                </a:solidFill>
                <a:ea typeface="MS PGothic" panose="020B0600070205080204" pitchFamily="34" charset="-128"/>
                <a:cs typeface="Arial" panose="020B0604020202020204" pitchFamily="34" charset="0"/>
              </a:rPr>
              <a:t>Rubor, dolor, calor, tumor</a:t>
            </a:r>
          </a:p>
          <a:p>
            <a:pPr algn="ctr"/>
            <a:r>
              <a:rPr lang="fr-FR" altLang="fr-FR" sz="1600" b="1">
                <a:solidFill>
                  <a:srgbClr val="000099"/>
                </a:solidFill>
                <a:ea typeface="MS PGothic" panose="020B0600070205080204" pitchFamily="34" charset="-128"/>
                <a:cs typeface="Arial" panose="020B0604020202020204" pitchFamily="34" charset="0"/>
              </a:rPr>
              <a:t>     </a:t>
            </a:r>
            <a:r>
              <a:rPr lang="fr-FR" altLang="fr-FR" sz="1600">
                <a:solidFill>
                  <a:srgbClr val="000099"/>
                </a:solidFill>
                <a:ea typeface="MS PGothic" panose="020B0600070205080204" pitchFamily="34" charset="-128"/>
                <a:cs typeface="Arial" panose="020B0604020202020204" pitchFamily="34" charset="0"/>
              </a:rPr>
              <a:t>éruption scarlatiniforme </a:t>
            </a:r>
          </a:p>
          <a:p>
            <a:pPr algn="ctr"/>
            <a:r>
              <a:rPr lang="fr-FR" altLang="fr-FR" sz="1600">
                <a:solidFill>
                  <a:srgbClr val="000099"/>
                </a:solidFill>
                <a:ea typeface="MS PGothic" panose="020B0600070205080204" pitchFamily="34" charset="-128"/>
                <a:cs typeface="Arial" panose="020B0604020202020204" pitchFamily="34" charset="0"/>
              </a:rPr>
              <a:t>                       </a:t>
            </a:r>
          </a:p>
          <a:p>
            <a:pPr algn="ctr" eaLnBrk="0" hangingPunct="0">
              <a:buClr>
                <a:srgbClr val="62C400"/>
              </a:buClr>
            </a:pPr>
            <a:r>
              <a:rPr lang="fr-FR" altLang="fr-FR" b="1">
                <a:solidFill>
                  <a:srgbClr val="000099"/>
                </a:solidFill>
                <a:ea typeface="MS PGothic" panose="020B0600070205080204" pitchFamily="34" charset="-128"/>
                <a:cs typeface="Arial" panose="020B0604020202020204" pitchFamily="34" charset="0"/>
              </a:rPr>
              <a:t>Belladonna 9 CH</a:t>
            </a:r>
          </a:p>
          <a:p>
            <a:pPr algn="ctr"/>
            <a:r>
              <a:rPr lang="fr-FR" altLang="fr-FR" sz="1600">
                <a:solidFill>
                  <a:srgbClr val="000099"/>
                </a:solidFill>
                <a:ea typeface="MS PGothic" panose="020B0600070205080204" pitchFamily="34" charset="-128"/>
                <a:cs typeface="Arial" panose="020B0604020202020204" pitchFamily="34" charset="0"/>
              </a:rPr>
              <a:t>5 granules 4 fois par jour</a:t>
            </a:r>
          </a:p>
        </p:txBody>
      </p:sp>
      <p:sp>
        <p:nvSpPr>
          <p:cNvPr id="449549" name="Oval 13"/>
          <p:cNvSpPr>
            <a:spLocks noChangeArrowheads="1"/>
          </p:cNvSpPr>
          <p:nvPr/>
        </p:nvSpPr>
        <p:spPr bwMode="auto">
          <a:xfrm>
            <a:off x="4537075" y="299085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34816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18" name="Text Box 6"/>
          <p:cNvSpPr>
            <a:spLocks noChangeArrowheads="1"/>
          </p:cNvSpPr>
          <p:nvPr/>
        </p:nvSpPr>
        <p:spPr bwMode="auto">
          <a:xfrm>
            <a:off x="7924800" y="1706563"/>
            <a:ext cx="32527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 Poumon histamine 15 CH </a:t>
            </a:r>
          </a:p>
          <a:p>
            <a:pPr algn="r" eaLnBrk="0" hangingPunct="0"/>
            <a:r>
              <a:rPr lang="fr-FR" altLang="fr-FR" sz="1600">
                <a:solidFill>
                  <a:srgbClr val="000099"/>
                </a:solidFill>
                <a:cs typeface="Arial" panose="020B0604020202020204" pitchFamily="34" charset="0"/>
              </a:rPr>
              <a:t>5 granules par jour</a:t>
            </a:r>
          </a:p>
        </p:txBody>
      </p:sp>
      <p:sp>
        <p:nvSpPr>
          <p:cNvPr id="19" name="Rectangle 18"/>
          <p:cNvSpPr>
            <a:spLocks noChangeArrowheads="1"/>
          </p:cNvSpPr>
          <p:nvPr/>
        </p:nvSpPr>
        <p:spPr bwMode="auto">
          <a:xfrm>
            <a:off x="466725" y="1709738"/>
            <a:ext cx="4408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Dans tous les cas</a:t>
            </a:r>
            <a:r>
              <a:rPr lang="fr-FR" altLang="fr-FR" sz="1600">
                <a:solidFill>
                  <a:srgbClr val="000099"/>
                </a:solidFill>
                <a:cs typeface="Arial" panose="020B0604020202020204" pitchFamily="34" charset="0"/>
              </a:rPr>
              <a:t>, possibilité de conseiller</a:t>
            </a:r>
          </a:p>
        </p:txBody>
      </p:sp>
      <p:sp>
        <p:nvSpPr>
          <p:cNvPr id="21" name="Rectangle 20"/>
          <p:cNvSpPr>
            <a:spLocks noChangeArrowheads="1"/>
          </p:cNvSpPr>
          <p:nvPr/>
        </p:nvSpPr>
        <p:spPr bwMode="auto">
          <a:xfrm>
            <a:off x="258763" y="2668588"/>
            <a:ext cx="237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érythémateux </a:t>
            </a:r>
            <a:r>
              <a:rPr lang="fr-FR" altLang="fr-FR">
                <a:solidFill>
                  <a:srgbClr val="000099"/>
                </a:solidFill>
                <a:cs typeface="Arial" panose="020B0604020202020204" pitchFamily="34" charset="0"/>
              </a:rPr>
              <a:t>:</a:t>
            </a:r>
          </a:p>
        </p:txBody>
      </p:sp>
      <p:sp>
        <p:nvSpPr>
          <p:cNvPr id="348169" name="Freeform 11"/>
          <p:cNvSpPr>
            <a:spLocks/>
          </p:cNvSpPr>
          <p:nvPr/>
        </p:nvSpPr>
        <p:spPr bwMode="auto">
          <a:xfrm rot="3723020" flipH="1">
            <a:off x="4194175" y="27860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900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900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900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900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9007">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6">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69006">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690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Freeform 8"/>
          <p:cNvSpPr>
            <a:spLocks/>
          </p:cNvSpPr>
          <p:nvPr/>
        </p:nvSpPr>
        <p:spPr bwMode="auto">
          <a:xfrm rot="2516641" flipV="1">
            <a:off x="7923213" y="474821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350210" name="Freeform 11"/>
          <p:cNvSpPr>
            <a:spLocks/>
          </p:cNvSpPr>
          <p:nvPr/>
        </p:nvSpPr>
        <p:spPr bwMode="auto">
          <a:xfrm rot="5625315" flipH="1">
            <a:off x="5832475" y="241141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350211" name="Freeform 10"/>
          <p:cNvSpPr>
            <a:spLocks/>
          </p:cNvSpPr>
          <p:nvPr/>
        </p:nvSpPr>
        <p:spPr bwMode="auto">
          <a:xfrm rot="-5625315" flipH="1" flipV="1">
            <a:off x="5611812" y="53990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2D050"/>
          </a:solidFill>
          <a:ln w="9525">
            <a:solidFill>
              <a:srgbClr val="92D05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5" name="Rectangle 10"/>
          <p:cNvSpPr>
            <a:spLocks noChangeArrowheads="1"/>
          </p:cNvSpPr>
          <p:nvPr/>
        </p:nvSpPr>
        <p:spPr bwMode="auto">
          <a:xfrm>
            <a:off x="101600" y="2109788"/>
            <a:ext cx="5221288" cy="1728787"/>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Aft>
                <a:spcPts val="0"/>
              </a:spcAft>
              <a:buClr>
                <a:srgbClr val="33CC33"/>
              </a:buClr>
              <a:defRPr/>
            </a:pPr>
            <a:r>
              <a:rPr lang="fr-FR" sz="1600" dirty="0">
                <a:solidFill>
                  <a:srgbClr val="000099"/>
                </a:solidFill>
                <a:cs typeface="Arial"/>
              </a:rPr>
              <a:t>Base érythémateuse et inflammatoire</a:t>
            </a:r>
          </a:p>
          <a:p>
            <a:pPr marL="266700" algn="ctr">
              <a:spcAft>
                <a:spcPts val="0"/>
              </a:spcAft>
              <a:buClr>
                <a:srgbClr val="33CC33"/>
              </a:buClr>
              <a:defRPr/>
            </a:pPr>
            <a:r>
              <a:rPr lang="fr-FR" altLang="fr-FR" sz="1600" b="1" dirty="0">
                <a:solidFill>
                  <a:srgbClr val="000099"/>
                </a:solidFill>
              </a:rPr>
              <a:t>Petites vésicules de liquide clair</a:t>
            </a:r>
            <a:r>
              <a:rPr lang="fr-FR" altLang="fr-FR" sz="1600" dirty="0">
                <a:solidFill>
                  <a:srgbClr val="000099"/>
                </a:solidFill>
              </a:rPr>
              <a:t> et transparent, </a:t>
            </a:r>
          </a:p>
          <a:p>
            <a:pPr marL="266700" algn="ctr">
              <a:spcAft>
                <a:spcPts val="0"/>
              </a:spcAft>
              <a:buClr>
                <a:srgbClr val="33CC33"/>
              </a:buClr>
              <a:defRPr/>
            </a:pPr>
            <a:r>
              <a:rPr lang="fr-FR" altLang="fr-FR" sz="1600" dirty="0">
                <a:solidFill>
                  <a:srgbClr val="000099"/>
                </a:solidFill>
              </a:rPr>
              <a:t>prurit </a:t>
            </a:r>
            <a:r>
              <a:rPr lang="fr-FR" altLang="fr-FR" sz="1600" b="1" i="1" dirty="0">
                <a:solidFill>
                  <a:srgbClr val="000099"/>
                </a:solidFill>
              </a:rPr>
              <a:t>amélioré par des applications chaudes</a:t>
            </a:r>
          </a:p>
          <a:p>
            <a:pPr marL="266700" algn="ctr">
              <a:spcAft>
                <a:spcPts val="0"/>
              </a:spcAft>
              <a:buClr>
                <a:srgbClr val="33CC33"/>
              </a:buClr>
              <a:defRPr/>
            </a:pPr>
            <a:endParaRPr lang="fr-FR" altLang="fr-FR" sz="1600" b="1" i="1" dirty="0">
              <a:solidFill>
                <a:srgbClr val="000099"/>
              </a:solidFill>
            </a:endParaRPr>
          </a:p>
          <a:p>
            <a:pPr algn="ctr" fontAlgn="auto">
              <a:spcBef>
                <a:spcPts val="0"/>
              </a:spcBef>
              <a:spcAft>
                <a:spcPts val="0"/>
              </a:spcAft>
              <a:buClr>
                <a:srgbClr val="33CC33"/>
              </a:buClr>
              <a:defRPr/>
            </a:pPr>
            <a:r>
              <a:rPr lang="fr-FR" altLang="fr-FR" b="1" dirty="0" err="1">
                <a:solidFill>
                  <a:srgbClr val="000099"/>
                </a:solidFill>
                <a:latin typeface="Arial"/>
              </a:rPr>
              <a:t>Rhus</a:t>
            </a:r>
            <a:r>
              <a:rPr lang="fr-FR" altLang="fr-FR" b="1" dirty="0">
                <a:solidFill>
                  <a:srgbClr val="000099"/>
                </a:solidFill>
                <a:latin typeface="Arial"/>
              </a:rPr>
              <a:t> </a:t>
            </a:r>
            <a:r>
              <a:rPr lang="fr-FR" altLang="fr-FR" b="1" dirty="0" err="1">
                <a:solidFill>
                  <a:srgbClr val="000099"/>
                </a:solidFill>
                <a:latin typeface="Arial"/>
              </a:rPr>
              <a:t>toxicodendron</a:t>
            </a:r>
            <a:r>
              <a:rPr lang="fr-FR" altLang="fr-FR" b="1" dirty="0">
                <a:solidFill>
                  <a:srgbClr val="000099"/>
                </a:solidFill>
                <a:latin typeface="Arial"/>
              </a:rPr>
              <a:t> 9 CH</a:t>
            </a:r>
          </a:p>
          <a:p>
            <a:pPr algn="ctr" fontAlgn="auto">
              <a:spcBef>
                <a:spcPts val="0"/>
              </a:spcBef>
              <a:spcAft>
                <a:spcPts val="0"/>
              </a:spcAft>
              <a:defRPr/>
            </a:pPr>
            <a:r>
              <a:rPr lang="fr-FR" altLang="fr-FR" sz="1600" dirty="0">
                <a:solidFill>
                  <a:srgbClr val="000099"/>
                </a:solidFill>
                <a:latin typeface="Arial"/>
              </a:rPr>
              <a:t>5 granules 3 fois par jour</a:t>
            </a:r>
          </a:p>
        </p:txBody>
      </p:sp>
      <p:sp>
        <p:nvSpPr>
          <p:cNvPr id="469006" name="Rectangle 10"/>
          <p:cNvSpPr>
            <a:spLocks noChangeArrowheads="1"/>
          </p:cNvSpPr>
          <p:nvPr/>
        </p:nvSpPr>
        <p:spPr bwMode="auto">
          <a:xfrm>
            <a:off x="1944665" y="4385117"/>
            <a:ext cx="3265488" cy="2228850"/>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33CC33"/>
              </a:buClr>
            </a:pPr>
            <a:r>
              <a:rPr lang="fr-FR" altLang="fr-FR" sz="1600">
                <a:solidFill>
                  <a:srgbClr val="000099"/>
                </a:solidFill>
              </a:rPr>
              <a:t>Vésicules  transparentes puis purulentes </a:t>
            </a:r>
          </a:p>
          <a:p>
            <a:pPr algn="ctr">
              <a:buClr>
                <a:srgbClr val="33CC33"/>
              </a:buClr>
            </a:pPr>
            <a:r>
              <a:rPr lang="fr-FR" altLang="fr-FR" sz="1600" b="1">
                <a:solidFill>
                  <a:srgbClr val="000099"/>
                </a:solidFill>
              </a:rPr>
              <a:t>    </a:t>
            </a:r>
            <a:r>
              <a:rPr lang="fr-FR" altLang="fr-FR" sz="1600">
                <a:solidFill>
                  <a:srgbClr val="000099"/>
                </a:solidFill>
              </a:rPr>
              <a:t>Localisation sur le </a:t>
            </a:r>
            <a:r>
              <a:rPr lang="fr-FR" altLang="fr-FR" sz="1600" b="1">
                <a:solidFill>
                  <a:srgbClr val="000099"/>
                </a:solidFill>
              </a:rPr>
              <a:t>siège ou les parties génitales</a:t>
            </a:r>
            <a:endParaRPr lang="fr-FR" altLang="fr-FR" sz="1600" b="1">
              <a:solidFill>
                <a:srgbClr val="000099"/>
              </a:solidFill>
              <a:cs typeface="Arial" panose="020B0604020202020204" pitchFamily="34" charset="0"/>
            </a:endParaRPr>
          </a:p>
          <a:p>
            <a:pPr algn="ctr"/>
            <a:r>
              <a:rPr lang="fr-FR" altLang="fr-FR" sz="1600" b="1">
                <a:solidFill>
                  <a:srgbClr val="000099"/>
                </a:solidFill>
              </a:rPr>
              <a:t>Prurit intense et douloureux</a:t>
            </a:r>
            <a:endParaRPr lang="fr-FR" altLang="fr-FR" sz="1600">
              <a:solidFill>
                <a:srgbClr val="000099"/>
              </a:solidFill>
              <a:cs typeface="Arial" panose="020B0604020202020204" pitchFamily="34" charset="0"/>
            </a:endParaRP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Croton tiglium 15 CH</a:t>
            </a:r>
          </a:p>
          <a:p>
            <a:pPr algn="ctr"/>
            <a:r>
              <a:rPr lang="fr-FR" altLang="fr-FR" sz="1600">
                <a:solidFill>
                  <a:srgbClr val="000099"/>
                </a:solidFill>
                <a:ea typeface="MS PGothic" panose="020B0600070205080204" pitchFamily="34" charset="-128"/>
                <a:cs typeface="Arial" panose="020B0604020202020204" pitchFamily="34" charset="0"/>
              </a:rPr>
              <a:t>5 granules 3 fois par jour</a:t>
            </a:r>
          </a:p>
        </p:txBody>
      </p:sp>
      <p:sp>
        <p:nvSpPr>
          <p:cNvPr id="449549" name="Oval 13"/>
          <p:cNvSpPr>
            <a:spLocks noChangeArrowheads="1"/>
          </p:cNvSpPr>
          <p:nvPr/>
        </p:nvSpPr>
        <p:spPr bwMode="auto">
          <a:xfrm>
            <a:off x="5302250" y="302895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35021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50216" name="Rectangle 4"/>
          <p:cNvSpPr>
            <a:spLocks noChangeArrowheads="1"/>
          </p:cNvSpPr>
          <p:nvPr/>
        </p:nvSpPr>
        <p:spPr bwMode="auto">
          <a:xfrm>
            <a:off x="271463" y="1552575"/>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vésiculeux </a:t>
            </a:r>
            <a:r>
              <a:rPr lang="fr-FR" altLang="fr-FR">
                <a:solidFill>
                  <a:srgbClr val="000099"/>
                </a:solidFill>
                <a:cs typeface="Arial" panose="020B0604020202020204" pitchFamily="34" charset="0"/>
              </a:rPr>
              <a:t>:</a:t>
            </a:r>
          </a:p>
        </p:txBody>
      </p:sp>
      <p:sp>
        <p:nvSpPr>
          <p:cNvPr id="11" name="Rectangle 10"/>
          <p:cNvSpPr>
            <a:spLocks noChangeArrowheads="1"/>
          </p:cNvSpPr>
          <p:nvPr/>
        </p:nvSpPr>
        <p:spPr bwMode="auto">
          <a:xfrm>
            <a:off x="8482013" y="2974975"/>
            <a:ext cx="3495675" cy="1884363"/>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lnSpc>
                <a:spcPct val="90000"/>
              </a:lnSpc>
              <a:spcBef>
                <a:spcPts val="0"/>
              </a:spcBef>
              <a:spcAft>
                <a:spcPts val="0"/>
              </a:spcAft>
              <a:defRPr/>
            </a:pPr>
            <a:r>
              <a:rPr lang="fr-FR" altLang="fr-FR" sz="1600" b="1" dirty="0">
                <a:solidFill>
                  <a:srgbClr val="000099"/>
                </a:solidFill>
                <a:cs typeface="Arial" panose="020B0604020202020204" pitchFamily="34" charset="0"/>
              </a:rPr>
              <a:t>Vésicules</a:t>
            </a:r>
            <a:r>
              <a:rPr lang="fr-FR" altLang="fr-FR" sz="1600" dirty="0">
                <a:solidFill>
                  <a:srgbClr val="000099"/>
                </a:solidFill>
                <a:cs typeface="Arial" panose="020B0604020202020204" pitchFamily="34" charset="0"/>
              </a:rPr>
              <a:t> à </a:t>
            </a:r>
            <a:r>
              <a:rPr lang="fr-FR" altLang="fr-FR" sz="1600" b="1" dirty="0">
                <a:solidFill>
                  <a:srgbClr val="000099"/>
                </a:solidFill>
                <a:cs typeface="Arial" panose="020B0604020202020204" pitchFamily="34" charset="0"/>
              </a:rPr>
              <a:t>contenu</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épais</a:t>
            </a:r>
            <a:r>
              <a:rPr lang="fr-FR" altLang="fr-FR" sz="1600" dirty="0">
                <a:solidFill>
                  <a:srgbClr val="000099"/>
                </a:solidFill>
                <a:cs typeface="Arial" panose="020B0604020202020204" pitchFamily="34" charset="0"/>
              </a:rPr>
              <a:t> </a:t>
            </a:r>
            <a:r>
              <a:rPr lang="fr-FR" altLang="fr-FR" sz="1600" b="1" dirty="0">
                <a:solidFill>
                  <a:srgbClr val="000099"/>
                </a:solidFill>
                <a:cs typeface="Arial" panose="020B0604020202020204" pitchFamily="34" charset="0"/>
              </a:rPr>
              <a:t>jaunâtre</a:t>
            </a:r>
            <a:r>
              <a:rPr lang="fr-FR" altLang="fr-FR" sz="1600" dirty="0">
                <a:solidFill>
                  <a:srgbClr val="000099"/>
                </a:solidFill>
                <a:cs typeface="Arial" panose="020B0604020202020204" pitchFamily="34" charset="0"/>
              </a:rPr>
              <a:t> devenant brun </a:t>
            </a:r>
          </a:p>
          <a:p>
            <a:pPr marL="268288" indent="-268288" algn="ctr" fontAlgn="auto">
              <a:lnSpc>
                <a:spcPct val="90000"/>
              </a:lnSpc>
              <a:spcBef>
                <a:spcPts val="0"/>
              </a:spcBef>
              <a:spcAft>
                <a:spcPts val="0"/>
              </a:spcAft>
              <a:defRPr/>
            </a:pPr>
            <a:r>
              <a:rPr lang="fr-FR" altLang="fr-FR" sz="1600" b="1" dirty="0">
                <a:solidFill>
                  <a:srgbClr val="000099"/>
                </a:solidFill>
                <a:cs typeface="Arial" panose="020B0604020202020204" pitchFamily="34" charset="0"/>
              </a:rPr>
              <a:t>croûtes</a:t>
            </a:r>
            <a:r>
              <a:rPr lang="fr-FR" altLang="fr-FR" sz="1600" dirty="0">
                <a:solidFill>
                  <a:srgbClr val="000099"/>
                </a:solidFill>
                <a:cs typeface="Arial" panose="020B0604020202020204" pitchFamily="34" charset="0"/>
              </a:rPr>
              <a:t> épaisses dissimulant un pus épais et irritant</a:t>
            </a:r>
            <a:endParaRPr lang="fr-FR" altLang="fr-FR" sz="1600" b="1" dirty="0">
              <a:solidFill>
                <a:srgbClr val="000099"/>
              </a:solidFill>
              <a:cs typeface="Arial" panose="020B0604020202020204" pitchFamily="34" charset="0"/>
            </a:endParaRPr>
          </a:p>
          <a:p>
            <a:pPr algn="ctr">
              <a:defRPr/>
            </a:pPr>
            <a:r>
              <a:rPr lang="fr-FR" altLang="fr-FR" sz="1600" dirty="0">
                <a:solidFill>
                  <a:srgbClr val="000099"/>
                </a:solidFill>
                <a:cs typeface="Arial" panose="020B0604020202020204" pitchFamily="34" charset="0"/>
              </a:rPr>
              <a:t>                       </a:t>
            </a:r>
          </a:p>
          <a:p>
            <a:pPr algn="ctr" eaLnBrk="0" fontAlgn="auto" hangingPunct="0">
              <a:spcBef>
                <a:spcPts val="0"/>
              </a:spcBef>
              <a:spcAft>
                <a:spcPts val="0"/>
              </a:spcAft>
              <a:buClr>
                <a:srgbClr val="62C400"/>
              </a:buClr>
              <a:defRPr/>
            </a:pPr>
            <a:r>
              <a:rPr lang="fr-FR" altLang="fr-FR" b="1" dirty="0" err="1">
                <a:solidFill>
                  <a:srgbClr val="000099"/>
                </a:solidFill>
                <a:latin typeface="Arial"/>
              </a:rPr>
              <a:t>Mezereum</a:t>
            </a:r>
            <a:r>
              <a:rPr lang="fr-FR" altLang="fr-FR" b="1" dirty="0">
                <a:solidFill>
                  <a:srgbClr val="000099"/>
                </a:solidFill>
                <a:latin typeface="Arial"/>
              </a:rPr>
              <a:t> 15 CH</a:t>
            </a:r>
          </a:p>
          <a:p>
            <a:pPr algn="ctr" fontAlgn="auto">
              <a:spcBef>
                <a:spcPts val="0"/>
              </a:spcBef>
              <a:spcAft>
                <a:spcPts val="0"/>
              </a:spcAft>
              <a:defRPr/>
            </a:pPr>
            <a:r>
              <a:rPr lang="fr-FR" altLang="fr-FR" sz="1600" dirty="0">
                <a:solidFill>
                  <a:srgbClr val="000099"/>
                </a:solidFill>
                <a:latin typeface="Arial"/>
              </a:rPr>
              <a:t>5 granules 3 fois par jour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900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900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900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900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900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6">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9006">
                                            <p:txEl>
                                              <p:pRg st="2" end="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69006">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90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52258" name="Rectangle 4"/>
          <p:cNvSpPr>
            <a:spLocks noChangeArrowheads="1"/>
          </p:cNvSpPr>
          <p:nvPr/>
        </p:nvSpPr>
        <p:spPr bwMode="auto">
          <a:xfrm>
            <a:off x="271463" y="1697038"/>
            <a:ext cx="178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suintant </a:t>
            </a:r>
            <a:r>
              <a:rPr lang="fr-FR" altLang="fr-FR">
                <a:solidFill>
                  <a:srgbClr val="000099"/>
                </a:solidFill>
                <a:cs typeface="Arial" panose="020B0604020202020204" pitchFamily="34" charset="0"/>
              </a:rPr>
              <a:t>:</a:t>
            </a:r>
          </a:p>
        </p:txBody>
      </p:sp>
      <p:sp>
        <p:nvSpPr>
          <p:cNvPr id="16" name="Rectangle 15"/>
          <p:cNvSpPr>
            <a:spLocks noChangeArrowheads="1"/>
          </p:cNvSpPr>
          <p:nvPr/>
        </p:nvSpPr>
        <p:spPr bwMode="auto">
          <a:xfrm>
            <a:off x="347663" y="2090738"/>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rPr>
              <a:t>Liquide épais, visqueux, </a:t>
            </a:r>
            <a:r>
              <a:rPr lang="fr-FR" altLang="fr-FR" sz="1600" b="1">
                <a:solidFill>
                  <a:srgbClr val="000099"/>
                </a:solidFill>
              </a:rPr>
              <a:t>jaune, comme du miel</a:t>
            </a:r>
          </a:p>
          <a:p>
            <a:pPr>
              <a:buClr>
                <a:srgbClr val="33CC33"/>
              </a:buClr>
            </a:pPr>
            <a:r>
              <a:rPr lang="fr-FR" altLang="fr-FR" sz="1600" b="1">
                <a:solidFill>
                  <a:srgbClr val="000099"/>
                </a:solidFill>
              </a:rPr>
              <a:t>     croûtelles jaunes d’or </a:t>
            </a:r>
            <a:r>
              <a:rPr lang="fr-FR" altLang="fr-FR" sz="1600">
                <a:solidFill>
                  <a:srgbClr val="000099"/>
                </a:solidFill>
              </a:rPr>
              <a:t>ou jaune-brun </a:t>
            </a:r>
          </a:p>
          <a:p>
            <a:pPr>
              <a:buClr>
                <a:srgbClr val="33CC33"/>
              </a:buClr>
            </a:pPr>
            <a:r>
              <a:rPr lang="fr-FR" altLang="fr-FR" sz="1600">
                <a:solidFill>
                  <a:srgbClr val="000099"/>
                </a:solidFill>
                <a:cs typeface="Arial" panose="020B0604020202020204" pitchFamily="34" charset="0"/>
              </a:rPr>
              <a:t>     Localisations : derrière les oreilles, visage, plis de flexion ou d’obésité, organes génitaux</a:t>
            </a:r>
          </a:p>
          <a:p>
            <a:pPr>
              <a:buClr>
                <a:srgbClr val="33CC33"/>
              </a:buClr>
            </a:pPr>
            <a:endParaRPr lang="fr-FR" altLang="fr-FR" sz="1600" b="1">
              <a:solidFill>
                <a:srgbClr val="000099"/>
              </a:solidFill>
            </a:endParaRPr>
          </a:p>
        </p:txBody>
      </p:sp>
      <p:sp>
        <p:nvSpPr>
          <p:cNvPr id="19" name="Text Box 6"/>
          <p:cNvSpPr>
            <a:spLocks noChangeArrowheads="1"/>
          </p:cNvSpPr>
          <p:nvPr/>
        </p:nvSpPr>
        <p:spPr bwMode="auto">
          <a:xfrm>
            <a:off x="8570913" y="2066925"/>
            <a:ext cx="25781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Graphites 15 CH</a:t>
            </a:r>
          </a:p>
          <a:p>
            <a:pPr algn="r" eaLnBrk="0" hangingPunct="0"/>
            <a:r>
              <a:rPr lang="fr-FR" altLang="fr-FR" sz="1600">
                <a:solidFill>
                  <a:srgbClr val="000099"/>
                </a:solidFill>
                <a:cs typeface="Arial" panose="020B0604020202020204" pitchFamily="34" charset="0"/>
              </a:rPr>
              <a:t>5 granules 3 fois par jour</a:t>
            </a:r>
          </a:p>
        </p:txBody>
      </p:sp>
      <p:pic>
        <p:nvPicPr>
          <p:cNvPr id="20" name="Image 19"/>
          <p:cNvPicPr/>
          <p:nvPr/>
        </p:nvPicPr>
        <p:blipFill>
          <a:blip r:embed="rId4"/>
          <a:stretch>
            <a:fillRect/>
          </a:stretch>
        </p:blipFill>
        <p:spPr>
          <a:xfrm>
            <a:off x="4225925" y="2955925"/>
            <a:ext cx="3844925"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7663" y="2216150"/>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Tx/>
              <a:buBlip>
                <a:blip r:embed="rId3"/>
              </a:buBlip>
            </a:pPr>
            <a:r>
              <a:rPr lang="fr-FR" altLang="fr-FR" sz="1600">
                <a:solidFill>
                  <a:srgbClr val="000099"/>
                </a:solidFill>
                <a:cs typeface="Arial" panose="020B0604020202020204" pitchFamily="34" charset="0"/>
              </a:rPr>
              <a:t>Desquamation </a:t>
            </a:r>
            <a:r>
              <a:rPr lang="fr-FR" altLang="fr-FR" sz="1600" b="1">
                <a:solidFill>
                  <a:srgbClr val="000099"/>
                </a:solidFill>
              </a:rPr>
              <a:t>fines</a:t>
            </a:r>
            <a:r>
              <a:rPr lang="fr-FR" altLang="fr-FR" sz="1600">
                <a:solidFill>
                  <a:srgbClr val="000099"/>
                </a:solidFill>
              </a:rPr>
              <a:t> (comme de la farine)</a:t>
            </a:r>
          </a:p>
          <a:p>
            <a:pPr eaLnBrk="0" hangingPunct="0"/>
            <a:r>
              <a:rPr lang="fr-FR" altLang="fr-FR" sz="1600">
                <a:solidFill>
                  <a:srgbClr val="000099"/>
                </a:solidFill>
                <a:cs typeface="Arial" panose="020B0604020202020204" pitchFamily="34" charset="0"/>
              </a:rPr>
              <a:t>    ou "peau d’éléphant"</a:t>
            </a:r>
          </a:p>
          <a:p>
            <a:pPr eaLnBrk="0" hangingPunct="0"/>
            <a:r>
              <a:rPr lang="fr-FR" altLang="fr-FR" sz="1600">
                <a:solidFill>
                  <a:srgbClr val="000099"/>
                </a:solidFill>
                <a:cs typeface="Arial" panose="020B0604020202020204" pitchFamily="34" charset="0"/>
              </a:rPr>
              <a:t>    </a:t>
            </a:r>
            <a:r>
              <a:rPr lang="fr-FR" altLang="fr-FR" sz="1600" b="1">
                <a:solidFill>
                  <a:srgbClr val="000099"/>
                </a:solidFill>
              </a:rPr>
              <a:t>prurit</a:t>
            </a:r>
            <a:r>
              <a:rPr lang="fr-FR" altLang="fr-FR" sz="1600">
                <a:solidFill>
                  <a:srgbClr val="000099"/>
                </a:solidFill>
              </a:rPr>
              <a:t> </a:t>
            </a:r>
            <a:r>
              <a:rPr lang="fr-FR" altLang="fr-FR" sz="1600" b="1">
                <a:solidFill>
                  <a:srgbClr val="000099"/>
                </a:solidFill>
              </a:rPr>
              <a:t>brûlant</a:t>
            </a:r>
            <a:r>
              <a:rPr lang="fr-FR" altLang="fr-FR" sz="1600">
                <a:solidFill>
                  <a:srgbClr val="000099"/>
                </a:solidFill>
              </a:rPr>
              <a:t> </a:t>
            </a:r>
            <a:r>
              <a:rPr lang="fr-FR" altLang="fr-FR" sz="1600" b="1" i="1">
                <a:solidFill>
                  <a:srgbClr val="000099"/>
                </a:solidFill>
              </a:rPr>
              <a:t>amélioré par la chaleur</a:t>
            </a:r>
            <a:endParaRPr lang="fr-FR" altLang="fr-FR" sz="1600" b="1">
              <a:solidFill>
                <a:srgbClr val="000099"/>
              </a:solidFill>
            </a:endParaRPr>
          </a:p>
        </p:txBody>
      </p:sp>
      <p:sp>
        <p:nvSpPr>
          <p:cNvPr id="3" name="Text Box 6"/>
          <p:cNvSpPr>
            <a:spLocks noChangeArrowheads="1"/>
          </p:cNvSpPr>
          <p:nvPr/>
        </p:nvSpPr>
        <p:spPr bwMode="auto">
          <a:xfrm>
            <a:off x="8318500" y="2232025"/>
            <a:ext cx="28130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Arsenicum album 9 CH</a:t>
            </a:r>
          </a:p>
          <a:p>
            <a:pPr algn="r" eaLnBrk="0" hangingPunct="0"/>
            <a:r>
              <a:rPr lang="fr-FR" altLang="fr-FR" sz="1600">
                <a:solidFill>
                  <a:srgbClr val="000099"/>
                </a:solidFill>
                <a:cs typeface="Arial" panose="020B0604020202020204" pitchFamily="34" charset="0"/>
              </a:rPr>
              <a:t>5 granules 2 fois par jour</a:t>
            </a:r>
          </a:p>
        </p:txBody>
      </p:sp>
      <p:sp>
        <p:nvSpPr>
          <p:cNvPr id="354307" name="Rectangle 4"/>
          <p:cNvSpPr>
            <a:spLocks noChangeArrowheads="1"/>
          </p:cNvSpPr>
          <p:nvPr/>
        </p:nvSpPr>
        <p:spPr bwMode="auto">
          <a:xfrm>
            <a:off x="271463" y="1695450"/>
            <a:ext cx="330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squameux et fissuraire </a:t>
            </a:r>
            <a:r>
              <a:rPr lang="fr-FR" altLang="fr-FR">
                <a:solidFill>
                  <a:srgbClr val="000099"/>
                </a:solidFill>
                <a:cs typeface="Arial" panose="020B0604020202020204" pitchFamily="34" charset="0"/>
              </a:rPr>
              <a:t>:</a:t>
            </a:r>
          </a:p>
        </p:txBody>
      </p:sp>
      <p:sp>
        <p:nvSpPr>
          <p:cNvPr id="35430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pic>
        <p:nvPicPr>
          <p:cNvPr id="10" name="Image 9"/>
          <p:cNvPicPr>
            <a:picLocks noChangeAspect="1"/>
          </p:cNvPicPr>
          <p:nvPr/>
        </p:nvPicPr>
        <p:blipFill>
          <a:blip r:embed="rId4"/>
          <a:stretch>
            <a:fillRect/>
          </a:stretch>
        </p:blipFill>
        <p:spPr>
          <a:xfrm>
            <a:off x="4162425" y="3248025"/>
            <a:ext cx="3995738" cy="32305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31800" y="2178050"/>
            <a:ext cx="6096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Dermatose squameuse chronique </a:t>
            </a:r>
            <a:endParaRPr lang="fr-FR" altLang="fr-FR" sz="1600">
              <a:solidFill>
                <a:srgbClr val="000099"/>
              </a:solidFill>
            </a:endParaRPr>
          </a:p>
          <a:p>
            <a:pPr>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Squames de grande taille</a:t>
            </a:r>
            <a:endParaRPr lang="fr-FR" altLang="fr-FR" sz="1600">
              <a:solidFill>
                <a:srgbClr val="000099"/>
              </a:solidFill>
            </a:endParaRPr>
          </a:p>
          <a:p>
            <a:pPr>
              <a:buClr>
                <a:srgbClr val="3333CC"/>
              </a:buClr>
              <a:buSzPts val="1800"/>
            </a:pPr>
            <a:r>
              <a:rPr lang="fr-FR" altLang="fr-FR" sz="1600">
                <a:solidFill>
                  <a:srgbClr val="000099"/>
                </a:solidFill>
                <a:cs typeface="Arial" panose="020B0604020202020204" pitchFamily="34" charset="0"/>
                <a:sym typeface="Arial" panose="020B0604020202020204" pitchFamily="34" charset="0"/>
              </a:rPr>
              <a:t>Eczéma lichénifié : peau sèche épaissie avec des stries</a:t>
            </a:r>
            <a:endParaRPr lang="fr-FR" altLang="fr-FR" sz="1600">
              <a:solidFill>
                <a:srgbClr val="000099"/>
              </a:solidFill>
            </a:endParaRPr>
          </a:p>
        </p:txBody>
      </p:sp>
      <p:sp>
        <p:nvSpPr>
          <p:cNvPr id="4" name="Text Box 6"/>
          <p:cNvSpPr>
            <a:spLocks noChangeArrowheads="1"/>
          </p:cNvSpPr>
          <p:nvPr/>
        </p:nvSpPr>
        <p:spPr bwMode="auto">
          <a:xfrm>
            <a:off x="8024813" y="2178050"/>
            <a:ext cx="310673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Arsenicum iodatum 9 CH</a:t>
            </a:r>
          </a:p>
          <a:p>
            <a:pPr algn="r" eaLnBrk="0" hangingPunct="0"/>
            <a:r>
              <a:rPr lang="fr-FR" altLang="fr-FR" sz="1600">
                <a:solidFill>
                  <a:srgbClr val="000099"/>
                </a:solidFill>
                <a:cs typeface="Arial" panose="020B0604020202020204" pitchFamily="34" charset="0"/>
              </a:rPr>
              <a:t>5 granules 2 fois par jour</a:t>
            </a:r>
          </a:p>
        </p:txBody>
      </p:sp>
      <p:sp>
        <p:nvSpPr>
          <p:cNvPr id="35635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7613" y="3189288"/>
            <a:ext cx="4549775" cy="3413125"/>
          </a:xfrm>
          <a:prstGeom prst="rect">
            <a:avLst/>
          </a:prstGeom>
          <a:ln>
            <a:noFill/>
          </a:ln>
          <a:effectLst>
            <a:outerShdw blurRad="292100" dist="139700" dir="2700000" algn="tl" rotWithShape="0">
              <a:srgbClr val="333333">
                <a:alpha val="65000"/>
              </a:srgbClr>
            </a:outerShdw>
          </a:effectLst>
        </p:spPr>
      </p:pic>
      <p:sp>
        <p:nvSpPr>
          <p:cNvPr id="356357" name="Rectangle 4"/>
          <p:cNvSpPr>
            <a:spLocks noChangeArrowheads="1"/>
          </p:cNvSpPr>
          <p:nvPr/>
        </p:nvSpPr>
        <p:spPr bwMode="auto">
          <a:xfrm>
            <a:off x="271463" y="1695450"/>
            <a:ext cx="330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squameux et fissuraire </a:t>
            </a:r>
            <a:r>
              <a:rPr lang="fr-FR" altLang="fr-FR">
                <a:solidFill>
                  <a:srgbClr val="000099"/>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ZoneTexte 1"/>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 name="Shape 1396"/>
          <p:cNvSpPr txBox="1">
            <a:spLocks/>
          </p:cNvSpPr>
          <p:nvPr/>
        </p:nvSpPr>
        <p:spPr bwMode="auto">
          <a:xfrm>
            <a:off x="330200" y="2165350"/>
            <a:ext cx="6008688"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363"/>
              </a:spcBef>
              <a:buClr>
                <a:srgbClr val="3333CC"/>
              </a:buClr>
              <a:buSzPts val="1800"/>
              <a:buFontTx/>
              <a:buBlip>
                <a:blip r:embed="rId3"/>
              </a:buBlip>
            </a:pPr>
            <a:r>
              <a:rPr lang="fr-FR" altLang="fr-FR" sz="1600">
                <a:solidFill>
                  <a:srgbClr val="000099"/>
                </a:solidFill>
                <a:cs typeface="Arial" panose="020B0604020202020204" pitchFamily="34" charset="0"/>
                <a:sym typeface="Arial" panose="020B0604020202020204" pitchFamily="34" charset="0"/>
              </a:rPr>
              <a:t>Aspect </a:t>
            </a:r>
            <a:r>
              <a:rPr lang="fr-FR" altLang="fr-FR" sz="1600" b="1">
                <a:solidFill>
                  <a:srgbClr val="000099"/>
                </a:solidFill>
                <a:cs typeface="Arial" panose="020B0604020202020204" pitchFamily="34" charset="0"/>
                <a:sym typeface="Arial" panose="020B0604020202020204" pitchFamily="34" charset="0"/>
              </a:rPr>
              <a:t>fissuraire chronique</a:t>
            </a:r>
            <a:r>
              <a:rPr lang="fr-FR" altLang="fr-FR" sz="1600">
                <a:solidFill>
                  <a:srgbClr val="000099"/>
                </a:solidFill>
                <a:cs typeface="Arial" panose="020B0604020202020204" pitchFamily="34" charset="0"/>
                <a:sym typeface="Arial" panose="020B0604020202020204" pitchFamily="34" charset="0"/>
              </a:rPr>
              <a:t>, fissures profondes</a:t>
            </a:r>
            <a:endParaRPr lang="fr-FR" altLang="fr-FR" sz="1600">
              <a:solidFill>
                <a:srgbClr val="000099"/>
              </a:solidFill>
            </a:endParaRPr>
          </a:p>
          <a:p>
            <a:pPr eaLnBrk="0" hangingPunct="0">
              <a:buClr>
                <a:srgbClr val="3333CC"/>
              </a:buClr>
              <a:buSzPts val="1800"/>
            </a:pPr>
            <a:r>
              <a:rPr lang="fr-FR" altLang="fr-FR" sz="1600" b="1">
                <a:solidFill>
                  <a:srgbClr val="000099"/>
                </a:solidFill>
                <a:cs typeface="Arial" panose="020B0604020202020204" pitchFamily="34" charset="0"/>
                <a:sym typeface="Arial" panose="020B0604020202020204" pitchFamily="34" charset="0"/>
              </a:rPr>
              <a:t>    Peau aspect sale</a:t>
            </a:r>
            <a:endParaRPr lang="fr-FR" altLang="fr-FR" sz="1600">
              <a:solidFill>
                <a:srgbClr val="000099"/>
              </a:solidFill>
            </a:endParaRPr>
          </a:p>
          <a:p>
            <a:pPr eaLnBrk="0" hangingPunct="0">
              <a:buClr>
                <a:srgbClr val="3333CC"/>
              </a:buClr>
              <a:buSzPts val="1800"/>
            </a:pPr>
            <a:r>
              <a:rPr lang="fr-FR" altLang="fr-FR" sz="1600">
                <a:solidFill>
                  <a:srgbClr val="000099"/>
                </a:solidFill>
                <a:cs typeface="Arial" panose="020B0604020202020204" pitchFamily="34" charset="0"/>
                <a:sym typeface="Arial" panose="020B0604020202020204" pitchFamily="34" charset="0"/>
              </a:rPr>
              <a:t>    Eczéma des conduits auditifs externes</a:t>
            </a:r>
            <a:endParaRPr lang="fr-FR" altLang="fr-FR" sz="1600">
              <a:solidFill>
                <a:srgbClr val="000099"/>
              </a:solidFill>
            </a:endParaRPr>
          </a:p>
          <a:p>
            <a:pPr eaLnBrk="0" hangingPunct="0">
              <a:buClr>
                <a:srgbClr val="3333CC"/>
              </a:buClr>
              <a:buSzPts val="1800"/>
            </a:pPr>
            <a:r>
              <a:rPr lang="fr-FR" altLang="fr-FR" sz="1600">
                <a:solidFill>
                  <a:srgbClr val="000099"/>
                </a:solidFill>
                <a:cs typeface="Arial" panose="020B0604020202020204" pitchFamily="34" charset="0"/>
                <a:sym typeface="Arial" panose="020B0604020202020204" pitchFamily="34" charset="0"/>
              </a:rPr>
              <a:t>    Eczéma de contact (produis hydrocarbures, lessives)</a:t>
            </a:r>
          </a:p>
          <a:p>
            <a:pPr eaLnBrk="0" hangingPunct="0">
              <a:spcBef>
                <a:spcPts val="363"/>
              </a:spcBef>
              <a:buClr>
                <a:srgbClr val="000000"/>
              </a:buClr>
              <a:buSzPts val="18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363"/>
              </a:spcBef>
              <a:buClr>
                <a:srgbClr val="000000"/>
              </a:buClr>
              <a:buSzPts val="18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638"/>
              </a:spcBef>
              <a:buClr>
                <a:srgbClr val="000000"/>
              </a:buClr>
              <a:buSzPts val="32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475"/>
              </a:spcBef>
              <a:buClr>
                <a:srgbClr val="000000"/>
              </a:buClr>
              <a:buSzPts val="24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a:p>
            <a:pPr eaLnBrk="0" hangingPunct="0">
              <a:spcBef>
                <a:spcPts val="475"/>
              </a:spcBef>
              <a:buClr>
                <a:srgbClr val="000000"/>
              </a:buClr>
              <a:buSzPts val="2400"/>
              <a:buFont typeface="Arial" panose="020B0604020202020204" pitchFamily="34" charset="0"/>
              <a:buNone/>
            </a:pPr>
            <a:endParaRPr lang="fr-FR" altLang="fr-FR" sz="1600">
              <a:solidFill>
                <a:srgbClr val="000099"/>
              </a:solidFill>
              <a:cs typeface="Arial" panose="020B0604020202020204" pitchFamily="34" charset="0"/>
              <a:sym typeface="Arial" panose="020B0604020202020204" pitchFamily="34" charset="0"/>
            </a:endParaRPr>
          </a:p>
        </p:txBody>
      </p:sp>
      <p:sp>
        <p:nvSpPr>
          <p:cNvPr id="4" name="Text Box 6"/>
          <p:cNvSpPr>
            <a:spLocks noChangeArrowheads="1"/>
          </p:cNvSpPr>
          <p:nvPr/>
        </p:nvSpPr>
        <p:spPr bwMode="auto">
          <a:xfrm>
            <a:off x="8535988" y="2187575"/>
            <a:ext cx="26082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Petroleum 9 CH</a:t>
            </a:r>
          </a:p>
          <a:p>
            <a:pPr algn="r" eaLnBrk="0" hangingPunct="0"/>
            <a:r>
              <a:rPr lang="fr-FR" altLang="fr-FR" sz="1600">
                <a:solidFill>
                  <a:srgbClr val="000099"/>
                </a:solidFill>
                <a:cs typeface="Arial" panose="020B0604020202020204" pitchFamily="34" charset="0"/>
              </a:rPr>
              <a:t>5 granules 2 fois par jour</a:t>
            </a:r>
          </a:p>
        </p:txBody>
      </p:sp>
      <p:pic>
        <p:nvPicPr>
          <p:cNvPr id="5" name="Image 4"/>
          <p:cNvPicPr>
            <a:picLocks noChangeAspect="1"/>
          </p:cNvPicPr>
          <p:nvPr/>
        </p:nvPicPr>
        <p:blipFill>
          <a:blip r:embed="rId4"/>
          <a:stretch>
            <a:fillRect/>
          </a:stretch>
        </p:blipFill>
        <p:spPr>
          <a:xfrm>
            <a:off x="3536950" y="3441700"/>
            <a:ext cx="4948238" cy="3041650"/>
          </a:xfrm>
          <a:prstGeom prst="rect">
            <a:avLst/>
          </a:prstGeom>
          <a:ln>
            <a:noFill/>
          </a:ln>
          <a:effectLst>
            <a:outerShdw blurRad="292100" dist="139700" dir="2700000" algn="tl" rotWithShape="0">
              <a:srgbClr val="333333">
                <a:alpha val="65000"/>
              </a:srgbClr>
            </a:outerShdw>
          </a:effectLst>
        </p:spPr>
      </p:pic>
      <p:sp>
        <p:nvSpPr>
          <p:cNvPr id="358405" name="Rectangle 4"/>
          <p:cNvSpPr>
            <a:spLocks noChangeArrowheads="1"/>
          </p:cNvSpPr>
          <p:nvPr/>
        </p:nvSpPr>
        <p:spPr bwMode="auto">
          <a:xfrm>
            <a:off x="271463" y="1695450"/>
            <a:ext cx="330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Stade squameux et fissuraire </a:t>
            </a:r>
            <a:r>
              <a:rPr lang="fr-FR" altLang="fr-FR">
                <a:solidFill>
                  <a:srgbClr val="000099"/>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Dermatologie</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286724"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L’homéopathie au comptoir</a:t>
            </a:r>
          </a:p>
        </p:txBody>
      </p:sp>
      <p:pic>
        <p:nvPicPr>
          <p:cNvPr id="286725" name="Imag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472569" y="2145030"/>
            <a:ext cx="9682086"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dermatologiques </a:t>
            </a:r>
            <a:r>
              <a:rPr lang="fr-FR" altLang="fr-FR" sz="2200" b="1" dirty="0">
                <a:solidFill>
                  <a:srgbClr val="000099"/>
                </a:solidFill>
                <a:cs typeface="Arial" panose="020B0604020202020204" pitchFamily="34" charset="0"/>
              </a:rPr>
              <a:t>les plus couramment rencontrées à l’officine </a:t>
            </a:r>
            <a:r>
              <a:rPr lang="fr-FR" altLang="fr-FR" sz="2200" dirty="0">
                <a:solidFill>
                  <a:srgbClr val="000099"/>
                </a:solidFill>
                <a:cs typeface="Arial" panose="020B0604020202020204" pitchFamily="34" charset="0"/>
              </a:rPr>
              <a:t>:</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lésions observées et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dermatologie : distinction traitement aigu et de terrain, valorisation et accompagnement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Espace réservé du contenu 1"/>
          <p:cNvSpPr>
            <a:spLocks noGrp="1"/>
          </p:cNvSpPr>
          <p:nvPr>
            <p:ph idx="1"/>
          </p:nvPr>
        </p:nvSpPr>
        <p:spPr bwMode="auto">
          <a:xfrm>
            <a:off x="838200" y="2044700"/>
            <a:ext cx="10515600" cy="351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endParaRPr lang="fr-FR" altLang="fr-FR" b="1">
              <a:solidFill>
                <a:srgbClr val="3333CC"/>
              </a:solidFill>
            </a:endParaRPr>
          </a:p>
          <a:p>
            <a:pPr marL="0" indent="0">
              <a:buFontTx/>
              <a:buBlip>
                <a:blip r:embed="rId3"/>
              </a:buBlip>
            </a:pPr>
            <a:r>
              <a:rPr lang="fr-FR" altLang="fr-FR" sz="2000">
                <a:solidFill>
                  <a:srgbClr val="000099"/>
                </a:solidFill>
              </a:rPr>
              <a:t> Eczéma au niveau de la </a:t>
            </a:r>
            <a:r>
              <a:rPr lang="fr-FR" altLang="fr-FR" sz="2000" b="1">
                <a:solidFill>
                  <a:srgbClr val="000099"/>
                </a:solidFill>
              </a:rPr>
              <a:t>paume des mains et de la plante des pieds</a:t>
            </a:r>
          </a:p>
          <a:p>
            <a:pPr marL="0" indent="0">
              <a:buFontTx/>
              <a:buNone/>
            </a:pPr>
            <a:endParaRPr lang="fr-FR" altLang="fr-FR" sz="2000" b="1">
              <a:solidFill>
                <a:srgbClr val="3333CC"/>
              </a:solidFill>
              <a:cs typeface="Arial" panose="020B0604020202020204" pitchFamily="34" charset="0"/>
            </a:endParaRPr>
          </a:p>
          <a:p>
            <a:pPr marL="0" indent="0">
              <a:buFontTx/>
              <a:buBlip>
                <a:blip r:embed="rId3"/>
              </a:buBlip>
            </a:pPr>
            <a:r>
              <a:rPr lang="fr-FR" altLang="fr-FR" sz="2000" b="1">
                <a:solidFill>
                  <a:srgbClr val="000099"/>
                </a:solidFill>
                <a:cs typeface="Arial" panose="020B0604020202020204" pitchFamily="34" charset="0"/>
              </a:rPr>
              <a:t> Vésicules très prurigineuses, </a:t>
            </a:r>
            <a:r>
              <a:rPr lang="fr-FR" altLang="fr-FR" sz="2000">
                <a:solidFill>
                  <a:srgbClr val="000099"/>
                </a:solidFill>
                <a:cs typeface="Arial" panose="020B0604020202020204" pitchFamily="34" charset="0"/>
              </a:rPr>
              <a:t>peuvent confluer pour devenir des </a:t>
            </a:r>
            <a:r>
              <a:rPr lang="fr-FR" altLang="fr-FR" sz="2000" b="1">
                <a:solidFill>
                  <a:srgbClr val="000099"/>
                </a:solidFill>
                <a:cs typeface="Arial" panose="020B0604020202020204" pitchFamily="34" charset="0"/>
              </a:rPr>
              <a:t>bulles</a:t>
            </a:r>
            <a:endParaRPr lang="fr-FR" altLang="fr-FR" sz="2000">
              <a:solidFill>
                <a:srgbClr val="000099"/>
              </a:solidFill>
              <a:cs typeface="Arial" panose="020B0604020202020204" pitchFamily="34" charset="0"/>
            </a:endParaRPr>
          </a:p>
          <a:p>
            <a:pPr marL="0" indent="0">
              <a:buFontTx/>
              <a:buNone/>
            </a:pPr>
            <a:endParaRPr lang="fr-FR" altLang="fr-FR" sz="2000">
              <a:solidFill>
                <a:srgbClr val="000099"/>
              </a:solidFill>
              <a:cs typeface="Arial" panose="020B0604020202020204" pitchFamily="34" charset="0"/>
            </a:endParaRPr>
          </a:p>
          <a:p>
            <a:pPr marL="0" indent="0">
              <a:buFontTx/>
              <a:buBlip>
                <a:blip r:embed="rId3"/>
              </a:buBlip>
            </a:pPr>
            <a:r>
              <a:rPr lang="fr-FR" altLang="fr-FR" sz="2000" b="1">
                <a:solidFill>
                  <a:srgbClr val="000099"/>
                </a:solidFill>
              </a:rPr>
              <a:t> Facteurs déclenchants ou aggravants </a:t>
            </a:r>
            <a:r>
              <a:rPr lang="fr-FR" altLang="fr-FR" sz="2000">
                <a:solidFill>
                  <a:srgbClr val="000099"/>
                </a:solidFill>
              </a:rPr>
              <a:t>: stress, chaleur, infections mycosiques, milieux   humides, transpiration et macération</a:t>
            </a:r>
            <a:endParaRPr lang="fr-FR" altLang="fr-FR" sz="2000">
              <a:solidFill>
                <a:srgbClr val="000099"/>
              </a:solidFill>
              <a:cs typeface="Arial" panose="020B0604020202020204" pitchFamily="34" charset="0"/>
            </a:endParaRPr>
          </a:p>
          <a:p>
            <a:pPr marL="0" indent="0">
              <a:buFontTx/>
              <a:buNone/>
            </a:pPr>
            <a:endParaRPr lang="fr-FR" altLang="fr-FR" sz="2400">
              <a:solidFill>
                <a:srgbClr val="000099"/>
              </a:solidFill>
              <a:cs typeface="Arial" panose="020B0604020202020204" pitchFamily="34" charset="0"/>
            </a:endParaRPr>
          </a:p>
          <a:p>
            <a:pPr marL="0" indent="0"/>
            <a:endParaRPr lang="fr-FR" altLang="fr-FR"/>
          </a:p>
        </p:txBody>
      </p:sp>
      <p:sp>
        <p:nvSpPr>
          <p:cNvPr id="36045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60451"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Dysidrose palmo-plantaire</a:t>
            </a:r>
          </a:p>
        </p:txBody>
      </p:sp>
      <p:sp>
        <p:nvSpPr>
          <p:cNvPr id="6" name="Espace réservé du contenu 2"/>
          <p:cNvSpPr txBox="1">
            <a:spLocks/>
          </p:cNvSpPr>
          <p:nvPr/>
        </p:nvSpPr>
        <p:spPr>
          <a:xfrm>
            <a:off x="266700" y="1673225"/>
            <a:ext cx="38115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10" name="Text Box 6"/>
          <p:cNvSpPr>
            <a:spLocks noChangeArrowheads="1"/>
          </p:cNvSpPr>
          <p:nvPr/>
        </p:nvSpPr>
        <p:spPr bwMode="auto">
          <a:xfrm>
            <a:off x="8093075" y="2078038"/>
            <a:ext cx="30495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Anagallis arvensis  5 CH</a:t>
            </a:r>
          </a:p>
          <a:p>
            <a:pPr algn="r" eaLnBrk="0" hangingPunct="0"/>
            <a:r>
              <a:rPr lang="fr-FR" altLang="fr-FR" sz="1600">
                <a:solidFill>
                  <a:srgbClr val="000099"/>
                </a:solidFill>
                <a:cs typeface="Arial" panose="020B0604020202020204" pitchFamily="34" charset="0"/>
              </a:rPr>
              <a:t>5 granules 3 fois par jour</a:t>
            </a:r>
          </a:p>
        </p:txBody>
      </p:sp>
      <p:sp>
        <p:nvSpPr>
          <p:cNvPr id="17" name="Rectangle 16"/>
          <p:cNvSpPr>
            <a:spLocks noChangeArrowheads="1"/>
          </p:cNvSpPr>
          <p:nvPr/>
        </p:nvSpPr>
        <p:spPr bwMode="auto">
          <a:xfrm>
            <a:off x="347663" y="2085975"/>
            <a:ext cx="6096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Tx/>
              <a:buBlip>
                <a:blip r:embed="rId3"/>
              </a:buBlip>
            </a:pPr>
            <a:r>
              <a:rPr lang="fr-FR" altLang="fr-FR" sz="1600" b="1">
                <a:solidFill>
                  <a:srgbClr val="000099"/>
                </a:solidFill>
              </a:rPr>
              <a:t>Vésicules en bouquet </a:t>
            </a:r>
            <a:r>
              <a:rPr lang="fr-FR" altLang="fr-FR" sz="1600">
                <a:solidFill>
                  <a:srgbClr val="000099"/>
                </a:solidFill>
              </a:rPr>
              <a:t>au niveau </a:t>
            </a:r>
            <a:r>
              <a:rPr lang="fr-FR" altLang="fr-FR" sz="1600" b="1">
                <a:solidFill>
                  <a:srgbClr val="000099"/>
                </a:solidFill>
              </a:rPr>
              <a:t> </a:t>
            </a:r>
            <a:endParaRPr lang="fr-FR" altLang="fr-FR" sz="1600" b="1">
              <a:solidFill>
                <a:srgbClr val="000099"/>
              </a:solidFill>
              <a:cs typeface="Arial" panose="020B0604020202020204" pitchFamily="34" charset="0"/>
            </a:endParaRPr>
          </a:p>
          <a:p>
            <a:pPr eaLnBrk="0" hangingPunct="0">
              <a:spcBef>
                <a:spcPct val="20000"/>
              </a:spcBef>
            </a:pPr>
            <a:r>
              <a:rPr lang="fr-FR" altLang="fr-FR" sz="1600" b="1">
                <a:solidFill>
                  <a:srgbClr val="000099"/>
                </a:solidFill>
              </a:rPr>
              <a:t>      paume des mains et plante des pieds</a:t>
            </a:r>
            <a:endParaRPr lang="fr-FR" altLang="fr-FR" sz="1600" b="1">
              <a:solidFill>
                <a:srgbClr val="000099"/>
              </a:solidFill>
              <a:cs typeface="Arial" panose="020B0604020202020204" pitchFamily="34" charset="0"/>
            </a:endParaRPr>
          </a:p>
        </p:txBody>
      </p:sp>
      <p:sp>
        <p:nvSpPr>
          <p:cNvPr id="362500"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Dysidrose palmo-plantaire</a:t>
            </a:r>
          </a:p>
        </p:txBody>
      </p:sp>
      <p:pic>
        <p:nvPicPr>
          <p:cNvPr id="4" name="Image 3"/>
          <p:cNvPicPr>
            <a:picLocks noChangeAspect="1"/>
          </p:cNvPicPr>
          <p:nvPr/>
        </p:nvPicPr>
        <p:blipFill>
          <a:blip r:embed="rId4"/>
          <a:stretch>
            <a:fillRect/>
          </a:stretch>
        </p:blipFill>
        <p:spPr>
          <a:xfrm>
            <a:off x="3214688" y="2962275"/>
            <a:ext cx="5400675" cy="29527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p:cNvSpPr txBox="1">
            <a:spLocks/>
          </p:cNvSpPr>
          <p:nvPr/>
        </p:nvSpPr>
        <p:spPr>
          <a:xfrm>
            <a:off x="482600" y="2917825"/>
            <a:ext cx="7064375" cy="1033463"/>
          </a:xfrm>
          <a:prstGeom prst="rect">
            <a:avLst/>
          </a:prstGeom>
          <a:solidFill>
            <a:schemeClr val="bg1"/>
          </a:solidFill>
        </p:spPr>
        <p:txBody>
          <a:bodyPr/>
          <a:lstStyle>
            <a:lvl1pPr indent="2746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7763"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pPr>
            <a:endParaRPr lang="fr-FR" altLang="fr-FR" sz="1600">
              <a:solidFill>
                <a:srgbClr val="000099"/>
              </a:solidFill>
              <a:cs typeface="Arial" panose="020B0604020202020204" pitchFamily="34" charset="0"/>
            </a:endParaRPr>
          </a:p>
          <a:p>
            <a:pPr eaLnBrk="0" hangingPunct="0">
              <a:spcBef>
                <a:spcPct val="20000"/>
              </a:spcBef>
              <a:buFontTx/>
              <a:buBlip>
                <a:blip r:embed="rId3"/>
              </a:buBlip>
            </a:pPr>
            <a:r>
              <a:rPr lang="fr-FR" altLang="fr-FR" sz="1600" b="1">
                <a:solidFill>
                  <a:srgbClr val="000099"/>
                </a:solidFill>
                <a:cs typeface="Arial" panose="020B0604020202020204" pitchFamily="34" charset="0"/>
              </a:rPr>
              <a:t>Bulles et phlyctènes</a:t>
            </a:r>
            <a:r>
              <a:rPr lang="fr-FR" altLang="fr-FR" sz="1600">
                <a:solidFill>
                  <a:srgbClr val="000099"/>
                </a:solidFill>
                <a:cs typeface="Arial" panose="020B0604020202020204" pitchFamily="34" charset="0"/>
              </a:rPr>
              <a:t>, vésicules de grande taille</a:t>
            </a:r>
          </a:p>
          <a:p>
            <a:pPr eaLnBrk="0" hangingPunct="0">
              <a:spcBef>
                <a:spcPct val="20000"/>
              </a:spcBef>
            </a:pPr>
            <a:r>
              <a:rPr lang="fr-FR" altLang="fr-FR" sz="1600" b="1">
                <a:solidFill>
                  <a:srgbClr val="000099"/>
                </a:solidFill>
                <a:cs typeface="Arial" panose="020B0604020202020204" pitchFamily="34" charset="0"/>
              </a:rPr>
              <a:t>Prurit intense</a:t>
            </a:r>
            <a:r>
              <a:rPr lang="fr-FR" altLang="fr-FR" sz="1600">
                <a:solidFill>
                  <a:srgbClr val="000099"/>
                </a:solidFill>
                <a:cs typeface="Arial" panose="020B0604020202020204" pitchFamily="34" charset="0"/>
              </a:rPr>
              <a:t> et sensation de brulure</a:t>
            </a:r>
          </a:p>
        </p:txBody>
      </p:sp>
      <p:sp>
        <p:nvSpPr>
          <p:cNvPr id="4" name="Text Box 6"/>
          <p:cNvSpPr>
            <a:spLocks noChangeArrowheads="1"/>
          </p:cNvSpPr>
          <p:nvPr/>
        </p:nvSpPr>
        <p:spPr bwMode="auto">
          <a:xfrm>
            <a:off x="8312150" y="4198938"/>
            <a:ext cx="28130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Petroleum 9 CH</a:t>
            </a:r>
          </a:p>
          <a:p>
            <a:pPr algn="r" eaLnBrk="0" hangingPunct="0"/>
            <a:r>
              <a:rPr lang="fr-FR" altLang="fr-FR" sz="1600">
                <a:solidFill>
                  <a:srgbClr val="000099"/>
                </a:solidFill>
                <a:cs typeface="Arial" panose="020B0604020202020204" pitchFamily="34" charset="0"/>
              </a:rPr>
              <a:t>5 granules 2 fois par jour</a:t>
            </a:r>
          </a:p>
        </p:txBody>
      </p:sp>
      <p:sp>
        <p:nvSpPr>
          <p:cNvPr id="5" name="Text Box 6"/>
          <p:cNvSpPr>
            <a:spLocks noChangeArrowheads="1"/>
          </p:cNvSpPr>
          <p:nvPr/>
        </p:nvSpPr>
        <p:spPr bwMode="auto">
          <a:xfrm>
            <a:off x="7878763" y="1892300"/>
            <a:ext cx="32639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Rhus toxicodendron 9 CH</a:t>
            </a:r>
          </a:p>
          <a:p>
            <a:pPr algn="r" eaLnBrk="0" hangingPunct="0"/>
            <a:r>
              <a:rPr lang="fr-FR" altLang="fr-FR" sz="1600">
                <a:solidFill>
                  <a:srgbClr val="000099"/>
                </a:solidFill>
                <a:cs typeface="Arial" panose="020B0604020202020204" pitchFamily="34" charset="0"/>
              </a:rPr>
              <a:t>5 granules 3 fois par jour</a:t>
            </a:r>
          </a:p>
        </p:txBody>
      </p:sp>
      <p:sp>
        <p:nvSpPr>
          <p:cNvPr id="6" name="Text Box 6"/>
          <p:cNvSpPr>
            <a:spLocks noChangeArrowheads="1"/>
          </p:cNvSpPr>
          <p:nvPr/>
        </p:nvSpPr>
        <p:spPr bwMode="auto">
          <a:xfrm>
            <a:off x="8461375" y="3094038"/>
            <a:ext cx="26638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Cantharis 9 CH</a:t>
            </a:r>
          </a:p>
          <a:p>
            <a:pPr algn="r" eaLnBrk="0" hangingPunct="0"/>
            <a:r>
              <a:rPr lang="fr-FR" altLang="fr-FR" sz="1600">
                <a:solidFill>
                  <a:srgbClr val="000099"/>
                </a:solidFill>
                <a:cs typeface="Arial" panose="020B0604020202020204" pitchFamily="34" charset="0"/>
              </a:rPr>
              <a:t>5 granules 3 fois par jour</a:t>
            </a:r>
          </a:p>
        </p:txBody>
      </p:sp>
      <p:sp>
        <p:nvSpPr>
          <p:cNvPr id="7" name="Rectangle 6"/>
          <p:cNvSpPr/>
          <p:nvPr/>
        </p:nvSpPr>
        <p:spPr>
          <a:xfrm>
            <a:off x="479425" y="3951288"/>
            <a:ext cx="6635750" cy="1511300"/>
          </a:xfrm>
          <a:prstGeom prst="rect">
            <a:avLst/>
          </a:prstGeom>
        </p:spPr>
        <p:txBody>
          <a:bodyPr>
            <a:spAutoFit/>
          </a:bodyPr>
          <a:lstStyle>
            <a:lvl1pPr indent="2746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7763"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Tx/>
              <a:buChar char="•"/>
            </a:pPr>
            <a:endParaRPr lang="fr-FR" altLang="fr-FR" sz="1600">
              <a:solidFill>
                <a:srgbClr val="000099"/>
              </a:solidFill>
            </a:endParaRPr>
          </a:p>
          <a:p>
            <a:pPr eaLnBrk="0" hangingPunct="0">
              <a:spcBef>
                <a:spcPct val="20000"/>
              </a:spcBef>
              <a:buFontTx/>
              <a:buBlip>
                <a:blip r:embed="rId3"/>
              </a:buBlip>
            </a:pPr>
            <a:r>
              <a:rPr lang="fr-FR" altLang="fr-FR" sz="1600">
                <a:solidFill>
                  <a:srgbClr val="000099"/>
                </a:solidFill>
              </a:rPr>
              <a:t>Lésions </a:t>
            </a:r>
            <a:r>
              <a:rPr lang="fr-FR" altLang="fr-FR" sz="1600" b="1">
                <a:solidFill>
                  <a:srgbClr val="000099"/>
                </a:solidFill>
              </a:rPr>
              <a:t>fissuraires</a:t>
            </a:r>
            <a:r>
              <a:rPr lang="fr-FR" altLang="fr-FR" sz="1600">
                <a:solidFill>
                  <a:srgbClr val="000099"/>
                </a:solidFill>
              </a:rPr>
              <a:t>, douloureuses et très prurigineuses</a:t>
            </a:r>
            <a:endParaRPr lang="fr-FR" altLang="fr-FR" sz="1600">
              <a:solidFill>
                <a:srgbClr val="000099"/>
              </a:solidFill>
              <a:cs typeface="Arial" panose="020B0604020202020204" pitchFamily="34" charset="0"/>
            </a:endParaRPr>
          </a:p>
          <a:p>
            <a:pPr eaLnBrk="0" hangingPunct="0">
              <a:spcBef>
                <a:spcPct val="20000"/>
              </a:spcBef>
            </a:pPr>
            <a:r>
              <a:rPr lang="fr-FR" altLang="fr-FR" sz="1600">
                <a:solidFill>
                  <a:srgbClr val="000099"/>
                </a:solidFill>
              </a:rPr>
              <a:t>Localisation au niveau des </a:t>
            </a:r>
            <a:r>
              <a:rPr lang="fr-FR" altLang="fr-FR" sz="1600" b="1">
                <a:solidFill>
                  <a:srgbClr val="000099"/>
                </a:solidFill>
              </a:rPr>
              <a:t>plis</a:t>
            </a:r>
            <a:r>
              <a:rPr lang="fr-FR" altLang="fr-FR" sz="1600">
                <a:solidFill>
                  <a:srgbClr val="000099"/>
                </a:solidFill>
              </a:rPr>
              <a:t> et aux </a:t>
            </a:r>
            <a:r>
              <a:rPr lang="fr-FR" altLang="fr-FR" sz="1600" b="1">
                <a:solidFill>
                  <a:srgbClr val="000099"/>
                </a:solidFill>
              </a:rPr>
              <a:t>extrémités (mains et pieds)</a:t>
            </a:r>
            <a:endParaRPr lang="fr-FR" altLang="fr-FR" sz="1600" b="1">
              <a:solidFill>
                <a:srgbClr val="000099"/>
              </a:solidFill>
              <a:cs typeface="Arial" panose="020B0604020202020204" pitchFamily="34" charset="0"/>
            </a:endParaRPr>
          </a:p>
          <a:p>
            <a:pPr eaLnBrk="0" hangingPunct="0">
              <a:spcBef>
                <a:spcPct val="20000"/>
              </a:spcBef>
            </a:pPr>
            <a:r>
              <a:rPr lang="fr-FR" altLang="fr-FR" sz="1600">
                <a:solidFill>
                  <a:srgbClr val="000099"/>
                </a:solidFill>
              </a:rPr>
              <a:t>Evolution vers hyperkératose, croûtes</a:t>
            </a:r>
            <a:endParaRPr lang="fr-FR" altLang="fr-FR" sz="1600">
              <a:solidFill>
                <a:srgbClr val="000099"/>
              </a:solidFill>
              <a:cs typeface="Arial" panose="020B0604020202020204" pitchFamily="34" charset="0"/>
            </a:endParaRPr>
          </a:p>
          <a:p>
            <a:pPr eaLnBrk="0" hangingPunct="0">
              <a:spcBef>
                <a:spcPct val="20000"/>
              </a:spcBef>
            </a:pPr>
            <a:r>
              <a:rPr lang="fr-FR" altLang="fr-FR" sz="1600" b="1" i="1">
                <a:solidFill>
                  <a:srgbClr val="000099"/>
                </a:solidFill>
              </a:rPr>
              <a:t>Aggravation en hiver++, au froid++</a:t>
            </a:r>
            <a:endParaRPr lang="fr-FR" altLang="fr-FR" sz="1600" b="1" i="1">
              <a:solidFill>
                <a:srgbClr val="000099"/>
              </a:solidFill>
              <a:cs typeface="Arial" panose="020B0604020202020204" pitchFamily="34" charset="0"/>
            </a:endParaRPr>
          </a:p>
        </p:txBody>
      </p:sp>
      <p:sp>
        <p:nvSpPr>
          <p:cNvPr id="8" name="Rectangle 7"/>
          <p:cNvSpPr/>
          <p:nvPr/>
        </p:nvSpPr>
        <p:spPr>
          <a:xfrm>
            <a:off x="479425" y="1741488"/>
            <a:ext cx="6096000" cy="1168400"/>
          </a:xfrm>
          <a:prstGeom prst="rect">
            <a:avLst/>
          </a:prstGeom>
        </p:spPr>
        <p:txBody>
          <a:bodyPr>
            <a:spAutoFit/>
          </a:bodyPr>
          <a:lstStyle>
            <a:lvl1pPr indent="274638">
              <a:tabLst>
                <a:tab pos="274638" algn="l"/>
              </a:tabLst>
              <a:defRPr>
                <a:solidFill>
                  <a:schemeClr val="tx1"/>
                </a:solidFill>
                <a:latin typeface="Arial" panose="020B0604020202020204" pitchFamily="34" charset="0"/>
              </a:defRPr>
            </a:lvl1pPr>
            <a:lvl2pPr marL="822325" indent="-285750">
              <a:tabLst>
                <a:tab pos="274638" algn="l"/>
              </a:tabLst>
              <a:defRPr>
                <a:solidFill>
                  <a:schemeClr val="tx1"/>
                </a:solidFill>
                <a:latin typeface="Arial" panose="020B0604020202020204" pitchFamily="34" charset="0"/>
              </a:defRPr>
            </a:lvl2pPr>
            <a:lvl3pPr marL="1230313" indent="-228600">
              <a:tabLst>
                <a:tab pos="274638" algn="l"/>
              </a:tabLst>
              <a:defRPr>
                <a:solidFill>
                  <a:schemeClr val="tx1"/>
                </a:solidFill>
                <a:latin typeface="Arial" panose="020B0604020202020204" pitchFamily="34" charset="0"/>
              </a:defRPr>
            </a:lvl3pPr>
            <a:lvl4pPr marL="1638300" indent="-228600">
              <a:tabLst>
                <a:tab pos="274638" algn="l"/>
              </a:tabLst>
              <a:defRPr>
                <a:solidFill>
                  <a:schemeClr val="tx1"/>
                </a:solidFill>
                <a:latin typeface="Arial" panose="020B0604020202020204" pitchFamily="34" charset="0"/>
              </a:defRPr>
            </a:lvl4pPr>
            <a:lvl5pPr marL="2057400" indent="-228600">
              <a:tabLst>
                <a:tab pos="274638" algn="l"/>
              </a:tabLst>
              <a:defRPr>
                <a:solidFill>
                  <a:schemeClr val="tx1"/>
                </a:solidFill>
                <a:latin typeface="Arial" panose="020B0604020202020204" pitchFamily="34" charset="0"/>
              </a:defRPr>
            </a:lvl5pPr>
            <a:lvl6pPr marL="2514600" indent="-228600" fontAlgn="base">
              <a:spcBef>
                <a:spcPct val="0"/>
              </a:spcBef>
              <a:spcAft>
                <a:spcPct val="0"/>
              </a:spcAft>
              <a:tabLst>
                <a:tab pos="274638" algn="l"/>
              </a:tabLst>
              <a:defRPr>
                <a:solidFill>
                  <a:schemeClr val="tx1"/>
                </a:solidFill>
                <a:latin typeface="Arial" panose="020B0604020202020204" pitchFamily="34" charset="0"/>
              </a:defRPr>
            </a:lvl6pPr>
            <a:lvl7pPr marL="2971800" indent="-228600" fontAlgn="base">
              <a:spcBef>
                <a:spcPct val="0"/>
              </a:spcBef>
              <a:spcAft>
                <a:spcPct val="0"/>
              </a:spcAft>
              <a:tabLst>
                <a:tab pos="274638" algn="l"/>
              </a:tabLst>
              <a:defRPr>
                <a:solidFill>
                  <a:schemeClr val="tx1"/>
                </a:solidFill>
                <a:latin typeface="Arial" panose="020B0604020202020204" pitchFamily="34" charset="0"/>
              </a:defRPr>
            </a:lvl7pPr>
            <a:lvl8pPr marL="3429000" indent="-228600" fontAlgn="base">
              <a:spcBef>
                <a:spcPct val="0"/>
              </a:spcBef>
              <a:spcAft>
                <a:spcPct val="0"/>
              </a:spcAft>
              <a:tabLst>
                <a:tab pos="274638" algn="l"/>
              </a:tabLst>
              <a:defRPr>
                <a:solidFill>
                  <a:schemeClr val="tx1"/>
                </a:solidFill>
                <a:latin typeface="Arial" panose="020B0604020202020204" pitchFamily="34" charset="0"/>
              </a:defRPr>
            </a:lvl8pPr>
            <a:lvl9pPr marL="3886200" indent="-228600" fontAlgn="base">
              <a:spcBef>
                <a:spcPct val="0"/>
              </a:spcBef>
              <a:spcAft>
                <a:spcPct val="0"/>
              </a:spcAft>
              <a:tabLst>
                <a:tab pos="274638" algn="l"/>
              </a:tabLst>
              <a:defRPr>
                <a:solidFill>
                  <a:schemeClr val="tx1"/>
                </a:solidFill>
                <a:latin typeface="Arial" panose="020B0604020202020204" pitchFamily="34" charset="0"/>
              </a:defRPr>
            </a:lvl9pPr>
          </a:lstStyle>
          <a:p>
            <a:pPr eaLnBrk="0" hangingPunct="0">
              <a:spcBef>
                <a:spcPct val="20000"/>
              </a:spcBef>
              <a:buFontTx/>
              <a:buChar char="•"/>
            </a:pPr>
            <a:endParaRPr lang="fr-FR" altLang="fr-FR" sz="1600">
              <a:solidFill>
                <a:srgbClr val="000099"/>
              </a:solidFill>
              <a:cs typeface="Arial" panose="020B0604020202020204" pitchFamily="34" charset="0"/>
            </a:endParaRPr>
          </a:p>
          <a:p>
            <a:pPr eaLnBrk="0" hangingPunct="0">
              <a:spcBef>
                <a:spcPct val="20000"/>
              </a:spcBef>
              <a:buFontTx/>
              <a:buBlip>
                <a:blip r:embed="rId3"/>
              </a:buBlip>
            </a:pPr>
            <a:r>
              <a:rPr lang="fr-FR" altLang="fr-FR" sz="1600" b="1">
                <a:solidFill>
                  <a:srgbClr val="000099"/>
                </a:solidFill>
                <a:cs typeface="Arial" panose="020B0604020202020204" pitchFamily="34" charset="0"/>
              </a:rPr>
              <a:t>Œdème</a:t>
            </a:r>
            <a:r>
              <a:rPr lang="fr-FR" altLang="fr-FR" sz="1600">
                <a:solidFill>
                  <a:srgbClr val="000099"/>
                </a:solidFill>
                <a:cs typeface="Arial" panose="020B0604020202020204" pitchFamily="34" charset="0"/>
              </a:rPr>
              <a:t> inflammatoire, avec apparition de </a:t>
            </a:r>
            <a:r>
              <a:rPr lang="fr-FR" altLang="fr-FR" sz="1600" b="1">
                <a:solidFill>
                  <a:srgbClr val="000099"/>
                </a:solidFill>
                <a:cs typeface="Arial" panose="020B0604020202020204" pitchFamily="34" charset="0"/>
              </a:rPr>
              <a:t>vésicules de 	liquide clair</a:t>
            </a:r>
          </a:p>
          <a:p>
            <a:pPr eaLnBrk="0" hangingPunct="0">
              <a:spcBef>
                <a:spcPct val="20000"/>
              </a:spcBef>
            </a:pPr>
            <a:r>
              <a:rPr lang="fr-FR" altLang="fr-FR" sz="1600" b="1" i="1">
                <a:solidFill>
                  <a:srgbClr val="000099"/>
                </a:solidFill>
                <a:cs typeface="Arial" panose="020B0604020202020204" pitchFamily="34" charset="0"/>
              </a:rPr>
              <a:t>Amélioration par les applications très chaudes</a:t>
            </a:r>
          </a:p>
        </p:txBody>
      </p:sp>
      <p:sp>
        <p:nvSpPr>
          <p:cNvPr id="36455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64552"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Dysidrose palmo-plantaire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Espace réservé du contenu 1"/>
          <p:cNvSpPr>
            <a:spLocks noGrp="1"/>
          </p:cNvSpPr>
          <p:nvPr>
            <p:ph idx="4294967295"/>
          </p:nvPr>
        </p:nvSpPr>
        <p:spPr bwMode="auto">
          <a:xfrm>
            <a:off x="590550" y="2246313"/>
            <a:ext cx="11049000" cy="177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a:solidFill>
                  <a:srgbClr val="000099"/>
                </a:solidFill>
              </a:rPr>
              <a:t>Et s’il y a récidive des manifestations cutanées ?</a:t>
            </a:r>
          </a:p>
          <a:p>
            <a:pPr eaLnBrk="1" hangingPunct="1"/>
            <a:endParaRPr lang="fr-FR" altLang="fr-FR" sz="2000">
              <a:solidFill>
                <a:srgbClr val="000099"/>
              </a:solidFill>
            </a:endParaRPr>
          </a:p>
          <a:p>
            <a:pPr eaLnBrk="1" hangingPunct="1"/>
            <a:endParaRPr lang="fr-FR" altLang="fr-FR" sz="2000">
              <a:solidFill>
                <a:srgbClr val="000099"/>
              </a:solidFill>
            </a:endParaRPr>
          </a:p>
          <a:p>
            <a:pPr eaLnBrk="1" hangingPunct="1"/>
            <a:endParaRPr lang="fr-FR" altLang="fr-FR" sz="2000">
              <a:solidFill>
                <a:srgbClr val="000099"/>
              </a:solidFill>
            </a:endParaRPr>
          </a:p>
        </p:txBody>
      </p:sp>
      <p:pic>
        <p:nvPicPr>
          <p:cNvPr id="366594" name="Picture 8" descr="point d interrogation : Un personnage humain 3D une marque de fond de questio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35813" y="134778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Text Box 8"/>
          <p:cNvSpPr txBox="1">
            <a:spLocks noChangeArrowheads="1"/>
          </p:cNvSpPr>
          <p:nvPr/>
        </p:nvSpPr>
        <p:spPr bwMode="auto">
          <a:xfrm>
            <a:off x="2386013"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366596" name="Rectangle 2"/>
          <p:cNvSpPr>
            <a:spLocks noChangeArrowheads="1"/>
          </p:cNvSpPr>
          <p:nvPr/>
        </p:nvSpPr>
        <p:spPr bwMode="auto">
          <a:xfrm>
            <a:off x="2917825" y="4237038"/>
            <a:ext cx="382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66597" name="Picture 2" descr="Afficher l'image d'origin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39925" y="38830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41" name="Groupe 2"/>
          <p:cNvGrpSpPr>
            <a:grpSpLocks/>
          </p:cNvGrpSpPr>
          <p:nvPr/>
        </p:nvGrpSpPr>
        <p:grpSpPr bwMode="auto">
          <a:xfrm>
            <a:off x="4079875" y="1978025"/>
            <a:ext cx="3941763" cy="2820988"/>
            <a:chOff x="2555750" y="1977368"/>
            <a:chExt cx="3941757" cy="2822328"/>
          </a:xfrm>
        </p:grpSpPr>
        <p:grpSp>
          <p:nvGrpSpPr>
            <p:cNvPr id="368671" name="Groupe 9"/>
            <p:cNvGrpSpPr>
              <a:grpSpLocks/>
            </p:cNvGrpSpPr>
            <p:nvPr/>
          </p:nvGrpSpPr>
          <p:grpSpPr bwMode="auto">
            <a:xfrm>
              <a:off x="2555750" y="1977368"/>
              <a:ext cx="3941757" cy="2822328"/>
              <a:chOff x="2748195" y="2224318"/>
              <a:chExt cx="3411540" cy="2670656"/>
            </a:xfrm>
          </p:grpSpPr>
          <p:sp>
            <p:nvSpPr>
              <p:cNvPr id="368673"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68674" name="Groupe 3"/>
              <p:cNvGrpSpPr>
                <a:grpSpLocks/>
              </p:cNvGrpSpPr>
              <p:nvPr/>
            </p:nvGrpSpPr>
            <p:grpSpPr bwMode="auto">
              <a:xfrm>
                <a:off x="2748195" y="2224318"/>
                <a:ext cx="3411344" cy="2670656"/>
                <a:chOff x="2748195" y="2224318"/>
                <a:chExt cx="3411344" cy="2670656"/>
              </a:xfrm>
            </p:grpSpPr>
            <p:sp>
              <p:nvSpPr>
                <p:cNvPr id="368675"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68676" name="Group 5"/>
                <p:cNvGrpSpPr>
                  <a:grpSpLocks/>
                </p:cNvGrpSpPr>
                <p:nvPr/>
              </p:nvGrpSpPr>
              <p:grpSpPr bwMode="auto">
                <a:xfrm>
                  <a:off x="2748195" y="2224318"/>
                  <a:ext cx="3411344" cy="2670656"/>
                  <a:chOff x="1746" y="1246"/>
                  <a:chExt cx="2366" cy="1867"/>
                </a:xfrm>
              </p:grpSpPr>
              <p:sp>
                <p:nvSpPr>
                  <p:cNvPr id="368677"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grpSp>
                <p:nvGrpSpPr>
                  <p:cNvPr id="368678" name="Group 7"/>
                  <p:cNvGrpSpPr>
                    <a:grpSpLocks/>
                  </p:cNvGrpSpPr>
                  <p:nvPr/>
                </p:nvGrpSpPr>
                <p:grpSpPr bwMode="auto">
                  <a:xfrm>
                    <a:off x="1758" y="1246"/>
                    <a:ext cx="2174" cy="1845"/>
                    <a:chOff x="1758" y="1246"/>
                    <a:chExt cx="2174" cy="1845"/>
                  </a:xfrm>
                </p:grpSpPr>
                <p:sp>
                  <p:nvSpPr>
                    <p:cNvPr id="368679"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Aspect</a:t>
                      </a:r>
                    </a:p>
                    <a:p>
                      <a:r>
                        <a:rPr lang="fr-FR" altLang="fr-FR" sz="1400" b="1">
                          <a:solidFill>
                            <a:srgbClr val="000000"/>
                          </a:solidFill>
                          <a:ea typeface="MS PGothic" panose="020B0600070205080204" pitchFamily="34" charset="-128"/>
                          <a:cs typeface="Arial" panose="020B0604020202020204" pitchFamily="34" charset="0"/>
                        </a:rPr>
                        <a:t>Stade</a:t>
                      </a:r>
                    </a:p>
                    <a:p>
                      <a:r>
                        <a:rPr lang="fr-FR" altLang="fr-FR" sz="1400" b="1">
                          <a:solidFill>
                            <a:srgbClr val="000000"/>
                          </a:solidFill>
                          <a:ea typeface="MS PGothic" panose="020B0600070205080204" pitchFamily="34" charset="-128"/>
                          <a:cs typeface="Arial" panose="020B0604020202020204" pitchFamily="34" charset="0"/>
                        </a:rPr>
                        <a:t>Localisation</a:t>
                      </a:r>
                    </a:p>
                  </p:txBody>
                </p:sp>
                <p:sp>
                  <p:nvSpPr>
                    <p:cNvPr id="368680"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a:t>
                      </a:r>
                    </a:p>
                  </p:txBody>
                </p:sp>
                <p:sp>
                  <p:nvSpPr>
                    <p:cNvPr id="368681"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II</a:t>
                      </a:r>
                    </a:p>
                  </p:txBody>
                </p:sp>
                <p:sp>
                  <p:nvSpPr>
                    <p:cNvPr id="368682"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III</a:t>
                      </a:r>
                    </a:p>
                  </p:txBody>
                </p:sp>
                <p:sp>
                  <p:nvSpPr>
                    <p:cNvPr id="368683"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MS PGothic" panose="020B0600070205080204" pitchFamily="34" charset="-128"/>
                          <a:cs typeface="Arial" panose="020B0604020202020204" pitchFamily="34" charset="0"/>
                        </a:rPr>
                        <a:t>IV</a:t>
                      </a:r>
                    </a:p>
                  </p:txBody>
                </p:sp>
                <p:sp>
                  <p:nvSpPr>
                    <p:cNvPr id="368684"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Signes concomitants</a:t>
                      </a:r>
                    </a:p>
                  </p:txBody>
                </p:sp>
                <p:sp>
                  <p:nvSpPr>
                    <p:cNvPr id="368685"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Modalités</a:t>
                      </a:r>
                    </a:p>
                  </p:txBody>
                </p:sp>
                <p:sp>
                  <p:nvSpPr>
                    <p:cNvPr id="368686"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Sensations</a:t>
                      </a:r>
                    </a:p>
                  </p:txBody>
                </p:sp>
              </p:grpSp>
            </p:grpSp>
          </p:grpSp>
        </p:grpSp>
        <p:sp>
          <p:nvSpPr>
            <p:cNvPr id="368672" name="ZoneTexte 52"/>
            <p:cNvSpPr txBox="1">
              <a:spLocks noChangeArrowheads="1"/>
            </p:cNvSpPr>
            <p:nvPr/>
          </p:nvSpPr>
          <p:spPr bwMode="auto">
            <a:xfrm>
              <a:off x="2571161" y="2216029"/>
              <a:ext cx="1994087"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00"/>
                  </a:solidFill>
                </a:rPr>
                <a:t>Lésions anatomo-physio- pathologiques =</a:t>
              </a:r>
              <a:r>
                <a:rPr lang="fr-FR" altLang="fr-FR" sz="1200" b="1">
                  <a:solidFill>
                    <a:srgbClr val="000000"/>
                  </a:solidFill>
                </a:rPr>
                <a:t> </a:t>
              </a:r>
              <a:r>
                <a:rPr lang="fr-FR" altLang="fr-FR" sz="1000" b="1">
                  <a:solidFill>
                    <a:srgbClr val="000099"/>
                  </a:solidFill>
                </a:rPr>
                <a:t>15-30CH</a:t>
              </a:r>
            </a:p>
          </p:txBody>
        </p:sp>
      </p:grpSp>
      <p:grpSp>
        <p:nvGrpSpPr>
          <p:cNvPr id="368642" name="Groupe 7"/>
          <p:cNvGrpSpPr>
            <a:grpSpLocks/>
          </p:cNvGrpSpPr>
          <p:nvPr/>
        </p:nvGrpSpPr>
        <p:grpSpPr bwMode="auto">
          <a:xfrm>
            <a:off x="2228850" y="4787900"/>
            <a:ext cx="8262938" cy="1630363"/>
            <a:chOff x="686962" y="5150607"/>
            <a:chExt cx="8262936" cy="1630177"/>
          </a:xfrm>
        </p:grpSpPr>
        <p:grpSp>
          <p:nvGrpSpPr>
            <p:cNvPr id="368660" name="Group 23"/>
            <p:cNvGrpSpPr>
              <a:grpSpLocks/>
            </p:cNvGrpSpPr>
            <p:nvPr/>
          </p:nvGrpSpPr>
          <p:grpSpPr bwMode="auto">
            <a:xfrm>
              <a:off x="2537329" y="5150607"/>
              <a:ext cx="3942222" cy="1166340"/>
              <a:chOff x="1509" y="3123"/>
              <a:chExt cx="2455" cy="486"/>
            </a:xfrm>
          </p:grpSpPr>
          <p:sp>
            <p:nvSpPr>
              <p:cNvPr id="368669"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MS PGothic" panose="020B0600070205080204" pitchFamily="34" charset="-128"/>
                </a:endParaRPr>
              </a:p>
            </p:txBody>
          </p:sp>
          <p:sp>
            <p:nvSpPr>
              <p:cNvPr id="368670"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68661"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Puis-je définir le Type sensible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62" name="AutoShape 27"/>
            <p:cNvSpPr>
              <a:spLocks noChangeArrowheads="1"/>
            </p:cNvSpPr>
            <p:nvPr/>
          </p:nvSpPr>
          <p:spPr bwMode="auto">
            <a:xfrm>
              <a:off x="6012658" y="5972747"/>
              <a:ext cx="2937240" cy="465187"/>
            </a:xfrm>
            <a:prstGeom prst="wedgeRoundRectCallout">
              <a:avLst>
                <a:gd name="adj1" fmla="val -54185"/>
                <a:gd name="adj2" fmla="val -100958"/>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100" i="1">
                  <a:solidFill>
                    <a:srgbClr val="000000"/>
                  </a:solidFill>
                  <a:latin typeface="Comic Sans MS" panose="030F0702030302020204" pitchFamily="66" charset="0"/>
                  <a:ea typeface="MS Mincho" panose="02020609040205080304" pitchFamily="49" charset="-128"/>
                  <a:cs typeface="Arial" panose="020B0604020202020204" pitchFamily="34" charset="0"/>
                </a:rPr>
                <a:t>Quelles maladies faites-vous </a:t>
              </a:r>
            </a:p>
            <a:p>
              <a:pPr algn="ctr"/>
              <a:r>
                <a:rPr lang="fr-FR" altLang="ja-JP" sz="1100" i="1">
                  <a:solidFill>
                    <a:srgbClr val="000000"/>
                  </a:solidFill>
                  <a:latin typeface="Comic Sans MS" panose="030F0702030302020204" pitchFamily="66" charset="0"/>
                  <a:ea typeface="MS Mincho" panose="02020609040205080304" pitchFamily="49" charset="-128"/>
                  <a:cs typeface="Arial" panose="020B0604020202020204" pitchFamily="34" charset="0"/>
                </a:rPr>
                <a:t>(ou avez-vous fait) et à quel rythme ?</a:t>
              </a:r>
            </a:p>
            <a:p>
              <a:pPr lvl="1" algn="ctr"/>
              <a:endParaRPr lang="fr-FR" altLang="ja-JP" sz="11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63"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cs typeface="Arial" panose="020B0604020202020204" pitchFamily="34" charset="0"/>
                </a:rPr>
                <a:t>Type sensible</a:t>
              </a:r>
            </a:p>
          </p:txBody>
        </p:sp>
        <p:sp>
          <p:nvSpPr>
            <p:cNvPr id="368664"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MS PGothic" panose="020B0600070205080204" pitchFamily="34" charset="-128"/>
                  <a:cs typeface="Arial" panose="020B0604020202020204" pitchFamily="34" charset="0"/>
                </a:rPr>
                <a:t>Mode Réactionnel Chronique</a:t>
              </a:r>
            </a:p>
          </p:txBody>
        </p:sp>
        <p:sp>
          <p:nvSpPr>
            <p:cNvPr id="52254" name="Text Box 30"/>
            <p:cNvSpPr txBox="1">
              <a:spLocks noChangeArrowheads="1"/>
            </p:cNvSpPr>
            <p:nvPr/>
          </p:nvSpPr>
          <p:spPr bwMode="auto">
            <a:xfrm>
              <a:off x="3049161"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52255" name="Text Box 31"/>
            <p:cNvSpPr txBox="1">
              <a:spLocks noChangeArrowheads="1"/>
            </p:cNvSpPr>
            <p:nvPr/>
          </p:nvSpPr>
          <p:spPr bwMode="auto">
            <a:xfrm>
              <a:off x="4658886"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368667"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MS PGothic" panose="020B0600070205080204" pitchFamily="34" charset="-128"/>
                  <a:cs typeface="Arial" panose="020B0604020202020204" pitchFamily="34" charset="0"/>
                </a:rPr>
                <a:t>5 gr/j à 1 dose/semaine</a:t>
              </a:r>
            </a:p>
          </p:txBody>
        </p:sp>
        <p:sp>
          <p:nvSpPr>
            <p:cNvPr id="368668"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MS PGothic" panose="020B0600070205080204" pitchFamily="34" charset="-128"/>
                  <a:cs typeface="Arial" panose="020B0604020202020204" pitchFamily="34" charset="0"/>
                </a:rPr>
                <a:t>1 dose/semaine</a:t>
              </a:r>
            </a:p>
          </p:txBody>
        </p:sp>
      </p:grpSp>
      <p:grpSp>
        <p:nvGrpSpPr>
          <p:cNvPr id="368643" name="Groupe 14"/>
          <p:cNvGrpSpPr>
            <a:grpSpLocks/>
          </p:cNvGrpSpPr>
          <p:nvPr/>
        </p:nvGrpSpPr>
        <p:grpSpPr bwMode="auto">
          <a:xfrm>
            <a:off x="4067175" y="1006475"/>
            <a:ext cx="4722813" cy="987425"/>
            <a:chOff x="2695359" y="1710167"/>
            <a:chExt cx="4722263" cy="988208"/>
          </a:xfrm>
        </p:grpSpPr>
        <p:grpSp>
          <p:nvGrpSpPr>
            <p:cNvPr id="368652" name="Group 36"/>
            <p:cNvGrpSpPr>
              <a:grpSpLocks/>
            </p:cNvGrpSpPr>
            <p:nvPr/>
          </p:nvGrpSpPr>
          <p:grpSpPr bwMode="auto">
            <a:xfrm>
              <a:off x="2695359" y="1888738"/>
              <a:ext cx="3941932" cy="809637"/>
              <a:chOff x="1693" y="852"/>
              <a:chExt cx="2734" cy="566"/>
            </a:xfrm>
          </p:grpSpPr>
          <p:grpSp>
            <p:nvGrpSpPr>
              <p:cNvPr id="368654" name="Group 37"/>
              <p:cNvGrpSpPr>
                <a:grpSpLocks/>
              </p:cNvGrpSpPr>
              <p:nvPr/>
            </p:nvGrpSpPr>
            <p:grpSpPr bwMode="auto">
              <a:xfrm>
                <a:off x="1693" y="852"/>
                <a:ext cx="2734" cy="566"/>
                <a:chOff x="1700" y="967"/>
                <a:chExt cx="2343" cy="537"/>
              </a:xfrm>
            </p:grpSpPr>
            <p:grpSp>
              <p:nvGrpSpPr>
                <p:cNvPr id="368656" name="Group 38"/>
                <p:cNvGrpSpPr>
                  <a:grpSpLocks/>
                </p:cNvGrpSpPr>
                <p:nvPr/>
              </p:nvGrpSpPr>
              <p:grpSpPr bwMode="auto">
                <a:xfrm>
                  <a:off x="1707" y="967"/>
                  <a:ext cx="2336" cy="537"/>
                  <a:chOff x="1707" y="1058"/>
                  <a:chExt cx="2336" cy="537"/>
                </a:xfrm>
              </p:grpSpPr>
              <p:sp>
                <p:nvSpPr>
                  <p:cNvPr id="36865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6865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6865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36865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MS PGothic" panose="020B0600070205080204" pitchFamily="34" charset="-128"/>
                    <a:cs typeface="Arial" panose="020B0604020202020204" pitchFamily="34" charset="0"/>
                  </a:rPr>
                  <a:t>Etiologie</a:t>
                </a:r>
              </a:p>
            </p:txBody>
          </p:sp>
        </p:grpSp>
        <p:sp>
          <p:nvSpPr>
            <p:cNvPr id="36865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Depuis quand ?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 la suite de quoi ?</a:t>
              </a: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grpSp>
      <p:grpSp>
        <p:nvGrpSpPr>
          <p:cNvPr id="368644" name="Groupe 13"/>
          <p:cNvGrpSpPr>
            <a:grpSpLocks/>
          </p:cNvGrpSpPr>
          <p:nvPr/>
        </p:nvGrpSpPr>
        <p:grpSpPr bwMode="auto">
          <a:xfrm>
            <a:off x="1658938" y="2146300"/>
            <a:ext cx="8721725" cy="2733675"/>
            <a:chOff x="134938" y="2506317"/>
            <a:chExt cx="8721725" cy="2734587"/>
          </a:xfrm>
        </p:grpSpPr>
        <p:sp>
          <p:nvSpPr>
            <p:cNvPr id="36864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ressentez-vous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4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vous arrive-t-il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5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Avez-vous d’autres signes</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à ajouter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36865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2D05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latin typeface="Comic Sans MS" panose="030F0702030302020204" pitchFamily="66" charset="0"/>
                  <a:ea typeface="MS PGothic" panose="020B0600070205080204" pitchFamily="34" charset="-128"/>
                  <a:cs typeface="Arial" panose="020B0604020202020204" pitchFamily="34" charset="0"/>
                </a:rPr>
                <a:t>Qu'est ce qui vous améliore ?</a:t>
              </a:r>
            </a:p>
            <a:p>
              <a:r>
                <a:rPr lang="fr-FR" altLang="ja-JP" sz="1200" i="1">
                  <a:solidFill>
                    <a:srgbClr val="000000"/>
                  </a:solidFill>
                  <a:latin typeface="Comic Sans MS" panose="030F0702030302020204" pitchFamily="66" charset="0"/>
                  <a:ea typeface="MS PGothic" panose="020B0600070205080204" pitchFamily="34" charset="-128"/>
                  <a:cs typeface="Arial" panose="020B0604020202020204" pitchFamily="34" charset="0"/>
                </a:rPr>
                <a:t>Qu'est ce qui vous aggrave ?</a:t>
              </a: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200">
                <a:solidFill>
                  <a:srgbClr val="000000"/>
                </a:solidFill>
                <a:latin typeface="Comic Sans MS" panose="030F0702030302020204" pitchFamily="66" charset="0"/>
                <a:ea typeface="MS PGothic" panose="020B0600070205080204" pitchFamily="34" charset="-128"/>
                <a:cs typeface="Arial" panose="020B0604020202020204" pitchFamily="34" charset="0"/>
              </a:endParaRPr>
            </a:p>
          </p:txBody>
        </p:sp>
      </p:grpSp>
      <p:sp>
        <p:nvSpPr>
          <p:cNvPr id="368645" name="Text Box 8"/>
          <p:cNvSpPr txBox="1">
            <a:spLocks noChangeArrowheads="1"/>
          </p:cNvSpPr>
          <p:nvPr/>
        </p:nvSpPr>
        <p:spPr bwMode="auto">
          <a:xfrm>
            <a:off x="2386013"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48" name="Ellipse 47"/>
          <p:cNvSpPr/>
          <p:nvPr/>
        </p:nvSpPr>
        <p:spPr>
          <a:xfrm>
            <a:off x="5753100" y="4694238"/>
            <a:ext cx="2820988"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36864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ext Box 8"/>
          <p:cNvSpPr txBox="1">
            <a:spLocks noChangeArrowheads="1"/>
          </p:cNvSpPr>
          <p:nvPr/>
        </p:nvSpPr>
        <p:spPr bwMode="auto">
          <a:xfrm>
            <a:off x="2386013" y="105568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370690" name="Espace réservé du contenu 1"/>
          <p:cNvSpPr txBox="1">
            <a:spLocks/>
          </p:cNvSpPr>
          <p:nvPr/>
        </p:nvSpPr>
        <p:spPr bwMode="auto">
          <a:xfrm>
            <a:off x="260350" y="1676400"/>
            <a:ext cx="112252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Char char="v"/>
            </a:pPr>
            <a:r>
              <a:rPr lang="fr-FR" altLang="fr-FR" sz="2000" u="sng">
                <a:solidFill>
                  <a:srgbClr val="000099"/>
                </a:solidFill>
                <a:cs typeface="Arial" panose="020B0604020202020204" pitchFamily="34" charset="0"/>
                <a:sym typeface="Wingdings" panose="05000000000000000000" pitchFamily="2" charset="2"/>
              </a:rPr>
              <a:t>Nécessité d’une réflexion sur le </a:t>
            </a:r>
            <a:r>
              <a:rPr lang="fr-FR" altLang="fr-FR" sz="2000" b="1" u="sng">
                <a:solidFill>
                  <a:srgbClr val="000099"/>
                </a:solidFill>
                <a:cs typeface="Arial" panose="020B0604020202020204" pitchFamily="34" charset="0"/>
                <a:sym typeface="Wingdings" panose="05000000000000000000" pitchFamily="2" charset="2"/>
              </a:rPr>
              <a:t>M</a:t>
            </a:r>
            <a:r>
              <a:rPr lang="fr-FR" altLang="fr-FR" sz="2000" u="sng">
                <a:solidFill>
                  <a:srgbClr val="000099"/>
                </a:solidFill>
                <a:cs typeface="Arial" panose="020B0604020202020204" pitchFamily="34" charset="0"/>
                <a:sym typeface="Wingdings" panose="05000000000000000000" pitchFamily="2" charset="2"/>
              </a:rPr>
              <a:t>ode </a:t>
            </a:r>
            <a:r>
              <a:rPr lang="fr-FR" altLang="fr-FR" sz="2000" b="1" u="sng">
                <a:solidFill>
                  <a:srgbClr val="000099"/>
                </a:solidFill>
                <a:cs typeface="Arial" panose="020B0604020202020204" pitchFamily="34" charset="0"/>
                <a:sym typeface="Wingdings" panose="05000000000000000000" pitchFamily="2" charset="2"/>
              </a:rPr>
              <a:t>R</a:t>
            </a:r>
            <a:r>
              <a:rPr lang="fr-FR" altLang="fr-FR" sz="2000" u="sng">
                <a:solidFill>
                  <a:srgbClr val="000099"/>
                </a:solidFill>
                <a:cs typeface="Arial" panose="020B0604020202020204" pitchFamily="34" charset="0"/>
                <a:sym typeface="Wingdings" panose="05000000000000000000" pitchFamily="2" charset="2"/>
              </a:rPr>
              <a:t>éactionnel </a:t>
            </a:r>
            <a:r>
              <a:rPr lang="fr-FR" altLang="fr-FR" sz="2000" b="1" u="sng">
                <a:solidFill>
                  <a:srgbClr val="000099"/>
                </a:solidFill>
                <a:cs typeface="Arial" panose="020B0604020202020204" pitchFamily="34" charset="0"/>
                <a:sym typeface="Wingdings" panose="05000000000000000000" pitchFamily="2" charset="2"/>
              </a:rPr>
              <a:t>C</a:t>
            </a:r>
            <a:r>
              <a:rPr lang="fr-FR" altLang="fr-FR" sz="2000" u="sng">
                <a:solidFill>
                  <a:srgbClr val="000099"/>
                </a:solidFill>
                <a:cs typeface="Arial" panose="020B0604020202020204" pitchFamily="34" charset="0"/>
                <a:sym typeface="Wingdings" panose="05000000000000000000" pitchFamily="2" charset="2"/>
              </a:rPr>
              <a:t>hronique </a:t>
            </a:r>
            <a:r>
              <a:rPr lang="fr-FR" altLang="fr-FR" sz="2000">
                <a:solidFill>
                  <a:srgbClr val="000099"/>
                </a:solidFill>
                <a:cs typeface="Arial" panose="020B0604020202020204" pitchFamily="34" charset="0"/>
                <a:sym typeface="Wingdings" panose="05000000000000000000" pitchFamily="2" charset="2"/>
              </a:rPr>
              <a:t>:</a:t>
            </a:r>
          </a:p>
        </p:txBody>
      </p:sp>
      <p:sp>
        <p:nvSpPr>
          <p:cNvPr id="370691"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370692"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370693"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Sycotique</a:t>
            </a:r>
          </a:p>
          <a:p>
            <a:pPr>
              <a:spcBef>
                <a:spcPct val="20000"/>
              </a:spcBef>
            </a:pPr>
            <a:r>
              <a:rPr lang="fr-FR" altLang="fr-FR" sz="3200">
                <a:solidFill>
                  <a:srgbClr val="FF0000"/>
                </a:solidFill>
                <a:sym typeface="Wingdings" panose="05000000000000000000" pitchFamily="2" charset="2"/>
              </a:rPr>
              <a:t> </a:t>
            </a:r>
          </a:p>
        </p:txBody>
      </p:sp>
      <p:sp>
        <p:nvSpPr>
          <p:cNvPr id="370694"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a:solidFill>
                  <a:srgbClr val="000000"/>
                </a:solidFill>
                <a:sym typeface="Wingdings" panose="05000000000000000000" pitchFamily="2" charset="2"/>
              </a:rPr>
              <a:t>	</a:t>
            </a: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Psorique </a:t>
            </a:r>
          </a:p>
        </p:txBody>
      </p:sp>
      <p:sp>
        <p:nvSpPr>
          <p:cNvPr id="370695"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Psoro-Tuberculinique</a:t>
            </a:r>
            <a:r>
              <a:rPr lang="fr-FR" altLang="fr-FR" sz="2000">
                <a:solidFill>
                  <a:srgbClr val="000099"/>
                </a:solidFill>
                <a:cs typeface="Arial" panose="020B0604020202020204" pitchFamily="34" charset="0"/>
                <a:sym typeface="Wingdings" panose="05000000000000000000" pitchFamily="2" charset="2"/>
              </a:rPr>
              <a:t>  </a:t>
            </a:r>
          </a:p>
        </p:txBody>
      </p:sp>
      <p:pic>
        <p:nvPicPr>
          <p:cNvPr id="370696"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7" name="Image 2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8" name="Image 2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Espace réservé du contenu 1"/>
          <p:cNvSpPr>
            <a:spLocks noGrp="1"/>
          </p:cNvSpPr>
          <p:nvPr>
            <p:ph idx="4294967295"/>
          </p:nvPr>
        </p:nvSpPr>
        <p:spPr bwMode="auto">
          <a:xfrm>
            <a:off x="4195763" y="2897188"/>
            <a:ext cx="6869112" cy="3373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Périodicité de manifestations</a:t>
            </a:r>
            <a:r>
              <a:rPr lang="fr-FR" altLang="fr-FR" sz="2000">
                <a:solidFill>
                  <a:srgbClr val="000099"/>
                </a:solidFill>
                <a:cs typeface="Arial" panose="020B0604020202020204" pitchFamily="34" charset="0"/>
              </a:rPr>
              <a:t> cutanées ou muqueuses</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Alternance </a:t>
            </a:r>
            <a:r>
              <a:rPr lang="fr-FR" altLang="fr-FR" sz="2000">
                <a:solidFill>
                  <a:srgbClr val="000099"/>
                </a:solidFill>
                <a:cs typeface="Arial" panose="020B0604020202020204" pitchFamily="34" charset="0"/>
              </a:rPr>
              <a:t>ou s</a:t>
            </a:r>
            <a:r>
              <a:rPr lang="fr-FR" altLang="fr-FR" sz="2000" b="1">
                <a:solidFill>
                  <a:srgbClr val="000099"/>
                </a:solidFill>
                <a:cs typeface="Arial" panose="020B0604020202020204" pitchFamily="34" charset="0"/>
              </a:rPr>
              <a:t>uccession </a:t>
            </a:r>
            <a:r>
              <a:rPr lang="fr-FR" altLang="fr-FR" sz="2000">
                <a:solidFill>
                  <a:srgbClr val="000099"/>
                </a:solidFill>
                <a:cs typeface="Arial" panose="020B0604020202020204" pitchFamily="34" charset="0"/>
              </a:rPr>
              <a:t>de ces manifestations                                                                                                       -  Tendance aux</a:t>
            </a:r>
            <a:r>
              <a:rPr lang="fr-FR" altLang="fr-FR" sz="2000" b="1">
                <a:solidFill>
                  <a:srgbClr val="000099"/>
                </a:solidFill>
                <a:cs typeface="Arial" panose="020B0604020202020204" pitchFamily="34" charset="0"/>
              </a:rPr>
              <a:t> parasitoses                                                                                                      </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Rétablissement difficile</a:t>
            </a:r>
            <a:r>
              <a:rPr lang="fr-FR" altLang="fr-FR" sz="2000">
                <a:solidFill>
                  <a:srgbClr val="000099"/>
                </a:solidFill>
                <a:cs typeface="Arial" panose="020B0604020202020204" pitchFamily="34" charset="0"/>
              </a:rPr>
              <a:t> après les maladies aiguës</a:t>
            </a:r>
          </a:p>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Manque de réaction favorable</a:t>
            </a:r>
            <a:r>
              <a:rPr lang="fr-FR" altLang="fr-FR" sz="2000">
                <a:solidFill>
                  <a:srgbClr val="000099"/>
                </a:solidFill>
                <a:cs typeface="Arial" panose="020B0604020202020204" pitchFamily="34" charset="0"/>
              </a:rPr>
              <a:t> aux médicaments</a:t>
            </a:r>
          </a:p>
          <a:p>
            <a:pPr marL="0" indent="0" eaLnBrk="1" hangingPunct="1">
              <a:buFontTx/>
              <a:buNone/>
            </a:pPr>
            <a:r>
              <a:rPr lang="fr-FR" altLang="fr-FR" sz="2000">
                <a:solidFill>
                  <a:srgbClr val="000099"/>
                </a:solidFill>
                <a:sym typeface="Wingdings" panose="05000000000000000000" pitchFamily="2" charset="2"/>
              </a:rPr>
              <a:t> </a:t>
            </a:r>
            <a:endParaRPr lang="fr-FR" altLang="fr-FR" sz="2000" u="sng">
              <a:solidFill>
                <a:srgbClr val="000099"/>
              </a:solidFill>
              <a:sym typeface="Wingdings" panose="05000000000000000000" pitchFamily="2" charset="2"/>
            </a:endParaRPr>
          </a:p>
        </p:txBody>
      </p:sp>
      <p:sp>
        <p:nvSpPr>
          <p:cNvPr id="372738" name="Rectangle 3"/>
          <p:cNvSpPr>
            <a:spLocks noChangeArrowheads="1"/>
          </p:cNvSpPr>
          <p:nvPr/>
        </p:nvSpPr>
        <p:spPr bwMode="auto">
          <a:xfrm>
            <a:off x="247650" y="1685925"/>
            <a:ext cx="584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Récidives</a:t>
            </a:r>
            <a:endParaRPr lang="fr-FR" altLang="fr-FR" sz="2000" u="sng">
              <a:solidFill>
                <a:srgbClr val="000000"/>
              </a:solidFill>
            </a:endParaRPr>
          </a:p>
        </p:txBody>
      </p:sp>
      <p:sp>
        <p:nvSpPr>
          <p:cNvPr id="313349" name="Rectangle 6"/>
          <p:cNvSpPr>
            <a:spLocks noChangeArrowheads="1"/>
          </p:cNvSpPr>
          <p:nvPr/>
        </p:nvSpPr>
        <p:spPr bwMode="auto">
          <a:xfrm>
            <a:off x="1058863" y="2368550"/>
            <a:ext cx="703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 constat : </a:t>
            </a:r>
            <a:r>
              <a:rPr lang="fr-FR" altLang="fr-FR" sz="2000">
                <a:solidFill>
                  <a:srgbClr val="000099"/>
                </a:solidFill>
                <a:cs typeface="Arial" panose="020B0604020202020204" pitchFamily="34" charset="0"/>
                <a:sym typeface="Wingdings" panose="05000000000000000000" pitchFamily="2" charset="2"/>
              </a:rPr>
              <a:t>Mode Réactionnel </a:t>
            </a:r>
            <a:r>
              <a:rPr lang="fr-FR" altLang="fr-FR" sz="2000" b="1">
                <a:solidFill>
                  <a:srgbClr val="000099"/>
                </a:solidFill>
                <a:cs typeface="Arial" panose="020B0604020202020204" pitchFamily="34" charset="0"/>
                <a:sym typeface="Wingdings" panose="05000000000000000000" pitchFamily="2" charset="2"/>
              </a:rPr>
              <a:t>Psorique</a:t>
            </a:r>
            <a:r>
              <a:rPr lang="fr-FR" altLang="fr-FR" sz="2000">
                <a:solidFill>
                  <a:srgbClr val="000099"/>
                </a:solidFill>
                <a:cs typeface="Arial" panose="020B0604020202020204" pitchFamily="34" charset="0"/>
                <a:sym typeface="Wingdings" panose="05000000000000000000" pitchFamily="2" charset="2"/>
              </a:rPr>
              <a:t> le plus souvent </a:t>
            </a:r>
          </a:p>
        </p:txBody>
      </p:sp>
      <p:pic>
        <p:nvPicPr>
          <p:cNvPr id="313350" name="Imag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72742" name="Text Box 8"/>
          <p:cNvSpPr txBox="1">
            <a:spLocks noChangeArrowheads="1"/>
          </p:cNvSpPr>
          <p:nvPr/>
        </p:nvSpPr>
        <p:spPr bwMode="auto">
          <a:xfrm>
            <a:off x="2397125" y="107950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3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334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334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33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5" grpId="0" build="allAtOnce"/>
      <p:bldP spid="3133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3"/>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0" y="3270250"/>
            <a:ext cx="0" cy="1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Rectangle 4"/>
          <p:cNvSpPr>
            <a:spLocks noChangeArrowheads="1"/>
          </p:cNvSpPr>
          <p:nvPr/>
        </p:nvSpPr>
        <p:spPr bwMode="auto">
          <a:xfrm>
            <a:off x="4256088" y="2262188"/>
            <a:ext cx="92329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00"/>
              </a:solidFill>
            </a:endParaRPr>
          </a:p>
          <a:p>
            <a:pPr>
              <a:lnSpc>
                <a:spcPct val="150000"/>
              </a:lnSpc>
            </a:pPr>
            <a:r>
              <a:rPr lang="fr-FR" altLang="fr-FR" sz="2000">
                <a:solidFill>
                  <a:srgbClr val="FF0000"/>
                </a:solidFill>
              </a:rPr>
              <a:t>-  </a:t>
            </a:r>
            <a:r>
              <a:rPr lang="fr-FR" altLang="fr-FR" sz="2000" b="1">
                <a:solidFill>
                  <a:srgbClr val="FF0000"/>
                </a:solidFill>
              </a:rPr>
              <a:t>SULFUR</a:t>
            </a:r>
          </a:p>
          <a:p>
            <a:pPr>
              <a:lnSpc>
                <a:spcPct val="150000"/>
              </a:lnSpc>
            </a:pPr>
            <a:r>
              <a:rPr lang="fr-FR" altLang="fr-FR" sz="2000">
                <a:solidFill>
                  <a:srgbClr val="000099"/>
                </a:solidFill>
              </a:rPr>
              <a:t>-  PSORINUM</a:t>
            </a:r>
          </a:p>
          <a:p>
            <a:pPr>
              <a:lnSpc>
                <a:spcPct val="150000"/>
              </a:lnSpc>
            </a:pPr>
            <a:r>
              <a:rPr lang="fr-FR" altLang="fr-FR" sz="2000">
                <a:solidFill>
                  <a:srgbClr val="000099"/>
                </a:solidFill>
              </a:rPr>
              <a:t>-  LYCOPODIUM</a:t>
            </a:r>
          </a:p>
          <a:p>
            <a:pPr>
              <a:lnSpc>
                <a:spcPct val="150000"/>
              </a:lnSpc>
            </a:pPr>
            <a:r>
              <a:rPr lang="fr-FR" altLang="fr-FR" sz="2000">
                <a:solidFill>
                  <a:srgbClr val="000099"/>
                </a:solidFill>
              </a:rPr>
              <a:t>-  ARSENICUM ALBUM</a:t>
            </a:r>
          </a:p>
          <a:p>
            <a:pPr>
              <a:spcBef>
                <a:spcPts val="600"/>
              </a:spcBef>
              <a:buFontTx/>
              <a:buChar char="-"/>
            </a:pPr>
            <a:r>
              <a:rPr lang="fr-FR" altLang="fr-FR" sz="2000">
                <a:solidFill>
                  <a:srgbClr val="000099"/>
                </a:solidFill>
              </a:rPr>
              <a:t>  CALCAREA CARBONICA et SEPIA : </a:t>
            </a:r>
          </a:p>
          <a:p>
            <a:pPr>
              <a:spcBef>
                <a:spcPts val="600"/>
              </a:spcBef>
            </a:pPr>
            <a:r>
              <a:rPr lang="fr-FR" altLang="fr-FR" sz="2000">
                <a:solidFill>
                  <a:srgbClr val="000099"/>
                </a:solidFill>
              </a:rPr>
              <a:t>entre MR psorique et MR sycotique</a:t>
            </a:r>
          </a:p>
          <a:p>
            <a:r>
              <a:rPr lang="fr-FR" altLang="fr-FR" sz="2000">
                <a:solidFill>
                  <a:srgbClr val="000099"/>
                </a:solidFill>
              </a:rPr>
              <a:t>  </a:t>
            </a:r>
          </a:p>
          <a:p>
            <a:r>
              <a:rPr lang="fr-FR" altLang="fr-FR" sz="2000">
                <a:solidFill>
                  <a:srgbClr val="000000"/>
                </a:solidFill>
              </a:rPr>
              <a:t>  </a:t>
            </a:r>
          </a:p>
          <a:p>
            <a:endParaRPr lang="fr-FR" altLang="fr-FR" sz="2000">
              <a:solidFill>
                <a:srgbClr val="000000"/>
              </a:solidFill>
            </a:endParaRPr>
          </a:p>
        </p:txBody>
      </p:sp>
      <p:sp>
        <p:nvSpPr>
          <p:cNvPr id="374787" name="Rectangle 7"/>
          <p:cNvSpPr>
            <a:spLocks noChangeArrowheads="1"/>
          </p:cNvSpPr>
          <p:nvPr/>
        </p:nvSpPr>
        <p:spPr bwMode="auto">
          <a:xfrm>
            <a:off x="242888" y="168433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Psorique</a:t>
            </a:r>
            <a:endParaRPr lang="fr-FR" altLang="fr-FR" sz="2000" b="1" u="sng">
              <a:solidFill>
                <a:srgbClr val="000099"/>
              </a:solidFill>
              <a:cs typeface="Arial" panose="020B0604020202020204" pitchFamily="34" charset="0"/>
            </a:endParaRPr>
          </a:p>
        </p:txBody>
      </p:sp>
      <p:pic>
        <p:nvPicPr>
          <p:cNvPr id="374788" name="Imag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74790" name="Text Box 8"/>
          <p:cNvSpPr txBox="1">
            <a:spLocks noChangeArrowheads="1"/>
          </p:cNvSpPr>
          <p:nvPr/>
        </p:nvSpPr>
        <p:spPr bwMode="auto">
          <a:xfrm>
            <a:off x="2374900" y="106362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Tom (14 mois)</a:t>
            </a:r>
            <a:endParaRPr lang="fr-FR" altLang="fr-FR" sz="1000" dirty="0">
              <a:solidFill>
                <a:srgbClr val="000000"/>
              </a:solidFill>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SULFUR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chaque dimanche</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GRAPHITES 15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matins sauf le dimanche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fontAlgn="auto">
              <a:spcBef>
                <a:spcPct val="30000"/>
              </a:spcBef>
              <a:spcAft>
                <a:spcPts val="0"/>
              </a:spcAft>
              <a:defRPr/>
            </a:pPr>
            <a:r>
              <a:rPr lang="fr-FR" altLang="fr-FR" sz="1400" b="1" dirty="0">
                <a:solidFill>
                  <a:srgbClr val="000099"/>
                </a:solidFill>
                <a:latin typeface="Comic Sans MS" panose="030F0702030302020204" pitchFamily="66" charset="0"/>
              </a:rPr>
              <a:t>	POUMON HISTAMINE 15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tous les soirs sauf le dimanche</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37683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3.3. Eczéma</a:t>
            </a:r>
          </a:p>
        </p:txBody>
      </p:sp>
      <p:sp>
        <p:nvSpPr>
          <p:cNvPr id="376835" name="Text Box 8"/>
          <p:cNvSpPr txBox="1">
            <a:spLocks noChangeArrowheads="1"/>
          </p:cNvSpPr>
          <p:nvPr/>
        </p:nvSpPr>
        <p:spPr bwMode="auto">
          <a:xfrm>
            <a:off x="2386013" y="106362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pic>
        <p:nvPicPr>
          <p:cNvPr id="8" name="Imag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19"/>
          <p:cNvSpPr>
            <a:spLocks noChangeArrowheads="1"/>
          </p:cNvSpPr>
          <p:nvPr/>
        </p:nvSpPr>
        <p:spPr bwMode="auto">
          <a:xfrm>
            <a:off x="5735638" y="1930400"/>
            <a:ext cx="65166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MS PGothic" panose="020B0600070205080204" pitchFamily="34" charset="-128"/>
                <a:cs typeface="Arial" panose="020B0604020202020204" pitchFamily="34" charset="0"/>
              </a:rPr>
              <a:t>Objectif :</a:t>
            </a:r>
            <a:endParaRPr lang="fr-FR" altLang="fr-FR" sz="1000" u="sng">
              <a:solidFill>
                <a:srgbClr val="000099"/>
              </a:solidFill>
              <a:ea typeface="MS PGothic" panose="020B0600070205080204" pitchFamily="34" charset="-128"/>
              <a:cs typeface="Arial" panose="020B0604020202020204" pitchFamily="34" charset="0"/>
            </a:endParaRP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MS PGothic" panose="020B0600070205080204" pitchFamily="34" charset="-128"/>
                <a:cs typeface="Arial" panose="020B0604020202020204" pitchFamily="34" charset="0"/>
              </a:rPr>
              <a:t>Restituer les différents médicaments de la matinée</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Collégialement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p:txBody>
      </p:sp>
      <p:sp>
        <p:nvSpPr>
          <p:cNvPr id="378883"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78884" name="ZoneTexte 8"/>
          <p:cNvSpPr txBox="1">
            <a:spLocks noChangeArrowheads="1"/>
          </p:cNvSpPr>
          <p:nvPr/>
        </p:nvSpPr>
        <p:spPr bwMode="auto">
          <a:xfrm rot="-39669">
            <a:off x="14255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10’</a:t>
            </a:r>
          </a:p>
        </p:txBody>
      </p:sp>
      <p:sp>
        <p:nvSpPr>
          <p:cNvPr id="378885"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Synthèse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Imag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0" name="Imag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84225" y="-188913"/>
            <a:ext cx="121856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4492625" y="1257300"/>
            <a:ext cx="662146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a:solidFill>
                  <a:srgbClr val="000099"/>
                </a:solidFill>
                <a:cs typeface="Arial" panose="020B0604020202020204" pitchFamily="34" charset="0"/>
                <a:sym typeface="Wingdings" panose="05000000000000000000" pitchFamily="2" charset="2"/>
              </a:rPr>
              <a:t> </a:t>
            </a:r>
            <a:r>
              <a:rPr lang="fr-FR" altLang="fr-FR" sz="2000" b="1">
                <a:solidFill>
                  <a:srgbClr val="000099"/>
                </a:solidFill>
                <a:cs typeface="Arial" panose="020B0604020202020204" pitchFamily="34" charset="0"/>
                <a:sym typeface="Wingdings" panose="05000000000000000000" pitchFamily="2" charset="2"/>
              </a:rPr>
              <a:t>L’homéopathie en Dermatologie</a:t>
            </a:r>
            <a:endParaRPr lang="fr-FR" altLang="fr-FR" sz="2200" b="1">
              <a:solidFill>
                <a:srgbClr val="000099"/>
              </a:solidFill>
              <a:cs typeface="Arial" panose="020B0604020202020204" pitchFamily="34" charset="0"/>
              <a:sym typeface="Wingdings" panose="05000000000000000000" pitchFamily="2" charset="2"/>
            </a:endParaRPr>
          </a:p>
          <a:p>
            <a:pPr>
              <a:buClr>
                <a:srgbClr val="62C400"/>
              </a:buClr>
              <a:buFontTx/>
              <a:buChar char="•"/>
            </a:pPr>
            <a:endParaRPr lang="fr-FR" altLang="fr-FR" sz="500">
              <a:solidFill>
                <a:srgbClr val="000099"/>
              </a:solidFill>
              <a:cs typeface="Arial" panose="020B0604020202020204" pitchFamily="34" charset="0"/>
              <a:sym typeface="Wingdings" panose="05000000000000000000" pitchFamily="2" charset="2"/>
            </a:endParaRPr>
          </a:p>
        </p:txBody>
      </p:sp>
      <p:sp>
        <p:nvSpPr>
          <p:cNvPr id="8" name="Rectangle 2"/>
          <p:cNvSpPr>
            <a:spLocks noChangeArrowheads="1"/>
          </p:cNvSpPr>
          <p:nvPr/>
        </p:nvSpPr>
        <p:spPr bwMode="auto">
          <a:xfrm>
            <a:off x="5026025" y="2871788"/>
            <a:ext cx="46132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dirty="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dirty="0">
                <a:solidFill>
                  <a:srgbClr val="000099"/>
                </a:solidFill>
                <a:cs typeface="Arial" panose="020B0604020202020204" pitchFamily="34" charset="0"/>
              </a:rPr>
              <a:t>2.1. Règles d’or du conseil</a:t>
            </a:r>
          </a:p>
          <a:p>
            <a:pPr lvl="1">
              <a:buClr>
                <a:srgbClr val="62C400"/>
              </a:buClr>
            </a:pPr>
            <a:r>
              <a:rPr lang="fr-FR" altLang="fr-FR" sz="2000" dirty="0">
                <a:solidFill>
                  <a:srgbClr val="000099"/>
                </a:solidFill>
                <a:cs typeface="Arial" panose="020B0604020202020204" pitchFamily="34" charset="0"/>
              </a:rPr>
              <a:t>2.2. Méthodologie de conseil</a:t>
            </a:r>
          </a:p>
          <a:p>
            <a:pPr lvl="1">
              <a:buClr>
                <a:srgbClr val="62C400"/>
              </a:buClr>
            </a:pPr>
            <a:r>
              <a:rPr lang="fr-FR" altLang="fr-FR" sz="2000" dirty="0">
                <a:solidFill>
                  <a:srgbClr val="000099"/>
                </a:solidFill>
                <a:cs typeface="Arial" panose="020B0604020202020204" pitchFamily="34" charset="0"/>
              </a:rPr>
              <a:t>2.3. Observation</a:t>
            </a:r>
          </a:p>
        </p:txBody>
      </p:sp>
      <p:sp>
        <p:nvSpPr>
          <p:cNvPr id="10" name="Rectangle 2"/>
          <p:cNvSpPr>
            <a:spLocks noChangeArrowheads="1"/>
          </p:cNvSpPr>
          <p:nvPr/>
        </p:nvSpPr>
        <p:spPr bwMode="auto">
          <a:xfrm>
            <a:off x="4492625" y="2519363"/>
            <a:ext cx="6621463" cy="538162"/>
          </a:xfrm>
          <a:prstGeom prst="rect">
            <a:avLst/>
          </a:prstGeom>
          <a:noFill/>
          <a:ln>
            <a:noFill/>
          </a:ln>
          <a:effec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fontAlgn="auto">
              <a:spcBef>
                <a:spcPts val="0"/>
              </a:spcBef>
              <a:spcAft>
                <a:spcPts val="0"/>
              </a:spcAft>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a:p>
            <a:pPr marL="171450" indent="-171450" fontAlgn="auto">
              <a:spcBef>
                <a:spcPts val="0"/>
              </a:spcBef>
              <a:spcAft>
                <a:spcPts val="0"/>
              </a:spcAft>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1" name="Rectangle 2"/>
          <p:cNvSpPr>
            <a:spLocks noChangeArrowheads="1"/>
          </p:cNvSpPr>
          <p:nvPr/>
        </p:nvSpPr>
        <p:spPr bwMode="auto">
          <a:xfrm>
            <a:off x="5026025" y="1665288"/>
            <a:ext cx="5005388"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373063">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Tx/>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1.1. Intérêt de l’homéopathie</a:t>
            </a:r>
          </a:p>
          <a:p>
            <a:pPr lvl="1">
              <a:buClr>
                <a:srgbClr val="62C400"/>
              </a:buClr>
            </a:pPr>
            <a:r>
              <a:rPr lang="fr-FR" altLang="fr-FR" sz="2000">
                <a:solidFill>
                  <a:srgbClr val="000099"/>
                </a:solidFill>
                <a:cs typeface="Arial" panose="020B0604020202020204" pitchFamily="34" charset="0"/>
              </a:rPr>
              <a:t>1.2. Place de l’homéopathie</a:t>
            </a:r>
          </a:p>
          <a:p>
            <a:pPr>
              <a:buClr>
                <a:srgbClr val="62C400"/>
              </a:buClr>
              <a:buFontTx/>
              <a:buChar char="•"/>
            </a:pPr>
            <a:endParaRPr lang="fr-FR" altLang="fr-FR" sz="1200">
              <a:solidFill>
                <a:srgbClr val="000099"/>
              </a:solidFill>
              <a:cs typeface="Arial" panose="020B0604020202020204" pitchFamily="34" charset="0"/>
              <a:sym typeface="Wingdings" panose="05000000000000000000" pitchFamily="2" charset="2"/>
            </a:endParaRPr>
          </a:p>
        </p:txBody>
      </p:sp>
      <p:sp>
        <p:nvSpPr>
          <p:cNvPr id="12" name="Rectangle 2"/>
          <p:cNvSpPr>
            <a:spLocks noChangeArrowheads="1"/>
          </p:cNvSpPr>
          <p:nvPr/>
        </p:nvSpPr>
        <p:spPr bwMode="auto">
          <a:xfrm>
            <a:off x="4492625" y="4037013"/>
            <a:ext cx="66214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a:solidFill>
                  <a:srgbClr val="000099"/>
                </a:solidFill>
                <a:cs typeface="Arial" panose="020B0604020202020204" pitchFamily="34" charset="0"/>
                <a:sym typeface="Wingdings" panose="05000000000000000000" pitchFamily="2" charset="2"/>
              </a:rPr>
              <a:t> </a:t>
            </a:r>
            <a:r>
              <a:rPr lang="fr-FR" altLang="fr-FR" sz="2000" b="1">
                <a:solidFill>
                  <a:srgbClr val="000099"/>
                </a:solidFill>
                <a:cs typeface="Arial" panose="020B0604020202020204" pitchFamily="34" charset="0"/>
                <a:sym typeface="Wingdings" panose="05000000000000000000" pitchFamily="2" charset="2"/>
              </a:rPr>
              <a:t>Prise en charge officinale en Dermatologie</a:t>
            </a:r>
          </a:p>
        </p:txBody>
      </p:sp>
      <p:sp>
        <p:nvSpPr>
          <p:cNvPr id="15" name="Rectangle 2"/>
          <p:cNvSpPr>
            <a:spLocks noChangeArrowheads="1"/>
          </p:cNvSpPr>
          <p:nvPr/>
        </p:nvSpPr>
        <p:spPr bwMode="auto">
          <a:xfrm>
            <a:off x="3506788" y="4495800"/>
            <a:ext cx="42656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3.1. Herpès labial</a:t>
            </a:r>
          </a:p>
          <a:p>
            <a:pPr lvl="1">
              <a:buClr>
                <a:srgbClr val="62C400"/>
              </a:buClr>
            </a:pPr>
            <a:r>
              <a:rPr lang="fr-FR" altLang="fr-FR" sz="2000">
                <a:solidFill>
                  <a:srgbClr val="000099"/>
                </a:solidFill>
                <a:cs typeface="Arial" panose="020B0604020202020204" pitchFamily="34" charset="0"/>
              </a:rPr>
              <a:t>3.2. Prurit</a:t>
            </a:r>
          </a:p>
          <a:p>
            <a:pPr lvl="1">
              <a:buClr>
                <a:srgbClr val="62C400"/>
              </a:buClr>
            </a:pPr>
            <a:r>
              <a:rPr lang="fr-FR" altLang="fr-FR" sz="2000">
                <a:solidFill>
                  <a:srgbClr val="000099"/>
                </a:solidFill>
                <a:cs typeface="Arial" panose="020B0604020202020204" pitchFamily="34" charset="0"/>
              </a:rPr>
              <a:t>3.3. Eczéma</a:t>
            </a:r>
          </a:p>
          <a:p>
            <a:pPr lvl="1">
              <a:buClr>
                <a:srgbClr val="62C400"/>
              </a:buClr>
            </a:pPr>
            <a:r>
              <a:rPr lang="fr-FR" altLang="fr-FR" sz="2000">
                <a:solidFill>
                  <a:srgbClr val="000099"/>
                </a:solidFill>
                <a:cs typeface="Arial" panose="020B0604020202020204" pitchFamily="34" charset="0"/>
              </a:rPr>
              <a:t>3.4. Dermatologie pédiatrique</a:t>
            </a:r>
          </a:p>
          <a:p>
            <a:pPr lvl="1">
              <a:buClr>
                <a:srgbClr val="62C400"/>
              </a:buClr>
            </a:pPr>
            <a:r>
              <a:rPr lang="fr-FR" altLang="fr-FR" sz="2000">
                <a:solidFill>
                  <a:srgbClr val="000099"/>
                </a:solidFill>
                <a:cs typeface="Arial" panose="020B0604020202020204" pitchFamily="34" charset="0"/>
              </a:rPr>
              <a:t>3.5. Zona</a:t>
            </a:r>
          </a:p>
          <a:p>
            <a:pPr lvl="1">
              <a:buClr>
                <a:srgbClr val="62C400"/>
              </a:buClr>
            </a:pPr>
            <a:r>
              <a:rPr lang="fr-FR" altLang="fr-FR" sz="2000">
                <a:solidFill>
                  <a:srgbClr val="000099"/>
                </a:solidFill>
                <a:cs typeface="Arial" panose="020B0604020202020204" pitchFamily="34" charset="0"/>
              </a:rPr>
              <a:t>3.6. Acné</a:t>
            </a:r>
          </a:p>
          <a:p>
            <a:pPr lvl="1">
              <a:buClr>
                <a:srgbClr val="62C400"/>
              </a:buClr>
            </a:pPr>
            <a:endParaRPr lang="fr-FR" altLang="fr-FR" sz="2000">
              <a:solidFill>
                <a:srgbClr val="000099"/>
              </a:solidFill>
              <a:cs typeface="Arial" panose="020B0604020202020204" pitchFamily="34" charset="0"/>
            </a:endParaRPr>
          </a:p>
        </p:txBody>
      </p:sp>
      <p:sp>
        <p:nvSpPr>
          <p:cNvPr id="14" name="Rectangle 2"/>
          <p:cNvSpPr>
            <a:spLocks noChangeArrowheads="1"/>
          </p:cNvSpPr>
          <p:nvPr/>
        </p:nvSpPr>
        <p:spPr bwMode="auto">
          <a:xfrm>
            <a:off x="7772400" y="4498975"/>
            <a:ext cx="59166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a:solidFill>
                  <a:srgbClr val="000099"/>
                </a:solidFill>
                <a:cs typeface="Arial" panose="020B0604020202020204" pitchFamily="34" charset="0"/>
              </a:rPr>
              <a:t>3.7. Dermatologie hivernale</a:t>
            </a:r>
          </a:p>
          <a:p>
            <a:pPr lvl="1">
              <a:buClr>
                <a:srgbClr val="62C400"/>
              </a:buClr>
            </a:pPr>
            <a:r>
              <a:rPr lang="fr-FR" altLang="fr-FR" sz="2000">
                <a:solidFill>
                  <a:srgbClr val="000099"/>
                </a:solidFill>
                <a:cs typeface="Arial" panose="020B0604020202020204" pitchFamily="34" charset="0"/>
              </a:rPr>
              <a:t>3.8. Orgelet - chalazion</a:t>
            </a:r>
          </a:p>
          <a:p>
            <a:pPr lvl="1">
              <a:buClr>
                <a:srgbClr val="62C400"/>
              </a:buClr>
            </a:pPr>
            <a:r>
              <a:rPr lang="fr-FR" altLang="fr-FR" sz="2000">
                <a:solidFill>
                  <a:srgbClr val="000099"/>
                </a:solidFill>
                <a:cs typeface="Arial" panose="020B0604020202020204" pitchFamily="34" charset="0"/>
              </a:rPr>
              <a:t>3.9. Panaris</a:t>
            </a:r>
          </a:p>
          <a:p>
            <a:pPr lvl="1">
              <a:buClr>
                <a:srgbClr val="62C400"/>
              </a:buClr>
            </a:pPr>
            <a:r>
              <a:rPr lang="fr-FR" altLang="fr-FR" sz="2000">
                <a:solidFill>
                  <a:srgbClr val="000099"/>
                </a:solidFill>
                <a:cs typeface="Arial" panose="020B0604020202020204" pitchFamily="34" charset="0"/>
              </a:rPr>
              <a:t>3.10. Dermatologie estivale</a:t>
            </a:r>
          </a:p>
          <a:p>
            <a:pPr lvl="1">
              <a:buClr>
                <a:srgbClr val="62C400"/>
              </a:buClr>
            </a:pPr>
            <a:r>
              <a:rPr lang="fr-FR" altLang="fr-FR" sz="2000">
                <a:solidFill>
                  <a:srgbClr val="000099"/>
                </a:solidFill>
                <a:cs typeface="Arial" panose="020B0604020202020204" pitchFamily="34" charset="0"/>
              </a:rPr>
              <a:t>3.11. Cicatrisation</a:t>
            </a:r>
          </a:p>
          <a:p>
            <a:pPr lvl="1">
              <a:buClr>
                <a:srgbClr val="62C400"/>
              </a:buClr>
            </a:pPr>
            <a:r>
              <a:rPr lang="fr-FR" altLang="fr-FR" sz="2000">
                <a:solidFill>
                  <a:srgbClr val="000099"/>
                </a:solidFill>
                <a:cs typeface="Arial" panose="020B0604020202020204" pitchFamily="34" charset="0"/>
              </a:rPr>
              <a:t>3.12. Onco-dermatologie</a:t>
            </a:r>
          </a:p>
        </p:txBody>
      </p:sp>
      <p:cxnSp>
        <p:nvCxnSpPr>
          <p:cNvPr id="3" name="Connecteur droit 2"/>
          <p:cNvCxnSpPr/>
          <p:nvPr/>
        </p:nvCxnSpPr>
        <p:spPr>
          <a:xfrm>
            <a:off x="7772400" y="4648200"/>
            <a:ext cx="0" cy="1914525"/>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pic>
        <p:nvPicPr>
          <p:cNvPr id="16" name="Imag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3" presetClass="emph" presetSubtype="2" fill="hold" grpId="0" nodeType="withEffect">
                                  <p:stCondLst>
                                    <p:cond delay="0"/>
                                  </p:stCondLst>
                                  <p:childTnLst>
                                    <p:animClr clrSpc="rgb" dir="cw">
                                      <p:cBhvr override="childStyle">
                                        <p:cTn id="20" dur="500" fill="hold"/>
                                        <p:tgtEl>
                                          <p:spTgt spid="6"/>
                                        </p:tgtEl>
                                        <p:attrNameLst>
                                          <p:attrName>style.color</p:attrName>
                                        </p:attrNameLst>
                                      </p:cBhvr>
                                      <p:to>
                                        <a:srgbClr val="B5E1E1"/>
                                      </p:to>
                                    </p:animClr>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3" presetClass="emph" presetSubtype="2" fill="hold" grpId="1" nodeType="withEffect">
                                  <p:stCondLst>
                                    <p:cond delay="0"/>
                                  </p:stCondLst>
                                  <p:childTnLst>
                                    <p:animClr clrSpc="rgb" dir="cw">
                                      <p:cBhvr override="childStyle">
                                        <p:cTn id="34" dur="500" fill="hold"/>
                                        <p:tgtEl>
                                          <p:spTgt spid="10"/>
                                        </p:tgtEl>
                                        <p:attrNameLst>
                                          <p:attrName>style.color</p:attrName>
                                        </p:attrNameLst>
                                      </p:cBhvr>
                                      <p:to>
                                        <a:srgbClr val="B5E1E1"/>
                                      </p:to>
                                    </p:animClr>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11" grpId="0"/>
      <p:bldP spid="11" grpId="1"/>
      <p:bldP spid="12" grpId="0"/>
      <p:bldP spid="15"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11" name="Rectangle 3"/>
          <p:cNvSpPr txBox="1">
            <a:spLocks/>
          </p:cNvSpPr>
          <p:nvPr/>
        </p:nvSpPr>
        <p:spPr bwMode="auto">
          <a:xfrm>
            <a:off x="1382713" y="1574800"/>
            <a:ext cx="8013700" cy="4729163"/>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a:t>
            </a:r>
            <a:r>
              <a:rPr lang="fr-FR" altLang="fr-FR" sz="2000" b="1" dirty="0">
                <a:solidFill>
                  <a:srgbClr val="95C41D"/>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Muguet</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Croûtes de lait</a:t>
            </a:r>
          </a:p>
          <a:p>
            <a:pPr marL="714375" lvl="2" indent="-342900">
              <a:buFontTx/>
              <a:buBlip>
                <a:blip r:embed="rId3"/>
              </a:buBlip>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Erythème fessier</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Verrues</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Syndrome pieds-mains-bouche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Varicelle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r>
              <a:rPr lang="fr-FR" altLang="fr-FR" sz="2000" b="1" dirty="0">
                <a:solidFill>
                  <a:srgbClr val="000099"/>
                </a:solidFill>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Molluscum </a:t>
            </a:r>
            <a:r>
              <a:rPr lang="fr-FR" altLang="fr-FR" sz="2000" b="1" dirty="0" err="1">
                <a:solidFill>
                  <a:srgbClr val="000099"/>
                </a:solidFill>
                <a:latin typeface="+mj-lt"/>
                <a:ea typeface="ＭＳ Ｐゴシック" panose="020B0600070205080204" pitchFamily="34" charset="-128"/>
                <a:cs typeface="Arial" panose="020B0604020202020204" pitchFamily="34" charset="0"/>
              </a:rPr>
              <a:t>contagiosum</a:t>
            </a: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76313" y="2798763"/>
            <a:ext cx="10515600" cy="2335212"/>
          </a:xfrm>
        </p:spPr>
        <p:txBody>
          <a:bodyPr anchor="t"/>
          <a:lstStyle/>
          <a:p>
            <a:pPr>
              <a:buFontTx/>
              <a:buBlip>
                <a:blip r:embed="rId3"/>
              </a:buBlip>
              <a:defRPr/>
            </a:pPr>
            <a:r>
              <a:rPr lang="fr-FR" sz="2000" b="1" dirty="0">
                <a:solidFill>
                  <a:srgbClr val="000099"/>
                </a:solidFill>
                <a:cs typeface="Arial"/>
              </a:rPr>
              <a:t>Candidose buccale</a:t>
            </a:r>
          </a:p>
          <a:p>
            <a:pPr marL="0" indent="0">
              <a:buFontTx/>
              <a:buNone/>
              <a:defRPr/>
            </a:pPr>
            <a:endParaRPr lang="fr-FR" sz="2000" dirty="0">
              <a:solidFill>
                <a:srgbClr val="000099"/>
              </a:solidFill>
              <a:cs typeface="Arial"/>
            </a:endParaRPr>
          </a:p>
          <a:p>
            <a:pPr>
              <a:buFontTx/>
              <a:buBlip>
                <a:blip r:embed="rId3"/>
              </a:buBlip>
              <a:defRPr/>
            </a:pPr>
            <a:r>
              <a:rPr lang="fr-FR" sz="2000" dirty="0">
                <a:solidFill>
                  <a:srgbClr val="000099"/>
                </a:solidFill>
                <a:cs typeface="Arial"/>
              </a:rPr>
              <a:t>Fréquente chez le bébé </a:t>
            </a:r>
            <a:r>
              <a:rPr lang="fr-FR" sz="2000" b="1" dirty="0">
                <a:solidFill>
                  <a:srgbClr val="000099"/>
                </a:solidFill>
                <a:cs typeface="Arial"/>
              </a:rPr>
              <a:t>avant l’âge de 2 mois</a:t>
            </a:r>
          </a:p>
          <a:p>
            <a:pPr marL="0" indent="0">
              <a:buFontTx/>
              <a:buNone/>
              <a:defRPr/>
            </a:pPr>
            <a:endParaRPr lang="fr-FR" sz="2000" b="1" dirty="0">
              <a:solidFill>
                <a:srgbClr val="000099"/>
              </a:solidFill>
              <a:cs typeface="Arial"/>
            </a:endParaRPr>
          </a:p>
          <a:p>
            <a:pPr>
              <a:buFontTx/>
              <a:buBlip>
                <a:blip r:embed="rId3"/>
              </a:buBlip>
              <a:defRPr/>
            </a:pPr>
            <a:r>
              <a:rPr lang="fr-FR" sz="2000" b="1" dirty="0">
                <a:solidFill>
                  <a:srgbClr val="000099"/>
                </a:solidFill>
                <a:cs typeface="Arial"/>
              </a:rPr>
              <a:t>Plaques blanchâtres </a:t>
            </a:r>
            <a:r>
              <a:rPr lang="fr-FR" sz="2000" dirty="0">
                <a:solidFill>
                  <a:srgbClr val="000099"/>
                </a:solidFill>
                <a:cs typeface="Arial"/>
              </a:rPr>
              <a:t>sur l’intérieur des joues, la langue et le palais</a:t>
            </a:r>
          </a:p>
          <a:p>
            <a:pPr>
              <a:defRPr/>
            </a:pPr>
            <a:endParaRPr lang="fr-FR" sz="2000" dirty="0">
              <a:solidFill>
                <a:srgbClr val="000099"/>
              </a:solidFill>
              <a:cs typeface="Arial"/>
            </a:endParaRPr>
          </a:p>
        </p:txBody>
      </p:sp>
      <p:sp>
        <p:nvSpPr>
          <p:cNvPr id="382978"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Muguet</a:t>
            </a:r>
          </a:p>
        </p:txBody>
      </p:sp>
      <p:sp>
        <p:nvSpPr>
          <p:cNvPr id="5" name="Espace réservé du contenu 2"/>
          <p:cNvSpPr txBox="1">
            <a:spLocks/>
          </p:cNvSpPr>
          <p:nvPr/>
        </p:nvSpPr>
        <p:spPr>
          <a:xfrm>
            <a:off x="254000" y="1682750"/>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38298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ZoneTexte 2"/>
          <p:cNvSpPr txBox="1">
            <a:spLocks noChangeArrowheads="1"/>
          </p:cNvSpPr>
          <p:nvPr/>
        </p:nvSpPr>
        <p:spPr bwMode="auto">
          <a:xfrm>
            <a:off x="1676400" y="2439988"/>
            <a:ext cx="98345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endParaRPr lang="fr-FR" altLang="fr-FR" sz="1000">
              <a:solidFill>
                <a:srgbClr val="2D2DB9"/>
              </a:solidFill>
              <a:cs typeface="Arial" panose="020B0604020202020204" pitchFamily="34" charset="0"/>
            </a:endParaRPr>
          </a:p>
          <a:p>
            <a:pPr algn="just">
              <a:buFontTx/>
              <a:buBlip>
                <a:blip r:embed="rId3"/>
              </a:buBlip>
            </a:pPr>
            <a:r>
              <a:rPr lang="fr-FR" altLang="fr-FR" sz="2000">
                <a:solidFill>
                  <a:srgbClr val="000099"/>
                </a:solidFill>
              </a:rPr>
              <a:t> Si douloureux</a:t>
            </a:r>
          </a:p>
          <a:p>
            <a:pPr algn="just"/>
            <a:endParaRPr lang="fr-FR" altLang="fr-FR" sz="2000">
              <a:solidFill>
                <a:srgbClr val="000099"/>
              </a:solidFill>
              <a:cs typeface="Arial" panose="020B0604020202020204" pitchFamily="34" charset="0"/>
            </a:endParaRPr>
          </a:p>
          <a:p>
            <a:pPr>
              <a:buFontTx/>
              <a:buBlip>
                <a:blip r:embed="rId3"/>
              </a:buBlip>
            </a:pPr>
            <a:r>
              <a:rPr lang="fr-FR" altLang="fr-FR" sz="2000">
                <a:solidFill>
                  <a:srgbClr val="000099"/>
                </a:solidFill>
              </a:rPr>
              <a:t> S'accompagne d'anorexie ou d'un érythème fessier</a:t>
            </a:r>
            <a:endParaRPr lang="fr-FR" altLang="fr-FR" sz="2000">
              <a:solidFill>
                <a:srgbClr val="000099"/>
              </a:solidFill>
              <a:cs typeface="Arial" panose="020B0604020202020204" pitchFamily="34" charset="0"/>
            </a:endParaRPr>
          </a:p>
        </p:txBody>
      </p:sp>
      <p:pic>
        <p:nvPicPr>
          <p:cNvPr id="385026"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8888" y="1933575"/>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7" name="Espace réservé du contenu 2"/>
          <p:cNvSpPr txBox="1">
            <a:spLocks/>
          </p:cNvSpPr>
          <p:nvPr/>
        </p:nvSpPr>
        <p:spPr bwMode="auto">
          <a:xfrm>
            <a:off x="246063" y="1382713"/>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00"/>
              </a:solidFill>
              <a:cs typeface="Arial" panose="020B0604020202020204" pitchFamily="34" charset="0"/>
            </a:endParaRPr>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Limites du conseil</a:t>
            </a:r>
          </a:p>
          <a:p>
            <a:endParaRPr lang="fr-FR" altLang="fr-FR" sz="2000">
              <a:solidFill>
                <a:srgbClr val="000000"/>
              </a:solidFill>
              <a:cs typeface="Arial" panose="020B0604020202020204" pitchFamily="34" charset="0"/>
            </a:endParaRPr>
          </a:p>
        </p:txBody>
      </p:sp>
      <p:pic>
        <p:nvPicPr>
          <p:cNvPr id="385028"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9238" y="4471988"/>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9" name="Rectangle 7"/>
          <p:cNvSpPr>
            <a:spLocks noChangeArrowheads="1"/>
          </p:cNvSpPr>
          <p:nvPr/>
        </p:nvSpPr>
        <p:spPr bwMode="auto">
          <a:xfrm>
            <a:off x="2903538" y="4900613"/>
            <a:ext cx="3878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385030"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385031"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Muguet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a:spLocks noChangeArrowheads="1"/>
          </p:cNvSpPr>
          <p:nvPr/>
        </p:nvSpPr>
        <p:spPr bwMode="auto">
          <a:xfrm>
            <a:off x="477838" y="2360613"/>
            <a:ext cx="281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Médicament d’étiologie</a:t>
            </a:r>
          </a:p>
        </p:txBody>
      </p:sp>
      <p:sp>
        <p:nvSpPr>
          <p:cNvPr id="7" name="Text Box 3"/>
          <p:cNvSpPr txBox="1">
            <a:spLocks noChangeArrowheads="1"/>
          </p:cNvSpPr>
          <p:nvPr/>
        </p:nvSpPr>
        <p:spPr bwMode="auto">
          <a:xfrm>
            <a:off x="498475" y="3592513"/>
            <a:ext cx="4852988" cy="338137"/>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b="1" dirty="0">
                <a:solidFill>
                  <a:srgbClr val="000099"/>
                </a:solidFill>
                <a:latin typeface="+mj-lt"/>
              </a:rPr>
              <a:t>Aphtes</a:t>
            </a:r>
            <a:r>
              <a:rPr lang="fr-FR" altLang="fr-FR" sz="1600" dirty="0">
                <a:solidFill>
                  <a:srgbClr val="000099"/>
                </a:solidFill>
                <a:latin typeface="+mj-lt"/>
              </a:rPr>
              <a:t> sur la </a:t>
            </a:r>
            <a:r>
              <a:rPr lang="fr-FR" altLang="fr-FR" sz="1600" b="1" dirty="0">
                <a:solidFill>
                  <a:srgbClr val="000099"/>
                </a:solidFill>
                <a:latin typeface="+mj-lt"/>
              </a:rPr>
              <a:t>face interne des joues</a:t>
            </a:r>
          </a:p>
        </p:txBody>
      </p:sp>
      <p:sp>
        <p:nvSpPr>
          <p:cNvPr id="9" name="Rectangle 8"/>
          <p:cNvSpPr>
            <a:spLocks noChangeArrowheads="1"/>
          </p:cNvSpPr>
          <p:nvPr/>
        </p:nvSpPr>
        <p:spPr bwMode="auto">
          <a:xfrm>
            <a:off x="571500" y="5162550"/>
            <a:ext cx="609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MS PGothic" panose="020B0600070205080204" pitchFamily="34" charset="-128"/>
              </a:rPr>
              <a:t>Si érythème fessier associé</a:t>
            </a:r>
          </a:p>
          <a:p>
            <a:pPr lvl="1">
              <a:buFontTx/>
              <a:buBlip>
                <a:blip r:embed="rId3"/>
              </a:buBlip>
            </a:pPr>
            <a:endParaRPr lang="fr-FR" altLang="fr-FR" sz="1600" b="1">
              <a:solidFill>
                <a:srgbClr val="000099"/>
              </a:solidFill>
              <a:ea typeface="MS PGothic" panose="020B0600070205080204" pitchFamily="34" charset="-128"/>
            </a:endParaRPr>
          </a:p>
        </p:txBody>
      </p:sp>
      <p:sp>
        <p:nvSpPr>
          <p:cNvPr id="14" name="Text Box 32"/>
          <p:cNvSpPr txBox="1">
            <a:spLocks noChangeArrowheads="1"/>
          </p:cNvSpPr>
          <p:nvPr/>
        </p:nvSpPr>
        <p:spPr bwMode="auto">
          <a:xfrm>
            <a:off x="2652713" y="5997575"/>
            <a:ext cx="551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sz="1600">
                <a:solidFill>
                  <a:srgbClr val="000099"/>
                </a:solidFill>
                <a:ea typeface="MS PGothic" panose="020B0600070205080204" pitchFamily="34" charset="-128"/>
                <a:cs typeface="Arial" panose="020B0604020202020204" pitchFamily="34" charset="0"/>
              </a:rPr>
              <a:t>Dissoudre si besoin les granules dans un peu d’eau </a:t>
            </a:r>
          </a:p>
        </p:txBody>
      </p:sp>
      <p:sp>
        <p:nvSpPr>
          <p:cNvPr id="38707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13" name="Text Box 6"/>
          <p:cNvSpPr>
            <a:spLocks noChangeArrowheads="1"/>
          </p:cNvSpPr>
          <p:nvPr/>
        </p:nvSpPr>
        <p:spPr bwMode="auto">
          <a:xfrm>
            <a:off x="8108950" y="3511550"/>
            <a:ext cx="30416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Borax 5 CH</a:t>
            </a:r>
          </a:p>
          <a:p>
            <a:pPr algn="r" eaLnBrk="0" hangingPunct="0"/>
            <a:r>
              <a:rPr lang="fr-FR" altLang="fr-FR" sz="1600">
                <a:solidFill>
                  <a:srgbClr val="000099"/>
                </a:solidFill>
                <a:cs typeface="Arial" panose="020B0604020202020204" pitchFamily="34" charset="0"/>
              </a:rPr>
              <a:t>5 granules avant chaque tétée</a:t>
            </a:r>
          </a:p>
        </p:txBody>
      </p:sp>
      <p:sp>
        <p:nvSpPr>
          <p:cNvPr id="15" name="Text Box 6"/>
          <p:cNvSpPr>
            <a:spLocks noChangeArrowheads="1"/>
          </p:cNvSpPr>
          <p:nvPr/>
        </p:nvSpPr>
        <p:spPr bwMode="auto">
          <a:xfrm>
            <a:off x="8108950" y="2341563"/>
            <a:ext cx="30416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Monilia albicans 15 CH</a:t>
            </a:r>
          </a:p>
          <a:p>
            <a:pPr algn="r" eaLnBrk="0" hangingPunct="0"/>
            <a:r>
              <a:rPr lang="fr-FR" altLang="fr-FR" sz="1600">
                <a:solidFill>
                  <a:srgbClr val="000099"/>
                </a:solidFill>
                <a:cs typeface="Arial" panose="020B0604020202020204" pitchFamily="34" charset="0"/>
              </a:rPr>
              <a:t>5 granules par jour</a:t>
            </a:r>
          </a:p>
        </p:txBody>
      </p:sp>
      <p:sp>
        <p:nvSpPr>
          <p:cNvPr id="16" name="Text Box 6"/>
          <p:cNvSpPr>
            <a:spLocks noChangeArrowheads="1"/>
          </p:cNvSpPr>
          <p:nvPr/>
        </p:nvSpPr>
        <p:spPr bwMode="auto">
          <a:xfrm>
            <a:off x="8540750" y="5162550"/>
            <a:ext cx="26098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Medorrhinum</a:t>
            </a:r>
            <a:r>
              <a:rPr lang="fr-FR" altLang="fr-FR" b="1">
                <a:solidFill>
                  <a:srgbClr val="000099"/>
                </a:solidFill>
                <a:cs typeface="Arial" panose="020B0604020202020204" pitchFamily="34" charset="0"/>
              </a:rPr>
              <a:t> 15 CH</a:t>
            </a:r>
          </a:p>
          <a:p>
            <a:pPr algn="r" eaLnBrk="0" hangingPunct="0"/>
            <a:r>
              <a:rPr lang="fr-FR" altLang="fr-FR" sz="1600">
                <a:solidFill>
                  <a:srgbClr val="000099"/>
                </a:solidFill>
                <a:cs typeface="Arial" panose="020B0604020202020204" pitchFamily="34" charset="0"/>
              </a:rPr>
              <a:t>5 granules par jour</a:t>
            </a:r>
          </a:p>
        </p:txBody>
      </p:sp>
      <p:sp>
        <p:nvSpPr>
          <p:cNvPr id="387081"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Muguet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4" grpId="0"/>
      <p:bldP spid="13"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ZoneTexte 1"/>
          <p:cNvSpPr txBox="1">
            <a:spLocks noChangeArrowheads="1"/>
          </p:cNvSpPr>
          <p:nvPr/>
        </p:nvSpPr>
        <p:spPr bwMode="auto">
          <a:xfrm>
            <a:off x="1703388" y="2390775"/>
            <a:ext cx="91598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fr-FR" altLang="fr-FR" sz="2000" b="1">
              <a:solidFill>
                <a:srgbClr val="000099"/>
              </a:solidFill>
              <a:cs typeface="Arial" panose="020B0604020202020204" pitchFamily="34" charset="0"/>
            </a:endParaRPr>
          </a:p>
          <a:p>
            <a:pPr>
              <a:buFontTx/>
              <a:buBlip>
                <a:blip r:embed="rId3"/>
              </a:buBlip>
            </a:pPr>
            <a:r>
              <a:rPr lang="fr-FR" altLang="fr-FR" sz="2000" b="1">
                <a:solidFill>
                  <a:srgbClr val="000099"/>
                </a:solidFill>
                <a:cs typeface="Arial" panose="020B0604020202020204" pitchFamily="34" charset="0"/>
              </a:rPr>
              <a:t>  Dermite séborrhéique du nourrisson</a:t>
            </a:r>
          </a:p>
          <a:p>
            <a:endParaRPr lang="fr-FR" altLang="fr-FR" sz="2000">
              <a:solidFill>
                <a:srgbClr val="000099"/>
              </a:solidFill>
              <a:cs typeface="Arial" panose="020B0604020202020204" pitchFamily="34" charset="0"/>
            </a:endParaRPr>
          </a:p>
          <a:p>
            <a:pPr>
              <a:buFontTx/>
              <a:buBlip>
                <a:blip r:embed="rId3"/>
              </a:buBlip>
            </a:pPr>
            <a:r>
              <a:rPr lang="fr-FR" altLang="fr-FR" sz="2000">
                <a:solidFill>
                  <a:srgbClr val="000099"/>
                </a:solidFill>
                <a:cs typeface="Arial" panose="020B0604020202020204" pitchFamily="34" charset="0"/>
              </a:rPr>
              <a:t>  Petites </a:t>
            </a:r>
            <a:r>
              <a:rPr lang="fr-FR" altLang="fr-FR" sz="2000" b="1">
                <a:solidFill>
                  <a:srgbClr val="000099"/>
                </a:solidFill>
                <a:cs typeface="Arial" panose="020B0604020202020204" pitchFamily="34" charset="0"/>
              </a:rPr>
              <a:t>plaques jaunâtres, prurit</a:t>
            </a:r>
          </a:p>
          <a:p>
            <a:endParaRPr lang="fr-FR" altLang="fr-FR" sz="2000" b="1">
              <a:solidFill>
                <a:srgbClr val="000099"/>
              </a:solidFill>
              <a:cs typeface="Arial" panose="020B0604020202020204" pitchFamily="34" charset="0"/>
            </a:endParaRPr>
          </a:p>
        </p:txBody>
      </p:sp>
      <p:sp>
        <p:nvSpPr>
          <p:cNvPr id="389122" name="Text Box 8"/>
          <p:cNvSpPr txBox="1">
            <a:spLocks noChangeArrowheads="1"/>
          </p:cNvSpPr>
          <p:nvPr/>
        </p:nvSpPr>
        <p:spPr bwMode="auto">
          <a:xfrm>
            <a:off x="2397125" y="1062038"/>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Croûtes de lait</a:t>
            </a:r>
          </a:p>
        </p:txBody>
      </p:sp>
      <p:sp>
        <p:nvSpPr>
          <p:cNvPr id="389123" name="Espace réservé du contenu 2"/>
          <p:cNvSpPr txBox="1">
            <a:spLocks/>
          </p:cNvSpPr>
          <p:nvPr/>
        </p:nvSpPr>
        <p:spPr bwMode="auto">
          <a:xfrm>
            <a:off x="254000" y="1682750"/>
            <a:ext cx="3811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Quelques rappels</a:t>
            </a:r>
          </a:p>
          <a:p>
            <a:pPr>
              <a:buFontTx/>
              <a:buBlip>
                <a:blip r:embed="rId3"/>
              </a:buBlip>
            </a:pPr>
            <a:endParaRPr lang="fr-FR" altLang="fr-FR" sz="3200">
              <a:solidFill>
                <a:srgbClr val="000000"/>
              </a:solidFill>
            </a:endParaRPr>
          </a:p>
        </p:txBody>
      </p:sp>
      <p:sp>
        <p:nvSpPr>
          <p:cNvPr id="389124" name="ZoneTexte 5"/>
          <p:cNvSpPr txBox="1">
            <a:spLocks noChangeArrowheads="1"/>
          </p:cNvSpPr>
          <p:nvPr/>
        </p:nvSpPr>
        <p:spPr bwMode="auto">
          <a:xfrm>
            <a:off x="3367088" y="4500563"/>
            <a:ext cx="42624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a:solidFill>
                  <a:srgbClr val="000099"/>
                </a:solidFill>
              </a:rPr>
              <a:t>Si signes de surinfection</a:t>
            </a:r>
          </a:p>
        </p:txBody>
      </p:sp>
      <p:sp>
        <p:nvSpPr>
          <p:cNvPr id="38912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389126" name="Rectangle 2"/>
          <p:cNvSpPr>
            <a:spLocks noChangeArrowheads="1"/>
          </p:cNvSpPr>
          <p:nvPr/>
        </p:nvSpPr>
        <p:spPr bwMode="auto">
          <a:xfrm>
            <a:off x="3367088" y="4921250"/>
            <a:ext cx="382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389127"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7125" y="463391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2397125" y="993775"/>
            <a:ext cx="489902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Croûtes de lait</a:t>
            </a:r>
          </a:p>
        </p:txBody>
      </p:sp>
      <p:sp>
        <p:nvSpPr>
          <p:cNvPr id="11" name="Rectangle 10"/>
          <p:cNvSpPr>
            <a:spLocks noChangeArrowheads="1"/>
          </p:cNvSpPr>
          <p:nvPr/>
        </p:nvSpPr>
        <p:spPr bwMode="auto">
          <a:xfrm>
            <a:off x="758825" y="2781300"/>
            <a:ext cx="5654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dermite séborrhéique,</a:t>
            </a:r>
          </a:p>
          <a:p>
            <a:r>
              <a:rPr lang="fr-FR" altLang="fr-FR" sz="1600" b="1">
                <a:solidFill>
                  <a:srgbClr val="000099"/>
                </a:solidFill>
              </a:rPr>
              <a:t>     Érythème fessier</a:t>
            </a:r>
            <a:r>
              <a:rPr lang="fr-FR" altLang="fr-FR" sz="1600">
                <a:solidFill>
                  <a:srgbClr val="000099"/>
                </a:solidFill>
              </a:rPr>
              <a:t>, transpire de la tête</a:t>
            </a:r>
          </a:p>
          <a:p>
            <a:r>
              <a:rPr lang="fr-FR" altLang="fr-FR" sz="1600" b="1">
                <a:solidFill>
                  <a:srgbClr val="000099"/>
                </a:solidFill>
              </a:rPr>
              <a:t>     Morphologie bréviligne, enfant bon mangeur</a:t>
            </a:r>
          </a:p>
        </p:txBody>
      </p:sp>
      <p:sp>
        <p:nvSpPr>
          <p:cNvPr id="12" name="Rectangle 11"/>
          <p:cNvSpPr/>
          <p:nvPr/>
        </p:nvSpPr>
        <p:spPr>
          <a:xfrm>
            <a:off x="758825" y="3881438"/>
            <a:ext cx="5210175"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j-lt"/>
              </a:rPr>
              <a:t>Si </a:t>
            </a:r>
            <a:r>
              <a:rPr lang="fr-FR" sz="1600" b="1" dirty="0">
                <a:solidFill>
                  <a:srgbClr val="000099"/>
                </a:solidFill>
                <a:latin typeface="+mj-lt"/>
              </a:rPr>
              <a:t>hyperkératose</a:t>
            </a:r>
            <a:r>
              <a:rPr lang="fr-FR" sz="1600" dirty="0">
                <a:solidFill>
                  <a:srgbClr val="000099"/>
                </a:solidFill>
                <a:latin typeface="+mj-lt"/>
              </a:rPr>
              <a:t>, éruption suintante et croûteuse du cuir chevelu, </a:t>
            </a:r>
          </a:p>
          <a:p>
            <a:pPr marL="271463" indent="-271463" fontAlgn="auto">
              <a:spcBef>
                <a:spcPts val="0"/>
              </a:spcBef>
              <a:spcAft>
                <a:spcPts val="0"/>
              </a:spcAft>
              <a:defRPr/>
            </a:pPr>
            <a:r>
              <a:rPr lang="fr-FR" sz="1600" dirty="0">
                <a:solidFill>
                  <a:srgbClr val="000099"/>
                </a:solidFill>
                <a:latin typeface="+mj-lt"/>
              </a:rPr>
              <a:t>	Enfant </a:t>
            </a:r>
            <a:r>
              <a:rPr lang="fr-FR" sz="1600" b="1" dirty="0">
                <a:solidFill>
                  <a:srgbClr val="000099"/>
                </a:solidFill>
                <a:latin typeface="+mj-lt"/>
              </a:rPr>
              <a:t>glouton </a:t>
            </a:r>
            <a:r>
              <a:rPr lang="fr-FR" sz="1600" dirty="0">
                <a:solidFill>
                  <a:srgbClr val="000099"/>
                </a:solidFill>
                <a:latin typeface="+mj-lt"/>
              </a:rPr>
              <a:t>avec troubles digestifs</a:t>
            </a:r>
          </a:p>
        </p:txBody>
      </p:sp>
      <p:sp>
        <p:nvSpPr>
          <p:cNvPr id="14" name="Text Box 32"/>
          <p:cNvSpPr txBox="1">
            <a:spLocks noChangeArrowheads="1"/>
          </p:cNvSpPr>
          <p:nvPr/>
        </p:nvSpPr>
        <p:spPr bwMode="auto">
          <a:xfrm>
            <a:off x="3052763" y="6283325"/>
            <a:ext cx="5514975" cy="3381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sz="1600" dirty="0">
                <a:solidFill>
                  <a:srgbClr val="000099"/>
                </a:solidFill>
                <a:latin typeface="+mj-lt"/>
                <a:ea typeface="ＭＳ Ｐゴシック" panose="020B0600070205080204" pitchFamily="34" charset="-128"/>
              </a:rPr>
              <a:t>Dissoudre si besoin les granules dans un peu d’eau </a:t>
            </a:r>
          </a:p>
        </p:txBody>
      </p:sp>
      <p:sp>
        <p:nvSpPr>
          <p:cNvPr id="10"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sp>
        <p:nvSpPr>
          <p:cNvPr id="9" name="Text Box 6"/>
          <p:cNvSpPr>
            <a:spLocks noChangeArrowheads="1"/>
          </p:cNvSpPr>
          <p:nvPr/>
        </p:nvSpPr>
        <p:spPr bwMode="auto">
          <a:xfrm>
            <a:off x="7662863" y="2686050"/>
            <a:ext cx="347662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Calcarea carbonica 15 CH</a:t>
            </a:r>
          </a:p>
          <a:p>
            <a:pPr algn="r" eaLnBrk="0" hangingPunct="0"/>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7662863" y="3744913"/>
            <a:ext cx="34766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Antimonium crudum 9 CH</a:t>
            </a:r>
          </a:p>
          <a:p>
            <a:pPr algn="r" eaLnBrk="0" hangingPunct="0"/>
            <a:r>
              <a:rPr lang="fr-FR" altLang="fr-FR" sz="1600">
                <a:solidFill>
                  <a:srgbClr val="000099"/>
                </a:solidFill>
                <a:cs typeface="Arial" panose="020B0604020202020204" pitchFamily="34" charset="0"/>
              </a:rPr>
              <a:t>5 granules matin et soir</a:t>
            </a:r>
          </a:p>
        </p:txBody>
      </p:sp>
      <p:sp>
        <p:nvSpPr>
          <p:cNvPr id="15" name="Rectangle 14"/>
          <p:cNvSpPr/>
          <p:nvPr/>
        </p:nvSpPr>
        <p:spPr>
          <a:xfrm>
            <a:off x="763588" y="5119688"/>
            <a:ext cx="5835650" cy="831850"/>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j-lt"/>
              </a:rPr>
              <a:t>Si dermite séborrhéique </a:t>
            </a:r>
            <a:r>
              <a:rPr lang="fr-FR" sz="1600" b="1" dirty="0">
                <a:solidFill>
                  <a:srgbClr val="000099"/>
                </a:solidFill>
                <a:latin typeface="+mj-lt"/>
              </a:rPr>
              <a:t>saignant facilement au grattage</a:t>
            </a:r>
          </a:p>
          <a:p>
            <a:pPr marL="271463" indent="-271463" fontAlgn="auto">
              <a:spcBef>
                <a:spcPts val="0"/>
              </a:spcBef>
              <a:spcAft>
                <a:spcPts val="0"/>
              </a:spcAft>
              <a:defRPr/>
            </a:pPr>
            <a:r>
              <a:rPr lang="fr-FR" sz="1600" dirty="0">
                <a:solidFill>
                  <a:srgbClr val="000099"/>
                </a:solidFill>
                <a:latin typeface="+mj-lt"/>
              </a:rPr>
              <a:t>	Enfant </a:t>
            </a:r>
            <a:r>
              <a:rPr lang="fr-FR" sz="1600" b="1" dirty="0">
                <a:solidFill>
                  <a:srgbClr val="000099"/>
                </a:solidFill>
                <a:latin typeface="+mj-lt"/>
              </a:rPr>
              <a:t>vite rassasié</a:t>
            </a:r>
            <a:r>
              <a:rPr lang="fr-FR" sz="1600" dirty="0">
                <a:solidFill>
                  <a:srgbClr val="000099"/>
                </a:solidFill>
                <a:latin typeface="+mj-lt"/>
              </a:rPr>
              <a:t>, contexte de troubles digestifs avec </a:t>
            </a:r>
            <a:r>
              <a:rPr lang="fr-FR" sz="1600" b="1" dirty="0">
                <a:solidFill>
                  <a:srgbClr val="000099"/>
                </a:solidFill>
                <a:latin typeface="+mj-lt"/>
              </a:rPr>
              <a:t>ballonnements</a:t>
            </a:r>
          </a:p>
        </p:txBody>
      </p:sp>
      <p:sp>
        <p:nvSpPr>
          <p:cNvPr id="16" name="Text Box 6"/>
          <p:cNvSpPr>
            <a:spLocks noChangeArrowheads="1"/>
          </p:cNvSpPr>
          <p:nvPr/>
        </p:nvSpPr>
        <p:spPr bwMode="auto">
          <a:xfrm>
            <a:off x="7666038" y="4984750"/>
            <a:ext cx="347821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Lycopodium clavatum 15 CH</a:t>
            </a:r>
          </a:p>
          <a:p>
            <a:pPr algn="r" eaLnBrk="0" hangingPunct="0"/>
            <a:r>
              <a:rPr lang="fr-FR" altLang="fr-FR" sz="1600">
                <a:solidFill>
                  <a:srgbClr val="000099"/>
                </a:solidFill>
                <a:cs typeface="Arial" panose="020B0604020202020204" pitchFamily="34" charset="0"/>
              </a:rPr>
              <a:t>5 granules matin et soir</a:t>
            </a:r>
          </a:p>
        </p:txBody>
      </p:sp>
      <p:sp>
        <p:nvSpPr>
          <p:cNvPr id="17" name="Rectangle 16"/>
          <p:cNvSpPr/>
          <p:nvPr/>
        </p:nvSpPr>
        <p:spPr>
          <a:xfrm>
            <a:off x="758825" y="1746250"/>
            <a:ext cx="5654675" cy="584200"/>
          </a:xfrm>
          <a:prstGeom prst="rect">
            <a:avLst/>
          </a:prstGeom>
        </p:spPr>
        <p:txBody>
          <a:bodyPr>
            <a:spAutoFit/>
          </a:bodyPr>
          <a:lstStyle/>
          <a:p>
            <a:pPr marL="285750" indent="-285750" fontAlgn="auto">
              <a:spcBef>
                <a:spcPts val="0"/>
              </a:spcBef>
              <a:spcAft>
                <a:spcPts val="0"/>
              </a:spcAft>
              <a:buFontTx/>
              <a:buBlip>
                <a:blip r:embed="rId3"/>
              </a:buBlip>
              <a:defRPr/>
            </a:pPr>
            <a:r>
              <a:rPr lang="fr-FR" sz="1600" b="1" dirty="0">
                <a:solidFill>
                  <a:srgbClr val="000099"/>
                </a:solidFill>
                <a:latin typeface="+mj-lt"/>
              </a:rPr>
              <a:t>Croûtes épaisses jaunes agglutinant les cheveux</a:t>
            </a:r>
          </a:p>
          <a:p>
            <a:pPr marL="271463" indent="-271463" fontAlgn="auto">
              <a:spcBef>
                <a:spcPts val="0"/>
              </a:spcBef>
              <a:spcAft>
                <a:spcPts val="0"/>
              </a:spcAft>
              <a:defRPr/>
            </a:pPr>
            <a:r>
              <a:rPr lang="fr-FR" sz="1600" dirty="0">
                <a:solidFill>
                  <a:srgbClr val="000099"/>
                </a:solidFill>
                <a:latin typeface="+mj-lt"/>
              </a:rPr>
              <a:t>	Eczéma suintant du cuir chevelu</a:t>
            </a:r>
          </a:p>
        </p:txBody>
      </p:sp>
      <p:sp>
        <p:nvSpPr>
          <p:cNvPr id="18" name="Text Box 6"/>
          <p:cNvSpPr>
            <a:spLocks noChangeArrowheads="1"/>
          </p:cNvSpPr>
          <p:nvPr/>
        </p:nvSpPr>
        <p:spPr bwMode="auto">
          <a:xfrm>
            <a:off x="7662863" y="1649413"/>
            <a:ext cx="34766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Viola tricolor 5 CH</a:t>
            </a:r>
          </a:p>
          <a:p>
            <a:pPr algn="r" eaLnBrk="0" hangingPunct="0"/>
            <a:r>
              <a:rPr lang="fr-FR" altLang="fr-FR" sz="1600">
                <a:solidFill>
                  <a:srgbClr val="000099"/>
                </a:solidFill>
                <a:cs typeface="Arial" panose="020B0604020202020204" pitchFamily="34" charset="0"/>
              </a:rPr>
              <a:t>5 granules matin et soir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9" grpId="0" animBg="1"/>
      <p:bldP spid="13" grpId="0" animBg="1"/>
      <p:bldP spid="15" grpId="0"/>
      <p:bldP spid="16" grpId="0" animBg="1"/>
      <p:bldP spid="17" grpId="0"/>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76275" y="1774825"/>
            <a:ext cx="10515600" cy="5053013"/>
          </a:xfrm>
        </p:spPr>
        <p:txBody>
          <a:bodyPr anchor="t"/>
          <a:lstStyle/>
          <a:p>
            <a:pPr algn="ctr">
              <a:buFontTx/>
              <a:buNone/>
              <a:defRPr/>
            </a:pPr>
            <a:endParaRPr lang="fr-FR" sz="2000" b="1" dirty="0">
              <a:solidFill>
                <a:srgbClr val="000099"/>
              </a:solidFill>
              <a:cs typeface="Arial"/>
            </a:endParaRPr>
          </a:p>
          <a:p>
            <a:pPr>
              <a:buFontTx/>
              <a:buBlip>
                <a:blip r:embed="rId3"/>
              </a:buBlip>
              <a:defRPr/>
            </a:pPr>
            <a:r>
              <a:rPr lang="fr-FR" sz="2000" b="1" dirty="0">
                <a:solidFill>
                  <a:srgbClr val="000099"/>
                </a:solidFill>
                <a:cs typeface="Arial"/>
              </a:rPr>
              <a:t>Dermite du siège</a:t>
            </a:r>
            <a:r>
              <a:rPr lang="fr-FR" sz="2000" dirty="0">
                <a:solidFill>
                  <a:srgbClr val="000099"/>
                </a:solidFill>
                <a:cs typeface="Arial"/>
              </a:rPr>
              <a:t> :</a:t>
            </a:r>
            <a:r>
              <a:rPr lang="fr-FR" sz="2000" b="1" dirty="0">
                <a:solidFill>
                  <a:srgbClr val="000099"/>
                </a:solidFill>
                <a:cs typeface="Arial"/>
              </a:rPr>
              <a:t> </a:t>
            </a:r>
          </a:p>
          <a:p>
            <a:pPr marL="1524000" lvl="1" indent="0">
              <a:buFontTx/>
              <a:buNone/>
              <a:defRPr/>
            </a:pPr>
            <a:r>
              <a:rPr lang="fr-FR" sz="2000" dirty="0">
                <a:solidFill>
                  <a:srgbClr val="000099"/>
                </a:solidFill>
                <a:cs typeface="Arial"/>
              </a:rPr>
              <a:t>-</a:t>
            </a:r>
            <a:r>
              <a:rPr lang="fr-FR" sz="2000" b="1" dirty="0">
                <a:solidFill>
                  <a:srgbClr val="000099"/>
                </a:solidFill>
                <a:cs typeface="Arial"/>
              </a:rPr>
              <a:t> lésions érythémateuses</a:t>
            </a:r>
            <a:r>
              <a:rPr lang="fr-FR" sz="2000" dirty="0">
                <a:solidFill>
                  <a:srgbClr val="000099"/>
                </a:solidFill>
                <a:cs typeface="Arial"/>
              </a:rPr>
              <a:t> légèrement </a:t>
            </a:r>
            <a:r>
              <a:rPr lang="fr-FR" sz="2000" b="1" dirty="0">
                <a:solidFill>
                  <a:srgbClr val="000099"/>
                </a:solidFill>
                <a:cs typeface="Arial"/>
              </a:rPr>
              <a:t>suintantes</a:t>
            </a:r>
            <a:endParaRPr lang="fr-FR" sz="2000" dirty="0">
              <a:solidFill>
                <a:srgbClr val="000099"/>
              </a:solidFill>
              <a:cs typeface="Arial"/>
            </a:endParaRPr>
          </a:p>
          <a:p>
            <a:pPr marL="1524000" lvl="1" indent="0">
              <a:buFontTx/>
              <a:buNone/>
              <a:defRPr/>
            </a:pPr>
            <a:r>
              <a:rPr lang="fr-FR" sz="2000" dirty="0">
                <a:solidFill>
                  <a:srgbClr val="000099"/>
                </a:solidFill>
                <a:cs typeface="Arial"/>
              </a:rPr>
              <a:t>-</a:t>
            </a:r>
            <a:r>
              <a:rPr lang="fr-FR" sz="2000" b="1" dirty="0">
                <a:solidFill>
                  <a:srgbClr val="000099"/>
                </a:solidFill>
                <a:cs typeface="Arial"/>
              </a:rPr>
              <a:t> lésions érosives </a:t>
            </a:r>
          </a:p>
          <a:p>
            <a:pPr marL="1524000" lvl="1" indent="0">
              <a:buFontTx/>
              <a:buNone/>
              <a:defRPr/>
            </a:pPr>
            <a:r>
              <a:rPr lang="fr-FR" sz="2000" dirty="0">
                <a:solidFill>
                  <a:srgbClr val="000099"/>
                </a:solidFill>
                <a:cs typeface="Arial"/>
              </a:rPr>
              <a:t>- lésions </a:t>
            </a:r>
            <a:r>
              <a:rPr lang="fr-FR" sz="2000" dirty="0" err="1">
                <a:solidFill>
                  <a:srgbClr val="000099"/>
                </a:solidFill>
                <a:cs typeface="Arial"/>
              </a:rPr>
              <a:t>papulo</a:t>
            </a:r>
            <a:r>
              <a:rPr lang="fr-FR" sz="2000" dirty="0">
                <a:solidFill>
                  <a:srgbClr val="000099"/>
                </a:solidFill>
                <a:cs typeface="Arial"/>
              </a:rPr>
              <a:t>-vésiculeuses parfois </a:t>
            </a:r>
            <a:r>
              <a:rPr lang="fr-FR" sz="2000" dirty="0" err="1">
                <a:solidFill>
                  <a:srgbClr val="000099"/>
                </a:solidFill>
                <a:cs typeface="Arial"/>
              </a:rPr>
              <a:t>psoriasiformes</a:t>
            </a:r>
            <a:endParaRPr lang="fr-FR" sz="2000" dirty="0">
              <a:solidFill>
                <a:srgbClr val="000099"/>
              </a:solidFill>
              <a:cs typeface="Arial"/>
            </a:endParaRPr>
          </a:p>
          <a:p>
            <a:pPr>
              <a:buFontTx/>
              <a:buNone/>
              <a:defRPr/>
            </a:pPr>
            <a:endParaRPr lang="fr-FR" sz="2000" dirty="0">
              <a:solidFill>
                <a:srgbClr val="000099"/>
              </a:solidFill>
              <a:cs typeface="Arial"/>
            </a:endParaRPr>
          </a:p>
          <a:p>
            <a:pPr>
              <a:buFontTx/>
              <a:buBlip>
                <a:blip r:embed="rId3"/>
              </a:buBlip>
              <a:defRPr/>
            </a:pPr>
            <a:r>
              <a:rPr lang="fr-FR" sz="2000" dirty="0">
                <a:solidFill>
                  <a:srgbClr val="000099"/>
                </a:solidFill>
                <a:cs typeface="Arial"/>
              </a:rPr>
              <a:t> </a:t>
            </a:r>
            <a:r>
              <a:rPr lang="fr-FR" sz="2000" b="1" dirty="0">
                <a:solidFill>
                  <a:srgbClr val="000099"/>
                </a:solidFill>
                <a:cs typeface="Arial"/>
              </a:rPr>
              <a:t>Facteurs favorisants </a:t>
            </a:r>
            <a:r>
              <a:rPr lang="fr-FR" sz="2000" dirty="0">
                <a:solidFill>
                  <a:srgbClr val="000099"/>
                </a:solidFill>
                <a:cs typeface="Arial"/>
              </a:rPr>
              <a:t>: macération dans les urines et les selles, irritation de certaines   couches cellulosiques, produits de toilettes trop détergents, ou parfumés</a:t>
            </a:r>
          </a:p>
          <a:p>
            <a:pPr marL="0" indent="0">
              <a:buFontTx/>
              <a:buNone/>
              <a:defRPr/>
            </a:pPr>
            <a:endParaRPr lang="fr-FR" sz="2000" dirty="0">
              <a:solidFill>
                <a:srgbClr val="000099"/>
              </a:solidFill>
              <a:cs typeface="Arial"/>
            </a:endParaRPr>
          </a:p>
        </p:txBody>
      </p:sp>
      <p:sp>
        <p:nvSpPr>
          <p:cNvPr id="393218"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Erythème fessier</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solidFill>
                <a:srgbClr val="000000"/>
              </a:solidFill>
            </a:endParaRPr>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solidFill>
                <a:srgbClr val="000000"/>
              </a:solidFill>
            </a:endParaRPr>
          </a:p>
        </p:txBody>
      </p:sp>
      <p:sp>
        <p:nvSpPr>
          <p:cNvPr id="393220" name="Rectangle 5"/>
          <p:cNvSpPr>
            <a:spLocks noChangeArrowheads="1"/>
          </p:cNvSpPr>
          <p:nvPr/>
        </p:nvSpPr>
        <p:spPr bwMode="auto">
          <a:xfrm>
            <a:off x="3144838" y="5394325"/>
            <a:ext cx="303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r>
              <a:rPr lang="fr-FR" altLang="fr-FR" sz="2000">
                <a:solidFill>
                  <a:srgbClr val="2D2DB9"/>
                </a:solidFill>
              </a:rPr>
              <a:t>Si signes de surinfection </a:t>
            </a:r>
          </a:p>
        </p:txBody>
      </p:sp>
      <p:pic>
        <p:nvPicPr>
          <p:cNvPr id="393221" name="Picture 2" descr="Afficher l'image d'orig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7413" y="5178425"/>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2" name="Rectangle 7"/>
          <p:cNvSpPr>
            <a:spLocks noChangeArrowheads="1"/>
          </p:cNvSpPr>
          <p:nvPr/>
        </p:nvSpPr>
        <p:spPr bwMode="auto">
          <a:xfrm>
            <a:off x="3144838" y="5764213"/>
            <a:ext cx="3879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39322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Text Box 8"/>
          <p:cNvSpPr txBox="1">
            <a:spLocks noChangeArrowheads="1"/>
          </p:cNvSpPr>
          <p:nvPr/>
        </p:nvSpPr>
        <p:spPr bwMode="auto">
          <a:xfrm>
            <a:off x="2386013" y="1063625"/>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Erythème fessier</a:t>
            </a:r>
          </a:p>
        </p:txBody>
      </p:sp>
      <p:sp>
        <p:nvSpPr>
          <p:cNvPr id="13" name="Text Box 6"/>
          <p:cNvSpPr>
            <a:spLocks noChangeArrowheads="1"/>
          </p:cNvSpPr>
          <p:nvPr/>
        </p:nvSpPr>
        <p:spPr bwMode="auto">
          <a:xfrm>
            <a:off x="7888288" y="2127250"/>
            <a:ext cx="32400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Medorrhinum 15 CH</a:t>
            </a:r>
          </a:p>
          <a:p>
            <a:pPr algn="r"/>
            <a:r>
              <a:rPr lang="fr-FR" altLang="fr-FR" sz="1600">
                <a:solidFill>
                  <a:srgbClr val="000090"/>
                </a:solidFill>
                <a:ea typeface="MS PGothic" panose="020B0600070205080204" pitchFamily="34" charset="-128"/>
                <a:cs typeface="Arial" panose="020B0604020202020204" pitchFamily="34" charset="0"/>
              </a:rPr>
              <a:t>1 dose, à renouveler si besoin</a:t>
            </a:r>
          </a:p>
        </p:txBody>
      </p:sp>
      <p:sp>
        <p:nvSpPr>
          <p:cNvPr id="14" name="Rectangle 13"/>
          <p:cNvSpPr>
            <a:spLocks noChangeArrowheads="1"/>
          </p:cNvSpPr>
          <p:nvPr/>
        </p:nvSpPr>
        <p:spPr bwMode="auto">
          <a:xfrm>
            <a:off x="347663" y="222726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Éruption </a:t>
            </a:r>
            <a:r>
              <a:rPr lang="fr-FR" altLang="fr-FR" sz="1600" b="1">
                <a:solidFill>
                  <a:srgbClr val="000099"/>
                </a:solidFill>
                <a:ea typeface="MS PGothic" panose="020B0600070205080204" pitchFamily="34" charset="-128"/>
              </a:rPr>
              <a:t>vésiculeuse prurigineuse </a:t>
            </a:r>
          </a:p>
          <a:p>
            <a:pPr lvl="1"/>
            <a:r>
              <a:rPr lang="fr-FR" altLang="fr-FR" sz="1600">
                <a:solidFill>
                  <a:srgbClr val="000099"/>
                </a:solidFill>
                <a:ea typeface="MS PGothic" panose="020B0600070205080204" pitchFamily="34" charset="-128"/>
              </a:rPr>
              <a:t>     Nourrisson dormant en </a:t>
            </a:r>
            <a:r>
              <a:rPr lang="fr-FR" altLang="fr-FR" sz="1600" b="1">
                <a:solidFill>
                  <a:srgbClr val="000099"/>
                </a:solidFill>
                <a:ea typeface="MS PGothic" panose="020B0600070205080204" pitchFamily="34" charset="-128"/>
              </a:rPr>
              <a:t>position genu-pectorale</a:t>
            </a:r>
          </a:p>
        </p:txBody>
      </p:sp>
      <p:sp>
        <p:nvSpPr>
          <p:cNvPr id="18" name="Text Box 6"/>
          <p:cNvSpPr>
            <a:spLocks noChangeArrowheads="1"/>
          </p:cNvSpPr>
          <p:nvPr/>
        </p:nvSpPr>
        <p:spPr bwMode="auto">
          <a:xfrm>
            <a:off x="7685088" y="3236913"/>
            <a:ext cx="3443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Belladonna 9 CH</a:t>
            </a:r>
          </a:p>
          <a:p>
            <a:pPr algn="r"/>
            <a:r>
              <a:rPr lang="fr-FR" altLang="fr-FR" sz="1600">
                <a:solidFill>
                  <a:srgbClr val="000090"/>
                </a:solidFill>
                <a:ea typeface="MS PGothic" panose="020B0600070205080204" pitchFamily="34" charset="-128"/>
                <a:cs typeface="Arial" panose="020B0604020202020204" pitchFamily="34" charset="0"/>
              </a:rPr>
              <a:t>5 granules à chaque change - ESA</a:t>
            </a:r>
          </a:p>
        </p:txBody>
      </p:sp>
      <p:sp>
        <p:nvSpPr>
          <p:cNvPr id="20" name="Text Box 6"/>
          <p:cNvSpPr>
            <a:spLocks noChangeArrowheads="1"/>
          </p:cNvSpPr>
          <p:nvPr/>
        </p:nvSpPr>
        <p:spPr bwMode="auto">
          <a:xfrm>
            <a:off x="7678738" y="4316413"/>
            <a:ext cx="3443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Rhus toxicodendron  9 CH</a:t>
            </a:r>
          </a:p>
          <a:p>
            <a:pPr algn="r"/>
            <a:r>
              <a:rPr lang="fr-FR" altLang="fr-FR" sz="1600">
                <a:solidFill>
                  <a:srgbClr val="000090"/>
                </a:solidFill>
                <a:ea typeface="MS PGothic" panose="020B0600070205080204" pitchFamily="34" charset="-128"/>
                <a:cs typeface="Arial" panose="020B0604020202020204" pitchFamily="34" charset="0"/>
              </a:rPr>
              <a:t>5 granules à chaque change - ESA</a:t>
            </a:r>
          </a:p>
        </p:txBody>
      </p:sp>
      <p:sp>
        <p:nvSpPr>
          <p:cNvPr id="21" name="Rectangle 20"/>
          <p:cNvSpPr>
            <a:spLocks noChangeArrowheads="1"/>
          </p:cNvSpPr>
          <p:nvPr/>
        </p:nvSpPr>
        <p:spPr bwMode="auto">
          <a:xfrm>
            <a:off x="347663" y="4340225"/>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 érythème fessier avec aspect papuleux</a:t>
            </a:r>
          </a:p>
          <a:p>
            <a:pPr lvl="1"/>
            <a:r>
              <a:rPr lang="fr-FR" altLang="fr-FR" sz="1600">
                <a:solidFill>
                  <a:srgbClr val="000099"/>
                </a:solidFill>
                <a:ea typeface="MS PGothic" panose="020B0600070205080204" pitchFamily="34" charset="-128"/>
              </a:rPr>
              <a:t>     Éruption de </a:t>
            </a:r>
            <a:r>
              <a:rPr lang="fr-FR" altLang="fr-FR" sz="1600" b="1">
                <a:solidFill>
                  <a:srgbClr val="000099"/>
                </a:solidFill>
                <a:ea typeface="MS PGothic" panose="020B0600070205080204" pitchFamily="34" charset="-128"/>
              </a:rPr>
              <a:t>petites vésicules à liquide translucide</a:t>
            </a:r>
            <a:r>
              <a:rPr lang="fr-FR" altLang="fr-FR" sz="1600">
                <a:solidFill>
                  <a:srgbClr val="000099"/>
                </a:solidFill>
                <a:ea typeface="MS PGothic" panose="020B0600070205080204" pitchFamily="34" charset="-128"/>
              </a:rPr>
              <a:t>, reposant sur une </a:t>
            </a:r>
            <a:r>
              <a:rPr lang="fr-FR" altLang="fr-FR" sz="1600" b="1">
                <a:solidFill>
                  <a:srgbClr val="000099"/>
                </a:solidFill>
                <a:ea typeface="MS PGothic" panose="020B0600070205080204" pitchFamily="34" charset="-128"/>
              </a:rPr>
              <a:t>base érythémateuse prurigineuse </a:t>
            </a:r>
          </a:p>
        </p:txBody>
      </p:sp>
      <p:sp>
        <p:nvSpPr>
          <p:cNvPr id="19" name="Rectangle 18"/>
          <p:cNvSpPr>
            <a:spLocks noChangeArrowheads="1"/>
          </p:cNvSpPr>
          <p:nvPr/>
        </p:nvSpPr>
        <p:spPr bwMode="auto">
          <a:xfrm>
            <a:off x="347663" y="338455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MS PGothic" panose="020B0600070205080204" pitchFamily="34" charset="-128"/>
              </a:rPr>
              <a:t>Rubor, dolor, calor, tumor</a:t>
            </a:r>
          </a:p>
        </p:txBody>
      </p:sp>
      <p:sp>
        <p:nvSpPr>
          <p:cNvPr id="39527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8" grpId="0" animBg="1"/>
      <p:bldP spid="20" grpId="0" animBg="1"/>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ext Box 8"/>
          <p:cNvSpPr txBox="1">
            <a:spLocks noChangeArrowheads="1"/>
          </p:cNvSpPr>
          <p:nvPr/>
        </p:nvSpPr>
        <p:spPr bwMode="auto">
          <a:xfrm>
            <a:off x="2386013" y="1063625"/>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Erythème fessier</a:t>
            </a:r>
          </a:p>
        </p:txBody>
      </p:sp>
      <p:sp>
        <p:nvSpPr>
          <p:cNvPr id="39731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4" name="Text Box 6"/>
          <p:cNvSpPr>
            <a:spLocks noChangeArrowheads="1"/>
          </p:cNvSpPr>
          <p:nvPr/>
        </p:nvSpPr>
        <p:spPr bwMode="auto">
          <a:xfrm>
            <a:off x="7685088" y="2147888"/>
            <a:ext cx="3443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Croton tiglium 9 CH</a:t>
            </a:r>
          </a:p>
          <a:p>
            <a:pPr algn="r"/>
            <a:r>
              <a:rPr lang="fr-FR" altLang="fr-FR" sz="1600">
                <a:solidFill>
                  <a:srgbClr val="000090"/>
                </a:solidFill>
                <a:ea typeface="MS PGothic" panose="020B0600070205080204" pitchFamily="34" charset="-128"/>
                <a:cs typeface="Arial" panose="020B0604020202020204" pitchFamily="34" charset="0"/>
              </a:rPr>
              <a:t>5 granules à chaque change - ESA</a:t>
            </a:r>
          </a:p>
        </p:txBody>
      </p:sp>
      <p:sp>
        <p:nvSpPr>
          <p:cNvPr id="5" name="Rectangle 4"/>
          <p:cNvSpPr>
            <a:spLocks noChangeArrowheads="1"/>
          </p:cNvSpPr>
          <p:nvPr/>
        </p:nvSpPr>
        <p:spPr bwMode="auto">
          <a:xfrm>
            <a:off x="347663" y="2228850"/>
            <a:ext cx="609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a:t>
            </a:r>
            <a:r>
              <a:rPr lang="fr-FR" altLang="fr-FR" sz="1600" b="1">
                <a:solidFill>
                  <a:srgbClr val="000099"/>
                </a:solidFill>
                <a:ea typeface="MS PGothic" panose="020B0600070205080204" pitchFamily="34" charset="-128"/>
              </a:rPr>
              <a:t> petites vésicules puis croûtes avec prurit intense </a:t>
            </a:r>
            <a:r>
              <a:rPr lang="fr-FR" altLang="fr-FR" sz="1600">
                <a:solidFill>
                  <a:srgbClr val="000099"/>
                </a:solidFill>
                <a:ea typeface="MS PGothic" panose="020B0600070205080204" pitchFamily="34" charset="-128"/>
              </a:rPr>
              <a:t>et peau hypersensible au grattage. Concomitance de diarrhées excoriantes</a:t>
            </a:r>
          </a:p>
        </p:txBody>
      </p:sp>
      <p:pic>
        <p:nvPicPr>
          <p:cNvPr id="6" name="Image 5"/>
          <p:cNvPicPr>
            <a:picLocks noChangeAspect="1"/>
          </p:cNvPicPr>
          <p:nvPr/>
        </p:nvPicPr>
        <p:blipFill>
          <a:blip r:embed="rId4"/>
          <a:stretch>
            <a:fillRect/>
          </a:stretch>
        </p:blipFill>
        <p:spPr>
          <a:xfrm>
            <a:off x="4059238" y="3178175"/>
            <a:ext cx="3744912" cy="29575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Text Box 8"/>
          <p:cNvSpPr txBox="1">
            <a:spLocks noChangeArrowheads="1"/>
          </p:cNvSpPr>
          <p:nvPr/>
        </p:nvSpPr>
        <p:spPr bwMode="auto">
          <a:xfrm>
            <a:off x="2386013" y="1063625"/>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Erythème fessier</a:t>
            </a:r>
          </a:p>
        </p:txBody>
      </p:sp>
      <p:sp>
        <p:nvSpPr>
          <p:cNvPr id="22" name="Text Box 6"/>
          <p:cNvSpPr>
            <a:spLocks noChangeArrowheads="1"/>
          </p:cNvSpPr>
          <p:nvPr/>
        </p:nvSpPr>
        <p:spPr bwMode="auto">
          <a:xfrm>
            <a:off x="7685088" y="3822700"/>
            <a:ext cx="34432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Calcarea carbonica 15 CH</a:t>
            </a:r>
          </a:p>
          <a:p>
            <a:pPr algn="r"/>
            <a:r>
              <a:rPr lang="fr-FR" altLang="fr-FR" sz="1600">
                <a:solidFill>
                  <a:srgbClr val="000090"/>
                </a:solidFill>
                <a:ea typeface="MS PGothic" panose="020B0600070205080204" pitchFamily="34" charset="-128"/>
                <a:cs typeface="Arial" panose="020B0604020202020204" pitchFamily="34" charset="0"/>
              </a:rPr>
              <a:t>5 granules par jour</a:t>
            </a:r>
          </a:p>
        </p:txBody>
      </p:sp>
      <p:sp>
        <p:nvSpPr>
          <p:cNvPr id="23" name="Rectangle 22"/>
          <p:cNvSpPr>
            <a:spLocks noChangeArrowheads="1"/>
          </p:cNvSpPr>
          <p:nvPr/>
        </p:nvSpPr>
        <p:spPr bwMode="auto">
          <a:xfrm>
            <a:off x="347663" y="3902075"/>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a:t>
            </a:r>
            <a:r>
              <a:rPr lang="fr-FR" altLang="fr-FR" sz="1600" b="1">
                <a:solidFill>
                  <a:srgbClr val="000099"/>
                </a:solidFill>
                <a:ea typeface="MS PGothic" panose="020B0600070205080204" pitchFamily="34" charset="-128"/>
              </a:rPr>
              <a:t> croûtes de lait associées, gros bébé</a:t>
            </a:r>
            <a:endParaRPr lang="fr-FR" altLang="fr-FR" sz="1600">
              <a:solidFill>
                <a:srgbClr val="000099"/>
              </a:solidFill>
              <a:ea typeface="MS PGothic" panose="020B0600070205080204" pitchFamily="34" charset="-128"/>
            </a:endParaRPr>
          </a:p>
        </p:txBody>
      </p:sp>
      <p:sp>
        <p:nvSpPr>
          <p:cNvPr id="24" name="Text Box 6"/>
          <p:cNvSpPr>
            <a:spLocks noChangeArrowheads="1"/>
          </p:cNvSpPr>
          <p:nvPr/>
        </p:nvSpPr>
        <p:spPr bwMode="auto">
          <a:xfrm>
            <a:off x="7893050" y="2198688"/>
            <a:ext cx="32400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Chamomilla vulgaris 15 CH </a:t>
            </a:r>
          </a:p>
          <a:p>
            <a:pPr algn="r"/>
            <a:r>
              <a:rPr lang="fr-FR" altLang="fr-FR" sz="1600">
                <a:solidFill>
                  <a:srgbClr val="000090"/>
                </a:solidFill>
                <a:ea typeface="MS PGothic" panose="020B0600070205080204" pitchFamily="34" charset="-128"/>
                <a:cs typeface="Arial" panose="020B0604020202020204" pitchFamily="34" charset="0"/>
              </a:rPr>
              <a:t>5 granules par jour</a:t>
            </a:r>
          </a:p>
        </p:txBody>
      </p:sp>
      <p:sp>
        <p:nvSpPr>
          <p:cNvPr id="25" name="Rectangle 24"/>
          <p:cNvSpPr>
            <a:spLocks noChangeArrowheads="1"/>
          </p:cNvSpPr>
          <p:nvPr/>
        </p:nvSpPr>
        <p:spPr bwMode="auto">
          <a:xfrm>
            <a:off x="347663" y="2370138"/>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MS PGothic" panose="020B0600070205080204" pitchFamily="34" charset="-128"/>
              </a:rPr>
              <a:t>Si </a:t>
            </a:r>
            <a:r>
              <a:rPr lang="fr-FR" altLang="fr-FR" sz="1600" b="1">
                <a:solidFill>
                  <a:srgbClr val="000099"/>
                </a:solidFill>
                <a:ea typeface="MS PGothic" panose="020B0600070205080204" pitchFamily="34" charset="-128"/>
              </a:rPr>
              <a:t>contexte de poussée dentaire </a:t>
            </a:r>
          </a:p>
        </p:txBody>
      </p:sp>
      <p:sp>
        <p:nvSpPr>
          <p:cNvPr id="399366"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5"/>
          <p:cNvSpPr>
            <a:spLocks noChangeArrowheads="1"/>
          </p:cNvSpPr>
          <p:nvPr/>
        </p:nvSpPr>
        <p:spPr bwMode="auto">
          <a:xfrm>
            <a:off x="4079875" y="3140075"/>
            <a:ext cx="81121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MS PGothic" panose="020B0600070205080204" pitchFamily="34" charset="-128"/>
                <a:cs typeface="Arial" panose="020B0604020202020204" pitchFamily="34" charset="0"/>
              </a:rPr>
              <a:t>1 min</a:t>
            </a:r>
            <a:r>
              <a:rPr lang="fr-FR" altLang="fr-FR">
                <a:solidFill>
                  <a:srgbClr val="000099"/>
                </a:solidFill>
                <a:ea typeface="MS PGothic" panose="020B0600070205080204" pitchFamily="34" charset="-128"/>
                <a:cs typeface="Arial" panose="020B0604020202020204" pitchFamily="34" charset="0"/>
              </a:rPr>
              <a:t> par participant </a:t>
            </a:r>
          </a:p>
          <a:p>
            <a:pPr>
              <a:spcBef>
                <a:spcPct val="20000"/>
              </a:spcBef>
              <a:buFontTx/>
              <a:buBlip>
                <a:blip r:embed="rId3"/>
              </a:buBlip>
            </a:pPr>
            <a:r>
              <a:rPr lang="fr-FR" altLang="fr-FR">
                <a:solidFill>
                  <a:srgbClr val="000099"/>
                </a:solidFill>
                <a:ea typeface="MS PGothic" panose="020B0600070205080204" pitchFamily="34" charset="-128"/>
                <a:cs typeface="Arial" panose="020B0604020202020204" pitchFamily="34" charset="0"/>
              </a:rPr>
              <a:t>Présentation : </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Qui je suis</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Depuis ma 1</a:t>
            </a:r>
            <a:r>
              <a:rPr lang="fr-FR" altLang="fr-FR" i="1" baseline="30000">
                <a:solidFill>
                  <a:srgbClr val="000099"/>
                </a:solidFill>
                <a:cs typeface="Arial" panose="020B0604020202020204" pitchFamily="34" charset="0"/>
                <a:sym typeface="Wingdings" panose="05000000000000000000" pitchFamily="2" charset="2"/>
              </a:rPr>
              <a:t>ère</a:t>
            </a:r>
            <a:r>
              <a:rPr lang="fr-FR" altLang="fr-FR" i="1">
                <a:solidFill>
                  <a:srgbClr val="000099"/>
                </a:solidFill>
                <a:cs typeface="Arial" panose="020B0604020202020204" pitchFamily="34" charset="0"/>
                <a:sym typeface="Wingdings" panose="05000000000000000000" pitchFamily="2" charset="2"/>
              </a:rPr>
              <a:t> formation, quelle place a le médicament homéopathique dans mon conseil </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Et plus spécifiquement dans la prise en charge en dermatologie</a:t>
            </a:r>
          </a:p>
          <a:p>
            <a:pPr lvl="1">
              <a:spcBef>
                <a:spcPct val="30000"/>
              </a:spcBef>
              <a:buFont typeface="Tahoma" panose="020B0604030504040204" pitchFamily="34" charset="0"/>
              <a:buChar char="-"/>
            </a:pPr>
            <a:r>
              <a:rPr lang="fr-FR" altLang="fr-FR" i="1">
                <a:solidFill>
                  <a:srgbClr val="000099"/>
                </a:solidFill>
                <a:cs typeface="Arial" panose="020B0604020202020204" pitchFamily="34" charset="0"/>
                <a:sym typeface="Wingdings" panose="05000000000000000000" pitchFamily="2" charset="2"/>
              </a:rPr>
              <a:t>Ce que j’attends de cette formation</a:t>
            </a:r>
          </a:p>
        </p:txBody>
      </p:sp>
      <p:sp>
        <p:nvSpPr>
          <p:cNvPr id="290818" name="Rectangle 19"/>
          <p:cNvSpPr>
            <a:spLocks noChangeArrowheads="1"/>
          </p:cNvSpPr>
          <p:nvPr/>
        </p:nvSpPr>
        <p:spPr bwMode="auto">
          <a:xfrm>
            <a:off x="6096000" y="1644650"/>
            <a:ext cx="5508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MS PGothic" panose="020B0600070205080204" pitchFamily="34" charset="-128"/>
                <a:cs typeface="Arial" panose="020B0604020202020204" pitchFamily="34" charset="0"/>
              </a:rPr>
              <a:t>Objectif :</a:t>
            </a: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MS PGothic" panose="020B0600070205080204" pitchFamily="34" charset="-128"/>
                <a:cs typeface="Arial" panose="020B0604020202020204" pitchFamily="34" charset="0"/>
              </a:rPr>
              <a:t>Découvrir le groupe</a:t>
            </a:r>
            <a:r>
              <a:rPr lang="fr-FR" altLang="fr-FR" sz="2000" b="1">
                <a:solidFill>
                  <a:srgbClr val="000099"/>
                </a:solidFill>
                <a:ea typeface="MS PGothic" panose="020B0600070205080204" pitchFamily="34" charset="-128"/>
                <a:cs typeface="Arial" panose="020B0604020202020204" pitchFamily="34" charset="0"/>
              </a:rPr>
              <a:t> </a:t>
            </a:r>
          </a:p>
        </p:txBody>
      </p:sp>
      <p:sp>
        <p:nvSpPr>
          <p:cNvPr id="290819"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MS PGothic" panose="020B0600070205080204" pitchFamily="34" charset="-128"/>
                <a:cs typeface="Arial" panose="020B0604020202020204" pitchFamily="34" charset="0"/>
              </a:rPr>
              <a:t>Présentation</a:t>
            </a:r>
            <a:endParaRPr lang="fr-FR" altLang="fr-FR" sz="2000" b="1">
              <a:solidFill>
                <a:srgbClr val="FFFFFF"/>
              </a:solidFill>
              <a:ea typeface="MS PGothic" panose="020B0600070205080204" pitchFamily="34" charset="-128"/>
              <a:cs typeface="Arial" panose="020B0604020202020204" pitchFamily="34" charset="0"/>
              <a:sym typeface="Wingdings" panose="05000000000000000000" pitchFamily="2" charset="2"/>
            </a:endParaRPr>
          </a:p>
        </p:txBody>
      </p:sp>
      <p:sp>
        <p:nvSpPr>
          <p:cNvPr id="29082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90821"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989013" y="2511425"/>
            <a:ext cx="10515600" cy="3584575"/>
          </a:xfrm>
        </p:spPr>
        <p:txBody>
          <a:bodyPr anchor="t"/>
          <a:lstStyle/>
          <a:p>
            <a:pPr>
              <a:buFontTx/>
              <a:buBlip>
                <a:blip r:embed="rId3"/>
              </a:buBlip>
              <a:defRPr/>
            </a:pPr>
            <a:r>
              <a:rPr lang="fr-FR" altLang="fr-FR" sz="2000" b="1" dirty="0">
                <a:solidFill>
                  <a:srgbClr val="000099"/>
                </a:solidFill>
                <a:latin typeface="+mj-lt"/>
                <a:cs typeface="Arial" panose="020B0604020202020204" pitchFamily="34" charset="0"/>
              </a:rPr>
              <a:t>Tumeurs cutanées bénignes</a:t>
            </a:r>
            <a:r>
              <a:rPr lang="fr-FR" altLang="fr-FR" sz="2000" dirty="0">
                <a:solidFill>
                  <a:srgbClr val="000099"/>
                </a:solidFill>
                <a:latin typeface="+mj-lt"/>
                <a:cs typeface="Arial" panose="020B0604020202020204" pitchFamily="34" charset="0"/>
                <a:sym typeface="Wingdings" panose="05000000000000000000" pitchFamily="2" charset="2"/>
              </a:rPr>
              <a:t> </a:t>
            </a:r>
            <a:r>
              <a:rPr lang="fr-FR" sz="2000" b="1" dirty="0">
                <a:solidFill>
                  <a:srgbClr val="000099"/>
                </a:solidFill>
                <a:latin typeface="+mj-lt"/>
                <a:cs typeface="Arial"/>
              </a:rPr>
              <a:t>d’origine virale (PVH - famille des Papillomavirus)</a:t>
            </a:r>
          </a:p>
          <a:p>
            <a:pPr marL="0" indent="0">
              <a:buFontTx/>
              <a:buNone/>
              <a:defRPr/>
            </a:pPr>
            <a:endParaRPr lang="fr-FR" sz="2000" dirty="0">
              <a:solidFill>
                <a:srgbClr val="000099"/>
              </a:solidFill>
              <a:latin typeface="+mj-lt"/>
              <a:cs typeface="Arial"/>
            </a:endParaRPr>
          </a:p>
          <a:p>
            <a:pPr>
              <a:buFontTx/>
              <a:buBlip>
                <a:blip r:embed="rId3"/>
              </a:buBlip>
              <a:defRPr/>
            </a:pPr>
            <a:r>
              <a:rPr lang="fr-FR" sz="2000" dirty="0">
                <a:solidFill>
                  <a:srgbClr val="000099"/>
                </a:solidFill>
                <a:latin typeface="+mj-lt"/>
                <a:cs typeface="Arial"/>
              </a:rPr>
              <a:t>Environ 120 sous-types de PVH différents</a:t>
            </a:r>
          </a:p>
          <a:p>
            <a:pPr marL="0" indent="0">
              <a:buFontTx/>
              <a:buNone/>
              <a:defRPr/>
            </a:pPr>
            <a:endParaRPr lang="fr-FR" sz="2000" dirty="0">
              <a:solidFill>
                <a:srgbClr val="000099"/>
              </a:solidFill>
              <a:latin typeface="+mj-lt"/>
              <a:cs typeface="Arial"/>
            </a:endParaRPr>
          </a:p>
          <a:p>
            <a:pPr>
              <a:buFontTx/>
              <a:buBlip>
                <a:blip r:embed="rId3"/>
              </a:buBlip>
              <a:defRPr/>
            </a:pPr>
            <a:r>
              <a:rPr lang="fr-FR" sz="2000" dirty="0">
                <a:solidFill>
                  <a:srgbClr val="000099"/>
                </a:solidFill>
                <a:latin typeface="+mj-lt"/>
                <a:cs typeface="Arial"/>
              </a:rPr>
              <a:t>Plusieurs types de verrues :</a:t>
            </a: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vulgaires</a:t>
            </a:r>
            <a:r>
              <a:rPr lang="fr-FR" sz="2000" dirty="0">
                <a:solidFill>
                  <a:srgbClr val="000099"/>
                </a:solidFill>
                <a:latin typeface="+mj-lt"/>
                <a:cs typeface="Arial"/>
              </a:rPr>
              <a:t>: petites lésions en relief (doigts, dos des mains…)</a:t>
            </a: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plantaires</a:t>
            </a:r>
            <a:r>
              <a:rPr lang="fr-FR" sz="2000" dirty="0">
                <a:solidFill>
                  <a:srgbClr val="000099"/>
                </a:solidFill>
                <a:latin typeface="+mj-lt"/>
                <a:cs typeface="Arial"/>
              </a:rPr>
              <a:t>: dures, </a:t>
            </a:r>
            <a:r>
              <a:rPr lang="fr-FR" sz="2000" dirty="0" err="1">
                <a:solidFill>
                  <a:srgbClr val="000099"/>
                </a:solidFill>
                <a:latin typeface="+mj-lt"/>
                <a:cs typeface="Arial"/>
              </a:rPr>
              <a:t>hyperkératosiques</a:t>
            </a:r>
            <a:endParaRPr lang="fr-FR" sz="2000" dirty="0">
              <a:solidFill>
                <a:srgbClr val="000099"/>
              </a:solidFill>
              <a:latin typeface="+mj-lt"/>
              <a:cs typeface="Arial"/>
            </a:endParaRP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planes:</a:t>
            </a:r>
            <a:r>
              <a:rPr lang="fr-FR" sz="2000" dirty="0">
                <a:solidFill>
                  <a:srgbClr val="000099"/>
                </a:solidFill>
                <a:latin typeface="+mj-lt"/>
                <a:cs typeface="Arial"/>
              </a:rPr>
              <a:t> verrues molles (mains, visage…)</a:t>
            </a:r>
          </a:p>
          <a:p>
            <a:pPr marL="1250950" lvl="2" indent="0">
              <a:lnSpc>
                <a:spcPct val="130000"/>
              </a:lnSpc>
              <a:buFontTx/>
              <a:buNone/>
              <a:defRPr/>
            </a:pPr>
            <a:r>
              <a:rPr lang="fr-FR" sz="2000" dirty="0">
                <a:solidFill>
                  <a:srgbClr val="000099"/>
                </a:solidFill>
                <a:latin typeface="+mj-lt"/>
                <a:cs typeface="Arial"/>
              </a:rPr>
              <a:t>- verrues </a:t>
            </a:r>
            <a:r>
              <a:rPr lang="fr-FR" sz="2000" b="1" dirty="0">
                <a:solidFill>
                  <a:srgbClr val="000099"/>
                </a:solidFill>
                <a:latin typeface="+mj-lt"/>
                <a:cs typeface="Arial"/>
              </a:rPr>
              <a:t>génitales</a:t>
            </a:r>
          </a:p>
        </p:txBody>
      </p:sp>
      <p:sp>
        <p:nvSpPr>
          <p:cNvPr id="401410"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Verrues</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p>
        </p:txBody>
      </p:sp>
      <p:sp>
        <p:nvSpPr>
          <p:cNvPr id="40141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22350" y="2478088"/>
            <a:ext cx="10564813" cy="2854325"/>
          </a:xfrm>
        </p:spPr>
        <p:txBody>
          <a:bodyPr anchor="t"/>
          <a:lstStyle/>
          <a:p>
            <a:pPr algn="ctr">
              <a:buFontTx/>
              <a:buNone/>
              <a:defRPr/>
            </a:pPr>
            <a:endParaRPr lang="fr-FR" sz="2000" b="1" i="1" u="sng" dirty="0">
              <a:solidFill>
                <a:srgbClr val="000099"/>
              </a:solidFill>
            </a:endParaRPr>
          </a:p>
          <a:p>
            <a:pPr algn="just">
              <a:buFontTx/>
              <a:buBlip>
                <a:blip r:embed="rId3"/>
              </a:buBlip>
              <a:defRPr/>
            </a:pPr>
            <a:r>
              <a:rPr lang="fr-FR" sz="2000" dirty="0">
                <a:solidFill>
                  <a:srgbClr val="000099"/>
                </a:solidFill>
                <a:cs typeface="Arial" panose="020B0604020202020204" pitchFamily="34" charset="0"/>
              </a:rPr>
              <a:t>Selon localisation : paupières, parties génitales…</a:t>
            </a:r>
          </a:p>
          <a:p>
            <a:pPr marL="0" indent="0" algn="just">
              <a:buFontTx/>
              <a:buNone/>
              <a:defRPr/>
            </a:pPr>
            <a:endParaRPr lang="fr-FR" sz="2000" dirty="0">
              <a:solidFill>
                <a:srgbClr val="000099"/>
              </a:solidFill>
              <a:cs typeface="Arial" panose="020B0604020202020204" pitchFamily="34" charset="0"/>
            </a:endParaRPr>
          </a:p>
          <a:p>
            <a:pPr>
              <a:buFontTx/>
              <a:buBlip>
                <a:blip r:embed="rId3"/>
              </a:buBlip>
              <a:defRPr/>
            </a:pPr>
            <a:r>
              <a:rPr lang="fr-FR" sz="2000" dirty="0">
                <a:solidFill>
                  <a:srgbClr val="000099"/>
                </a:solidFill>
                <a:cs typeface="Arial" panose="020B0604020202020204" pitchFamily="34" charset="0"/>
              </a:rPr>
              <a:t>Si verrues qui saignent, douloureuses, se multiplient ou changent de forme et de couleur</a:t>
            </a:r>
          </a:p>
        </p:txBody>
      </p:sp>
      <p:pic>
        <p:nvPicPr>
          <p:cNvPr id="403458"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7300" y="19637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contenu 2"/>
          <p:cNvSpPr txBox="1">
            <a:spLocks/>
          </p:cNvSpPr>
          <p:nvPr/>
        </p:nvSpPr>
        <p:spPr>
          <a:xfrm>
            <a:off x="257175" y="1374775"/>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403460"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19238" y="4471988"/>
            <a:ext cx="8159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1" name="Rectangle 8"/>
          <p:cNvSpPr>
            <a:spLocks noChangeArrowheads="1"/>
          </p:cNvSpPr>
          <p:nvPr/>
        </p:nvSpPr>
        <p:spPr bwMode="auto">
          <a:xfrm>
            <a:off x="2903538" y="4900613"/>
            <a:ext cx="3878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403462"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Verrues</a:t>
            </a:r>
          </a:p>
        </p:txBody>
      </p:sp>
      <p:sp>
        <p:nvSpPr>
          <p:cNvPr id="40346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2386013" y="1065213"/>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sp>
        <p:nvSpPr>
          <p:cNvPr id="8" name="Text Box 6"/>
          <p:cNvSpPr>
            <a:spLocks noChangeArrowheads="1"/>
          </p:cNvSpPr>
          <p:nvPr/>
        </p:nvSpPr>
        <p:spPr bwMode="auto">
          <a:xfrm>
            <a:off x="7627938" y="1674813"/>
            <a:ext cx="3509962" cy="681037"/>
          </a:xfrm>
          <a:prstGeom prst="roundRect">
            <a:avLst>
              <a:gd name="adj" fmla="val 16667"/>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defRPr/>
            </a:pPr>
            <a:r>
              <a:rPr lang="fr-FR" altLang="fr-FR" b="1" dirty="0">
                <a:solidFill>
                  <a:srgbClr val="000099"/>
                </a:solidFill>
                <a:latin typeface="+mj-lt"/>
                <a:cs typeface="Arial" panose="020B0604020202020204" pitchFamily="34" charset="0"/>
              </a:rPr>
              <a:t>Thuya </a:t>
            </a:r>
            <a:r>
              <a:rPr lang="fr-FR" altLang="fr-FR" b="1" dirty="0" err="1">
                <a:solidFill>
                  <a:srgbClr val="000099"/>
                </a:solidFill>
                <a:latin typeface="+mj-lt"/>
                <a:cs typeface="Arial" panose="020B0604020202020204" pitchFamily="34" charset="0"/>
              </a:rPr>
              <a:t>occidentalis</a:t>
            </a:r>
            <a:r>
              <a:rPr lang="fr-FR" altLang="fr-FR" b="1" dirty="0">
                <a:solidFill>
                  <a:srgbClr val="000099"/>
                </a:solidFill>
                <a:latin typeface="+mj-lt"/>
                <a:cs typeface="Arial" panose="020B0604020202020204" pitchFamily="34" charset="0"/>
              </a:rPr>
              <a:t> 15 CH</a:t>
            </a:r>
          </a:p>
          <a:p>
            <a:pPr algn="r" eaLnBrk="0" hangingPunct="0">
              <a:defRPr/>
            </a:pPr>
            <a:r>
              <a:rPr lang="fr-FR" altLang="fr-FR" sz="1600" dirty="0">
                <a:solidFill>
                  <a:srgbClr val="000099"/>
                </a:solidFill>
                <a:latin typeface="+mj-lt"/>
                <a:cs typeface="Arial" panose="020B0604020202020204" pitchFamily="34" charset="0"/>
              </a:rPr>
              <a:t>1 dose par semaine pendant 2 mois</a:t>
            </a:r>
          </a:p>
        </p:txBody>
      </p:sp>
      <p:sp>
        <p:nvSpPr>
          <p:cNvPr id="9" name="Rectangle 8"/>
          <p:cNvSpPr>
            <a:spLocks noChangeArrowheads="1"/>
          </p:cNvSpPr>
          <p:nvPr/>
        </p:nvSpPr>
        <p:spPr bwMode="auto">
          <a:xfrm>
            <a:off x="347663" y="1801813"/>
            <a:ext cx="6096000" cy="338137"/>
          </a:xfrm>
          <a:prstGeom prst="rect">
            <a:avLst/>
          </a:prstGeom>
          <a:noFill/>
          <a:ln>
            <a:noFill/>
          </a:ln>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defRPr/>
            </a:pPr>
            <a:r>
              <a:rPr lang="fr-FR" altLang="fr-FR" sz="1600" b="1" dirty="0">
                <a:solidFill>
                  <a:srgbClr val="000099"/>
                </a:solidFill>
                <a:latin typeface="+mj-lt"/>
              </a:rPr>
              <a:t>Dans tous les cas : </a:t>
            </a:r>
          </a:p>
        </p:txBody>
      </p:sp>
      <p:sp>
        <p:nvSpPr>
          <p:cNvPr id="10" name="Rectangle 9"/>
          <p:cNvSpPr>
            <a:spLocks noChangeArrowheads="1"/>
          </p:cNvSpPr>
          <p:nvPr/>
        </p:nvSpPr>
        <p:spPr bwMode="auto">
          <a:xfrm>
            <a:off x="347663" y="2565400"/>
            <a:ext cx="6096000" cy="954088"/>
          </a:xfrm>
          <a:prstGeom prst="rect">
            <a:avLst/>
          </a:prstGeom>
          <a:noFill/>
          <a:ln>
            <a:noFill/>
          </a:ln>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defRPr/>
            </a:pPr>
            <a:r>
              <a:rPr lang="fr-FR" altLang="fr-FR" sz="1600" b="1" dirty="0">
                <a:solidFill>
                  <a:srgbClr val="000099"/>
                </a:solidFill>
                <a:latin typeface="+mj-lt"/>
              </a:rPr>
              <a:t>Si </a:t>
            </a:r>
            <a:r>
              <a:rPr lang="fr-FR" altLang="fr-FR" sz="1600" dirty="0">
                <a:solidFill>
                  <a:srgbClr val="000099"/>
                </a:solidFill>
                <a:latin typeface="+mj-lt"/>
              </a:rPr>
              <a:t>verrue cornée, dure, </a:t>
            </a:r>
            <a:r>
              <a:rPr lang="fr-FR" altLang="fr-FR" sz="1600" b="1" dirty="0" err="1">
                <a:solidFill>
                  <a:srgbClr val="000099"/>
                </a:solidFill>
                <a:latin typeface="+mj-lt"/>
              </a:rPr>
              <a:t>kératosique</a:t>
            </a:r>
            <a:r>
              <a:rPr lang="fr-FR" altLang="fr-FR" sz="1600" b="1" dirty="0">
                <a:solidFill>
                  <a:srgbClr val="000099"/>
                </a:solidFill>
                <a:latin typeface="+mj-lt"/>
              </a:rPr>
              <a:t>, </a:t>
            </a:r>
            <a:r>
              <a:rPr lang="fr-FR" altLang="fr-FR" sz="1600" dirty="0">
                <a:solidFill>
                  <a:srgbClr val="000099"/>
                </a:solidFill>
                <a:latin typeface="+mj-lt"/>
              </a:rPr>
              <a:t>souvent localisée à la paume des mains ou plante des pieds</a:t>
            </a:r>
            <a:endParaRPr lang="fr-FR" altLang="fr-FR" sz="1600" dirty="0">
              <a:solidFill>
                <a:srgbClr val="FF0000"/>
              </a:solidFill>
              <a:latin typeface="+mj-lt"/>
            </a:endParaRPr>
          </a:p>
          <a:p>
            <a:pPr>
              <a:spcAft>
                <a:spcPct val="50000"/>
              </a:spcAft>
              <a:buClr>
                <a:srgbClr val="33CC33"/>
              </a:buClr>
              <a:buFontTx/>
              <a:buBlip>
                <a:blip r:embed="rId3"/>
              </a:buBlip>
              <a:defRPr/>
            </a:pPr>
            <a:endParaRPr lang="fr-FR" altLang="fr-FR" sz="1600" b="1" dirty="0">
              <a:solidFill>
                <a:srgbClr val="000099"/>
              </a:solidFill>
              <a:latin typeface="+mj-lt"/>
            </a:endParaRPr>
          </a:p>
        </p:txBody>
      </p:sp>
      <p:sp>
        <p:nvSpPr>
          <p:cNvPr id="11" name="Text Box 6"/>
          <p:cNvSpPr>
            <a:spLocks noChangeArrowheads="1"/>
          </p:cNvSpPr>
          <p:nvPr/>
        </p:nvSpPr>
        <p:spPr bwMode="auto">
          <a:xfrm>
            <a:off x="7993063" y="2546350"/>
            <a:ext cx="3144837" cy="681038"/>
          </a:xfrm>
          <a:prstGeom prst="roundRect">
            <a:avLst>
              <a:gd name="adj" fmla="val 16667"/>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defRPr/>
            </a:pPr>
            <a:r>
              <a:rPr lang="fr-FR" altLang="fr-FR" b="1" dirty="0" err="1">
                <a:solidFill>
                  <a:srgbClr val="000099"/>
                </a:solidFill>
                <a:latin typeface="+mj-lt"/>
                <a:cs typeface="Arial" panose="020B0604020202020204" pitchFamily="34" charset="0"/>
              </a:rPr>
              <a:t>Antimonium</a:t>
            </a:r>
            <a:r>
              <a:rPr lang="fr-FR" altLang="fr-FR" b="1" dirty="0">
                <a:solidFill>
                  <a:srgbClr val="000099"/>
                </a:solidFill>
                <a:latin typeface="+mj-lt"/>
                <a:cs typeface="Arial" panose="020B0604020202020204" pitchFamily="34" charset="0"/>
              </a:rPr>
              <a:t> </a:t>
            </a:r>
            <a:r>
              <a:rPr lang="fr-FR" altLang="fr-FR" b="1" dirty="0" err="1">
                <a:solidFill>
                  <a:srgbClr val="000099"/>
                </a:solidFill>
                <a:latin typeface="+mj-lt"/>
                <a:cs typeface="Arial" panose="020B0604020202020204" pitchFamily="34" charset="0"/>
              </a:rPr>
              <a:t>crudum</a:t>
            </a:r>
            <a:r>
              <a:rPr lang="fr-FR" altLang="fr-FR" b="1" dirty="0">
                <a:solidFill>
                  <a:srgbClr val="000099"/>
                </a:solidFill>
                <a:latin typeface="+mj-lt"/>
                <a:cs typeface="Arial" panose="020B0604020202020204" pitchFamily="34" charset="0"/>
              </a:rPr>
              <a:t> 9 CH </a:t>
            </a:r>
          </a:p>
          <a:p>
            <a:pPr algn="r" eaLnBrk="0" hangingPunct="0">
              <a:defRPr/>
            </a:pPr>
            <a:r>
              <a:rPr lang="fr-FR" altLang="fr-FR" sz="1600" dirty="0">
                <a:solidFill>
                  <a:srgbClr val="000099"/>
                </a:solidFill>
                <a:latin typeface="+mj-lt"/>
                <a:cs typeface="Arial" panose="020B0604020202020204" pitchFamily="34" charset="0"/>
              </a:rPr>
              <a:t>5 granules matin et soir</a:t>
            </a:r>
          </a:p>
        </p:txBody>
      </p:sp>
      <p:sp>
        <p:nvSpPr>
          <p:cNvPr id="12" name="Text Box 6"/>
          <p:cNvSpPr>
            <a:spLocks noChangeArrowheads="1"/>
          </p:cNvSpPr>
          <p:nvPr/>
        </p:nvSpPr>
        <p:spPr bwMode="auto">
          <a:xfrm>
            <a:off x="8367713" y="4856163"/>
            <a:ext cx="2770187" cy="679450"/>
          </a:xfrm>
          <a:prstGeom prst="roundRect">
            <a:avLst>
              <a:gd name="adj" fmla="val 16667"/>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defRPr/>
            </a:pPr>
            <a:r>
              <a:rPr lang="fr-FR" altLang="fr-FR" b="1">
                <a:solidFill>
                  <a:srgbClr val="000099"/>
                </a:solidFill>
                <a:latin typeface="+mj-lt"/>
                <a:cs typeface="Arial" panose="020B0604020202020204" pitchFamily="34" charset="0"/>
              </a:rPr>
              <a:t>Nitricum acidum 9 CH </a:t>
            </a:r>
          </a:p>
          <a:p>
            <a:pPr algn="r" eaLnBrk="0" hangingPunct="0">
              <a:defRPr/>
            </a:pPr>
            <a:r>
              <a:rPr lang="fr-FR" altLang="fr-FR" sz="1600">
                <a:solidFill>
                  <a:srgbClr val="000099"/>
                </a:solidFill>
                <a:latin typeface="+mj-lt"/>
                <a:cs typeface="Arial" panose="020B0604020202020204" pitchFamily="34" charset="0"/>
              </a:rPr>
              <a:t>5 granules matin et soir</a:t>
            </a:r>
          </a:p>
        </p:txBody>
      </p:sp>
      <p:sp>
        <p:nvSpPr>
          <p:cNvPr id="13" name="Rectangle 12"/>
          <p:cNvSpPr>
            <a:spLocks noChangeArrowheads="1"/>
          </p:cNvSpPr>
          <p:nvPr/>
        </p:nvSpPr>
        <p:spPr bwMode="auto">
          <a:xfrm>
            <a:off x="347663" y="4856163"/>
            <a:ext cx="6096000" cy="339725"/>
          </a:xfrm>
          <a:prstGeom prst="rect">
            <a:avLst/>
          </a:prstGeom>
          <a:noFill/>
          <a:ln>
            <a:noFill/>
          </a:ln>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defRPr/>
            </a:pPr>
            <a:r>
              <a:rPr lang="fr-FR" altLang="fr-FR" sz="1600" b="1" dirty="0">
                <a:solidFill>
                  <a:srgbClr val="000099"/>
                </a:solidFill>
                <a:latin typeface="+mj-lt"/>
              </a:rPr>
              <a:t>Si verrue jaune en périphérie, dentelée, douloureuse </a:t>
            </a:r>
          </a:p>
        </p:txBody>
      </p:sp>
      <p:pic>
        <p:nvPicPr>
          <p:cNvPr id="16" name="Picture 5"/>
          <p:cNvPicPr>
            <a:picLocks noChangeAspect="1" noChangeArrowheads="1"/>
          </p:cNvPicPr>
          <p:nvPr/>
        </p:nvPicPr>
        <p:blipFill>
          <a:blip r:embed="rId4">
            <a:extLst>
              <a:ext uri="{28A0092B-C50C-407E-A947-70E740481C1C}">
                <a14:useLocalDpi xmlns:a14="http://schemas.microsoft.com/office/drawing/2010/main"/>
              </a:ext>
            </a:extLst>
          </a:blip>
          <a:srcRect l="19727" t="39171" r="20476" b="41425"/>
          <a:stretch>
            <a:fillRect/>
          </a:stretch>
        </p:blipFill>
        <p:spPr bwMode="auto">
          <a:xfrm>
            <a:off x="1187450" y="3232150"/>
            <a:ext cx="5622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a:ext>
            </a:extLst>
          </a:blip>
          <a:srcRect l="42322" t="45074" r="18994" b="34244"/>
          <a:stretch>
            <a:fillRect/>
          </a:stretch>
        </p:blipFill>
        <p:spPr bwMode="auto">
          <a:xfrm>
            <a:off x="3101975" y="5153848"/>
            <a:ext cx="37734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pic>
        <p:nvPicPr>
          <p:cNvPr id="2" name="Image 1"/>
          <p:cNvPicPr>
            <a:picLocks noChangeAspect="1"/>
          </p:cNvPicPr>
          <p:nvPr/>
        </p:nvPicPr>
        <p:blipFill>
          <a:blip r:embed="rId6" cstate="screen">
            <a:extLst>
              <a:ext uri="{28A0092B-C50C-407E-A947-70E740481C1C}">
                <a14:useLocalDpi xmlns:a14="http://schemas.microsoft.com/office/drawing/2010/main"/>
              </a:ext>
            </a:extLst>
          </a:blip>
          <a:srcRect l="17451" r="36472" b="42223"/>
          <a:stretch>
            <a:fillRect/>
          </a:stretch>
        </p:blipFill>
        <p:spPr bwMode="auto">
          <a:xfrm>
            <a:off x="1220788" y="5223698"/>
            <a:ext cx="1651000" cy="14081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animBg="1"/>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9"/>
          <p:cNvSpPr txBox="1">
            <a:spLocks noChangeArrowheads="1"/>
          </p:cNvSpPr>
          <p:nvPr/>
        </p:nvSpPr>
        <p:spPr bwMode="auto">
          <a:xfrm>
            <a:off x="450850" y="4259263"/>
            <a:ext cx="6965950" cy="339725"/>
          </a:xfrm>
          <a:prstGeom prst="rect">
            <a:avLst/>
          </a:prstGeom>
          <a:noFill/>
          <a:ln>
            <a:noFill/>
          </a:ln>
        </p:spPr>
        <p:txBody>
          <a:bodyPr>
            <a:spAutoFit/>
          </a:bodyPr>
          <a:lstStyle>
            <a:lvl1pPr marL="187325" indent="-187325">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3"/>
              </a:buBlip>
              <a:defRPr/>
            </a:pPr>
            <a:r>
              <a:rPr lang="fr-FR" altLang="fr-FR" sz="1600" dirty="0">
                <a:solidFill>
                  <a:srgbClr val="000099"/>
                </a:solidFill>
                <a:latin typeface="+mj-lt"/>
              </a:rPr>
              <a:t>Verrues</a:t>
            </a:r>
            <a:r>
              <a:rPr lang="fr-FR" altLang="fr-FR" sz="1600" b="1" dirty="0">
                <a:solidFill>
                  <a:srgbClr val="000099"/>
                </a:solidFill>
                <a:latin typeface="+mj-lt"/>
              </a:rPr>
              <a:t> planes, translucides et molles </a:t>
            </a:r>
            <a:r>
              <a:rPr lang="fr-FR" altLang="fr-FR" sz="1600" dirty="0">
                <a:solidFill>
                  <a:srgbClr val="000099"/>
                </a:solidFill>
                <a:latin typeface="+mj-lt"/>
              </a:rPr>
              <a:t>du dos des mains et du visage</a:t>
            </a:r>
          </a:p>
        </p:txBody>
      </p:sp>
      <p:sp>
        <p:nvSpPr>
          <p:cNvPr id="14" name="Text Box 8"/>
          <p:cNvSpPr txBox="1">
            <a:spLocks noChangeArrowheads="1"/>
          </p:cNvSpPr>
          <p:nvPr/>
        </p:nvSpPr>
        <p:spPr bwMode="auto">
          <a:xfrm>
            <a:off x="2386013" y="1063625"/>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pic>
        <p:nvPicPr>
          <p:cNvPr id="4098" name="Picture 2" descr="Résultat de recherche d'images pour &quot;verrues planes mains&quot;"/>
          <p:cNvPicPr>
            <a:picLocks noChangeAspect="1" noChangeArrowheads="1"/>
          </p:cNvPicPr>
          <p:nvPr/>
        </p:nvPicPr>
        <p:blipFill>
          <a:blip r:embed="rId4" cstate="screen">
            <a:extLst>
              <a:ext uri="{28A0092B-C50C-407E-A947-70E740481C1C}">
                <a14:useLocalDpi xmlns:a14="http://schemas.microsoft.com/office/drawing/2010/main"/>
              </a:ext>
            </a:extLst>
          </a:blip>
          <a:srcRect r="24487" b="24699"/>
          <a:stretch>
            <a:fillRect/>
          </a:stretch>
        </p:blipFill>
        <p:spPr bwMode="auto">
          <a:xfrm>
            <a:off x="815975" y="4868863"/>
            <a:ext cx="1822450" cy="1601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pic>
        <p:nvPicPr>
          <p:cNvPr id="4" name="Imag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29225" y="4848225"/>
            <a:ext cx="1828800" cy="1598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6" cstate="screen">
            <a:extLst>
              <a:ext uri="{28A0092B-C50C-407E-A947-70E740481C1C}">
                <a14:useLocalDpi xmlns:a14="http://schemas.microsoft.com/office/drawing/2010/main"/>
              </a:ext>
            </a:extLst>
          </a:blip>
          <a:srcRect l="15646"/>
          <a:stretch>
            <a:fillRect/>
          </a:stretch>
        </p:blipFill>
        <p:spPr bwMode="auto">
          <a:xfrm>
            <a:off x="3022600" y="4868863"/>
            <a:ext cx="1822450" cy="16208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6"/>
          <p:cNvSpPr>
            <a:spLocks noChangeArrowheads="1"/>
          </p:cNvSpPr>
          <p:nvPr/>
        </p:nvSpPr>
        <p:spPr bwMode="auto">
          <a:xfrm>
            <a:off x="8121650" y="1674813"/>
            <a:ext cx="30162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Calcarea carbonica 9 CH</a:t>
            </a:r>
          </a:p>
          <a:p>
            <a:pPr algn="r" eaLnBrk="0" hangingPunct="0"/>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8505825" y="4089400"/>
            <a:ext cx="263207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Dulcamara 9 CH</a:t>
            </a:r>
          </a:p>
          <a:p>
            <a:pPr algn="r" eaLnBrk="0" hangingPunct="0"/>
            <a:r>
              <a:rPr lang="fr-FR" altLang="fr-FR" sz="1600">
                <a:solidFill>
                  <a:srgbClr val="000099"/>
                </a:solidFill>
                <a:cs typeface="Arial" panose="020B0604020202020204" pitchFamily="34" charset="0"/>
              </a:rPr>
              <a:t>5 granules matin et soir</a:t>
            </a:r>
          </a:p>
        </p:txBody>
      </p:sp>
      <p:sp>
        <p:nvSpPr>
          <p:cNvPr id="16" name="Text Box 9"/>
          <p:cNvSpPr txBox="1">
            <a:spLocks noChangeArrowheads="1"/>
          </p:cNvSpPr>
          <p:nvPr/>
        </p:nvSpPr>
        <p:spPr bwMode="auto">
          <a:xfrm>
            <a:off x="400050" y="1776413"/>
            <a:ext cx="5664200" cy="338137"/>
          </a:xfrm>
          <a:prstGeom prst="rect">
            <a:avLst/>
          </a:prstGeom>
          <a:noFill/>
          <a:ln>
            <a:noFill/>
          </a:ln>
          <a:effectLst/>
        </p:spPr>
        <p:txBody>
          <a:bodyPr>
            <a:spAutoFit/>
          </a:bodyPr>
          <a:lstStyle>
            <a:lvl1pPr marL="187325" indent="-187325">
              <a:tabLst>
                <a:tab pos="200025" algn="l"/>
                <a:tab pos="5238750" algn="r"/>
              </a:tabLst>
              <a:defRPr sz="2400">
                <a:solidFill>
                  <a:schemeClr val="tx1"/>
                </a:solidFill>
                <a:latin typeface="Times New Roman" panose="02020603050405020304" pitchFamily="18" charset="0"/>
              </a:defRPr>
            </a:lvl1pPr>
            <a:lvl2pPr>
              <a:tabLst>
                <a:tab pos="200025" algn="l"/>
                <a:tab pos="5238750" algn="r"/>
              </a:tabLst>
              <a:defRPr sz="2400">
                <a:solidFill>
                  <a:schemeClr val="tx1"/>
                </a:solidFill>
                <a:latin typeface="Times New Roman" panose="02020603050405020304" pitchFamily="18" charset="0"/>
              </a:defRPr>
            </a:lvl2pPr>
            <a:lvl3pPr>
              <a:tabLst>
                <a:tab pos="200025" algn="l"/>
                <a:tab pos="5238750" algn="r"/>
              </a:tabLst>
              <a:defRPr sz="2400">
                <a:solidFill>
                  <a:schemeClr val="tx1"/>
                </a:solidFill>
                <a:latin typeface="Times New Roman" panose="02020603050405020304" pitchFamily="18" charset="0"/>
              </a:defRPr>
            </a:lvl3pPr>
            <a:lvl4pPr>
              <a:tabLst>
                <a:tab pos="200025" algn="l"/>
                <a:tab pos="5238750" algn="r"/>
              </a:tabLst>
              <a:defRPr sz="2400">
                <a:solidFill>
                  <a:schemeClr val="tx1"/>
                </a:solidFill>
                <a:latin typeface="Times New Roman" panose="02020603050405020304" pitchFamily="18" charset="0"/>
              </a:defRPr>
            </a:lvl4pPr>
            <a:lvl5pPr>
              <a:tabLst>
                <a:tab pos="200025" algn="l"/>
                <a:tab pos="523875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200025" algn="l"/>
                <a:tab pos="523875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Verrue </a:t>
            </a:r>
            <a:r>
              <a:rPr lang="fr-FR" altLang="fr-FR" sz="1600" b="1" dirty="0">
                <a:solidFill>
                  <a:srgbClr val="000099"/>
                </a:solidFill>
                <a:latin typeface="+mj-lt"/>
              </a:rPr>
              <a:t>plantaire</a:t>
            </a:r>
            <a:r>
              <a:rPr lang="fr-FR" altLang="fr-FR" sz="1600" dirty="0">
                <a:solidFill>
                  <a:srgbClr val="000099"/>
                </a:solidFill>
                <a:latin typeface="+mj-lt"/>
              </a:rPr>
              <a:t> volumineuse </a:t>
            </a:r>
            <a:r>
              <a:rPr lang="fr-FR" altLang="fr-FR" sz="1600" b="1" dirty="0">
                <a:solidFill>
                  <a:srgbClr val="000099"/>
                </a:solidFill>
                <a:latin typeface="+mj-lt"/>
              </a:rPr>
              <a:t>unique,</a:t>
            </a:r>
            <a:r>
              <a:rPr lang="fr-FR" altLang="fr-FR" sz="1600" dirty="0">
                <a:solidFill>
                  <a:srgbClr val="000099"/>
                </a:solidFill>
                <a:latin typeface="+mj-lt"/>
              </a:rPr>
              <a:t> </a:t>
            </a:r>
            <a:r>
              <a:rPr lang="fr-FR" altLang="fr-FR" sz="1600" b="1" dirty="0">
                <a:solidFill>
                  <a:srgbClr val="000099"/>
                </a:solidFill>
                <a:latin typeface="+mj-lt"/>
              </a:rPr>
              <a:t>dure et ronde</a:t>
            </a:r>
          </a:p>
        </p:txBody>
      </p:sp>
      <p:pic>
        <p:nvPicPr>
          <p:cNvPr id="17" name="Image 1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25838" y="2243138"/>
            <a:ext cx="21336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9074"/>
                                        </p:tgtEl>
                                        <p:attrNameLst>
                                          <p:attrName>style.visibility</p:attrName>
                                        </p:attrNameLst>
                                      </p:cBhvr>
                                      <p:to>
                                        <p:strVal val="visible"/>
                                      </p:to>
                                    </p:set>
                                    <p:animEffect transition="in" filter="fade">
                                      <p:cBhvr>
                                        <p:cTn id="17" dur="500"/>
                                        <p:tgtEl>
                                          <p:spTgt spid="259074"/>
                                        </p:tgtEl>
                                      </p:cBhvr>
                                    </p:animEffect>
                                  </p:childTnLst>
                                </p:cTn>
                              </p:par>
                              <p:par>
                                <p:cTn id="18" presetID="1"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4" grpId="0"/>
      <p:bldP spid="12" grpId="0" animBg="1"/>
      <p:bldP spid="13"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3"/>
          <p:cNvPicPr>
            <a:picLocks noChangeAspect="1" noChangeArrowheads="1"/>
          </p:cNvPicPr>
          <p:nvPr/>
        </p:nvPicPr>
        <p:blipFill>
          <a:blip r:embed="rId3">
            <a:extLst>
              <a:ext uri="{28A0092B-C50C-407E-A947-70E740481C1C}">
                <a14:useLocalDpi xmlns:a14="http://schemas.microsoft.com/office/drawing/2010/main"/>
              </a:ext>
            </a:extLst>
          </a:blip>
          <a:srcRect l="21208" t="40147" r="18994" b="37196"/>
          <a:stretch>
            <a:fillRect/>
          </a:stretch>
        </p:blipFill>
        <p:spPr bwMode="auto">
          <a:xfrm>
            <a:off x="1898650" y="5045075"/>
            <a:ext cx="48895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Text Box 4"/>
          <p:cNvSpPr txBox="1">
            <a:spLocks noChangeArrowheads="1"/>
          </p:cNvSpPr>
          <p:nvPr/>
        </p:nvSpPr>
        <p:spPr bwMode="auto">
          <a:xfrm>
            <a:off x="465138" y="4041775"/>
            <a:ext cx="6921500" cy="584200"/>
          </a:xfrm>
          <a:prstGeom prst="rect">
            <a:avLst/>
          </a:prstGeom>
          <a:noFill/>
          <a:ln>
            <a:noFill/>
          </a:ln>
        </p:spPr>
        <p:txBody>
          <a:bodyPr>
            <a:spAutoFit/>
          </a:bodyPr>
          <a:lstStyle>
            <a:lvl1pPr>
              <a:tabLst>
                <a:tab pos="2000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4"/>
              </a:buBlip>
              <a:defRPr/>
            </a:pPr>
            <a:r>
              <a:rPr lang="fr-FR" altLang="fr-FR" sz="1600" dirty="0">
                <a:solidFill>
                  <a:srgbClr val="000099"/>
                </a:solidFill>
                <a:latin typeface="+mj-lt"/>
              </a:rPr>
              <a:t>Verrues </a:t>
            </a:r>
            <a:r>
              <a:rPr lang="fr-FR" altLang="fr-FR" sz="1600" b="1" dirty="0">
                <a:solidFill>
                  <a:srgbClr val="000099"/>
                </a:solidFill>
                <a:latin typeface="+mj-lt"/>
              </a:rPr>
              <a:t>sous-unguéales</a:t>
            </a:r>
            <a:r>
              <a:rPr lang="fr-FR" altLang="fr-FR" sz="1600" dirty="0">
                <a:solidFill>
                  <a:srgbClr val="000099"/>
                </a:solidFill>
                <a:latin typeface="+mj-lt"/>
              </a:rPr>
              <a:t> ou verrues du visage (lèvres, bout du nez), cornées, larges ou pédiculées et saignant facilement</a:t>
            </a:r>
          </a:p>
        </p:txBody>
      </p:sp>
      <p:sp>
        <p:nvSpPr>
          <p:cNvPr id="261125" name="Text Box 8"/>
          <p:cNvSpPr txBox="1">
            <a:spLocks noChangeArrowheads="1"/>
          </p:cNvSpPr>
          <p:nvPr/>
        </p:nvSpPr>
        <p:spPr bwMode="auto">
          <a:xfrm>
            <a:off x="465138" y="1746250"/>
            <a:ext cx="4475162" cy="336550"/>
          </a:xfrm>
          <a:prstGeom prst="rect">
            <a:avLst/>
          </a:prstGeom>
          <a:noFill/>
          <a:ln>
            <a:noFill/>
          </a:ln>
        </p:spPr>
        <p:txBody>
          <a:bodyPr>
            <a:spAutoFit/>
          </a:bodyPr>
          <a:lstStyle>
            <a:lvl1pPr marL="187325" indent="-187325">
              <a:tabLst>
                <a:tab pos="2000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4"/>
              </a:buBlip>
              <a:defRPr/>
            </a:pPr>
            <a:r>
              <a:rPr lang="fr-FR" altLang="fr-FR" sz="1600" dirty="0">
                <a:solidFill>
                  <a:srgbClr val="000099"/>
                </a:solidFill>
                <a:latin typeface="+mj-lt"/>
              </a:rPr>
              <a:t>Verrues cornées </a:t>
            </a:r>
            <a:r>
              <a:rPr lang="fr-FR" altLang="fr-FR" sz="1600" b="1" dirty="0">
                <a:solidFill>
                  <a:srgbClr val="000099"/>
                </a:solidFill>
                <a:latin typeface="+mj-lt"/>
              </a:rPr>
              <a:t>péri-unguéales</a:t>
            </a:r>
          </a:p>
        </p:txBody>
      </p:sp>
      <p:pic>
        <p:nvPicPr>
          <p:cNvPr id="261126"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l="36719" t="28342" r="35237" b="36220"/>
          <a:stretch>
            <a:fillRect/>
          </a:stretch>
        </p:blipFill>
        <p:spPr bwMode="auto">
          <a:xfrm>
            <a:off x="3481388" y="2147888"/>
            <a:ext cx="172402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2386013" y="1063625"/>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sp>
        <p:nvSpPr>
          <p:cNvPr id="12"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sp>
        <p:nvSpPr>
          <p:cNvPr id="10" name="Text Box 6"/>
          <p:cNvSpPr>
            <a:spLocks noChangeArrowheads="1"/>
          </p:cNvSpPr>
          <p:nvPr/>
        </p:nvSpPr>
        <p:spPr bwMode="auto">
          <a:xfrm>
            <a:off x="8499475" y="1727200"/>
            <a:ext cx="26304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Graphites 9 CH</a:t>
            </a:r>
          </a:p>
          <a:p>
            <a:pPr algn="r" eaLnBrk="0" hangingPunct="0"/>
            <a:r>
              <a:rPr lang="fr-FR" altLang="fr-FR" sz="1600">
                <a:solidFill>
                  <a:srgbClr val="000099"/>
                </a:solidFill>
                <a:cs typeface="Arial" panose="020B0604020202020204" pitchFamily="34" charset="0"/>
              </a:rPr>
              <a:t>5 granules matin et soir</a:t>
            </a:r>
          </a:p>
        </p:txBody>
      </p:sp>
      <p:sp>
        <p:nvSpPr>
          <p:cNvPr id="13" name="Text Box 6"/>
          <p:cNvSpPr>
            <a:spLocks noChangeArrowheads="1"/>
          </p:cNvSpPr>
          <p:nvPr/>
        </p:nvSpPr>
        <p:spPr bwMode="auto">
          <a:xfrm>
            <a:off x="8499475" y="3916363"/>
            <a:ext cx="26304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rPr>
              <a:t>Causticum 9 CH</a:t>
            </a:r>
          </a:p>
          <a:p>
            <a:pPr algn="r" eaLnBrk="0" hangingPunct="0"/>
            <a:r>
              <a:rPr lang="fr-FR" altLang="fr-FR" sz="1600">
                <a:solidFill>
                  <a:srgbClr val="000099"/>
                </a:solidFill>
                <a:cs typeface="Arial" panose="020B0604020202020204" pitchFamily="34" charset="0"/>
              </a:rPr>
              <a:t>5 granules matin et soir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1125"/>
                                        </p:tgtEl>
                                        <p:attrNameLst>
                                          <p:attrName>style.visibility</p:attrName>
                                        </p:attrNameLst>
                                      </p:cBhvr>
                                      <p:to>
                                        <p:strVal val="visible"/>
                                      </p:to>
                                    </p:set>
                                    <p:animEffect transition="in" filter="fade">
                                      <p:cBhvr>
                                        <p:cTn id="7" dur="500"/>
                                        <p:tgtEl>
                                          <p:spTgt spid="261125"/>
                                        </p:tgtEl>
                                      </p:cBhvr>
                                    </p:animEffect>
                                  </p:childTnLst>
                                </p:cTn>
                              </p:par>
                              <p:par>
                                <p:cTn id="8" presetID="10" presetClass="entr" presetSubtype="0" fill="hold" nodeType="withEffect">
                                  <p:stCondLst>
                                    <p:cond delay="0"/>
                                  </p:stCondLst>
                                  <p:childTnLst>
                                    <p:set>
                                      <p:cBhvr>
                                        <p:cTn id="9" dur="1" fill="hold">
                                          <p:stCondLst>
                                            <p:cond delay="0"/>
                                          </p:stCondLst>
                                        </p:cTn>
                                        <p:tgtEl>
                                          <p:spTgt spid="261126"/>
                                        </p:tgtEl>
                                        <p:attrNameLst>
                                          <p:attrName>style.visibility</p:attrName>
                                        </p:attrNameLst>
                                      </p:cBhvr>
                                      <p:to>
                                        <p:strVal val="visible"/>
                                      </p:to>
                                    </p:set>
                                    <p:animEffect transition="in" filter="fade">
                                      <p:cBhvr>
                                        <p:cTn id="10" dur="500"/>
                                        <p:tgtEl>
                                          <p:spTgt spid="2611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1123"/>
                                        </p:tgtEl>
                                        <p:attrNameLst>
                                          <p:attrName>style.visibility</p:attrName>
                                        </p:attrNameLst>
                                      </p:cBhvr>
                                      <p:to>
                                        <p:strVal val="visible"/>
                                      </p:to>
                                    </p:set>
                                    <p:animEffect transition="in" filter="fade">
                                      <p:cBhvr>
                                        <p:cTn id="19" dur="500"/>
                                        <p:tgtEl>
                                          <p:spTgt spid="261123"/>
                                        </p:tgtEl>
                                      </p:cBhvr>
                                    </p:animEffect>
                                  </p:childTnLst>
                                </p:cTn>
                              </p:par>
                              <p:par>
                                <p:cTn id="20" presetID="1" presetClass="entr" presetSubtype="0" fill="hold" nodeType="withEffect">
                                  <p:stCondLst>
                                    <p:cond delay="0"/>
                                  </p:stCondLst>
                                  <p:childTnLst>
                                    <p:set>
                                      <p:cBhvr>
                                        <p:cTn id="21" dur="1" fill="hold">
                                          <p:stCondLst>
                                            <p:cond delay="0"/>
                                          </p:stCondLst>
                                        </p:cTn>
                                        <p:tgtEl>
                                          <p:spTgt spid="26112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p:bldP spid="261125" grpId="0"/>
      <p:bldP spid="10"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Espace réservé du contenu 1"/>
          <p:cNvSpPr>
            <a:spLocks noGrp="1"/>
          </p:cNvSpPr>
          <p:nvPr>
            <p:ph idx="4294967295"/>
          </p:nvPr>
        </p:nvSpPr>
        <p:spPr bwMode="auto">
          <a:xfrm>
            <a:off x="1295400" y="2593975"/>
            <a:ext cx="10515600"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a:cs typeface="Arial" panose="020B0604020202020204" pitchFamily="34" charset="0"/>
              </a:rPr>
              <a:t>                                         </a:t>
            </a:r>
          </a:p>
        </p:txBody>
      </p:sp>
      <p:sp>
        <p:nvSpPr>
          <p:cNvPr id="331778" name="Text Box 9"/>
          <p:cNvSpPr txBox="1">
            <a:spLocks noChangeArrowheads="1"/>
          </p:cNvSpPr>
          <p:nvPr/>
        </p:nvSpPr>
        <p:spPr bwMode="auto">
          <a:xfrm>
            <a:off x="3895725" y="3052763"/>
            <a:ext cx="81121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Productions tumorales</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bénignes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Catarrhe chronique</a:t>
            </a:r>
            <a:r>
              <a:rPr lang="fr-FR" altLang="fr-FR" sz="2000">
                <a:solidFill>
                  <a:srgbClr val="000099"/>
                </a:solidFill>
                <a:cs typeface="Arial" panose="020B0604020202020204" pitchFamily="34" charset="0"/>
              </a:rPr>
              <a:t>» des muqueuses d’installation progressive</a:t>
            </a:r>
          </a:p>
          <a:p>
            <a:pPr>
              <a:lnSpc>
                <a:spcPct val="200000"/>
              </a:lnSpc>
              <a:buClr>
                <a:srgbClr val="62C400"/>
              </a:buClr>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Infiltration</a:t>
            </a:r>
            <a:r>
              <a:rPr lang="fr-FR" altLang="fr-FR" sz="2000">
                <a:solidFill>
                  <a:srgbClr val="000099"/>
                </a:solidFill>
                <a:cs typeface="Arial" panose="020B0604020202020204" pitchFamily="34" charset="0"/>
              </a:rPr>
              <a:t> générale</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des tissus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Développement lent</a:t>
            </a:r>
            <a:r>
              <a:rPr lang="fr-FR" altLang="fr-FR" sz="2000">
                <a:solidFill>
                  <a:srgbClr val="000099"/>
                </a:solidFill>
                <a:cs typeface="Arial" panose="020B0604020202020204" pitchFamily="34" charset="0"/>
              </a:rPr>
              <a:t> et insidieux</a:t>
            </a:r>
            <a:endParaRPr lang="fr-FR" altLang="fr-FR" sz="2000" b="1">
              <a:solidFill>
                <a:srgbClr val="000099"/>
              </a:solidFill>
              <a:cs typeface="Arial" panose="020B0604020202020204" pitchFamily="34" charset="0"/>
            </a:endParaRP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Tendance générale « dépressive » </a:t>
            </a:r>
          </a:p>
        </p:txBody>
      </p:sp>
      <p:sp>
        <p:nvSpPr>
          <p:cNvPr id="411651" name="Text Box 8"/>
          <p:cNvSpPr txBox="1">
            <a:spLocks noChangeArrowheads="1"/>
          </p:cNvSpPr>
          <p:nvPr/>
        </p:nvSpPr>
        <p:spPr bwMode="auto">
          <a:xfrm>
            <a:off x="2386013" y="105727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411652" name="Rectangle 7"/>
          <p:cNvSpPr>
            <a:spLocks noChangeArrowheads="1"/>
          </p:cNvSpPr>
          <p:nvPr/>
        </p:nvSpPr>
        <p:spPr bwMode="auto">
          <a:xfrm>
            <a:off x="271463" y="1651000"/>
            <a:ext cx="5851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Traitement de terrain dans les verrues</a:t>
            </a:r>
          </a:p>
          <a:p>
            <a:pPr>
              <a:buFont typeface="Wingdings" panose="05000000000000000000" pitchFamily="2" charset="2"/>
              <a:buChar char="v"/>
            </a:pPr>
            <a:endParaRPr lang="fr-FR" altLang="fr-FR" sz="2000">
              <a:solidFill>
                <a:srgbClr val="000000"/>
              </a:solidFill>
            </a:endParaRPr>
          </a:p>
        </p:txBody>
      </p:sp>
      <p:sp>
        <p:nvSpPr>
          <p:cNvPr id="331782" name="Rectangle 8"/>
          <p:cNvSpPr>
            <a:spLocks noChangeArrowheads="1"/>
          </p:cNvSpPr>
          <p:nvPr/>
        </p:nvSpPr>
        <p:spPr bwMode="auto">
          <a:xfrm>
            <a:off x="1058863" y="2368550"/>
            <a:ext cx="572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Une évidence :  Mode Réactionnel </a:t>
            </a:r>
            <a:r>
              <a:rPr lang="fr-FR" altLang="fr-FR" sz="2000" b="1">
                <a:solidFill>
                  <a:srgbClr val="000099"/>
                </a:solidFill>
                <a:sym typeface="Wingdings" panose="05000000000000000000" pitchFamily="2" charset="2"/>
              </a:rPr>
              <a:t>Sycotique</a:t>
            </a:r>
          </a:p>
          <a:p>
            <a:pPr>
              <a:buFont typeface="Wingdings" panose="05000000000000000000" pitchFamily="2" charset="2"/>
              <a:buChar char="à"/>
            </a:pPr>
            <a:endParaRPr lang="fr-FR" altLang="fr-FR" sz="2000">
              <a:solidFill>
                <a:srgbClr val="000099"/>
              </a:solidFill>
              <a:cs typeface="Arial" panose="020B0604020202020204" pitchFamily="34" charset="0"/>
              <a:sym typeface="Wingdings" panose="05000000000000000000" pitchFamily="2" charset="2"/>
            </a:endParaRPr>
          </a:p>
        </p:txBody>
      </p:sp>
      <p:pic>
        <p:nvPicPr>
          <p:cNvPr id="331783" name="Imag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178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1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p:bldP spid="33178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a:solidFill>
                  <a:srgbClr val="000099"/>
                </a:solidFill>
                <a:cs typeface="Arial" panose="020B0604020202020204" pitchFamily="34" charset="0"/>
              </a:rPr>
              <a:t>                                       </a:t>
            </a:r>
          </a:p>
        </p:txBody>
      </p:sp>
      <p:sp>
        <p:nvSpPr>
          <p:cNvPr id="413698" name="Text Box 9"/>
          <p:cNvSpPr txBox="1">
            <a:spLocks noChangeArrowheads="1"/>
          </p:cNvSpPr>
          <p:nvPr/>
        </p:nvSpPr>
        <p:spPr bwMode="auto">
          <a:xfrm>
            <a:off x="4475163" y="2632075"/>
            <a:ext cx="44402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a:solidFill>
                  <a:srgbClr val="FF0000"/>
                </a:solidFill>
                <a:cs typeface="Arial" panose="020B0604020202020204" pitchFamily="34" charset="0"/>
              </a:rPr>
              <a:t>THUYA</a:t>
            </a:r>
          </a:p>
          <a:p>
            <a:pPr>
              <a:spcBef>
                <a:spcPct val="50000"/>
              </a:spcBef>
              <a:buClr>
                <a:srgbClr val="000099"/>
              </a:buClr>
              <a:buFontTx/>
              <a:buChar char="-"/>
            </a:pPr>
            <a:r>
              <a:rPr lang="fr-FR" altLang="fr-FR" sz="2000" b="1">
                <a:solidFill>
                  <a:srgbClr val="000099"/>
                </a:solidFill>
                <a:cs typeface="Arial" panose="020B0604020202020204" pitchFamily="34" charset="0"/>
              </a:rPr>
              <a:t>MEDORRHINUM</a:t>
            </a:r>
          </a:p>
          <a:p>
            <a:pPr>
              <a:spcBef>
                <a:spcPct val="50000"/>
              </a:spcBef>
              <a:buClr>
                <a:srgbClr val="000099"/>
              </a:buClr>
              <a:buFontTx/>
              <a:buChar char="-"/>
            </a:pPr>
            <a:r>
              <a:rPr lang="fr-FR" altLang="fr-FR" sz="2000" b="1">
                <a:solidFill>
                  <a:srgbClr val="000099"/>
                </a:solidFill>
                <a:cs typeface="Arial" panose="020B0604020202020204" pitchFamily="34" charset="0"/>
              </a:rPr>
              <a:t>NITRICUM ACIDUM</a:t>
            </a:r>
          </a:p>
          <a:p>
            <a:pPr>
              <a:spcBef>
                <a:spcPct val="50000"/>
              </a:spcBef>
              <a:buClr>
                <a:srgbClr val="000099"/>
              </a:buClr>
              <a:buFontTx/>
              <a:buChar char="-"/>
            </a:pPr>
            <a:r>
              <a:rPr lang="fr-FR" altLang="fr-FR" sz="2000" b="1">
                <a:solidFill>
                  <a:srgbClr val="000099"/>
                </a:solidFill>
                <a:cs typeface="Arial" panose="020B0604020202020204" pitchFamily="34" charset="0"/>
              </a:rPr>
              <a:t>NATRUM SULFURICUM</a:t>
            </a:r>
          </a:p>
          <a:p>
            <a:pPr>
              <a:spcBef>
                <a:spcPct val="50000"/>
              </a:spcBef>
              <a:buClr>
                <a:srgbClr val="000099"/>
              </a:buClr>
              <a:buFontTx/>
              <a:buChar char="-"/>
            </a:pPr>
            <a:r>
              <a:rPr lang="fr-FR" altLang="fr-FR" sz="2000" b="1">
                <a:solidFill>
                  <a:srgbClr val="000099"/>
                </a:solidFill>
                <a:cs typeface="Arial" panose="020B0604020202020204" pitchFamily="34" charset="0"/>
              </a:rPr>
              <a:t>CAUSTICUM</a:t>
            </a:r>
          </a:p>
          <a:p>
            <a:pPr>
              <a:spcBef>
                <a:spcPct val="50000"/>
              </a:spcBef>
              <a:buClr>
                <a:srgbClr val="000099"/>
              </a:buClr>
              <a:buFontTx/>
              <a:buChar char="-"/>
            </a:pPr>
            <a:r>
              <a:rPr lang="fr-FR" altLang="fr-FR" sz="2000" b="1">
                <a:solidFill>
                  <a:srgbClr val="000099"/>
                </a:solidFill>
                <a:cs typeface="Arial" panose="020B0604020202020204" pitchFamily="34" charset="0"/>
              </a:rPr>
              <a:t>SILICEA: entre MRPT et MRS</a:t>
            </a:r>
          </a:p>
        </p:txBody>
      </p:sp>
      <p:sp>
        <p:nvSpPr>
          <p:cNvPr id="413699"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Prescription médicale</a:t>
            </a:r>
          </a:p>
        </p:txBody>
      </p:sp>
      <p:sp>
        <p:nvSpPr>
          <p:cNvPr id="413700" name="Rectangle 8"/>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Sycotique</a:t>
            </a:r>
            <a:endParaRPr lang="fr-FR" altLang="fr-FR" sz="2000" b="1" u="sng">
              <a:solidFill>
                <a:srgbClr val="000099"/>
              </a:solidFill>
              <a:cs typeface="Arial" panose="020B0604020202020204" pitchFamily="34" charset="0"/>
            </a:endParaRPr>
          </a:p>
        </p:txBody>
      </p:sp>
      <p:pic>
        <p:nvPicPr>
          <p:cNvPr id="413701" name="Imag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2"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solidFill>
                  <a:srgbClr val="000000"/>
                </a:solidFill>
                <a:latin typeface="Comic Sans MS" panose="030F0702030302020204" pitchFamily="66" charset="0"/>
              </a:rPr>
              <a:t>	</a:t>
            </a:r>
          </a:p>
          <a:p>
            <a:pPr eaLnBrk="0" hangingPunct="0">
              <a:defRPr/>
            </a:pPr>
            <a:r>
              <a:rPr lang="fr-FR" altLang="fr-FR" sz="1000" dirty="0">
                <a:solidFill>
                  <a:srgbClr val="000099"/>
                </a:solidFill>
                <a:latin typeface="Comic Sans MS" panose="030F0702030302020204" pitchFamily="66" charset="0"/>
              </a:rPr>
              <a:t>		</a:t>
            </a:r>
            <a:r>
              <a:rPr lang="fr-FR" sz="1000" dirty="0">
                <a:solidFill>
                  <a:srgbClr val="000099"/>
                </a:solidFill>
                <a:latin typeface="Comic Sans MS" pitchFamily="66" charset="0"/>
              </a:rPr>
              <a:t>Mattéo A.  (6 ans)</a:t>
            </a:r>
            <a:endParaRPr lang="fr-FR" sz="1000" dirty="0">
              <a:solidFill>
                <a:srgbClr val="000000"/>
              </a:solidFill>
              <a:latin typeface="Comic Sans MS"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r>
              <a:rPr lang="fr-FR" sz="1400" b="1" dirty="0">
                <a:solidFill>
                  <a:srgbClr val="000099"/>
                </a:solidFill>
                <a:latin typeface="Comic Sans MS" pitchFamily="66" charset="0"/>
              </a:rPr>
              <a:t>THUYA 15 CH</a:t>
            </a:r>
          </a:p>
          <a:p>
            <a:pPr eaLnBrk="0" hangingPunct="0">
              <a:defRPr/>
            </a:pPr>
            <a:r>
              <a:rPr lang="fr-FR" sz="1400" b="1" dirty="0">
                <a:solidFill>
                  <a:srgbClr val="000099"/>
                </a:solidFill>
                <a:latin typeface="Comic Sans MS" pitchFamily="66" charset="0"/>
              </a:rPr>
              <a:t>	</a:t>
            </a:r>
            <a:r>
              <a:rPr lang="fr-FR" sz="1400" dirty="0">
                <a:solidFill>
                  <a:srgbClr val="000099"/>
                </a:solidFill>
                <a:latin typeface="Comic Sans MS" pitchFamily="66" charset="0"/>
              </a:rPr>
              <a:t>1 dose chaque dimanche</a:t>
            </a:r>
          </a:p>
          <a:p>
            <a:pPr eaLnBrk="0" hangingPunct="0">
              <a:spcBef>
                <a:spcPct val="30000"/>
              </a:spcBef>
              <a:defRPr/>
            </a:pPr>
            <a:r>
              <a:rPr lang="fr-FR" sz="1400" dirty="0">
                <a:solidFill>
                  <a:srgbClr val="000099"/>
                </a:solidFill>
                <a:latin typeface="Comic Sans MS" pitchFamily="66" charset="0"/>
              </a:rPr>
              <a:t>	</a:t>
            </a:r>
          </a:p>
          <a:p>
            <a:pPr eaLnBrk="0" hangingPunct="0">
              <a:spcBef>
                <a:spcPct val="30000"/>
              </a:spcBef>
              <a:defRPr/>
            </a:pPr>
            <a:r>
              <a:rPr lang="fr-FR" sz="1400" dirty="0">
                <a:solidFill>
                  <a:srgbClr val="000099"/>
                </a:solidFill>
                <a:latin typeface="Comic Sans MS" pitchFamily="66" charset="0"/>
              </a:rPr>
              <a:t>	</a:t>
            </a:r>
            <a:r>
              <a:rPr lang="fr-FR" sz="1400" b="1" dirty="0">
                <a:solidFill>
                  <a:srgbClr val="000099"/>
                </a:solidFill>
                <a:latin typeface="Comic Sans MS" pitchFamily="66" charset="0"/>
              </a:rPr>
              <a:t>ANTIMONIUM CRUDUM 9 CH</a:t>
            </a:r>
            <a:endParaRPr lang="fr-FR" sz="1400" dirty="0">
              <a:solidFill>
                <a:srgbClr val="000099"/>
              </a:solidFill>
              <a:latin typeface="Comic Sans MS" pitchFamily="66" charset="0"/>
            </a:endParaRPr>
          </a:p>
          <a:p>
            <a:pPr eaLnBrk="0" hangingPunct="0">
              <a:spcBef>
                <a:spcPct val="30000"/>
              </a:spcBef>
              <a:defRPr/>
            </a:pPr>
            <a:r>
              <a:rPr lang="fr-FR" sz="1400" b="1" dirty="0">
                <a:solidFill>
                  <a:srgbClr val="000099"/>
                </a:solidFill>
                <a:latin typeface="Comic Sans MS" pitchFamily="66" charset="0"/>
              </a:rPr>
              <a:t>	GRAPHITES 9 CH</a:t>
            </a:r>
          </a:p>
          <a:p>
            <a:pPr eaLnBrk="0" hangingPunct="0">
              <a:defRPr/>
            </a:pPr>
            <a:r>
              <a:rPr lang="fr-FR" sz="1400" dirty="0">
                <a:solidFill>
                  <a:srgbClr val="000099"/>
                </a:solidFill>
                <a:latin typeface="Comic Sans MS" pitchFamily="66" charset="0"/>
              </a:rPr>
              <a:t>	 5 granules de chaque matin et soir</a:t>
            </a:r>
            <a:r>
              <a:rPr lang="fr-FR" sz="1400" dirty="0">
                <a:solidFill>
                  <a:srgbClr val="000099"/>
                </a:solidFill>
              </a:rPr>
              <a:t> </a:t>
            </a:r>
            <a:r>
              <a:rPr lang="fr-FR" sz="1400" b="1" dirty="0">
                <a:solidFill>
                  <a:srgbClr val="000099"/>
                </a:solidFill>
                <a:latin typeface="Comic Sans MS" pitchFamily="66" charset="0"/>
              </a:rPr>
              <a:t>	</a:t>
            </a:r>
          </a:p>
          <a:p>
            <a:pPr eaLnBrk="0" hangingPunct="0">
              <a:defRPr/>
            </a:pPr>
            <a:endParaRPr lang="fr-FR" sz="1400" b="1" dirty="0">
              <a:solidFill>
                <a:srgbClr val="000099"/>
              </a:solidFill>
              <a:latin typeface="Comic Sans MS" pitchFamily="66" charset="0"/>
            </a:endParaRPr>
          </a:p>
          <a:p>
            <a:pPr eaLnBrk="0" hangingPunct="0">
              <a:defRPr/>
            </a:pPr>
            <a:r>
              <a:rPr lang="fr-FR" sz="1400" b="1" dirty="0">
                <a:solidFill>
                  <a:srgbClr val="000099"/>
                </a:solidFill>
                <a:latin typeface="Comic Sans MS" pitchFamily="66" charset="0"/>
              </a:rPr>
              <a:t>Traitement pour 2 mois</a:t>
            </a:r>
          </a:p>
          <a:p>
            <a:pPr eaLnBrk="0" hangingPunct="0">
              <a:defRPr/>
            </a:pPr>
            <a:endParaRPr lang="fr-FR" sz="1400" b="1" dirty="0">
              <a:solidFill>
                <a:srgbClr val="000099"/>
              </a:solidFill>
              <a:latin typeface="Comic Sans MS" pitchFamily="66" charset="0"/>
            </a:endParaRPr>
          </a:p>
          <a:p>
            <a:pPr eaLnBrk="0" hangingPunct="0">
              <a:defRPr/>
            </a:pPr>
            <a:endParaRPr lang="fr-FR" sz="1400" b="1" dirty="0">
              <a:solidFill>
                <a:srgbClr val="000099"/>
              </a:solidFill>
              <a:latin typeface="Comic Sans MS" pitchFamily="66" charset="0"/>
            </a:endParaRPr>
          </a:p>
          <a:p>
            <a:pPr eaLnBrk="0" hangingPunct="0">
              <a:defRPr/>
            </a:pPr>
            <a:r>
              <a:rPr lang="fr-FR" sz="1400" b="1" dirty="0">
                <a:solidFill>
                  <a:srgbClr val="000099"/>
                </a:solidFill>
                <a:latin typeface="Comic Sans MS" pitchFamily="66" charset="0"/>
              </a:rPr>
              <a:t>	</a:t>
            </a:r>
            <a:r>
              <a:rPr lang="fr-FR" altLang="fr-FR" sz="1400" i="1" dirty="0">
                <a:solidFill>
                  <a:srgbClr val="000099"/>
                </a:solidFill>
                <a:latin typeface="Comic Sans MS" panose="030F0702030302020204" pitchFamily="66" charset="0"/>
              </a:rPr>
              <a:t>XXXXXXX</a:t>
            </a:r>
          </a:p>
          <a:p>
            <a:pPr eaLnBrk="0" hangingPunct="0">
              <a:defRPr/>
            </a:pPr>
            <a:r>
              <a:rPr lang="fr-FR" sz="1400" b="1" dirty="0">
                <a:solidFill>
                  <a:srgbClr val="000099"/>
                </a:solidFill>
                <a:latin typeface="Comic Sans MS" pitchFamily="66" charset="0"/>
              </a:rPr>
              <a:t>	</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p:txBody>
      </p:sp>
      <p:sp>
        <p:nvSpPr>
          <p:cNvPr id="415746"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
        <p:nvSpPr>
          <p:cNvPr id="415747" name="Text Box 8"/>
          <p:cNvSpPr txBox="1">
            <a:spLocks noChangeArrowheads="1"/>
          </p:cNvSpPr>
          <p:nvPr/>
        </p:nvSpPr>
        <p:spPr bwMode="auto">
          <a:xfrm>
            <a:off x="2386013" y="1058863"/>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Verrues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9"/>
          <p:cNvSpPr>
            <a:spLocks noChangeArrowheads="1"/>
          </p:cNvSpPr>
          <p:nvPr/>
        </p:nvSpPr>
        <p:spPr bwMode="auto">
          <a:xfrm>
            <a:off x="4945063" y="2014538"/>
            <a:ext cx="67167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pPr>
            <a:r>
              <a:rPr lang="fr-FR" altLang="fr-FR" sz="2000" b="1" u="sng">
                <a:solidFill>
                  <a:srgbClr val="000099"/>
                </a:solidFill>
                <a:ea typeface="MS PGothic" panose="020B0600070205080204" pitchFamily="34" charset="-128"/>
                <a:cs typeface="Arial" panose="020B0604020202020204" pitchFamily="34" charset="0"/>
              </a:rPr>
              <a:t>Objectifs :</a:t>
            </a:r>
          </a:p>
          <a:p>
            <a:pPr>
              <a:lnSpc>
                <a:spcPct val="90000"/>
              </a:lnSpc>
              <a:spcBef>
                <a:spcPct val="20000"/>
              </a:spcBef>
            </a:pPr>
            <a:endParaRPr lang="fr-FR" altLang="fr-FR" sz="1000" b="1" u="sng">
              <a:solidFill>
                <a:srgbClr val="000099"/>
              </a:solidFill>
              <a:ea typeface="MS PGothic" panose="020B0600070205080204" pitchFamily="34" charset="-128"/>
              <a:cs typeface="Arial" panose="020B0604020202020204" pitchFamily="34" charset="0"/>
            </a:endParaRPr>
          </a:p>
          <a:p>
            <a:pPr>
              <a:lnSpc>
                <a:spcPct val="90000"/>
              </a:lnSpc>
              <a:spcBef>
                <a:spcPct val="2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Utiliser une matière médicale</a:t>
            </a:r>
          </a:p>
          <a:p>
            <a:pPr>
              <a:lnSpc>
                <a:spcPct val="90000"/>
              </a:lnSpc>
              <a:spcBef>
                <a:spcPct val="20000"/>
              </a:spcBef>
              <a:buFont typeface="Wingdings" panose="05000000000000000000" pitchFamily="2" charset="2"/>
              <a:buChar char=""/>
            </a:pPr>
            <a:r>
              <a:rPr lang="fr-FR" altLang="fr-FR" sz="2000">
                <a:solidFill>
                  <a:srgbClr val="000099"/>
                </a:solidFill>
                <a:ea typeface="MS PGothic" panose="020B0600070205080204" pitchFamily="34" charset="-128"/>
                <a:cs typeface="Arial" panose="020B0604020202020204" pitchFamily="34" charset="0"/>
              </a:rPr>
              <a:t>Reconnaitre les motivations de prescription et élargir les connaissances</a:t>
            </a:r>
          </a:p>
          <a:p>
            <a:pPr>
              <a:lnSpc>
                <a:spcPct val="90000"/>
              </a:lnSpc>
              <a:spcBef>
                <a:spcPct val="20000"/>
              </a:spcBef>
              <a:buFont typeface="Wingdings" panose="05000000000000000000" pitchFamily="2" charset="2"/>
              <a:buNone/>
            </a:pPr>
            <a:endParaRPr lang="fr-FR" altLang="fr-FR" sz="2000">
              <a:solidFill>
                <a:srgbClr val="000099"/>
              </a:solidFill>
              <a:ea typeface="MS PGothic" panose="020B0600070205080204" pitchFamily="34" charset="-128"/>
              <a:cs typeface="Arial" panose="020B0604020202020204" pitchFamily="34" charset="0"/>
            </a:endParaRPr>
          </a:p>
        </p:txBody>
      </p:sp>
      <p:sp>
        <p:nvSpPr>
          <p:cNvPr id="417794" name="Rectangle 15"/>
          <p:cNvSpPr>
            <a:spLocks noChangeArrowheads="1"/>
          </p:cNvSpPr>
          <p:nvPr/>
        </p:nvSpPr>
        <p:spPr bwMode="auto">
          <a:xfrm>
            <a:off x="3503613" y="3832225"/>
            <a:ext cx="75453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ea typeface="MS PGothic" panose="020B0600070205080204" pitchFamily="34" charset="-128"/>
                <a:cs typeface="Arial" panose="020B0604020202020204" pitchFamily="34" charset="0"/>
              </a:rPr>
              <a:t>Règles du jeu </a:t>
            </a:r>
            <a:r>
              <a:rPr lang="fr-FR" altLang="fr-FR" b="1">
                <a:solidFill>
                  <a:srgbClr val="000090"/>
                </a:solidFill>
                <a:ea typeface="MS PGothic" panose="020B0600070205080204" pitchFamily="34" charset="-128"/>
                <a:cs typeface="Arial" panose="020B0604020202020204" pitchFamily="34" charset="0"/>
              </a:rPr>
              <a:t>: </a:t>
            </a:r>
          </a:p>
          <a:p>
            <a:pPr>
              <a:spcBef>
                <a:spcPct val="50000"/>
              </a:spcBef>
              <a:buFontTx/>
              <a:buBlip>
                <a:blip r:embed="rId3"/>
              </a:buBlip>
            </a:pPr>
            <a:r>
              <a:rPr lang="fr-FR" altLang="fr-FR" b="1">
                <a:solidFill>
                  <a:srgbClr val="000099"/>
                </a:solidFill>
                <a:ea typeface="MS PGothic" panose="020B0600070205080204" pitchFamily="34" charset="-128"/>
                <a:cs typeface="Arial" panose="020B0604020202020204" pitchFamily="34" charset="0"/>
              </a:rPr>
              <a:t>Individuellement</a:t>
            </a:r>
            <a:r>
              <a:rPr lang="fr-FR" altLang="fr-FR">
                <a:solidFill>
                  <a:srgbClr val="000099"/>
                </a:solidFill>
                <a:ea typeface="MS PGothic" panose="020B0600070205080204" pitchFamily="34" charset="-128"/>
                <a:cs typeface="Arial" panose="020B0604020202020204" pitchFamily="34" charset="0"/>
              </a:rPr>
              <a:t>,</a:t>
            </a:r>
          </a:p>
          <a:p>
            <a:pPr>
              <a:spcBef>
                <a:spcPct val="50000"/>
              </a:spcBef>
              <a:buFontTx/>
              <a:buBlip>
                <a:blip r:embed="rId3"/>
              </a:buBlip>
            </a:pPr>
            <a:r>
              <a:rPr lang="fr-FR" altLang="fr-FR">
                <a:solidFill>
                  <a:srgbClr val="000099"/>
                </a:solidFill>
                <a:ea typeface="MS PGothic" panose="020B0600070205080204" pitchFamily="34" charset="-128"/>
                <a:cs typeface="Arial" panose="020B0604020202020204" pitchFamily="34" charset="0"/>
              </a:rPr>
              <a:t>Attribuer </a:t>
            </a:r>
            <a:r>
              <a:rPr lang="fr-FR" altLang="fr-FR" b="1">
                <a:solidFill>
                  <a:srgbClr val="000099"/>
                </a:solidFill>
                <a:ea typeface="MS PGothic" panose="020B0600070205080204" pitchFamily="34" charset="-128"/>
                <a:cs typeface="Arial" panose="020B0604020202020204" pitchFamily="34" charset="0"/>
              </a:rPr>
              <a:t>1 médicament par personne</a:t>
            </a:r>
            <a:r>
              <a:rPr lang="fr-FR" altLang="fr-FR">
                <a:solidFill>
                  <a:srgbClr val="000099"/>
                </a:solidFill>
                <a:ea typeface="MS PGothic" panose="020B0600070205080204" pitchFamily="34" charset="-128"/>
                <a:cs typeface="Arial" panose="020B0604020202020204" pitchFamily="34" charset="0"/>
              </a:rPr>
              <a:t>,</a:t>
            </a:r>
          </a:p>
          <a:p>
            <a:pPr>
              <a:spcBef>
                <a:spcPct val="30000"/>
              </a:spcBef>
              <a:buClr>
                <a:srgbClr val="000099"/>
              </a:buClr>
              <a:buFontTx/>
              <a:buBlip>
                <a:blip r:embed="rId3"/>
              </a:buBlip>
            </a:pPr>
            <a:r>
              <a:rPr lang="fr-FR" altLang="fr-FR">
                <a:solidFill>
                  <a:srgbClr val="000099"/>
                </a:solidFill>
                <a:ea typeface="MS PGothic" panose="020B0600070205080204" pitchFamily="34" charset="-128"/>
                <a:cs typeface="Arial" panose="020B0604020202020204" pitchFamily="34" charset="0"/>
              </a:rPr>
              <a:t>A partir de l’extrait de matière médicale :</a:t>
            </a:r>
          </a:p>
          <a:p>
            <a:pPr>
              <a:spcBef>
                <a:spcPct val="30000"/>
              </a:spcBef>
              <a:buClr>
                <a:srgbClr val="000099"/>
              </a:buClr>
            </a:pPr>
            <a:r>
              <a:rPr lang="fr-FR" altLang="fr-FR">
                <a:solidFill>
                  <a:srgbClr val="000099"/>
                </a:solidFill>
                <a:ea typeface="MS PGothic" panose="020B0600070205080204" pitchFamily="34" charset="-128"/>
                <a:cs typeface="Arial" panose="020B0604020202020204" pitchFamily="34" charset="0"/>
              </a:rPr>
              <a:t>	</a:t>
            </a:r>
            <a:r>
              <a:rPr lang="fr-FR" altLang="fr-FR" b="1">
                <a:solidFill>
                  <a:srgbClr val="000099"/>
                </a:solidFill>
                <a:ea typeface="MS PGothic" panose="020B0600070205080204" pitchFamily="34" charset="-128"/>
                <a:cs typeface="Arial" panose="020B0604020202020204" pitchFamily="34" charset="0"/>
              </a:rPr>
              <a:t>Compléter le schéma de Hering et </a:t>
            </a:r>
            <a:r>
              <a:rPr lang="fr-FR" altLang="fr-FR">
                <a:solidFill>
                  <a:srgbClr val="000099"/>
                </a:solidFill>
                <a:ea typeface="MS PGothic" panose="020B0600070205080204" pitchFamily="34" charset="-128"/>
              </a:rPr>
              <a:t>les </a:t>
            </a:r>
            <a:r>
              <a:rPr lang="fr-FR" altLang="fr-FR" b="1">
                <a:solidFill>
                  <a:srgbClr val="000099"/>
                </a:solidFill>
                <a:ea typeface="MS PGothic" panose="020B0600070205080204" pitchFamily="34" charset="-128"/>
              </a:rPr>
              <a:t>principales indications.</a:t>
            </a:r>
            <a:endParaRPr lang="fr-FR" altLang="fr-FR">
              <a:solidFill>
                <a:srgbClr val="000099"/>
              </a:solidFill>
              <a:ea typeface="MS PGothic" panose="020B0600070205080204" pitchFamily="34" charset="-128"/>
            </a:endParaRPr>
          </a:p>
          <a:p>
            <a:pPr>
              <a:spcBef>
                <a:spcPct val="30000"/>
              </a:spcBef>
              <a:buClr>
                <a:srgbClr val="000099"/>
              </a:buClr>
            </a:pPr>
            <a:endParaRPr lang="fr-FR" altLang="fr-FR">
              <a:solidFill>
                <a:srgbClr val="000099"/>
              </a:solidFill>
              <a:ea typeface="MS PGothic" panose="020B0600070205080204" pitchFamily="34" charset="-128"/>
            </a:endParaRPr>
          </a:p>
        </p:txBody>
      </p:sp>
      <p:sp>
        <p:nvSpPr>
          <p:cNvPr id="41779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17796"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1779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10’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8" name="Rectangle 23"/>
          <p:cNvSpPr>
            <a:spLocks noChangeArrowheads="1"/>
          </p:cNvSpPr>
          <p:nvPr/>
        </p:nvSpPr>
        <p:spPr bwMode="auto">
          <a:xfrm>
            <a:off x="104775" y="1452563"/>
            <a:ext cx="3776663" cy="336550"/>
          </a:xfrm>
          <a:prstGeom prst="rect">
            <a:avLst/>
          </a:prstGeom>
          <a:noFill/>
          <a:ln>
            <a:noFill/>
          </a:ln>
        </p:spPr>
        <p:txBody>
          <a:bodyPr wrap="none" anchor="ctr">
            <a:spAutoFit/>
          </a:bodyPr>
          <a:lstStyle>
            <a:lvl1pPr>
              <a:tabLst>
                <a:tab pos="16510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6510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6510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6510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6510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9pPr>
          </a:lstStyle>
          <a:p>
            <a:pPr algn="ctr">
              <a:defRPr/>
            </a:pPr>
            <a:r>
              <a:rPr lang="fr-FR" altLang="fr-FR" sz="1600" b="1" dirty="0">
                <a:solidFill>
                  <a:srgbClr val="333399"/>
                </a:solidFill>
                <a:latin typeface="+mj-lt"/>
                <a:cs typeface="Arial" panose="020B0604020202020204" pitchFamily="34" charset="0"/>
              </a:rPr>
              <a:t>Peau, muqueuses, système digestif</a:t>
            </a:r>
          </a:p>
        </p:txBody>
      </p:sp>
      <p:pic>
        <p:nvPicPr>
          <p:cNvPr id="419842" name="Picture 20" descr="lycopodi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06013" y="158750"/>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92" name="Rectangle 24"/>
          <p:cNvSpPr>
            <a:spLocks noChangeArrowheads="1"/>
          </p:cNvSpPr>
          <p:nvPr/>
        </p:nvSpPr>
        <p:spPr bwMode="auto">
          <a:xfrm>
            <a:off x="2203450" y="2281238"/>
            <a:ext cx="2979738" cy="954087"/>
          </a:xfrm>
          <a:prstGeom prst="rect">
            <a:avLst/>
          </a:prstGeom>
          <a:noFill/>
          <a:ln>
            <a:noFill/>
          </a:ln>
          <a:effectLst/>
        </p:spPr>
        <p:txBody>
          <a:bodyPr>
            <a:spAutoFit/>
          </a:bodyPr>
          <a:lstStyle/>
          <a:p>
            <a:pPr>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Foie et appareil digestif</a:t>
            </a:r>
          </a:p>
          <a:p>
            <a:pPr>
              <a:buClr>
                <a:srgbClr val="000099"/>
              </a:buClr>
              <a:buFontTx/>
              <a:buChar char="•"/>
              <a:defRPr/>
            </a:pPr>
            <a:r>
              <a:rPr lang="fr-FR" altLang="fr-FR" sz="1400" b="1" dirty="0">
                <a:solidFill>
                  <a:srgbClr val="333399"/>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rPr>
              <a:t>Peau</a:t>
            </a: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rPr>
              <a:t>et muqueuses</a:t>
            </a:r>
          </a:p>
          <a:p>
            <a:pPr>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Reins et appareil génital</a:t>
            </a:r>
          </a:p>
          <a:p>
            <a:pPr>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Système nerveux</a:t>
            </a:r>
          </a:p>
        </p:txBody>
      </p:sp>
      <p:sp>
        <p:nvSpPr>
          <p:cNvPr id="211996" name="Rectangle 28"/>
          <p:cNvSpPr>
            <a:spLocks noChangeArrowheads="1"/>
          </p:cNvSpPr>
          <p:nvPr/>
        </p:nvSpPr>
        <p:spPr bwMode="auto">
          <a:xfrm>
            <a:off x="2181225" y="4170363"/>
            <a:ext cx="3341688" cy="522287"/>
          </a:xfrm>
          <a:prstGeom prst="rect">
            <a:avLst/>
          </a:prstGeom>
          <a:noFill/>
          <a:ln>
            <a:noFill/>
          </a:ln>
          <a:effectLst/>
        </p:spPr>
        <p:txBody>
          <a:bodyPr>
            <a:spAutoFit/>
          </a:bodyPr>
          <a:lstStyle/>
          <a:p>
            <a:pPr marL="90488" indent="-90488">
              <a:buClr>
                <a:srgbClr val="000099"/>
              </a:buClr>
              <a:buFont typeface="Arial" panose="020B0604020202020204" pitchFamily="34" charset="0"/>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Désir de </a:t>
            </a:r>
            <a:r>
              <a:rPr lang="fr-FR" altLang="fr-FR" sz="1400" b="1" dirty="0">
                <a:solidFill>
                  <a:srgbClr val="95C41D"/>
                </a:solidFill>
                <a:latin typeface="+mj-lt"/>
              </a:rPr>
              <a:t>sucreries, </a:t>
            </a:r>
          </a:p>
          <a:p>
            <a:pPr marL="90488" indent="-90488">
              <a:buClr>
                <a:srgbClr val="000099"/>
              </a:buClr>
              <a:buFont typeface="Arial" panose="020B0604020202020204" pitchFamily="34" charset="0"/>
              <a:buChar char="•"/>
              <a:defRPr/>
            </a:pPr>
            <a:r>
              <a:rPr lang="fr-FR" altLang="fr-FR" sz="1400" b="1" dirty="0">
                <a:solidFill>
                  <a:srgbClr val="95C41D"/>
                </a:solidFill>
                <a:latin typeface="+mj-lt"/>
              </a:rPr>
              <a:t>Rougeur postprandiale du visage </a:t>
            </a:r>
          </a:p>
        </p:txBody>
      </p:sp>
      <p:sp>
        <p:nvSpPr>
          <p:cNvPr id="211999" name="Rectangle 31"/>
          <p:cNvSpPr>
            <a:spLocks noChangeArrowheads="1"/>
          </p:cNvSpPr>
          <p:nvPr/>
        </p:nvSpPr>
        <p:spPr bwMode="auto">
          <a:xfrm>
            <a:off x="6113463" y="3673475"/>
            <a:ext cx="4572000" cy="1754188"/>
          </a:xfrm>
          <a:prstGeom prst="rect">
            <a:avLst/>
          </a:prstGeom>
          <a:noFill/>
          <a:ln>
            <a:noFill/>
          </a:ln>
          <a:effectLst/>
        </p:spPr>
        <p:txBody>
          <a:bodyPr>
            <a:spAutoFit/>
          </a:bodyPr>
          <a:lstStyle/>
          <a:p>
            <a:pPr eaLnBrk="0" hangingPunct="0">
              <a:buClr>
                <a:srgbClr val="000099"/>
              </a:buClr>
              <a:buFontTx/>
              <a:buChar char="•"/>
              <a:defRPr/>
            </a:pPr>
            <a:r>
              <a:rPr lang="fr-FR" altLang="fr-FR" sz="1200" dirty="0">
                <a:solidFill>
                  <a:srgbClr val="333399"/>
                </a:solidFill>
                <a:latin typeface="+mj-lt"/>
                <a:ea typeface="ＭＳ Ｐゴシック" panose="020B0600070205080204" pitchFamily="34" charset="-128"/>
              </a:rPr>
              <a:t> Aggravation </a:t>
            </a:r>
          </a:p>
          <a:p>
            <a:pPr marL="361950" eaLnBrk="0" hangingPunct="0">
              <a:buClr>
                <a:srgbClr val="000099"/>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entre </a:t>
            </a:r>
            <a:r>
              <a:rPr lang="fr-FR" altLang="fr-FR" sz="1200" b="1" dirty="0">
                <a:solidFill>
                  <a:srgbClr val="95C41D"/>
                </a:solidFill>
                <a:latin typeface="+mj-lt"/>
              </a:rPr>
              <a:t>16h et 20h</a:t>
            </a:r>
          </a:p>
          <a:p>
            <a:pPr marL="361950" eaLnBrk="0" hangingPunct="0">
              <a:buClr>
                <a:srgbClr val="33CC33"/>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chaleur confinée, </a:t>
            </a:r>
          </a:p>
          <a:p>
            <a:pPr marL="361950" eaLnBrk="0" hangingPunct="0">
              <a:buClr>
                <a:srgbClr val="33CC33"/>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contradiction</a:t>
            </a:r>
          </a:p>
          <a:p>
            <a:pPr eaLnBrk="0" hangingPunct="0">
              <a:buClr>
                <a:srgbClr val="000099"/>
              </a:buClr>
              <a:buFontTx/>
              <a:buChar char="•"/>
              <a:defRPr/>
            </a:pPr>
            <a:r>
              <a:rPr lang="fr-FR" altLang="fr-FR" sz="1200" dirty="0">
                <a:solidFill>
                  <a:srgbClr val="333399"/>
                </a:solidFill>
                <a:latin typeface="+mj-lt"/>
                <a:ea typeface="ＭＳ Ｐゴシック" panose="020B0600070205080204" pitchFamily="34" charset="-128"/>
              </a:rPr>
              <a:t> Amélioration </a:t>
            </a:r>
          </a:p>
          <a:p>
            <a:pPr marL="361950" eaLnBrk="0" hangingPunct="0">
              <a:buClr>
                <a:srgbClr val="000099"/>
              </a:buClr>
              <a:defRPr/>
            </a:pPr>
            <a:r>
              <a:rPr lang="fr-FR" altLang="fr-FR" sz="1200" dirty="0">
                <a:solidFill>
                  <a:srgbClr val="33CC33"/>
                </a:solidFill>
                <a:latin typeface="+mj-lt"/>
                <a:ea typeface="ＭＳ Ｐゴシック" panose="020B0600070205080204" pitchFamily="34" charset="-128"/>
              </a:rPr>
              <a:t>-</a:t>
            </a:r>
            <a:r>
              <a:rPr lang="fr-FR" altLang="fr-FR" sz="1200" b="1" dirty="0">
                <a:solidFill>
                  <a:srgbClr val="33CC33"/>
                </a:solidFill>
                <a:latin typeface="+mj-lt"/>
                <a:ea typeface="ＭＳ Ｐゴシック" panose="020B0600070205080204" pitchFamily="34" charset="-128"/>
              </a:rPr>
              <a:t> </a:t>
            </a:r>
            <a:r>
              <a:rPr lang="fr-FR" altLang="fr-FR" sz="1200" b="1" dirty="0">
                <a:solidFill>
                  <a:srgbClr val="95C41D"/>
                </a:solidFill>
                <a:latin typeface="+mj-lt"/>
              </a:rPr>
              <a:t>par l’air frais</a:t>
            </a:r>
          </a:p>
          <a:p>
            <a:pPr marL="361950" eaLnBrk="0" hangingPunct="0">
              <a:buClr>
                <a:srgbClr val="33CC33"/>
              </a:buClr>
              <a:defRPr/>
            </a:pPr>
            <a:r>
              <a:rPr lang="fr-FR" altLang="fr-FR" sz="1200" dirty="0">
                <a:solidFill>
                  <a:srgbClr val="33CC33"/>
                </a:solidFill>
                <a:latin typeface="+mj-lt"/>
                <a:ea typeface="ＭＳ Ｐゴシック" panose="020B0600070205080204" pitchFamily="34" charset="-128"/>
              </a:rPr>
              <a:t>-</a:t>
            </a:r>
            <a:r>
              <a:rPr lang="fr-FR" altLang="fr-FR" sz="1200" dirty="0">
                <a:solidFill>
                  <a:srgbClr val="333399"/>
                </a:solidFill>
                <a:latin typeface="+mj-lt"/>
                <a:ea typeface="ＭＳ Ｐゴシック" panose="020B0600070205080204" pitchFamily="34" charset="-128"/>
              </a:rPr>
              <a:t> aliments chauds</a:t>
            </a:r>
          </a:p>
          <a:p>
            <a:pPr eaLnBrk="0" hangingPunct="0">
              <a:buClr>
                <a:srgbClr val="33CC33"/>
              </a:buClr>
              <a:buFontTx/>
              <a:buChar char="•"/>
              <a:defRPr/>
            </a:pPr>
            <a:endParaRPr lang="fr-FR" altLang="fr-FR" sz="1200" dirty="0">
              <a:solidFill>
                <a:srgbClr val="333399"/>
              </a:solidFill>
              <a:latin typeface="+mj-lt"/>
              <a:ea typeface="ＭＳ Ｐゴシック" panose="020B0600070205080204" pitchFamily="34" charset="-128"/>
            </a:endParaRPr>
          </a:p>
          <a:p>
            <a:pPr eaLnBrk="0" hangingPunct="0">
              <a:buClr>
                <a:srgbClr val="000099"/>
              </a:buClr>
              <a:defRPr/>
            </a:pPr>
            <a:r>
              <a:rPr lang="fr-FR" altLang="fr-FR" sz="1200" dirty="0">
                <a:solidFill>
                  <a:srgbClr val="333399"/>
                </a:solidFill>
                <a:latin typeface="+mj-lt"/>
                <a:ea typeface="ＭＳ Ｐゴシック" panose="020B0600070205080204" pitchFamily="34" charset="-128"/>
              </a:rPr>
              <a:t>Latéralité droite prédominante</a:t>
            </a:r>
          </a:p>
        </p:txBody>
      </p:sp>
      <p:sp>
        <p:nvSpPr>
          <p:cNvPr id="212001" name="Rectangle 33"/>
          <p:cNvSpPr>
            <a:spLocks noChangeArrowheads="1"/>
          </p:cNvSpPr>
          <p:nvPr/>
        </p:nvSpPr>
        <p:spPr bwMode="auto">
          <a:xfrm>
            <a:off x="6246813" y="2282825"/>
            <a:ext cx="4572000" cy="954088"/>
          </a:xfrm>
          <a:prstGeom prst="rect">
            <a:avLst/>
          </a:prstGeom>
          <a:noFill/>
          <a:ln>
            <a:noFill/>
          </a:ln>
          <a:effectLst/>
        </p:spPr>
        <p:txBody>
          <a:bodyPr>
            <a:spAutoFit/>
          </a:bodyPr>
          <a:lstStyle/>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Asthénie</a:t>
            </a:r>
          </a:p>
          <a:p>
            <a:pPr marL="90488" indent="-90488">
              <a:buClr>
                <a:srgbClr val="000099"/>
              </a:buClr>
              <a:buFont typeface="Arial" panose="020B0604020202020204" pitchFamily="34" charset="0"/>
              <a:buChar char="•"/>
              <a:tabLst>
                <a:tab pos="90488" algn="l"/>
              </a:tabLst>
              <a:defRPr/>
            </a:pPr>
            <a:r>
              <a:rPr lang="fr-FR" altLang="fr-FR" sz="1400" b="1" dirty="0">
                <a:solidFill>
                  <a:srgbClr val="95C41D"/>
                </a:solidFill>
                <a:latin typeface="+mj-lt"/>
              </a:rPr>
              <a:t>Faim vite rassasiée</a:t>
            </a:r>
          </a:p>
          <a:p>
            <a:pPr eaLnBrk="0" hangingPunct="0">
              <a:buClr>
                <a:srgbClr val="000099"/>
              </a:buClr>
              <a:buFontTx/>
              <a:buChar char="•"/>
              <a:defRPr/>
            </a:pPr>
            <a:r>
              <a:rPr lang="fr-FR" altLang="fr-FR" sz="1400" b="1" dirty="0">
                <a:solidFill>
                  <a:srgbClr val="95C41D"/>
                </a:solidFill>
                <a:latin typeface="+mj-lt"/>
              </a:rPr>
              <a:t> Ballonnement </a:t>
            </a:r>
            <a:r>
              <a:rPr lang="fr-FR" altLang="fr-FR" sz="1400" dirty="0">
                <a:solidFill>
                  <a:srgbClr val="333399"/>
                </a:solidFill>
                <a:latin typeface="+mj-lt"/>
                <a:ea typeface="ＭＳ Ｐゴシック" panose="020B0600070205080204" pitchFamily="34" charset="-128"/>
              </a:rPr>
              <a:t>au niveau de la ceinture</a:t>
            </a: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a:t>
            </a:r>
            <a:r>
              <a:rPr lang="fr-FR" altLang="fr-FR" sz="1400" b="1" dirty="0">
                <a:solidFill>
                  <a:srgbClr val="95C41D"/>
                </a:solidFill>
                <a:latin typeface="+mj-lt"/>
              </a:rPr>
              <a:t>Prurit amélioré par le frais</a:t>
            </a:r>
          </a:p>
        </p:txBody>
      </p:sp>
      <p:sp>
        <p:nvSpPr>
          <p:cNvPr id="13" name="ZoneTexte 12"/>
          <p:cNvSpPr txBox="1">
            <a:spLocks noChangeArrowheads="1"/>
          </p:cNvSpPr>
          <p:nvPr/>
        </p:nvSpPr>
        <p:spPr bwMode="auto">
          <a:xfrm>
            <a:off x="6443663" y="5886450"/>
            <a:ext cx="4221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99"/>
                </a:solidFill>
              </a:rPr>
              <a:t>MR </a:t>
            </a:r>
            <a:r>
              <a:rPr lang="fr-FR" altLang="fr-FR" sz="1400" b="1">
                <a:solidFill>
                  <a:srgbClr val="95C41D"/>
                </a:solidFill>
              </a:rPr>
              <a:t>Psorique</a:t>
            </a:r>
          </a:p>
        </p:txBody>
      </p:sp>
      <p:sp>
        <p:nvSpPr>
          <p:cNvPr id="17" name="ZoneTexte 16"/>
          <p:cNvSpPr txBox="1">
            <a:spLocks noChangeArrowheads="1"/>
          </p:cNvSpPr>
          <p:nvPr/>
        </p:nvSpPr>
        <p:spPr bwMode="auto">
          <a:xfrm>
            <a:off x="203200" y="5737225"/>
            <a:ext cx="5999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904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000099"/>
              </a:buClr>
              <a:buFont typeface="Arial" panose="020B0604020202020204" pitchFamily="34" charset="0"/>
              <a:buChar char="•"/>
            </a:pPr>
            <a:r>
              <a:rPr lang="fr-FR" altLang="fr-FR" sz="1200">
                <a:solidFill>
                  <a:srgbClr val="000099"/>
                </a:solidFill>
              </a:rPr>
              <a:t>Morphologie variable</a:t>
            </a:r>
          </a:p>
          <a:p>
            <a:pPr>
              <a:buFont typeface="Arial" panose="020B0604020202020204" pitchFamily="34" charset="0"/>
              <a:buChar char="•"/>
            </a:pPr>
            <a:r>
              <a:rPr lang="fr-FR" altLang="fr-FR" sz="1200">
                <a:solidFill>
                  <a:srgbClr val="000099"/>
                </a:solidFill>
              </a:rPr>
              <a:t>Association fréquente de dermatose, de troubles digestifs, uro-génital et d’asthénie</a:t>
            </a:r>
          </a:p>
          <a:p>
            <a:pPr>
              <a:buFont typeface="Arial" panose="020B0604020202020204" pitchFamily="34" charset="0"/>
              <a:buChar char="•"/>
            </a:pPr>
            <a:r>
              <a:rPr lang="fr-FR" altLang="fr-FR" sz="1200">
                <a:solidFill>
                  <a:srgbClr val="000099"/>
                </a:solidFill>
              </a:rPr>
              <a:t>Tendances comportementales : hyperémotivité très marquée, avide d’affection, manque de confiance en soi et comportement orgueilleux, autoritaire</a:t>
            </a:r>
          </a:p>
        </p:txBody>
      </p:sp>
      <p:sp>
        <p:nvSpPr>
          <p:cNvPr id="419849" name="ZoneTexte 1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19850" name="Text Box 8"/>
          <p:cNvSpPr txBox="1">
            <a:spLocks noChangeArrowheads="1"/>
          </p:cNvSpPr>
          <p:nvPr/>
        </p:nvSpPr>
        <p:spPr bwMode="auto">
          <a:xfrm>
            <a:off x="2386013" y="1058863"/>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Lycopodium clavatum</a:t>
            </a:r>
          </a:p>
        </p:txBody>
      </p:sp>
      <p:sp>
        <p:nvSpPr>
          <p:cNvPr id="20" name="Line 2"/>
          <p:cNvSpPr>
            <a:spLocks noChangeShapeType="1"/>
          </p:cNvSpPr>
          <p:nvPr/>
        </p:nvSpPr>
        <p:spPr bwMode="auto">
          <a:xfrm flipH="1">
            <a:off x="6040438" y="2284413"/>
            <a:ext cx="33337" cy="441325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1" name="Line 3"/>
          <p:cNvSpPr>
            <a:spLocks noChangeShapeType="1"/>
          </p:cNvSpPr>
          <p:nvPr/>
        </p:nvSpPr>
        <p:spPr bwMode="auto">
          <a:xfrm flipV="1">
            <a:off x="2084388" y="345757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2" name="Text Box 4"/>
          <p:cNvSpPr txBox="1">
            <a:spLocks noChangeArrowheads="1"/>
          </p:cNvSpPr>
          <p:nvPr/>
        </p:nvSpPr>
        <p:spPr bwMode="auto">
          <a:xfrm>
            <a:off x="2601913" y="1789113"/>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23" name="Rectangle 5"/>
          <p:cNvSpPr>
            <a:spLocks noChangeArrowheads="1"/>
          </p:cNvSpPr>
          <p:nvPr/>
        </p:nvSpPr>
        <p:spPr bwMode="auto">
          <a:xfrm>
            <a:off x="6335713" y="3500438"/>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24" name="Rectangle 6"/>
          <p:cNvSpPr>
            <a:spLocks noChangeArrowheads="1"/>
          </p:cNvSpPr>
          <p:nvPr/>
        </p:nvSpPr>
        <p:spPr bwMode="auto">
          <a:xfrm>
            <a:off x="6246813" y="171291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SENSATIONS</a:t>
            </a:r>
          </a:p>
        </p:txBody>
      </p:sp>
      <p:sp>
        <p:nvSpPr>
          <p:cNvPr id="25" name="Rectangle 7"/>
          <p:cNvSpPr>
            <a:spLocks noChangeArrowheads="1"/>
          </p:cNvSpPr>
          <p:nvPr/>
        </p:nvSpPr>
        <p:spPr bwMode="auto">
          <a:xfrm>
            <a:off x="2060575" y="3556000"/>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SIGNES CONCOMITANTS</a:t>
            </a:r>
          </a:p>
        </p:txBody>
      </p:sp>
      <p:sp>
        <p:nvSpPr>
          <p:cNvPr id="26" name="Line 3"/>
          <p:cNvSpPr>
            <a:spLocks noChangeShapeType="1"/>
          </p:cNvSpPr>
          <p:nvPr/>
        </p:nvSpPr>
        <p:spPr bwMode="auto">
          <a:xfrm flipV="1">
            <a:off x="1771650" y="5376863"/>
            <a:ext cx="8234363"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7" name="Rectangle 26"/>
          <p:cNvSpPr>
            <a:spLocks noChangeArrowheads="1"/>
          </p:cNvSpPr>
          <p:nvPr/>
        </p:nvSpPr>
        <p:spPr bwMode="auto">
          <a:xfrm>
            <a:off x="6448425" y="5408613"/>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MODE RÉACTIONNEL CHRONIQUE</a:t>
            </a:r>
          </a:p>
        </p:txBody>
      </p:sp>
      <p:sp>
        <p:nvSpPr>
          <p:cNvPr id="28" name="Rectangle 5"/>
          <p:cNvSpPr>
            <a:spLocks noChangeArrowheads="1"/>
          </p:cNvSpPr>
          <p:nvPr/>
        </p:nvSpPr>
        <p:spPr bwMode="auto">
          <a:xfrm>
            <a:off x="2805113" y="544195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1992"/>
                                        </p:tgtEl>
                                        <p:attrNameLst>
                                          <p:attrName>style.visibility</p:attrName>
                                        </p:attrNameLst>
                                      </p:cBhvr>
                                      <p:to>
                                        <p:strVal val="visible"/>
                                      </p:to>
                                    </p:set>
                                    <p:animEffect transition="in" filter="fade">
                                      <p:cBhvr>
                                        <p:cTn id="7" dur="500"/>
                                        <p:tgtEl>
                                          <p:spTgt spid="2119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2001"/>
                                        </p:tgtEl>
                                        <p:attrNameLst>
                                          <p:attrName>style.visibility</p:attrName>
                                        </p:attrNameLst>
                                      </p:cBhvr>
                                      <p:to>
                                        <p:strVal val="visible"/>
                                      </p:to>
                                    </p:set>
                                    <p:animEffect transition="in" filter="fade">
                                      <p:cBhvr>
                                        <p:cTn id="12" dur="500"/>
                                        <p:tgtEl>
                                          <p:spTgt spid="2120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1999"/>
                                        </p:tgtEl>
                                        <p:attrNameLst>
                                          <p:attrName>style.visibility</p:attrName>
                                        </p:attrNameLst>
                                      </p:cBhvr>
                                      <p:to>
                                        <p:strVal val="visible"/>
                                      </p:to>
                                    </p:set>
                                    <p:animEffect transition="in" filter="fade">
                                      <p:cBhvr>
                                        <p:cTn id="17" dur="500"/>
                                        <p:tgtEl>
                                          <p:spTgt spid="2119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1996"/>
                                        </p:tgtEl>
                                        <p:attrNameLst>
                                          <p:attrName>style.visibility</p:attrName>
                                        </p:attrNameLst>
                                      </p:cBhvr>
                                      <p:to>
                                        <p:strVal val="visible"/>
                                      </p:to>
                                    </p:set>
                                    <p:animEffect transition="in" filter="fade">
                                      <p:cBhvr>
                                        <p:cTn id="22" dur="500"/>
                                        <p:tgtEl>
                                          <p:spTgt spid="2119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92" grpId="0"/>
      <p:bldP spid="211996" grpId="0"/>
      <p:bldP spid="211999" grpId="0"/>
      <p:bldP spid="212001" grpId="0"/>
      <p:bldP spid="1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ZoneTexte 7"/>
          <p:cNvSpPr txBox="1">
            <a:spLocks noChangeArrowheads="1"/>
          </p:cNvSpPr>
          <p:nvPr/>
        </p:nvSpPr>
        <p:spPr bwMode="auto">
          <a:xfrm>
            <a:off x="2987675" y="1782763"/>
            <a:ext cx="6353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rgbClr val="FFFFFF"/>
                </a:solidFill>
                <a:cs typeface="Arial" panose="020B0604020202020204" pitchFamily="34" charset="0"/>
              </a:rPr>
              <a:t>PARTIE 1</a:t>
            </a:r>
          </a:p>
          <a:p>
            <a:pPr algn="ctr"/>
            <a:r>
              <a:rPr lang="fr-FR" altLang="fr-FR" sz="3200" b="1">
                <a:solidFill>
                  <a:srgbClr val="FFFFFF"/>
                </a:solidFill>
                <a:cs typeface="Arial" panose="020B0604020202020204" pitchFamily="34" charset="0"/>
              </a:rPr>
              <a:t>L’homéopathie en dermatologie</a:t>
            </a:r>
            <a:endParaRPr lang="fr-FR" altLang="fr-FR" sz="3200">
              <a:solidFill>
                <a:srgbClr val="FFFFFF"/>
              </a:solidFill>
              <a:cs typeface="Arial" panose="020B0604020202020204" pitchFamily="34" charset="0"/>
            </a:endParaRPr>
          </a:p>
        </p:txBody>
      </p:sp>
      <p:sp>
        <p:nvSpPr>
          <p:cNvPr id="292866" name="Text Box 2"/>
          <p:cNvSpPr txBox="1">
            <a:spLocks noChangeArrowheads="1"/>
          </p:cNvSpPr>
          <p:nvPr/>
        </p:nvSpPr>
        <p:spPr bwMode="auto">
          <a:xfrm>
            <a:off x="4060825" y="4300538"/>
            <a:ext cx="61642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a:solidFill>
                  <a:srgbClr val="000099"/>
                </a:solidFill>
                <a:cs typeface="Arial" panose="020B0604020202020204" pitchFamily="34" charset="0"/>
              </a:rPr>
              <a:t>1.1. Intérêt de l’homéopathie </a:t>
            </a:r>
          </a:p>
          <a:p>
            <a:pPr>
              <a:spcBef>
                <a:spcPct val="50000"/>
              </a:spcBef>
              <a:buClr>
                <a:srgbClr val="62C400"/>
              </a:buClr>
              <a:buFontTx/>
              <a:buBlip>
                <a:blip r:embed="rId3"/>
              </a:buBlip>
            </a:pPr>
            <a:r>
              <a:rPr lang="fr-FR" altLang="fr-FR" sz="2400">
                <a:solidFill>
                  <a:srgbClr val="000099"/>
                </a:solidFill>
                <a:cs typeface="Arial" panose="020B0604020202020204" pitchFamily="34" charset="0"/>
              </a:rPr>
              <a:t>1.2. Place de l’homéopathie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30" name="Text Box 17"/>
          <p:cNvSpPr txBox="1">
            <a:spLocks noChangeArrowheads="1"/>
          </p:cNvSpPr>
          <p:nvPr/>
        </p:nvSpPr>
        <p:spPr bwMode="auto">
          <a:xfrm>
            <a:off x="1652588" y="2582863"/>
            <a:ext cx="8601075" cy="3170237"/>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Gastro-entérologie</a:t>
            </a:r>
            <a:r>
              <a:rPr lang="fr-FR" altLang="fr-FR" sz="1600" dirty="0">
                <a:solidFill>
                  <a:srgbClr val="333399"/>
                </a:solidFill>
                <a:latin typeface="+mj-lt"/>
                <a:ea typeface="Times New Roman" panose="02020603050405020304" pitchFamily="18" charset="0"/>
                <a:cs typeface="Arial" panose="020B0604020202020204" pitchFamily="34" charset="0"/>
              </a:rPr>
              <a:t> : dyspepsie flatulente, constipation, douleurs vésiculaires, migraines, ulcères duodénaux, anorexie des enfants, coliques du nourrisson</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Urologie</a:t>
            </a:r>
            <a:r>
              <a:rPr lang="fr-FR" altLang="fr-FR" sz="1600" dirty="0">
                <a:solidFill>
                  <a:srgbClr val="333399"/>
                </a:solidFill>
                <a:latin typeface="+mj-lt"/>
                <a:ea typeface="Times New Roman" panose="02020603050405020304" pitchFamily="18" charset="0"/>
                <a:cs typeface="Arial" panose="020B0604020202020204" pitchFamily="34" charset="0"/>
              </a:rPr>
              <a:t> : lithiases urinaires</a:t>
            </a:r>
          </a:p>
          <a:p>
            <a:pPr marL="180975" indent="-180975">
              <a:lnSpc>
                <a:spcPct val="150000"/>
              </a:lnSpc>
              <a:spcBef>
                <a:spcPct val="10000"/>
              </a:spcBef>
              <a:buClr>
                <a:srgbClr val="000000"/>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Dermatologie</a:t>
            </a:r>
            <a:r>
              <a:rPr lang="fr-FR" altLang="fr-FR" sz="1600" dirty="0">
                <a:solidFill>
                  <a:srgbClr val="333399"/>
                </a:solidFill>
                <a:latin typeface="+mj-lt"/>
                <a:ea typeface="Times New Roman" panose="02020603050405020304" pitchFamily="18" charset="0"/>
                <a:cs typeface="Arial" panose="020B0604020202020204" pitchFamily="34" charset="0"/>
              </a:rPr>
              <a:t> : </a:t>
            </a:r>
            <a:r>
              <a:rPr lang="fr-FR" altLang="fr-FR" sz="1600" b="1" dirty="0">
                <a:solidFill>
                  <a:srgbClr val="95C41D"/>
                </a:solidFill>
                <a:latin typeface="+mn-lt"/>
              </a:rPr>
              <a:t>urticaire chronique, eczéma saignant facilement au grattage</a:t>
            </a:r>
            <a:r>
              <a:rPr lang="fr-FR" altLang="fr-FR" sz="1600" dirty="0">
                <a:solidFill>
                  <a:srgbClr val="333399"/>
                </a:solidFill>
                <a:latin typeface="+mj-lt"/>
                <a:ea typeface="Times New Roman" panose="02020603050405020304" pitchFamily="18" charset="0"/>
                <a:cs typeface="Arial" panose="020B0604020202020204" pitchFamily="34" charset="0"/>
              </a:rPr>
              <a:t>, prurit </a:t>
            </a:r>
            <a:r>
              <a:rPr lang="fr-FR" altLang="fr-FR" sz="1600" b="1" dirty="0">
                <a:solidFill>
                  <a:srgbClr val="95C41D"/>
                </a:solidFill>
                <a:latin typeface="+mj-lt"/>
                <a:ea typeface="Times New Roman" panose="02020603050405020304" pitchFamily="18" charset="0"/>
                <a:cs typeface="Arial" panose="020B0604020202020204" pitchFamily="34" charset="0"/>
              </a:rPr>
              <a:t>amélioré</a:t>
            </a:r>
            <a:r>
              <a:rPr lang="fr-FR" altLang="fr-FR" sz="1600" dirty="0">
                <a:solidFill>
                  <a:srgbClr val="333399"/>
                </a:solidFill>
                <a:latin typeface="+mj-lt"/>
                <a:ea typeface="Times New Roman" panose="02020603050405020304" pitchFamily="18" charset="0"/>
                <a:cs typeface="Arial" panose="020B0604020202020204" pitchFamily="34" charset="0"/>
              </a:rPr>
              <a:t> par le frais, </a:t>
            </a:r>
            <a:r>
              <a:rPr lang="fr-FR" altLang="fr-FR" sz="1600" b="1" dirty="0">
                <a:solidFill>
                  <a:srgbClr val="95C41D"/>
                </a:solidFill>
                <a:latin typeface="+mn-lt"/>
              </a:rPr>
              <a:t>dermite séborrhéique</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dirty="0" err="1">
                <a:solidFill>
                  <a:srgbClr val="333399"/>
                </a:solidFill>
                <a:latin typeface="+mj-lt"/>
                <a:ea typeface="Times New Roman" panose="02020603050405020304" pitchFamily="18" charset="0"/>
                <a:cs typeface="Arial" panose="020B0604020202020204" pitchFamily="34" charset="0"/>
              </a:rPr>
              <a:t>atopie</a:t>
            </a:r>
            <a:endParaRPr lang="fr-FR" altLang="fr-FR" sz="1600"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ORL et Pneumologie</a:t>
            </a:r>
            <a:r>
              <a:rPr lang="fr-FR" altLang="fr-FR" sz="1600" dirty="0">
                <a:solidFill>
                  <a:srgbClr val="333399"/>
                </a:solidFill>
                <a:latin typeface="+mj-lt"/>
                <a:ea typeface="Times New Roman" panose="02020603050405020304" pitchFamily="18" charset="0"/>
                <a:cs typeface="Arial" panose="020B0604020202020204" pitchFamily="34" charset="0"/>
              </a:rPr>
              <a:t>: coryzas chroniques, asthme</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Troubles du comportement</a:t>
            </a:r>
            <a:r>
              <a:rPr lang="fr-FR" altLang="fr-FR" sz="1600" dirty="0">
                <a:solidFill>
                  <a:srgbClr val="333399"/>
                </a:solidFill>
                <a:latin typeface="+mj-lt"/>
                <a:ea typeface="Times New Roman" panose="02020603050405020304" pitchFamily="18" charset="0"/>
                <a:cs typeface="Arial" panose="020B0604020202020204" pitchFamily="34" charset="0"/>
              </a:rPr>
              <a:t> : dépressions réactionnelles, psychasthénie</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Troubles du métabolisme</a:t>
            </a:r>
            <a:r>
              <a:rPr lang="fr-FR" altLang="fr-FR" sz="1600" dirty="0">
                <a:solidFill>
                  <a:srgbClr val="333399"/>
                </a:solidFill>
                <a:latin typeface="+mj-lt"/>
                <a:ea typeface="Times New Roman" panose="02020603050405020304" pitchFamily="18" charset="0"/>
                <a:cs typeface="Arial" panose="020B0604020202020204" pitchFamily="34" charset="0"/>
              </a:rPr>
              <a:t> : hyperlipidémies modérées, tendance </a:t>
            </a:r>
            <a:r>
              <a:rPr lang="fr-FR" altLang="fr-FR" sz="1600" dirty="0" err="1">
                <a:solidFill>
                  <a:srgbClr val="333399"/>
                </a:solidFill>
                <a:latin typeface="+mj-lt"/>
                <a:ea typeface="Times New Roman" panose="02020603050405020304" pitchFamily="18" charset="0"/>
                <a:cs typeface="Arial" panose="020B0604020202020204" pitchFamily="34" charset="0"/>
              </a:rPr>
              <a:t>uricémique</a:t>
            </a:r>
            <a:r>
              <a:rPr lang="fr-FR" altLang="fr-FR" sz="1600" dirty="0">
                <a:solidFill>
                  <a:srgbClr val="333399"/>
                </a:solidFill>
                <a:latin typeface="+mj-lt"/>
                <a:ea typeface="Times New Roman" panose="02020603050405020304" pitchFamily="18" charset="0"/>
                <a:cs typeface="Arial" panose="020B0604020202020204" pitchFamily="34" charset="0"/>
              </a:rPr>
              <a:t> et urémique</a:t>
            </a:r>
          </a:p>
        </p:txBody>
      </p:sp>
      <p:sp>
        <p:nvSpPr>
          <p:cNvPr id="42189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21891" name="Text Box 8"/>
          <p:cNvSpPr txBox="1">
            <a:spLocks noChangeArrowheads="1"/>
          </p:cNvSpPr>
          <p:nvPr/>
        </p:nvSpPr>
        <p:spPr bwMode="auto">
          <a:xfrm>
            <a:off x="2386013" y="1058863"/>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Lycopodium clavatum</a:t>
            </a:r>
          </a:p>
        </p:txBody>
      </p:sp>
      <p:sp>
        <p:nvSpPr>
          <p:cNvPr id="9" name="Rectangle 81"/>
          <p:cNvSpPr>
            <a:spLocks noChangeArrowheads="1"/>
          </p:cNvSpPr>
          <p:nvPr/>
        </p:nvSpPr>
        <p:spPr bwMode="auto">
          <a:xfrm>
            <a:off x="801688" y="217805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67"/>
          <p:cNvSpPr>
            <a:spLocks noChangeArrowheads="1"/>
          </p:cNvSpPr>
          <p:nvPr/>
        </p:nvSpPr>
        <p:spPr bwMode="auto">
          <a:xfrm>
            <a:off x="3530600" y="1779588"/>
            <a:ext cx="440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1651000" algn="l"/>
              </a:tabLst>
              <a:defRPr>
                <a:solidFill>
                  <a:schemeClr val="tx1"/>
                </a:solidFill>
                <a:latin typeface="Arial" panose="020B0604020202020204" pitchFamily="34" charset="0"/>
              </a:defRPr>
            </a:lvl1pPr>
            <a:lvl2pPr marL="742950" indent="-285750">
              <a:tabLst>
                <a:tab pos="1651000" algn="l"/>
              </a:tabLst>
              <a:defRPr>
                <a:solidFill>
                  <a:schemeClr val="tx1"/>
                </a:solidFill>
                <a:latin typeface="Arial" panose="020B0604020202020204" pitchFamily="34" charset="0"/>
              </a:defRPr>
            </a:lvl2pPr>
            <a:lvl3pPr marL="1143000" indent="-228600">
              <a:tabLst>
                <a:tab pos="1651000" algn="l"/>
              </a:tabLst>
              <a:defRPr>
                <a:solidFill>
                  <a:schemeClr val="tx1"/>
                </a:solidFill>
                <a:latin typeface="Arial" panose="020B0604020202020204" pitchFamily="34" charset="0"/>
              </a:defRPr>
            </a:lvl3pPr>
            <a:lvl4pPr marL="1600200" indent="-228600">
              <a:tabLst>
                <a:tab pos="1651000" algn="l"/>
              </a:tabLst>
              <a:defRPr>
                <a:solidFill>
                  <a:schemeClr val="tx1"/>
                </a:solidFill>
                <a:latin typeface="Arial" panose="020B0604020202020204" pitchFamily="34" charset="0"/>
              </a:defRPr>
            </a:lvl4pPr>
            <a:lvl5pPr marL="2057400" indent="-228600">
              <a:tabLst>
                <a:tab pos="1651000" algn="l"/>
              </a:tabLst>
              <a:defRPr>
                <a:solidFill>
                  <a:schemeClr val="tx1"/>
                </a:solidFill>
                <a:latin typeface="Arial" panose="020B0604020202020204" pitchFamily="34" charset="0"/>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defRPr>
            </a:lvl9pPr>
          </a:lstStyle>
          <a:p>
            <a:pPr algn="ctr"/>
            <a:r>
              <a:rPr lang="fr-FR" altLang="fr-FR" sz="1400" b="1">
                <a:solidFill>
                  <a:srgbClr val="000099"/>
                </a:solidFill>
                <a:ea typeface="MS PGothic" panose="020B0600070205080204" pitchFamily="34" charset="-128"/>
                <a:cs typeface="Arial" panose="020B0604020202020204" pitchFamily="34" charset="0"/>
              </a:rPr>
              <a:t>ÉTIOLOGIE : Convalescence, allergie, dépression</a:t>
            </a:r>
          </a:p>
        </p:txBody>
      </p:sp>
      <p:pic>
        <p:nvPicPr>
          <p:cNvPr id="423938" name="Picture 18" descr="natrum m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8900" y="166688"/>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1"/>
          <p:cNvSpPr>
            <a:spLocks noChangeArrowheads="1"/>
          </p:cNvSpPr>
          <p:nvPr/>
        </p:nvSpPr>
        <p:spPr bwMode="auto">
          <a:xfrm>
            <a:off x="1498600" y="2555875"/>
            <a:ext cx="3508375" cy="1385888"/>
          </a:xfrm>
          <a:prstGeom prst="rect">
            <a:avLst/>
          </a:prstGeom>
          <a:noFill/>
          <a:ln>
            <a:noFill/>
          </a:ln>
          <a:effectLst/>
        </p:spPr>
        <p:txBody>
          <a:bodyPr>
            <a:spAutoFit/>
          </a:bodyPr>
          <a:lstStyle/>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Muqueuses</a:t>
            </a: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nasale, bronchique</a:t>
            </a:r>
            <a:r>
              <a:rPr lang="fr-FR" altLang="fr-FR" sz="1400" dirty="0">
                <a:solidFill>
                  <a:schemeClr val="accent2"/>
                </a:solidFill>
                <a:latin typeface="+mj-lt"/>
                <a:ea typeface="Times New Roman" panose="02020603050405020304" pitchFamily="18" charset="0"/>
                <a:cs typeface="Arial" panose="020B0604020202020204" pitchFamily="34" charset="0"/>
              </a:rPr>
              <a:t>,</a:t>
            </a: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conjonctive</a:t>
            </a:r>
            <a:r>
              <a:rPr lang="fr-FR" altLang="fr-FR" sz="1400" dirty="0">
                <a:solidFill>
                  <a:srgbClr val="000099"/>
                </a:solidFill>
                <a:latin typeface="+mj-lt"/>
                <a:ea typeface="Times New Roman" panose="02020603050405020304" pitchFamily="18" charset="0"/>
                <a:cs typeface="Arial" panose="020B0604020202020204" pitchFamily="34" charset="0"/>
              </a:rPr>
              <a:t>, vaginale</a:t>
            </a:r>
            <a:endParaRPr lang="fr-FR" altLang="fr-FR" sz="1400" b="1" dirty="0">
              <a:solidFill>
                <a:srgbClr val="000099"/>
              </a:solidFill>
              <a:latin typeface="+mj-lt"/>
              <a:ea typeface="Times New Roman" panose="02020603050405020304" pitchFamily="18" charset="0"/>
              <a:cs typeface="Arial" panose="020B0604020202020204" pitchFamily="34" charset="0"/>
            </a:endParaRPr>
          </a:p>
          <a:p>
            <a:pPr fontAlgn="auto">
              <a:spcBef>
                <a:spcPts val="0"/>
              </a:spcBef>
              <a:spcAft>
                <a:spcPts val="0"/>
              </a:spcAft>
              <a:buClr>
                <a:srgbClr val="000099"/>
              </a:buClr>
              <a:buFontTx/>
              <a:buChar char="•"/>
              <a:defRPr/>
            </a:pPr>
            <a:r>
              <a:rPr lang="fr-FR" altLang="fr-FR" sz="1400" b="1"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Nutrition</a:t>
            </a:r>
          </a:p>
          <a:p>
            <a:pPr fontAlgn="auto">
              <a:spcBef>
                <a:spcPts val="0"/>
              </a:spcBef>
              <a:spcAft>
                <a:spcPts val="0"/>
              </a:spcAft>
              <a:buClr>
                <a:srgbClr val="000099"/>
              </a:buClr>
              <a:buFontTx/>
              <a:buChar char="•"/>
              <a:defRPr/>
            </a:pP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Peau</a:t>
            </a:r>
          </a:p>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Système nerveux central</a:t>
            </a:r>
            <a:endParaRPr lang="fr-FR" altLang="fr-FR" sz="1400" b="1" dirty="0">
              <a:solidFill>
                <a:srgbClr val="000099"/>
              </a:solidFill>
              <a:latin typeface="+mj-lt"/>
              <a:ea typeface="Times New Roman" panose="02020603050405020304" pitchFamily="18" charset="0"/>
              <a:cs typeface="Arial" panose="020B0604020202020204" pitchFamily="34" charset="0"/>
            </a:endParaRPr>
          </a:p>
          <a:p>
            <a:pPr fontAlgn="auto">
              <a:spcBef>
                <a:spcPts val="0"/>
              </a:spcBef>
              <a:spcAft>
                <a:spcPts val="0"/>
              </a:spcAft>
              <a:buClr>
                <a:srgbClr val="33CC33"/>
              </a:buClr>
              <a:defRPr/>
            </a:pPr>
            <a:endParaRPr lang="fr-FR" altLang="fr-FR" sz="1400" b="1" dirty="0">
              <a:solidFill>
                <a:srgbClr val="33CC33"/>
              </a:solidFill>
              <a:latin typeface="+mj-lt"/>
              <a:ea typeface="Times New Roman" panose="02020603050405020304" pitchFamily="18" charset="0"/>
              <a:cs typeface="Arial" panose="020B0604020202020204" pitchFamily="34" charset="0"/>
            </a:endParaRPr>
          </a:p>
        </p:txBody>
      </p:sp>
      <p:sp>
        <p:nvSpPr>
          <p:cNvPr id="24" name="Rectangle 24"/>
          <p:cNvSpPr>
            <a:spLocks noChangeArrowheads="1"/>
          </p:cNvSpPr>
          <p:nvPr/>
        </p:nvSpPr>
        <p:spPr bwMode="auto">
          <a:xfrm>
            <a:off x="5743575" y="2713038"/>
            <a:ext cx="4572000" cy="7381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buClr>
                <a:srgbClr val="000099"/>
              </a:buClr>
              <a:buFontTx/>
              <a:buChar char="•"/>
              <a:defRPr/>
            </a:pPr>
            <a:r>
              <a:rPr lang="fr-FR" altLang="fr-FR" sz="1400" dirty="0">
                <a:solidFill>
                  <a:srgbClr val="000099"/>
                </a:solidFill>
                <a:ea typeface="Times New Roman" panose="02020603050405020304" pitchFamily="18" charset="0"/>
                <a:cs typeface="Arial" panose="020B0604020202020204" pitchFamily="34" charset="0"/>
              </a:rPr>
              <a:t> Fourmillements</a:t>
            </a:r>
          </a:p>
          <a:p>
            <a:pPr fontAlgn="auto">
              <a:spcBef>
                <a:spcPts val="0"/>
              </a:spcBef>
              <a:spcAft>
                <a:spcPts val="0"/>
              </a:spcAft>
              <a:buClr>
                <a:srgbClr val="000099"/>
              </a:buClr>
              <a:buFontTx/>
              <a:buChar char="•"/>
              <a:defRPr/>
            </a:pPr>
            <a:r>
              <a:rPr lang="fr-FR" altLang="fr-FR" sz="1400" b="1" dirty="0">
                <a:solidFill>
                  <a:srgbClr val="33CC33"/>
                </a:solidFill>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Brûlures, piqûres</a:t>
            </a:r>
          </a:p>
          <a:p>
            <a:pPr fontAlgn="auto">
              <a:spcBef>
                <a:spcPts val="0"/>
              </a:spcBef>
              <a:spcAft>
                <a:spcPts val="0"/>
              </a:spcAft>
              <a:buClr>
                <a:srgbClr val="000099"/>
              </a:buClr>
              <a:buFontTx/>
              <a:buChar char="•"/>
              <a:defRPr/>
            </a:pPr>
            <a:r>
              <a:rPr lang="fr-FR" altLang="fr-FR" sz="1400" dirty="0">
                <a:solidFill>
                  <a:srgbClr val="000099"/>
                </a:solidFill>
                <a:ea typeface="Times New Roman" panose="02020603050405020304" pitchFamily="18" charset="0"/>
                <a:cs typeface="Arial" panose="020B0604020202020204" pitchFamily="34" charset="0"/>
              </a:rPr>
              <a:t> Fatigabilité et frilosité</a:t>
            </a:r>
          </a:p>
        </p:txBody>
      </p:sp>
      <p:sp>
        <p:nvSpPr>
          <p:cNvPr id="25" name="Rectangle 27"/>
          <p:cNvSpPr>
            <a:spLocks noChangeArrowheads="1"/>
          </p:cNvSpPr>
          <p:nvPr/>
        </p:nvSpPr>
        <p:spPr bwMode="auto">
          <a:xfrm>
            <a:off x="5746750" y="4084638"/>
            <a:ext cx="4321175" cy="955675"/>
          </a:xfrm>
          <a:prstGeom prst="rect">
            <a:avLst/>
          </a:prstGeom>
          <a:noFill/>
          <a:ln>
            <a:noFill/>
          </a:ln>
          <a:effectLst/>
        </p:spPr>
        <p:txBody>
          <a:bodyPr>
            <a:spAutoFit/>
          </a:bodyPr>
          <a:lstStyle/>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Aggravation</a:t>
            </a:r>
            <a:r>
              <a:rPr lang="fr-FR" altLang="fr-FR" sz="1400" dirty="0">
                <a:solidFill>
                  <a:schemeClr val="accent2"/>
                </a:solidFill>
                <a:latin typeface="+mj-lt"/>
                <a:ea typeface="Times New Roman" panose="02020603050405020304" pitchFamily="18" charset="0"/>
                <a:cs typeface="Arial" panose="020B0604020202020204" pitchFamily="34" charset="0"/>
              </a:rPr>
              <a:t> </a:t>
            </a:r>
          </a:p>
          <a:p>
            <a:pPr marL="271463" fontAlgn="auto">
              <a:spcBef>
                <a:spcPts val="0"/>
              </a:spcBef>
              <a:spcAft>
                <a:spcPts val="0"/>
              </a:spcAft>
              <a:buClr>
                <a:srgbClr val="33CC33"/>
              </a:buClr>
              <a:buFont typeface="Calibri" panose="020F0502020204030204" pitchFamily="34" charset="0"/>
              <a:buChar char="-"/>
              <a:defRPr/>
            </a:pPr>
            <a:r>
              <a:rPr lang="fr-FR" altLang="fr-FR" sz="1400" dirty="0">
                <a:solidFill>
                  <a:srgbClr val="000099"/>
                </a:solidFill>
                <a:latin typeface="+mj-lt"/>
                <a:ea typeface="Times New Roman" panose="02020603050405020304" pitchFamily="18" charset="0"/>
                <a:cs typeface="Arial" panose="020B0604020202020204" pitchFamily="34" charset="0"/>
              </a:rPr>
              <a:t> vers 10h, </a:t>
            </a:r>
            <a:r>
              <a:rPr lang="fr-FR" altLang="fr-FR" sz="1400" b="1" dirty="0">
                <a:solidFill>
                  <a:srgbClr val="95C41D"/>
                </a:solidFill>
                <a:latin typeface="+mj-lt"/>
                <a:ea typeface="Times New Roman" panose="02020603050405020304" pitchFamily="18" charset="0"/>
                <a:cs typeface="Arial" panose="020B0604020202020204" pitchFamily="34" charset="0"/>
              </a:rPr>
              <a:t>au soleil, en cas de séjour à la mer</a:t>
            </a:r>
          </a:p>
          <a:p>
            <a:pPr marL="271463" fontAlgn="auto">
              <a:spcBef>
                <a:spcPts val="0"/>
              </a:spcBef>
              <a:spcAft>
                <a:spcPts val="0"/>
              </a:spcAft>
              <a:buClr>
                <a:srgbClr val="33CC33"/>
              </a:buClr>
              <a:buFont typeface="Calibri" panose="020F0502020204030204" pitchFamily="34" charset="0"/>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dirty="0">
                <a:solidFill>
                  <a:srgbClr val="000099"/>
                </a:solidFill>
                <a:latin typeface="+mj-lt"/>
                <a:ea typeface="Times New Roman" panose="02020603050405020304" pitchFamily="18" charset="0"/>
                <a:cs typeface="Arial" panose="020B0604020202020204" pitchFamily="34" charset="0"/>
              </a:rPr>
              <a:t>consolation, effort intellectuel</a:t>
            </a:r>
          </a:p>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Périodicité et alternance courtes</a:t>
            </a:r>
          </a:p>
        </p:txBody>
      </p:sp>
      <p:sp>
        <p:nvSpPr>
          <p:cNvPr id="26" name="Rectangle 29"/>
          <p:cNvSpPr>
            <a:spLocks noChangeArrowheads="1"/>
          </p:cNvSpPr>
          <p:nvPr/>
        </p:nvSpPr>
        <p:spPr bwMode="auto">
          <a:xfrm>
            <a:off x="1498600" y="4111625"/>
            <a:ext cx="4876800" cy="955675"/>
          </a:xfrm>
          <a:prstGeom prst="rect">
            <a:avLst/>
          </a:prstGeom>
          <a:noFill/>
          <a:ln>
            <a:noFill/>
          </a:ln>
          <a:effectLst/>
        </p:spPr>
        <p:txBody>
          <a:bodyPr>
            <a:spAutoFit/>
          </a:bodyPr>
          <a:lstStyle/>
          <a:p>
            <a:pPr fontAlgn="auto">
              <a:spcBef>
                <a:spcPts val="0"/>
              </a:spcBef>
              <a:spcAft>
                <a:spcPts val="0"/>
              </a:spcAft>
              <a:buClr>
                <a:srgbClr val="000099"/>
              </a:buClr>
              <a:buFontTx/>
              <a:buChar char="•"/>
              <a:defRPr/>
            </a:pPr>
            <a:r>
              <a:rPr lang="fr-FR" altLang="fr-FR" sz="1400" dirty="0">
                <a:solidFill>
                  <a:schemeClr val="accent2"/>
                </a:solidFill>
                <a:latin typeface="+mj-lt"/>
              </a:rPr>
              <a:t> </a:t>
            </a:r>
            <a:r>
              <a:rPr lang="fr-FR" altLang="fr-FR" sz="1400" b="1" dirty="0">
                <a:solidFill>
                  <a:srgbClr val="95C41D"/>
                </a:solidFill>
                <a:latin typeface="+mj-lt"/>
                <a:ea typeface="Times New Roman" panose="02020603050405020304" pitchFamily="18" charset="0"/>
                <a:cs typeface="Arial" panose="020B0604020202020204" pitchFamily="34" charset="0"/>
              </a:rPr>
              <a:t>Soif inextinguible, </a:t>
            </a:r>
          </a:p>
          <a:p>
            <a:pPr fontAlgn="auto">
              <a:spcBef>
                <a:spcPts val="0"/>
              </a:spcBef>
              <a:spcAft>
                <a:spcPts val="0"/>
              </a:spcAft>
              <a:buClr>
                <a:srgbClr val="000099"/>
              </a:buClr>
              <a:buFontTx/>
              <a:buChar char="•"/>
              <a:defRPr/>
            </a:pPr>
            <a:r>
              <a:rPr lang="fr-FR" altLang="fr-FR" sz="1400" dirty="0">
                <a:solidFill>
                  <a:srgbClr val="000099"/>
                </a:solidFill>
                <a:latin typeface="+mj-lt"/>
                <a:ea typeface="Times New Roman" panose="02020603050405020304" pitchFamily="18" charset="0"/>
                <a:cs typeface="Arial" panose="020B0604020202020204" pitchFamily="34" charset="0"/>
              </a:rPr>
              <a:t> Sécrétion de mucosités incolores, abondantes</a:t>
            </a:r>
            <a:r>
              <a:rPr lang="fr-FR" altLang="fr-FR" sz="1400" dirty="0">
                <a:solidFill>
                  <a:srgbClr val="000099"/>
                </a:solidFill>
                <a:latin typeface="+mj-lt"/>
              </a:rPr>
              <a:t> </a:t>
            </a:r>
          </a:p>
          <a:p>
            <a:pPr fontAlgn="auto">
              <a:spcBef>
                <a:spcPts val="0"/>
              </a:spcBef>
              <a:spcAft>
                <a:spcPts val="0"/>
              </a:spcAft>
              <a:buClr>
                <a:srgbClr val="000099"/>
              </a:buClr>
              <a:buFontTx/>
              <a:buChar char="•"/>
              <a:defRPr/>
            </a:pPr>
            <a:r>
              <a:rPr lang="fr-FR" altLang="fr-FR" sz="1400" dirty="0">
                <a:solidFill>
                  <a:srgbClr val="000099"/>
                </a:solidFill>
                <a:latin typeface="+mj-lt"/>
                <a:ea typeface="Times New Roman" panose="02020603050405020304" pitchFamily="18" charset="0"/>
                <a:cs typeface="Arial" panose="020B0604020202020204" pitchFamily="34" charset="0"/>
              </a:rPr>
              <a:t> Boulimie fréquente </a:t>
            </a:r>
          </a:p>
          <a:p>
            <a:pPr fontAlgn="auto">
              <a:spcBef>
                <a:spcPts val="0"/>
              </a:spcBef>
              <a:spcAft>
                <a:spcPts val="0"/>
              </a:spcAft>
              <a:buClr>
                <a:srgbClr val="000099"/>
              </a:buClr>
              <a:buFontTx/>
              <a:buChar char="•"/>
              <a:defRPr/>
            </a:pPr>
            <a:r>
              <a:rPr lang="fr-FR" altLang="fr-FR" sz="1400" dirty="0">
                <a:solidFill>
                  <a:schemeClr val="accent2"/>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Désir anormal de sel </a:t>
            </a:r>
          </a:p>
        </p:txBody>
      </p:sp>
      <p:sp>
        <p:nvSpPr>
          <p:cNvPr id="27" name="Text Box 24"/>
          <p:cNvSpPr txBox="1">
            <a:spLocks noChangeArrowheads="1"/>
          </p:cNvSpPr>
          <p:nvPr/>
        </p:nvSpPr>
        <p:spPr bwMode="auto">
          <a:xfrm>
            <a:off x="92075" y="1411288"/>
            <a:ext cx="8905875" cy="338137"/>
          </a:xfrm>
          <a:prstGeom prst="rect">
            <a:avLst/>
          </a:prstGeom>
          <a:noFill/>
          <a:ln>
            <a:noFill/>
          </a:ln>
          <a:effectLst/>
        </p:spPr>
        <p:txBody>
          <a:bodyPr>
            <a:spAutoFit/>
          </a:bodyPr>
          <a:lstStyle/>
          <a:p>
            <a:pPr fontAlgn="auto">
              <a:spcBef>
                <a:spcPct val="50000"/>
              </a:spcBef>
              <a:spcAft>
                <a:spcPts val="0"/>
              </a:spcAft>
              <a:defRPr/>
            </a:pPr>
            <a:r>
              <a:rPr lang="fr-FR" altLang="fr-FR" sz="1600" b="1" dirty="0">
                <a:solidFill>
                  <a:srgbClr val="000090"/>
                </a:solidFill>
                <a:latin typeface="+mj-lt"/>
              </a:rPr>
              <a:t>Faim et maigreur, soif et déshydratation, chagrin et solitude </a:t>
            </a:r>
          </a:p>
        </p:txBody>
      </p:sp>
      <p:sp>
        <p:nvSpPr>
          <p:cNvPr id="19" name="Text Box 30"/>
          <p:cNvSpPr txBox="1">
            <a:spLocks noChangeArrowheads="1"/>
          </p:cNvSpPr>
          <p:nvPr/>
        </p:nvSpPr>
        <p:spPr bwMode="auto">
          <a:xfrm>
            <a:off x="2397125" y="1055688"/>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a:solidFill>
                  <a:srgbClr val="95C41D"/>
                </a:solidFill>
                <a:latin typeface="+mn-lt"/>
                <a:ea typeface="ＭＳ Ｐゴシック" panose="020B0600070205080204" pitchFamily="34" charset="-128"/>
              </a:rPr>
              <a:t>Natrum </a:t>
            </a:r>
            <a:r>
              <a:rPr lang="fr-FR" altLang="fr-FR" sz="2000" b="1" dirty="0" err="1">
                <a:solidFill>
                  <a:srgbClr val="95C41D"/>
                </a:solidFill>
                <a:latin typeface="+mn-lt"/>
                <a:ea typeface="ＭＳ Ｐゴシック" panose="020B0600070205080204" pitchFamily="34" charset="-128"/>
              </a:rPr>
              <a:t>muriaticum</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21" name="ZoneTexte 20"/>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
        <p:nvSpPr>
          <p:cNvPr id="423946" name="Rectangle 10"/>
          <p:cNvSpPr>
            <a:spLocks noChangeArrowheads="1"/>
          </p:cNvSpPr>
          <p:nvPr/>
        </p:nvSpPr>
        <p:spPr bwMode="auto">
          <a:xfrm>
            <a:off x="6300788" y="5172075"/>
            <a:ext cx="321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b="1">
                <a:solidFill>
                  <a:srgbClr val="000099"/>
                </a:solidFill>
              </a:rPr>
              <a:t>MODE RÉACTIONNEL CHRONIQUE</a:t>
            </a:r>
          </a:p>
        </p:txBody>
      </p:sp>
      <p:sp>
        <p:nvSpPr>
          <p:cNvPr id="15" name="Rectangle 14"/>
          <p:cNvSpPr/>
          <p:nvPr/>
        </p:nvSpPr>
        <p:spPr>
          <a:xfrm>
            <a:off x="6156325" y="5553075"/>
            <a:ext cx="6096000" cy="692150"/>
          </a:xfrm>
          <a:prstGeom prst="rect">
            <a:avLst/>
          </a:prstGeom>
        </p:spPr>
        <p:txBody>
          <a:bodyPr>
            <a:spAutoFit/>
          </a:bodyPr>
          <a:lstStyle/>
          <a:p>
            <a:pPr fontAlgn="auto">
              <a:spcBef>
                <a:spcPts val="0"/>
              </a:spcBef>
              <a:spcAft>
                <a:spcPts val="0"/>
              </a:spcAft>
              <a:buClr>
                <a:srgbClr val="62C400"/>
              </a:buClr>
              <a:defRPr/>
            </a:pPr>
            <a:r>
              <a:rPr lang="fr-FR" altLang="fr-FR" sz="1300" b="1" dirty="0">
                <a:solidFill>
                  <a:srgbClr val="000099"/>
                </a:solidFill>
                <a:latin typeface="+mj-lt"/>
                <a:ea typeface="Times New Roman" panose="02020603050405020304" pitchFamily="18" charset="0"/>
                <a:cs typeface="Arial" panose="020B0604020202020204" pitchFamily="34" charset="0"/>
              </a:rPr>
              <a:t>MR </a:t>
            </a:r>
            <a:r>
              <a:rPr lang="fr-FR" altLang="fr-FR" sz="1300" b="1" dirty="0" err="1">
                <a:solidFill>
                  <a:srgbClr val="95C41D"/>
                </a:solidFill>
                <a:latin typeface="+mj-lt"/>
                <a:ea typeface="Times New Roman" panose="02020603050405020304" pitchFamily="18" charset="0"/>
                <a:cs typeface="Arial" panose="020B0604020202020204" pitchFamily="34" charset="0"/>
              </a:rPr>
              <a:t>Psoro</a:t>
            </a:r>
            <a:r>
              <a:rPr lang="fr-FR" altLang="fr-FR" sz="1300" b="1" dirty="0">
                <a:solidFill>
                  <a:srgbClr val="95C41D"/>
                </a:solidFill>
                <a:latin typeface="+mj-lt"/>
                <a:ea typeface="Times New Roman" panose="02020603050405020304" pitchFamily="18" charset="0"/>
                <a:cs typeface="Arial" panose="020B0604020202020204" pitchFamily="34" charset="0"/>
              </a:rPr>
              <a:t>-tuberculinique</a:t>
            </a:r>
          </a:p>
          <a:p>
            <a:pPr fontAlgn="auto">
              <a:spcBef>
                <a:spcPts val="0"/>
              </a:spcBef>
              <a:spcAft>
                <a:spcPts val="0"/>
              </a:spcAft>
              <a:buClr>
                <a:srgbClr val="62C400"/>
              </a:buClr>
              <a:defRPr/>
            </a:pPr>
            <a:r>
              <a:rPr lang="fr-FR" altLang="fr-FR" sz="1300" dirty="0">
                <a:solidFill>
                  <a:srgbClr val="000099"/>
                </a:solidFill>
                <a:latin typeface="+mj-lt"/>
                <a:ea typeface="Times New Roman" panose="02020603050405020304" pitchFamily="18" charset="0"/>
                <a:cs typeface="Arial" panose="020B0604020202020204" pitchFamily="34" charset="0"/>
              </a:rPr>
              <a:t>Troubles de la nutrition aboutissant à un amaigrissement, </a:t>
            </a:r>
          </a:p>
          <a:p>
            <a:pPr fontAlgn="auto">
              <a:spcBef>
                <a:spcPts val="0"/>
              </a:spcBef>
              <a:spcAft>
                <a:spcPts val="0"/>
              </a:spcAft>
              <a:buClr>
                <a:srgbClr val="62C400"/>
              </a:buClr>
              <a:defRPr/>
            </a:pPr>
            <a:r>
              <a:rPr lang="fr-FR" altLang="fr-FR" sz="1300" dirty="0">
                <a:solidFill>
                  <a:srgbClr val="000099"/>
                </a:solidFill>
                <a:latin typeface="+mj-lt"/>
                <a:ea typeface="Times New Roman" panose="02020603050405020304" pitchFamily="18" charset="0"/>
                <a:cs typeface="Arial" panose="020B0604020202020204" pitchFamily="34" charset="0"/>
              </a:rPr>
              <a:t>tendance à la déshydratation et asthénie plus marquées</a:t>
            </a:r>
          </a:p>
        </p:txBody>
      </p:sp>
      <p:sp>
        <p:nvSpPr>
          <p:cNvPr id="28" name="Rectangle 27"/>
          <p:cNvSpPr>
            <a:spLocks noChangeArrowheads="1"/>
          </p:cNvSpPr>
          <p:nvPr/>
        </p:nvSpPr>
        <p:spPr bwMode="auto">
          <a:xfrm>
            <a:off x="2236788" y="516731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
        <p:nvSpPr>
          <p:cNvPr id="17" name="Rectangle 16"/>
          <p:cNvSpPr/>
          <p:nvPr/>
        </p:nvSpPr>
        <p:spPr>
          <a:xfrm>
            <a:off x="315913" y="5480050"/>
            <a:ext cx="5119687" cy="1169988"/>
          </a:xfrm>
          <a:prstGeom prst="rect">
            <a:avLst/>
          </a:prstGeom>
        </p:spPr>
        <p:txBody>
          <a:bodyPr>
            <a:spAutoFit/>
          </a:bodyPr>
          <a:lstStyle/>
          <a:p>
            <a:pPr marL="82550" indent="-825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 Souvent enfant, ado ou adulte jeune</a:t>
            </a:r>
          </a:p>
          <a:p>
            <a:pPr marL="90488" indent="-90488" fontAlgn="auto">
              <a:spcBef>
                <a:spcPts val="0"/>
              </a:spcBef>
              <a:spcAft>
                <a:spcPts val="0"/>
              </a:spcAft>
              <a:buClr>
                <a:srgbClr val="000099"/>
              </a:buClr>
              <a:buFont typeface="Arial" panose="020B0604020202020204" pitchFamily="34" charset="0"/>
              <a:buChar char="•"/>
              <a:defRPr/>
            </a:pPr>
            <a:r>
              <a:rPr lang="fr-FR" sz="1400" dirty="0">
                <a:solidFill>
                  <a:srgbClr val="000099"/>
                </a:solidFill>
                <a:latin typeface="+mj-lt"/>
              </a:rPr>
              <a:t> Maigre du haut du corps, pâle, frileux, </a:t>
            </a:r>
            <a:r>
              <a:rPr lang="fr-FR" sz="1400" b="1" dirty="0">
                <a:solidFill>
                  <a:srgbClr val="000099"/>
                </a:solidFill>
                <a:latin typeface="+mj-lt"/>
              </a:rPr>
              <a:t>fatigable </a:t>
            </a:r>
            <a:r>
              <a:rPr lang="fr-FR" altLang="fr-FR" sz="1400" b="1" dirty="0">
                <a:solidFill>
                  <a:srgbClr val="000099"/>
                </a:solidFill>
                <a:latin typeface="+mj-lt"/>
              </a:rPr>
              <a:t>;</a:t>
            </a:r>
            <a:r>
              <a:rPr lang="fr-FR" altLang="fr-FR" sz="1400" b="1" dirty="0">
                <a:solidFill>
                  <a:srgbClr val="33CC33"/>
                </a:solidFill>
                <a:latin typeface="+mj-lt"/>
              </a:rPr>
              <a:t> </a:t>
            </a:r>
            <a:r>
              <a:rPr lang="fr-FR" altLang="fr-FR" sz="1400" b="1" dirty="0">
                <a:solidFill>
                  <a:srgbClr val="95C41D"/>
                </a:solidFill>
                <a:latin typeface="+mj-lt"/>
                <a:ea typeface="Times New Roman" panose="02020603050405020304" pitchFamily="18" charset="0"/>
                <a:cs typeface="Arial" panose="020B0604020202020204" pitchFamily="34" charset="0"/>
              </a:rPr>
              <a:t>peau du visage huileuse, souvent acnéique </a:t>
            </a:r>
          </a:p>
          <a:p>
            <a:pPr marL="82550" indent="-82550"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Tendances comportementales : </a:t>
            </a:r>
            <a:r>
              <a:rPr lang="fr-FR" sz="1400" dirty="0">
                <a:solidFill>
                  <a:srgbClr val="000099"/>
                </a:solidFill>
                <a:latin typeface="+mj-lt"/>
              </a:rPr>
              <a:t>tristesse, troubles du sommeil, </a:t>
            </a:r>
            <a:r>
              <a:rPr lang="fr-FR" sz="1400" b="1" dirty="0">
                <a:solidFill>
                  <a:srgbClr val="000099"/>
                </a:solidFill>
                <a:latin typeface="+mj-lt"/>
              </a:rPr>
              <a:t>sautes d'humeur</a:t>
            </a:r>
            <a:endParaRPr lang="fr-FR" altLang="fr-FR" sz="1400" b="1" dirty="0">
              <a:solidFill>
                <a:srgbClr val="000099"/>
              </a:solidFill>
              <a:latin typeface="+mj-lt"/>
            </a:endParaRPr>
          </a:p>
        </p:txBody>
      </p:sp>
      <p:sp>
        <p:nvSpPr>
          <p:cNvPr id="20" name="Line 2"/>
          <p:cNvSpPr>
            <a:spLocks noChangeShapeType="1"/>
          </p:cNvSpPr>
          <p:nvPr/>
        </p:nvSpPr>
        <p:spPr bwMode="auto">
          <a:xfrm flipH="1">
            <a:off x="5570538" y="2178050"/>
            <a:ext cx="38100" cy="4868863"/>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2" name="Line 3"/>
          <p:cNvSpPr>
            <a:spLocks noChangeShapeType="1"/>
          </p:cNvSpPr>
          <p:nvPr/>
        </p:nvSpPr>
        <p:spPr bwMode="auto">
          <a:xfrm flipV="1">
            <a:off x="1614488" y="380682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9" name="Text Box 4"/>
          <p:cNvSpPr txBox="1">
            <a:spLocks noChangeArrowheads="1"/>
          </p:cNvSpPr>
          <p:nvPr/>
        </p:nvSpPr>
        <p:spPr bwMode="auto">
          <a:xfrm>
            <a:off x="2189163" y="2251075"/>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30" name="Rectangle 5"/>
          <p:cNvSpPr>
            <a:spLocks noChangeArrowheads="1"/>
          </p:cNvSpPr>
          <p:nvPr/>
        </p:nvSpPr>
        <p:spPr bwMode="auto">
          <a:xfrm>
            <a:off x="5865813" y="3849688"/>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31" name="Rectangle 6"/>
          <p:cNvSpPr>
            <a:spLocks noChangeArrowheads="1"/>
          </p:cNvSpPr>
          <p:nvPr/>
        </p:nvSpPr>
        <p:spPr bwMode="auto">
          <a:xfrm>
            <a:off x="6003925" y="225266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SENSATIONS</a:t>
            </a:r>
          </a:p>
        </p:txBody>
      </p:sp>
      <p:sp>
        <p:nvSpPr>
          <p:cNvPr id="32" name="Rectangle 7"/>
          <p:cNvSpPr>
            <a:spLocks noChangeArrowheads="1"/>
          </p:cNvSpPr>
          <p:nvPr/>
        </p:nvSpPr>
        <p:spPr bwMode="auto">
          <a:xfrm>
            <a:off x="1590675" y="3906838"/>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SIGNES CONCOMITANTS</a:t>
            </a:r>
          </a:p>
        </p:txBody>
      </p:sp>
      <p:sp>
        <p:nvSpPr>
          <p:cNvPr id="33" name="Line 3"/>
          <p:cNvSpPr>
            <a:spLocks noChangeShapeType="1"/>
          </p:cNvSpPr>
          <p:nvPr/>
        </p:nvSpPr>
        <p:spPr bwMode="auto">
          <a:xfrm flipV="1">
            <a:off x="1590675" y="5067300"/>
            <a:ext cx="8234363"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7"/>
          <p:cNvSpPr txBox="1">
            <a:spLocks noChangeArrowheads="1"/>
          </p:cNvSpPr>
          <p:nvPr/>
        </p:nvSpPr>
        <p:spPr bwMode="auto">
          <a:xfrm>
            <a:off x="1168400" y="2343150"/>
            <a:ext cx="11023600" cy="3170238"/>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ORL et Pneumologie </a:t>
            </a:r>
            <a:r>
              <a:rPr lang="fr-FR" altLang="fr-FR" sz="1600" dirty="0">
                <a:solidFill>
                  <a:srgbClr val="000099"/>
                </a:solidFill>
                <a:latin typeface="+mj-lt"/>
                <a:ea typeface="+mn-ea"/>
              </a:rPr>
              <a:t>: rhinopharyngites récidivantes,</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b="1" dirty="0" err="1">
                <a:solidFill>
                  <a:srgbClr val="95C41D"/>
                </a:solidFill>
                <a:latin typeface="+mj-lt"/>
                <a:ea typeface="Times New Roman" panose="02020603050405020304" pitchFamily="18" charset="0"/>
                <a:cs typeface="Arial" panose="020B0604020202020204" pitchFamily="34" charset="0"/>
              </a:rPr>
              <a:t>rhinoconjonctivites</a:t>
            </a:r>
            <a:r>
              <a:rPr lang="fr-FR" altLang="fr-FR" sz="1600" b="1" dirty="0">
                <a:solidFill>
                  <a:srgbClr val="95C41D"/>
                </a:solidFill>
                <a:latin typeface="+mj-lt"/>
                <a:ea typeface="Times New Roman" panose="02020603050405020304" pitchFamily="18" charset="0"/>
                <a:cs typeface="Arial" panose="020B0604020202020204" pitchFamily="34" charset="0"/>
              </a:rPr>
              <a:t> allergiques</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mn-ea"/>
              </a:rPr>
              <a:t>otites </a:t>
            </a:r>
            <a:r>
              <a:rPr lang="fr-FR" altLang="fr-FR" sz="1600" dirty="0" err="1">
                <a:solidFill>
                  <a:srgbClr val="000099"/>
                </a:solidFill>
                <a:latin typeface="+mj-lt"/>
                <a:ea typeface="+mn-ea"/>
              </a:rPr>
              <a:t>séromuqueuses</a:t>
            </a:r>
            <a:r>
              <a:rPr lang="fr-FR" altLang="fr-FR" sz="1600" dirty="0">
                <a:solidFill>
                  <a:srgbClr val="000099"/>
                </a:solidFill>
                <a:latin typeface="+mj-lt"/>
                <a:ea typeface="+mn-ea"/>
              </a:rPr>
              <a:t>, asthme </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Dermatologie</a:t>
            </a:r>
            <a:r>
              <a:rPr lang="fr-FR" altLang="fr-FR" sz="1600" dirty="0">
                <a:solidFill>
                  <a:srgbClr val="000099"/>
                </a:solidFill>
                <a:latin typeface="+mj-lt"/>
                <a:ea typeface="+mn-ea"/>
              </a:rPr>
              <a:t> :, </a:t>
            </a:r>
            <a:r>
              <a:rPr lang="fr-FR" altLang="fr-FR" sz="1600" b="1" dirty="0">
                <a:solidFill>
                  <a:srgbClr val="95C41D"/>
                </a:solidFill>
                <a:latin typeface="+mj-lt"/>
                <a:ea typeface="Times New Roman" panose="02020603050405020304" pitchFamily="18" charset="0"/>
                <a:cs typeface="Arial" panose="020B0604020202020204" pitchFamily="34" charset="0"/>
              </a:rPr>
              <a:t>herpès</a:t>
            </a:r>
            <a:r>
              <a:rPr lang="fr-FR" altLang="fr-FR" sz="1600" b="1" dirty="0">
                <a:solidFill>
                  <a:srgbClr val="33CC33"/>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mn-ea"/>
              </a:rPr>
              <a:t>récurrent</a:t>
            </a:r>
            <a:r>
              <a:rPr lang="fr-FR" altLang="fr-FR" sz="1600" b="1" dirty="0">
                <a:solidFill>
                  <a:srgbClr val="33CC33"/>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acné, lucite estivale, dermatite </a:t>
            </a:r>
            <a:r>
              <a:rPr lang="fr-FR" altLang="fr-FR" sz="1600" b="1" dirty="0" err="1">
                <a:solidFill>
                  <a:srgbClr val="95C41D"/>
                </a:solidFill>
                <a:latin typeface="+mj-lt"/>
                <a:ea typeface="Times New Roman" panose="02020603050405020304" pitchFamily="18" charset="0"/>
                <a:cs typeface="Arial" panose="020B0604020202020204" pitchFamily="34" charset="0"/>
              </a:rPr>
              <a:t>atopique</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mn-ea"/>
              </a:rPr>
              <a:t>verrues des plis du front ou des doigts</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Gynécologie :</a:t>
            </a:r>
            <a:r>
              <a:rPr lang="fr-FR" altLang="fr-FR" sz="1600" dirty="0">
                <a:solidFill>
                  <a:srgbClr val="000099"/>
                </a:solidFill>
                <a:latin typeface="+mj-lt"/>
                <a:ea typeface="+mn-ea"/>
              </a:rPr>
              <a:t> Syndromes prémenstruels, vaginite </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Etats dépressifs réactionnels</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err="1">
                <a:solidFill>
                  <a:srgbClr val="000099"/>
                </a:solidFill>
                <a:latin typeface="+mj-lt"/>
                <a:ea typeface="+mn-ea"/>
              </a:rPr>
              <a:t>État</a:t>
            </a:r>
            <a:r>
              <a:rPr lang="fr-FR" altLang="fr-FR" sz="1600" b="1" dirty="0">
                <a:solidFill>
                  <a:srgbClr val="000099"/>
                </a:solidFill>
                <a:latin typeface="+mj-lt"/>
                <a:ea typeface="+mn-ea"/>
              </a:rPr>
              <a:t> </a:t>
            </a:r>
            <a:r>
              <a:rPr lang="fr-FR" altLang="fr-FR" sz="1600" b="1" dirty="0" err="1">
                <a:solidFill>
                  <a:srgbClr val="000099"/>
                </a:solidFill>
                <a:latin typeface="+mj-lt"/>
                <a:ea typeface="+mn-ea"/>
              </a:rPr>
              <a:t>général</a:t>
            </a:r>
            <a:r>
              <a:rPr lang="fr-FR" altLang="fr-FR" sz="1600" b="1" dirty="0">
                <a:solidFill>
                  <a:srgbClr val="000099"/>
                </a:solidFill>
                <a:latin typeface="+mj-lt"/>
                <a:ea typeface="+mn-ea"/>
              </a:rPr>
              <a:t> </a:t>
            </a:r>
            <a:r>
              <a:rPr lang="fr-FR" altLang="fr-FR" sz="1600" dirty="0">
                <a:solidFill>
                  <a:schemeClr val="accent2"/>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asthénie </a:t>
            </a:r>
            <a:r>
              <a:rPr lang="fr-FR" altLang="fr-FR" sz="1600" dirty="0">
                <a:solidFill>
                  <a:srgbClr val="000099"/>
                </a:solidFill>
                <a:latin typeface="+mj-lt"/>
                <a:ea typeface="Times New Roman" panose="02020603050405020304" pitchFamily="18" charset="0"/>
                <a:cs typeface="Arial" panose="020B0604020202020204" pitchFamily="34" charset="0"/>
              </a:rPr>
              <a:t>suite de maladie aigüe </a:t>
            </a:r>
            <a:r>
              <a:rPr lang="fr-FR" altLang="fr-FR" sz="1600" dirty="0">
                <a:solidFill>
                  <a:srgbClr val="000099"/>
                </a:solidFill>
                <a:latin typeface="+mj-lt"/>
                <a:ea typeface="+mn-ea"/>
              </a:rPr>
              <a:t>avec pertes liquidiennes ou </a:t>
            </a:r>
            <a:r>
              <a:rPr lang="fr-FR" altLang="fr-FR" sz="1600" b="1" dirty="0">
                <a:solidFill>
                  <a:srgbClr val="95C41D"/>
                </a:solidFill>
                <a:latin typeface="+mj-lt"/>
                <a:ea typeface="Times New Roman" panose="02020603050405020304" pitchFamily="18" charset="0"/>
                <a:cs typeface="Arial" panose="020B0604020202020204" pitchFamily="34" charset="0"/>
              </a:rPr>
              <a:t>suite de surmenage </a:t>
            </a:r>
            <a:r>
              <a:rPr lang="fr-FR" sz="1600" b="1" dirty="0">
                <a:solidFill>
                  <a:srgbClr val="95C41D"/>
                </a:solidFill>
                <a:latin typeface="+mj-lt"/>
                <a:ea typeface="Times New Roman" panose="02020603050405020304" pitchFamily="18" charset="0"/>
                <a:cs typeface="Arial" panose="020B0604020202020204" pitchFamily="34" charset="0"/>
              </a:rPr>
              <a:t>physique ou intellectuel</a:t>
            </a:r>
          </a:p>
          <a:p>
            <a:pPr fontAlgn="auto">
              <a:lnSpc>
                <a:spcPct val="150000"/>
              </a:lnSpc>
              <a:spcBef>
                <a:spcPct val="10000"/>
              </a:spcBef>
              <a:spcAft>
                <a:spcPts val="0"/>
              </a:spcAft>
              <a:buClr>
                <a:schemeClr val="accent2"/>
              </a:buClr>
              <a:buSzPct val="80000"/>
              <a:buFont typeface="Arial" panose="020B0604020202020204" pitchFamily="34" charset="0"/>
              <a:buChar char="•"/>
              <a:defRPr/>
            </a:pPr>
            <a:r>
              <a:rPr lang="fr-FR" altLang="fr-FR" sz="1600" b="1" dirty="0">
                <a:solidFill>
                  <a:srgbClr val="000099"/>
                </a:solidFill>
                <a:latin typeface="+mj-lt"/>
                <a:ea typeface="+mn-ea"/>
              </a:rPr>
              <a:t>Constipation opiniâtre</a:t>
            </a:r>
          </a:p>
        </p:txBody>
      </p:sp>
      <p:sp>
        <p:nvSpPr>
          <p:cNvPr id="21" name="Rectangle 81"/>
          <p:cNvSpPr>
            <a:spLocks noChangeArrowheads="1"/>
          </p:cNvSpPr>
          <p:nvPr/>
        </p:nvSpPr>
        <p:spPr bwMode="auto">
          <a:xfrm>
            <a:off x="617538" y="1938338"/>
            <a:ext cx="3168650" cy="404812"/>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pic>
        <p:nvPicPr>
          <p:cNvPr id="425987" name="Picture 18" descr="natrum mu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8900" y="166688"/>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0"/>
          <p:cNvSpPr txBox="1">
            <a:spLocks noChangeArrowheads="1"/>
          </p:cNvSpPr>
          <p:nvPr/>
        </p:nvSpPr>
        <p:spPr bwMode="auto">
          <a:xfrm>
            <a:off x="2397125" y="1046163"/>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a:solidFill>
                  <a:srgbClr val="95C41D"/>
                </a:solidFill>
                <a:latin typeface="+mn-lt"/>
                <a:ea typeface="ＭＳ Ｐゴシック" panose="020B0600070205080204" pitchFamily="34" charset="-128"/>
              </a:rPr>
              <a:t>Natrum </a:t>
            </a:r>
            <a:r>
              <a:rPr lang="fr-FR" altLang="fr-FR" sz="2000" b="1" dirty="0" err="1">
                <a:solidFill>
                  <a:srgbClr val="95C41D"/>
                </a:solidFill>
                <a:latin typeface="+mn-lt"/>
                <a:ea typeface="ＭＳ Ｐゴシック" panose="020B0600070205080204" pitchFamily="34" charset="-128"/>
              </a:rPr>
              <a:t>muriaticum</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13" name="ZoneTexte 12"/>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rgbClr val="FFFFFF"/>
                </a:solidFill>
                <a:latin typeface="+mj-lt"/>
              </a:rPr>
              <a:t>Focus matière médicale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6" name="Rectangle 56"/>
          <p:cNvSpPr>
            <a:spLocks noChangeArrowheads="1"/>
          </p:cNvSpPr>
          <p:nvPr/>
        </p:nvSpPr>
        <p:spPr bwMode="auto">
          <a:xfrm>
            <a:off x="69850" y="1527175"/>
            <a:ext cx="3989388" cy="339725"/>
          </a:xfrm>
          <a:prstGeom prst="rect">
            <a:avLst/>
          </a:prstGeom>
          <a:noFill/>
          <a:ln>
            <a:noFill/>
          </a:ln>
        </p:spPr>
        <p:txBody>
          <a:bodyPr wrap="none" anchor="ctr">
            <a:spAutoFit/>
          </a:bodyPr>
          <a:lstStyle>
            <a:lvl1pPr>
              <a:tabLst>
                <a:tab pos="16510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6510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6510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6510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6510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9pPr>
          </a:lstStyle>
          <a:p>
            <a:pPr algn="ctr">
              <a:defRPr/>
            </a:pPr>
            <a:r>
              <a:rPr lang="fr-FR" altLang="fr-FR" sz="1600" b="1" dirty="0">
                <a:solidFill>
                  <a:srgbClr val="95C41D"/>
                </a:solidFill>
                <a:latin typeface="+mj-lt"/>
              </a:rPr>
              <a:t>Inflammation</a:t>
            </a:r>
            <a:r>
              <a:rPr lang="fr-FR" altLang="fr-FR" sz="1600" b="1" dirty="0">
                <a:solidFill>
                  <a:srgbClr val="333399"/>
                </a:solidFill>
                <a:latin typeface="+mj-lt"/>
              </a:rPr>
              <a:t>, circulation, métabolisme</a:t>
            </a:r>
          </a:p>
        </p:txBody>
      </p:sp>
      <p:sp>
        <p:nvSpPr>
          <p:cNvPr id="214034" name="Rectangle 18"/>
          <p:cNvSpPr>
            <a:spLocks noChangeArrowheads="1"/>
          </p:cNvSpPr>
          <p:nvPr/>
        </p:nvSpPr>
        <p:spPr bwMode="auto">
          <a:xfrm>
            <a:off x="1897063" y="2182813"/>
            <a:ext cx="2616200" cy="954087"/>
          </a:xfrm>
          <a:prstGeom prst="rect">
            <a:avLst/>
          </a:prstGeom>
          <a:noFill/>
          <a:ln>
            <a:noFill/>
          </a:ln>
          <a:effectLst/>
        </p:spPr>
        <p:txBody>
          <a:bodyPr>
            <a:spAutoFit/>
          </a:bodyPr>
          <a:lstStyle/>
          <a:p>
            <a:pPr eaLnBrk="0" hangingPunct="0">
              <a:spcBef>
                <a:spcPct val="50000"/>
              </a:spcBef>
              <a:buClr>
                <a:srgbClr val="000099"/>
              </a:buClr>
              <a:buFontTx/>
              <a:buChar char="•"/>
              <a:defRPr/>
            </a:pP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Peau</a:t>
            </a:r>
          </a:p>
          <a:p>
            <a:pPr eaLnBrk="0" hangingPunct="0">
              <a:buClr>
                <a:srgbClr val="000099"/>
              </a:buClr>
              <a:buFontTx/>
              <a:buChar char="•"/>
              <a:defRPr/>
            </a:pPr>
            <a:r>
              <a:rPr lang="fr-FR" altLang="fr-FR" sz="1400" b="1"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Muqueuses, </a:t>
            </a:r>
            <a:r>
              <a:rPr lang="fr-FR" altLang="fr-FR" sz="1400" dirty="0">
                <a:solidFill>
                  <a:srgbClr val="333399"/>
                </a:solidFill>
                <a:latin typeface="+mj-lt"/>
                <a:ea typeface="Times New Roman" panose="02020603050405020304" pitchFamily="18" charset="0"/>
                <a:cs typeface="Arial" panose="020B0604020202020204" pitchFamily="34" charset="0"/>
              </a:rPr>
              <a:t>séreuses</a:t>
            </a:r>
          </a:p>
          <a:p>
            <a:pPr eaLnBrk="0" hangingPunct="0">
              <a:buClr>
                <a:srgbClr val="000099"/>
              </a:buClr>
              <a:buFontTx/>
              <a:buChar char="•"/>
              <a:defRPr/>
            </a:pPr>
            <a:r>
              <a:rPr lang="fr-FR" altLang="fr-FR" sz="1400" dirty="0">
                <a:solidFill>
                  <a:srgbClr val="000000"/>
                </a:solidFill>
                <a:latin typeface="+mj-lt"/>
                <a:ea typeface="Times New Roman" panose="02020603050405020304" pitchFamily="18" charset="0"/>
                <a:cs typeface="Arial" panose="020B0604020202020204" pitchFamily="34" charset="0"/>
              </a:rPr>
              <a:t> </a:t>
            </a:r>
            <a:r>
              <a:rPr lang="fr-FR" altLang="fr-FR" sz="1400" dirty="0">
                <a:solidFill>
                  <a:srgbClr val="333399"/>
                </a:solidFill>
                <a:latin typeface="+mj-lt"/>
                <a:ea typeface="Times New Roman" panose="02020603050405020304" pitchFamily="18" charset="0"/>
                <a:cs typeface="Arial" panose="020B0604020202020204" pitchFamily="34" charset="0"/>
              </a:rPr>
              <a:t>Tissu conjonctif</a:t>
            </a:r>
          </a:p>
          <a:p>
            <a:pPr eaLnBrk="0" hangingPunct="0">
              <a:buClr>
                <a:srgbClr val="000099"/>
              </a:buClr>
              <a:buFontTx/>
              <a:buChar char="•"/>
              <a:defRPr/>
            </a:pPr>
            <a:r>
              <a:rPr lang="fr-FR" altLang="fr-FR" sz="1400" dirty="0">
                <a:solidFill>
                  <a:srgbClr val="333399"/>
                </a:solidFill>
                <a:latin typeface="+mj-lt"/>
                <a:ea typeface="Times New Roman" panose="02020603050405020304" pitchFamily="18" charset="0"/>
                <a:cs typeface="Arial" panose="020B0604020202020204" pitchFamily="34" charset="0"/>
              </a:rPr>
              <a:t> Circulation sanguine</a:t>
            </a:r>
          </a:p>
        </p:txBody>
      </p:sp>
      <p:sp>
        <p:nvSpPr>
          <p:cNvPr id="214036" name="Rectangle 20"/>
          <p:cNvSpPr>
            <a:spLocks noChangeArrowheads="1"/>
          </p:cNvSpPr>
          <p:nvPr/>
        </p:nvSpPr>
        <p:spPr bwMode="auto">
          <a:xfrm>
            <a:off x="5808663" y="2212975"/>
            <a:ext cx="4572000" cy="954088"/>
          </a:xfrm>
          <a:prstGeom prst="rect">
            <a:avLst/>
          </a:prstGeom>
          <a:noFill/>
          <a:ln>
            <a:noFill/>
          </a:ln>
          <a:effectLst/>
        </p:spPr>
        <p:txBody>
          <a:bodyPr>
            <a:spAutoFit/>
          </a:bodyPr>
          <a:lstStyle/>
          <a:p>
            <a:pPr>
              <a:buClr>
                <a:srgbClr val="000099"/>
              </a:buClr>
              <a:buFontTx/>
              <a:buChar char="•"/>
              <a:defRPr/>
            </a:pPr>
            <a:r>
              <a:rPr lang="fr-FR" altLang="fr-FR" sz="1400" dirty="0">
                <a:solidFill>
                  <a:srgbClr val="333399"/>
                </a:solidFill>
                <a:latin typeface="+mj-lt"/>
                <a:ea typeface="ＭＳ Ｐゴシック" panose="020B0600070205080204" pitchFamily="34" charset="-128"/>
              </a:rPr>
              <a:t> </a:t>
            </a:r>
            <a:r>
              <a:rPr lang="fr-FR" altLang="fr-FR" sz="1400" b="1" dirty="0">
                <a:solidFill>
                  <a:srgbClr val="95C41D"/>
                </a:solidFill>
                <a:latin typeface="+mj-lt"/>
                <a:ea typeface="ＭＳ Ｐゴシック" panose="020B0600070205080204" pitchFamily="34" charset="-128"/>
                <a:cs typeface="Arial" panose="020B0604020202020204" pitchFamily="34" charset="0"/>
              </a:rPr>
              <a:t>B</a:t>
            </a:r>
            <a:r>
              <a:rPr lang="fr-FR" altLang="fr-FR" sz="1400" b="1" dirty="0">
                <a:solidFill>
                  <a:srgbClr val="95C41D"/>
                </a:solidFill>
                <a:latin typeface="+mj-lt"/>
                <a:ea typeface="Times New Roman" panose="02020603050405020304" pitchFamily="18" charset="0"/>
                <a:cs typeface="Arial" panose="020B0604020202020204" pitchFamily="34" charset="0"/>
              </a:rPr>
              <a:t>rûlure</a:t>
            </a:r>
            <a:r>
              <a:rPr lang="fr-FR" altLang="fr-FR" sz="1400" dirty="0">
                <a:solidFill>
                  <a:srgbClr val="33CC33"/>
                </a:solidFill>
                <a:latin typeface="+mj-lt"/>
                <a:ea typeface="Times New Roman" panose="02020603050405020304" pitchFamily="18" charset="0"/>
                <a:cs typeface="Arial" panose="020B0604020202020204" pitchFamily="34" charset="0"/>
              </a:rPr>
              <a:t> </a:t>
            </a:r>
            <a:r>
              <a:rPr lang="fr-FR" altLang="fr-FR" sz="1400" dirty="0">
                <a:solidFill>
                  <a:srgbClr val="333399"/>
                </a:solidFill>
                <a:latin typeface="+mj-lt"/>
                <a:ea typeface="ＭＳ Ｐゴシック" panose="020B0600070205080204" pitchFamily="34" charset="-128"/>
                <a:cs typeface="Arial" panose="020B0604020202020204" pitchFamily="34" charset="0"/>
              </a:rPr>
              <a:t>localisée (</a:t>
            </a:r>
            <a:r>
              <a:rPr lang="fr-FR" altLang="fr-FR" sz="1400" b="1" dirty="0">
                <a:solidFill>
                  <a:srgbClr val="95C41D"/>
                </a:solidFill>
                <a:latin typeface="+mj-lt"/>
                <a:ea typeface="ＭＳ Ｐゴシック" panose="020B0600070205080204" pitchFamily="34" charset="-128"/>
                <a:cs typeface="Arial" panose="020B0604020202020204" pitchFamily="34" charset="0"/>
              </a:rPr>
              <a:t>plante des pieds</a:t>
            </a:r>
            <a:r>
              <a:rPr lang="fr-FR" altLang="fr-FR" sz="1400" dirty="0">
                <a:solidFill>
                  <a:srgbClr val="333399"/>
                </a:solidFill>
                <a:latin typeface="+mj-lt"/>
                <a:ea typeface="ＭＳ Ｐゴシック" panose="020B0600070205080204" pitchFamily="34" charset="-128"/>
                <a:cs typeface="Arial" panose="020B0604020202020204" pitchFamily="34" charset="0"/>
              </a:rPr>
              <a:t>, paumes,</a:t>
            </a:r>
          </a:p>
          <a:p>
            <a:pPr>
              <a:buClr>
                <a:srgbClr val="33CC33"/>
              </a:buClr>
              <a:defRPr/>
            </a:pPr>
            <a:r>
              <a:rPr lang="fr-FR" altLang="fr-FR" sz="1400" b="1" dirty="0">
                <a:solidFill>
                  <a:srgbClr val="95C41D"/>
                </a:solidFill>
                <a:latin typeface="+mj-lt"/>
                <a:ea typeface="ＭＳ Ｐゴシック" panose="020B0600070205080204" pitchFamily="34" charset="-128"/>
                <a:cs typeface="Arial" panose="020B0604020202020204" pitchFamily="34" charset="0"/>
              </a:rPr>
              <a:t>  peau</a:t>
            </a:r>
            <a:r>
              <a:rPr lang="fr-FR" altLang="fr-FR" sz="1400" dirty="0">
                <a:solidFill>
                  <a:srgbClr val="333399"/>
                </a:solidFill>
                <a:latin typeface="+mj-lt"/>
                <a:ea typeface="ＭＳ Ｐゴシック" panose="020B0600070205080204" pitchFamily="34" charset="-128"/>
                <a:cs typeface="Arial" panose="020B0604020202020204" pitchFamily="34" charset="0"/>
              </a:rPr>
              <a:t>, muqueuses, orifices…) </a:t>
            </a:r>
            <a:endParaRPr lang="fr-FR" altLang="fr-FR" sz="1400" dirty="0">
              <a:solidFill>
                <a:srgbClr val="333399"/>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cs typeface="Arial" panose="020B0604020202020204" pitchFamily="34" charset="0"/>
              </a:rPr>
              <a:t> Chaleur</a:t>
            </a:r>
            <a:endParaRPr lang="fr-FR" altLang="fr-FR" sz="1400" dirty="0">
              <a:solidFill>
                <a:srgbClr val="333399"/>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b="1" dirty="0">
                <a:solidFill>
                  <a:srgbClr val="FF9900"/>
                </a:solidFill>
                <a:latin typeface="+mj-lt"/>
                <a:ea typeface="ＭＳ Ｐゴシック" panose="020B0600070205080204" pitchFamily="34" charset="-128"/>
                <a:cs typeface="Times New Roman" panose="02020603050405020304" pitchFamily="18" charset="0"/>
              </a:rPr>
              <a:t> </a:t>
            </a:r>
            <a:r>
              <a:rPr lang="fr-FR" altLang="fr-FR" sz="1400" b="1" dirty="0">
                <a:solidFill>
                  <a:srgbClr val="95C41D"/>
                </a:solidFill>
                <a:latin typeface="+mj-lt"/>
                <a:ea typeface="ＭＳ Ｐゴシック" panose="020B0600070205080204" pitchFamily="34" charset="-128"/>
                <a:cs typeface="Times New Roman" panose="02020603050405020304" pitchFamily="18" charset="0"/>
              </a:rPr>
              <a:t>Prurit</a:t>
            </a:r>
          </a:p>
        </p:txBody>
      </p:sp>
      <p:sp>
        <p:nvSpPr>
          <p:cNvPr id="214038" name="Rectangle 22"/>
          <p:cNvSpPr>
            <a:spLocks noChangeArrowheads="1"/>
          </p:cNvSpPr>
          <p:nvPr/>
        </p:nvSpPr>
        <p:spPr bwMode="auto">
          <a:xfrm>
            <a:off x="5826125" y="3403600"/>
            <a:ext cx="4572000" cy="1892300"/>
          </a:xfrm>
          <a:prstGeom prst="rect">
            <a:avLst/>
          </a:prstGeom>
          <a:noFill/>
          <a:ln>
            <a:noFill/>
          </a:ln>
          <a:effectLst/>
        </p:spPr>
        <p:txBody>
          <a:bodyPr>
            <a:spAutoFit/>
          </a:bodyPr>
          <a:lstStyle/>
          <a:p>
            <a:pPr>
              <a:buClr>
                <a:srgbClr val="000099"/>
              </a:buClr>
              <a:buFontTx/>
              <a:buChar char="•"/>
              <a:defRPr/>
            </a:pPr>
            <a:r>
              <a:rPr lang="fr-FR" altLang="fr-FR" sz="1400" dirty="0">
                <a:solidFill>
                  <a:srgbClr val="333399"/>
                </a:solidFill>
                <a:latin typeface="+mn-lt"/>
                <a:ea typeface="Times New Roman" panose="02020603050405020304" pitchFamily="18" charset="0"/>
                <a:cs typeface="Arial" panose="020B0604020202020204" pitchFamily="34" charset="0"/>
              </a:rPr>
              <a:t> Aggravation </a:t>
            </a:r>
          </a:p>
          <a:p>
            <a:pPr marL="450850" indent="-88900" eaLnBrk="0" hangingPunct="0">
              <a:buClr>
                <a:srgbClr val="33CC33"/>
              </a:buClr>
              <a:buFont typeface="Calibri" panose="020F0502020204030204" pitchFamily="34" charset="0"/>
              <a:buChar char="-"/>
              <a:defRPr/>
            </a:pPr>
            <a:r>
              <a:rPr lang="fr-FR" altLang="fr-FR" sz="1200" b="1" dirty="0">
                <a:solidFill>
                  <a:srgbClr val="FF9900"/>
                </a:solidFill>
                <a:latin typeface="+mn-lt"/>
                <a:ea typeface="Times New Roman" panose="02020603050405020304" pitchFamily="18" charset="0"/>
                <a:cs typeface="Arial" panose="020B0604020202020204" pitchFamily="34" charset="0"/>
              </a:rPr>
              <a:t> </a:t>
            </a:r>
            <a:r>
              <a:rPr lang="fr-FR" altLang="fr-FR" sz="1400" b="1" dirty="0">
                <a:solidFill>
                  <a:srgbClr val="95C41D"/>
                </a:solidFill>
                <a:latin typeface="+mn-lt"/>
                <a:ea typeface="Times New Roman" panose="02020603050405020304" pitchFamily="18" charset="0"/>
                <a:cs typeface="Arial" panose="020B0604020202020204" pitchFamily="34" charset="0"/>
              </a:rPr>
              <a:t>par la chaleur du lit</a:t>
            </a:r>
            <a:endParaRPr lang="fr-FR" altLang="fr-FR" sz="1400" dirty="0">
              <a:solidFill>
                <a:srgbClr val="95C41D"/>
              </a:solidFill>
              <a:latin typeface="+mn-lt"/>
              <a:ea typeface="Times New Roman" panose="02020603050405020304" pitchFamily="18" charset="0"/>
              <a:cs typeface="Arial" panose="020B0604020202020204" pitchFamily="34" charset="0"/>
            </a:endParaRPr>
          </a:p>
          <a:p>
            <a:pPr marL="450850" indent="-88900" eaLnBrk="0" hangingPunct="0">
              <a:buClr>
                <a:srgbClr val="33CC33"/>
              </a:buClr>
              <a:buFont typeface="Calibri" panose="020F0502020204030204" pitchFamily="34" charset="0"/>
              <a:buChar char="-"/>
              <a:defRPr/>
            </a:pPr>
            <a:r>
              <a:rPr lang="fr-FR" altLang="fr-FR" sz="1400" b="1" dirty="0">
                <a:solidFill>
                  <a:srgbClr val="FF9900"/>
                </a:solidFill>
                <a:latin typeface="+mn-lt"/>
                <a:ea typeface="Times New Roman" panose="02020603050405020304" pitchFamily="18" charset="0"/>
                <a:cs typeface="Arial" panose="020B0604020202020204" pitchFamily="34" charset="0"/>
              </a:rPr>
              <a:t> </a:t>
            </a:r>
            <a:r>
              <a:rPr lang="fr-FR" altLang="fr-FR" sz="1400" b="1" dirty="0">
                <a:solidFill>
                  <a:srgbClr val="95C41D"/>
                </a:solidFill>
                <a:latin typeface="+mn-lt"/>
                <a:ea typeface="Times New Roman" panose="02020603050405020304" pitchFamily="18" charset="0"/>
                <a:cs typeface="Arial" panose="020B0604020202020204" pitchFamily="34" charset="0"/>
              </a:rPr>
              <a:t>par la chaleur</a:t>
            </a:r>
            <a:r>
              <a:rPr lang="fr-FR" altLang="fr-FR" sz="1400" dirty="0">
                <a:solidFill>
                  <a:srgbClr val="95C41D"/>
                </a:solidFill>
                <a:latin typeface="+mn-lt"/>
                <a:ea typeface="Times New Roman" panose="02020603050405020304" pitchFamily="18" charset="0"/>
                <a:cs typeface="Arial" panose="020B0604020202020204" pitchFamily="34" charset="0"/>
              </a:rPr>
              <a:t> </a:t>
            </a:r>
            <a:r>
              <a:rPr lang="fr-FR" altLang="fr-FR" sz="1400" dirty="0">
                <a:solidFill>
                  <a:srgbClr val="333399"/>
                </a:solidFill>
                <a:latin typeface="+mn-lt"/>
                <a:ea typeface="Times New Roman" panose="02020603050405020304" pitchFamily="18" charset="0"/>
                <a:cs typeface="Arial" panose="020B0604020202020204" pitchFamily="34" charset="0"/>
              </a:rPr>
              <a:t>mais sensible à l’air froid,</a:t>
            </a:r>
            <a:r>
              <a:rPr lang="fr-FR" altLang="fr-FR" sz="1400" dirty="0">
                <a:solidFill>
                  <a:srgbClr val="000000"/>
                </a:solidFill>
                <a:latin typeface="+mn-lt"/>
                <a:ea typeface="Times New Roman" panose="02020603050405020304" pitchFamily="18" charset="0"/>
                <a:cs typeface="Arial" panose="020B0604020202020204" pitchFamily="34" charset="0"/>
              </a:rPr>
              <a:t> </a:t>
            </a:r>
          </a:p>
          <a:p>
            <a:pPr marL="450850" indent="-88900" eaLnBrk="0" hangingPunct="0">
              <a:buClr>
                <a:srgbClr val="33CC33"/>
              </a:buClr>
              <a:buFont typeface="Calibri" panose="020F0502020204030204" pitchFamily="34" charset="0"/>
              <a:buChar char="-"/>
              <a:defRPr/>
            </a:pPr>
            <a:r>
              <a:rPr lang="fr-FR" altLang="fr-FR" sz="1400" dirty="0">
                <a:solidFill>
                  <a:srgbClr val="333399"/>
                </a:solidFill>
                <a:latin typeface="+mn-lt"/>
                <a:ea typeface="Times New Roman" panose="02020603050405020304" pitchFamily="18" charset="0"/>
                <a:cs typeface="Arial" panose="020B0604020202020204" pitchFamily="34" charset="0"/>
              </a:rPr>
              <a:t> à 11h du matin</a:t>
            </a:r>
          </a:p>
          <a:p>
            <a:pPr marL="361950" indent="88900" eaLnBrk="0" hangingPunct="0">
              <a:buFont typeface="Calibri" panose="020F0502020204030204" pitchFamily="34" charset="0"/>
              <a:buChar char="-"/>
              <a:defRPr/>
            </a:pPr>
            <a:r>
              <a:rPr lang="fr-FR" altLang="fr-FR" sz="1400" b="1" dirty="0">
                <a:solidFill>
                  <a:srgbClr val="33CC33"/>
                </a:solidFill>
                <a:latin typeface="+mn-lt"/>
                <a:ea typeface="Times New Roman" panose="02020603050405020304" pitchFamily="18" charset="0"/>
                <a:cs typeface="Arial" panose="020B0604020202020204" pitchFamily="34" charset="0"/>
              </a:rPr>
              <a:t> </a:t>
            </a:r>
            <a:r>
              <a:rPr lang="fr-FR" altLang="fr-FR" sz="1400" b="1" dirty="0">
                <a:solidFill>
                  <a:srgbClr val="95C41D"/>
                </a:solidFill>
                <a:latin typeface="+mn-lt"/>
                <a:ea typeface="Times New Roman" panose="02020603050405020304" pitchFamily="18" charset="0"/>
                <a:cs typeface="Arial" panose="020B0604020202020204" pitchFamily="34" charset="0"/>
              </a:rPr>
              <a:t>périodiquement</a:t>
            </a:r>
            <a:endParaRPr lang="fr-FR" altLang="fr-FR" sz="1400" dirty="0">
              <a:solidFill>
                <a:srgbClr val="95C41D"/>
              </a:solidFill>
              <a:latin typeface="+mn-lt"/>
              <a:ea typeface="Times New Roman" panose="02020603050405020304" pitchFamily="18" charset="0"/>
              <a:cs typeface="Arial" panose="020B0604020202020204" pitchFamily="34" charset="0"/>
            </a:endParaRPr>
          </a:p>
          <a:p>
            <a:pPr eaLnBrk="0" hangingPunct="0">
              <a:buClr>
                <a:srgbClr val="000099"/>
              </a:buClr>
              <a:buFontTx/>
              <a:buChar char="•"/>
              <a:defRPr/>
            </a:pPr>
            <a:r>
              <a:rPr lang="fr-FR" altLang="fr-FR" sz="1400" dirty="0">
                <a:solidFill>
                  <a:srgbClr val="333399"/>
                </a:solidFill>
                <a:latin typeface="+mn-lt"/>
                <a:ea typeface="Times New Roman" panose="02020603050405020304" pitchFamily="18" charset="0"/>
                <a:cs typeface="Arial" panose="020B0604020202020204" pitchFamily="34" charset="0"/>
              </a:rPr>
              <a:t> Amélioration </a:t>
            </a:r>
          </a:p>
          <a:p>
            <a:pPr marL="361950" eaLnBrk="0" hangingPunct="0">
              <a:buClr>
                <a:srgbClr val="33CC33"/>
              </a:buClr>
              <a:buFont typeface="Calibri" panose="020F0502020204030204" pitchFamily="34" charset="0"/>
              <a:buChar char="-"/>
              <a:defRPr/>
            </a:pPr>
            <a:r>
              <a:rPr lang="fr-FR" altLang="fr-FR" sz="1400" b="1" dirty="0">
                <a:solidFill>
                  <a:srgbClr val="95C41D"/>
                </a:solidFill>
                <a:latin typeface="+mn-lt"/>
                <a:ea typeface="Times New Roman" panose="02020603050405020304" pitchFamily="18" charset="0"/>
                <a:cs typeface="Arial" panose="020B0604020202020204" pitchFamily="34" charset="0"/>
              </a:rPr>
              <a:t> par le froid</a:t>
            </a:r>
            <a:r>
              <a:rPr lang="fr-FR" altLang="fr-FR" sz="1400" dirty="0">
                <a:solidFill>
                  <a:srgbClr val="95C41D"/>
                </a:solidFill>
                <a:latin typeface="+mn-lt"/>
                <a:ea typeface="Times New Roman" panose="02020603050405020304" pitchFamily="18" charset="0"/>
                <a:cs typeface="Arial" panose="020B0604020202020204" pitchFamily="34" charset="0"/>
              </a:rPr>
              <a:t> </a:t>
            </a:r>
            <a:r>
              <a:rPr lang="fr-FR" altLang="fr-FR" sz="1400" dirty="0">
                <a:solidFill>
                  <a:srgbClr val="333399"/>
                </a:solidFill>
                <a:latin typeface="+mn-lt"/>
                <a:ea typeface="Times New Roman" panose="02020603050405020304" pitchFamily="18" charset="0"/>
                <a:cs typeface="Arial" panose="020B0604020202020204" pitchFamily="34" charset="0"/>
              </a:rPr>
              <a:t>sur les sensations de brûlures</a:t>
            </a:r>
          </a:p>
          <a:p>
            <a:pPr eaLnBrk="0" hangingPunct="0">
              <a:spcBef>
                <a:spcPts val="600"/>
              </a:spcBef>
              <a:defRPr/>
            </a:pPr>
            <a:r>
              <a:rPr lang="fr-FR" altLang="fr-FR" sz="1400" dirty="0">
                <a:solidFill>
                  <a:srgbClr val="333399"/>
                </a:solidFill>
                <a:latin typeface="+mn-lt"/>
                <a:ea typeface="Times New Roman" panose="02020603050405020304" pitchFamily="18" charset="0"/>
                <a:cs typeface="Arial" panose="020B0604020202020204" pitchFamily="34" charset="0"/>
              </a:rPr>
              <a:t>Modalités alternantes</a:t>
            </a:r>
          </a:p>
        </p:txBody>
      </p:sp>
      <p:sp>
        <p:nvSpPr>
          <p:cNvPr id="214040" name="Rectangle 24"/>
          <p:cNvSpPr>
            <a:spLocks noChangeArrowheads="1"/>
          </p:cNvSpPr>
          <p:nvPr/>
        </p:nvSpPr>
        <p:spPr bwMode="auto">
          <a:xfrm>
            <a:off x="1871663" y="3641725"/>
            <a:ext cx="4572000" cy="954088"/>
          </a:xfrm>
          <a:prstGeom prst="rect">
            <a:avLst/>
          </a:prstGeom>
          <a:noFill/>
          <a:ln>
            <a:noFill/>
          </a:ln>
          <a:effectLst/>
        </p:spPr>
        <p:txBody>
          <a:bodyPr>
            <a:spAutoFit/>
          </a:bodyPr>
          <a:lstStyle/>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cs typeface="Arial" panose="020B0604020202020204" pitchFamily="34" charset="0"/>
              </a:rPr>
              <a:t> Rougeur des orifices</a:t>
            </a:r>
            <a:endParaRPr lang="fr-FR" altLang="fr-FR" sz="1400" dirty="0">
              <a:solidFill>
                <a:srgbClr val="333399"/>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dirty="0">
                <a:solidFill>
                  <a:srgbClr val="33CC33"/>
                </a:solidFill>
                <a:latin typeface="+mj-lt"/>
                <a:ea typeface="Times New Roman" panose="02020603050405020304" pitchFamily="18" charset="0"/>
                <a:cs typeface="Arial" panose="020B0604020202020204" pitchFamily="34" charset="0"/>
              </a:rPr>
              <a:t> </a:t>
            </a:r>
            <a:r>
              <a:rPr lang="fr-FR" altLang="fr-FR" sz="1400" b="1" dirty="0">
                <a:solidFill>
                  <a:srgbClr val="95C41D"/>
                </a:solidFill>
                <a:latin typeface="+mj-lt"/>
                <a:ea typeface="Times New Roman" panose="02020603050405020304" pitchFamily="18" charset="0"/>
                <a:cs typeface="Arial" panose="020B0604020202020204" pitchFamily="34" charset="0"/>
              </a:rPr>
              <a:t>Sécrétions irritantes</a:t>
            </a:r>
            <a:endParaRPr lang="fr-FR" altLang="fr-FR" sz="1400" b="1" dirty="0">
              <a:solidFill>
                <a:srgbClr val="95C41D"/>
              </a:solidFill>
              <a:latin typeface="+mj-lt"/>
              <a:ea typeface="ＭＳ Ｐゴシック" panose="020B0600070205080204" pitchFamily="34" charset="-128"/>
              <a:cs typeface="Times New Roman" panose="02020603050405020304" pitchFamily="18" charset="0"/>
            </a:endParaRP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Désir de sucré, de mets épicés, d’alcool</a:t>
            </a:r>
          </a:p>
          <a:p>
            <a:pPr eaLnBrk="0" hangingPunct="0">
              <a:buClr>
                <a:srgbClr val="000099"/>
              </a:buClr>
              <a:buFontTx/>
              <a:buChar char="•"/>
              <a:defRPr/>
            </a:pPr>
            <a:r>
              <a:rPr lang="fr-FR" altLang="fr-FR" sz="1400" dirty="0">
                <a:solidFill>
                  <a:srgbClr val="333399"/>
                </a:solidFill>
                <a:latin typeface="+mj-lt"/>
                <a:ea typeface="ＭＳ Ｐゴシック" panose="020B0600070205080204" pitchFamily="34" charset="-128"/>
              </a:rPr>
              <a:t> Diarrhée matinale au lever</a:t>
            </a:r>
          </a:p>
        </p:txBody>
      </p:sp>
      <p:sp>
        <p:nvSpPr>
          <p:cNvPr id="2" name="ZoneTexte 1"/>
          <p:cNvSpPr txBox="1">
            <a:spLocks noChangeArrowheads="1"/>
          </p:cNvSpPr>
          <p:nvPr/>
        </p:nvSpPr>
        <p:spPr bwMode="auto">
          <a:xfrm>
            <a:off x="6159500" y="5808663"/>
            <a:ext cx="4221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99"/>
                </a:solidFill>
              </a:rPr>
              <a:t>MRC </a:t>
            </a:r>
            <a:r>
              <a:rPr lang="fr-FR" altLang="fr-FR" sz="1400" b="1">
                <a:solidFill>
                  <a:srgbClr val="95C41D"/>
                </a:solidFill>
              </a:rPr>
              <a:t>Psorique</a:t>
            </a:r>
          </a:p>
        </p:txBody>
      </p:sp>
      <p:sp>
        <p:nvSpPr>
          <p:cNvPr id="6" name="ZoneTexte 5"/>
          <p:cNvSpPr txBox="1"/>
          <p:nvPr/>
        </p:nvSpPr>
        <p:spPr>
          <a:xfrm>
            <a:off x="369888" y="5510270"/>
            <a:ext cx="5240337" cy="1385888"/>
          </a:xfrm>
          <a:prstGeom prst="rect">
            <a:avLst/>
          </a:prstGeom>
          <a:noFill/>
        </p:spPr>
        <p:txBody>
          <a:bodyPr>
            <a:spAutoFit/>
          </a:bodyPr>
          <a:lstStyle/>
          <a:p>
            <a:pPr marL="90488" indent="-90488" fontAlgn="auto">
              <a:spcBef>
                <a:spcPts val="0"/>
              </a:spcBef>
              <a:spcAft>
                <a:spcPts val="0"/>
              </a:spcAft>
              <a:buFont typeface="Arial" panose="020B0604020202020204" pitchFamily="34" charset="0"/>
              <a:buChar char="•"/>
              <a:defRPr/>
            </a:pPr>
            <a:r>
              <a:rPr lang="fr-FR" sz="1400" dirty="0">
                <a:solidFill>
                  <a:srgbClr val="000099"/>
                </a:solidFill>
                <a:latin typeface="+mn-lt"/>
              </a:rPr>
              <a:t>Morphologie variable</a:t>
            </a:r>
          </a:p>
          <a:p>
            <a:pPr marL="90488" indent="-90488" fontAlgn="auto">
              <a:spcBef>
                <a:spcPts val="0"/>
              </a:spcBef>
              <a:spcAft>
                <a:spcPts val="0"/>
              </a:spcAft>
              <a:buFont typeface="Arial" panose="020B0604020202020204" pitchFamily="34" charset="0"/>
              <a:buChar char="•"/>
              <a:defRPr/>
            </a:pPr>
            <a:r>
              <a:rPr lang="fr-FR" sz="1400" dirty="0">
                <a:solidFill>
                  <a:srgbClr val="000099"/>
                </a:solidFill>
                <a:latin typeface="+mn-lt"/>
              </a:rPr>
              <a:t>Tendance aux pathologies cutanées, circulatoires, aux troubles métaboliques </a:t>
            </a:r>
          </a:p>
          <a:p>
            <a:pPr marL="90488" indent="-90488" fontAlgn="auto">
              <a:spcBef>
                <a:spcPts val="0"/>
              </a:spcBef>
              <a:spcAft>
                <a:spcPts val="0"/>
              </a:spcAft>
              <a:buFont typeface="Arial" panose="020B0604020202020204" pitchFamily="34" charset="0"/>
              <a:buChar char="•"/>
              <a:defRPr/>
            </a:pPr>
            <a:r>
              <a:rPr lang="fr-FR" sz="1400" dirty="0">
                <a:solidFill>
                  <a:srgbClr val="000099"/>
                </a:solidFill>
                <a:latin typeface="+mn-lt"/>
              </a:rPr>
              <a:t>Tendances comportementales : optimiste et actif en bonne santé ; malade il devient grognon et irritable</a:t>
            </a:r>
            <a:endParaRPr lang="fr-FR" sz="1400" b="1" dirty="0">
              <a:solidFill>
                <a:srgbClr val="000099"/>
              </a:solidFill>
              <a:latin typeface="+mn-lt"/>
            </a:endParaRPr>
          </a:p>
          <a:p>
            <a:pPr fontAlgn="auto">
              <a:spcBef>
                <a:spcPts val="0"/>
              </a:spcBef>
              <a:spcAft>
                <a:spcPts val="0"/>
              </a:spcAft>
              <a:defRPr/>
            </a:pPr>
            <a:endParaRPr lang="fr-FR" sz="1400" dirty="0">
              <a:solidFill>
                <a:srgbClr val="000099"/>
              </a:solidFill>
              <a:latin typeface="+mn-lt"/>
            </a:endParaRPr>
          </a:p>
        </p:txBody>
      </p:sp>
      <p:sp>
        <p:nvSpPr>
          <p:cNvPr id="428040" name="ZoneTexte 1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16" name="Text Box 30"/>
          <p:cNvSpPr txBox="1">
            <a:spLocks noChangeArrowheads="1"/>
          </p:cNvSpPr>
          <p:nvPr/>
        </p:nvSpPr>
        <p:spPr bwMode="auto">
          <a:xfrm>
            <a:off x="2355850" y="1049338"/>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err="1">
                <a:solidFill>
                  <a:srgbClr val="95C41D"/>
                </a:solidFill>
                <a:latin typeface="+mn-lt"/>
                <a:ea typeface="ＭＳ Ｐゴシック" panose="020B0600070205080204" pitchFamily="34" charset="-128"/>
                <a:sym typeface="Wingdings" panose="05000000000000000000" pitchFamily="2" charset="2"/>
              </a:rPr>
              <a:t>Sulfur</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428042" name="Rectangle 10"/>
          <p:cNvSpPr>
            <a:spLocks noChangeArrowheads="1"/>
          </p:cNvSpPr>
          <p:nvPr/>
        </p:nvSpPr>
        <p:spPr bwMode="auto">
          <a:xfrm>
            <a:off x="6032500" y="5395913"/>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b="1">
                <a:solidFill>
                  <a:srgbClr val="000099"/>
                </a:solidFill>
              </a:rPr>
              <a:t>MODE RÉACTIONNEL CHRONIQUE</a:t>
            </a:r>
          </a:p>
        </p:txBody>
      </p:sp>
      <p:sp>
        <p:nvSpPr>
          <p:cNvPr id="18" name="Rectangle 17"/>
          <p:cNvSpPr>
            <a:spLocks noChangeArrowheads="1"/>
          </p:cNvSpPr>
          <p:nvPr/>
        </p:nvSpPr>
        <p:spPr bwMode="auto">
          <a:xfrm>
            <a:off x="2241550" y="5357813"/>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
        <p:nvSpPr>
          <p:cNvPr id="19" name="Line 2"/>
          <p:cNvSpPr>
            <a:spLocks noChangeShapeType="1"/>
          </p:cNvSpPr>
          <p:nvPr/>
        </p:nvSpPr>
        <p:spPr bwMode="auto">
          <a:xfrm flipH="1">
            <a:off x="5610225" y="1809750"/>
            <a:ext cx="12700" cy="4989513"/>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0" name="Line 3"/>
          <p:cNvSpPr>
            <a:spLocks noChangeShapeType="1"/>
          </p:cNvSpPr>
          <p:nvPr/>
        </p:nvSpPr>
        <p:spPr bwMode="auto">
          <a:xfrm flipV="1">
            <a:off x="1630363" y="318452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1" name="Text Box 4"/>
          <p:cNvSpPr txBox="1">
            <a:spLocks noChangeArrowheads="1"/>
          </p:cNvSpPr>
          <p:nvPr/>
        </p:nvSpPr>
        <p:spPr bwMode="auto">
          <a:xfrm>
            <a:off x="2205038" y="1903413"/>
            <a:ext cx="31242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LOCALISATIONS</a:t>
            </a:r>
          </a:p>
        </p:txBody>
      </p:sp>
      <p:sp>
        <p:nvSpPr>
          <p:cNvPr id="22" name="Rectangle 5"/>
          <p:cNvSpPr>
            <a:spLocks noChangeArrowheads="1"/>
          </p:cNvSpPr>
          <p:nvPr/>
        </p:nvSpPr>
        <p:spPr bwMode="auto">
          <a:xfrm>
            <a:off x="5881688" y="319405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MODALITÉS</a:t>
            </a:r>
          </a:p>
        </p:txBody>
      </p:sp>
      <p:sp>
        <p:nvSpPr>
          <p:cNvPr id="23" name="Rectangle 6"/>
          <p:cNvSpPr>
            <a:spLocks noChangeArrowheads="1"/>
          </p:cNvSpPr>
          <p:nvPr/>
        </p:nvSpPr>
        <p:spPr bwMode="auto">
          <a:xfrm>
            <a:off x="6022975" y="1876425"/>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SENSATIONS</a:t>
            </a:r>
          </a:p>
        </p:txBody>
      </p:sp>
      <p:sp>
        <p:nvSpPr>
          <p:cNvPr id="24" name="Rectangle 7"/>
          <p:cNvSpPr>
            <a:spLocks noChangeArrowheads="1"/>
          </p:cNvSpPr>
          <p:nvPr/>
        </p:nvSpPr>
        <p:spPr bwMode="auto">
          <a:xfrm>
            <a:off x="1609725" y="3225800"/>
            <a:ext cx="3581400" cy="304800"/>
          </a:xfrm>
          <a:prstGeom prst="rect">
            <a:avLst/>
          </a:prstGeom>
          <a:noFill/>
          <a:ln>
            <a:noFill/>
          </a:ln>
          <a:effectLst/>
        </p:spPr>
        <p:txBody>
          <a:bodyPr>
            <a:spAutoFit/>
          </a:bodyPr>
          <a:lstStyle/>
          <a:p>
            <a:pPr algn="ctr" fontAlgn="auto">
              <a:spcBef>
                <a:spcPts val="0"/>
              </a:spcBef>
              <a:spcAft>
                <a:spcPts val="0"/>
              </a:spcAft>
              <a:defRPr/>
            </a:pPr>
            <a:r>
              <a:rPr lang="fr-FR" altLang="fr-FR" sz="1400" b="1" dirty="0">
                <a:solidFill>
                  <a:srgbClr val="000099"/>
                </a:solidFill>
                <a:latin typeface="+mj-lt"/>
              </a:rPr>
              <a:t>SIGNES CONCOMITANTS</a:t>
            </a:r>
          </a:p>
        </p:txBody>
      </p:sp>
      <p:sp>
        <p:nvSpPr>
          <p:cNvPr id="25" name="Line 3"/>
          <p:cNvSpPr>
            <a:spLocks noChangeShapeType="1"/>
          </p:cNvSpPr>
          <p:nvPr/>
        </p:nvSpPr>
        <p:spPr bwMode="auto">
          <a:xfrm flipV="1">
            <a:off x="1630363" y="5307013"/>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034"/>
                                        </p:tgtEl>
                                        <p:attrNameLst>
                                          <p:attrName>style.visibility</p:attrName>
                                        </p:attrNameLst>
                                      </p:cBhvr>
                                      <p:to>
                                        <p:strVal val="visible"/>
                                      </p:to>
                                    </p:set>
                                    <p:animEffect transition="in" filter="fade">
                                      <p:cBhvr>
                                        <p:cTn id="7" dur="500"/>
                                        <p:tgtEl>
                                          <p:spTgt spid="214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036"/>
                                        </p:tgtEl>
                                        <p:attrNameLst>
                                          <p:attrName>style.visibility</p:attrName>
                                        </p:attrNameLst>
                                      </p:cBhvr>
                                      <p:to>
                                        <p:strVal val="visible"/>
                                      </p:to>
                                    </p:set>
                                    <p:animEffect transition="in" filter="fade">
                                      <p:cBhvr>
                                        <p:cTn id="12" dur="500"/>
                                        <p:tgtEl>
                                          <p:spTgt spid="214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4038"/>
                                        </p:tgtEl>
                                        <p:attrNameLst>
                                          <p:attrName>style.visibility</p:attrName>
                                        </p:attrNameLst>
                                      </p:cBhvr>
                                      <p:to>
                                        <p:strVal val="visible"/>
                                      </p:to>
                                    </p:set>
                                    <p:animEffect transition="in" filter="fade">
                                      <p:cBhvr>
                                        <p:cTn id="17" dur="500"/>
                                        <p:tgtEl>
                                          <p:spTgt spid="21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4040"/>
                                        </p:tgtEl>
                                        <p:attrNameLst>
                                          <p:attrName>style.visibility</p:attrName>
                                        </p:attrNameLst>
                                      </p:cBhvr>
                                      <p:to>
                                        <p:strVal val="visible"/>
                                      </p:to>
                                    </p:set>
                                    <p:animEffect transition="in" filter="fade">
                                      <p:cBhvr>
                                        <p:cTn id="22" dur="500"/>
                                        <p:tgtEl>
                                          <p:spTgt spid="2140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4" grpId="0"/>
      <p:bldP spid="214036" grpId="0"/>
      <p:bldP spid="214038" grpId="0"/>
      <p:bldP spid="214040" grpId="0"/>
      <p:bldP spid="2"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Text Box 17"/>
          <p:cNvSpPr txBox="1">
            <a:spLocks noChangeArrowheads="1"/>
          </p:cNvSpPr>
          <p:nvPr/>
        </p:nvSpPr>
        <p:spPr bwMode="auto">
          <a:xfrm>
            <a:off x="1525588" y="2185988"/>
            <a:ext cx="9334500" cy="4351337"/>
          </a:xfrm>
          <a:prstGeom prst="rect">
            <a:avLst/>
          </a:prstGeom>
          <a:noFill/>
          <a:ln>
            <a:noFill/>
          </a:ln>
        </p:spPr>
        <p:txBody>
          <a:bodyPr>
            <a:spAutoFit/>
          </a:bodyPr>
          <a:lstStyle>
            <a:lvl1pPr marL="174625" indent="-174625">
              <a:tabLst>
                <a:tab pos="56134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56134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56134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56134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56134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ea typeface="ＭＳ Ｐゴシック" panose="020B0600070205080204" pitchFamily="34" charset="-128"/>
              </a:defRPr>
            </a:lvl9pPr>
          </a:lstStyle>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Syndromes généraux </a:t>
            </a:r>
            <a:r>
              <a:rPr lang="fr-FR" altLang="fr-FR" sz="1600" dirty="0">
                <a:solidFill>
                  <a:srgbClr val="333399"/>
                </a:solidFill>
                <a:latin typeface="+mj-lt"/>
                <a:ea typeface="Times New Roman" panose="02020603050405020304" pitchFamily="18" charset="0"/>
                <a:cs typeface="Arial" panose="020B0604020202020204" pitchFamily="34" charset="0"/>
              </a:rPr>
              <a:t>: états fébriles aigus, fièvres éruptives, </a:t>
            </a:r>
            <a:r>
              <a:rPr lang="fr-FR" altLang="fr-FR" sz="1600" b="1" dirty="0">
                <a:solidFill>
                  <a:srgbClr val="95C41D"/>
                </a:solidFill>
                <a:latin typeface="+mj-lt"/>
                <a:ea typeface="Times New Roman" panose="02020603050405020304" pitchFamily="18" charset="0"/>
                <a:cs typeface="Arial" panose="020B0604020202020204" pitchFamily="34" charset="0"/>
              </a:rPr>
              <a:t>inflammations aiguës</a:t>
            </a:r>
          </a:p>
          <a:p>
            <a:pPr marL="180975" indent="-180975">
              <a:lnSpc>
                <a:spcPct val="150000"/>
              </a:lnSpc>
              <a:spcBef>
                <a:spcPct val="10000"/>
              </a:spcBef>
              <a:buClr>
                <a:srgbClr val="000000"/>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Dermatologie</a:t>
            </a:r>
            <a:r>
              <a:rPr lang="fr-FR" altLang="fr-FR" sz="1600" dirty="0">
                <a:solidFill>
                  <a:srgbClr val="333399"/>
                </a:solidFill>
                <a:latin typeface="+mj-lt"/>
                <a:ea typeface="Times New Roman" panose="02020603050405020304" pitchFamily="18" charset="0"/>
                <a:cs typeface="Arial" panose="020B0604020202020204" pitchFamily="34" charset="0"/>
              </a:rPr>
              <a:t> : toutes formes de </a:t>
            </a:r>
            <a:r>
              <a:rPr lang="fr-FR" altLang="fr-FR" sz="1600" b="1" dirty="0">
                <a:solidFill>
                  <a:srgbClr val="95C41D"/>
                </a:solidFill>
                <a:latin typeface="+mj-lt"/>
                <a:ea typeface="Times New Roman" panose="02020603050405020304" pitchFamily="18" charset="0"/>
                <a:cs typeface="Arial" panose="020B0604020202020204" pitchFamily="34" charset="0"/>
              </a:rPr>
              <a:t>dermatoses</a:t>
            </a:r>
            <a:r>
              <a:rPr lang="fr-FR" altLang="fr-FR" sz="1600" dirty="0">
                <a:solidFill>
                  <a:srgbClr val="95C41D"/>
                </a:solidFill>
                <a:latin typeface="+mj-lt"/>
                <a:ea typeface="Times New Roman" panose="02020603050405020304" pitchFamily="18" charset="0"/>
                <a:cs typeface="Arial" panose="020B0604020202020204" pitchFamily="34" charset="0"/>
              </a:rPr>
              <a:t> </a:t>
            </a:r>
            <a:r>
              <a:rPr lang="fr-FR" altLang="fr-FR" sz="1600" dirty="0">
                <a:solidFill>
                  <a:srgbClr val="333399"/>
                </a:solidFill>
                <a:latin typeface="+mj-lt"/>
                <a:ea typeface="Times New Roman" panose="02020603050405020304" pitchFamily="18" charset="0"/>
                <a:cs typeface="Arial" panose="020B0604020202020204" pitchFamily="34" charset="0"/>
              </a:rPr>
              <a:t>si prurit </a:t>
            </a:r>
            <a:r>
              <a:rPr lang="fr-FR" altLang="fr-FR" sz="1600" dirty="0">
                <a:solidFill>
                  <a:srgbClr val="000099"/>
                </a:solidFill>
                <a:latin typeface="+mj-lt"/>
                <a:ea typeface="Times New Roman" panose="02020603050405020304" pitchFamily="18" charset="0"/>
                <a:cs typeface="Arial" panose="020B0604020202020204" pitchFamily="34" charset="0"/>
              </a:rPr>
              <a:t>aggravé par </a:t>
            </a:r>
            <a:r>
              <a:rPr lang="fr-FR" altLang="fr-FR" sz="1600" b="1" dirty="0">
                <a:solidFill>
                  <a:srgbClr val="95C41D"/>
                </a:solidFill>
                <a:latin typeface="+mj-lt"/>
                <a:ea typeface="Times New Roman" panose="02020603050405020304" pitchFamily="18" charset="0"/>
                <a:cs typeface="Arial" panose="020B0604020202020204" pitchFamily="34" charset="0"/>
              </a:rPr>
              <a:t>la chaleur du lit</a:t>
            </a:r>
            <a:r>
              <a:rPr lang="fr-FR" altLang="fr-FR" sz="1600" dirty="0">
                <a:solidFill>
                  <a:srgbClr val="95C41D"/>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Times New Roman" panose="02020603050405020304" pitchFamily="18" charset="0"/>
                <a:cs typeface="Arial" panose="020B0604020202020204" pitchFamily="34" charset="0"/>
              </a:rPr>
              <a:t>aggravé par </a:t>
            </a:r>
            <a:r>
              <a:rPr lang="fr-FR" altLang="fr-FR" sz="1600" b="1" dirty="0">
                <a:solidFill>
                  <a:srgbClr val="95C41D"/>
                </a:solidFill>
                <a:latin typeface="+mj-lt"/>
                <a:ea typeface="Times New Roman" panose="02020603050405020304" pitchFamily="18" charset="0"/>
                <a:cs typeface="Arial" panose="020B0604020202020204" pitchFamily="34" charset="0"/>
              </a:rPr>
              <a:t>le contact de l'eau (froide ou chaude) </a:t>
            </a:r>
            <a:r>
              <a:rPr lang="fr-FR" altLang="fr-FR" sz="1600" dirty="0">
                <a:solidFill>
                  <a:srgbClr val="333399"/>
                </a:solidFill>
                <a:latin typeface="+mj-lt"/>
                <a:ea typeface="Times New Roman" panose="02020603050405020304" pitchFamily="18" charset="0"/>
                <a:cs typeface="Arial" panose="020B0604020202020204" pitchFamily="34" charset="0"/>
              </a:rPr>
              <a:t>et sensation de brûlure suite au grattage (</a:t>
            </a:r>
            <a:r>
              <a:rPr lang="fr-FR" altLang="fr-FR" sz="1600" b="1" dirty="0">
                <a:solidFill>
                  <a:srgbClr val="95C41D"/>
                </a:solidFill>
                <a:latin typeface="+mj-lt"/>
                <a:ea typeface="Times New Roman" panose="02020603050405020304" pitchFamily="18" charset="0"/>
                <a:cs typeface="Arial" panose="020B0604020202020204" pitchFamily="34" charset="0"/>
              </a:rPr>
              <a:t>eczéma, herpès</a:t>
            </a:r>
            <a:r>
              <a:rPr lang="fr-FR" altLang="fr-FR" sz="1600" dirty="0">
                <a:solidFill>
                  <a:srgbClr val="333399"/>
                </a:solidFill>
                <a:latin typeface="+mj-lt"/>
                <a:ea typeface="Times New Roman" panose="02020603050405020304" pitchFamily="18" charset="0"/>
                <a:cs typeface="Arial" panose="020B0604020202020204" pitchFamily="34" charset="0"/>
              </a:rPr>
              <a:t>, furonculoses, </a:t>
            </a:r>
            <a:r>
              <a:rPr lang="fr-FR" altLang="fr-FR" sz="1600" b="1" dirty="0">
                <a:solidFill>
                  <a:srgbClr val="95C41D"/>
                </a:solidFill>
                <a:latin typeface="+mj-lt"/>
                <a:ea typeface="Times New Roman" panose="02020603050405020304" pitchFamily="18" charset="0"/>
                <a:cs typeface="Arial" panose="020B0604020202020204" pitchFamily="34" charset="0"/>
              </a:rPr>
              <a:t>urticaire</a:t>
            </a:r>
            <a:r>
              <a:rPr lang="fr-FR" altLang="fr-FR" sz="1600" dirty="0">
                <a:solidFill>
                  <a:srgbClr val="333399"/>
                </a:solidFill>
                <a:latin typeface="+mj-lt"/>
                <a:ea typeface="Times New Roman" panose="02020603050405020304" pitchFamily="18" charset="0"/>
                <a:cs typeface="Arial" panose="020B0604020202020204" pitchFamily="34" charset="0"/>
              </a:rPr>
              <a:t>)</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ORL et Pneumologie</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rhinites allergiques</a:t>
            </a:r>
            <a:r>
              <a:rPr lang="fr-FR" altLang="fr-FR" sz="1600" dirty="0">
                <a:solidFill>
                  <a:srgbClr val="333399"/>
                </a:solidFill>
                <a:latin typeface="+mj-lt"/>
                <a:ea typeface="Times New Roman" panose="02020603050405020304" pitchFamily="18" charset="0"/>
                <a:cs typeface="Arial" panose="020B0604020202020204" pitchFamily="34" charset="0"/>
              </a:rPr>
              <a:t>, otites </a:t>
            </a:r>
            <a:r>
              <a:rPr lang="fr-FR" altLang="fr-FR" sz="1600" dirty="0" err="1">
                <a:solidFill>
                  <a:srgbClr val="333399"/>
                </a:solidFill>
                <a:latin typeface="+mj-lt"/>
                <a:ea typeface="Times New Roman" panose="02020603050405020304" pitchFamily="18" charset="0"/>
                <a:cs typeface="Arial" panose="020B0604020202020204" pitchFamily="34" charset="0"/>
              </a:rPr>
              <a:t>séromuqueuses</a:t>
            </a:r>
            <a:r>
              <a:rPr lang="fr-FR" altLang="fr-FR" sz="1600" dirty="0">
                <a:solidFill>
                  <a:srgbClr val="333399"/>
                </a:solidFill>
                <a:latin typeface="+mj-lt"/>
                <a:ea typeface="Times New Roman" panose="02020603050405020304" pitchFamily="18" charset="0"/>
                <a:cs typeface="Arial" panose="020B0604020202020204" pitchFamily="34" charset="0"/>
              </a:rPr>
              <a:t>, asthme, bronchites chroniques</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Ophtalmologie </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dirty="0">
                <a:solidFill>
                  <a:srgbClr val="000099"/>
                </a:solidFill>
                <a:latin typeface="+mj-lt"/>
                <a:ea typeface="Times New Roman" panose="02020603050405020304" pitchFamily="18" charset="0"/>
                <a:cs typeface="Arial" panose="020B0604020202020204" pitchFamily="34" charset="0"/>
              </a:rPr>
              <a:t>conjonctivites allergiques</a:t>
            </a:r>
            <a:r>
              <a:rPr lang="fr-FR" altLang="fr-FR" sz="1600" dirty="0">
                <a:solidFill>
                  <a:srgbClr val="333399"/>
                </a:solidFill>
                <a:latin typeface="+mj-lt"/>
                <a:ea typeface="Times New Roman" panose="02020603050405020304" pitchFamily="18" charset="0"/>
                <a:cs typeface="Arial" panose="020B0604020202020204" pitchFamily="34" charset="0"/>
              </a:rPr>
              <a:t>, </a:t>
            </a:r>
            <a:r>
              <a:rPr lang="fr-FR" altLang="fr-FR" sz="1600" b="1" dirty="0">
                <a:solidFill>
                  <a:srgbClr val="95C41D"/>
                </a:solidFill>
                <a:latin typeface="+mj-lt"/>
                <a:ea typeface="Times New Roman" panose="02020603050405020304" pitchFamily="18" charset="0"/>
                <a:cs typeface="Arial" panose="020B0604020202020204" pitchFamily="34" charset="0"/>
              </a:rPr>
              <a:t>orgelets</a:t>
            </a: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Gastro-entérologie</a:t>
            </a:r>
            <a:r>
              <a:rPr lang="fr-FR" altLang="fr-FR" sz="1600" dirty="0">
                <a:solidFill>
                  <a:srgbClr val="333399"/>
                </a:solidFill>
                <a:latin typeface="+mj-lt"/>
                <a:ea typeface="Times New Roman" panose="02020603050405020304" pitchFamily="18" charset="0"/>
                <a:cs typeface="Arial" panose="020B0604020202020204" pitchFamily="34" charset="0"/>
              </a:rPr>
              <a:t> : inflammation du tube digestif, migraines</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Gynécologie : </a:t>
            </a:r>
            <a:r>
              <a:rPr lang="fr-FR" altLang="fr-FR" sz="1600" dirty="0">
                <a:solidFill>
                  <a:srgbClr val="333399"/>
                </a:solidFill>
                <a:latin typeface="+mj-lt"/>
                <a:ea typeface="Times New Roman" panose="02020603050405020304" pitchFamily="18" charset="0"/>
                <a:cs typeface="Arial" panose="020B0604020202020204" pitchFamily="34" charset="0"/>
              </a:rPr>
              <a:t>bouffées de chaleur</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Rhumatologie :</a:t>
            </a:r>
            <a:r>
              <a:rPr lang="fr-FR" altLang="fr-FR" sz="1600" dirty="0">
                <a:solidFill>
                  <a:srgbClr val="333399"/>
                </a:solidFill>
                <a:latin typeface="+mj-lt"/>
                <a:ea typeface="Times New Roman" panose="02020603050405020304" pitchFamily="18" charset="0"/>
                <a:cs typeface="Arial" panose="020B0604020202020204" pitchFamily="34" charset="0"/>
              </a:rPr>
              <a:t> arthrites inflammatoires, lombalgies, goutte</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Cardiologie :</a:t>
            </a:r>
            <a:r>
              <a:rPr lang="fr-FR" altLang="fr-FR" sz="1600" dirty="0">
                <a:solidFill>
                  <a:srgbClr val="333399"/>
                </a:solidFill>
                <a:latin typeface="+mj-lt"/>
                <a:ea typeface="Times New Roman" panose="02020603050405020304" pitchFamily="18" charset="0"/>
                <a:cs typeface="Arial" panose="020B0604020202020204" pitchFamily="34" charset="0"/>
              </a:rPr>
              <a:t> hypertension artérielle spasmodique</a:t>
            </a:r>
            <a:endParaRPr lang="fr-FR" altLang="fr-FR" sz="1600" b="1" dirty="0">
              <a:solidFill>
                <a:srgbClr val="333399"/>
              </a:solidFill>
              <a:latin typeface="+mj-lt"/>
              <a:ea typeface="Times New Roman" panose="02020603050405020304" pitchFamily="18" charset="0"/>
              <a:cs typeface="Arial" panose="020B0604020202020204" pitchFamily="34" charset="0"/>
            </a:endParaRPr>
          </a:p>
          <a:p>
            <a:pPr marL="180975" indent="-180975">
              <a:lnSpc>
                <a:spcPct val="150000"/>
              </a:lnSpc>
              <a:spcBef>
                <a:spcPct val="10000"/>
              </a:spcBef>
              <a:buClr>
                <a:srgbClr val="333399"/>
              </a:buClr>
              <a:buSzPct val="80000"/>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Troubles métaboliques </a:t>
            </a:r>
          </a:p>
        </p:txBody>
      </p:sp>
      <p:sp>
        <p:nvSpPr>
          <p:cNvPr id="430082"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7" name="Text Box 30"/>
          <p:cNvSpPr txBox="1">
            <a:spLocks noChangeArrowheads="1"/>
          </p:cNvSpPr>
          <p:nvPr/>
        </p:nvSpPr>
        <p:spPr bwMode="auto">
          <a:xfrm>
            <a:off x="2397125" y="1046163"/>
            <a:ext cx="5738813" cy="862012"/>
          </a:xfrm>
          <a:prstGeom prst="rect">
            <a:avLst/>
          </a:prstGeom>
          <a:noFill/>
          <a:ln>
            <a:noFill/>
          </a:ln>
          <a:effectLst/>
        </p:spPr>
        <p:txBody>
          <a:bodyPr>
            <a:spAutoFit/>
          </a:bodyPr>
          <a:lstStyle/>
          <a:p>
            <a:pPr fontAlgn="auto">
              <a:spcBef>
                <a:spcPct val="50000"/>
              </a:spcBef>
              <a:spcAft>
                <a:spcPts val="0"/>
              </a:spcAf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 </a:t>
            </a:r>
            <a:r>
              <a:rPr lang="fr-FR" altLang="fr-FR" sz="2000" b="1" dirty="0" err="1">
                <a:solidFill>
                  <a:srgbClr val="95C41D"/>
                </a:solidFill>
                <a:latin typeface="+mn-lt"/>
                <a:ea typeface="ＭＳ Ｐゴシック" panose="020B0600070205080204" pitchFamily="34" charset="-128"/>
                <a:sym typeface="Wingdings" panose="05000000000000000000" pitchFamily="2" charset="2"/>
              </a:rPr>
              <a:t>Sulfur</a:t>
            </a:r>
            <a:endParaRPr lang="fr-FR" altLang="fr-FR" sz="2000" b="1" dirty="0">
              <a:solidFill>
                <a:srgbClr val="95C41D"/>
              </a:solidFill>
              <a:latin typeface="+mn-lt"/>
              <a:ea typeface="ＭＳ Ｐゴシック" panose="020B0600070205080204" pitchFamily="34" charset="-128"/>
            </a:endParaRPr>
          </a:p>
          <a:p>
            <a:pPr fontAlgn="auto">
              <a:spcBef>
                <a:spcPct val="50000"/>
              </a:spcBef>
              <a:spcAft>
                <a:spcPts val="0"/>
              </a:spcAft>
              <a:defRPr/>
            </a:pPr>
            <a:endParaRPr lang="fr-FR" altLang="fr-FR" sz="2000" b="1" dirty="0">
              <a:solidFill>
                <a:srgbClr val="000099"/>
              </a:solidFill>
              <a:latin typeface="+mj-lt"/>
            </a:endParaRPr>
          </a:p>
        </p:txBody>
      </p:sp>
      <p:sp>
        <p:nvSpPr>
          <p:cNvPr id="8" name="Rectangle 81"/>
          <p:cNvSpPr>
            <a:spLocks noChangeArrowheads="1"/>
          </p:cNvSpPr>
          <p:nvPr/>
        </p:nvSpPr>
        <p:spPr bwMode="auto">
          <a:xfrm>
            <a:off x="449263" y="185420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4"/>
          <p:cNvSpPr txBox="1">
            <a:spLocks noChangeArrowheads="1"/>
          </p:cNvSpPr>
          <p:nvPr/>
        </p:nvSpPr>
        <p:spPr bwMode="auto">
          <a:xfrm>
            <a:off x="2265363" y="1423988"/>
            <a:ext cx="31242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spcBef>
                <a:spcPct val="50000"/>
              </a:spcBef>
              <a:defRPr/>
            </a:pPr>
            <a:r>
              <a:rPr lang="fr-FR" altLang="fr-FR" sz="1400" b="1" dirty="0">
                <a:solidFill>
                  <a:srgbClr val="000099"/>
                </a:solidFill>
                <a:latin typeface="+mn-lt"/>
              </a:rPr>
              <a:t>LOCALISATIONS</a:t>
            </a:r>
          </a:p>
        </p:txBody>
      </p:sp>
      <p:sp>
        <p:nvSpPr>
          <p:cNvPr id="217092" name="Rectangle 5"/>
          <p:cNvSpPr>
            <a:spLocks noChangeArrowheads="1"/>
          </p:cNvSpPr>
          <p:nvPr/>
        </p:nvSpPr>
        <p:spPr bwMode="auto">
          <a:xfrm>
            <a:off x="6229350" y="2946400"/>
            <a:ext cx="27178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spcBef>
                <a:spcPct val="50000"/>
              </a:spcBef>
              <a:defRPr/>
            </a:pPr>
            <a:r>
              <a:rPr lang="fr-FR" altLang="fr-FR" sz="1400" b="1" dirty="0">
                <a:solidFill>
                  <a:srgbClr val="000099"/>
                </a:solidFill>
                <a:latin typeface="+mn-lt"/>
              </a:rPr>
              <a:t>MODALITÉS</a:t>
            </a:r>
          </a:p>
        </p:txBody>
      </p:sp>
      <p:sp>
        <p:nvSpPr>
          <p:cNvPr id="217093" name="Rectangle 6"/>
          <p:cNvSpPr>
            <a:spLocks noChangeArrowheads="1"/>
          </p:cNvSpPr>
          <p:nvPr/>
        </p:nvSpPr>
        <p:spPr bwMode="auto">
          <a:xfrm>
            <a:off x="6156325" y="1384300"/>
            <a:ext cx="27178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hangingPunct="0">
              <a:spcBef>
                <a:spcPct val="50000"/>
              </a:spcBef>
              <a:defRPr/>
            </a:pPr>
            <a:r>
              <a:rPr lang="fr-FR" altLang="fr-FR" sz="1400" b="1" dirty="0">
                <a:solidFill>
                  <a:srgbClr val="000099"/>
                </a:solidFill>
                <a:latin typeface="+mn-lt"/>
              </a:rPr>
              <a:t>SENSATIONS</a:t>
            </a:r>
          </a:p>
        </p:txBody>
      </p:sp>
      <p:sp>
        <p:nvSpPr>
          <p:cNvPr id="217094" name="Rectangle 7"/>
          <p:cNvSpPr>
            <a:spLocks noChangeArrowheads="1"/>
          </p:cNvSpPr>
          <p:nvPr/>
        </p:nvSpPr>
        <p:spPr bwMode="auto">
          <a:xfrm>
            <a:off x="2162175" y="3035300"/>
            <a:ext cx="3581400" cy="30480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defRPr/>
            </a:pPr>
            <a:r>
              <a:rPr lang="fr-FR" altLang="fr-FR" sz="1400" b="1" dirty="0">
                <a:solidFill>
                  <a:srgbClr val="000099"/>
                </a:solidFill>
                <a:latin typeface="+mn-lt"/>
              </a:rPr>
              <a:t>SIGNES CONCOMITANTS</a:t>
            </a:r>
          </a:p>
        </p:txBody>
      </p:sp>
      <p:sp>
        <p:nvSpPr>
          <p:cNvPr id="119819" name="Text Box 11"/>
          <p:cNvSpPr txBox="1">
            <a:spLocks noChangeArrowheads="1"/>
          </p:cNvSpPr>
          <p:nvPr/>
        </p:nvSpPr>
        <p:spPr bwMode="auto">
          <a:xfrm>
            <a:off x="2397125" y="1706563"/>
            <a:ext cx="3124200" cy="954087"/>
          </a:xfrm>
          <a:prstGeom prst="rect">
            <a:avLst/>
          </a:prstGeom>
          <a:noFill/>
          <a:ln>
            <a:noFill/>
          </a:ln>
        </p:spPr>
        <p:txBody>
          <a:bodyPr>
            <a:spAutoFit/>
          </a:bodyPr>
          <a:lstStyle>
            <a:lvl1pPr marL="187325" indent="-1873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b="1" dirty="0">
                <a:solidFill>
                  <a:srgbClr val="95C41D"/>
                </a:solidFill>
                <a:latin typeface="+mj-lt"/>
              </a:rPr>
              <a:t>Peau</a:t>
            </a:r>
          </a:p>
          <a:p>
            <a:pPr eaLnBrk="0" hangingPunct="0">
              <a:buClr>
                <a:srgbClr val="000099"/>
              </a:buClr>
              <a:buFontTx/>
              <a:buChar char="•"/>
              <a:defRPr/>
            </a:pPr>
            <a:r>
              <a:rPr lang="fr-FR" altLang="fr-FR" sz="1400" dirty="0">
                <a:solidFill>
                  <a:srgbClr val="000099"/>
                </a:solidFill>
                <a:latin typeface="+mj-lt"/>
              </a:rPr>
              <a:t>Organes génito-urinaires</a:t>
            </a:r>
          </a:p>
          <a:p>
            <a:pPr eaLnBrk="0" hangingPunct="0">
              <a:buClr>
                <a:srgbClr val="000099"/>
              </a:buClr>
              <a:buFontTx/>
              <a:buChar char="•"/>
              <a:defRPr/>
            </a:pPr>
            <a:r>
              <a:rPr lang="fr-FR" altLang="fr-FR" sz="1400" dirty="0">
                <a:solidFill>
                  <a:srgbClr val="000099"/>
                </a:solidFill>
                <a:latin typeface="+mj-lt"/>
              </a:rPr>
              <a:t>Système lymphatique</a:t>
            </a:r>
          </a:p>
          <a:p>
            <a:pPr eaLnBrk="0" hangingPunct="0">
              <a:buClr>
                <a:srgbClr val="000099"/>
              </a:buClr>
              <a:buFontTx/>
              <a:buChar char="•"/>
              <a:defRPr/>
            </a:pPr>
            <a:r>
              <a:rPr lang="fr-FR" altLang="fr-FR" sz="1400" dirty="0">
                <a:solidFill>
                  <a:srgbClr val="000099"/>
                </a:solidFill>
                <a:latin typeface="+mj-lt"/>
              </a:rPr>
              <a:t>Système nerveux</a:t>
            </a:r>
            <a:endParaRPr lang="fr-FR" altLang="fr-FR" sz="1400" b="1" dirty="0">
              <a:solidFill>
                <a:srgbClr val="000099"/>
              </a:solidFill>
              <a:latin typeface="+mj-lt"/>
            </a:endParaRPr>
          </a:p>
        </p:txBody>
      </p:sp>
      <p:sp>
        <p:nvSpPr>
          <p:cNvPr id="119820" name="Text Box 12"/>
          <p:cNvSpPr txBox="1">
            <a:spLocks noChangeArrowheads="1"/>
          </p:cNvSpPr>
          <p:nvPr/>
        </p:nvSpPr>
        <p:spPr bwMode="auto">
          <a:xfrm>
            <a:off x="5834063" y="3305175"/>
            <a:ext cx="4437062" cy="1169988"/>
          </a:xfrm>
          <a:prstGeom prst="rect">
            <a:avLst/>
          </a:prstGeom>
          <a:noFill/>
          <a:ln>
            <a:noFill/>
          </a:ln>
        </p:spPr>
        <p:txBody>
          <a:bodyPr>
            <a:spAutoFit/>
          </a:bodyPr>
          <a:lstStyle>
            <a:lvl1pPr marL="187325" indent="-187325">
              <a:tabLst>
                <a:tab pos="195263"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95263"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95263"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95263"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95263"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95263"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dirty="0">
                <a:solidFill>
                  <a:srgbClr val="000099"/>
                </a:solidFill>
                <a:latin typeface="+mj-lt"/>
              </a:rPr>
              <a:t>Aggravation </a:t>
            </a:r>
          </a:p>
          <a:p>
            <a:pPr indent="84138" eaLnBrk="0" hangingPunct="0">
              <a:buClr>
                <a:srgbClr val="33CC33"/>
              </a:buClr>
              <a:buFontTx/>
              <a:buChar char="-"/>
              <a:defRPr/>
            </a:pPr>
            <a:r>
              <a:rPr lang="fr-FR" altLang="fr-FR" sz="1400" b="1" dirty="0">
                <a:solidFill>
                  <a:srgbClr val="95C41D"/>
                </a:solidFill>
                <a:latin typeface="+mj-lt"/>
              </a:rPr>
              <a:t>par le froid et l’humidité</a:t>
            </a:r>
          </a:p>
          <a:p>
            <a:pPr indent="84138" eaLnBrk="0" hangingPunct="0">
              <a:buClr>
                <a:srgbClr val="33CC33"/>
              </a:buClr>
              <a:buFontTx/>
              <a:buChar char="-"/>
              <a:defRPr/>
            </a:pPr>
            <a:r>
              <a:rPr lang="fr-FR" altLang="fr-FR" sz="1400" dirty="0">
                <a:solidFill>
                  <a:srgbClr val="000099"/>
                </a:solidFill>
                <a:latin typeface="+mj-lt"/>
              </a:rPr>
              <a:t>par les </a:t>
            </a:r>
            <a:r>
              <a:rPr lang="fr-FR" altLang="fr-FR" sz="1400" b="1" dirty="0">
                <a:solidFill>
                  <a:srgbClr val="95C41D"/>
                </a:solidFill>
                <a:latin typeface="+mj-lt"/>
              </a:rPr>
              <a:t>vaccinations et certains médicaments</a:t>
            </a:r>
          </a:p>
          <a:p>
            <a:pPr eaLnBrk="0" hangingPunct="0">
              <a:buClr>
                <a:srgbClr val="000099"/>
              </a:buClr>
              <a:buFontTx/>
              <a:buChar char="•"/>
              <a:defRPr/>
            </a:pPr>
            <a:r>
              <a:rPr lang="fr-FR" altLang="fr-FR" sz="1400" dirty="0">
                <a:solidFill>
                  <a:srgbClr val="000099"/>
                </a:solidFill>
                <a:latin typeface="+mj-lt"/>
              </a:rPr>
              <a:t>Amélioration </a:t>
            </a:r>
          </a:p>
          <a:p>
            <a:pPr indent="-6350" eaLnBrk="0" hangingPunct="0">
              <a:buClr>
                <a:srgbClr val="33CC33"/>
              </a:buClr>
              <a:defRPr/>
            </a:pPr>
            <a:r>
              <a:rPr lang="fr-FR" altLang="fr-FR" sz="1400" dirty="0">
                <a:solidFill>
                  <a:srgbClr val="33CC33"/>
                </a:solidFill>
                <a:latin typeface="+mj-lt"/>
              </a:rPr>
              <a:t>- </a:t>
            </a:r>
            <a:r>
              <a:rPr lang="fr-FR" altLang="fr-FR" sz="1400" dirty="0">
                <a:solidFill>
                  <a:srgbClr val="000099"/>
                </a:solidFill>
                <a:latin typeface="+mj-lt"/>
              </a:rPr>
              <a:t>par la chaleur </a:t>
            </a:r>
            <a:r>
              <a:rPr lang="fr-FR" altLang="fr-FR" sz="1400" b="1" dirty="0">
                <a:solidFill>
                  <a:srgbClr val="95C41D"/>
                </a:solidFill>
                <a:latin typeface="+mj-lt"/>
              </a:rPr>
              <a:t>sèche</a:t>
            </a:r>
          </a:p>
        </p:txBody>
      </p:sp>
      <p:sp>
        <p:nvSpPr>
          <p:cNvPr id="119821" name="Text Box 13"/>
          <p:cNvSpPr txBox="1">
            <a:spLocks noChangeArrowheads="1"/>
          </p:cNvSpPr>
          <p:nvPr/>
        </p:nvSpPr>
        <p:spPr bwMode="auto">
          <a:xfrm>
            <a:off x="5797550" y="1952625"/>
            <a:ext cx="2365375" cy="523875"/>
          </a:xfrm>
          <a:prstGeom prst="rect">
            <a:avLst/>
          </a:prstGeom>
          <a:noFill/>
          <a:ln>
            <a:noFill/>
          </a:ln>
        </p:spPr>
        <p:txBody>
          <a:bodyPr>
            <a:spAutoFit/>
          </a:bodyPr>
          <a:lstStyle>
            <a:lvl1pPr marL="187325" indent="-1873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dirty="0">
                <a:solidFill>
                  <a:srgbClr val="000099"/>
                </a:solidFill>
                <a:latin typeface="+mj-lt"/>
              </a:rPr>
              <a:t>Névralgies intolérables</a:t>
            </a:r>
          </a:p>
          <a:p>
            <a:pPr eaLnBrk="0" hangingPunct="0">
              <a:buClr>
                <a:srgbClr val="000099"/>
              </a:buClr>
              <a:buFontTx/>
              <a:buChar char="•"/>
              <a:defRPr/>
            </a:pPr>
            <a:r>
              <a:rPr lang="fr-FR" altLang="fr-FR" sz="1400" dirty="0" err="1">
                <a:solidFill>
                  <a:srgbClr val="000099"/>
                </a:solidFill>
                <a:latin typeface="+mj-lt"/>
              </a:rPr>
              <a:t>Cénestopathies</a:t>
            </a:r>
            <a:endParaRPr lang="fr-FR" altLang="fr-FR" sz="1400" b="1" dirty="0">
              <a:solidFill>
                <a:srgbClr val="000099"/>
              </a:solidFill>
              <a:latin typeface="+mj-lt"/>
            </a:endParaRPr>
          </a:p>
        </p:txBody>
      </p:sp>
      <p:sp>
        <p:nvSpPr>
          <p:cNvPr id="119822" name="Text Box 14"/>
          <p:cNvSpPr txBox="1">
            <a:spLocks noChangeArrowheads="1"/>
          </p:cNvSpPr>
          <p:nvPr/>
        </p:nvSpPr>
        <p:spPr bwMode="auto">
          <a:xfrm>
            <a:off x="2341563" y="3451225"/>
            <a:ext cx="3581400" cy="954088"/>
          </a:xfrm>
          <a:prstGeom prst="rect">
            <a:avLst/>
          </a:prstGeom>
          <a:noFill/>
          <a:ln>
            <a:noFill/>
          </a:ln>
        </p:spPr>
        <p:txBody>
          <a:bodyPr>
            <a:spAutoFit/>
          </a:bodyPr>
          <a:lstStyle>
            <a:lvl1pPr marL="187325" indent="-187325">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hangingPunct="0">
              <a:buClr>
                <a:srgbClr val="000099"/>
              </a:buClr>
              <a:buFontTx/>
              <a:buChar char="•"/>
              <a:defRPr/>
            </a:pPr>
            <a:r>
              <a:rPr lang="fr-FR" altLang="fr-FR" sz="1400" b="1" dirty="0">
                <a:solidFill>
                  <a:srgbClr val="95C41D"/>
                </a:solidFill>
                <a:latin typeface="+mj-lt"/>
              </a:rPr>
              <a:t>Sécrétions</a:t>
            </a:r>
            <a:r>
              <a:rPr lang="fr-FR" altLang="fr-FR" sz="1400" dirty="0">
                <a:solidFill>
                  <a:srgbClr val="000099"/>
                </a:solidFill>
                <a:latin typeface="+mj-lt"/>
              </a:rPr>
              <a:t> jaunes verdâtres</a:t>
            </a:r>
          </a:p>
          <a:p>
            <a:pPr eaLnBrk="0" hangingPunct="0">
              <a:buClr>
                <a:srgbClr val="000099"/>
              </a:buClr>
              <a:buFontTx/>
              <a:buChar char="•"/>
              <a:defRPr/>
            </a:pPr>
            <a:r>
              <a:rPr lang="fr-FR" altLang="fr-FR" sz="1400" dirty="0">
                <a:solidFill>
                  <a:srgbClr val="000099"/>
                </a:solidFill>
                <a:latin typeface="+mj-lt"/>
              </a:rPr>
              <a:t>Sueurs à </a:t>
            </a:r>
            <a:r>
              <a:rPr lang="fr-FR" altLang="fr-FR" sz="1400" b="1" dirty="0">
                <a:solidFill>
                  <a:srgbClr val="95C41D"/>
                </a:solidFill>
                <a:latin typeface="+mj-lt"/>
              </a:rPr>
              <a:t>odeur forte</a:t>
            </a:r>
          </a:p>
          <a:p>
            <a:pPr eaLnBrk="0" hangingPunct="0">
              <a:buClr>
                <a:srgbClr val="000099"/>
              </a:buClr>
              <a:buFontTx/>
              <a:buChar char="•"/>
              <a:defRPr/>
            </a:pPr>
            <a:r>
              <a:rPr lang="fr-FR" altLang="fr-FR" sz="1400" dirty="0">
                <a:solidFill>
                  <a:srgbClr val="000099"/>
                </a:solidFill>
                <a:latin typeface="+mj-lt"/>
              </a:rPr>
              <a:t>Borborygmes</a:t>
            </a:r>
          </a:p>
          <a:p>
            <a:pPr eaLnBrk="0" hangingPunct="0">
              <a:buClr>
                <a:srgbClr val="000099"/>
              </a:buClr>
              <a:buFontTx/>
              <a:buChar char="•"/>
              <a:defRPr/>
            </a:pPr>
            <a:r>
              <a:rPr lang="fr-FR" altLang="fr-FR" sz="1400" dirty="0">
                <a:solidFill>
                  <a:srgbClr val="000099"/>
                </a:solidFill>
                <a:latin typeface="+mj-lt"/>
              </a:rPr>
              <a:t>Idées fixes</a:t>
            </a:r>
            <a:endParaRPr lang="fr-FR" altLang="fr-FR" sz="1400" b="1" dirty="0">
              <a:solidFill>
                <a:srgbClr val="000099"/>
              </a:solidFill>
              <a:latin typeface="+mj-lt"/>
            </a:endParaRPr>
          </a:p>
        </p:txBody>
      </p:sp>
      <p:pic>
        <p:nvPicPr>
          <p:cNvPr id="432137" name="Picture 15" descr="thuya occidenta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71125" y="96838"/>
            <a:ext cx="163671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4" name="Rectangle 28"/>
          <p:cNvSpPr>
            <a:spLocks noChangeArrowheads="1"/>
          </p:cNvSpPr>
          <p:nvPr/>
        </p:nvSpPr>
        <p:spPr bwMode="auto">
          <a:xfrm>
            <a:off x="5216525" y="1082675"/>
            <a:ext cx="3205163" cy="336550"/>
          </a:xfrm>
          <a:prstGeom prst="rect">
            <a:avLst/>
          </a:prstGeom>
          <a:noFill/>
          <a:ln>
            <a:noFill/>
          </a:ln>
        </p:spPr>
        <p:txBody>
          <a:bodyPr wrap="none" anchor="ctr">
            <a:spAutoFit/>
          </a:bodyPr>
          <a:lstStyle>
            <a:lvl1pPr>
              <a:tabLst>
                <a:tab pos="16510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6510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6510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6510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6510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651000" algn="l"/>
              </a:tabLst>
              <a:defRPr>
                <a:solidFill>
                  <a:schemeClr val="tx1"/>
                </a:solidFill>
                <a:latin typeface="Arial" panose="020B0604020202020204" pitchFamily="34" charset="0"/>
                <a:ea typeface="ＭＳ Ｐゴシック" panose="020B0600070205080204" pitchFamily="34" charset="-128"/>
              </a:defRPr>
            </a:lvl9pPr>
          </a:lstStyle>
          <a:p>
            <a:pPr algn="ctr">
              <a:defRPr/>
            </a:pPr>
            <a:r>
              <a:rPr lang="fr-FR" altLang="fr-FR" sz="1600" b="1" dirty="0">
                <a:solidFill>
                  <a:srgbClr val="333399"/>
                </a:solidFill>
                <a:latin typeface="+mj-lt"/>
              </a:rPr>
              <a:t>Tumeurs bénignes, chronicité</a:t>
            </a:r>
          </a:p>
        </p:txBody>
      </p:sp>
      <p:sp>
        <p:nvSpPr>
          <p:cNvPr id="432139" name="Rectangle 10"/>
          <p:cNvSpPr>
            <a:spLocks noChangeArrowheads="1"/>
          </p:cNvSpPr>
          <p:nvPr/>
        </p:nvSpPr>
        <p:spPr bwMode="auto">
          <a:xfrm>
            <a:off x="6100763" y="5068888"/>
            <a:ext cx="321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400" b="1">
                <a:solidFill>
                  <a:srgbClr val="000099"/>
                </a:solidFill>
              </a:rPr>
              <a:t>MODE RÉACTIONNEL CHRONIQUE</a:t>
            </a:r>
          </a:p>
        </p:txBody>
      </p:sp>
      <p:sp>
        <p:nvSpPr>
          <p:cNvPr id="22" name="Rectangle 21"/>
          <p:cNvSpPr/>
          <p:nvPr/>
        </p:nvSpPr>
        <p:spPr>
          <a:xfrm>
            <a:off x="5922963" y="5584825"/>
            <a:ext cx="6096000" cy="307975"/>
          </a:xfrm>
          <a:prstGeom prst="rect">
            <a:avLst/>
          </a:prstGeom>
        </p:spPr>
        <p:txBody>
          <a:bodyPr>
            <a:spAutoFit/>
          </a:bodyPr>
          <a:lstStyle/>
          <a:p>
            <a:pPr fontAlgn="auto">
              <a:spcBef>
                <a:spcPts val="0"/>
              </a:spcBef>
              <a:spcAft>
                <a:spcPts val="0"/>
              </a:spcAft>
              <a:buClr>
                <a:srgbClr val="62C400"/>
              </a:buClr>
              <a:defRPr/>
            </a:pPr>
            <a:r>
              <a:rPr lang="fr-FR" altLang="fr-FR" sz="1400" b="1" dirty="0">
                <a:solidFill>
                  <a:srgbClr val="000099"/>
                </a:solidFill>
                <a:latin typeface="+mj-lt"/>
                <a:ea typeface="Times New Roman" panose="02020603050405020304" pitchFamily="18" charset="0"/>
                <a:cs typeface="Arial" panose="020B0604020202020204" pitchFamily="34" charset="0"/>
              </a:rPr>
              <a:t>MR </a:t>
            </a:r>
            <a:r>
              <a:rPr lang="fr-FR" altLang="fr-FR" sz="1400" b="1" dirty="0" err="1">
                <a:solidFill>
                  <a:srgbClr val="95C41D"/>
                </a:solidFill>
                <a:latin typeface="+mj-lt"/>
                <a:ea typeface="Times New Roman" panose="02020603050405020304" pitchFamily="18" charset="0"/>
                <a:cs typeface="Arial" panose="020B0604020202020204" pitchFamily="34" charset="0"/>
              </a:rPr>
              <a:t>Sycotique</a:t>
            </a:r>
            <a:endParaRPr lang="fr-FR" altLang="fr-FR" sz="1400" dirty="0">
              <a:solidFill>
                <a:srgbClr val="95C41D"/>
              </a:solidFill>
              <a:latin typeface="+mj-lt"/>
              <a:ea typeface="Times New Roman" panose="02020603050405020304" pitchFamily="18" charset="0"/>
              <a:cs typeface="Arial" panose="020B0604020202020204" pitchFamily="34" charset="0"/>
            </a:endParaRPr>
          </a:p>
        </p:txBody>
      </p:sp>
      <p:sp>
        <p:nvSpPr>
          <p:cNvPr id="23" name="Rectangle 22"/>
          <p:cNvSpPr>
            <a:spLocks noChangeArrowheads="1"/>
          </p:cNvSpPr>
          <p:nvPr/>
        </p:nvSpPr>
        <p:spPr bwMode="auto">
          <a:xfrm>
            <a:off x="2236788" y="5041900"/>
            <a:ext cx="2717800" cy="304800"/>
          </a:xfrm>
          <a:prstGeom prst="rect">
            <a:avLst/>
          </a:prstGeom>
          <a:noFill/>
          <a:ln>
            <a:noFill/>
          </a:ln>
          <a:effectLst/>
        </p:spPr>
        <p:txBody>
          <a:bodyPr>
            <a:spAutoFit/>
          </a:bodyPr>
          <a:lstStyle/>
          <a:p>
            <a:pPr algn="ctr" fontAlgn="auto">
              <a:spcBef>
                <a:spcPct val="50000"/>
              </a:spcBef>
              <a:spcAft>
                <a:spcPts val="0"/>
              </a:spcAft>
              <a:defRPr/>
            </a:pPr>
            <a:r>
              <a:rPr lang="fr-FR" altLang="fr-FR" sz="1400" b="1" dirty="0">
                <a:solidFill>
                  <a:srgbClr val="000099"/>
                </a:solidFill>
                <a:latin typeface="+mj-lt"/>
              </a:rPr>
              <a:t>TYPE SENSIBLE</a:t>
            </a:r>
          </a:p>
        </p:txBody>
      </p:sp>
      <p:sp>
        <p:nvSpPr>
          <p:cNvPr id="24" name="Rectangle 23"/>
          <p:cNvSpPr/>
          <p:nvPr/>
        </p:nvSpPr>
        <p:spPr>
          <a:xfrm>
            <a:off x="1135063" y="5392738"/>
            <a:ext cx="4306887" cy="954087"/>
          </a:xfrm>
          <a:prstGeom prst="rect">
            <a:avLst/>
          </a:prstGeom>
        </p:spPr>
        <p:txBody>
          <a:bodyPr>
            <a:spAutoFit/>
          </a:bodyPr>
          <a:lstStyle/>
          <a:p>
            <a:pPr marL="180975" indent="-180975"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 Enveloppé » et gras, verrucosités disséminées sur le corps</a:t>
            </a:r>
          </a:p>
          <a:p>
            <a:pPr marL="180975" indent="-180975" fontAlgn="auto">
              <a:spcBef>
                <a:spcPts val="0"/>
              </a:spcBef>
              <a:spcAft>
                <a:spcPts val="0"/>
              </a:spcAft>
              <a:buClr>
                <a:srgbClr val="000099"/>
              </a:buClr>
              <a:buFont typeface="Arial" panose="020B0604020202020204" pitchFamily="34" charset="0"/>
              <a:buChar char="•"/>
              <a:defRPr/>
            </a:pPr>
            <a:r>
              <a:rPr lang="fr-FR" altLang="fr-FR" sz="1400" dirty="0">
                <a:solidFill>
                  <a:srgbClr val="000099"/>
                </a:solidFill>
                <a:latin typeface="+mj-lt"/>
              </a:rPr>
              <a:t>Tendance dépressive secondaire à la chronicité des troubles</a:t>
            </a:r>
            <a:endParaRPr lang="fr-FR" altLang="fr-FR" sz="1400" dirty="0">
              <a:solidFill>
                <a:srgbClr val="33CC33"/>
              </a:solidFill>
              <a:latin typeface="+mj-lt"/>
            </a:endParaRPr>
          </a:p>
        </p:txBody>
      </p:sp>
      <p:sp>
        <p:nvSpPr>
          <p:cNvPr id="432143" name="ZoneTexte 24"/>
          <p:cNvSpPr txBox="1">
            <a:spLocks noChangeArrowheads="1"/>
          </p:cNvSpPr>
          <p:nvPr/>
        </p:nvSpPr>
        <p:spPr bwMode="auto">
          <a:xfrm>
            <a:off x="2397125" y="314325"/>
            <a:ext cx="5832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sp>
        <p:nvSpPr>
          <p:cNvPr id="432144" name="Text Box 30"/>
          <p:cNvSpPr txBox="1">
            <a:spLocks noChangeArrowheads="1"/>
          </p:cNvSpPr>
          <p:nvPr/>
        </p:nvSpPr>
        <p:spPr bwMode="auto">
          <a:xfrm>
            <a:off x="2397125" y="1046163"/>
            <a:ext cx="3983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95C41D"/>
                </a:solidFill>
                <a:ea typeface="MS PGothic" panose="020B0600070205080204" pitchFamily="34" charset="-128"/>
                <a:sym typeface="Wingdings" panose="05000000000000000000" pitchFamily="2" charset="2"/>
              </a:rPr>
              <a:t> Thuya occidentalis</a:t>
            </a:r>
            <a:endParaRPr lang="fr-FR" altLang="fr-FR" sz="2000" b="1">
              <a:solidFill>
                <a:srgbClr val="95C41D"/>
              </a:solidFill>
              <a:ea typeface="MS PGothic" panose="020B0600070205080204" pitchFamily="34" charset="-128"/>
            </a:endParaRPr>
          </a:p>
        </p:txBody>
      </p:sp>
      <p:sp>
        <p:nvSpPr>
          <p:cNvPr id="27" name="Line 2"/>
          <p:cNvSpPr>
            <a:spLocks noChangeShapeType="1"/>
          </p:cNvSpPr>
          <p:nvPr/>
        </p:nvSpPr>
        <p:spPr bwMode="auto">
          <a:xfrm flipH="1">
            <a:off x="5586413" y="1512888"/>
            <a:ext cx="12700" cy="4989512"/>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8" name="Line 3"/>
          <p:cNvSpPr>
            <a:spLocks noChangeShapeType="1"/>
          </p:cNvSpPr>
          <p:nvPr/>
        </p:nvSpPr>
        <p:spPr bwMode="auto">
          <a:xfrm flipV="1">
            <a:off x="1630363" y="2860675"/>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
        <p:nvSpPr>
          <p:cNvPr id="29" name="Line 3"/>
          <p:cNvSpPr>
            <a:spLocks noChangeShapeType="1"/>
          </p:cNvSpPr>
          <p:nvPr/>
        </p:nvSpPr>
        <p:spPr bwMode="auto">
          <a:xfrm flipV="1">
            <a:off x="1630363" y="4995863"/>
            <a:ext cx="8234362" cy="0"/>
          </a:xfrm>
          <a:prstGeom prst="line">
            <a:avLst/>
          </a:prstGeom>
          <a:noFill/>
          <a:ln w="19050">
            <a:solidFill>
              <a:srgbClr val="92D050"/>
            </a:solidFill>
            <a:round/>
            <a:headEnd type="none" w="sm" len="sm"/>
            <a:tailEnd type="none" w="sm" len="sm"/>
          </a:ln>
          <a:effectLst/>
        </p:spPr>
        <p:txBody>
          <a:bodyPr/>
          <a:lstStyle/>
          <a:p>
            <a:pPr fontAlgn="auto">
              <a:spcBef>
                <a:spcPts val="0"/>
              </a:spcBef>
              <a:spcAft>
                <a:spcPts val="0"/>
              </a:spcAft>
              <a:defRPr/>
            </a:pPr>
            <a:endParaRPr lang="fr-F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98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9" grpId="0" autoUpdateAnimBg="0"/>
      <p:bldP spid="119820" grpId="0" autoUpdateAnimBg="0"/>
      <p:bldP spid="119821" grpId="0" autoUpdateAnimBg="0"/>
      <p:bldP spid="11982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102" name="Rectangle 26"/>
          <p:cNvSpPr>
            <a:spLocks noChangeArrowheads="1"/>
          </p:cNvSpPr>
          <p:nvPr/>
        </p:nvSpPr>
        <p:spPr bwMode="auto">
          <a:xfrm>
            <a:off x="1776413" y="2259013"/>
            <a:ext cx="7807325" cy="2478087"/>
          </a:xfrm>
          <a:prstGeom prst="rect">
            <a:avLst/>
          </a:prstGeom>
          <a:noFill/>
          <a:ln>
            <a:noFill/>
          </a:ln>
        </p:spPr>
        <p:txBody>
          <a:bodyPr wrap="none" anchor="ctr">
            <a:spAutoFit/>
          </a:bodyPr>
          <a:lstStyle>
            <a:lvl1pPr>
              <a:tabLst>
                <a:tab pos="2286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286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286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286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286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28600" algn="l"/>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ORL</a:t>
            </a:r>
            <a:r>
              <a:rPr lang="fr-FR" altLang="fr-FR" sz="1600" dirty="0">
                <a:solidFill>
                  <a:srgbClr val="333399"/>
                </a:solidFill>
                <a:latin typeface="+mj-lt"/>
                <a:ea typeface="Times New Roman" panose="02020603050405020304" pitchFamily="18" charset="0"/>
                <a:cs typeface="Arial" panose="020B0604020202020204" pitchFamily="34" charset="0"/>
              </a:rPr>
              <a:t> : Rhinopharyngites, angines récidivantes, otites </a:t>
            </a:r>
            <a:r>
              <a:rPr lang="fr-FR" altLang="fr-FR" sz="1600" dirty="0" err="1">
                <a:solidFill>
                  <a:srgbClr val="333399"/>
                </a:solidFill>
                <a:latin typeface="+mj-lt"/>
                <a:ea typeface="Times New Roman" panose="02020603050405020304" pitchFamily="18" charset="0"/>
                <a:cs typeface="Arial" panose="020B0604020202020204" pitchFamily="34" charset="0"/>
              </a:rPr>
              <a:t>séromuqueuses</a:t>
            </a:r>
            <a:endParaRPr lang="fr-FR" altLang="fr-FR" sz="1600" dirty="0">
              <a:solidFill>
                <a:srgbClr val="333399"/>
              </a:solidFill>
              <a:latin typeface="+mj-lt"/>
              <a:ea typeface="Times New Roman" panose="02020603050405020304" pitchFamily="18" charset="0"/>
              <a:cs typeface="Arial" panose="020B0604020202020204" pitchFamily="34" charset="0"/>
            </a:endParaRPr>
          </a:p>
          <a:p>
            <a:pPr marL="285750" indent="-285750" eaLnBrk="0" hangingPunct="0">
              <a:lnSpc>
                <a:spcPct val="200000"/>
              </a:lnSpc>
              <a:buClr>
                <a:srgbClr val="000000"/>
              </a:buClr>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Dermatologie</a:t>
            </a:r>
            <a:r>
              <a:rPr lang="fr-FR" altLang="fr-FR" sz="1600" dirty="0">
                <a:solidFill>
                  <a:srgbClr val="333399"/>
                </a:solidFill>
                <a:latin typeface="+mj-lt"/>
                <a:ea typeface="Times New Roman" panose="02020603050405020304" pitchFamily="18" charset="0"/>
                <a:cs typeface="Arial" panose="020B0604020202020204" pitchFamily="34" charset="0"/>
              </a:rPr>
              <a:t> : </a:t>
            </a:r>
            <a:r>
              <a:rPr lang="fr-FR" altLang="fr-FR" sz="1600" b="1" dirty="0">
                <a:solidFill>
                  <a:srgbClr val="95C41D"/>
                </a:solidFill>
                <a:latin typeface="+mj-lt"/>
                <a:ea typeface="Times New Roman" panose="02020603050405020304" pitchFamily="18" charset="0"/>
                <a:cs typeface="Arial" panose="020B0604020202020204" pitchFamily="34" charset="0"/>
              </a:rPr>
              <a:t>verrues, acnés juvéniles</a:t>
            </a:r>
            <a:r>
              <a:rPr lang="fr-FR" altLang="fr-FR" sz="1600" dirty="0">
                <a:solidFill>
                  <a:srgbClr val="95C41D"/>
                </a:solidFill>
                <a:latin typeface="+mj-lt"/>
                <a:ea typeface="Times New Roman" panose="02020603050405020304" pitchFamily="18" charset="0"/>
                <a:cs typeface="Arial" panose="020B0604020202020204" pitchFamily="34" charset="0"/>
              </a:rPr>
              <a:t> </a:t>
            </a:r>
            <a:r>
              <a:rPr lang="fr-FR" altLang="fr-FR" sz="1600" dirty="0">
                <a:solidFill>
                  <a:srgbClr val="333399"/>
                </a:solidFill>
                <a:latin typeface="+mj-lt"/>
                <a:ea typeface="Times New Roman" panose="02020603050405020304" pitchFamily="18" charset="0"/>
                <a:cs typeface="Arial" panose="020B0604020202020204" pitchFamily="34" charset="0"/>
              </a:rPr>
              <a:t>ou rosacées, papillomes, condylomes</a:t>
            </a:r>
          </a:p>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Urologie</a:t>
            </a:r>
            <a:r>
              <a:rPr lang="fr-FR" altLang="fr-FR" sz="1600" dirty="0">
                <a:solidFill>
                  <a:srgbClr val="333399"/>
                </a:solidFill>
                <a:latin typeface="+mj-lt"/>
                <a:ea typeface="Times New Roman" panose="02020603050405020304" pitchFamily="18" charset="0"/>
                <a:cs typeface="Arial" panose="020B0604020202020204" pitchFamily="34" charset="0"/>
              </a:rPr>
              <a:t>: infections urinaires chroniques, hypertrophies prostatiques</a:t>
            </a:r>
          </a:p>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Gynécologie</a:t>
            </a:r>
            <a:r>
              <a:rPr lang="fr-FR" altLang="fr-FR" sz="1600" dirty="0">
                <a:solidFill>
                  <a:srgbClr val="333399"/>
                </a:solidFill>
                <a:latin typeface="+mj-lt"/>
                <a:ea typeface="Times New Roman" panose="02020603050405020304" pitchFamily="18" charset="0"/>
                <a:cs typeface="Arial" panose="020B0604020202020204" pitchFamily="34" charset="0"/>
              </a:rPr>
              <a:t> : leucorrhée, fibrome, polype</a:t>
            </a:r>
          </a:p>
          <a:p>
            <a:pPr marL="285750" indent="-285750" eaLnBrk="0" hangingPunct="0">
              <a:lnSpc>
                <a:spcPct val="200000"/>
              </a:lnSpc>
              <a:buFont typeface="Arial" panose="020B0604020202020204" pitchFamily="34" charset="0"/>
              <a:buChar char="•"/>
              <a:defRPr/>
            </a:pPr>
            <a:r>
              <a:rPr lang="fr-FR" altLang="fr-FR" sz="1600" b="1" dirty="0">
                <a:solidFill>
                  <a:srgbClr val="333399"/>
                </a:solidFill>
                <a:latin typeface="+mj-lt"/>
                <a:ea typeface="Times New Roman" panose="02020603050405020304" pitchFamily="18" charset="0"/>
                <a:cs typeface="Arial" panose="020B0604020202020204" pitchFamily="34" charset="0"/>
              </a:rPr>
              <a:t>Neurologie</a:t>
            </a:r>
            <a:r>
              <a:rPr lang="fr-FR" altLang="fr-FR" sz="1600" dirty="0">
                <a:solidFill>
                  <a:srgbClr val="333399"/>
                </a:solidFill>
                <a:latin typeface="+mj-lt"/>
                <a:ea typeface="Times New Roman" panose="02020603050405020304" pitchFamily="18" charset="0"/>
                <a:cs typeface="Arial" panose="020B0604020202020204" pitchFamily="34" charset="0"/>
              </a:rPr>
              <a:t> : névralgies</a:t>
            </a:r>
          </a:p>
        </p:txBody>
      </p:sp>
      <p:sp>
        <p:nvSpPr>
          <p:cNvPr id="434178"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Focus matière médicale</a:t>
            </a:r>
          </a:p>
        </p:txBody>
      </p:sp>
      <p:pic>
        <p:nvPicPr>
          <p:cNvPr id="434179" name="Picture 15" descr="thuya occidenta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71125" y="96838"/>
            <a:ext cx="163671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1"/>
          <p:cNvSpPr>
            <a:spLocks noChangeArrowheads="1"/>
          </p:cNvSpPr>
          <p:nvPr/>
        </p:nvSpPr>
        <p:spPr bwMode="auto">
          <a:xfrm>
            <a:off x="449263" y="1854200"/>
            <a:ext cx="3168650" cy="404813"/>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110000"/>
              </a:lnSpc>
              <a:spcBef>
                <a:spcPct val="10000"/>
              </a:spcBef>
              <a:spcAft>
                <a:spcPts val="0"/>
              </a:spcAft>
              <a:buClr>
                <a:srgbClr val="62C400"/>
              </a:buClr>
              <a:defRPr/>
            </a:pPr>
            <a:r>
              <a:rPr lang="fr-FR" altLang="fr-FR" sz="2000" b="1" dirty="0">
                <a:solidFill>
                  <a:srgbClr val="000090"/>
                </a:solidFill>
                <a:latin typeface="+mj-lt"/>
              </a:rPr>
              <a:t>Principales indications </a:t>
            </a:r>
            <a:r>
              <a:rPr lang="fr-FR" altLang="fr-FR" sz="1400" b="1" dirty="0">
                <a:solidFill>
                  <a:srgbClr val="000090"/>
                </a:solidFill>
                <a:latin typeface="+mj-lt"/>
              </a:rPr>
              <a:t>:</a:t>
            </a:r>
            <a:r>
              <a:rPr lang="fr-FR" altLang="fr-FR" dirty="0">
                <a:latin typeface="+mj-lt"/>
              </a:rPr>
              <a:t> </a:t>
            </a:r>
          </a:p>
        </p:txBody>
      </p:sp>
      <p:sp>
        <p:nvSpPr>
          <p:cNvPr id="434181" name="Text Box 30"/>
          <p:cNvSpPr txBox="1">
            <a:spLocks noChangeArrowheads="1"/>
          </p:cNvSpPr>
          <p:nvPr/>
        </p:nvSpPr>
        <p:spPr bwMode="auto">
          <a:xfrm>
            <a:off x="2397125" y="1046163"/>
            <a:ext cx="3983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95C41D"/>
                </a:solidFill>
                <a:ea typeface="MS PGothic" panose="020B0600070205080204" pitchFamily="34" charset="-128"/>
                <a:sym typeface="Wingdings" panose="05000000000000000000" pitchFamily="2" charset="2"/>
              </a:rPr>
              <a:t> Thuya occidentalis</a:t>
            </a:r>
            <a:endParaRPr lang="fr-FR" altLang="fr-FR" sz="2000" b="1">
              <a:solidFill>
                <a:srgbClr val="95C41D"/>
              </a:solidFill>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7102"/>
                                        </p:tgtEl>
                                        <p:attrNameLst>
                                          <p:attrName>style.visibility</p:attrName>
                                        </p:attrNameLst>
                                      </p:cBhvr>
                                      <p:to>
                                        <p:strVal val="visible"/>
                                      </p:to>
                                    </p:set>
                                    <p:animEffect transition="in" filter="fade">
                                      <p:cBhvr>
                                        <p:cTn id="7" dur="500"/>
                                        <p:tgtEl>
                                          <p:spTgt spid="21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Espace réservé du contenu 2"/>
          <p:cNvSpPr>
            <a:spLocks noGrp="1"/>
          </p:cNvSpPr>
          <p:nvPr>
            <p:ph idx="4294967295"/>
          </p:nvPr>
        </p:nvSpPr>
        <p:spPr bwMode="auto">
          <a:xfrm>
            <a:off x="1295400" y="2552700"/>
            <a:ext cx="10515600" cy="3217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3"/>
              </a:buBlip>
            </a:pPr>
            <a:r>
              <a:rPr lang="fr-FR" altLang="fr-FR" sz="2000" b="1">
                <a:solidFill>
                  <a:srgbClr val="000099"/>
                </a:solidFill>
              </a:rPr>
              <a:t>Maladie infectieuse infantile virale</a:t>
            </a:r>
          </a:p>
          <a:p>
            <a:pPr eaLnBrk="1" hangingPunct="1">
              <a:lnSpc>
                <a:spcPct val="150000"/>
              </a:lnSpc>
              <a:buFontTx/>
              <a:buBlip>
                <a:blip r:embed="rId3"/>
              </a:buBlip>
            </a:pPr>
            <a:r>
              <a:rPr lang="fr-FR" altLang="fr-FR" sz="2000" b="1">
                <a:solidFill>
                  <a:srgbClr val="000099"/>
                </a:solidFill>
              </a:rPr>
              <a:t>Le plus souvent bénigne</a:t>
            </a:r>
          </a:p>
          <a:p>
            <a:pPr eaLnBrk="1" hangingPunct="1">
              <a:lnSpc>
                <a:spcPct val="150000"/>
              </a:lnSpc>
              <a:buFontTx/>
              <a:buBlip>
                <a:blip r:embed="rId3"/>
              </a:buBlip>
            </a:pPr>
            <a:r>
              <a:rPr lang="fr-FR" altLang="fr-FR" sz="2000">
                <a:solidFill>
                  <a:srgbClr val="000099"/>
                </a:solidFill>
              </a:rPr>
              <a:t>Touche plus particulièrement les enfants âgés de 6 mois à 4 ans </a:t>
            </a:r>
          </a:p>
          <a:p>
            <a:pPr eaLnBrk="1" hangingPunct="1">
              <a:lnSpc>
                <a:spcPct val="150000"/>
              </a:lnSpc>
              <a:buFontTx/>
              <a:buBlip>
                <a:blip r:embed="rId3"/>
              </a:buBlip>
            </a:pPr>
            <a:r>
              <a:rPr lang="fr-FR" altLang="fr-FR" sz="2000">
                <a:solidFill>
                  <a:srgbClr val="000099"/>
                </a:solidFill>
              </a:rPr>
              <a:t>Fièvre, éruption vésiculeuse avec possible ulcération (paumes de mains, plantes des pieds, bouche), refus de s’alimenter</a:t>
            </a:r>
          </a:p>
          <a:p>
            <a:pPr eaLnBrk="1" hangingPunct="1"/>
            <a:endParaRPr lang="fr-FR" altLang="fr-FR" sz="2000"/>
          </a:p>
          <a:p>
            <a:pPr eaLnBrk="1" hangingPunct="1"/>
            <a:endParaRPr lang="fr-FR" altLang="fr-FR" sz="2000"/>
          </a:p>
        </p:txBody>
      </p:sp>
      <p:sp>
        <p:nvSpPr>
          <p:cNvPr id="8" name="Espace réservé du contenu 2"/>
          <p:cNvSpPr txBox="1">
            <a:spLocks/>
          </p:cNvSpPr>
          <p:nvPr/>
        </p:nvSpPr>
        <p:spPr>
          <a:xfrm>
            <a:off x="276225" y="1649413"/>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sp>
        <p:nvSpPr>
          <p:cNvPr id="436227" name="Text Box 8"/>
          <p:cNvSpPr txBox="1">
            <a:spLocks noChangeArrowheads="1"/>
          </p:cNvSpPr>
          <p:nvPr/>
        </p:nvSpPr>
        <p:spPr bwMode="auto">
          <a:xfrm>
            <a:off x="2397125" y="1062038"/>
            <a:ext cx="503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Syndrome pieds-mains-bouche</a:t>
            </a:r>
          </a:p>
        </p:txBody>
      </p:sp>
      <p:sp>
        <p:nvSpPr>
          <p:cNvPr id="43622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500063" y="2670175"/>
            <a:ext cx="4903787" cy="1411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1600">
              <a:solidFill>
                <a:srgbClr val="000099"/>
              </a:solidFill>
            </a:endParaRPr>
          </a:p>
          <a:p>
            <a:pPr marL="342900" lvl="1" indent="-342900" eaLnBrk="1" hangingPunct="1">
              <a:buFontTx/>
              <a:buBlip>
                <a:blip r:embed="rId3"/>
              </a:buBlip>
            </a:pPr>
            <a:r>
              <a:rPr lang="fr-FR" altLang="fr-FR" sz="1600" b="1">
                <a:solidFill>
                  <a:srgbClr val="000099"/>
                </a:solidFill>
                <a:ea typeface="MS PGothic" panose="020B0600070205080204" pitchFamily="34" charset="-128"/>
              </a:rPr>
              <a:t>Petites vésicules contenant un liquide translucide</a:t>
            </a:r>
            <a:r>
              <a:rPr lang="fr-FR" altLang="fr-FR" sz="1600">
                <a:solidFill>
                  <a:srgbClr val="000099"/>
                </a:solidFill>
                <a:ea typeface="MS PGothic" panose="020B0600070205080204" pitchFamily="34" charset="-128"/>
              </a:rPr>
              <a:t>, citrin, reposant sur une base érythémateuse, brûlante et </a:t>
            </a:r>
            <a:r>
              <a:rPr lang="fr-FR" altLang="fr-FR" sz="1600" b="1">
                <a:solidFill>
                  <a:srgbClr val="000099"/>
                </a:solidFill>
                <a:ea typeface="MS PGothic" panose="020B0600070205080204" pitchFamily="34" charset="-128"/>
              </a:rPr>
              <a:t>prurigineuse</a:t>
            </a:r>
          </a:p>
        </p:txBody>
      </p:sp>
      <p:sp>
        <p:nvSpPr>
          <p:cNvPr id="438274" name="Text Box 8"/>
          <p:cNvSpPr txBox="1">
            <a:spLocks noChangeArrowheads="1"/>
          </p:cNvSpPr>
          <p:nvPr/>
        </p:nvSpPr>
        <p:spPr bwMode="auto">
          <a:xfrm>
            <a:off x="2365375" y="1058863"/>
            <a:ext cx="489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Syndrome pieds-mains-bouche</a:t>
            </a:r>
          </a:p>
        </p:txBody>
      </p:sp>
      <p:sp>
        <p:nvSpPr>
          <p:cNvPr id="8" name="Text Box 6"/>
          <p:cNvSpPr>
            <a:spLocks noChangeArrowheads="1"/>
          </p:cNvSpPr>
          <p:nvPr/>
        </p:nvSpPr>
        <p:spPr bwMode="auto">
          <a:xfrm>
            <a:off x="6929438" y="4198938"/>
            <a:ext cx="420687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Mercurius corrosivus 9 CH</a:t>
            </a:r>
          </a:p>
          <a:p>
            <a:pPr algn="r"/>
            <a:r>
              <a:rPr lang="fr-FR" altLang="fr-FR" sz="1600">
                <a:solidFill>
                  <a:srgbClr val="000090"/>
                </a:solidFill>
                <a:ea typeface="MS PGothic" panose="020B0600070205080204" pitchFamily="34" charset="-128"/>
                <a:cs typeface="Arial" panose="020B0604020202020204" pitchFamily="34" charset="0"/>
              </a:rPr>
              <a:t>5 granules avant les 3 repas et au coucher</a:t>
            </a:r>
          </a:p>
        </p:txBody>
      </p:sp>
      <p:sp>
        <p:nvSpPr>
          <p:cNvPr id="2" name="Rectangle 1"/>
          <p:cNvSpPr>
            <a:spLocks noChangeArrowheads="1"/>
          </p:cNvSpPr>
          <p:nvPr/>
        </p:nvSpPr>
        <p:spPr bwMode="auto">
          <a:xfrm>
            <a:off x="500063" y="4318000"/>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MS PGothic" panose="020B0600070205080204" pitchFamily="34" charset="-128"/>
              </a:rPr>
              <a:t>Stomatite</a:t>
            </a:r>
            <a:r>
              <a:rPr lang="fr-FR" altLang="fr-FR" sz="1600">
                <a:solidFill>
                  <a:srgbClr val="000099"/>
                </a:solidFill>
                <a:ea typeface="MS PGothic" panose="020B0600070205080204" pitchFamily="34" charset="-128"/>
              </a:rPr>
              <a:t> ulcéro-hémorragique, </a:t>
            </a:r>
          </a:p>
          <a:p>
            <a:pPr lvl="1"/>
            <a:r>
              <a:rPr lang="fr-FR" altLang="fr-FR" sz="1600">
                <a:solidFill>
                  <a:srgbClr val="000099"/>
                </a:solidFill>
                <a:ea typeface="MS PGothic" panose="020B0600070205080204" pitchFamily="34" charset="-128"/>
              </a:rPr>
              <a:t>     hyper salivation fétide</a:t>
            </a:r>
          </a:p>
        </p:txBody>
      </p:sp>
      <p:sp>
        <p:nvSpPr>
          <p:cNvPr id="10" name="Text Box 6"/>
          <p:cNvSpPr>
            <a:spLocks noChangeArrowheads="1"/>
          </p:cNvSpPr>
          <p:nvPr/>
        </p:nvSpPr>
        <p:spPr bwMode="auto">
          <a:xfrm>
            <a:off x="6929438" y="2973388"/>
            <a:ext cx="420687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Rhus toxicodendron 9 CH</a:t>
            </a:r>
          </a:p>
          <a:p>
            <a:pPr algn="r"/>
            <a:r>
              <a:rPr lang="fr-FR" altLang="fr-FR" sz="1600">
                <a:solidFill>
                  <a:srgbClr val="000090"/>
                </a:solidFill>
                <a:ea typeface="MS PGothic" panose="020B0600070205080204" pitchFamily="34" charset="-128"/>
                <a:cs typeface="Arial" panose="020B0604020202020204" pitchFamily="34" charset="0"/>
              </a:rPr>
              <a:t>5 granules avant les 3 repas et au coucher</a:t>
            </a:r>
          </a:p>
        </p:txBody>
      </p:sp>
      <p:sp>
        <p:nvSpPr>
          <p:cNvPr id="11" name="Text Box 6"/>
          <p:cNvSpPr>
            <a:spLocks noChangeArrowheads="1"/>
          </p:cNvSpPr>
          <p:nvPr/>
        </p:nvSpPr>
        <p:spPr bwMode="auto">
          <a:xfrm>
            <a:off x="8374063" y="5395913"/>
            <a:ext cx="27622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ea typeface="MS PGothic" panose="020B0600070205080204" pitchFamily="34" charset="-128"/>
                <a:cs typeface="Arial" panose="020B0604020202020204" pitchFamily="34" charset="0"/>
              </a:rPr>
              <a:t>Sulfur iodatum 15 CH </a:t>
            </a:r>
          </a:p>
          <a:p>
            <a:pPr algn="r"/>
            <a:r>
              <a:rPr lang="fr-FR" altLang="fr-FR" sz="1600">
                <a:solidFill>
                  <a:srgbClr val="000090"/>
                </a:solidFill>
                <a:ea typeface="MS PGothic" panose="020B0600070205080204" pitchFamily="34" charset="-128"/>
                <a:cs typeface="Arial" panose="020B0604020202020204" pitchFamily="34" charset="0"/>
              </a:rPr>
              <a:t>1 dose</a:t>
            </a:r>
          </a:p>
        </p:txBody>
      </p:sp>
      <p:sp>
        <p:nvSpPr>
          <p:cNvPr id="12" name="Rectangle 11"/>
          <p:cNvSpPr>
            <a:spLocks noChangeArrowheads="1"/>
          </p:cNvSpPr>
          <p:nvPr/>
        </p:nvSpPr>
        <p:spPr bwMode="auto">
          <a:xfrm>
            <a:off x="500063" y="5524500"/>
            <a:ext cx="3705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En fin de maladie, </a:t>
            </a:r>
            <a:r>
              <a:rPr lang="fr-FR" altLang="fr-FR" sz="1600" b="1">
                <a:solidFill>
                  <a:srgbClr val="000099"/>
                </a:solidFill>
              </a:rPr>
              <a:t>convalescence</a:t>
            </a:r>
          </a:p>
        </p:txBody>
      </p:sp>
      <p:sp>
        <p:nvSpPr>
          <p:cNvPr id="13" name="Text Box 32"/>
          <p:cNvSpPr txBox="1">
            <a:spLocks noChangeArrowheads="1"/>
          </p:cNvSpPr>
          <p:nvPr/>
        </p:nvSpPr>
        <p:spPr bwMode="auto">
          <a:xfrm>
            <a:off x="2859088" y="6315075"/>
            <a:ext cx="551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sz="1600">
                <a:solidFill>
                  <a:srgbClr val="000099"/>
                </a:solidFill>
                <a:ea typeface="MS PGothic" panose="020B0600070205080204" pitchFamily="34" charset="-128"/>
                <a:cs typeface="Arial" panose="020B0604020202020204" pitchFamily="34" charset="0"/>
              </a:rPr>
              <a:t>Dissoudre si besoin les granules dans un peu d’eau </a:t>
            </a:r>
          </a:p>
        </p:txBody>
      </p:sp>
      <p:sp>
        <p:nvSpPr>
          <p:cNvPr id="14" name="Text Box 3"/>
          <p:cNvSpPr txBox="1">
            <a:spLocks noChangeArrowheads="1"/>
          </p:cNvSpPr>
          <p:nvPr/>
        </p:nvSpPr>
        <p:spPr bwMode="auto">
          <a:xfrm>
            <a:off x="500063" y="1763713"/>
            <a:ext cx="4854575" cy="338137"/>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Aphtes sur la langue et la face interne des joues</a:t>
            </a:r>
          </a:p>
        </p:txBody>
      </p:sp>
      <p:sp>
        <p:nvSpPr>
          <p:cNvPr id="16" name="Text Box 6"/>
          <p:cNvSpPr txBox="1">
            <a:spLocks noChangeArrowheads="1"/>
          </p:cNvSpPr>
          <p:nvPr/>
        </p:nvSpPr>
        <p:spPr bwMode="auto">
          <a:xfrm>
            <a:off x="6894513" y="1738313"/>
            <a:ext cx="4241800"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Borax 9 CH</a:t>
            </a:r>
          </a:p>
          <a:p>
            <a:pPr algn="r" fontAlgn="auto">
              <a:spcBef>
                <a:spcPts val="0"/>
              </a:spcBef>
              <a:spcAft>
                <a:spcPts val="0"/>
              </a:spcAft>
              <a:defRPr/>
            </a:pPr>
            <a:r>
              <a:rPr lang="fr-FR" altLang="fr-FR" sz="1600" dirty="0">
                <a:solidFill>
                  <a:srgbClr val="000090"/>
                </a:solidFill>
                <a:latin typeface="+mj-lt"/>
              </a:rPr>
              <a:t>5 granules </a:t>
            </a:r>
            <a:r>
              <a:rPr lang="fr-FR" altLang="fr-FR" sz="1600" dirty="0">
                <a:solidFill>
                  <a:srgbClr val="000090"/>
                </a:solidFill>
                <a:latin typeface="Arial"/>
              </a:rPr>
              <a:t>avant les 3 repas et au coucher</a:t>
            </a:r>
          </a:p>
        </p:txBody>
      </p:sp>
      <p:sp>
        <p:nvSpPr>
          <p:cNvPr id="43828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2" grpId="0"/>
      <p:bldP spid="10" grpId="0" animBg="1"/>
      <p:bldP spid="11" grpId="0" animBg="1"/>
      <p:bldP spid="12" grpId="0"/>
      <p:bldP spid="13" grpId="0"/>
      <p:bldP spid="14" grpId="0"/>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Varicelle</a:t>
            </a:r>
          </a:p>
        </p:txBody>
      </p:sp>
      <p:sp>
        <p:nvSpPr>
          <p:cNvPr id="5" name="Espace réservé du contenu 2"/>
          <p:cNvSpPr txBox="1">
            <a:spLocks/>
          </p:cNvSpPr>
          <p:nvPr/>
        </p:nvSpPr>
        <p:spPr>
          <a:xfrm>
            <a:off x="246063" y="1196975"/>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fontAlgn="auto">
              <a:spcBef>
                <a:spcPts val="0"/>
              </a:spcBef>
              <a:spcAft>
                <a:spcPts val="0"/>
              </a:spcAft>
              <a:buFontTx/>
              <a:buNone/>
              <a:defRPr/>
            </a:pPr>
            <a:endParaRPr lang="fr-FR" dirty="0"/>
          </a:p>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endParaRPr lang="fr-FR" dirty="0"/>
          </a:p>
        </p:txBody>
      </p:sp>
      <p:sp>
        <p:nvSpPr>
          <p:cNvPr id="440323" name="Text Box 3"/>
          <p:cNvSpPr txBox="1">
            <a:spLocks noChangeArrowheads="1"/>
          </p:cNvSpPr>
          <p:nvPr/>
        </p:nvSpPr>
        <p:spPr bwMode="auto">
          <a:xfrm>
            <a:off x="830263" y="2497138"/>
            <a:ext cx="8139112"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defRPr>
                <a:solidFill>
                  <a:schemeClr val="tx1"/>
                </a:solidFill>
                <a:latin typeface="Arial" panose="020B0604020202020204" pitchFamily="34" charset="0"/>
              </a:defRPr>
            </a:lvl1pPr>
            <a:lvl2pPr marL="98583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Maladie infantile </a:t>
            </a:r>
            <a:r>
              <a:rPr lang="fr-FR" altLang="fr-FR" sz="2000" b="1">
                <a:solidFill>
                  <a:srgbClr val="000099"/>
                </a:solidFill>
                <a:ea typeface="MS PGothic" panose="020B0600070205080204" pitchFamily="34" charset="-128"/>
                <a:cs typeface="Arial" panose="020B0604020202020204" pitchFamily="34" charset="0"/>
              </a:rPr>
              <a:t>très contagieuse</a:t>
            </a:r>
          </a:p>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Primo-infection due au virus de la varicelle et du zona (VZV),</a:t>
            </a:r>
          </a:p>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Incubation : 14 jours en moyenne</a:t>
            </a:r>
          </a:p>
          <a:p>
            <a:pPr>
              <a:lnSpc>
                <a:spcPct val="12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Symptômes :</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fièvre modérée</a:t>
            </a:r>
            <a:r>
              <a:rPr lang="fr-FR" altLang="fr-FR" sz="2000">
                <a:solidFill>
                  <a:srgbClr val="000099"/>
                </a:solidFill>
                <a:ea typeface="MS PGothic" panose="020B0600070205080204" pitchFamily="34" charset="-128"/>
                <a:cs typeface="Arial" panose="020B0604020202020204" pitchFamily="34" charset="0"/>
              </a:rPr>
              <a:t> jusqu'à 38 °C, </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éruption de </a:t>
            </a:r>
            <a:r>
              <a:rPr lang="fr-FR" altLang="fr-FR" sz="2000" b="1">
                <a:solidFill>
                  <a:srgbClr val="000099"/>
                </a:solidFill>
                <a:ea typeface="MS PGothic" panose="020B0600070205080204" pitchFamily="34" charset="-128"/>
                <a:cs typeface="Arial" panose="020B0604020202020204" pitchFamily="34" charset="0"/>
              </a:rPr>
              <a:t>petites macules rosées</a:t>
            </a:r>
            <a:r>
              <a:rPr lang="fr-FR" altLang="fr-FR" sz="2000">
                <a:solidFill>
                  <a:srgbClr val="000099"/>
                </a:solidFill>
                <a:ea typeface="MS PGothic" panose="020B0600070205080204" pitchFamily="34" charset="-128"/>
                <a:cs typeface="Arial" panose="020B0604020202020204" pitchFamily="34" charset="0"/>
              </a:rPr>
              <a:t>, fugaces </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vésicules avec liquide clair</a:t>
            </a: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puis trouble</a:t>
            </a:r>
            <a:r>
              <a:rPr lang="fr-FR" altLang="fr-FR" sz="2000">
                <a:solidFill>
                  <a:srgbClr val="000099"/>
                </a:solidFill>
                <a:ea typeface="MS PGothic" panose="020B0600070205080204" pitchFamily="34" charset="-128"/>
                <a:cs typeface="Arial" panose="020B0604020202020204" pitchFamily="34" charset="0"/>
              </a:rPr>
              <a:t> + </a:t>
            </a:r>
            <a:r>
              <a:rPr lang="fr-FR" altLang="fr-FR" sz="2000" b="1">
                <a:solidFill>
                  <a:srgbClr val="000099"/>
                </a:solidFill>
                <a:ea typeface="MS PGothic" panose="020B0600070205080204" pitchFamily="34" charset="-128"/>
                <a:cs typeface="Arial" panose="020B0604020202020204" pitchFamily="34" charset="0"/>
              </a:rPr>
              <a:t>prurit</a:t>
            </a:r>
            <a:r>
              <a:rPr lang="fr-FR" altLang="fr-FR" sz="2000">
                <a:solidFill>
                  <a:srgbClr val="000099"/>
                </a:solidFill>
                <a:ea typeface="MS PGothic" panose="020B0600070205080204" pitchFamily="34" charset="-128"/>
                <a:cs typeface="Arial" panose="020B0604020202020204" pitchFamily="34" charset="0"/>
              </a:rPr>
              <a:t> </a:t>
            </a:r>
            <a:r>
              <a:rPr lang="fr-FR" altLang="fr-FR" sz="2000" b="1">
                <a:solidFill>
                  <a:srgbClr val="000099"/>
                </a:solidFill>
                <a:ea typeface="MS PGothic" panose="020B0600070205080204" pitchFamily="34" charset="-128"/>
                <a:cs typeface="Arial" panose="020B0604020202020204" pitchFamily="34" charset="0"/>
              </a:rPr>
              <a:t>intense</a:t>
            </a:r>
          </a:p>
          <a:p>
            <a:pPr lvl="1">
              <a:lnSpc>
                <a:spcPct val="120000"/>
              </a:lnSpc>
              <a:buClr>
                <a:srgbClr val="33CC33"/>
              </a:buClr>
            </a:pPr>
            <a:r>
              <a:rPr lang="fr-FR" altLang="fr-FR" sz="2000">
                <a:solidFill>
                  <a:srgbClr val="000099"/>
                </a:solidFill>
                <a:ea typeface="MS PGothic" panose="020B0600070205080204" pitchFamily="34" charset="-128"/>
                <a:cs typeface="Arial" panose="020B0604020202020204" pitchFamily="34" charset="0"/>
              </a:rPr>
              <a:t>- croûtes</a:t>
            </a:r>
          </a:p>
          <a:p>
            <a:pPr>
              <a:lnSpc>
                <a:spcPct val="150000"/>
              </a:lnSpc>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Lésions de grattage pouvant induire des cicatrices</a:t>
            </a:r>
          </a:p>
          <a:p>
            <a:pPr lvl="1"/>
            <a:endParaRPr lang="fr-FR" altLang="fr-FR" sz="2000">
              <a:solidFill>
                <a:srgbClr val="000099"/>
              </a:solidFill>
              <a:ea typeface="MS PGothic" panose="020B0600070205080204" pitchFamily="34" charset="-128"/>
              <a:cs typeface="Arial" panose="020B0604020202020204" pitchFamily="34" charset="0"/>
            </a:endParaRPr>
          </a:p>
        </p:txBody>
      </p:sp>
      <p:pic>
        <p:nvPicPr>
          <p:cNvPr id="2052" name="Picture 4" descr="Résultat de recherche d'images pour &quot;image varicelle&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57211" y="1352698"/>
            <a:ext cx="3057525" cy="1720553"/>
          </a:xfrm>
          <a:prstGeom prst="rect">
            <a:avLst/>
          </a:prstGeom>
          <a:ln>
            <a:noFill/>
          </a:ln>
          <a:effectLst>
            <a:softEdge rad="112500"/>
          </a:effectLst>
        </p:spPr>
      </p:pic>
      <p:sp>
        <p:nvSpPr>
          <p:cNvPr id="44032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5"/>
          <p:cNvSpPr>
            <a:spLocks noChangeArrowheads="1"/>
          </p:cNvSpPr>
          <p:nvPr/>
        </p:nvSpPr>
        <p:spPr bwMode="auto">
          <a:xfrm>
            <a:off x="3576638" y="3767138"/>
            <a:ext cx="6048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MS PGothic"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MS PGothic" panose="020B0600070205080204" pitchFamily="34" charset="-128"/>
                <a:cs typeface="Arial" panose="020B0604020202020204" pitchFamily="34" charset="0"/>
              </a:rPr>
              <a:t>Individuellement</a:t>
            </a:r>
          </a:p>
          <a:p>
            <a:pPr eaLnBrk="0" hangingPunct="0">
              <a:spcBef>
                <a:spcPct val="30000"/>
              </a:spcBef>
              <a:buClr>
                <a:srgbClr val="000099"/>
              </a:buClr>
              <a:buFontTx/>
              <a:buBlip>
                <a:blip r:embed="rId3"/>
              </a:buBlip>
            </a:pPr>
            <a:r>
              <a:rPr lang="fr-FR" altLang="fr-FR">
                <a:solidFill>
                  <a:srgbClr val="000099"/>
                </a:solidFill>
                <a:ea typeface="MS PGothic" panose="020B0600070205080204" pitchFamily="34" charset="-128"/>
                <a:cs typeface="Arial" panose="020B0604020202020204" pitchFamily="34" charset="0"/>
              </a:rPr>
              <a:t>Répondre au questionnaire</a:t>
            </a:r>
          </a:p>
        </p:txBody>
      </p:sp>
      <p:sp>
        <p:nvSpPr>
          <p:cNvPr id="294915"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
        <p:nvSpPr>
          <p:cNvPr id="294916" name="ZoneTexte 8"/>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Évaluation des pratiques professionnelles</a:t>
            </a:r>
          </a:p>
        </p:txBody>
      </p:sp>
      <p:sp>
        <p:nvSpPr>
          <p:cNvPr id="29491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Rectangle 19"/>
          <p:cNvSpPr>
            <a:spLocks noChangeArrowheads="1"/>
          </p:cNvSpPr>
          <p:nvPr/>
        </p:nvSpPr>
        <p:spPr bwMode="auto">
          <a:xfrm>
            <a:off x="5232400" y="1862138"/>
            <a:ext cx="69596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 lieux de vos pratiques professionnelles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Varicelle</a:t>
            </a:r>
          </a:p>
        </p:txBody>
      </p:sp>
      <p:sp>
        <p:nvSpPr>
          <p:cNvPr id="5" name="Espace réservé du contenu 2"/>
          <p:cNvSpPr txBox="1">
            <a:spLocks/>
          </p:cNvSpPr>
          <p:nvPr/>
        </p:nvSpPr>
        <p:spPr>
          <a:xfrm>
            <a:off x="279400" y="1377950"/>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a:t>
            </a:r>
            <a:r>
              <a:rPr lang="fr-FR" sz="2000" b="1" dirty="0">
                <a:solidFill>
                  <a:srgbClr val="000099"/>
                </a:solidFill>
                <a:cs typeface="Arial" panose="020B0604020202020204" pitchFamily="34" charset="0"/>
              </a:rPr>
              <a:t> </a:t>
            </a:r>
            <a:r>
              <a:rPr lang="fr-FR" sz="2000" dirty="0">
                <a:solidFill>
                  <a:srgbClr val="000099"/>
                </a:solidFill>
                <a:cs typeface="Arial" panose="020B0604020202020204" pitchFamily="34" charset="0"/>
              </a:rPr>
              <a:t>(ANSM 2004, Société Française de Dermatologie 2014)</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442371" name="ZoneTexte 5"/>
          <p:cNvSpPr txBox="1">
            <a:spLocks noChangeArrowheads="1"/>
          </p:cNvSpPr>
          <p:nvPr/>
        </p:nvSpPr>
        <p:spPr bwMode="auto">
          <a:xfrm>
            <a:off x="612775" y="2659063"/>
            <a:ext cx="103060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Char char="-"/>
            </a:pPr>
            <a:r>
              <a:rPr lang="fr-FR" altLang="fr-FR">
                <a:solidFill>
                  <a:srgbClr val="000099"/>
                </a:solidFill>
              </a:rPr>
              <a:t>Utilisation d’AINS et d’aspirine </a:t>
            </a:r>
            <a:r>
              <a:rPr lang="fr-FR" altLang="fr-FR" b="1">
                <a:solidFill>
                  <a:srgbClr val="000099"/>
                </a:solidFill>
              </a:rPr>
              <a:t>à éviter </a:t>
            </a:r>
            <a:r>
              <a:rPr lang="fr-FR" altLang="fr-FR" baseline="30000">
                <a:solidFill>
                  <a:srgbClr val="000099"/>
                </a:solidFill>
              </a:rPr>
              <a:t>(1)</a:t>
            </a:r>
          </a:p>
          <a:p>
            <a:pPr>
              <a:buFontTx/>
              <a:buChar char="-"/>
            </a:pPr>
            <a:endParaRPr lang="fr-FR" altLang="fr-FR">
              <a:solidFill>
                <a:srgbClr val="000099"/>
              </a:solidFill>
            </a:endParaRPr>
          </a:p>
          <a:p>
            <a:pPr>
              <a:buFontTx/>
              <a:buChar char="-"/>
            </a:pPr>
            <a:r>
              <a:rPr lang="fr-FR" altLang="fr-FR" b="1">
                <a:solidFill>
                  <a:srgbClr val="000099"/>
                </a:solidFill>
              </a:rPr>
              <a:t>Soins locaux </a:t>
            </a:r>
            <a:r>
              <a:rPr lang="fr-FR" altLang="fr-FR" baseline="30000">
                <a:solidFill>
                  <a:srgbClr val="000099"/>
                </a:solidFill>
              </a:rPr>
              <a:t>(2)</a:t>
            </a:r>
            <a:r>
              <a:rPr lang="fr-FR" altLang="fr-FR">
                <a:solidFill>
                  <a:srgbClr val="000099"/>
                </a:solidFill>
              </a:rPr>
              <a:t> :</a:t>
            </a:r>
          </a:p>
          <a:p>
            <a:pPr lvl="1">
              <a:spcBef>
                <a:spcPts val="600"/>
              </a:spcBef>
              <a:buFontTx/>
              <a:buChar char="-"/>
            </a:pPr>
            <a:r>
              <a:rPr lang="fr-FR" altLang="fr-FR">
                <a:solidFill>
                  <a:srgbClr val="000099"/>
                </a:solidFill>
              </a:rPr>
              <a:t>Pas de talc ni aucun produit contenant antibiotique, antiviral, antiprurigineux ou anesthésiques. </a:t>
            </a:r>
          </a:p>
          <a:p>
            <a:pPr lvl="1">
              <a:spcBef>
                <a:spcPts val="600"/>
              </a:spcBef>
              <a:buFontTx/>
              <a:buChar char="-"/>
            </a:pPr>
            <a:r>
              <a:rPr lang="fr-FR" altLang="fr-FR">
                <a:solidFill>
                  <a:srgbClr val="000099"/>
                </a:solidFill>
              </a:rPr>
              <a:t>Éviter le bain ; préférer les douches à l'eau tiède avec un savon ou lavant dermatologique.</a:t>
            </a:r>
          </a:p>
          <a:p>
            <a:pPr lvl="1">
              <a:spcBef>
                <a:spcPts val="600"/>
              </a:spcBef>
              <a:buFontTx/>
              <a:buChar char="-"/>
            </a:pPr>
            <a:r>
              <a:rPr lang="fr-FR" altLang="fr-FR">
                <a:solidFill>
                  <a:srgbClr val="000099"/>
                </a:solidFill>
              </a:rPr>
              <a:t>Utilisation possible d’antiseptique (chlorhexidine) et de crèmes cicatrisantes et antiseptiques (sulfate de cuivre, sulfate de zinc)</a:t>
            </a:r>
          </a:p>
        </p:txBody>
      </p:sp>
      <p:sp>
        <p:nvSpPr>
          <p:cNvPr id="442372" name="ZoneTexte 6"/>
          <p:cNvSpPr txBox="1">
            <a:spLocks noChangeArrowheads="1"/>
          </p:cNvSpPr>
          <p:nvPr/>
        </p:nvSpPr>
        <p:spPr bwMode="auto">
          <a:xfrm>
            <a:off x="0" y="5907088"/>
            <a:ext cx="11436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a:solidFill>
                  <a:srgbClr val="000099"/>
                </a:solidFill>
              </a:rPr>
              <a:t>Sources : (1) ANSM lettre aux prescripteurs - Fièvre et douleur chez l’enfant atteint de varicelle : l’utilisation d’anti-inflammatoires non stéroïdiens n’est pas recommandé - juillet 2004</a:t>
            </a:r>
          </a:p>
          <a:p>
            <a:r>
              <a:rPr lang="fr-FR" altLang="fr-FR" sz="1000" i="1">
                <a:solidFill>
                  <a:srgbClr val="000099"/>
                </a:solidFill>
              </a:rPr>
              <a:t>(2) Société Française de Dermatologie - Recommandation sur les soins locaux en cas de varicelle, Eve PUZENAT, François AUBIN. Service de Dermatologie, CHU de Besançon -  septembre 2014</a:t>
            </a:r>
            <a:br>
              <a:rPr lang="fr-FR" altLang="fr-FR" sz="1000" i="1">
                <a:solidFill>
                  <a:srgbClr val="000099"/>
                </a:solidFill>
              </a:rPr>
            </a:br>
            <a:endParaRPr lang="fr-FR" altLang="fr-FR" sz="1000" i="1">
              <a:solidFill>
                <a:srgbClr val="000099"/>
              </a:solidFill>
            </a:endParaRPr>
          </a:p>
        </p:txBody>
      </p:sp>
      <p:sp>
        <p:nvSpPr>
          <p:cNvPr id="44237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Text Box 50"/>
          <p:cNvSpPr txBox="1">
            <a:spLocks noChangeArrowheads="1"/>
          </p:cNvSpPr>
          <p:nvPr/>
        </p:nvSpPr>
        <p:spPr bwMode="auto">
          <a:xfrm>
            <a:off x="2390775" y="1063625"/>
            <a:ext cx="7069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a:t>
            </a:r>
            <a:r>
              <a:rPr lang="fr-FR" altLang="fr-FR" sz="2000" b="1">
                <a:solidFill>
                  <a:srgbClr val="95C41D"/>
                </a:solidFill>
                <a:cs typeface="Arial" panose="020B0604020202020204" pitchFamily="34" charset="0"/>
              </a:rPr>
              <a:t>Varicelle</a:t>
            </a:r>
          </a:p>
        </p:txBody>
      </p:sp>
      <p:pic>
        <p:nvPicPr>
          <p:cNvPr id="444418" name="Imag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17138" y="1854200"/>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contenu 2"/>
          <p:cNvSpPr txBox="1">
            <a:spLocks/>
          </p:cNvSpPr>
          <p:nvPr/>
        </p:nvSpPr>
        <p:spPr>
          <a:xfrm>
            <a:off x="260350" y="1366838"/>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sp>
        <p:nvSpPr>
          <p:cNvPr id="444420" name="Espace réservé du contenu 1"/>
          <p:cNvSpPr txBox="1">
            <a:spLocks/>
          </p:cNvSpPr>
          <p:nvPr/>
        </p:nvSpPr>
        <p:spPr bwMode="auto">
          <a:xfrm>
            <a:off x="2220913" y="1930400"/>
            <a:ext cx="72390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Bef>
                <a:spcPct val="20000"/>
              </a:spcBef>
            </a:pPr>
            <a:endParaRPr lang="fr-FR" altLang="fr-FR" sz="2000" b="1" i="1" u="sng">
              <a:solidFill>
                <a:srgbClr val="000099"/>
              </a:solidFill>
            </a:endParaRPr>
          </a:p>
          <a:p>
            <a:pPr eaLnBrk="0" hangingPunct="0">
              <a:lnSpc>
                <a:spcPct val="150000"/>
              </a:lnSpc>
              <a:spcBef>
                <a:spcPct val="20000"/>
              </a:spcBef>
              <a:buFontTx/>
              <a:buBlip>
                <a:blip r:embed="rId4"/>
              </a:buBlip>
            </a:pPr>
            <a:r>
              <a:rPr lang="fr-FR" altLang="fr-FR" sz="2000">
                <a:solidFill>
                  <a:srgbClr val="000099"/>
                </a:solidFill>
              </a:rPr>
              <a:t>Si extension importante des lésions ou localisation oculaire</a:t>
            </a:r>
          </a:p>
          <a:p>
            <a:pPr eaLnBrk="0" hangingPunct="0">
              <a:lnSpc>
                <a:spcPct val="150000"/>
              </a:lnSpc>
              <a:spcBef>
                <a:spcPct val="20000"/>
              </a:spcBef>
              <a:buFontTx/>
              <a:buBlip>
                <a:blip r:embed="rId4"/>
              </a:buBlip>
            </a:pPr>
            <a:r>
              <a:rPr lang="fr-FR" altLang="fr-FR" sz="2000">
                <a:solidFill>
                  <a:srgbClr val="000099"/>
                </a:solidFill>
              </a:rPr>
              <a:t>Si signes de surinfection</a:t>
            </a:r>
          </a:p>
          <a:p>
            <a:pPr eaLnBrk="0" hangingPunct="0">
              <a:lnSpc>
                <a:spcPct val="150000"/>
              </a:lnSpc>
              <a:spcBef>
                <a:spcPct val="20000"/>
              </a:spcBef>
              <a:buFontTx/>
              <a:buBlip>
                <a:blip r:embed="rId4"/>
              </a:buBlip>
            </a:pPr>
            <a:r>
              <a:rPr lang="fr-FR" altLang="fr-FR" sz="2000">
                <a:solidFill>
                  <a:srgbClr val="000099"/>
                </a:solidFill>
              </a:rPr>
              <a:t>Si atteinte de l’état général</a:t>
            </a:r>
          </a:p>
        </p:txBody>
      </p:sp>
      <p:pic>
        <p:nvPicPr>
          <p:cNvPr id="444421"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4438" y="4883150"/>
            <a:ext cx="8159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2" name="Rectangle 8"/>
          <p:cNvSpPr>
            <a:spLocks noChangeArrowheads="1"/>
          </p:cNvSpPr>
          <p:nvPr/>
        </p:nvSpPr>
        <p:spPr bwMode="auto">
          <a:xfrm>
            <a:off x="3563938" y="5057775"/>
            <a:ext cx="3879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sp>
        <p:nvSpPr>
          <p:cNvPr id="444423" name="Espace réservé du contenu 1"/>
          <p:cNvSpPr txBox="1">
            <a:spLocks/>
          </p:cNvSpPr>
          <p:nvPr/>
        </p:nvSpPr>
        <p:spPr bwMode="auto">
          <a:xfrm>
            <a:off x="2220913" y="3581400"/>
            <a:ext cx="921226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Bef>
                <a:spcPct val="20000"/>
              </a:spcBef>
            </a:pPr>
            <a:endParaRPr lang="fr-FR" altLang="fr-FR" sz="2000" b="1" i="1" u="sng">
              <a:solidFill>
                <a:srgbClr val="000099"/>
              </a:solidFill>
            </a:endParaRPr>
          </a:p>
          <a:p>
            <a:pPr eaLnBrk="0" hangingPunct="0">
              <a:spcBef>
                <a:spcPct val="20000"/>
              </a:spcBef>
              <a:buFontTx/>
              <a:buBlip>
                <a:blip r:embed="rId4"/>
              </a:buBlip>
            </a:pPr>
            <a:r>
              <a:rPr lang="fr-FR" altLang="fr-FR" sz="2000">
                <a:solidFill>
                  <a:srgbClr val="000099"/>
                </a:solidFill>
              </a:rPr>
              <a:t>Si femme enceinte, nouveau-né, personne immunodéprimée</a:t>
            </a:r>
          </a:p>
        </p:txBody>
      </p:sp>
      <p:sp>
        <p:nvSpPr>
          <p:cNvPr id="444424"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9" name="Rectangle 7"/>
          <p:cNvSpPr>
            <a:spLocks noChangeArrowheads="1"/>
          </p:cNvSpPr>
          <p:nvPr/>
        </p:nvSpPr>
        <p:spPr bwMode="auto">
          <a:xfrm>
            <a:off x="4627563" y="990600"/>
            <a:ext cx="2751137" cy="9525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600">
                <a:solidFill>
                  <a:srgbClr val="000099"/>
                </a:solidFill>
                <a:ea typeface="MS PGothic" panose="020B0600070205080204" pitchFamily="34" charset="-128"/>
              </a:rPr>
              <a:t>Systématiquement </a:t>
            </a:r>
          </a:p>
          <a:p>
            <a:pPr algn="ctr" eaLnBrk="0" hangingPunct="0"/>
            <a:r>
              <a:rPr lang="fr-FR" altLang="fr-FR" b="1">
                <a:solidFill>
                  <a:srgbClr val="000099"/>
                </a:solidFill>
                <a:ea typeface="MS PGothic" panose="020B0600070205080204" pitchFamily="34" charset="-128"/>
              </a:rPr>
              <a:t>Vaccinotoxinum 15 CH</a:t>
            </a:r>
          </a:p>
          <a:p>
            <a:pPr algn="ctr" eaLnBrk="0" hangingPunct="0"/>
            <a:r>
              <a:rPr lang="fr-FR" altLang="fr-FR" sz="1600">
                <a:solidFill>
                  <a:srgbClr val="000099"/>
                </a:solidFill>
                <a:ea typeface="MS PGothic" panose="020B0600070205080204" pitchFamily="34" charset="-128"/>
              </a:rPr>
              <a:t>1 dose le plus tôt possible</a:t>
            </a:r>
          </a:p>
        </p:txBody>
      </p:sp>
      <p:sp>
        <p:nvSpPr>
          <p:cNvPr id="446466" name="Freeform 9"/>
          <p:cNvSpPr>
            <a:spLocks/>
          </p:cNvSpPr>
          <p:nvPr/>
        </p:nvSpPr>
        <p:spPr bwMode="auto">
          <a:xfrm rot="-5625315">
            <a:off x="6648450"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46467" name="Freeform 8"/>
          <p:cNvSpPr>
            <a:spLocks/>
          </p:cNvSpPr>
          <p:nvPr/>
        </p:nvSpPr>
        <p:spPr bwMode="auto">
          <a:xfrm rot="5625315" flipV="1">
            <a:off x="6648450"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46468" name="Freeform 11"/>
          <p:cNvSpPr>
            <a:spLocks/>
          </p:cNvSpPr>
          <p:nvPr/>
        </p:nvSpPr>
        <p:spPr bwMode="auto">
          <a:xfrm rot="5625315" flipH="1">
            <a:off x="5043487"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46469" name="Freeform 10"/>
          <p:cNvSpPr>
            <a:spLocks/>
          </p:cNvSpPr>
          <p:nvPr/>
        </p:nvSpPr>
        <p:spPr bwMode="auto">
          <a:xfrm rot="-5625315" flipH="1" flipV="1">
            <a:off x="5210175"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4" name="Rectangle 10"/>
          <p:cNvSpPr>
            <a:spLocks noChangeArrowheads="1"/>
          </p:cNvSpPr>
          <p:nvPr/>
        </p:nvSpPr>
        <p:spPr bwMode="auto">
          <a:xfrm>
            <a:off x="7326313" y="1919288"/>
            <a:ext cx="3286125" cy="14049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buClr>
                <a:srgbClr val="62C400"/>
              </a:buClr>
            </a:pPr>
            <a:r>
              <a:rPr lang="fr-FR" altLang="fr-FR" sz="1600" b="1">
                <a:solidFill>
                  <a:srgbClr val="000099"/>
                </a:solidFill>
                <a:ea typeface="MS PGothic" panose="020B0600070205080204" pitchFamily="34" charset="-128"/>
              </a:rPr>
              <a:t>Prurit intense, </a:t>
            </a:r>
          </a:p>
          <a:p>
            <a:pPr algn="ctr" eaLnBrk="0" hangingPunct="0">
              <a:spcAft>
                <a:spcPct val="50000"/>
              </a:spcAft>
              <a:buClr>
                <a:srgbClr val="62C400"/>
              </a:buClr>
            </a:pPr>
            <a:r>
              <a:rPr lang="fr-FR" altLang="fr-FR" sz="1600" i="1">
                <a:solidFill>
                  <a:srgbClr val="000099"/>
                </a:solidFill>
                <a:ea typeface="MS PGothic" panose="020B0600070205080204" pitchFamily="34" charset="-128"/>
              </a:rPr>
              <a:t>amélioré par un frottement léger</a:t>
            </a:r>
            <a:endParaRPr lang="fr-FR" altLang="fr-FR" sz="1600" b="1">
              <a:solidFill>
                <a:srgbClr val="000099"/>
              </a:solidFill>
              <a:ea typeface="MS PGothic" panose="020B0600070205080204" pitchFamily="34" charset="-128"/>
            </a:endParaRPr>
          </a:p>
          <a:p>
            <a:pPr algn="ctr" eaLnBrk="0" hangingPunct="0">
              <a:buClr>
                <a:srgbClr val="62C400"/>
              </a:buClr>
            </a:pPr>
            <a:r>
              <a:rPr lang="fr-FR" altLang="fr-FR" b="1">
                <a:solidFill>
                  <a:srgbClr val="000099"/>
                </a:solidFill>
                <a:ea typeface="MS PGothic" panose="020B0600070205080204" pitchFamily="34" charset="-128"/>
              </a:rPr>
              <a:t>Croton tiglium 9 CH</a:t>
            </a:r>
          </a:p>
          <a:p>
            <a:pPr algn="ctr"/>
            <a:r>
              <a:rPr lang="fr-FR" altLang="fr-FR" sz="1600">
                <a:solidFill>
                  <a:srgbClr val="000099"/>
                </a:solidFill>
                <a:ea typeface="MS PGothic" panose="020B0600070205080204" pitchFamily="34" charset="-128"/>
              </a:rPr>
              <a:t>5 granules toutes les 2 heures</a:t>
            </a:r>
          </a:p>
        </p:txBody>
      </p:sp>
      <p:sp>
        <p:nvSpPr>
          <p:cNvPr id="469005" name="Rectangle 10"/>
          <p:cNvSpPr>
            <a:spLocks noChangeArrowheads="1"/>
          </p:cNvSpPr>
          <p:nvPr/>
        </p:nvSpPr>
        <p:spPr bwMode="auto">
          <a:xfrm>
            <a:off x="1438275" y="1919288"/>
            <a:ext cx="3328988" cy="160972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Aft>
                <a:spcPct val="50000"/>
              </a:spcAft>
              <a:buClr>
                <a:srgbClr val="33CC33"/>
              </a:buClr>
            </a:pPr>
            <a:r>
              <a:rPr lang="fr-FR" altLang="fr-FR" sz="1600" b="1">
                <a:solidFill>
                  <a:srgbClr val="000099"/>
                </a:solidFill>
                <a:ea typeface="MS PGothic" panose="020B0600070205080204" pitchFamily="34" charset="-128"/>
              </a:rPr>
              <a:t>Petites vésicules de liquide clair</a:t>
            </a:r>
            <a:r>
              <a:rPr lang="fr-FR" altLang="fr-FR" sz="1600">
                <a:solidFill>
                  <a:srgbClr val="000099"/>
                </a:solidFill>
                <a:ea typeface="MS PGothic" panose="020B0600070205080204" pitchFamily="34" charset="-128"/>
              </a:rPr>
              <a:t> et transparent, prurit , </a:t>
            </a:r>
            <a:r>
              <a:rPr lang="fr-FR" altLang="fr-FR" sz="1600" i="1">
                <a:solidFill>
                  <a:srgbClr val="000099"/>
                </a:solidFill>
                <a:ea typeface="MS PGothic" panose="020B0600070205080204" pitchFamily="34" charset="-128"/>
              </a:rPr>
              <a:t>amélioré par la chaleur</a:t>
            </a:r>
          </a:p>
          <a:p>
            <a:pPr algn="ctr">
              <a:buClr>
                <a:srgbClr val="33CC33"/>
              </a:buClr>
            </a:pPr>
            <a:r>
              <a:rPr lang="fr-FR" altLang="fr-FR" b="1">
                <a:solidFill>
                  <a:srgbClr val="000099"/>
                </a:solidFill>
                <a:ea typeface="MS PGothic" panose="020B0600070205080204" pitchFamily="34" charset="-128"/>
              </a:rPr>
              <a:t>Rhus toxicodendron 9 CH</a:t>
            </a:r>
          </a:p>
          <a:p>
            <a:pPr algn="ctr"/>
            <a:r>
              <a:rPr lang="fr-FR" altLang="fr-FR" sz="1600">
                <a:solidFill>
                  <a:srgbClr val="000099"/>
                </a:solidFill>
                <a:ea typeface="MS PGothic" panose="020B0600070205080204" pitchFamily="34" charset="-128"/>
              </a:rPr>
              <a:t>5 granules 3 fois par jour - ESA</a:t>
            </a:r>
          </a:p>
        </p:txBody>
      </p:sp>
      <p:sp>
        <p:nvSpPr>
          <p:cNvPr id="469006" name="Rectangle 10"/>
          <p:cNvSpPr>
            <a:spLocks noChangeArrowheads="1"/>
          </p:cNvSpPr>
          <p:nvPr/>
        </p:nvSpPr>
        <p:spPr bwMode="auto">
          <a:xfrm>
            <a:off x="7243763" y="4087813"/>
            <a:ext cx="2805112" cy="14938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62C400"/>
              </a:buClr>
            </a:pPr>
            <a:r>
              <a:rPr lang="fr-FR" altLang="fr-FR" sz="1600" b="1">
                <a:solidFill>
                  <a:srgbClr val="000099"/>
                </a:solidFill>
                <a:ea typeface="MS PGothic" panose="020B0600070205080204" pitchFamily="34" charset="-128"/>
                <a:cs typeface="Arial" panose="020B0604020202020204" pitchFamily="34" charset="0"/>
              </a:rPr>
              <a:t>Vésicules</a:t>
            </a:r>
            <a:r>
              <a:rPr lang="fr-FR" altLang="fr-FR" sz="1600">
                <a:solidFill>
                  <a:srgbClr val="000099"/>
                </a:solidFill>
                <a:ea typeface="MS PGothic" panose="020B0600070205080204" pitchFamily="34" charset="-128"/>
                <a:cs typeface="Arial" panose="020B0604020202020204" pitchFamily="34" charset="0"/>
              </a:rPr>
              <a:t> </a:t>
            </a:r>
            <a:r>
              <a:rPr lang="fr-FR" altLang="fr-FR" sz="1600" b="1">
                <a:solidFill>
                  <a:srgbClr val="000099"/>
                </a:solidFill>
                <a:ea typeface="MS PGothic" panose="020B0600070205080204" pitchFamily="34" charset="-128"/>
                <a:cs typeface="Arial" panose="020B0604020202020204" pitchFamily="34" charset="0"/>
              </a:rPr>
              <a:t>croûteuses</a:t>
            </a:r>
            <a:r>
              <a:rPr lang="fr-FR" altLang="fr-FR" sz="1600">
                <a:solidFill>
                  <a:srgbClr val="000099"/>
                </a:solidFill>
                <a:ea typeface="MS PGothic" panose="020B0600070205080204" pitchFamily="34" charset="-128"/>
                <a:cs typeface="Arial" panose="020B0604020202020204" pitchFamily="34" charset="0"/>
              </a:rPr>
              <a:t> prurigineuses</a:t>
            </a:r>
            <a:endParaRPr lang="fr-FR" altLang="fr-FR" b="1">
              <a:solidFill>
                <a:srgbClr val="000099"/>
              </a:solidFill>
              <a:ea typeface="MS PGothic" panose="020B0600070205080204" pitchFamily="34" charset="-128"/>
              <a:cs typeface="Arial" panose="020B0604020202020204" pitchFamily="34" charset="0"/>
            </a:endParaRP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Mezereum</a:t>
            </a:r>
            <a:r>
              <a:rPr lang="fr-FR" altLang="fr-FR" b="1">
                <a:solidFill>
                  <a:srgbClr val="3333CC"/>
                </a:solidFill>
                <a:ea typeface="MS PGothic" panose="020B0600070205080204" pitchFamily="34" charset="-128"/>
                <a:cs typeface="Arial" panose="020B0604020202020204" pitchFamily="34" charset="0"/>
              </a:rPr>
              <a:t> </a:t>
            </a:r>
            <a:r>
              <a:rPr lang="fr-FR" altLang="fr-FR" b="1">
                <a:solidFill>
                  <a:srgbClr val="000099"/>
                </a:solidFill>
                <a:ea typeface="MS PGothic" panose="020B0600070205080204" pitchFamily="34" charset="-128"/>
                <a:cs typeface="Arial" panose="020B0604020202020204" pitchFamily="34" charset="0"/>
              </a:rPr>
              <a:t>15 CH</a:t>
            </a:r>
          </a:p>
          <a:p>
            <a:pPr algn="ctr"/>
            <a:r>
              <a:rPr lang="fr-FR" altLang="fr-FR" sz="1600">
                <a:solidFill>
                  <a:srgbClr val="000099"/>
                </a:solidFill>
                <a:ea typeface="MS PGothic" panose="020B0600070205080204" pitchFamily="34" charset="-128"/>
                <a:cs typeface="Arial" panose="020B0604020202020204" pitchFamily="34" charset="0"/>
              </a:rPr>
              <a:t>5 granules 3 fois par jour</a:t>
            </a:r>
          </a:p>
        </p:txBody>
      </p:sp>
      <p:sp>
        <p:nvSpPr>
          <p:cNvPr id="469007" name="Rectangle 10"/>
          <p:cNvSpPr>
            <a:spLocks noChangeArrowheads="1"/>
          </p:cNvSpPr>
          <p:nvPr/>
        </p:nvSpPr>
        <p:spPr bwMode="auto">
          <a:xfrm>
            <a:off x="1592263" y="4389438"/>
            <a:ext cx="3495675" cy="129698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Aft>
                <a:spcPct val="50000"/>
              </a:spcAft>
              <a:buClr>
                <a:srgbClr val="62C400"/>
              </a:buClr>
            </a:pPr>
            <a:r>
              <a:rPr lang="fr-FR" altLang="fr-FR" sz="1600">
                <a:solidFill>
                  <a:srgbClr val="000099"/>
                </a:solidFill>
                <a:ea typeface="MS PGothic" panose="020B0600070205080204" pitchFamily="34" charset="-128"/>
              </a:rPr>
              <a:t>En cas de </a:t>
            </a:r>
            <a:r>
              <a:rPr lang="fr-FR" altLang="fr-FR" sz="1600" b="1">
                <a:solidFill>
                  <a:srgbClr val="000099"/>
                </a:solidFill>
                <a:ea typeface="MS PGothic" panose="020B0600070205080204" pitchFamily="34" charset="-128"/>
              </a:rPr>
              <a:t>cicatrices</a:t>
            </a:r>
            <a:endParaRPr lang="fr-FR" altLang="fr-FR" sz="1600">
              <a:solidFill>
                <a:srgbClr val="000099"/>
              </a:solidFill>
              <a:ea typeface="MS PGothic" panose="020B0600070205080204" pitchFamily="34" charset="-128"/>
            </a:endParaRPr>
          </a:p>
          <a:p>
            <a:pPr algn="ctr" eaLnBrk="0" hangingPunct="0">
              <a:buClr>
                <a:srgbClr val="62C400"/>
              </a:buClr>
            </a:pPr>
            <a:r>
              <a:rPr lang="fr-FR" altLang="fr-FR" b="1">
                <a:solidFill>
                  <a:srgbClr val="000099"/>
                </a:solidFill>
                <a:ea typeface="MS PGothic" panose="020B0600070205080204" pitchFamily="34" charset="-128"/>
              </a:rPr>
              <a:t>Antimonium tartaricum 9 CH</a:t>
            </a:r>
          </a:p>
          <a:p>
            <a:pPr algn="ctr"/>
            <a:r>
              <a:rPr lang="fr-FR" altLang="fr-FR" sz="1600">
                <a:solidFill>
                  <a:srgbClr val="000099"/>
                </a:solidFill>
                <a:ea typeface="MS PGothic" panose="020B0600070205080204" pitchFamily="34" charset="-128"/>
              </a:rPr>
              <a:t>5 granules 2 fois par jour, </a:t>
            </a:r>
          </a:p>
          <a:p>
            <a:pPr algn="ctr"/>
            <a:r>
              <a:rPr lang="fr-FR" altLang="fr-FR" sz="1600">
                <a:solidFill>
                  <a:srgbClr val="000099"/>
                </a:solidFill>
                <a:ea typeface="MS PGothic" panose="020B0600070205080204" pitchFamily="34" charset="-128"/>
              </a:rPr>
              <a:t>pendant au moins 2 mois</a:t>
            </a:r>
          </a:p>
        </p:txBody>
      </p:sp>
      <p:sp>
        <p:nvSpPr>
          <p:cNvPr id="449549"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16" name="Rectangle 7"/>
          <p:cNvSpPr>
            <a:spLocks noChangeArrowheads="1"/>
          </p:cNvSpPr>
          <p:nvPr/>
        </p:nvSpPr>
        <p:spPr bwMode="auto">
          <a:xfrm>
            <a:off x="5011738" y="5767388"/>
            <a:ext cx="2338387" cy="868362"/>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600">
                <a:solidFill>
                  <a:srgbClr val="000099"/>
                </a:solidFill>
                <a:ea typeface="MS PGothic" panose="020B0600070205080204" pitchFamily="34" charset="-128"/>
              </a:rPr>
              <a:t>Convalescence</a:t>
            </a:r>
          </a:p>
          <a:p>
            <a:pPr algn="ctr" eaLnBrk="0" hangingPunct="0"/>
            <a:r>
              <a:rPr lang="fr-FR" altLang="fr-FR" sz="1600" b="1">
                <a:solidFill>
                  <a:srgbClr val="000099"/>
                </a:solidFill>
                <a:ea typeface="MS PGothic" panose="020B0600070205080204" pitchFamily="34" charset="-128"/>
              </a:rPr>
              <a:t>Sulfur iodatum 15 CH</a:t>
            </a:r>
          </a:p>
          <a:p>
            <a:pPr algn="ctr" eaLnBrk="0" hangingPunct="0"/>
            <a:r>
              <a:rPr lang="fr-FR" altLang="fr-FR" sz="1300">
                <a:solidFill>
                  <a:srgbClr val="000099"/>
                </a:solidFill>
                <a:ea typeface="MS PGothic" panose="020B0600070205080204" pitchFamily="34" charset="-128"/>
              </a:rPr>
              <a:t>1 dose</a:t>
            </a:r>
          </a:p>
        </p:txBody>
      </p:sp>
      <p:sp>
        <p:nvSpPr>
          <p:cNvPr id="446476" name="Text Box 8"/>
          <p:cNvSpPr txBox="1">
            <a:spLocks noChangeArrowheads="1"/>
          </p:cNvSpPr>
          <p:nvPr/>
        </p:nvSpPr>
        <p:spPr bwMode="auto">
          <a:xfrm>
            <a:off x="2386013" y="1058863"/>
            <a:ext cx="3671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Varicelle</a:t>
            </a:r>
          </a:p>
        </p:txBody>
      </p:sp>
      <p:sp>
        <p:nvSpPr>
          <p:cNvPr id="44647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89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89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69005">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6900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900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900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9004">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6900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69006">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9006">
                                            <p:txEl>
                                              <p:pRg st="2" end="2"/>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69007">
                                            <p:txEl>
                                              <p:pRg st="0" end="0"/>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469007">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9007">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9007">
                                            <p:txEl>
                                              <p:pRg st="3" end="3"/>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4"/>
          <p:cNvSpPr>
            <a:spLocks noChangeArrowheads="1"/>
          </p:cNvSpPr>
          <p:nvPr/>
        </p:nvSpPr>
        <p:spPr bwMode="auto">
          <a:xfrm>
            <a:off x="1055688" y="2130425"/>
            <a:ext cx="792003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Aft>
                <a:spcPts val="18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Dû à une infection virale (Poxvirus) très </a:t>
            </a:r>
            <a:r>
              <a:rPr lang="fr-FR" altLang="fr-FR" sz="2000" b="1">
                <a:solidFill>
                  <a:srgbClr val="000099"/>
                </a:solidFill>
                <a:ea typeface="MS PGothic" panose="020B0600070205080204" pitchFamily="34" charset="-128"/>
                <a:cs typeface="Arial" panose="020B0604020202020204" pitchFamily="34" charset="0"/>
              </a:rPr>
              <a:t>contagieuse</a:t>
            </a:r>
          </a:p>
          <a:p>
            <a:pPr>
              <a:lnSpc>
                <a:spcPct val="150000"/>
              </a:lnSpc>
              <a:spcAft>
                <a:spcPct val="50000"/>
              </a:spcAft>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Papules hémisphériques et translucides</a:t>
            </a:r>
            <a:r>
              <a:rPr lang="fr-FR" altLang="fr-FR" sz="2000">
                <a:solidFill>
                  <a:srgbClr val="000099"/>
                </a:solidFill>
                <a:ea typeface="MS PGothic" panose="020B0600070205080204" pitchFamily="34" charset="-128"/>
                <a:cs typeface="Arial" panose="020B0604020202020204" pitchFamily="34" charset="0"/>
              </a:rPr>
              <a:t> de 1 à 5 mm</a:t>
            </a:r>
          </a:p>
          <a:p>
            <a:pPr>
              <a:lnSpc>
                <a:spcPct val="150000"/>
              </a:lnSpc>
              <a:spcAft>
                <a:spcPct val="50000"/>
              </a:spcAft>
              <a:buClr>
                <a:srgbClr val="33CC33"/>
              </a:buClr>
              <a:buFontTx/>
              <a:buBlip>
                <a:blip r:embed="rId3"/>
              </a:buBlip>
            </a:pPr>
            <a:r>
              <a:rPr lang="fr-FR" altLang="fr-FR" sz="2000" b="1">
                <a:solidFill>
                  <a:srgbClr val="000099"/>
                </a:solidFill>
                <a:ea typeface="MS PGothic" panose="020B0600070205080204" pitchFamily="34" charset="-128"/>
                <a:cs typeface="Arial" panose="020B0604020202020204" pitchFamily="34" charset="0"/>
              </a:rPr>
              <a:t>Démangeaisons importantes</a:t>
            </a:r>
          </a:p>
          <a:p>
            <a:pPr>
              <a:lnSpc>
                <a:spcPct val="150000"/>
              </a:lnSpc>
              <a:spcAft>
                <a:spcPct val="50000"/>
              </a:spcAft>
              <a:buClr>
                <a:srgbClr val="33CC33"/>
              </a:buClr>
              <a:buFontTx/>
              <a:buBlip>
                <a:blip r:embed="rId3"/>
              </a:buBlip>
            </a:pPr>
            <a:r>
              <a:rPr lang="fr-FR" altLang="fr-FR" sz="2000">
                <a:solidFill>
                  <a:srgbClr val="000099"/>
                </a:solidFill>
                <a:ea typeface="MS PGothic" panose="020B0600070205080204" pitchFamily="34" charset="-128"/>
                <a:cs typeface="Arial" panose="020B0604020202020204" pitchFamily="34" charset="0"/>
              </a:rPr>
              <a:t>Guérison le plus souvent spontanée</a:t>
            </a:r>
          </a:p>
        </p:txBody>
      </p:sp>
      <p:sp>
        <p:nvSpPr>
          <p:cNvPr id="44851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Molluscum contagiosum</a:t>
            </a:r>
          </a:p>
        </p:txBody>
      </p:sp>
      <p:sp>
        <p:nvSpPr>
          <p:cNvPr id="9" name="Espace réservé du contenu 2"/>
          <p:cNvSpPr txBox="1">
            <a:spLocks/>
          </p:cNvSpPr>
          <p:nvPr/>
        </p:nvSpPr>
        <p:spPr>
          <a:xfrm>
            <a:off x="257175" y="1673225"/>
            <a:ext cx="38115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solidFill>
                <a:srgbClr val="000000"/>
              </a:solidFill>
            </a:endParaRPr>
          </a:p>
        </p:txBody>
      </p:sp>
      <p:pic>
        <p:nvPicPr>
          <p:cNvPr id="3074" name="Picture 2" descr="Résultat de recherche d'images pour &quot;photo molluscum contagiosum&quot;"/>
          <p:cNvPicPr>
            <a:picLocks noChangeAspect="1" noChangeArrowheads="1"/>
          </p:cNvPicPr>
          <p:nvPr/>
        </p:nvPicPr>
        <p:blipFill>
          <a:blip r:embed="rId4"/>
          <a:srcRect/>
          <a:stretch>
            <a:fillRect/>
          </a:stretch>
        </p:blipFill>
        <p:spPr bwMode="auto">
          <a:xfrm>
            <a:off x="8452507" y="1793489"/>
            <a:ext cx="3124200" cy="2335340"/>
          </a:xfrm>
          <a:prstGeom prst="rect">
            <a:avLst/>
          </a:prstGeom>
          <a:ln>
            <a:noFill/>
          </a:ln>
          <a:effectLst>
            <a:softEdge rad="112500"/>
          </a:effectLst>
        </p:spPr>
      </p:pic>
      <p:pic>
        <p:nvPicPr>
          <p:cNvPr id="3078" name="Picture 6" descr="Résultat de recherche d'images pour &quot;photo molluscum contagiosum&qu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9337" y="4386102"/>
            <a:ext cx="2806700" cy="1576603"/>
          </a:xfrm>
          <a:prstGeom prst="rect">
            <a:avLst/>
          </a:prstGeom>
          <a:ln>
            <a:noFill/>
          </a:ln>
          <a:effectLst>
            <a:softEdge rad="112500"/>
          </a:effectLst>
        </p:spPr>
      </p:pic>
      <p:sp>
        <p:nvSpPr>
          <p:cNvPr id="448518"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chemeClr val="bg1"/>
                </a:solidFill>
                <a:cs typeface="Arial" panose="020B0604020202020204" pitchFamily="34" charset="0"/>
              </a:rPr>
              <a:t>3.4. </a:t>
            </a:r>
            <a:r>
              <a:rPr lang="fr-FR" altLang="fr-FR" sz="3200" b="1">
                <a:solidFill>
                  <a:srgbClr val="FFFFFF"/>
                </a:solidFill>
                <a:cs typeface="Arial" panose="020B0604020202020204" pitchFamily="34" charset="0"/>
              </a:rPr>
              <a:t>Dermatologie pédiatrique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597275" y="2663825"/>
            <a:ext cx="4032250" cy="33655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33CC33"/>
              </a:buClr>
              <a:defRPr/>
            </a:pPr>
            <a:r>
              <a:rPr lang="fr-FR" altLang="fr-FR" sz="1600" b="1" u="sng">
                <a:solidFill>
                  <a:srgbClr val="000099"/>
                </a:solidFill>
                <a:latin typeface="+mj-lt"/>
                <a:cs typeface="Arial" panose="020B0604020202020204" pitchFamily="34" charset="0"/>
              </a:rPr>
              <a:t>Médicaments symptomatiques</a:t>
            </a:r>
          </a:p>
        </p:txBody>
      </p:sp>
      <p:sp>
        <p:nvSpPr>
          <p:cNvPr id="14" name="Text Box 18"/>
          <p:cNvSpPr txBox="1">
            <a:spLocks noChangeArrowheads="1"/>
          </p:cNvSpPr>
          <p:nvPr/>
        </p:nvSpPr>
        <p:spPr bwMode="auto">
          <a:xfrm>
            <a:off x="487363" y="4106863"/>
            <a:ext cx="4032250" cy="581025"/>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Lésions </a:t>
            </a:r>
            <a:r>
              <a:rPr lang="fr-FR" altLang="fr-FR" sz="1600" b="1" dirty="0">
                <a:solidFill>
                  <a:srgbClr val="000099"/>
                </a:solidFill>
                <a:latin typeface="+mj-lt"/>
                <a:cs typeface="Arial" panose="020B0604020202020204" pitchFamily="34" charset="0"/>
              </a:rPr>
              <a:t>rougeâtres</a:t>
            </a:r>
            <a:r>
              <a:rPr lang="fr-FR" altLang="fr-FR" sz="1600" dirty="0">
                <a:solidFill>
                  <a:srgbClr val="000099"/>
                </a:solidFill>
                <a:latin typeface="+mj-lt"/>
                <a:cs typeface="Arial" panose="020B0604020202020204" pitchFamily="34" charset="0"/>
              </a:rPr>
              <a:t>, </a:t>
            </a:r>
            <a:r>
              <a:rPr lang="fr-FR" altLang="fr-FR" sz="1600" b="1" dirty="0">
                <a:solidFill>
                  <a:srgbClr val="000099"/>
                </a:solidFill>
                <a:latin typeface="+mj-lt"/>
                <a:cs typeface="Arial" panose="020B0604020202020204" pitchFamily="34" charset="0"/>
              </a:rPr>
              <a:t>prurigineuses</a:t>
            </a:r>
            <a:r>
              <a:rPr lang="fr-FR" altLang="fr-FR" sz="1600" dirty="0">
                <a:solidFill>
                  <a:srgbClr val="000099"/>
                </a:solidFill>
                <a:latin typeface="+mj-lt"/>
                <a:cs typeface="Arial" panose="020B0604020202020204" pitchFamily="34" charset="0"/>
              </a:rPr>
              <a:t>, saignent facilement au moindre contact</a:t>
            </a:r>
          </a:p>
        </p:txBody>
      </p:sp>
      <p:sp>
        <p:nvSpPr>
          <p:cNvPr id="15" name="Text Box 19"/>
          <p:cNvSpPr txBox="1">
            <a:spLocks noChangeArrowheads="1"/>
          </p:cNvSpPr>
          <p:nvPr/>
        </p:nvSpPr>
        <p:spPr bwMode="auto">
          <a:xfrm>
            <a:off x="519113" y="3271838"/>
            <a:ext cx="4475162" cy="336550"/>
          </a:xfrm>
          <a:prstGeom prst="rect">
            <a:avLst/>
          </a:prstGeom>
          <a:noFill/>
          <a:ln>
            <a:noFill/>
          </a:ln>
        </p:spPr>
        <p:txBody>
          <a:bodyPr>
            <a:spAutoFit/>
          </a:bodyPr>
          <a:lstStyle>
            <a:lvl1pPr marL="187325" indent="-187325">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33CC33"/>
              </a:buClr>
              <a:buFontTx/>
              <a:buBlip>
                <a:blip r:embed="rId3"/>
              </a:buBlip>
              <a:defRPr/>
            </a:pPr>
            <a:r>
              <a:rPr lang="fr-FR" altLang="fr-FR" sz="1600" dirty="0">
                <a:solidFill>
                  <a:srgbClr val="000099"/>
                </a:solidFill>
                <a:latin typeface="+mj-lt"/>
              </a:rPr>
              <a:t>Lésions</a:t>
            </a:r>
            <a:r>
              <a:rPr lang="fr-FR" altLang="fr-FR" sz="1600" b="1" dirty="0">
                <a:solidFill>
                  <a:srgbClr val="000099"/>
                </a:solidFill>
                <a:latin typeface="+mj-lt"/>
              </a:rPr>
              <a:t> translucides et molles</a:t>
            </a:r>
            <a:endParaRPr lang="fr-FR" altLang="fr-FR" sz="1600" dirty="0">
              <a:solidFill>
                <a:srgbClr val="000099"/>
              </a:solidFill>
              <a:latin typeface="+mj-lt"/>
            </a:endParaRPr>
          </a:p>
        </p:txBody>
      </p:sp>
      <p:sp>
        <p:nvSpPr>
          <p:cNvPr id="16" name="Text Box 23"/>
          <p:cNvSpPr txBox="1">
            <a:spLocks noChangeArrowheads="1"/>
          </p:cNvSpPr>
          <p:nvPr/>
        </p:nvSpPr>
        <p:spPr bwMode="auto">
          <a:xfrm>
            <a:off x="263525" y="1546225"/>
            <a:ext cx="5486400" cy="336550"/>
          </a:xfrm>
          <a:prstGeom prst="rect">
            <a:avLst/>
          </a:prstGeom>
          <a:noFill/>
          <a:ln>
            <a:noFill/>
          </a:ln>
        </p:spPr>
        <p:txBody>
          <a:bodyPr>
            <a:spAutoFit/>
          </a:bodyPr>
          <a:lstStyle>
            <a:lvl1pPr>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eaLnBrk="0" hangingPunct="0">
              <a:defRPr/>
            </a:pPr>
            <a:r>
              <a:rPr lang="fr-FR" altLang="fr-FR" sz="1600" b="1" u="sng" dirty="0">
                <a:solidFill>
                  <a:srgbClr val="000099"/>
                </a:solidFill>
                <a:latin typeface="+mj-lt"/>
              </a:rPr>
              <a:t>Systématiquement</a:t>
            </a:r>
            <a:endParaRPr lang="fr-FR" altLang="fr-FR" sz="1600" b="1" dirty="0">
              <a:solidFill>
                <a:srgbClr val="000099"/>
              </a:solidFill>
              <a:latin typeface="+mj-lt"/>
            </a:endParaRPr>
          </a:p>
        </p:txBody>
      </p:sp>
      <p:sp>
        <p:nvSpPr>
          <p:cNvPr id="17" name="Text Box 24"/>
          <p:cNvSpPr txBox="1">
            <a:spLocks noChangeArrowheads="1"/>
          </p:cNvSpPr>
          <p:nvPr/>
        </p:nvSpPr>
        <p:spPr bwMode="auto">
          <a:xfrm>
            <a:off x="487363" y="1960563"/>
            <a:ext cx="4002087" cy="581025"/>
          </a:xfrm>
          <a:prstGeom prst="rect">
            <a:avLst/>
          </a:prstGeom>
          <a:noFill/>
          <a:ln>
            <a:noFill/>
          </a:ln>
        </p:spPr>
        <p:txBody>
          <a:bodyPr>
            <a:spAutoFit/>
          </a:bodyPr>
          <a:lstStyle>
            <a:lvl1pPr marL="187325" indent="-187325">
              <a:tabLst>
                <a:tab pos="1873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873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hangingPunct="0">
              <a:buClr>
                <a:srgbClr val="62C400"/>
              </a:buClr>
              <a:buFontTx/>
              <a:buBlip>
                <a:blip r:embed="rId3"/>
              </a:buBlip>
              <a:defRPr/>
            </a:pPr>
            <a:r>
              <a:rPr lang="fr-FR" altLang="fr-FR" sz="1600" dirty="0">
                <a:solidFill>
                  <a:srgbClr val="000099"/>
                </a:solidFill>
                <a:latin typeface="+mj-lt"/>
              </a:rPr>
              <a:t>Biothérapique préparé à partir du vaccin antivariolique</a:t>
            </a:r>
          </a:p>
        </p:txBody>
      </p:sp>
      <p:grpSp>
        <p:nvGrpSpPr>
          <p:cNvPr id="18" name="Group 27"/>
          <p:cNvGrpSpPr>
            <a:grpSpLocks/>
          </p:cNvGrpSpPr>
          <p:nvPr/>
        </p:nvGrpSpPr>
        <p:grpSpPr bwMode="auto">
          <a:xfrm>
            <a:off x="3244850" y="2659063"/>
            <a:ext cx="352425" cy="360362"/>
            <a:chOff x="2562" y="2432"/>
            <a:chExt cx="283" cy="288"/>
          </a:xfrm>
        </p:grpSpPr>
        <p:sp>
          <p:nvSpPr>
            <p:cNvPr id="19" name="Freeform 28"/>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sp>
          <p:nvSpPr>
            <p:cNvPr id="20" name="Freeform 29"/>
            <p:cNvSpPr>
              <a:spLocks/>
            </p:cNvSpPr>
            <p:nvPr/>
          </p:nvSpPr>
          <p:spPr bwMode="auto">
            <a:xfrm>
              <a:off x="2647" y="2432"/>
              <a:ext cx="88"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grpSp>
      <p:sp>
        <p:nvSpPr>
          <p:cNvPr id="24" name="Text Box 33"/>
          <p:cNvSpPr txBox="1">
            <a:spLocks noChangeArrowheads="1"/>
          </p:cNvSpPr>
          <p:nvPr/>
        </p:nvSpPr>
        <p:spPr bwMode="auto">
          <a:xfrm>
            <a:off x="3706813" y="4959350"/>
            <a:ext cx="4032250" cy="336550"/>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33CC33"/>
              </a:buClr>
              <a:defRPr/>
            </a:pPr>
            <a:r>
              <a:rPr lang="fr-FR" altLang="fr-FR" sz="1600" b="1" u="sng">
                <a:solidFill>
                  <a:srgbClr val="000099"/>
                </a:solidFill>
                <a:latin typeface="+mj-lt"/>
                <a:cs typeface="Arial" panose="020B0604020202020204" pitchFamily="34" charset="0"/>
              </a:rPr>
              <a:t>Médicament de terrain possible</a:t>
            </a:r>
          </a:p>
        </p:txBody>
      </p:sp>
      <p:sp>
        <p:nvSpPr>
          <p:cNvPr id="26" name="Text Box 36"/>
          <p:cNvSpPr txBox="1">
            <a:spLocks noChangeArrowheads="1"/>
          </p:cNvSpPr>
          <p:nvPr/>
        </p:nvSpPr>
        <p:spPr bwMode="auto">
          <a:xfrm>
            <a:off x="487363" y="5656263"/>
            <a:ext cx="4537075" cy="581025"/>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a:buClr>
                <a:srgbClr val="33CC33"/>
              </a:buClr>
              <a:buFontTx/>
              <a:buBlip>
                <a:blip r:embed="rId3"/>
              </a:buBlip>
              <a:defRPr/>
            </a:pPr>
            <a:r>
              <a:rPr lang="fr-FR" altLang="fr-FR" sz="1600" dirty="0">
                <a:solidFill>
                  <a:srgbClr val="000099"/>
                </a:solidFill>
                <a:latin typeface="+mj-lt"/>
                <a:cs typeface="Arial" panose="020B0604020202020204" pitchFamily="34" charset="0"/>
              </a:rPr>
              <a:t>Si enfant agité, impatient, précipité et qui dort en </a:t>
            </a:r>
            <a:r>
              <a:rPr lang="fr-FR" altLang="fr-FR" sz="1600" dirty="0" err="1">
                <a:solidFill>
                  <a:srgbClr val="000099"/>
                </a:solidFill>
                <a:latin typeface="+mj-lt"/>
                <a:cs typeface="Arial" panose="020B0604020202020204" pitchFamily="34" charset="0"/>
              </a:rPr>
              <a:t>genu</a:t>
            </a:r>
            <a:r>
              <a:rPr lang="fr-FR" altLang="fr-FR" sz="1600" dirty="0">
                <a:solidFill>
                  <a:srgbClr val="000099"/>
                </a:solidFill>
                <a:latin typeface="+mj-lt"/>
                <a:cs typeface="Arial" panose="020B0604020202020204" pitchFamily="34" charset="0"/>
              </a:rPr>
              <a:t>-pectoral ou sur le ventre</a:t>
            </a:r>
          </a:p>
        </p:txBody>
      </p:sp>
      <p:sp>
        <p:nvSpPr>
          <p:cNvPr id="27" name="ZoneTexte 8"/>
          <p:cNvSpPr txBox="1">
            <a:spLocks noChangeArrowheads="1"/>
          </p:cNvSpPr>
          <p:nvPr/>
        </p:nvSpPr>
        <p:spPr bwMode="auto">
          <a:xfrm>
            <a:off x="2397125" y="314325"/>
            <a:ext cx="8091488" cy="5842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fr-FR" altLang="fr-FR" sz="3200" b="1" dirty="0">
                <a:solidFill>
                  <a:schemeClr val="bg1"/>
                </a:solidFill>
                <a:latin typeface="+mj-lt"/>
                <a:cs typeface="Arial" panose="020B0604020202020204" pitchFamily="34" charset="0"/>
              </a:rPr>
              <a:t>3.4. </a:t>
            </a:r>
            <a:r>
              <a:rPr lang="fr-FR" altLang="fr-FR" sz="3200" b="1" dirty="0">
                <a:solidFill>
                  <a:srgbClr val="FFFFFF"/>
                </a:solidFill>
                <a:latin typeface="+mj-lt"/>
                <a:cs typeface="Arial" panose="020B0604020202020204" pitchFamily="34" charset="0"/>
              </a:rPr>
              <a:t>Dermatologie pédiatrique</a:t>
            </a:r>
          </a:p>
        </p:txBody>
      </p:sp>
      <p:sp>
        <p:nvSpPr>
          <p:cNvPr id="28" name="Text Box 6"/>
          <p:cNvSpPr>
            <a:spLocks noChangeArrowheads="1"/>
          </p:cNvSpPr>
          <p:nvPr/>
        </p:nvSpPr>
        <p:spPr bwMode="auto">
          <a:xfrm>
            <a:off x="7513638" y="1978025"/>
            <a:ext cx="36258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Vaccinotoxinum </a:t>
            </a:r>
            <a:r>
              <a:rPr lang="fr-FR" altLang="fr-FR" b="1">
                <a:solidFill>
                  <a:srgbClr val="000099"/>
                </a:solidFill>
                <a:ea typeface="MS PGothic" panose="020B0600070205080204" pitchFamily="34" charset="-128"/>
                <a:cs typeface="Arial" panose="020B0604020202020204" pitchFamily="34" charset="0"/>
              </a:rPr>
              <a:t>15 CH </a:t>
            </a:r>
          </a:p>
          <a:p>
            <a:pPr algn="r"/>
            <a:r>
              <a:rPr lang="fr-FR" altLang="fr-FR" sz="1600">
                <a:solidFill>
                  <a:srgbClr val="000099"/>
                </a:solidFill>
                <a:cs typeface="Arial" panose="020B0604020202020204" pitchFamily="34" charset="0"/>
              </a:rPr>
              <a:t>1 dose par semaine pendant 2 mois</a:t>
            </a:r>
          </a:p>
        </p:txBody>
      </p:sp>
      <p:sp>
        <p:nvSpPr>
          <p:cNvPr id="29" name="Text Box 6"/>
          <p:cNvSpPr>
            <a:spLocks noChangeArrowheads="1"/>
          </p:cNvSpPr>
          <p:nvPr/>
        </p:nvSpPr>
        <p:spPr bwMode="auto">
          <a:xfrm>
            <a:off x="7191375" y="3211513"/>
            <a:ext cx="394811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Dulcamara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 pendant 2 mois</a:t>
            </a:r>
          </a:p>
        </p:txBody>
      </p:sp>
      <p:sp>
        <p:nvSpPr>
          <p:cNvPr id="30" name="Text Box 6"/>
          <p:cNvSpPr>
            <a:spLocks noChangeArrowheads="1"/>
          </p:cNvSpPr>
          <p:nvPr/>
        </p:nvSpPr>
        <p:spPr bwMode="auto">
          <a:xfrm>
            <a:off x="7191375" y="4057650"/>
            <a:ext cx="394811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Cinnabaris 9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matin et soir pendant 2 mois</a:t>
            </a:r>
          </a:p>
        </p:txBody>
      </p:sp>
      <p:sp>
        <p:nvSpPr>
          <p:cNvPr id="31" name="Text Box 6"/>
          <p:cNvSpPr>
            <a:spLocks noChangeArrowheads="1"/>
          </p:cNvSpPr>
          <p:nvPr/>
        </p:nvSpPr>
        <p:spPr bwMode="auto">
          <a:xfrm>
            <a:off x="7135813" y="5503863"/>
            <a:ext cx="400367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Medorrhinum </a:t>
            </a:r>
            <a:r>
              <a:rPr lang="fr-FR" altLang="fr-FR" b="1">
                <a:solidFill>
                  <a:srgbClr val="000099"/>
                </a:solidFill>
                <a:ea typeface="MS PGothic" panose="020B0600070205080204" pitchFamily="34" charset="-128"/>
                <a:cs typeface="Arial" panose="020B0604020202020204" pitchFamily="34" charset="0"/>
              </a:rPr>
              <a:t>15 CH </a:t>
            </a:r>
          </a:p>
          <a:p>
            <a:pPr algn="r" eaLnBrk="0" hangingPunct="0"/>
            <a:r>
              <a:rPr lang="fr-FR" altLang="fr-FR" sz="1600">
                <a:solidFill>
                  <a:srgbClr val="000099"/>
                </a:solidFill>
                <a:cs typeface="Arial" panose="020B0604020202020204" pitchFamily="34" charset="0"/>
              </a:rPr>
              <a:t>1 dose tous les 15 jours pendant 2 mois</a:t>
            </a:r>
          </a:p>
        </p:txBody>
      </p:sp>
      <p:sp>
        <p:nvSpPr>
          <p:cNvPr id="450574" name="Text Box 8"/>
          <p:cNvSpPr txBox="1">
            <a:spLocks noChangeArrowheads="1"/>
          </p:cNvSpPr>
          <p:nvPr/>
        </p:nvSpPr>
        <p:spPr bwMode="auto">
          <a:xfrm>
            <a:off x="2397125" y="1060450"/>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MS PGothic" panose="020B0600070205080204" pitchFamily="34" charset="-128"/>
                <a:sym typeface="Wingdings" panose="05000000000000000000" pitchFamily="2" charset="2"/>
              </a:rPr>
              <a:t> Molluscum contagiosum</a:t>
            </a:r>
          </a:p>
        </p:txBody>
      </p:sp>
      <p:pic>
        <p:nvPicPr>
          <p:cNvPr id="32" name="Imag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27"/>
          <p:cNvGrpSpPr>
            <a:grpSpLocks/>
          </p:cNvGrpSpPr>
          <p:nvPr/>
        </p:nvGrpSpPr>
        <p:grpSpPr bwMode="auto">
          <a:xfrm>
            <a:off x="3175000" y="4992688"/>
            <a:ext cx="352425" cy="360362"/>
            <a:chOff x="2562" y="2432"/>
            <a:chExt cx="283" cy="288"/>
          </a:xfrm>
        </p:grpSpPr>
        <p:sp>
          <p:nvSpPr>
            <p:cNvPr id="34" name="Freeform 28"/>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sp>
          <p:nvSpPr>
            <p:cNvPr id="35" name="Freeform 29"/>
            <p:cNvSpPr>
              <a:spLocks/>
            </p:cNvSpPr>
            <p:nvPr/>
          </p:nvSpPr>
          <p:spPr bwMode="auto">
            <a:xfrm>
              <a:off x="2647" y="2432"/>
              <a:ext cx="88"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95C41D"/>
            </a:solidFill>
            <a:ln w="9525">
              <a:no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fr-FR" altLang="fr-FR">
                <a:solidFill>
                  <a:srgbClr val="000000"/>
                </a:solidFill>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35" presetClass="emph" presetSubtype="0" repeatCount="indefinite" fill="hold" nodeType="withEffect">
                                  <p:stCondLst>
                                    <p:cond delay="0"/>
                                  </p:stCondLst>
                                  <p:childTnLst>
                                    <p:anim calcmode="discrete" valueType="str">
                                      <p:cBhvr>
                                        <p:cTn id="48"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7" grpId="0"/>
      <p:bldP spid="24" grpId="0"/>
      <p:bldP spid="26" grpId="0"/>
      <p:bldP spid="28" grpId="0" animBg="1"/>
      <p:bldP spid="29" grpId="0" animBg="1"/>
      <p:bldP spid="30" grpId="0" animBg="1"/>
      <p:bldP spid="3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19"/>
          <p:cNvSpPr>
            <a:spLocks noChangeArrowheads="1"/>
          </p:cNvSpPr>
          <p:nvPr/>
        </p:nvSpPr>
        <p:spPr bwMode="auto">
          <a:xfrm>
            <a:off x="4945063" y="2014538"/>
            <a:ext cx="6716712" cy="1584325"/>
          </a:xfrm>
          <a:prstGeom prst="rect">
            <a:avLst/>
          </a:prstGeom>
          <a:noFill/>
          <a:ln>
            <a:noFill/>
          </a:ln>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n-lt"/>
                <a:ea typeface="ＭＳ Ｐゴシック" panose="020B0600070205080204" pitchFamily="34" charset="-128"/>
                <a:cs typeface="Arial" panose="020B0604020202020204" pitchFamily="34" charset="0"/>
              </a:rPr>
              <a:t>Objectifs :</a:t>
            </a:r>
          </a:p>
          <a:p>
            <a:pPr fontAlgn="auto">
              <a:lnSpc>
                <a:spcPct val="90000"/>
              </a:lnSpc>
              <a:spcBef>
                <a:spcPct val="20000"/>
              </a:spcBef>
              <a:spcAft>
                <a:spcPts val="0"/>
              </a:spcAft>
              <a:defRPr/>
            </a:pPr>
            <a:endParaRPr lang="fr-FR" altLang="fr-FR" sz="1000" b="1" u="sng" dirty="0">
              <a:solidFill>
                <a:srgbClr val="000099"/>
              </a:solidFill>
              <a:latin typeface="+mn-lt"/>
              <a:ea typeface="ＭＳ Ｐゴシック" panose="020B0600070205080204" pitchFamily="34" charset="-128"/>
              <a:cs typeface="Arial" panose="020B0604020202020204" pitchFamily="34" charset="0"/>
            </a:endParaRPr>
          </a:p>
          <a:p>
            <a:pPr fontAlgn="auto">
              <a:spcBef>
                <a:spcPts val="0"/>
              </a:spcBef>
              <a:spcAft>
                <a:spcPts val="0"/>
              </a:spcAft>
              <a:buFont typeface="Wingdings" panose="05000000000000000000" pitchFamily="2" charset="2"/>
              <a:buChar char=""/>
              <a:defRPr/>
            </a:pPr>
            <a:r>
              <a:rPr lang="fr-FR" altLang="fr-FR" sz="2000" dirty="0">
                <a:solidFill>
                  <a:srgbClr val="000099"/>
                </a:solidFill>
                <a:latin typeface="+mn-lt"/>
              </a:rPr>
              <a:t>Commenter une prescription de médicaments homéopathiques</a:t>
            </a:r>
          </a:p>
          <a:p>
            <a:pPr fontAlgn="auto">
              <a:lnSpc>
                <a:spcPct val="90000"/>
              </a:lnSpc>
              <a:spcBef>
                <a:spcPct val="20000"/>
              </a:spcBef>
              <a:spcAft>
                <a:spcPts val="0"/>
              </a:spcAft>
              <a:buFont typeface="Wingdings" panose="05000000000000000000" pitchFamily="2" charset="2"/>
              <a:buNone/>
              <a:defRPr/>
            </a:pPr>
            <a:endParaRPr lang="fr-FR" altLang="fr-FR" sz="2000" dirty="0">
              <a:solidFill>
                <a:srgbClr val="000099"/>
              </a:solidFill>
              <a:latin typeface="+mn-lt"/>
              <a:ea typeface="ＭＳ Ｐゴシック" panose="020B0600070205080204" pitchFamily="34" charset="-128"/>
              <a:cs typeface="Arial" panose="020B0604020202020204" pitchFamily="34" charset="0"/>
            </a:endParaRPr>
          </a:p>
        </p:txBody>
      </p:sp>
      <p:sp>
        <p:nvSpPr>
          <p:cNvPr id="45261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5261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45261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rPr>
              <a:t>5’</a:t>
            </a:r>
          </a:p>
        </p:txBody>
      </p:sp>
      <p:sp>
        <p:nvSpPr>
          <p:cNvPr id="8" name="Rectangle 7"/>
          <p:cNvSpPr>
            <a:spLocks noChangeArrowheads="1"/>
          </p:cNvSpPr>
          <p:nvPr/>
        </p:nvSpPr>
        <p:spPr bwMode="auto">
          <a:xfrm>
            <a:off x="3503613" y="3275013"/>
            <a:ext cx="8158162" cy="3109912"/>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fontAlgn="auto">
              <a:spcAft>
                <a:spcPts val="0"/>
              </a:spcAft>
              <a:buFont typeface="Wingdings" panose="05000000000000000000" pitchFamily="2" charset="2"/>
              <a:buNone/>
              <a:defRPr/>
            </a:pPr>
            <a:r>
              <a:rPr lang="fr-FR" altLang="fr-FR" sz="1800" b="1" u="sng" dirty="0">
                <a:solidFill>
                  <a:srgbClr val="000099"/>
                </a:solidFill>
                <a:latin typeface="+mn-lt"/>
              </a:rPr>
              <a:t>Règles du jeu :</a:t>
            </a:r>
          </a:p>
          <a:p>
            <a:pPr fontAlgn="auto">
              <a:spcBef>
                <a:spcPts val="1000"/>
              </a:spcBef>
              <a:spcAft>
                <a:spcPts val="0"/>
              </a:spcAft>
              <a:buFontTx/>
              <a:buBlip>
                <a:blip r:embed="rId3"/>
              </a:buBlip>
              <a:defRPr/>
            </a:pPr>
            <a:r>
              <a:rPr lang="fr-FR" altLang="fr-FR" sz="1800" b="1" dirty="0">
                <a:solidFill>
                  <a:srgbClr val="000099"/>
                </a:solidFill>
                <a:latin typeface="+mn-lt"/>
              </a:rPr>
              <a:t>En binôme </a:t>
            </a:r>
          </a:p>
          <a:p>
            <a:pPr fontAlgn="auto">
              <a:spcBef>
                <a:spcPts val="1000"/>
              </a:spcBef>
              <a:spcAft>
                <a:spcPts val="0"/>
              </a:spcAft>
              <a:buFontTx/>
              <a:buBlip>
                <a:blip r:embed="rId3"/>
              </a:buBlip>
              <a:defRPr/>
            </a:pPr>
            <a:r>
              <a:rPr lang="fr-FR" altLang="fr-FR" sz="1800" dirty="0">
                <a:solidFill>
                  <a:srgbClr val="000099"/>
                </a:solidFill>
                <a:latin typeface="+mn-lt"/>
              </a:rPr>
              <a:t>Attribuer 2 ordonnances par binôme </a:t>
            </a:r>
          </a:p>
          <a:p>
            <a:pPr fontAlgn="auto">
              <a:spcBef>
                <a:spcPts val="1000"/>
              </a:spcBef>
              <a:spcAft>
                <a:spcPts val="0"/>
              </a:spcAft>
              <a:buFontTx/>
              <a:buBlip>
                <a:blip r:embed="rId3"/>
              </a:buBlip>
              <a:defRPr/>
            </a:pPr>
            <a:r>
              <a:rPr lang="fr-FR" altLang="fr-FR" sz="1800" dirty="0">
                <a:solidFill>
                  <a:srgbClr val="000099"/>
                </a:solidFill>
                <a:latin typeface="+mn-lt"/>
              </a:rPr>
              <a:t>Répondre aux questions suivantes :</a:t>
            </a:r>
          </a:p>
          <a:p>
            <a:pPr indent="-77788" fontAlgn="auto">
              <a:spcAft>
                <a:spcPts val="0"/>
              </a:spcAft>
              <a:buFontTx/>
              <a:buNone/>
              <a:tabLst>
                <a:tab pos="541338" algn="l"/>
              </a:tabLst>
              <a:defRPr/>
            </a:pPr>
            <a:r>
              <a:rPr lang="fr-FR" altLang="fr-FR" sz="1800" dirty="0">
                <a:solidFill>
                  <a:srgbClr val="000099"/>
                </a:solidFill>
                <a:latin typeface="+mn-lt"/>
              </a:rPr>
              <a:t>	- que pouvez-vous dire sur ce traitement ? médicaments symptomatiques      et de terrain ?</a:t>
            </a:r>
          </a:p>
          <a:p>
            <a:pPr fontAlgn="auto">
              <a:spcAft>
                <a:spcPts val="0"/>
              </a:spcAft>
              <a:buFontTx/>
              <a:buNone/>
              <a:defRPr/>
            </a:pPr>
            <a:r>
              <a:rPr lang="fr-FR" altLang="fr-FR" sz="1800" dirty="0">
                <a:solidFill>
                  <a:srgbClr val="000099"/>
                </a:solidFill>
                <a:latin typeface="+mn-lt"/>
              </a:rPr>
              <a:t>	- quelle pathologie possible ? </a:t>
            </a:r>
          </a:p>
          <a:p>
            <a:pPr fontAlgn="auto">
              <a:spcAft>
                <a:spcPts val="0"/>
              </a:spcAft>
              <a:buFontTx/>
              <a:buNone/>
              <a:defRPr/>
            </a:pPr>
            <a:r>
              <a:rPr lang="fr-FR" altLang="fr-FR" sz="1800" dirty="0">
                <a:solidFill>
                  <a:srgbClr val="000099"/>
                </a:solidFill>
                <a:latin typeface="+mn-lt"/>
              </a:rPr>
              <a:t>	- quel commentaire d’ordonnance ferez-vous au patient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Enfant Sarah B, 2 ans</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VACCINOTOXINUM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CINNABARIS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MEDORRHINUM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tous les 15 jours</a:t>
            </a: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Traitement pour 1 mois ; à renouveler 2 fois</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54659" name="ZoneTexte 1"/>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t>
            </a:r>
            <a:r>
              <a:rPr lang="fr-FR" altLang="fr-FR" sz="1000" dirty="0" err="1">
                <a:solidFill>
                  <a:srgbClr val="000099"/>
                </a:solidFill>
                <a:latin typeface="Comic Sans MS" panose="030F0702030302020204" pitchFamily="66" charset="0"/>
              </a:rPr>
              <a:t>Laeticia</a:t>
            </a:r>
            <a:r>
              <a:rPr lang="fr-FR" altLang="fr-FR" sz="1000" dirty="0">
                <a:solidFill>
                  <a:srgbClr val="000099"/>
                </a:solidFill>
                <a:latin typeface="Comic Sans MS" panose="030F0702030302020204" pitchFamily="66" charset="0"/>
              </a:rPr>
              <a:t> M, 18 ans </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LYCOPODIUM CLAVATUM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par semaine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PETROLEUM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matin et soir sauf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POUMON HISTAMINE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le soir sauf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Traitement pour 1 mois</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Bien hydrater la peau</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56707"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Enfant Camille M, 18 mois</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BORAX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4 fois par jour, ESA</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MERCURIUS CORROSIVUS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4 fois par jour, ESA</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BELLADONNA 9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4 fois par jour, ESA</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Si besoin, faire dissoudre tous les granules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de la journée dans un peu d’eau, et donner à boire</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régulièrement, après avoir agité la préparation.</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SULFUR IODATUM 15 CH </a:t>
            </a: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en fin de traitement</a:t>
            </a: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58755"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n°3</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rPr>
              <a:t>Commentaires d’ordonnances</a:t>
            </a:r>
          </a:p>
        </p:txBody>
      </p:sp>
      <p:sp>
        <p:nvSpPr>
          <p:cNvPr id="5"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Docteur Daniel C.</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solidFill>
                  <a:srgbClr val="000000"/>
                </a:solidFill>
              </a:rPr>
              <a:t>	</a:t>
            </a:r>
            <a:endParaRPr lang="fr-FR" altLang="fr-FR" sz="800" b="1" dirty="0">
              <a:solidFill>
                <a:srgbClr val="000099"/>
              </a:solidFill>
            </a:endParaRPr>
          </a:p>
          <a:p>
            <a:pPr eaLnBrk="0" fontAlgn="auto" hangingPunct="0">
              <a:spcBef>
                <a:spcPts val="0"/>
              </a:spcBef>
              <a:spcAft>
                <a:spcPts val="0"/>
              </a:spcAft>
              <a:defRPr/>
            </a:pPr>
            <a:endParaRPr lang="fr-FR" altLang="fr-FR" sz="800" dirty="0">
              <a:solidFill>
                <a:srgbClr val="000000"/>
              </a:solidFill>
            </a:endParaRPr>
          </a:p>
          <a:p>
            <a:pPr eaLnBrk="0" fontAlgn="auto" hangingPunct="0">
              <a:spcBef>
                <a:spcPts val="0"/>
              </a:spcBef>
              <a:spcAft>
                <a:spcPts val="0"/>
              </a:spcAft>
              <a:defRPr/>
            </a:pPr>
            <a:r>
              <a:rPr lang="fr-FR" altLang="fr-FR" sz="800" dirty="0">
                <a:solidFill>
                  <a:srgbClr val="000000"/>
                </a:solidFill>
              </a:rPr>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Adèle H, 48 ans </a:t>
            </a: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ARNICA MONTANA 9 CH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matin et soir</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SANGUINARIA CANADENSIS 9 CH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matin et soir</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LACHESIS MUTUS 15 CH </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1 dose le dimanche</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b="1" dirty="0">
                <a:solidFill>
                  <a:srgbClr val="000099"/>
                </a:solidFill>
                <a:latin typeface="Comic Sans MS" panose="030F0702030302020204" pitchFamily="66" charset="0"/>
              </a:rPr>
              <a:t>	Traitement pour 2 mois</a:t>
            </a:r>
          </a:p>
          <a:p>
            <a:pPr eaLnBrk="0" fontAlgn="auto" hangingPunct="0">
              <a:spcBef>
                <a:spcPts val="0"/>
              </a:spcBef>
              <a:spcAft>
                <a:spcPts val="0"/>
              </a:spcAft>
              <a:defRPr/>
            </a:pPr>
            <a:endParaRPr lang="fr-FR" altLang="fr-FR" sz="1400" b="1" dirty="0">
              <a:solidFill>
                <a:srgbClr val="000099"/>
              </a:solidFill>
              <a:latin typeface="Comic Sans MS" panose="030F0702030302020204" pitchFamily="66" charset="0"/>
            </a:endParaRPr>
          </a:p>
          <a:p>
            <a:pPr eaLnBrk="0" fontAlgn="auto" hangingPunct="0">
              <a:spcBef>
                <a:spcPts val="0"/>
              </a:spcBef>
              <a:spcAft>
                <a:spcPts val="0"/>
              </a:spcAft>
              <a:defRPr/>
            </a:pPr>
            <a:endParaRPr lang="fr-FR" altLang="fr-FR" sz="14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a:t>
            </a:r>
            <a:r>
              <a:rPr lang="fr-FR" altLang="fr-FR" sz="1400" i="1" dirty="0">
                <a:solidFill>
                  <a:srgbClr val="000099"/>
                </a:solidFill>
                <a:latin typeface="Comic Sans MS" panose="030F0702030302020204" pitchFamily="66" charset="0"/>
              </a:rPr>
              <a:t>XXXXXXX</a:t>
            </a:r>
          </a:p>
        </p:txBody>
      </p:sp>
      <p:sp>
        <p:nvSpPr>
          <p:cNvPr id="460803" name="ZoneTexte 5"/>
          <p:cNvSpPr txBox="1">
            <a:spLocks noChangeArrowheads="1"/>
          </p:cNvSpPr>
          <p:nvPr/>
        </p:nvSpPr>
        <p:spPr bwMode="auto">
          <a:xfrm>
            <a:off x="523875" y="1582738"/>
            <a:ext cx="211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rPr>
              <a:t>Ordonnance n°4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3"/>
          <p:cNvSpPr>
            <a:spLocks noGrp="1" noChangeArrowheads="1"/>
          </p:cNvSpPr>
          <p:nvPr>
            <p:ph type="body" sz="quarter" idx="13"/>
          </p:nvPr>
        </p:nvSpPr>
        <p:spPr bwMode="auto">
          <a:xfrm>
            <a:off x="4724400" y="1976438"/>
            <a:ext cx="7467600" cy="1047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fr-FR" altLang="fr-FR" sz="2000" b="1" u="sng">
                <a:solidFill>
                  <a:srgbClr val="000099"/>
                </a:solidFill>
                <a:cs typeface="Arial" panose="020B0604020202020204" pitchFamily="34" charset="0"/>
              </a:rPr>
              <a:t>Objectif :</a:t>
            </a:r>
          </a:p>
          <a:p>
            <a:pPr eaLnBrk="1" hangingPunct="1">
              <a:lnSpc>
                <a:spcPct val="90000"/>
              </a:lnSpc>
              <a:buFont typeface="Wingdings" panose="05000000000000000000" pitchFamily="2" charset="2"/>
              <a:buChar char=""/>
            </a:pPr>
            <a:r>
              <a:rPr lang="fr-FR" altLang="fr-FR" sz="2000">
                <a:solidFill>
                  <a:srgbClr val="000099"/>
                </a:solidFill>
                <a:cs typeface="Arial" panose="020B0604020202020204" pitchFamily="34" charset="0"/>
              </a:rPr>
              <a:t>Identifier les avantages de la thérapeutique homéopathique dans la prise en charge en dermatologie </a:t>
            </a:r>
            <a:endParaRPr lang="fr-FR" altLang="fr-FR" sz="2000">
              <a:solidFill>
                <a:srgbClr val="FF0000"/>
              </a:solidFill>
              <a:cs typeface="Arial" panose="020B0604020202020204" pitchFamily="34" charset="0"/>
            </a:endParaRPr>
          </a:p>
        </p:txBody>
      </p:sp>
      <p:sp>
        <p:nvSpPr>
          <p:cNvPr id="296962"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eaLnBrk="0" hangingPunct="0">
              <a:spcBef>
                <a:spcPct val="50000"/>
              </a:spcBef>
            </a:pPr>
            <a:r>
              <a:rPr lang="fr-FR" altLang="fr-FR" sz="2000" b="1">
                <a:solidFill>
                  <a:srgbClr val="000099"/>
                </a:solidFill>
                <a:cs typeface="Arial" panose="020B0604020202020204" pitchFamily="34" charset="0"/>
                <a:sym typeface="Wingdings" panose="05000000000000000000" pitchFamily="2" charset="2"/>
              </a:rPr>
              <a:t> </a:t>
            </a:r>
            <a:endParaRPr lang="fr-FR" altLang="fr-FR" sz="2000" b="1">
              <a:solidFill>
                <a:srgbClr val="000099"/>
              </a:solidFill>
              <a:cs typeface="Arial" panose="020B0604020202020204" pitchFamily="34" charset="0"/>
            </a:endParaRPr>
          </a:p>
        </p:txBody>
      </p:sp>
      <p:sp>
        <p:nvSpPr>
          <p:cNvPr id="296963" name="Rectangle 8"/>
          <p:cNvSpPr>
            <a:spLocks noChangeArrowheads="1"/>
          </p:cNvSpPr>
          <p:nvPr/>
        </p:nvSpPr>
        <p:spPr bwMode="auto">
          <a:xfrm>
            <a:off x="3554413" y="3536950"/>
            <a:ext cx="8462962"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A la cantonade</a:t>
            </a:r>
          </a:p>
          <a:p>
            <a:pPr>
              <a:spcBef>
                <a:spcPct val="20000"/>
              </a:spcBef>
              <a:buFontTx/>
              <a:buBlip>
                <a:blip r:embed="rId3"/>
              </a:buBlip>
            </a:pPr>
            <a:r>
              <a:rPr lang="fr-FR" altLang="fr-FR" i="1">
                <a:solidFill>
                  <a:srgbClr val="000099"/>
                </a:solidFill>
                <a:cs typeface="Arial" panose="020B0604020202020204" pitchFamily="34" charset="0"/>
              </a:rPr>
              <a:t>Pour quelles raisons est-il pertinent de conseiller ou prescrire des médicaments homéopathiques dans la prise en charge en dermatologie?</a:t>
            </a:r>
          </a:p>
        </p:txBody>
      </p:sp>
      <p:sp>
        <p:nvSpPr>
          <p:cNvPr id="296964"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2’</a:t>
            </a:r>
          </a:p>
        </p:txBody>
      </p:sp>
      <p:sp>
        <p:nvSpPr>
          <p:cNvPr id="296965" name="Text Box 4"/>
          <p:cNvSpPr txBox="1">
            <a:spLocks noChangeArrowheads="1"/>
          </p:cNvSpPr>
          <p:nvPr/>
        </p:nvSpPr>
        <p:spPr bwMode="auto">
          <a:xfrm>
            <a:off x="205740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96966"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Espace réservé du contenu 1"/>
          <p:cNvSpPr>
            <a:spLocks noGrp="1"/>
          </p:cNvSpPr>
          <p:nvPr>
            <p:ph idx="1"/>
          </p:nvPr>
        </p:nvSpPr>
        <p:spPr bwMode="auto">
          <a:xfrm>
            <a:off x="838200" y="1817688"/>
            <a:ext cx="9671050" cy="435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endParaRPr lang="fr-FR" altLang="fr-FR" sz="2000" b="1">
              <a:solidFill>
                <a:srgbClr val="000099"/>
              </a:solidFill>
            </a:endParaRPr>
          </a:p>
          <a:p>
            <a:pPr marL="0" indent="0">
              <a:buFontTx/>
              <a:buBlip>
                <a:blip r:embed="rId3"/>
              </a:buBlip>
            </a:pPr>
            <a:r>
              <a:rPr lang="fr-FR" altLang="fr-FR" sz="2000" b="1">
                <a:solidFill>
                  <a:srgbClr val="000099"/>
                </a:solidFill>
              </a:rPr>
              <a:t> Réactivation du virus de la varicelle et du</a:t>
            </a:r>
            <a:r>
              <a:rPr lang="fr-FR" altLang="fr-FR" sz="2000">
                <a:solidFill>
                  <a:srgbClr val="000099"/>
                </a:solidFill>
              </a:rPr>
              <a:t> </a:t>
            </a:r>
            <a:r>
              <a:rPr lang="fr-FR" altLang="fr-FR" sz="2000" b="1">
                <a:solidFill>
                  <a:srgbClr val="000099"/>
                </a:solidFill>
              </a:rPr>
              <a:t>zona </a:t>
            </a:r>
            <a:r>
              <a:rPr lang="fr-FR" altLang="fr-FR" sz="2000">
                <a:solidFill>
                  <a:srgbClr val="000099"/>
                </a:solidFill>
              </a:rPr>
              <a:t>de la famille </a:t>
            </a:r>
          </a:p>
          <a:p>
            <a:pPr marL="0" indent="0">
              <a:buFontTx/>
              <a:buNone/>
            </a:pPr>
            <a:r>
              <a:rPr lang="fr-FR" altLang="fr-FR" sz="2000">
                <a:solidFill>
                  <a:srgbClr val="000099"/>
                </a:solidFill>
              </a:rPr>
              <a:t>	des HerpesViridae</a:t>
            </a:r>
          </a:p>
          <a:p>
            <a:pPr marL="0" indent="0">
              <a:buFontTx/>
              <a:buNone/>
            </a:pPr>
            <a:endParaRPr lang="fr-FR" altLang="fr-FR" sz="2000">
              <a:solidFill>
                <a:srgbClr val="000099"/>
              </a:solidFill>
              <a:cs typeface="Arial" panose="020B0604020202020204" pitchFamily="34" charset="0"/>
            </a:endParaRPr>
          </a:p>
          <a:p>
            <a:pPr marL="0" indent="0">
              <a:buFontTx/>
              <a:buBlip>
                <a:blip r:embed="rId3"/>
              </a:buBlip>
            </a:pPr>
            <a:r>
              <a:rPr lang="fr-FR" altLang="fr-FR" sz="2000">
                <a:solidFill>
                  <a:srgbClr val="000099"/>
                </a:solidFill>
              </a:rPr>
              <a:t> Symptômes :</a:t>
            </a:r>
          </a:p>
          <a:p>
            <a:pPr marL="0" indent="0">
              <a:buFontTx/>
              <a:buChar char="-"/>
            </a:pPr>
            <a:r>
              <a:rPr lang="fr-FR" altLang="fr-FR" sz="2000">
                <a:solidFill>
                  <a:srgbClr val="000099"/>
                </a:solidFill>
              </a:rPr>
              <a:t> sensations de </a:t>
            </a:r>
            <a:r>
              <a:rPr lang="fr-FR" altLang="fr-FR" sz="2000" b="1">
                <a:solidFill>
                  <a:srgbClr val="000099"/>
                </a:solidFill>
              </a:rPr>
              <a:t>brûlures douloureuses</a:t>
            </a:r>
          </a:p>
          <a:p>
            <a:pPr marL="0" indent="0">
              <a:buFontTx/>
              <a:buChar char="-"/>
            </a:pPr>
            <a:r>
              <a:rPr lang="fr-FR" altLang="fr-FR" sz="2000" b="1">
                <a:solidFill>
                  <a:srgbClr val="000099"/>
                </a:solidFill>
                <a:cs typeface="Arial" panose="020B0604020202020204" pitchFamily="34" charset="0"/>
              </a:rPr>
              <a:t> é</a:t>
            </a:r>
            <a:r>
              <a:rPr lang="fr-FR" altLang="fr-FR" sz="2000" b="1">
                <a:solidFill>
                  <a:srgbClr val="000099"/>
                </a:solidFill>
              </a:rPr>
              <a:t>ruption vésiculeuse puis croûteuse, le long d’un trajet nerveux</a:t>
            </a:r>
          </a:p>
          <a:p>
            <a:pPr marL="0" indent="0">
              <a:buFontTx/>
              <a:buNone/>
            </a:pPr>
            <a:endParaRPr lang="fr-FR" altLang="fr-FR" sz="2000" b="1">
              <a:solidFill>
                <a:srgbClr val="000099"/>
              </a:solidFill>
              <a:cs typeface="Arial" panose="020B0604020202020204" pitchFamily="34" charset="0"/>
            </a:endParaRPr>
          </a:p>
          <a:p>
            <a:pPr marL="0" indent="0">
              <a:buFontTx/>
              <a:buBlip>
                <a:blip r:embed="rId3"/>
              </a:buBlip>
            </a:pPr>
            <a:r>
              <a:rPr lang="fr-FR" altLang="fr-FR" sz="2000">
                <a:solidFill>
                  <a:srgbClr val="000099"/>
                </a:solidFill>
              </a:rPr>
              <a:t> Dure en moyenne</a:t>
            </a:r>
            <a:r>
              <a:rPr lang="fr-FR" altLang="fr-FR" sz="2000" b="1">
                <a:solidFill>
                  <a:srgbClr val="000099"/>
                </a:solidFill>
              </a:rPr>
              <a:t> 2 à 3 semaines</a:t>
            </a:r>
            <a:r>
              <a:rPr lang="fr-FR" altLang="fr-FR" sz="2000">
                <a:solidFill>
                  <a:srgbClr val="000099"/>
                </a:solidFill>
              </a:rPr>
              <a:t>, par poussées successives</a:t>
            </a:r>
          </a:p>
          <a:p>
            <a:pPr marL="0" indent="0">
              <a:buFontTx/>
              <a:buNone/>
            </a:pPr>
            <a:endParaRPr lang="fr-FR" altLang="fr-FR" sz="2000">
              <a:solidFill>
                <a:srgbClr val="000099"/>
              </a:solidFill>
            </a:endParaRPr>
          </a:p>
          <a:p>
            <a:pPr marL="0" indent="0">
              <a:buFontTx/>
              <a:buBlip>
                <a:blip r:embed="rId3"/>
              </a:buBlip>
            </a:pPr>
            <a:r>
              <a:rPr lang="fr-FR" altLang="fr-FR" sz="2000" b="1">
                <a:solidFill>
                  <a:srgbClr val="000099"/>
                </a:solidFill>
              </a:rPr>
              <a:t> Douleurs post-zostériennes</a:t>
            </a:r>
            <a:r>
              <a:rPr lang="fr-FR" altLang="fr-FR" sz="2000">
                <a:solidFill>
                  <a:srgbClr val="000099"/>
                </a:solidFill>
              </a:rPr>
              <a:t> (douleur &gt; 6 mois) = complication la plus fréquente</a:t>
            </a:r>
            <a:endParaRPr lang="fr-FR" altLang="fr-FR" sz="2000">
              <a:solidFill>
                <a:srgbClr val="000099"/>
              </a:solidFill>
              <a:cs typeface="Arial" panose="020B0604020202020204" pitchFamily="34" charset="0"/>
            </a:endParaRPr>
          </a:p>
        </p:txBody>
      </p:sp>
      <p:sp>
        <p:nvSpPr>
          <p:cNvPr id="462850"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sp>
        <p:nvSpPr>
          <p:cNvPr id="462851" name="Espace réservé du contenu 2"/>
          <p:cNvSpPr txBox="1">
            <a:spLocks/>
          </p:cNvSpPr>
          <p:nvPr/>
        </p:nvSpPr>
        <p:spPr bwMode="auto">
          <a:xfrm>
            <a:off x="246063" y="1196975"/>
            <a:ext cx="1051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endParaRPr lang="fr-FR" altLang="fr-FR" sz="3200"/>
          </a:p>
          <a:p>
            <a:pPr>
              <a:buFont typeface="Wingdings" panose="05000000000000000000" pitchFamily="2" charset="2"/>
              <a:buChar char="v"/>
            </a:pP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Quelques rappels</a:t>
            </a:r>
            <a:endParaRPr lang="fr-FR" altLang="fr-FR" sz="3200"/>
          </a:p>
        </p:txBody>
      </p:sp>
      <p:pic>
        <p:nvPicPr>
          <p:cNvPr id="7" name="Image 6"/>
          <p:cNvPicPr>
            <a:picLocks noChangeAspect="1"/>
          </p:cNvPicPr>
          <p:nvPr/>
        </p:nvPicPr>
        <p:blipFill>
          <a:blip r:embed="rId4"/>
          <a:stretch>
            <a:fillRect/>
          </a:stretch>
        </p:blipFill>
        <p:spPr>
          <a:xfrm>
            <a:off x="8856045" y="1606549"/>
            <a:ext cx="2779165" cy="1842707"/>
          </a:xfrm>
          <a:prstGeom prst="rect">
            <a:avLst/>
          </a:prstGeom>
          <a:ln>
            <a:noFill/>
          </a:ln>
          <a:effectLst>
            <a:softEdge rad="112500"/>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7"/>
          <p:cNvSpPr txBox="1">
            <a:spLocks noChangeArrowheads="1"/>
          </p:cNvSpPr>
          <p:nvPr/>
        </p:nvSpPr>
        <p:spPr bwMode="auto">
          <a:xfrm>
            <a:off x="2147888" y="2200275"/>
            <a:ext cx="10013950" cy="4154488"/>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En </a:t>
            </a:r>
            <a:r>
              <a:rPr lang="fr-FR" altLang="fr-FR" sz="2000" b="1" dirty="0">
                <a:solidFill>
                  <a:srgbClr val="000099"/>
                </a:solidFill>
                <a:cs typeface="Arial" panose="020B0604020202020204" pitchFamily="34" charset="0"/>
              </a:rPr>
              <a:t>attendant un avis médical</a:t>
            </a:r>
            <a:r>
              <a:rPr lang="fr-FR" altLang="fr-FR" sz="2000" dirty="0">
                <a:solidFill>
                  <a:srgbClr val="000099"/>
                </a:solidFill>
                <a:cs typeface="Arial" panose="020B0604020202020204" pitchFamily="34" charset="0"/>
              </a:rPr>
              <a:t>, ou</a:t>
            </a: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Pour </a:t>
            </a:r>
            <a:r>
              <a:rPr lang="fr-FR" altLang="fr-FR" sz="2000" b="1" dirty="0">
                <a:solidFill>
                  <a:srgbClr val="000099"/>
                </a:solidFill>
                <a:cs typeface="Arial" panose="020B0604020202020204" pitchFamily="34" charset="0"/>
              </a:rPr>
              <a:t>accompagner une prescription médicale</a:t>
            </a:r>
          </a:p>
          <a:p>
            <a:pPr marL="0" indent="0" fontAlgn="auto">
              <a:lnSpc>
                <a:spcPct val="120000"/>
              </a:lnSpc>
              <a:spcBef>
                <a:spcPts val="0"/>
              </a:spcBef>
              <a:spcAft>
                <a:spcPts val="0"/>
              </a:spcAft>
              <a:buClr>
                <a:srgbClr val="62C400"/>
              </a:buClr>
              <a:defRPr/>
            </a:pPr>
            <a:endParaRPr lang="fr-FR" altLang="fr-FR" sz="2000" b="1"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cs typeface="Arial" panose="020B0604020202020204" pitchFamily="34" charset="0"/>
              </a:rPr>
              <a:t>Douleurs post-zostériennes</a:t>
            </a: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endParaRPr lang="fr-FR" altLang="fr-FR" sz="2000" b="1" dirty="0">
              <a:solidFill>
                <a:srgbClr val="000099"/>
              </a:solidFill>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cs typeface="Arial" panose="020B0604020202020204" pitchFamily="34" charset="0"/>
              </a:rPr>
              <a:t>Zona ophtalmique</a:t>
            </a:r>
          </a:p>
          <a:p>
            <a:pPr marL="342900" indent="-342900" fontAlgn="auto">
              <a:lnSpc>
                <a:spcPct val="120000"/>
              </a:lnSpc>
              <a:spcBef>
                <a:spcPts val="0"/>
              </a:spcBef>
              <a:spcAft>
                <a:spcPts val="0"/>
              </a:spcAft>
              <a:buClr>
                <a:srgbClr val="62C400"/>
              </a:buClr>
              <a:buFontTx/>
              <a:buBlip>
                <a:blip r:embed="rId3"/>
              </a:buBlip>
              <a:defRPr/>
            </a:pPr>
            <a:endParaRPr lang="fr-FR" altLang="ja-JP" sz="2000" b="1" dirty="0">
              <a:solidFill>
                <a:srgbClr val="000099"/>
              </a:solidFill>
              <a:cs typeface="Arial" panose="020B0604020202020204" pitchFamily="34" charset="0"/>
            </a:endParaRPr>
          </a:p>
        </p:txBody>
      </p:sp>
      <p:pic>
        <p:nvPicPr>
          <p:cNvPr id="464898" name="Imag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4863" y="1495425"/>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2"/>
          <p:cNvSpPr txBox="1">
            <a:spLocks/>
          </p:cNvSpPr>
          <p:nvPr/>
        </p:nvSpPr>
        <p:spPr>
          <a:xfrm>
            <a:off x="257175" y="1365250"/>
            <a:ext cx="105156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eaLnBrk="1" fontAlgn="auto" hangingPunct="1">
              <a:spcBef>
                <a:spcPts val="0"/>
              </a:spcBef>
              <a:spcAft>
                <a:spcPts val="0"/>
              </a:spcAft>
              <a:buFontTx/>
              <a:buNone/>
              <a:defRPr/>
            </a:pPr>
            <a:endParaRPr lang="fr-FR" sz="2000" dirty="0">
              <a:solidFill>
                <a:srgbClr val="000000"/>
              </a:solidFill>
              <a:cs typeface="Arial" panose="020B0604020202020204" pitchFamily="34" charset="0"/>
            </a:endParaRPr>
          </a:p>
        </p:txBody>
      </p:sp>
      <p:pic>
        <p:nvPicPr>
          <p:cNvPr id="464900" name="Picture 2" descr="A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77975" y="4187825"/>
            <a:ext cx="5699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1" name="Imag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7225" y="2347913"/>
            <a:ext cx="9874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2" name="Rectangle 8"/>
          <p:cNvSpPr>
            <a:spLocks noChangeArrowheads="1"/>
          </p:cNvSpPr>
          <p:nvPr/>
        </p:nvSpPr>
        <p:spPr bwMode="auto">
          <a:xfrm>
            <a:off x="4640263" y="5486400"/>
            <a:ext cx="634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URGENCE médicale</a:t>
            </a:r>
            <a:endParaRPr lang="fr-FR" altLang="fr-FR" sz="2400" b="1">
              <a:solidFill>
                <a:srgbClr val="000099"/>
              </a:solidFill>
              <a:cs typeface="Arial" panose="020B0604020202020204" pitchFamily="34" charset="0"/>
            </a:endParaRPr>
          </a:p>
        </p:txBody>
      </p:sp>
      <p:sp>
        <p:nvSpPr>
          <p:cNvPr id="464903" name="Rectangle 9"/>
          <p:cNvSpPr>
            <a:spLocks noChangeArrowheads="1"/>
          </p:cNvSpPr>
          <p:nvPr/>
        </p:nvSpPr>
        <p:spPr bwMode="auto">
          <a:xfrm>
            <a:off x="5935663" y="4392613"/>
            <a:ext cx="634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Wingdings" panose="05000000000000000000" pitchFamily="2" charset="2"/>
              </a:rPr>
              <a:t>Consultation médicale</a:t>
            </a:r>
            <a:endParaRPr lang="fr-FR" altLang="fr-FR" sz="2400" b="1">
              <a:solidFill>
                <a:srgbClr val="000099"/>
              </a:solidFill>
              <a:cs typeface="Arial" panose="020B0604020202020204" pitchFamily="34" charset="0"/>
            </a:endParaRPr>
          </a:p>
        </p:txBody>
      </p:sp>
      <p:pic>
        <p:nvPicPr>
          <p:cNvPr id="464904" name="Image 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48663" y="5307013"/>
            <a:ext cx="7540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9" name="Rectangle 7"/>
          <p:cNvSpPr>
            <a:spLocks noChangeArrowheads="1"/>
          </p:cNvSpPr>
          <p:nvPr/>
        </p:nvSpPr>
        <p:spPr bwMode="auto">
          <a:xfrm>
            <a:off x="4446588" y="990600"/>
            <a:ext cx="3113087" cy="9540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600">
                <a:solidFill>
                  <a:srgbClr val="000099"/>
                </a:solidFill>
                <a:ea typeface="MS PGothic" panose="020B0600070205080204" pitchFamily="34" charset="-128"/>
              </a:rPr>
              <a:t>Systématiquement </a:t>
            </a:r>
          </a:p>
          <a:p>
            <a:pPr algn="ctr" eaLnBrk="0" hangingPunct="0"/>
            <a:r>
              <a:rPr lang="fr-FR" altLang="fr-FR" b="1">
                <a:solidFill>
                  <a:srgbClr val="000099"/>
                </a:solidFill>
                <a:ea typeface="MS PGothic" panose="020B0600070205080204" pitchFamily="34" charset="-128"/>
              </a:rPr>
              <a:t>Vaccinotoxinum 15 CH</a:t>
            </a:r>
          </a:p>
          <a:p>
            <a:pPr algn="ctr" eaLnBrk="0" hangingPunct="0"/>
            <a:r>
              <a:rPr lang="fr-FR" altLang="fr-FR" sz="1600">
                <a:solidFill>
                  <a:srgbClr val="000099"/>
                </a:solidFill>
                <a:ea typeface="MS PGothic" panose="020B0600070205080204" pitchFamily="34" charset="-128"/>
              </a:rPr>
              <a:t>1 dose par jour pendant 3 jours</a:t>
            </a:r>
          </a:p>
        </p:txBody>
      </p:sp>
      <p:sp>
        <p:nvSpPr>
          <p:cNvPr id="466946" name="Freeform 9"/>
          <p:cNvSpPr>
            <a:spLocks/>
          </p:cNvSpPr>
          <p:nvPr/>
        </p:nvSpPr>
        <p:spPr bwMode="auto">
          <a:xfrm rot="-5625315">
            <a:off x="6948487" y="19732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6947" name="Freeform 8"/>
          <p:cNvSpPr>
            <a:spLocks/>
          </p:cNvSpPr>
          <p:nvPr/>
        </p:nvSpPr>
        <p:spPr bwMode="auto">
          <a:xfrm rot="5625315" flipV="1">
            <a:off x="6824662" y="49545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6948" name="Freeform 11"/>
          <p:cNvSpPr>
            <a:spLocks/>
          </p:cNvSpPr>
          <p:nvPr/>
        </p:nvSpPr>
        <p:spPr bwMode="auto">
          <a:xfrm rot="5625315" flipH="1">
            <a:off x="4702175" y="2038351"/>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6949" name="Freeform 10"/>
          <p:cNvSpPr>
            <a:spLocks/>
          </p:cNvSpPr>
          <p:nvPr/>
        </p:nvSpPr>
        <p:spPr bwMode="auto">
          <a:xfrm rot="-5625315" flipH="1" flipV="1">
            <a:off x="4762500" y="4930776"/>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MS PGothic" panose="020B0600070205080204" pitchFamily="34" charset="-128"/>
            </a:endParaRPr>
          </a:p>
        </p:txBody>
      </p:sp>
      <p:sp>
        <p:nvSpPr>
          <p:cNvPr id="469004" name="Rectangle 10"/>
          <p:cNvSpPr>
            <a:spLocks noChangeArrowheads="1"/>
          </p:cNvSpPr>
          <p:nvPr/>
        </p:nvSpPr>
        <p:spPr bwMode="auto">
          <a:xfrm>
            <a:off x="184150" y="4411663"/>
            <a:ext cx="4357688" cy="1757362"/>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defRPr/>
            </a:pPr>
            <a:r>
              <a:rPr lang="fr-FR" sz="1600" b="1" dirty="0">
                <a:solidFill>
                  <a:srgbClr val="000099"/>
                </a:solidFill>
              </a:rPr>
              <a:t>Vésicules bleuâtres accompagnées de névralgies</a:t>
            </a:r>
            <a:endParaRPr lang="fr-FR" sz="1600" b="1" dirty="0">
              <a:solidFill>
                <a:srgbClr val="000099"/>
              </a:solidFill>
              <a:cs typeface="Arial"/>
            </a:endParaRPr>
          </a:p>
          <a:p>
            <a:pPr indent="271463" algn="ctr" fontAlgn="auto">
              <a:spcBef>
                <a:spcPts val="0"/>
              </a:spcBef>
              <a:spcAft>
                <a:spcPts val="0"/>
              </a:spcAft>
              <a:defRPr/>
            </a:pPr>
            <a:r>
              <a:rPr lang="fr-FR" sz="1600" dirty="0">
                <a:solidFill>
                  <a:srgbClr val="000099"/>
                </a:solidFill>
              </a:rPr>
              <a:t>Localisation</a:t>
            </a:r>
            <a:r>
              <a:rPr lang="fr-FR" sz="1600" b="1" dirty="0">
                <a:solidFill>
                  <a:srgbClr val="000099"/>
                </a:solidFill>
              </a:rPr>
              <a:t> thoracique</a:t>
            </a:r>
            <a:r>
              <a:rPr lang="fr-FR" sz="1600" dirty="0">
                <a:solidFill>
                  <a:srgbClr val="000099"/>
                </a:solidFill>
              </a:rPr>
              <a:t> prédominante</a:t>
            </a:r>
          </a:p>
          <a:p>
            <a:pPr algn="ctr" fontAlgn="auto">
              <a:spcBef>
                <a:spcPts val="0"/>
              </a:spcBef>
              <a:spcAft>
                <a:spcPts val="0"/>
              </a:spcAft>
              <a:buFont typeface="Arial"/>
              <a:buNone/>
              <a:defRPr/>
            </a:pPr>
            <a:endParaRPr lang="fr-FR" sz="1600" b="1" dirty="0">
              <a:solidFill>
                <a:srgbClr val="3333CC"/>
              </a:solidFill>
              <a:cs typeface="Arial"/>
            </a:endParaRPr>
          </a:p>
          <a:p>
            <a:pPr algn="ctr" fontAlgn="auto">
              <a:spcBef>
                <a:spcPts val="0"/>
              </a:spcBef>
              <a:spcAft>
                <a:spcPts val="0"/>
              </a:spcAft>
              <a:defRPr/>
            </a:pPr>
            <a:r>
              <a:rPr lang="fr-FR" altLang="fr-FR" b="1" dirty="0" err="1">
                <a:solidFill>
                  <a:srgbClr val="000099"/>
                </a:solidFill>
              </a:rPr>
              <a:t>Ranunculus</a:t>
            </a:r>
            <a:r>
              <a:rPr lang="fr-FR" altLang="fr-FR" b="1" dirty="0">
                <a:solidFill>
                  <a:srgbClr val="000099"/>
                </a:solidFill>
              </a:rPr>
              <a:t> </a:t>
            </a:r>
            <a:r>
              <a:rPr lang="fr-FR" altLang="fr-FR" b="1" dirty="0" err="1">
                <a:solidFill>
                  <a:srgbClr val="000099"/>
                </a:solidFill>
              </a:rPr>
              <a:t>bulbosus</a:t>
            </a:r>
            <a:r>
              <a:rPr lang="fr-FR" altLang="fr-FR" b="1" dirty="0">
                <a:solidFill>
                  <a:srgbClr val="000099"/>
                </a:solidFill>
              </a:rPr>
              <a:t> 9 </a:t>
            </a:r>
            <a:r>
              <a:rPr lang="fr-FR" altLang="fr-FR" b="1" dirty="0">
                <a:solidFill>
                  <a:srgbClr val="000099"/>
                </a:solidFill>
                <a:latin typeface="Arial"/>
              </a:rPr>
              <a:t>CH </a:t>
            </a:r>
          </a:p>
          <a:p>
            <a:pPr algn="ctr" fontAlgn="auto">
              <a:spcBef>
                <a:spcPts val="0"/>
              </a:spcBef>
              <a:spcAft>
                <a:spcPts val="0"/>
              </a:spcAft>
              <a:defRPr/>
            </a:pPr>
            <a:r>
              <a:rPr lang="fr-FR" altLang="fr-FR" sz="1600" dirty="0">
                <a:solidFill>
                  <a:srgbClr val="000099"/>
                </a:solidFill>
              </a:rPr>
              <a:t>5 granules 3 fois par jour</a:t>
            </a:r>
          </a:p>
        </p:txBody>
      </p:sp>
      <p:sp>
        <p:nvSpPr>
          <p:cNvPr id="469005" name="Rectangle 10"/>
          <p:cNvSpPr>
            <a:spLocks noChangeArrowheads="1"/>
          </p:cNvSpPr>
          <p:nvPr/>
        </p:nvSpPr>
        <p:spPr bwMode="auto">
          <a:xfrm>
            <a:off x="168275" y="2138363"/>
            <a:ext cx="4338638" cy="145891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b="1">
                <a:solidFill>
                  <a:srgbClr val="000099"/>
                </a:solidFill>
                <a:ea typeface="MS PGothic" panose="020B0600070205080204" pitchFamily="34" charset="-128"/>
              </a:rPr>
              <a:t>Œdème</a:t>
            </a:r>
            <a:r>
              <a:rPr lang="fr-FR" altLang="fr-FR" sz="1600">
                <a:solidFill>
                  <a:srgbClr val="000099"/>
                </a:solidFill>
                <a:ea typeface="MS PGothic" panose="020B0600070205080204" pitchFamily="34" charset="-128"/>
              </a:rPr>
              <a:t> rosé, douleur </a:t>
            </a:r>
            <a:r>
              <a:rPr lang="fr-FR" altLang="fr-FR" sz="1600" b="1">
                <a:solidFill>
                  <a:srgbClr val="000099"/>
                </a:solidFill>
                <a:ea typeface="MS PGothic" panose="020B0600070205080204" pitchFamily="34" charset="-128"/>
              </a:rPr>
              <a:t>piquante et brûlante</a:t>
            </a:r>
            <a:endParaRPr lang="fr-FR" altLang="fr-FR" sz="1600" b="1">
              <a:solidFill>
                <a:srgbClr val="000099"/>
              </a:solidFill>
              <a:ea typeface="MS PGothic" panose="020B0600070205080204" pitchFamily="34" charset="-128"/>
              <a:cs typeface="Arial" panose="020B0604020202020204" pitchFamily="34" charset="0"/>
            </a:endParaRPr>
          </a:p>
          <a:p>
            <a:pPr algn="ctr"/>
            <a:r>
              <a:rPr lang="fr-FR" altLang="fr-FR" sz="1600" b="1">
                <a:solidFill>
                  <a:srgbClr val="000099"/>
                </a:solidFill>
                <a:ea typeface="MS PGothic" panose="020B0600070205080204" pitchFamily="34" charset="-128"/>
              </a:rPr>
              <a:t>améliorée par les applications froides</a:t>
            </a:r>
          </a:p>
          <a:p>
            <a:pPr algn="ctr"/>
            <a:endParaRPr lang="fr-FR" altLang="fr-FR" sz="1600" b="1">
              <a:solidFill>
                <a:srgbClr val="000099"/>
              </a:solidFill>
              <a:ea typeface="MS PGothic" panose="020B0600070205080204" pitchFamily="34" charset="-128"/>
            </a:endParaRPr>
          </a:p>
          <a:p>
            <a:pPr algn="ctr">
              <a:buClr>
                <a:srgbClr val="33CC33"/>
              </a:buClr>
            </a:pPr>
            <a:r>
              <a:rPr lang="fr-FR" altLang="fr-FR" b="1">
                <a:solidFill>
                  <a:srgbClr val="000099"/>
                </a:solidFill>
                <a:ea typeface="MS PGothic" panose="020B0600070205080204" pitchFamily="34" charset="-128"/>
              </a:rPr>
              <a:t>Apis mellifica 15 CH</a:t>
            </a:r>
          </a:p>
          <a:p>
            <a:pPr algn="ctr"/>
            <a:r>
              <a:rPr lang="fr-FR" altLang="fr-FR" sz="1600">
                <a:solidFill>
                  <a:srgbClr val="000099"/>
                </a:solidFill>
                <a:ea typeface="MS PGothic" panose="020B0600070205080204" pitchFamily="34" charset="-128"/>
              </a:rPr>
              <a:t>5 granules 3 fois par jour</a:t>
            </a:r>
          </a:p>
        </p:txBody>
      </p:sp>
      <p:sp>
        <p:nvSpPr>
          <p:cNvPr id="469006" name="Rectangle 10"/>
          <p:cNvSpPr>
            <a:spLocks noChangeArrowheads="1"/>
          </p:cNvSpPr>
          <p:nvPr/>
        </p:nvSpPr>
        <p:spPr bwMode="auto">
          <a:xfrm>
            <a:off x="7480300" y="4411663"/>
            <a:ext cx="3968750" cy="186213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b="1">
                <a:solidFill>
                  <a:srgbClr val="000099"/>
                </a:solidFill>
                <a:cs typeface="Arial" panose="020B0604020202020204" pitchFamily="34" charset="0"/>
              </a:rPr>
              <a:t>Vésicules à contenu épais jaunâtre</a:t>
            </a:r>
            <a:r>
              <a:rPr lang="fr-FR" altLang="fr-FR" sz="1600">
                <a:solidFill>
                  <a:srgbClr val="000099"/>
                </a:solidFill>
                <a:cs typeface="Arial" panose="020B0604020202020204" pitchFamily="34" charset="0"/>
              </a:rPr>
              <a:t> devenant brun, </a:t>
            </a:r>
            <a:r>
              <a:rPr lang="fr-FR" altLang="fr-FR" sz="1600" b="1">
                <a:solidFill>
                  <a:srgbClr val="000099"/>
                </a:solidFill>
                <a:cs typeface="Arial" panose="020B0604020202020204" pitchFamily="34" charset="0"/>
              </a:rPr>
              <a:t>croûtes</a:t>
            </a:r>
            <a:r>
              <a:rPr lang="fr-FR" altLang="fr-FR" sz="1600">
                <a:solidFill>
                  <a:srgbClr val="000099"/>
                </a:solidFill>
                <a:cs typeface="Arial" panose="020B0604020202020204" pitchFamily="34" charset="0"/>
              </a:rPr>
              <a:t> épaisses dissimulant un pus épais et irritant</a:t>
            </a:r>
          </a:p>
          <a:p>
            <a:pPr algn="ctr"/>
            <a:r>
              <a:rPr lang="fr-FR" altLang="fr-FR" sz="1600" b="1">
                <a:solidFill>
                  <a:srgbClr val="000099"/>
                </a:solidFill>
                <a:cs typeface="Arial" panose="020B0604020202020204" pitchFamily="34" charset="0"/>
              </a:rPr>
              <a:t>Névralgies</a:t>
            </a:r>
            <a:r>
              <a:rPr lang="fr-FR" altLang="fr-FR" sz="1600">
                <a:solidFill>
                  <a:srgbClr val="000099"/>
                </a:solidFill>
                <a:cs typeface="Arial" panose="020B0604020202020204" pitchFamily="34" charset="0"/>
              </a:rPr>
              <a:t> intercostales ou faciales</a:t>
            </a:r>
          </a:p>
          <a:p>
            <a:pPr algn="ctr">
              <a:spcBef>
                <a:spcPts val="600"/>
              </a:spcBef>
            </a:pPr>
            <a:r>
              <a:rPr lang="fr-FR" altLang="fr-FR" b="1">
                <a:solidFill>
                  <a:srgbClr val="000099"/>
                </a:solidFill>
                <a:ea typeface="MS PGothic" panose="020B0600070205080204" pitchFamily="34" charset="-128"/>
                <a:cs typeface="Arial" panose="020B0604020202020204" pitchFamily="34" charset="0"/>
              </a:rPr>
              <a:t>Mezereum</a:t>
            </a:r>
            <a:r>
              <a:rPr lang="fr-FR" altLang="fr-FR" b="1">
                <a:solidFill>
                  <a:srgbClr val="3333CC"/>
                </a:solidFill>
                <a:ea typeface="MS PGothic" panose="020B0600070205080204" pitchFamily="34" charset="-128"/>
                <a:cs typeface="Arial" panose="020B0604020202020204" pitchFamily="34" charset="0"/>
              </a:rPr>
              <a:t> </a:t>
            </a:r>
            <a:r>
              <a:rPr lang="fr-FR" altLang="fr-FR" b="1">
                <a:solidFill>
                  <a:srgbClr val="000099"/>
                </a:solidFill>
                <a:ea typeface="MS PGothic" panose="020B0600070205080204" pitchFamily="34" charset="-128"/>
                <a:cs typeface="Arial" panose="020B0604020202020204" pitchFamily="34" charset="0"/>
              </a:rPr>
              <a:t>15 CH</a:t>
            </a:r>
          </a:p>
          <a:p>
            <a:pPr algn="ctr"/>
            <a:r>
              <a:rPr lang="fr-FR" altLang="fr-FR" sz="1600">
                <a:solidFill>
                  <a:srgbClr val="000099"/>
                </a:solidFill>
                <a:ea typeface="MS PGothic" panose="020B0600070205080204" pitchFamily="34" charset="-128"/>
                <a:cs typeface="Arial" panose="020B0604020202020204" pitchFamily="34" charset="0"/>
              </a:rPr>
              <a:t>5 granules 3 fois par jour</a:t>
            </a:r>
          </a:p>
        </p:txBody>
      </p:sp>
      <p:sp>
        <p:nvSpPr>
          <p:cNvPr id="469007" name="Rectangle 10"/>
          <p:cNvSpPr>
            <a:spLocks noChangeArrowheads="1"/>
          </p:cNvSpPr>
          <p:nvPr/>
        </p:nvSpPr>
        <p:spPr bwMode="auto">
          <a:xfrm>
            <a:off x="7480300" y="2138363"/>
            <a:ext cx="4584700" cy="1808162"/>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600">
                <a:solidFill>
                  <a:srgbClr val="000099"/>
                </a:solidFill>
                <a:ea typeface="MS PGothic" panose="020B0600070205080204" pitchFamily="34" charset="-128"/>
              </a:rPr>
              <a:t>Base érythémateuse, petites </a:t>
            </a:r>
            <a:r>
              <a:rPr lang="fr-FR" altLang="fr-FR" sz="1600" b="1">
                <a:solidFill>
                  <a:srgbClr val="000099"/>
                </a:solidFill>
                <a:ea typeface="MS PGothic" panose="020B0600070205080204" pitchFamily="34" charset="-128"/>
              </a:rPr>
              <a:t>vésicules de liquide clair</a:t>
            </a:r>
            <a:r>
              <a:rPr lang="fr-FR" altLang="fr-FR" sz="1600">
                <a:solidFill>
                  <a:srgbClr val="000099"/>
                </a:solidFill>
                <a:ea typeface="MS PGothic" panose="020B0600070205080204" pitchFamily="34" charset="-128"/>
              </a:rPr>
              <a:t> et transparent</a:t>
            </a:r>
            <a:endParaRPr lang="fr-FR" altLang="fr-FR" sz="1600">
              <a:solidFill>
                <a:srgbClr val="000099"/>
              </a:solidFill>
              <a:ea typeface="MS PGothic" panose="020B0600070205080204" pitchFamily="34" charset="-128"/>
              <a:cs typeface="Arial" panose="020B0604020202020204" pitchFamily="34" charset="0"/>
            </a:endParaRPr>
          </a:p>
          <a:p>
            <a:pPr algn="ctr"/>
            <a:r>
              <a:rPr lang="fr-FR" altLang="fr-FR" sz="1600">
                <a:solidFill>
                  <a:srgbClr val="000099"/>
                </a:solidFill>
                <a:ea typeface="MS PGothic" panose="020B0600070205080204" pitchFamily="34" charset="-128"/>
              </a:rPr>
              <a:t>Prurit </a:t>
            </a:r>
            <a:r>
              <a:rPr lang="fr-FR" altLang="fr-FR" sz="1600" b="1" i="1">
                <a:solidFill>
                  <a:srgbClr val="000099"/>
                </a:solidFill>
                <a:ea typeface="MS PGothic" panose="020B0600070205080204" pitchFamily="34" charset="-128"/>
              </a:rPr>
              <a:t>amélioré par les applications chaudes</a:t>
            </a:r>
          </a:p>
          <a:p>
            <a:pPr algn="ctr"/>
            <a:endParaRPr lang="fr-FR" altLang="fr-FR" sz="1600" b="1" i="1">
              <a:solidFill>
                <a:srgbClr val="000099"/>
              </a:solidFill>
              <a:ea typeface="MS PGothic" panose="020B0600070205080204" pitchFamily="34" charset="-128"/>
            </a:endParaRPr>
          </a:p>
          <a:p>
            <a:pPr algn="ctr" eaLnBrk="0" hangingPunct="0">
              <a:buClr>
                <a:srgbClr val="62C400"/>
              </a:buClr>
            </a:pPr>
            <a:r>
              <a:rPr lang="fr-FR" altLang="fr-FR" b="1">
                <a:solidFill>
                  <a:srgbClr val="000099"/>
                </a:solidFill>
                <a:ea typeface="MS PGothic" panose="020B0600070205080204" pitchFamily="34" charset="-128"/>
              </a:rPr>
              <a:t>Rhus toxicodendron 9 CH</a:t>
            </a:r>
          </a:p>
          <a:p>
            <a:pPr algn="ctr"/>
            <a:r>
              <a:rPr lang="fr-FR" altLang="fr-FR" sz="1600">
                <a:solidFill>
                  <a:srgbClr val="000099"/>
                </a:solidFill>
                <a:ea typeface="MS PGothic" panose="020B0600070205080204" pitchFamily="34" charset="-128"/>
              </a:rPr>
              <a:t>5 granules 3 fois par jour</a:t>
            </a:r>
          </a:p>
        </p:txBody>
      </p:sp>
      <p:sp>
        <p:nvSpPr>
          <p:cNvPr id="449549" name="Oval 13"/>
          <p:cNvSpPr>
            <a:spLocks noChangeArrowheads="1"/>
          </p:cNvSpPr>
          <p:nvPr/>
        </p:nvSpPr>
        <p:spPr bwMode="auto">
          <a:xfrm>
            <a:off x="4727575" y="2524125"/>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n-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n-lt"/>
              <a:ea typeface="ＭＳ Ｐゴシック" charset="-128"/>
              <a:cs typeface="Arial" pitchFamily="34" charset="0"/>
            </a:endParaRPr>
          </a:p>
        </p:txBody>
      </p:sp>
      <p:sp>
        <p:nvSpPr>
          <p:cNvPr id="466955"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pic>
        <p:nvPicPr>
          <p:cNvPr id="3" name="Image 2"/>
          <p:cNvPicPr>
            <a:picLocks noChangeAspect="1"/>
          </p:cNvPicPr>
          <p:nvPr/>
        </p:nvPicPr>
        <p:blipFill>
          <a:blip r:embed="rId3">
            <a:extLst>
              <a:ext uri="{28A0092B-C50C-407E-A947-70E740481C1C}">
                <a14:useLocalDpi xmlns:a14="http://schemas.microsoft.com/office/drawing/2010/main"/>
              </a:ext>
            </a:extLst>
          </a:blip>
          <a:srcRect r="25320" b="16254"/>
          <a:stretch>
            <a:fillRect/>
          </a:stretch>
        </p:blipFill>
        <p:spPr bwMode="auto">
          <a:xfrm>
            <a:off x="4708525" y="2001838"/>
            <a:ext cx="28400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02025" y="4286250"/>
            <a:ext cx="3971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25975" y="4159250"/>
            <a:ext cx="27320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89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89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6900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00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6900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9007">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6900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900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69006">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9006">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69004">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69004">
                                            <p:txEl>
                                              <p:pRg st="1" end="1"/>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69004">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69004">
                                            <p:txEl>
                                              <p:pRg st="4" end="4"/>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69005">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9005">
                                            <p:txEl>
                                              <p:pRg st="1" end="1"/>
                                            </p:txEl>
                                          </p:spTgt>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2"/>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69005">
                                            <p:txEl>
                                              <p:pRg st="3" end="3"/>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690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Titre 1"/>
          <p:cNvSpPr txBox="1">
            <a:spLocks/>
          </p:cNvSpPr>
          <p:nvPr/>
        </p:nvSpPr>
        <p:spPr bwMode="auto">
          <a:xfrm>
            <a:off x="2303463" y="361950"/>
            <a:ext cx="10071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chemeClr val="bg1"/>
                </a:solidFill>
                <a:ea typeface="Tahoma" panose="020B0604030504040204" pitchFamily="34" charset="0"/>
                <a:cs typeface="Arial" panose="020B0604020202020204" pitchFamily="34" charset="0"/>
              </a:rPr>
              <a:t>3.5. Zona</a:t>
            </a:r>
          </a:p>
        </p:txBody>
      </p:sp>
      <p:sp>
        <p:nvSpPr>
          <p:cNvPr id="6" name="Rectangle 5"/>
          <p:cNvSpPr>
            <a:spLocks noChangeArrowheads="1"/>
          </p:cNvSpPr>
          <p:nvPr/>
        </p:nvSpPr>
        <p:spPr bwMode="auto">
          <a:xfrm>
            <a:off x="550863" y="3379788"/>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Douleur le long d’un </a:t>
            </a:r>
            <a:r>
              <a:rPr lang="fr-FR" altLang="fr-FR" sz="1600" b="1">
                <a:solidFill>
                  <a:srgbClr val="000099"/>
                </a:solidFill>
              </a:rPr>
              <a:t>trajet nerveux,</a:t>
            </a:r>
            <a:endParaRPr lang="fr-FR" altLang="fr-FR" sz="1600" b="1">
              <a:solidFill>
                <a:srgbClr val="000099"/>
              </a:solidFill>
              <a:cs typeface="Arial" panose="020B0604020202020204" pitchFamily="34" charset="0"/>
            </a:endParaRPr>
          </a:p>
          <a:p>
            <a:r>
              <a:rPr lang="fr-FR" altLang="fr-FR" sz="1600">
                <a:solidFill>
                  <a:srgbClr val="000099"/>
                </a:solidFill>
              </a:rPr>
              <a:t>Névralgie des terminaisons nerveuses</a:t>
            </a:r>
            <a:endParaRPr lang="fr-FR" altLang="fr-FR" sz="1600">
              <a:solidFill>
                <a:srgbClr val="000099"/>
              </a:solidFill>
              <a:cs typeface="Arial" panose="020B0604020202020204" pitchFamily="34" charset="0"/>
            </a:endParaRPr>
          </a:p>
        </p:txBody>
      </p:sp>
      <p:sp>
        <p:nvSpPr>
          <p:cNvPr id="7" name="Rectangle 6"/>
          <p:cNvSpPr>
            <a:spLocks noChangeArrowheads="1"/>
          </p:cNvSpPr>
          <p:nvPr/>
        </p:nvSpPr>
        <p:spPr bwMode="auto">
          <a:xfrm>
            <a:off x="550863" y="5222875"/>
            <a:ext cx="6096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cs typeface="Arial" panose="020B0604020202020204" pitchFamily="34" charset="0"/>
              </a:rPr>
              <a:t>En cas de </a:t>
            </a:r>
            <a:r>
              <a:rPr lang="fr-FR" altLang="fr-FR" sz="1600" b="1">
                <a:solidFill>
                  <a:srgbClr val="000099"/>
                </a:solidFill>
                <a:cs typeface="Arial" panose="020B0604020202020204" pitchFamily="34" charset="0"/>
              </a:rPr>
              <a:t>cicatrices</a:t>
            </a:r>
          </a:p>
          <a:p>
            <a:endParaRPr lang="fr-FR" altLang="fr-FR" sz="1600">
              <a:solidFill>
                <a:srgbClr val="000099"/>
              </a:solidFill>
              <a:cs typeface="Arial" panose="020B0604020202020204" pitchFamily="34" charset="0"/>
            </a:endParaRPr>
          </a:p>
        </p:txBody>
      </p:sp>
      <p:sp>
        <p:nvSpPr>
          <p:cNvPr id="8" name="Rectangle 7"/>
          <p:cNvSpPr>
            <a:spLocks noChangeArrowheads="1"/>
          </p:cNvSpPr>
          <p:nvPr/>
        </p:nvSpPr>
        <p:spPr bwMode="auto">
          <a:xfrm>
            <a:off x="439738" y="1846263"/>
            <a:ext cx="6096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714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Douleur brûlante</a:t>
            </a:r>
            <a:r>
              <a:rPr lang="fr-FR" altLang="fr-FR" sz="1600" b="1">
                <a:solidFill>
                  <a:srgbClr val="000099"/>
                </a:solidFill>
              </a:rPr>
              <a:t> </a:t>
            </a:r>
            <a:r>
              <a:rPr lang="fr-FR" altLang="fr-FR" sz="1600" b="1" i="1">
                <a:solidFill>
                  <a:srgbClr val="000099"/>
                </a:solidFill>
              </a:rPr>
              <a:t>améliorée par la chaleur</a:t>
            </a:r>
            <a:endParaRPr lang="fr-FR" altLang="fr-FR" sz="1600" b="1" i="1">
              <a:solidFill>
                <a:srgbClr val="000099"/>
              </a:solidFill>
              <a:cs typeface="Arial" panose="020B0604020202020204" pitchFamily="34" charset="0"/>
            </a:endParaRPr>
          </a:p>
          <a:p>
            <a:r>
              <a:rPr lang="fr-FR" altLang="fr-FR" sz="1600">
                <a:solidFill>
                  <a:srgbClr val="000099"/>
                </a:solidFill>
              </a:rPr>
              <a:t>Chaque poussée est plus intense que la précédente</a:t>
            </a:r>
          </a:p>
          <a:p>
            <a:r>
              <a:rPr lang="fr-FR" altLang="fr-FR" sz="1600">
                <a:solidFill>
                  <a:srgbClr val="000099"/>
                </a:solidFill>
                <a:cs typeface="Arial" panose="020B0604020202020204" pitchFamily="34" charset="0"/>
              </a:rPr>
              <a:t>Asthénie intense</a:t>
            </a:r>
          </a:p>
        </p:txBody>
      </p:sp>
      <p:sp>
        <p:nvSpPr>
          <p:cNvPr id="10" name="Text Box 6"/>
          <p:cNvSpPr>
            <a:spLocks noChangeArrowheads="1"/>
          </p:cNvSpPr>
          <p:nvPr/>
        </p:nvSpPr>
        <p:spPr bwMode="auto">
          <a:xfrm>
            <a:off x="6827838" y="3271838"/>
            <a:ext cx="4411662"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Hypericum perforatum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3 à 4 fois par jour pendant 1 mois</a:t>
            </a:r>
          </a:p>
        </p:txBody>
      </p:sp>
      <p:sp>
        <p:nvSpPr>
          <p:cNvPr id="11" name="Text Box 6"/>
          <p:cNvSpPr>
            <a:spLocks noChangeArrowheads="1"/>
          </p:cNvSpPr>
          <p:nvPr/>
        </p:nvSpPr>
        <p:spPr bwMode="auto">
          <a:xfrm>
            <a:off x="6938963" y="4892675"/>
            <a:ext cx="44116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Antimonium tartaricum 9 CH</a:t>
            </a:r>
          </a:p>
          <a:p>
            <a:pPr algn="r"/>
            <a:r>
              <a:rPr lang="fr-FR" altLang="fr-FR" sz="1600">
                <a:solidFill>
                  <a:srgbClr val="000099"/>
                </a:solidFill>
                <a:cs typeface="Arial" panose="020B0604020202020204" pitchFamily="34" charset="0"/>
              </a:rPr>
              <a:t>5 granules matin et soir pendant 2 mois</a:t>
            </a:r>
          </a:p>
        </p:txBody>
      </p:sp>
      <p:sp>
        <p:nvSpPr>
          <p:cNvPr id="12" name="Text Box 6"/>
          <p:cNvSpPr>
            <a:spLocks noChangeArrowheads="1"/>
          </p:cNvSpPr>
          <p:nvPr/>
        </p:nvSpPr>
        <p:spPr bwMode="auto">
          <a:xfrm>
            <a:off x="6716713" y="1765300"/>
            <a:ext cx="44116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Arsenicum album 15 </a:t>
            </a:r>
            <a:r>
              <a:rPr lang="fr-FR" altLang="fr-FR" b="1">
                <a:solidFill>
                  <a:srgbClr val="000099"/>
                </a:solidFill>
                <a:ea typeface="MS PGothic" panose="020B0600070205080204" pitchFamily="34" charset="-128"/>
                <a:cs typeface="Arial" panose="020B0604020202020204" pitchFamily="34" charset="0"/>
              </a:rPr>
              <a:t>CH </a:t>
            </a:r>
          </a:p>
          <a:p>
            <a:pPr algn="r"/>
            <a:r>
              <a:rPr lang="fr-FR" altLang="fr-FR" sz="1600">
                <a:solidFill>
                  <a:srgbClr val="000099"/>
                </a:solidFill>
                <a:cs typeface="Arial" panose="020B0604020202020204" pitchFamily="34" charset="0"/>
              </a:rPr>
              <a:t>5 granules 3 à 4 fois par jour pendant 1 mois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1"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de la journée</a:t>
            </a:r>
            <a:endParaRPr lang="fr-FR" altLang="fr-FR" sz="2000" b="1" dirty="0">
              <a:solidFill>
                <a:srgbClr val="000099"/>
              </a:solidFill>
              <a:latin typeface="Arial"/>
              <a:ea typeface="ＭＳ Ｐゴシック" panose="020B0600070205080204" pitchFamily="34" charset="-128"/>
            </a:endParaRPr>
          </a:p>
        </p:txBody>
      </p:sp>
      <p:sp>
        <p:nvSpPr>
          <p:cNvPr id="2237455" name="Rectangle 15"/>
          <p:cNvSpPr>
            <a:spLocks noChangeArrowheads="1"/>
          </p:cNvSpPr>
          <p:nvPr/>
        </p:nvSpPr>
        <p:spPr bwMode="auto">
          <a:xfrm>
            <a:off x="3287713" y="3257550"/>
            <a:ext cx="8037512"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2 équipes</a:t>
            </a:r>
          </a:p>
          <a:p>
            <a:pPr eaLnBrk="0" hangingPunct="0">
              <a:spcBef>
                <a:spcPct val="5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Fermer les documents prise de notes</a:t>
            </a:r>
          </a:p>
          <a:p>
            <a:pPr eaLnBrk="0" hangingPunct="0">
              <a:spcBef>
                <a:spcPct val="5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A tour de rôle, chaque équipe après concertation décrit la lésion et identifie le médicament homéopathique correspondant à la photo projetée</a:t>
            </a:r>
          </a:p>
          <a:p>
            <a:pPr lvl="1" fontAlgn="auto">
              <a:spcBef>
                <a:spcPts val="600"/>
              </a:spcBef>
              <a:spcAft>
                <a:spcPts val="0"/>
              </a:spcAft>
              <a:buFontTx/>
              <a:buChar char="-"/>
              <a:defRPr/>
            </a:pPr>
            <a:r>
              <a:rPr lang="fr-FR" altLang="fr-FR" dirty="0">
                <a:solidFill>
                  <a:srgbClr val="000099"/>
                </a:solidFill>
              </a:rPr>
              <a:t>si réponse correcte : 1 point</a:t>
            </a:r>
          </a:p>
          <a:p>
            <a:pPr lvl="1" fontAlgn="auto">
              <a:spcBef>
                <a:spcPts val="0"/>
              </a:spcBef>
              <a:spcAft>
                <a:spcPts val="0"/>
              </a:spcAft>
              <a:buFontTx/>
              <a:buChar char="-"/>
              <a:defRPr/>
            </a:pPr>
            <a:r>
              <a:rPr lang="fr-FR" altLang="fr-FR" dirty="0">
                <a:solidFill>
                  <a:srgbClr val="000099"/>
                </a:solidFill>
              </a:rPr>
              <a:t>si réponse incorrecte : 0 point et passe la main</a:t>
            </a:r>
          </a:p>
          <a:p>
            <a:pPr marL="0" indent="0" eaLnBrk="0" hangingPunct="0">
              <a:spcBef>
                <a:spcPct val="50000"/>
              </a:spcBef>
              <a:buClr>
                <a:srgbClr val="000099"/>
              </a:buClr>
              <a:defRPr/>
            </a:pPr>
            <a:endParaRPr lang="fr-FR" altLang="fr-FR" dirty="0">
              <a:solidFill>
                <a:srgbClr val="000099"/>
              </a:solidFill>
              <a:latin typeface="Arial"/>
              <a:ea typeface="ＭＳ Ｐゴシック" panose="020B0600070205080204" pitchFamily="34" charset="-128"/>
            </a:endParaRPr>
          </a:p>
        </p:txBody>
      </p:sp>
      <p:sp>
        <p:nvSpPr>
          <p:cNvPr id="471043"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sp>
        <p:nvSpPr>
          <p:cNvPr id="47104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7104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ZoneTexte 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sp>
        <p:nvSpPr>
          <p:cNvPr id="473090" name="ZoneTexte 3"/>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3091" name="ZoneTexte 4"/>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pic>
        <p:nvPicPr>
          <p:cNvPr id="10" name="Image 9"/>
          <p:cNvPicPr>
            <a:picLocks noChangeAspect="1"/>
          </p:cNvPicPr>
          <p:nvPr/>
        </p:nvPicPr>
        <p:blipFill>
          <a:blip r:embed="rId3"/>
          <a:stretch>
            <a:fillRect/>
          </a:stretch>
        </p:blipFill>
        <p:spPr>
          <a:xfrm>
            <a:off x="3526762" y="2645693"/>
            <a:ext cx="5162550" cy="3419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5138"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7513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p:nvPr/>
        </p:nvPicPr>
        <p:blipFill>
          <a:blip r:embed="rId3"/>
          <a:stretch>
            <a:fillRect/>
          </a:stretch>
        </p:blipFill>
        <p:spPr>
          <a:xfrm>
            <a:off x="3807242" y="2887578"/>
            <a:ext cx="4927684" cy="33327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7186"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7718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669632" y="2754773"/>
            <a:ext cx="5153589" cy="3564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79234"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79235"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5657" t="877" r="24694" b="45808"/>
          <a:stretch/>
        </p:blipFill>
        <p:spPr>
          <a:xfrm>
            <a:off x="3895431" y="2920925"/>
            <a:ext cx="4911752" cy="3094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ZoneTexte 2"/>
          <p:cNvSpPr txBox="1">
            <a:spLocks noChangeArrowheads="1"/>
          </p:cNvSpPr>
          <p:nvPr/>
        </p:nvSpPr>
        <p:spPr bwMode="auto">
          <a:xfrm>
            <a:off x="1377950" y="2019300"/>
            <a:ext cx="4168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A quel médicament pensez-vous ?</a:t>
            </a:r>
          </a:p>
        </p:txBody>
      </p:sp>
      <p:sp>
        <p:nvSpPr>
          <p:cNvPr id="481282" name="ZoneTexte 3"/>
          <p:cNvSpPr txBox="1">
            <a:spLocks noChangeArrowheads="1"/>
          </p:cNvSpPr>
          <p:nvPr/>
        </p:nvSpPr>
        <p:spPr bwMode="auto">
          <a:xfrm>
            <a:off x="312738" y="1654175"/>
            <a:ext cx="416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000099"/>
                </a:solidFill>
              </a:rPr>
              <a:t>Que voyez-vous ?</a:t>
            </a:r>
          </a:p>
        </p:txBody>
      </p:sp>
      <p:sp>
        <p:nvSpPr>
          <p:cNvPr id="481283"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Jeu de synthèse</a:t>
            </a:r>
          </a:p>
        </p:txBody>
      </p:sp>
      <p:pic>
        <p:nvPicPr>
          <p:cNvPr id="6" name="Image 5"/>
          <p:cNvPicPr>
            <a:picLocks noChangeAspect="1"/>
          </p:cNvPicPr>
          <p:nvPr/>
        </p:nvPicPr>
        <p:blipFill>
          <a:blip r:embed="rId3"/>
          <a:stretch>
            <a:fillRect/>
          </a:stretch>
        </p:blipFill>
        <p:spPr>
          <a:xfrm>
            <a:off x="3826041" y="2754774"/>
            <a:ext cx="5338973" cy="36088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theme/theme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5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DEE440-FD76-486D-BFEF-0365D8B89D69}">
  <ds:schemaRefs>
    <ds:schemaRef ds:uri="http://schemas.microsoft.com/sharepoint/v3/contenttype/forms"/>
  </ds:schemaRefs>
</ds:datastoreItem>
</file>

<file path=customXml/itemProps2.xml><?xml version="1.0" encoding="utf-8"?>
<ds:datastoreItem xmlns:ds="http://schemas.openxmlformats.org/officeDocument/2006/customXml" ds:itemID="{342CA357-7B58-4AC2-AFB4-0229E19A0D32}">
  <ds:schemaRefs>
    <ds:schemaRef ds:uri="http://schemas.microsoft.com/office/2006/metadata/properties"/>
    <ds:schemaRef ds:uri="http://schemas.microsoft.com/office/infopath/2007/PartnerControls"/>
    <ds:schemaRef ds:uri="4313bba6-f8aa-4ffd-9d05-2a550b8f46d5"/>
  </ds:schemaRefs>
</ds:datastoreItem>
</file>

<file path=customXml/itemProps3.xml><?xml version="1.0" encoding="utf-8"?>
<ds:datastoreItem xmlns:ds="http://schemas.openxmlformats.org/officeDocument/2006/customXml" ds:itemID="{3F603ABA-CC2B-47F3-8B61-2DDE9A136A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19632</TotalTime>
  <Words>11759</Words>
  <Application>Microsoft Office PowerPoint</Application>
  <PresentationFormat>Grand écran</PresentationFormat>
  <Paragraphs>2424</Paragraphs>
  <Slides>185</Slides>
  <Notes>182</Notes>
  <HiddenSlides>0</HiddenSlides>
  <MMClips>0</MMClips>
  <ScaleCrop>false</ScaleCrop>
  <HeadingPairs>
    <vt:vector size="6" baseType="variant">
      <vt:variant>
        <vt:lpstr>Polices utilisées</vt:lpstr>
      </vt:variant>
      <vt:variant>
        <vt:i4>13</vt:i4>
      </vt:variant>
      <vt:variant>
        <vt:lpstr>Thème</vt:lpstr>
      </vt:variant>
      <vt:variant>
        <vt:i4>13</vt:i4>
      </vt:variant>
      <vt:variant>
        <vt:lpstr>Titres des diapositives</vt:lpstr>
      </vt:variant>
      <vt:variant>
        <vt:i4>185</vt:i4>
      </vt:variant>
    </vt:vector>
  </HeadingPairs>
  <TitlesOfParts>
    <vt:vector size="211" baseType="lpstr">
      <vt:lpstr>Arial</vt:lpstr>
      <vt:lpstr>Arial Black</vt:lpstr>
      <vt:lpstr>Calibri</vt:lpstr>
      <vt:lpstr>Calibri Light</vt:lpstr>
      <vt:lpstr>Comic Sans MS</vt:lpstr>
      <vt:lpstr>Courier</vt:lpstr>
      <vt:lpstr>Lucida Calligraphy</vt:lpstr>
      <vt:lpstr>MS Outlook</vt:lpstr>
      <vt:lpstr>Symbol</vt:lpstr>
      <vt:lpstr>Tahoma</vt:lpstr>
      <vt:lpstr>Times New Roman</vt:lpstr>
      <vt:lpstr>Trebuchet MS</vt:lpstr>
      <vt:lpstr>Wingdings</vt:lpstr>
      <vt:lpstr>16_Modèle par défaut</vt:lpstr>
      <vt:lpstr>20_Modèle par défaut</vt:lpstr>
      <vt:lpstr>19_Modèle par défaut</vt:lpstr>
      <vt:lpstr>17_Modèle par défaut</vt:lpstr>
      <vt:lpstr>18_Modèle par défaut</vt:lpstr>
      <vt:lpstr>21_Modèle par défaut</vt:lpstr>
      <vt:lpstr>22_Modèle par défaut</vt:lpstr>
      <vt:lpstr>23_Modèle par défaut</vt:lpstr>
      <vt:lpstr>24_Modèle par défaut</vt:lpstr>
      <vt:lpstr>25_Modèle par défaut</vt:lpstr>
      <vt:lpstr>Conception personnalisée</vt:lpstr>
      <vt:lpstr>5_Thème Office</vt:lpstr>
      <vt:lpstr>26_Modèle par défaut</vt:lpstr>
      <vt:lpstr>Présentation PowerPoint</vt:lpstr>
      <vt:lpstr>Personnes en situation de handicap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Laboratoire BOIRON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1345</cp:revision>
  <cp:lastPrinted>2018-03-05T09:37:33Z</cp:lastPrinted>
  <dcterms:created xsi:type="dcterms:W3CDTF">2016-08-22T13:36:22Z</dcterms:created>
  <dcterms:modified xsi:type="dcterms:W3CDTF">2022-09-29T13:30:12Z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